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Наталья Панина" initials="НП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2AE1F"/>
    <a:srgbClr val="01BF18"/>
    <a:srgbClr val="D751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>
        <p:scale>
          <a:sx n="72" d="100"/>
          <a:sy n="72" d="100"/>
        </p:scale>
        <p:origin x="-216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commentAuthors" Target="commentAuthor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9-01-30T14:05:52.177" idx="1">
    <p:pos x="10" y="10"/>
    <p:text/>
    <p:extLst>
      <p:ext uri="{C676402C-5697-4E1C-873F-D02D1690AC5C}">
        <p15:threadingInfo xmlns:p15="http://schemas.microsoft.com/office/powerpoint/2012/main" timeZoneBias="-360"/>
      </p:ext>
    </p:extLst>
  </p:cm>
</p:cmLst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268C8-B7A0-4478-AB4D-4D859BC4F146}" type="datetimeFigureOut">
              <a:rPr lang="ru-RU" smtClean="0"/>
              <a:t>31.01.2019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AA8CB-0E36-4667-B90E-DE0AF9EBEF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33160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268C8-B7A0-4478-AB4D-4D859BC4F146}" type="datetimeFigureOut">
              <a:rPr lang="ru-RU" smtClean="0"/>
              <a:t>31.01.2019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AA8CB-0E36-4667-B90E-DE0AF9EBEF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94531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268C8-B7A0-4478-AB4D-4D859BC4F146}" type="datetimeFigureOut">
              <a:rPr lang="ru-RU" smtClean="0"/>
              <a:t>31.01.2019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AA8CB-0E36-4667-B90E-DE0AF9EBEF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31966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268C8-B7A0-4478-AB4D-4D859BC4F146}" type="datetimeFigureOut">
              <a:rPr lang="ru-RU" smtClean="0"/>
              <a:t>31.01.2019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AA8CB-0E36-4667-B90E-DE0AF9EBEF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09135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268C8-B7A0-4478-AB4D-4D859BC4F146}" type="datetimeFigureOut">
              <a:rPr lang="ru-RU" smtClean="0"/>
              <a:t>31.01.2019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AA8CB-0E36-4667-B90E-DE0AF9EBEF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24490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268C8-B7A0-4478-AB4D-4D859BC4F146}" type="datetimeFigureOut">
              <a:rPr lang="ru-RU" smtClean="0"/>
              <a:t>31.01.2019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AA8CB-0E36-4667-B90E-DE0AF9EBEF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3719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268C8-B7A0-4478-AB4D-4D859BC4F146}" type="datetimeFigureOut">
              <a:rPr lang="ru-RU" smtClean="0"/>
              <a:t>31.01.2019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AA8CB-0E36-4667-B90E-DE0AF9EBEF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03457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268C8-B7A0-4478-AB4D-4D859BC4F146}" type="datetimeFigureOut">
              <a:rPr lang="ru-RU" smtClean="0"/>
              <a:t>31.01.2019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AA8CB-0E36-4667-B90E-DE0AF9EBEF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71043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268C8-B7A0-4478-AB4D-4D859BC4F146}" type="datetimeFigureOut">
              <a:rPr lang="ru-RU" smtClean="0"/>
              <a:t>31.01.2019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AA8CB-0E36-4667-B90E-DE0AF9EBEF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05488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268C8-B7A0-4478-AB4D-4D859BC4F146}" type="datetimeFigureOut">
              <a:rPr lang="ru-RU" smtClean="0"/>
              <a:t>31.01.2019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AA8CB-0E36-4667-B90E-DE0AF9EBEF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10753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268C8-B7A0-4478-AB4D-4D859BC4F146}" type="datetimeFigureOut">
              <a:rPr lang="ru-RU" smtClean="0"/>
              <a:t>31.01.2019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AA8CB-0E36-4667-B90E-DE0AF9EBEF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82706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3268C8-B7A0-4478-AB4D-4D859BC4F146}" type="datetimeFigureOut">
              <a:rPr lang="ru-RU" smtClean="0"/>
              <a:t>31.01.2019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6AA8CB-0E36-4667-B90E-DE0AF9EBEF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00656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comments" Target="../comments/commen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gif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6093" y="-238221"/>
            <a:ext cx="13016180" cy="7321601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192829" y="1714420"/>
            <a:ext cx="6098337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0" cap="none" spc="0" dirty="0" smtClean="0">
                <a:ln w="0">
                  <a:solidFill>
                    <a:srgbClr val="0070C0"/>
                  </a:solidFill>
                </a:ln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Для Вас</a:t>
            </a:r>
          </a:p>
          <a:p>
            <a:pPr algn="ctr"/>
            <a:r>
              <a:rPr lang="ru-RU" sz="7200" dirty="0" smtClean="0">
                <a:ln w="0">
                  <a:solidFill>
                    <a:srgbClr val="0070C0"/>
                  </a:solidFill>
                </a:ln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музыкальное </a:t>
            </a:r>
          </a:p>
          <a:p>
            <a:pPr algn="ctr"/>
            <a:r>
              <a:rPr lang="ru-RU" sz="7200" dirty="0" smtClean="0">
                <a:ln w="0">
                  <a:solidFill>
                    <a:srgbClr val="0070C0"/>
                  </a:solidFill>
                </a:ln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поздравление!</a:t>
            </a:r>
            <a:endParaRPr lang="ru-RU" sz="7200" b="0" cap="none" spc="0" dirty="0">
              <a:ln w="0">
                <a:solidFill>
                  <a:srgbClr val="0070C0"/>
                </a:solidFill>
              </a:ln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9794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3000">
        <p:cut/>
      </p:transition>
    </mc:Choice>
    <mc:Fallback xmlns="">
      <p:transition advClick="0" advTm="3000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8247888" cy="7004304"/>
          </a:xfrm>
          <a:prstGeom prst="roundRect">
            <a:avLst/>
          </a:prstGeom>
          <a:solidFill>
            <a:schemeClr val="lt1">
              <a:alpha val="50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200" b="1" i="1" dirty="0">
                <a:solidFill>
                  <a:srgbClr val="02AE1F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</a:rPr>
              <a:t>Уважаемые коллеги!</a:t>
            </a:r>
            <a:endParaRPr lang="ru-RU" sz="2200" i="1" dirty="0">
              <a:solidFill>
                <a:srgbClr val="02AE1F"/>
              </a:solidFill>
              <a:effectLst>
                <a:glow rad="228600">
                  <a:schemeClr val="bg1">
                    <a:alpha val="40000"/>
                  </a:schemeClr>
                </a:glow>
              </a:effectLst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200" b="1" i="1" dirty="0">
                <a:solidFill>
                  <a:srgbClr val="02AE1F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</a:rPr>
              <a:t>Примите искренние поздравления </a:t>
            </a:r>
            <a:endParaRPr lang="ru-RU" sz="2200" i="1" dirty="0">
              <a:solidFill>
                <a:srgbClr val="02AE1F"/>
              </a:solidFill>
              <a:effectLst>
                <a:glow rad="228600">
                  <a:schemeClr val="bg1">
                    <a:alpha val="40000"/>
                  </a:schemeClr>
                </a:glow>
              </a:effectLst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200" b="1" i="1" dirty="0">
                <a:solidFill>
                  <a:srgbClr val="02AE1F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</a:rPr>
              <a:t>с Днем операционной медицинской сестры!</a:t>
            </a:r>
            <a:endParaRPr lang="ru-RU" sz="2200" i="1" dirty="0">
              <a:solidFill>
                <a:srgbClr val="02AE1F"/>
              </a:solidFill>
              <a:effectLst>
                <a:glow rad="228600">
                  <a:schemeClr val="bg1">
                    <a:alpha val="40000"/>
                  </a:schemeClr>
                </a:glow>
              </a:effectLst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1800" dirty="0">
                <a:effectLst>
                  <a:glow rad="228600">
                    <a:schemeClr val="bg1">
                      <a:alpha val="40000"/>
                    </a:schemeClr>
                  </a:glow>
                </a:effectLst>
              </a:rPr>
              <a:t> </a:t>
            </a:r>
          </a:p>
          <a:p>
            <a:pPr indent="274638" algn="just">
              <a:lnSpc>
                <a:spcPct val="100000"/>
              </a:lnSpc>
              <a:spcBef>
                <a:spcPts val="0"/>
              </a:spcBef>
            </a:pPr>
            <a:r>
              <a:rPr lang="ru-RU" sz="1800" dirty="0">
                <a:effectLst>
                  <a:glow rad="228600">
                    <a:schemeClr val="bg1">
                      <a:alpha val="40000"/>
                    </a:schemeClr>
                  </a:glow>
                </a:effectLst>
              </a:rPr>
              <a:t>Вы все однажды вступили на </a:t>
            </a:r>
            <a:r>
              <a:rPr lang="ru-RU" sz="1800" dirty="0" smtClean="0">
                <a:effectLst>
                  <a:glow rad="228600">
                    <a:schemeClr val="bg1">
                      <a:alpha val="40000"/>
                    </a:schemeClr>
                  </a:glow>
                </a:effectLst>
              </a:rPr>
              <a:t>профессиональный</a:t>
            </a:r>
            <a:r>
              <a:rPr lang="ru-RU" sz="1800" dirty="0">
                <a:effectLst>
                  <a:glow rad="228600">
                    <a:schemeClr val="bg1">
                      <a:alpha val="40000"/>
                    </a:schemeClr>
                  </a:glow>
                </a:effectLst>
              </a:rPr>
              <a:t> путь в </a:t>
            </a:r>
            <a:r>
              <a:rPr lang="ru-RU" sz="1800" dirty="0" smtClean="0">
                <a:effectLst>
                  <a:glow rad="228600">
                    <a:schemeClr val="bg1">
                      <a:alpha val="40000"/>
                    </a:schemeClr>
                  </a:glow>
                </a:effectLst>
              </a:rPr>
              <a:t>операционной </a:t>
            </a:r>
            <a:r>
              <a:rPr lang="ru-RU" sz="1800" dirty="0">
                <a:effectLst>
                  <a:glow rad="228600">
                    <a:schemeClr val="bg1">
                      <a:alpha val="40000"/>
                    </a:schemeClr>
                  </a:glow>
                </a:effectLst>
              </a:rPr>
              <a:t>и по сей день остаетесь верны своей профессии. Вы играете важную роль в создании безопасной и благоприятной среды, слаженной атмосферы, которая гарантирует успех оперативных вмешательств, плановых и экстренных операций. Ежедневно вы спешите на свои рабочие места, чтобы выполнять самую </a:t>
            </a:r>
            <a:r>
              <a:rPr lang="ru-RU" sz="1800" dirty="0" smtClean="0">
                <a:effectLst>
                  <a:glow rad="228600">
                    <a:schemeClr val="bg1">
                      <a:alpha val="40000"/>
                    </a:schemeClr>
                  </a:glow>
                </a:effectLst>
              </a:rPr>
              <a:t>важную </a:t>
            </a:r>
            <a:r>
              <a:rPr lang="ru-RU" sz="1800" dirty="0">
                <a:effectLst>
                  <a:glow rad="228600">
                    <a:schemeClr val="bg1">
                      <a:alpha val="40000"/>
                    </a:schemeClr>
                  </a:glow>
                </a:effectLst>
              </a:rPr>
              <a:t>и ответственную работу, в центре </a:t>
            </a:r>
            <a:r>
              <a:rPr lang="ru-RU" sz="1800" dirty="0" smtClean="0">
                <a:effectLst>
                  <a:glow rad="228600">
                    <a:schemeClr val="bg1">
                      <a:alpha val="40000"/>
                    </a:schemeClr>
                  </a:glow>
                </a:effectLst>
              </a:rPr>
              <a:t>которой</a:t>
            </a:r>
            <a:r>
              <a:rPr lang="en-US" sz="1800" dirty="0" smtClean="0">
                <a:effectLst>
                  <a:glow rad="228600">
                    <a:schemeClr val="bg1">
                      <a:alpha val="40000"/>
                    </a:schemeClr>
                  </a:glow>
                </a:effectLst>
              </a:rPr>
              <a:t> - </a:t>
            </a:r>
            <a:r>
              <a:rPr lang="ru-RU" sz="1800" dirty="0" smtClean="0">
                <a:effectLst>
                  <a:glow rad="228600">
                    <a:schemeClr val="bg1">
                      <a:alpha val="40000"/>
                    </a:schemeClr>
                  </a:glow>
                </a:effectLst>
              </a:rPr>
              <a:t>жизнь </a:t>
            </a:r>
            <a:r>
              <a:rPr lang="ru-RU" sz="1800" dirty="0">
                <a:effectLst>
                  <a:glow rad="228600">
                    <a:schemeClr val="bg1">
                      <a:alpha val="40000"/>
                    </a:schemeClr>
                  </a:glow>
                </a:effectLst>
              </a:rPr>
              <a:t>и здоровье человека. Ваши знания, чуткость, способность к высокой концентрации внимания, физическая и эмоциональная выносливость нужны каждому нашему пациенту.  </a:t>
            </a:r>
          </a:p>
          <a:p>
            <a:pPr indent="274638" algn="just">
              <a:lnSpc>
                <a:spcPct val="100000"/>
              </a:lnSpc>
              <a:spcBef>
                <a:spcPts val="0"/>
              </a:spcBef>
            </a:pPr>
            <a:r>
              <a:rPr lang="ru-RU" sz="1800" dirty="0">
                <a:effectLst>
                  <a:glow rad="228600">
                    <a:schemeClr val="bg1">
                      <a:alpha val="40000"/>
                    </a:schemeClr>
                  </a:glow>
                </a:effectLst>
              </a:rPr>
              <a:t>От всей души поздравляем вас с профессиональным праздником и выражаем слова благодарности, глубокого уважения за поддержку, стойкость и преданность своей профессии! Желаем крепкого здоровья, профессиональных успехов, благополучия, оптимизма, достижения всех поставленных целей!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1800" dirty="0">
                <a:effectLst>
                  <a:glow rad="228600">
                    <a:schemeClr val="bg1">
                      <a:alpha val="40000"/>
                    </a:schemeClr>
                  </a:glow>
                </a:effectLst>
              </a:rPr>
              <a:t> </a:t>
            </a:r>
          </a:p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ru-RU" sz="1800" i="1" dirty="0">
                <a:effectLst>
                  <a:glow rad="228600">
                    <a:schemeClr val="bg1">
                      <a:alpha val="40000"/>
                    </a:schemeClr>
                  </a:glow>
                </a:effectLst>
              </a:rPr>
              <a:t>С уважением, Т.А. Зорина, президент ОПСА, </a:t>
            </a:r>
            <a:endParaRPr lang="ru-RU" sz="1800" i="1" dirty="0" smtClean="0">
              <a:effectLst>
                <a:glow rad="228600">
                  <a:schemeClr val="bg1">
                    <a:alpha val="40000"/>
                  </a:schemeClr>
                </a:glow>
              </a:effectLst>
            </a:endParaRPr>
          </a:p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ru-RU" sz="1800" i="1" dirty="0" smtClean="0">
                <a:effectLst>
                  <a:glow rad="228600">
                    <a:schemeClr val="bg1">
                      <a:alpha val="40000"/>
                    </a:schemeClr>
                  </a:glow>
                </a:effectLst>
              </a:rPr>
              <a:t>Н.А</a:t>
            </a:r>
            <a:r>
              <a:rPr lang="ru-RU" sz="1800" i="1" dirty="0">
                <a:effectLst>
                  <a:glow rad="228600">
                    <a:schemeClr val="bg1">
                      <a:alpha val="40000"/>
                    </a:schemeClr>
                  </a:glow>
                </a:effectLst>
              </a:rPr>
              <a:t>. Коваль, председатель специализированной </a:t>
            </a:r>
            <a:r>
              <a:rPr lang="ru-RU" sz="1800" i="1" dirty="0" smtClean="0">
                <a:effectLst>
                  <a:glow rad="228600">
                    <a:schemeClr val="bg1">
                      <a:alpha val="40000"/>
                    </a:schemeClr>
                  </a:glow>
                </a:effectLst>
              </a:rPr>
              <a:t>секции</a:t>
            </a:r>
          </a:p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ru-RU" sz="1800" i="1" dirty="0" smtClean="0">
                <a:effectLst>
                  <a:glow rad="228600">
                    <a:schemeClr val="bg1">
                      <a:alpha val="40000"/>
                    </a:schemeClr>
                  </a:glow>
                </a:effectLst>
              </a:rPr>
              <a:t> </a:t>
            </a:r>
            <a:r>
              <a:rPr lang="ru-RU" sz="1800" i="1" dirty="0">
                <a:effectLst>
                  <a:glow rad="228600">
                    <a:schemeClr val="bg1">
                      <a:alpha val="40000"/>
                    </a:schemeClr>
                  </a:glow>
                </a:effectLst>
              </a:rPr>
              <a:t>«Операционное дело</a:t>
            </a:r>
            <a:r>
              <a:rPr lang="ru-RU" sz="1800" i="1" dirty="0" smtClean="0">
                <a:effectLst>
                  <a:glow rad="228600">
                    <a:schemeClr val="bg1">
                      <a:alpha val="40000"/>
                    </a:schemeClr>
                  </a:glow>
                </a:effectLst>
              </a:rPr>
              <a:t>»</a:t>
            </a:r>
            <a:endParaRPr lang="ru-RU" sz="1800" dirty="0">
              <a:effectLst>
                <a:glow rad="228600">
                  <a:schemeClr val="bg1">
                    <a:alpha val="40000"/>
                  </a:schemeClr>
                </a:glow>
              </a:effectLst>
            </a:endParaRPr>
          </a:p>
        </p:txBody>
      </p:sp>
      <p:pic>
        <p:nvPicPr>
          <p:cNvPr id="5" name="Симфонический_оркестр_Улыбка_–_Фоновая_музыка_(music-net.ru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582400" y="6260377"/>
            <a:ext cx="609600" cy="60960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8840" y="-24404"/>
            <a:ext cx="4254322" cy="3823508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3386" y="3039414"/>
            <a:ext cx="4258613" cy="3830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190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17</Words>
  <Application>Microsoft Office PowerPoint</Application>
  <PresentationFormat>Произвольный</PresentationFormat>
  <Paragraphs>13</Paragraphs>
  <Slides>2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Наталья Панина</dc:creator>
  <cp:lastModifiedBy>Sveta</cp:lastModifiedBy>
  <cp:revision>9</cp:revision>
  <dcterms:created xsi:type="dcterms:W3CDTF">2019-01-30T07:58:53Z</dcterms:created>
  <dcterms:modified xsi:type="dcterms:W3CDTF">2019-01-31T13:25:52Z</dcterms:modified>
</cp:coreProperties>
</file>