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  <p:sldMasterId id="2147483730" r:id="rId2"/>
  </p:sldMasterIdLst>
  <p:notesMasterIdLst>
    <p:notesMasterId r:id="rId29"/>
  </p:notesMasterIdLst>
  <p:handoutMasterIdLst>
    <p:handoutMasterId r:id="rId30"/>
  </p:handoutMasterIdLst>
  <p:sldIdLst>
    <p:sldId id="295" r:id="rId3"/>
    <p:sldId id="296" r:id="rId4"/>
    <p:sldId id="299" r:id="rId5"/>
    <p:sldId id="300" r:id="rId6"/>
    <p:sldId id="301" r:id="rId7"/>
    <p:sldId id="263" r:id="rId8"/>
    <p:sldId id="265" r:id="rId9"/>
    <p:sldId id="266" r:id="rId10"/>
    <p:sldId id="267" r:id="rId11"/>
    <p:sldId id="302" r:id="rId12"/>
    <p:sldId id="268" r:id="rId13"/>
    <p:sldId id="309" r:id="rId14"/>
    <p:sldId id="277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000FF"/>
    <a:srgbClr val="CC00CC"/>
    <a:srgbClr val="000000"/>
    <a:srgbClr val="9900FF"/>
    <a:srgbClr val="FF3300"/>
    <a:srgbClr val="FF33CC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73580" autoAdjust="0"/>
  </p:normalViewPr>
  <p:slideViewPr>
    <p:cSldViewPr>
      <p:cViewPr varScale="1">
        <p:scale>
          <a:sx n="84" d="100"/>
          <a:sy n="84" d="100"/>
        </p:scale>
        <p:origin x="-8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52"/>
    </p:cViewPr>
  </p:sorterViewPr>
  <p:notesViewPr>
    <p:cSldViewPr>
      <p:cViewPr varScale="1">
        <p:scale>
          <a:sx n="56" d="100"/>
          <a:sy n="56" d="100"/>
        </p:scale>
        <p:origin x="-11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image" Target="../media/image9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1CCDB-B3CF-47F9-A4DA-616C67A86186}" type="doc">
      <dgm:prSet loTypeId="urn:microsoft.com/office/officeart/2005/8/layout/vList3#1" loCatId="list" qsTypeId="urn:microsoft.com/office/officeart/2005/8/quickstyle/simple3" qsCatId="simple" csTypeId="urn:microsoft.com/office/officeart/2005/8/colors/accent1_2" csCatId="accent1" phldr="1"/>
      <dgm:spPr/>
    </dgm:pt>
    <dgm:pt modelId="{0EA40C0E-A963-4BA2-AFA5-6DF2F98BAD10}">
      <dgm:prSet phldrT="[Текст]" custT="1"/>
      <dgm:spPr/>
      <dgm:t>
        <a:bodyPr/>
        <a:lstStyle/>
        <a:p>
          <a:r>
            <a:rPr lang="ru-RU" sz="2800" dirty="0" smtClean="0"/>
            <a:t>Воздушно-капельный</a:t>
          </a:r>
          <a:endParaRPr lang="ru-RU" sz="2800" dirty="0"/>
        </a:p>
      </dgm:t>
    </dgm:pt>
    <dgm:pt modelId="{B83C8DAB-9174-4529-8A97-399A76A2DA37}" type="parTrans" cxnId="{B122DA77-9E0B-40BB-873C-03BF39DEA4BF}">
      <dgm:prSet/>
      <dgm:spPr/>
      <dgm:t>
        <a:bodyPr/>
        <a:lstStyle/>
        <a:p>
          <a:endParaRPr lang="ru-RU"/>
        </a:p>
      </dgm:t>
    </dgm:pt>
    <dgm:pt modelId="{57BD81F8-F2A4-4202-8368-D9ECEBC2190A}" type="sibTrans" cxnId="{B122DA77-9E0B-40BB-873C-03BF39DEA4BF}">
      <dgm:prSet/>
      <dgm:spPr/>
      <dgm:t>
        <a:bodyPr/>
        <a:lstStyle/>
        <a:p>
          <a:endParaRPr lang="ru-RU"/>
        </a:p>
      </dgm:t>
    </dgm:pt>
    <dgm:pt modelId="{68F74FDC-05A7-49A9-9A6E-B30D964F45C4}">
      <dgm:prSet phldrT="[Текст]" custT="1"/>
      <dgm:spPr/>
      <dgm:t>
        <a:bodyPr/>
        <a:lstStyle/>
        <a:p>
          <a:r>
            <a:rPr lang="ru-RU" sz="3200" dirty="0" smtClean="0"/>
            <a:t>Воздушно-пылевой</a:t>
          </a:r>
          <a:endParaRPr lang="ru-RU" sz="3200" dirty="0"/>
        </a:p>
      </dgm:t>
    </dgm:pt>
    <dgm:pt modelId="{EF429AF2-D641-4996-B6BF-68245D64DF2B}" type="parTrans" cxnId="{836C2B48-D1C7-471B-8F1D-FB8F87BA4C5F}">
      <dgm:prSet/>
      <dgm:spPr/>
      <dgm:t>
        <a:bodyPr/>
        <a:lstStyle/>
        <a:p>
          <a:endParaRPr lang="ru-RU"/>
        </a:p>
      </dgm:t>
    </dgm:pt>
    <dgm:pt modelId="{C823CF80-5C64-4301-BF57-C158BF8C76F5}" type="sibTrans" cxnId="{836C2B48-D1C7-471B-8F1D-FB8F87BA4C5F}">
      <dgm:prSet/>
      <dgm:spPr/>
      <dgm:t>
        <a:bodyPr/>
        <a:lstStyle/>
        <a:p>
          <a:endParaRPr lang="ru-RU"/>
        </a:p>
      </dgm:t>
    </dgm:pt>
    <dgm:pt modelId="{76FDB946-D32B-414C-845A-226CD7ED9786}">
      <dgm:prSet phldrT="[Текст]" custT="1"/>
      <dgm:spPr/>
      <dgm:t>
        <a:bodyPr/>
        <a:lstStyle/>
        <a:p>
          <a:r>
            <a:rPr lang="ru-RU" sz="3200" dirty="0" smtClean="0"/>
            <a:t>Пищевой</a:t>
          </a:r>
          <a:endParaRPr lang="ru-RU" sz="3200" dirty="0"/>
        </a:p>
      </dgm:t>
    </dgm:pt>
    <dgm:pt modelId="{53D0A1A9-CA07-4FBD-9478-C69F65AA64A5}" type="parTrans" cxnId="{897A687B-BF1B-4898-B735-E83203B89705}">
      <dgm:prSet/>
      <dgm:spPr/>
      <dgm:t>
        <a:bodyPr/>
        <a:lstStyle/>
        <a:p>
          <a:endParaRPr lang="ru-RU"/>
        </a:p>
      </dgm:t>
    </dgm:pt>
    <dgm:pt modelId="{B8C70D1A-8FEB-4E52-894D-FF36C148EA16}" type="sibTrans" cxnId="{897A687B-BF1B-4898-B735-E83203B89705}">
      <dgm:prSet/>
      <dgm:spPr/>
      <dgm:t>
        <a:bodyPr/>
        <a:lstStyle/>
        <a:p>
          <a:endParaRPr lang="ru-RU"/>
        </a:p>
      </dgm:t>
    </dgm:pt>
    <dgm:pt modelId="{8C1ACCA5-869D-48E0-A9B3-8ED2FFA4885F}" type="pres">
      <dgm:prSet presAssocID="{6321CCDB-B3CF-47F9-A4DA-616C67A86186}" presName="linearFlow" presStyleCnt="0">
        <dgm:presLayoutVars>
          <dgm:dir/>
          <dgm:resizeHandles val="exact"/>
        </dgm:presLayoutVars>
      </dgm:prSet>
      <dgm:spPr/>
    </dgm:pt>
    <dgm:pt modelId="{CE0B4863-A056-46D5-8843-3F4BAF5673F5}" type="pres">
      <dgm:prSet presAssocID="{0EA40C0E-A963-4BA2-AFA5-6DF2F98BAD10}" presName="composite" presStyleCnt="0"/>
      <dgm:spPr/>
    </dgm:pt>
    <dgm:pt modelId="{33839463-A7F3-4DD7-B039-4C211671E8C4}" type="pres">
      <dgm:prSet presAssocID="{0EA40C0E-A963-4BA2-AFA5-6DF2F98BAD10}" presName="imgShp" presStyleLbl="fgImgPlace1" presStyleIdx="0" presStyleCnt="3" custScaleX="338558" custScaleY="31797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234CAB-9F5A-4876-AAE4-461F7C5B682D}" type="pres">
      <dgm:prSet presAssocID="{0EA40C0E-A963-4BA2-AFA5-6DF2F98BAD1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2F568E-68F7-4B5F-AE7C-A2FE0C02B28A}" type="pres">
      <dgm:prSet presAssocID="{57BD81F8-F2A4-4202-8368-D9ECEBC2190A}" presName="spacing" presStyleCnt="0"/>
      <dgm:spPr/>
    </dgm:pt>
    <dgm:pt modelId="{8692FF4F-F52A-497A-820B-BBAB3A78B47C}" type="pres">
      <dgm:prSet presAssocID="{68F74FDC-05A7-49A9-9A6E-B30D964F45C4}" presName="composite" presStyleCnt="0"/>
      <dgm:spPr/>
    </dgm:pt>
    <dgm:pt modelId="{B5B92453-AD52-4112-A592-3C860F760E41}" type="pres">
      <dgm:prSet presAssocID="{68F74FDC-05A7-49A9-9A6E-B30D964F45C4}" presName="imgShp" presStyleLbl="fgImgPlace1" presStyleIdx="1" presStyleCnt="3" custScaleX="313668" custScaleY="30505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2475F46-A790-467B-AF46-5E91C82AA513}" type="pres">
      <dgm:prSet presAssocID="{68F74FDC-05A7-49A9-9A6E-B30D964F45C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A72E4-3050-4F8E-AA9B-F8E5D28E309F}" type="pres">
      <dgm:prSet presAssocID="{C823CF80-5C64-4301-BF57-C158BF8C76F5}" presName="spacing" presStyleCnt="0"/>
      <dgm:spPr/>
    </dgm:pt>
    <dgm:pt modelId="{2287F21A-B97F-4982-A9AA-60108694ACD1}" type="pres">
      <dgm:prSet presAssocID="{76FDB946-D32B-414C-845A-226CD7ED9786}" presName="composite" presStyleCnt="0"/>
      <dgm:spPr/>
    </dgm:pt>
    <dgm:pt modelId="{5051AB54-ED23-44BE-9C89-F4E35482D2F5}" type="pres">
      <dgm:prSet presAssocID="{76FDB946-D32B-414C-845A-226CD7ED9786}" presName="imgShp" presStyleLbl="fgImgPlace1" presStyleIdx="2" presStyleCnt="3" custScaleX="318177" custScaleY="31169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997C008-F145-4EA8-B041-FD169483B9BC}" type="pres">
      <dgm:prSet presAssocID="{76FDB946-D32B-414C-845A-226CD7ED97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D91682-7151-48D5-A633-7A56752C734C}" type="presOf" srcId="{6321CCDB-B3CF-47F9-A4DA-616C67A86186}" destId="{8C1ACCA5-869D-48E0-A9B3-8ED2FFA4885F}" srcOrd="0" destOrd="0" presId="urn:microsoft.com/office/officeart/2005/8/layout/vList3#1"/>
    <dgm:cxn modelId="{60A3AA99-8C60-47BE-9644-1E6EC700AAAA}" type="presOf" srcId="{68F74FDC-05A7-49A9-9A6E-B30D964F45C4}" destId="{12475F46-A790-467B-AF46-5E91C82AA513}" srcOrd="0" destOrd="0" presId="urn:microsoft.com/office/officeart/2005/8/layout/vList3#1"/>
    <dgm:cxn modelId="{897A687B-BF1B-4898-B735-E83203B89705}" srcId="{6321CCDB-B3CF-47F9-A4DA-616C67A86186}" destId="{76FDB946-D32B-414C-845A-226CD7ED9786}" srcOrd="2" destOrd="0" parTransId="{53D0A1A9-CA07-4FBD-9478-C69F65AA64A5}" sibTransId="{B8C70D1A-8FEB-4E52-894D-FF36C148EA16}"/>
    <dgm:cxn modelId="{779349CC-146D-4AD9-BC08-322311653CDF}" type="presOf" srcId="{76FDB946-D32B-414C-845A-226CD7ED9786}" destId="{9997C008-F145-4EA8-B041-FD169483B9BC}" srcOrd="0" destOrd="0" presId="urn:microsoft.com/office/officeart/2005/8/layout/vList3#1"/>
    <dgm:cxn modelId="{B122DA77-9E0B-40BB-873C-03BF39DEA4BF}" srcId="{6321CCDB-B3CF-47F9-A4DA-616C67A86186}" destId="{0EA40C0E-A963-4BA2-AFA5-6DF2F98BAD10}" srcOrd="0" destOrd="0" parTransId="{B83C8DAB-9174-4529-8A97-399A76A2DA37}" sibTransId="{57BD81F8-F2A4-4202-8368-D9ECEBC2190A}"/>
    <dgm:cxn modelId="{9E93674C-0B41-42B7-B2C6-4BF4954B9612}" type="presOf" srcId="{0EA40C0E-A963-4BA2-AFA5-6DF2F98BAD10}" destId="{B7234CAB-9F5A-4876-AAE4-461F7C5B682D}" srcOrd="0" destOrd="0" presId="urn:microsoft.com/office/officeart/2005/8/layout/vList3#1"/>
    <dgm:cxn modelId="{836C2B48-D1C7-471B-8F1D-FB8F87BA4C5F}" srcId="{6321CCDB-B3CF-47F9-A4DA-616C67A86186}" destId="{68F74FDC-05A7-49A9-9A6E-B30D964F45C4}" srcOrd="1" destOrd="0" parTransId="{EF429AF2-D641-4996-B6BF-68245D64DF2B}" sibTransId="{C823CF80-5C64-4301-BF57-C158BF8C76F5}"/>
    <dgm:cxn modelId="{8243CD46-A70E-40FE-8C6B-E35F85975FB0}" type="presParOf" srcId="{8C1ACCA5-869D-48E0-A9B3-8ED2FFA4885F}" destId="{CE0B4863-A056-46D5-8843-3F4BAF5673F5}" srcOrd="0" destOrd="0" presId="urn:microsoft.com/office/officeart/2005/8/layout/vList3#1"/>
    <dgm:cxn modelId="{5F71490B-39D1-4789-8836-A8714949B3E0}" type="presParOf" srcId="{CE0B4863-A056-46D5-8843-3F4BAF5673F5}" destId="{33839463-A7F3-4DD7-B039-4C211671E8C4}" srcOrd="0" destOrd="0" presId="urn:microsoft.com/office/officeart/2005/8/layout/vList3#1"/>
    <dgm:cxn modelId="{C48D419E-23B9-4D90-B9A6-E59C4BB306B6}" type="presParOf" srcId="{CE0B4863-A056-46D5-8843-3F4BAF5673F5}" destId="{B7234CAB-9F5A-4876-AAE4-461F7C5B682D}" srcOrd="1" destOrd="0" presId="urn:microsoft.com/office/officeart/2005/8/layout/vList3#1"/>
    <dgm:cxn modelId="{AE38EF03-67A4-4917-A856-AA706BBCCF01}" type="presParOf" srcId="{8C1ACCA5-869D-48E0-A9B3-8ED2FFA4885F}" destId="{782F568E-68F7-4B5F-AE7C-A2FE0C02B28A}" srcOrd="1" destOrd="0" presId="urn:microsoft.com/office/officeart/2005/8/layout/vList3#1"/>
    <dgm:cxn modelId="{67AA8C9F-7D53-4C1D-B208-ADE8694904C4}" type="presParOf" srcId="{8C1ACCA5-869D-48E0-A9B3-8ED2FFA4885F}" destId="{8692FF4F-F52A-497A-820B-BBAB3A78B47C}" srcOrd="2" destOrd="0" presId="urn:microsoft.com/office/officeart/2005/8/layout/vList3#1"/>
    <dgm:cxn modelId="{6F9CA01F-667C-4D74-BFCF-B50E01BC3783}" type="presParOf" srcId="{8692FF4F-F52A-497A-820B-BBAB3A78B47C}" destId="{B5B92453-AD52-4112-A592-3C860F760E41}" srcOrd="0" destOrd="0" presId="urn:microsoft.com/office/officeart/2005/8/layout/vList3#1"/>
    <dgm:cxn modelId="{51FD8A4D-B9AE-4E93-9385-879C38472370}" type="presParOf" srcId="{8692FF4F-F52A-497A-820B-BBAB3A78B47C}" destId="{12475F46-A790-467B-AF46-5E91C82AA513}" srcOrd="1" destOrd="0" presId="urn:microsoft.com/office/officeart/2005/8/layout/vList3#1"/>
    <dgm:cxn modelId="{1A9B801D-A262-4485-84EA-D1BF773529E8}" type="presParOf" srcId="{8C1ACCA5-869D-48E0-A9B3-8ED2FFA4885F}" destId="{3C9A72E4-3050-4F8E-AA9B-F8E5D28E309F}" srcOrd="3" destOrd="0" presId="urn:microsoft.com/office/officeart/2005/8/layout/vList3#1"/>
    <dgm:cxn modelId="{37F10A0D-4618-48C4-8004-419AE2D0E78B}" type="presParOf" srcId="{8C1ACCA5-869D-48E0-A9B3-8ED2FFA4885F}" destId="{2287F21A-B97F-4982-A9AA-60108694ACD1}" srcOrd="4" destOrd="0" presId="urn:microsoft.com/office/officeart/2005/8/layout/vList3#1"/>
    <dgm:cxn modelId="{1AABA8A1-27B7-4142-8B13-4F8E6F6D39EE}" type="presParOf" srcId="{2287F21A-B97F-4982-A9AA-60108694ACD1}" destId="{5051AB54-ED23-44BE-9C89-F4E35482D2F5}" srcOrd="0" destOrd="0" presId="urn:microsoft.com/office/officeart/2005/8/layout/vList3#1"/>
    <dgm:cxn modelId="{69193848-D9B9-4E4B-80E6-2508D58876D1}" type="presParOf" srcId="{2287F21A-B97F-4982-A9AA-60108694ACD1}" destId="{9997C008-F145-4EA8-B041-FD169483B9B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E3C860-E2DC-413F-8700-8D2E0BBD9EF9}" type="doc">
      <dgm:prSet loTypeId="urn:microsoft.com/office/officeart/2005/8/layout/vList3#2" loCatId="list" qsTypeId="urn:microsoft.com/office/officeart/2005/8/quickstyle/simple3" qsCatId="simple" csTypeId="urn:microsoft.com/office/officeart/2005/8/colors/accent1_2" csCatId="accent1" phldr="1"/>
      <dgm:spPr/>
    </dgm:pt>
    <dgm:pt modelId="{E9A9F12C-0AF9-4E21-9BFB-7454746A6A01}">
      <dgm:prSet phldrT="[Текст]"/>
      <dgm:spPr/>
      <dgm:t>
        <a:bodyPr/>
        <a:lstStyle/>
        <a:p>
          <a:r>
            <a:rPr lang="ru-RU" dirty="0" smtClean="0"/>
            <a:t>Контактный</a:t>
          </a:r>
          <a:endParaRPr lang="ru-RU" dirty="0"/>
        </a:p>
      </dgm:t>
    </dgm:pt>
    <dgm:pt modelId="{D8D359EF-620A-4337-B87D-DA9E7C4B2A77}" type="parTrans" cxnId="{E4CD802F-3B2D-4A27-8C35-BE6F323F6407}">
      <dgm:prSet/>
      <dgm:spPr/>
      <dgm:t>
        <a:bodyPr/>
        <a:lstStyle/>
        <a:p>
          <a:endParaRPr lang="ru-RU"/>
        </a:p>
      </dgm:t>
    </dgm:pt>
    <dgm:pt modelId="{767368A1-2E82-4BD5-AAB5-510864949DF7}" type="sibTrans" cxnId="{E4CD802F-3B2D-4A27-8C35-BE6F323F6407}">
      <dgm:prSet/>
      <dgm:spPr/>
      <dgm:t>
        <a:bodyPr/>
        <a:lstStyle/>
        <a:p>
          <a:endParaRPr lang="ru-RU"/>
        </a:p>
      </dgm:t>
    </dgm:pt>
    <dgm:pt modelId="{818CAE45-D071-47AE-BBE2-1D717075EB4D}">
      <dgm:prSet phldrT="[Текст]"/>
      <dgm:spPr/>
      <dgm:t>
        <a:bodyPr/>
        <a:lstStyle/>
        <a:p>
          <a:r>
            <a:rPr lang="ru-RU" dirty="0" smtClean="0"/>
            <a:t>Трансмиссивный</a:t>
          </a:r>
          <a:endParaRPr lang="ru-RU" dirty="0"/>
        </a:p>
      </dgm:t>
    </dgm:pt>
    <dgm:pt modelId="{7186AA01-CEB9-4044-8E9B-142AF14DEC19}" type="parTrans" cxnId="{69E2CD65-7509-4C6E-9940-F8631B0CA6BF}">
      <dgm:prSet/>
      <dgm:spPr/>
      <dgm:t>
        <a:bodyPr/>
        <a:lstStyle/>
        <a:p>
          <a:endParaRPr lang="ru-RU"/>
        </a:p>
      </dgm:t>
    </dgm:pt>
    <dgm:pt modelId="{B769EF57-FF60-4678-BC8E-9F48DADFB3CB}" type="sibTrans" cxnId="{69E2CD65-7509-4C6E-9940-F8631B0CA6BF}">
      <dgm:prSet/>
      <dgm:spPr/>
      <dgm:t>
        <a:bodyPr/>
        <a:lstStyle/>
        <a:p>
          <a:endParaRPr lang="ru-RU"/>
        </a:p>
      </dgm:t>
    </dgm:pt>
    <dgm:pt modelId="{3AF6898C-F908-4F6F-B52C-71F87F0E775D}">
      <dgm:prSet phldrT="[Текст]"/>
      <dgm:spPr/>
      <dgm:t>
        <a:bodyPr/>
        <a:lstStyle/>
        <a:p>
          <a:r>
            <a:rPr lang="ru-RU" dirty="0" smtClean="0"/>
            <a:t>Внутриутробный</a:t>
          </a:r>
          <a:endParaRPr lang="ru-RU" dirty="0"/>
        </a:p>
      </dgm:t>
    </dgm:pt>
    <dgm:pt modelId="{9D3839CD-1B8A-4510-BBDE-335875358CF7}" type="parTrans" cxnId="{93E376AB-DBCF-441D-99AB-E0DF4AACC106}">
      <dgm:prSet/>
      <dgm:spPr/>
      <dgm:t>
        <a:bodyPr/>
        <a:lstStyle/>
        <a:p>
          <a:endParaRPr lang="ru-RU"/>
        </a:p>
      </dgm:t>
    </dgm:pt>
    <dgm:pt modelId="{28468D32-B35B-40B8-BC45-CCF96614ED33}" type="sibTrans" cxnId="{93E376AB-DBCF-441D-99AB-E0DF4AACC106}">
      <dgm:prSet/>
      <dgm:spPr/>
      <dgm:t>
        <a:bodyPr/>
        <a:lstStyle/>
        <a:p>
          <a:endParaRPr lang="ru-RU"/>
        </a:p>
      </dgm:t>
    </dgm:pt>
    <dgm:pt modelId="{451C5E4B-EC7C-4A8C-AB65-789BC913D0EE}" type="pres">
      <dgm:prSet presAssocID="{A1E3C860-E2DC-413F-8700-8D2E0BBD9EF9}" presName="linearFlow" presStyleCnt="0">
        <dgm:presLayoutVars>
          <dgm:dir/>
          <dgm:resizeHandles val="exact"/>
        </dgm:presLayoutVars>
      </dgm:prSet>
      <dgm:spPr/>
    </dgm:pt>
    <dgm:pt modelId="{05FF30FB-D037-4279-A828-554D0D37DF00}" type="pres">
      <dgm:prSet presAssocID="{E9A9F12C-0AF9-4E21-9BFB-7454746A6A01}" presName="composite" presStyleCnt="0"/>
      <dgm:spPr/>
    </dgm:pt>
    <dgm:pt modelId="{557438F2-CEB2-4D52-A5AA-59EDF7D2F78D}" type="pres">
      <dgm:prSet presAssocID="{E9A9F12C-0AF9-4E21-9BFB-7454746A6A01}" presName="imgShp" presStyleLbl="fgImgPlace1" presStyleIdx="0" presStyleCnt="3" custScaleX="136283" custScaleY="12507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F53A11D-C947-42A7-B7E8-31A510B67261}" type="pres">
      <dgm:prSet presAssocID="{E9A9F12C-0AF9-4E21-9BFB-7454746A6A0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539B1-02AF-4471-9451-624646F200B2}" type="pres">
      <dgm:prSet presAssocID="{767368A1-2E82-4BD5-AAB5-510864949DF7}" presName="spacing" presStyleCnt="0"/>
      <dgm:spPr/>
    </dgm:pt>
    <dgm:pt modelId="{D5DAC407-19BB-41DA-B492-ABBE3B873494}" type="pres">
      <dgm:prSet presAssocID="{818CAE45-D071-47AE-BBE2-1D717075EB4D}" presName="composite" presStyleCnt="0"/>
      <dgm:spPr/>
    </dgm:pt>
    <dgm:pt modelId="{9957FBBF-8189-41D4-8F20-4BD7EDAB52A5}" type="pres">
      <dgm:prSet presAssocID="{818CAE45-D071-47AE-BBE2-1D717075EB4D}" presName="imgShp" presStyleLbl="fgImgPlace1" presStyleIdx="1" presStyleCnt="3" custScaleX="146467" custScaleY="13937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213A077-2D23-48F4-BF9F-B8873D4CE38E}" type="pres">
      <dgm:prSet presAssocID="{818CAE45-D071-47AE-BBE2-1D717075EB4D}" presName="txShp" presStyleLbl="node1" presStyleIdx="1" presStyleCnt="3" custLinFactNeighborX="262" custLinFactNeighborY="-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2734A-7A69-4BC0-A9CC-0685ABFDF083}" type="pres">
      <dgm:prSet presAssocID="{B769EF57-FF60-4678-BC8E-9F48DADFB3CB}" presName="spacing" presStyleCnt="0"/>
      <dgm:spPr/>
    </dgm:pt>
    <dgm:pt modelId="{02054AB4-B8B0-44B4-A081-D2D82B6808B6}" type="pres">
      <dgm:prSet presAssocID="{3AF6898C-F908-4F6F-B52C-71F87F0E775D}" presName="composite" presStyleCnt="0"/>
      <dgm:spPr/>
    </dgm:pt>
    <dgm:pt modelId="{8ED341A7-E7D3-4A19-B56C-74068A432D55}" type="pres">
      <dgm:prSet presAssocID="{3AF6898C-F908-4F6F-B52C-71F87F0E775D}" presName="imgShp" presStyleLbl="fgImgPlace1" presStyleIdx="2" presStyleCnt="3" custScaleX="143680" custScaleY="14130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ADE8B96-46BF-4203-8972-4B5F1DBA09FC}" type="pres">
      <dgm:prSet presAssocID="{3AF6898C-F908-4F6F-B52C-71F87F0E775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DA27BB-C896-42F2-B742-4079F82112F5}" type="presOf" srcId="{3AF6898C-F908-4F6F-B52C-71F87F0E775D}" destId="{AADE8B96-46BF-4203-8972-4B5F1DBA09FC}" srcOrd="0" destOrd="0" presId="urn:microsoft.com/office/officeart/2005/8/layout/vList3#2"/>
    <dgm:cxn modelId="{93E376AB-DBCF-441D-99AB-E0DF4AACC106}" srcId="{A1E3C860-E2DC-413F-8700-8D2E0BBD9EF9}" destId="{3AF6898C-F908-4F6F-B52C-71F87F0E775D}" srcOrd="2" destOrd="0" parTransId="{9D3839CD-1B8A-4510-BBDE-335875358CF7}" sibTransId="{28468D32-B35B-40B8-BC45-CCF96614ED33}"/>
    <dgm:cxn modelId="{23405268-157B-4418-8453-49932A53EE0D}" type="presOf" srcId="{E9A9F12C-0AF9-4E21-9BFB-7454746A6A01}" destId="{0F53A11D-C947-42A7-B7E8-31A510B67261}" srcOrd="0" destOrd="0" presId="urn:microsoft.com/office/officeart/2005/8/layout/vList3#2"/>
    <dgm:cxn modelId="{7A6201B3-A5F3-497B-85B4-9CAC42A793C8}" type="presOf" srcId="{A1E3C860-E2DC-413F-8700-8D2E0BBD9EF9}" destId="{451C5E4B-EC7C-4A8C-AB65-789BC913D0EE}" srcOrd="0" destOrd="0" presId="urn:microsoft.com/office/officeart/2005/8/layout/vList3#2"/>
    <dgm:cxn modelId="{A3D8885A-25AB-4A5E-912B-69AD249543E5}" type="presOf" srcId="{818CAE45-D071-47AE-BBE2-1D717075EB4D}" destId="{C213A077-2D23-48F4-BF9F-B8873D4CE38E}" srcOrd="0" destOrd="0" presId="urn:microsoft.com/office/officeart/2005/8/layout/vList3#2"/>
    <dgm:cxn modelId="{E4CD802F-3B2D-4A27-8C35-BE6F323F6407}" srcId="{A1E3C860-E2DC-413F-8700-8D2E0BBD9EF9}" destId="{E9A9F12C-0AF9-4E21-9BFB-7454746A6A01}" srcOrd="0" destOrd="0" parTransId="{D8D359EF-620A-4337-B87D-DA9E7C4B2A77}" sibTransId="{767368A1-2E82-4BD5-AAB5-510864949DF7}"/>
    <dgm:cxn modelId="{69E2CD65-7509-4C6E-9940-F8631B0CA6BF}" srcId="{A1E3C860-E2DC-413F-8700-8D2E0BBD9EF9}" destId="{818CAE45-D071-47AE-BBE2-1D717075EB4D}" srcOrd="1" destOrd="0" parTransId="{7186AA01-CEB9-4044-8E9B-142AF14DEC19}" sibTransId="{B769EF57-FF60-4678-BC8E-9F48DADFB3CB}"/>
    <dgm:cxn modelId="{D552609B-D7AC-4C36-B3A1-307FDF54F4AE}" type="presParOf" srcId="{451C5E4B-EC7C-4A8C-AB65-789BC913D0EE}" destId="{05FF30FB-D037-4279-A828-554D0D37DF00}" srcOrd="0" destOrd="0" presId="urn:microsoft.com/office/officeart/2005/8/layout/vList3#2"/>
    <dgm:cxn modelId="{CE27E996-DCAF-4A7C-921B-02A0479F8263}" type="presParOf" srcId="{05FF30FB-D037-4279-A828-554D0D37DF00}" destId="{557438F2-CEB2-4D52-A5AA-59EDF7D2F78D}" srcOrd="0" destOrd="0" presId="urn:microsoft.com/office/officeart/2005/8/layout/vList3#2"/>
    <dgm:cxn modelId="{E333C746-9B95-49EF-B6E2-33F6823D6736}" type="presParOf" srcId="{05FF30FB-D037-4279-A828-554D0D37DF00}" destId="{0F53A11D-C947-42A7-B7E8-31A510B67261}" srcOrd="1" destOrd="0" presId="urn:microsoft.com/office/officeart/2005/8/layout/vList3#2"/>
    <dgm:cxn modelId="{2344A750-3953-4451-88CC-58801AA08956}" type="presParOf" srcId="{451C5E4B-EC7C-4A8C-AB65-789BC913D0EE}" destId="{5ED539B1-02AF-4471-9451-624646F200B2}" srcOrd="1" destOrd="0" presId="urn:microsoft.com/office/officeart/2005/8/layout/vList3#2"/>
    <dgm:cxn modelId="{FCB87D3E-9F81-4F05-B9E2-803CBC5F0F3A}" type="presParOf" srcId="{451C5E4B-EC7C-4A8C-AB65-789BC913D0EE}" destId="{D5DAC407-19BB-41DA-B492-ABBE3B873494}" srcOrd="2" destOrd="0" presId="urn:microsoft.com/office/officeart/2005/8/layout/vList3#2"/>
    <dgm:cxn modelId="{DA62EAD7-C22E-40C6-BFF2-8BC821316EBF}" type="presParOf" srcId="{D5DAC407-19BB-41DA-B492-ABBE3B873494}" destId="{9957FBBF-8189-41D4-8F20-4BD7EDAB52A5}" srcOrd="0" destOrd="0" presId="urn:microsoft.com/office/officeart/2005/8/layout/vList3#2"/>
    <dgm:cxn modelId="{D6738840-7850-4741-9BDF-2D31EE99042A}" type="presParOf" srcId="{D5DAC407-19BB-41DA-B492-ABBE3B873494}" destId="{C213A077-2D23-48F4-BF9F-B8873D4CE38E}" srcOrd="1" destOrd="0" presId="urn:microsoft.com/office/officeart/2005/8/layout/vList3#2"/>
    <dgm:cxn modelId="{8A144CFF-CF54-4E37-97D2-B7FBD4FE390B}" type="presParOf" srcId="{451C5E4B-EC7C-4A8C-AB65-789BC913D0EE}" destId="{17E2734A-7A69-4BC0-A9CC-0685ABFDF083}" srcOrd="3" destOrd="0" presId="urn:microsoft.com/office/officeart/2005/8/layout/vList3#2"/>
    <dgm:cxn modelId="{2842A078-6D95-4CE9-928E-962DEDFA4C0E}" type="presParOf" srcId="{451C5E4B-EC7C-4A8C-AB65-789BC913D0EE}" destId="{02054AB4-B8B0-44B4-A081-D2D82B6808B6}" srcOrd="4" destOrd="0" presId="urn:microsoft.com/office/officeart/2005/8/layout/vList3#2"/>
    <dgm:cxn modelId="{279AA160-FBC2-40EE-B0CD-57B11D23C970}" type="presParOf" srcId="{02054AB4-B8B0-44B4-A081-D2D82B6808B6}" destId="{8ED341A7-E7D3-4A19-B56C-74068A432D55}" srcOrd="0" destOrd="0" presId="urn:microsoft.com/office/officeart/2005/8/layout/vList3#2"/>
    <dgm:cxn modelId="{479E82B3-4DFF-4BAC-BB29-582E1BA541C9}" type="presParOf" srcId="{02054AB4-B8B0-44B4-A081-D2D82B6808B6}" destId="{AADE8B96-46BF-4203-8972-4B5F1DBA09F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234CAB-9F5A-4876-AAE4-461F7C5B682D}">
      <dsp:nvSpPr>
        <dsp:cNvPr id="0" name=""/>
        <dsp:cNvSpPr/>
      </dsp:nvSpPr>
      <dsp:spPr>
        <a:xfrm rot="10800000">
          <a:off x="1727465" y="548255"/>
          <a:ext cx="5168646" cy="5028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73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Воздушно-капельный</a:t>
          </a:r>
          <a:endParaRPr lang="ru-RU" sz="2800" kern="1200" dirty="0"/>
        </a:p>
      </dsp:txBody>
      <dsp:txXfrm rot="10800000">
        <a:off x="1727465" y="548255"/>
        <a:ext cx="5168646" cy="502824"/>
      </dsp:txXfrm>
    </dsp:sp>
    <dsp:sp modelId="{33839463-A7F3-4DD7-B039-4C211671E8C4}">
      <dsp:nvSpPr>
        <dsp:cNvPr id="0" name=""/>
        <dsp:cNvSpPr/>
      </dsp:nvSpPr>
      <dsp:spPr>
        <a:xfrm>
          <a:off x="876288" y="234"/>
          <a:ext cx="1702352" cy="159886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2475F46-A790-467B-AF46-5E91C82AA513}">
      <dsp:nvSpPr>
        <dsp:cNvPr id="0" name=""/>
        <dsp:cNvSpPr/>
      </dsp:nvSpPr>
      <dsp:spPr>
        <a:xfrm rot="10800000">
          <a:off x="1696176" y="2264721"/>
          <a:ext cx="5168646" cy="5028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732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Воздушно-пылевой</a:t>
          </a:r>
          <a:endParaRPr lang="ru-RU" sz="3200" kern="1200" dirty="0"/>
        </a:p>
      </dsp:txBody>
      <dsp:txXfrm rot="10800000">
        <a:off x="1696176" y="2264721"/>
        <a:ext cx="5168646" cy="502824"/>
      </dsp:txXfrm>
    </dsp:sp>
    <dsp:sp modelId="{B5B92453-AD52-4112-A592-3C860F760E41}">
      <dsp:nvSpPr>
        <dsp:cNvPr id="0" name=""/>
        <dsp:cNvSpPr/>
      </dsp:nvSpPr>
      <dsp:spPr>
        <a:xfrm>
          <a:off x="907577" y="1749198"/>
          <a:ext cx="1577199" cy="153387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997C008-F145-4EA8-B041-FD169483B9BC}">
      <dsp:nvSpPr>
        <dsp:cNvPr id="0" name=""/>
        <dsp:cNvSpPr/>
      </dsp:nvSpPr>
      <dsp:spPr>
        <a:xfrm rot="10800000">
          <a:off x="1701845" y="3965383"/>
          <a:ext cx="5168646" cy="50282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732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Пищевой</a:t>
          </a:r>
          <a:endParaRPr lang="ru-RU" sz="3200" kern="1200" dirty="0"/>
        </a:p>
      </dsp:txBody>
      <dsp:txXfrm rot="10800000">
        <a:off x="1701845" y="3965383"/>
        <a:ext cx="5168646" cy="502824"/>
      </dsp:txXfrm>
    </dsp:sp>
    <dsp:sp modelId="{5051AB54-ED23-44BE-9C89-F4E35482D2F5}">
      <dsp:nvSpPr>
        <dsp:cNvPr id="0" name=""/>
        <dsp:cNvSpPr/>
      </dsp:nvSpPr>
      <dsp:spPr>
        <a:xfrm>
          <a:off x="901908" y="3433166"/>
          <a:ext cx="1599872" cy="156725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53A11D-C947-42A7-B7E8-31A510B67261}">
      <dsp:nvSpPr>
        <dsp:cNvPr id="0" name=""/>
        <dsp:cNvSpPr/>
      </dsp:nvSpPr>
      <dsp:spPr>
        <a:xfrm rot="10800000">
          <a:off x="1631081" y="122742"/>
          <a:ext cx="5168646" cy="96623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6084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Контактный</a:t>
          </a:r>
          <a:endParaRPr lang="ru-RU" sz="3100" kern="1200" dirty="0"/>
        </a:p>
      </dsp:txBody>
      <dsp:txXfrm rot="10800000">
        <a:off x="1631081" y="122742"/>
        <a:ext cx="5168646" cy="966236"/>
      </dsp:txXfrm>
    </dsp:sp>
    <dsp:sp modelId="{557438F2-CEB2-4D52-A5AA-59EDF7D2F78D}">
      <dsp:nvSpPr>
        <dsp:cNvPr id="0" name=""/>
        <dsp:cNvSpPr/>
      </dsp:nvSpPr>
      <dsp:spPr>
        <a:xfrm>
          <a:off x="972672" y="1586"/>
          <a:ext cx="1316816" cy="12085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213A077-2D23-48F4-BF9F-B8873D4CE38E}">
      <dsp:nvSpPr>
        <dsp:cNvPr id="0" name=""/>
        <dsp:cNvSpPr/>
      </dsp:nvSpPr>
      <dsp:spPr>
        <a:xfrm rot="10800000">
          <a:off x="1669223" y="1685285"/>
          <a:ext cx="5168646" cy="96623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6084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Трансмиссивный</a:t>
          </a:r>
          <a:endParaRPr lang="ru-RU" sz="3100" kern="1200" dirty="0"/>
        </a:p>
      </dsp:txBody>
      <dsp:txXfrm rot="10800000">
        <a:off x="1669223" y="1685285"/>
        <a:ext cx="5168646" cy="966236"/>
      </dsp:txXfrm>
    </dsp:sp>
    <dsp:sp modelId="{9957FBBF-8189-41D4-8F20-4BD7EDAB52A5}">
      <dsp:nvSpPr>
        <dsp:cNvPr id="0" name=""/>
        <dsp:cNvSpPr/>
      </dsp:nvSpPr>
      <dsp:spPr>
        <a:xfrm>
          <a:off x="948072" y="1498564"/>
          <a:ext cx="1415218" cy="134667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ADE8B96-46BF-4203-8972-4B5F1DBA09FC}">
      <dsp:nvSpPr>
        <dsp:cNvPr id="0" name=""/>
        <dsp:cNvSpPr/>
      </dsp:nvSpPr>
      <dsp:spPr>
        <a:xfrm rot="10800000">
          <a:off x="1648949" y="3333218"/>
          <a:ext cx="5168646" cy="96623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6084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Внутриутробный</a:t>
          </a:r>
          <a:endParaRPr lang="ru-RU" sz="3100" kern="1200" dirty="0"/>
        </a:p>
      </dsp:txBody>
      <dsp:txXfrm rot="10800000">
        <a:off x="1648949" y="3333218"/>
        <a:ext cx="5168646" cy="966236"/>
      </dsp:txXfrm>
    </dsp:sp>
    <dsp:sp modelId="{8ED341A7-E7D3-4A19-B56C-74068A432D55}">
      <dsp:nvSpPr>
        <dsp:cNvPr id="0" name=""/>
        <dsp:cNvSpPr/>
      </dsp:nvSpPr>
      <dsp:spPr>
        <a:xfrm>
          <a:off x="954804" y="3133666"/>
          <a:ext cx="1388289" cy="136534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342F648-398B-438D-8FE5-3CD4115D8175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C0608DB-A2CD-4077-8E68-807D4075A2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56F3B4-F07C-4AB9-B6D0-B948AB8F8BF1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8BAD289-3DB4-4F86-A217-609DC5641F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На этом слайде видно, как выглядит микобактерия туберкулёза: прямая палочка с закруглёнными концами, длинной от 6 до 9 нанометров. Долгое время её было принято называть палочкой Коха или бактерией Коха, сейчас правильно говорить - микобактерия туберкулёза.</a:t>
            </a: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9FF69E-B138-4E6F-9811-FB369FF6A6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Какими же свойствами обладает эта, на первый взгляд, безобидная бактерия?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Устойчива к высоким и низким температурам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800" dirty="0" smtClean="0"/>
              <a:t>      при кипячении погибает через 45 минут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800" dirty="0" smtClean="0"/>
              <a:t>      в замороженном состоянии жизнеспособна 3 месяца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 В дезинфицирующем растворе погибает через 5  часов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 Солнечный свет (прямые лучи) выдерживает 1,5 часа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В тёмных, сырых помещениях живёт до 6 месяцев и более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В воде сохраняется до 5 месяцев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В молоке – до 4 месяцев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В масле – до 3 месяцев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В книгах – до 3 месяцев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В комнатной пыли – 1.5 месяца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В уличной пыли – 10 дней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/>
              <a:t> Способна превращаться в «спящие» долгоживущие формы,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dirty="0" smtClean="0"/>
              <a:t>    которые при попадании в благоприятные для МБТ условия,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dirty="0" smtClean="0"/>
              <a:t>    снова приобретают все заразительные свойства и способны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dirty="0" smtClean="0"/>
              <a:t>    вызвать заболевание</a:t>
            </a: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68D378-7364-48F9-BB84-7857E0D2FC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Как передается заболевание? Каким путём возможно заражение туберкулёзом?</a:t>
            </a: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9482CD-3E3D-43F1-BE3D-FDD1AE719F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Заболевание туберкулёзом может протекать в разных формах, поскольку микобактерия способна поражать абсолютно все органы и системы, кроме ногтей, волос и зубной эмали.</a:t>
            </a:r>
          </a:p>
          <a:p>
            <a:pPr>
              <a:spcBef>
                <a:spcPct val="0"/>
              </a:spcBef>
            </a:pPr>
            <a:r>
              <a:rPr lang="ru-RU" smtClean="0"/>
              <a:t> Выделяют туберкулёз органов дыхания, в частности туберкулёз лёгких, представленный на этом слайде.</a:t>
            </a: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4E37EA-E356-46AF-8096-60B239BA9A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Заболевание туберкулёзом может протекать в разных формах, поскольку микобактерия способна поражать абсолютно все органы и системы, кроме ногтей, волос и зубной эмали.</a:t>
            </a:r>
          </a:p>
          <a:p>
            <a:pPr>
              <a:spcBef>
                <a:spcPct val="0"/>
              </a:spcBef>
            </a:pPr>
            <a:r>
              <a:rPr lang="ru-RU" smtClean="0"/>
              <a:t> Выделяют туберкулёз органов дыхания, в частности туберкулёз лёгких, представленный на этом слайде.</a:t>
            </a:r>
          </a:p>
        </p:txBody>
      </p:sp>
      <p:sp>
        <p:nvSpPr>
          <p:cNvPr id="13005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E62B978-9D15-42C5-BCB6-BAFAF9192C80}" type="slidenum">
              <a:rPr lang="ru-RU" sz="1200">
                <a:latin typeface="Calibri" pitchFamily="34" charset="0"/>
              </a:rPr>
              <a:pPr algn="r"/>
              <a:t>12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7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566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668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66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7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671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567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7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671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671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671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308B707-6029-4A1D-A582-BF1B1C7A9DD1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15671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671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64A5B42-37D0-4611-B757-2B199C6032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547F5-0C43-49BF-A847-D7BE280CF8E2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0EC35-C836-44AE-A397-D0E789F638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284DC8-7F38-4F51-A6D0-87D768B0E429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E2113-C7DD-4DF8-A546-1FE36EF4C4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0E1E0E8-A9B5-4F1C-9423-8961883B147F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1979B3F-93D1-41D8-A875-E6A8D381EB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1963" cy="274638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042233-0D25-48A9-A5AE-955F421B0200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1638" cy="274638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39175" y="6515100"/>
            <a:ext cx="463550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1C8E9-89F8-4419-B256-7109DC2A4E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550EF4-4349-44FB-A68D-7D53F4737484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90BC71D-14C8-4D10-968C-07AF4A5DC3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Дата 6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1963" cy="274638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9763F7-8C1E-464C-BE3D-95F074521E1B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1638" cy="274638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A663E5-F826-4D1B-B71C-7684EB9504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1963" cy="274638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9398E8-2842-4B8D-B9CD-C9D198923F8A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1638" cy="274638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39175" y="6515100"/>
            <a:ext cx="463550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1AB0BE-AF90-4AFA-A73D-C79F83517D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D6FFCE-0A4B-42C4-96E2-E115893625DE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EF4CD68-1A43-4725-AAD5-8A84DBC871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559950-04C3-43D7-9E17-5912FC0DABF9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93119-C0C2-4188-A019-0217857193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9FD812-FC8A-4063-A9DF-50152C660820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A0259-B826-416E-B039-9B457D4BB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3D166-0C2D-4CC3-AD44-96ACBCCFF085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0FE55-5F4F-4777-BF43-B23FE9383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2C49AF-36C2-4107-BCE5-E5777B8E9AD2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48CAA-C506-4262-8CB9-9BAA8EE4D3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B203F1-A4F0-42D5-BA04-734C662979D6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5642A-73F0-49FB-B295-4493F9B8E1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06DAC4-6507-442A-BFEF-C7F7302B4788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78EEA-1EAA-474E-B996-CF28F4A1AC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9AF536-0AA7-473F-A345-CAAD2CB1CF27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00B02-16B8-46BC-AB65-7659575AF3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6EFAA5-1C54-475E-B12C-0C4704EDFD3B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33FCA-2BFF-4C0A-ABE8-F505105A0C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556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6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6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568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556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6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569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56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56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9FB17686-E026-44B7-B43D-B85D906B1211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1556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56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30737AFF-D87D-4FEE-967F-AFA11771CEC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Дата 8"/>
          <p:cNvSpPr>
            <a:spLocks noGrp="1"/>
          </p:cNvSpPr>
          <p:nvPr>
            <p:ph type="dt" sz="half" idx="2"/>
          </p:nvPr>
        </p:nvSpPr>
        <p:spPr>
          <a:xfrm>
            <a:off x="5562600" y="6513513"/>
            <a:ext cx="3001963" cy="274637"/>
          </a:xfrm>
          <a:prstGeom prst="rect">
            <a:avLst/>
          </a:prstGeom>
        </p:spPr>
        <p:txBody>
          <a:bodyPr vert="horz" rtlCol="0"/>
          <a:lstStyle>
            <a:lvl1pPr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3D62594-884C-4FF6-A5B4-65C4C371B334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4"/>
          </p:nvPr>
        </p:nvSpPr>
        <p:spPr>
          <a:xfrm>
            <a:off x="8639175" y="6513513"/>
            <a:ext cx="463550" cy="274637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B0F97FA-6385-474B-9719-565F90F0A2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3"/>
          </p:nvPr>
        </p:nvSpPr>
        <p:spPr>
          <a:xfrm>
            <a:off x="1600200" y="6513513"/>
            <a:ext cx="3906838" cy="274637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dirty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</p:sldLayoutIdLst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1140" name="Picture 4" descr="r2"/>
          <p:cNvPicPr preferRelativeResize="0">
            <a:picLocks noGrp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91143" name="Rectangle 7"/>
          <p:cNvSpPr>
            <a:spLocks/>
          </p:cNvSpPr>
          <p:nvPr/>
        </p:nvSpPr>
        <p:spPr bwMode="auto">
          <a:xfrm>
            <a:off x="971550" y="836613"/>
            <a:ext cx="7632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66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туберкулез?</a:t>
            </a:r>
          </a:p>
        </p:txBody>
      </p:sp>
      <p:sp>
        <p:nvSpPr>
          <p:cNvPr id="91144" name="Подзаголовок 2"/>
          <p:cNvSpPr>
            <a:spLocks/>
          </p:cNvSpPr>
          <p:nvPr/>
        </p:nvSpPr>
        <p:spPr bwMode="auto">
          <a:xfrm>
            <a:off x="5724525" y="4797425"/>
            <a:ext cx="32004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246888"/>
          <a:lstStyle/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Старшая медсестра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туберкулезного легочно-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хирургического отделения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Краля Л.Г.</a:t>
            </a:r>
            <a:endParaRPr lang="ru-RU" sz="200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/>
          </p:cNvSpPr>
          <p:nvPr/>
        </p:nvSpPr>
        <p:spPr bwMode="auto">
          <a:xfrm>
            <a:off x="755650" y="260350"/>
            <a:ext cx="7858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Формы туберкулеза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4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5717" name="Рисунок 3" descr="180px-Extrapulmonary_tuberculosis_symptoms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88" y="1428750"/>
            <a:ext cx="39290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143375" y="1646238"/>
            <a:ext cx="5000625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8" name="Текст 7"/>
          <p:cNvSpPr>
            <a:spLocks/>
          </p:cNvSpPr>
          <p:nvPr/>
        </p:nvSpPr>
        <p:spPr bwMode="auto">
          <a:xfrm>
            <a:off x="755650" y="260350"/>
            <a:ext cx="7858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Туберкулез легких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4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8" name="Содержимое 6" descr="CIMG459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2428875"/>
            <a:ext cx="4040187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Содержимое 7" descr="CIMG459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3" y="2428875"/>
            <a:ext cx="40417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Текст 7"/>
          <p:cNvSpPr>
            <a:spLocks/>
          </p:cNvSpPr>
          <p:nvPr/>
        </p:nvSpPr>
        <p:spPr bwMode="auto">
          <a:xfrm>
            <a:off x="395288" y="1268413"/>
            <a:ext cx="41052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Легкие здорового человека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3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Содержимое 2"/>
          <p:cNvSpPr>
            <a:spLocks noGrp="1"/>
          </p:cNvSpPr>
          <p:nvPr>
            <p:ph sz="half" idx="4294967295"/>
          </p:nvPr>
        </p:nvSpPr>
        <p:spPr>
          <a:xfrm>
            <a:off x="4143375" y="1646238"/>
            <a:ext cx="5000625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8" name="Текст 7"/>
          <p:cNvSpPr>
            <a:spLocks/>
          </p:cNvSpPr>
          <p:nvPr/>
        </p:nvSpPr>
        <p:spPr bwMode="auto">
          <a:xfrm>
            <a:off x="755650" y="0"/>
            <a:ext cx="7858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Истощенный больной, длительно болеющий туберкулезом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4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9031" name="Содержимое 7" descr="кахексия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0" y="2000250"/>
            <a:ext cx="41433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Содержимое 2"/>
          <p:cNvSpPr>
            <a:spLocks/>
          </p:cNvSpPr>
          <p:nvPr/>
        </p:nvSpPr>
        <p:spPr bwMode="auto">
          <a:xfrm>
            <a:off x="857250" y="1646238"/>
            <a:ext cx="80010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миллиарда инфицированы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14,5 миллионов больны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Каждые 5 секунд кто-то заболевает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Каждые 15 секунд кто-то умирает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04" name="Содержимое 2"/>
          <p:cNvSpPr>
            <a:spLocks/>
          </p:cNvSpPr>
          <p:nvPr/>
        </p:nvSpPr>
        <p:spPr bwMode="auto">
          <a:xfrm>
            <a:off x="900113" y="188913"/>
            <a:ext cx="80010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5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Сегодня на планете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5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5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Содержимое 2"/>
          <p:cNvSpPr>
            <a:spLocks/>
          </p:cNvSpPr>
          <p:nvPr/>
        </p:nvSpPr>
        <p:spPr bwMode="auto">
          <a:xfrm>
            <a:off x="323850" y="188913"/>
            <a:ext cx="8820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Источник заражения – больной человек или животное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40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40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1077" name="Содержимое 2"/>
          <p:cNvSpPr>
            <a:spLocks/>
          </p:cNvSpPr>
          <p:nvPr/>
        </p:nvSpPr>
        <p:spPr bwMode="auto">
          <a:xfrm>
            <a:off x="642938" y="2143125"/>
            <a:ext cx="8001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больной может одновременно заразить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10-15 человек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год – около 100 человек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 100 заражённых 10 впоследствии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заболевают туберкулёзом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Содержимое 2"/>
          <p:cNvSpPr>
            <a:spLocks/>
          </p:cNvSpPr>
          <p:nvPr/>
        </p:nvSpPr>
        <p:spPr bwMode="auto">
          <a:xfrm>
            <a:off x="323850" y="188913"/>
            <a:ext cx="8820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Самый частый путь заражения  воздушно-капельный</a:t>
            </a:r>
          </a:p>
        </p:txBody>
      </p:sp>
      <p:pic>
        <p:nvPicPr>
          <p:cNvPr id="132101" name="Рисунок 4" descr="каф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2214563"/>
            <a:ext cx="1643063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6738" y="3644900"/>
            <a:ext cx="82232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3" name="Содержимое 2"/>
          <p:cNvSpPr>
            <a:spLocks/>
          </p:cNvSpPr>
          <p:nvPr/>
        </p:nvSpPr>
        <p:spPr bwMode="auto">
          <a:xfrm>
            <a:off x="5076825" y="2565400"/>
            <a:ext cx="280828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Здоровый человек</a:t>
            </a:r>
          </a:p>
        </p:txBody>
      </p:sp>
      <p:sp>
        <p:nvSpPr>
          <p:cNvPr id="132105" name="Содержимое 2"/>
          <p:cNvSpPr>
            <a:spLocks/>
          </p:cNvSpPr>
          <p:nvPr/>
        </p:nvSpPr>
        <p:spPr bwMode="auto">
          <a:xfrm>
            <a:off x="2916238" y="4797425"/>
            <a:ext cx="28082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метров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(«маршрутка», автобус, закрытое помещение)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Содержимое 2"/>
          <p:cNvSpPr>
            <a:spLocks/>
          </p:cNvSpPr>
          <p:nvPr/>
        </p:nvSpPr>
        <p:spPr bwMode="auto">
          <a:xfrm>
            <a:off x="323850" y="188913"/>
            <a:ext cx="8820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проявления заболевания</a:t>
            </a:r>
          </a:p>
        </p:txBody>
      </p:sp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663" y="1633538"/>
            <a:ext cx="838200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Содержимое 2"/>
          <p:cNvSpPr>
            <a:spLocks/>
          </p:cNvSpPr>
          <p:nvPr/>
        </p:nvSpPr>
        <p:spPr bwMode="auto">
          <a:xfrm>
            <a:off x="323850" y="188913"/>
            <a:ext cx="8820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обнаружит заболевание?</a:t>
            </a:r>
          </a:p>
        </p:txBody>
      </p:sp>
      <p:pic>
        <p:nvPicPr>
          <p:cNvPr id="134149" name="Содержимое 4" descr="350px-Mantoux_tuberculin_skin_test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2071688"/>
            <a:ext cx="413861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0" name="Содержимое 6" descr="проба манту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3" y="2071688"/>
            <a:ext cx="3429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Содержимое 2"/>
          <p:cNvSpPr>
            <a:spLocks/>
          </p:cNvSpPr>
          <p:nvPr/>
        </p:nvSpPr>
        <p:spPr bwMode="auto">
          <a:xfrm>
            <a:off x="323850" y="188913"/>
            <a:ext cx="8820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обнаружит заболевание?</a:t>
            </a:r>
          </a:p>
        </p:txBody>
      </p:sp>
      <p:pic>
        <p:nvPicPr>
          <p:cNvPr id="135174" name="Содержимое 5" descr="флюро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2143125"/>
            <a:ext cx="37449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175" name="Содержимое 4" descr="CIMG459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14563"/>
            <a:ext cx="38242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Содержимое 2"/>
          <p:cNvSpPr>
            <a:spLocks/>
          </p:cNvSpPr>
          <p:nvPr/>
        </p:nvSpPr>
        <p:spPr bwMode="auto">
          <a:xfrm>
            <a:off x="323850" y="188913"/>
            <a:ext cx="8820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вести себя?</a:t>
            </a:r>
          </a:p>
        </p:txBody>
      </p:sp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66988" y="1036638"/>
            <a:ext cx="7869237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1" name="Содержимое 2"/>
          <p:cNvSpPr>
            <a:spLocks/>
          </p:cNvSpPr>
          <p:nvPr/>
        </p:nvSpPr>
        <p:spPr bwMode="auto">
          <a:xfrm>
            <a:off x="684213" y="620713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</a:pPr>
            <a:r>
              <a:rPr lang="ru-RU" sz="35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Туберкулёз (tuberculosis)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2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8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инфекционное заболевание, вызываемое микобактериями туберкулёза (Mycobac</a:t>
            </a: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" pitchFamily="18" charset="0"/>
              </a:rPr>
              <a:t>t</a:t>
            </a: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erium tuberculosis) и характеризующееся образованием специфических бугорков в различных органах и тканях (в лёгких, почках, лимфатических узлах, костях, суставах и др.), а также разнообразной клинической картиной</a:t>
            </a:r>
            <a:endParaRPr lang="ru-RU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Содержимое 2"/>
          <p:cNvSpPr>
            <a:spLocks/>
          </p:cNvSpPr>
          <p:nvPr/>
        </p:nvSpPr>
        <p:spPr bwMode="auto">
          <a:xfrm>
            <a:off x="323850" y="1628775"/>
            <a:ext cx="88201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как правильно?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0688" y="969963"/>
            <a:ext cx="8369300" cy="520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6738" y="1116013"/>
            <a:ext cx="8156575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0688" y="969963"/>
            <a:ext cx="8229600" cy="506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0688" y="755650"/>
            <a:ext cx="830262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1" name="Содержимое 2"/>
          <p:cNvSpPr>
            <a:spLocks/>
          </p:cNvSpPr>
          <p:nvPr/>
        </p:nvSpPr>
        <p:spPr bwMode="auto">
          <a:xfrm>
            <a:off x="0" y="549275"/>
            <a:ext cx="88201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Чем раньше обнаружено заболевание, тем легче его вылечить</a:t>
            </a:r>
          </a:p>
        </p:txBody>
      </p:sp>
      <p:sp>
        <p:nvSpPr>
          <p:cNvPr id="142342" name="Содержимое 2"/>
          <p:cNvSpPr>
            <a:spLocks/>
          </p:cNvSpPr>
          <p:nvPr/>
        </p:nvSpPr>
        <p:spPr bwMode="auto">
          <a:xfrm>
            <a:off x="0" y="3429000"/>
            <a:ext cx="88201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Туберкулез излечим!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r2"/>
          <p:cNvPicPr preferRelativeResize="0"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975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4" name="Содержимое 2"/>
          <p:cNvSpPr>
            <a:spLocks/>
          </p:cNvSpPr>
          <p:nvPr/>
        </p:nvSpPr>
        <p:spPr bwMode="auto">
          <a:xfrm>
            <a:off x="0" y="549275"/>
            <a:ext cx="88201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/>
          </p:cNvSpPr>
          <p:nvPr/>
        </p:nvSpPr>
        <p:spPr bwMode="auto">
          <a:xfrm>
            <a:off x="971550" y="2565400"/>
            <a:ext cx="77724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 b="1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Фёдор Михайлович Достоевский 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 b="1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Фредерик Францишек Шопен 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 b="1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Виссарион Григорьевич Белинский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 b="1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Антон Павлович Чехов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 b="1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Алексей Максимович Горький </a:t>
            </a:r>
          </a:p>
        </p:txBody>
      </p:sp>
      <p:sp>
        <p:nvSpPr>
          <p:cNvPr id="2" name="Текст 2"/>
          <p:cNvSpPr>
            <a:spLocks/>
          </p:cNvSpPr>
          <p:nvPr/>
        </p:nvSpPr>
        <p:spPr bwMode="auto">
          <a:xfrm>
            <a:off x="755650" y="0"/>
            <a:ext cx="77724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</a:pPr>
            <a:endParaRPr lang="ru-RU" sz="36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Х</a:t>
            </a:r>
            <a:r>
              <a:rPr lang="en-US" sz="3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VIII – </a:t>
            </a:r>
            <a:r>
              <a: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en-US" sz="3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 веках туберкулез собирал обильную жатву среди разных слоев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Кох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43213" y="260350"/>
            <a:ext cx="3638550" cy="4525963"/>
          </a:xfrm>
          <a:noFill/>
          <a:ln/>
        </p:spPr>
      </p:pic>
      <p:sp>
        <p:nvSpPr>
          <p:cNvPr id="6" name="Текст 5"/>
          <p:cNvSpPr>
            <a:spLocks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заседание Берлинского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физиологического общества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24 марта 1882 г.</a:t>
            </a:r>
          </a:p>
        </p:txBody>
      </p:sp>
      <p:sp>
        <p:nvSpPr>
          <p:cNvPr id="2" name="Текст 5"/>
          <p:cNvSpPr>
            <a:spLocks/>
          </p:cNvSpPr>
          <p:nvPr/>
        </p:nvSpPr>
        <p:spPr bwMode="auto">
          <a:xfrm>
            <a:off x="2771775" y="4797425"/>
            <a:ext cx="36131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36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РОБЕР КОХ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11" name="Содержимое 6" descr="МБТ.jpe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388" y="1989138"/>
            <a:ext cx="3435350" cy="3527425"/>
          </a:xfrm>
          <a:noFill/>
          <a:ln/>
        </p:spPr>
      </p:pic>
      <p:pic>
        <p:nvPicPr>
          <p:cNvPr id="98314" name="Содержимое 7" descr="МБТ хемолюм.jpeg"/>
          <p:cNvPicPr>
            <a:picLocks noGrp="1" noChangeAspect="1"/>
          </p:cNvPicPr>
          <p:nvPr>
            <p:ph sz="quarter" idx="3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995738" y="2060575"/>
            <a:ext cx="5148262" cy="3384550"/>
          </a:xfrm>
          <a:noFill/>
          <a:ln/>
        </p:spPr>
      </p:pic>
      <p:sp>
        <p:nvSpPr>
          <p:cNvPr id="3" name="Текст 2"/>
          <p:cNvSpPr>
            <a:spLocks/>
          </p:cNvSpPr>
          <p:nvPr/>
        </p:nvSpPr>
        <p:spPr bwMode="auto">
          <a:xfrm>
            <a:off x="755650" y="404813"/>
            <a:ext cx="77724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endParaRPr lang="ru-RU" sz="36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Текст 2"/>
          <p:cNvSpPr>
            <a:spLocks/>
          </p:cNvSpPr>
          <p:nvPr/>
        </p:nvSpPr>
        <p:spPr bwMode="auto">
          <a:xfrm>
            <a:off x="755650" y="404813"/>
            <a:ext cx="7772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Микобактерия туберкулеза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/>
          </p:cNvSpPr>
          <p:nvPr/>
        </p:nvSpPr>
        <p:spPr bwMode="auto">
          <a:xfrm>
            <a:off x="468313" y="908050"/>
            <a:ext cx="8389937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Устойчива к высоким и низким температурам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ru-RU" sz="23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при кипячении погибает через 45 минут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ru-RU" sz="23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в замороженном состоянии жизнеспособна 3 месяца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В дезинфицирующем растворе погибает через 5  часов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Солнечный свет (прямые лучи) выдерживает 1,5 часа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тёмных, сырых помещениях живёт до 6 месяцев и более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воде сохраняется до 5 месяцев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молоке – до 4 месяцев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масле – до 3 месяцев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книгах – до 3 месяцев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комнатной пыли – 1.5 месяца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уличной пыли – 10 дней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Способна превращаться в «спящие» долгоживущие формы,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которые при попадании в благоприятные для МБТ условия,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снова приобретают все заразительные свойства и способны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1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вызвать заболевание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21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Текст 7"/>
          <p:cNvSpPr>
            <a:spLocks/>
          </p:cNvSpPr>
          <p:nvPr/>
        </p:nvSpPr>
        <p:spPr bwMode="auto">
          <a:xfrm>
            <a:off x="755650" y="260350"/>
            <a:ext cx="7858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Свойства микобактерии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4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/>
          </p:cNvSpPr>
          <p:nvPr/>
        </p:nvSpPr>
        <p:spPr bwMode="auto">
          <a:xfrm>
            <a:off x="755650" y="260350"/>
            <a:ext cx="7858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Способы передачи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4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836585" y="1296973"/>
          <a:ext cx="77724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/>
          </p:cNvSpPr>
          <p:nvPr/>
        </p:nvSpPr>
        <p:spPr bwMode="auto">
          <a:xfrm>
            <a:off x="755650" y="260350"/>
            <a:ext cx="7858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Способы передачи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4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722313" y="1428736"/>
          <a:ext cx="777240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/>
          </p:cNvSpPr>
          <p:nvPr/>
        </p:nvSpPr>
        <p:spPr bwMode="auto">
          <a:xfrm>
            <a:off x="755650" y="260350"/>
            <a:ext cx="7858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Формы туберкулеза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Char char="Ø"/>
            </a:pPr>
            <a:endParaRPr lang="ru-RU" sz="4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463" name="Содержимое 6" descr="180px-Pulmonary_tuberculosis_symptoms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875" y="1628775"/>
            <a:ext cx="4143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Лучи">
  <a:themeElements>
    <a:clrScheme name="Лучи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E6F5F6"/>
      </a:accent1>
      <a:accent2>
        <a:srgbClr val="A5E1A8"/>
      </a:accent2>
      <a:accent3>
        <a:srgbClr val="FFFFFF"/>
      </a:accent3>
      <a:accent4>
        <a:srgbClr val="000000"/>
      </a:accent4>
      <a:accent5>
        <a:srgbClr val="F0F9FA"/>
      </a:accent5>
      <a:accent6>
        <a:srgbClr val="95CC98"/>
      </a:accent6>
      <a:hlink>
        <a:srgbClr val="5B00B6"/>
      </a:hlink>
      <a:folHlink>
        <a:srgbClr val="34988E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8_Литей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734</TotalTime>
  <Words>639</Words>
  <Application>Microsoft Office PowerPoint</Application>
  <PresentationFormat>Экран (4:3)</PresentationFormat>
  <Paragraphs>109</Paragraphs>
  <Slides>26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Лучи</vt:lpstr>
      <vt:lpstr>8_Литейная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 такое  туберкулёз?</dc:title>
  <dc:creator>Zver</dc:creator>
  <cp:lastModifiedBy>ОПСА</cp:lastModifiedBy>
  <cp:revision>60</cp:revision>
  <dcterms:created xsi:type="dcterms:W3CDTF">2009-02-04T16:09:32Z</dcterms:created>
  <dcterms:modified xsi:type="dcterms:W3CDTF">2012-05-05T09:14:31Z</dcterms:modified>
</cp:coreProperties>
</file>