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2"/>
  </p:notesMasterIdLst>
  <p:handoutMasterIdLst>
    <p:handoutMasterId r:id="rId23"/>
  </p:handoutMasterIdLst>
  <p:sldIdLst>
    <p:sldId id="256" r:id="rId2"/>
    <p:sldId id="317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18" r:id="rId13"/>
    <p:sldId id="319" r:id="rId14"/>
    <p:sldId id="329" r:id="rId15"/>
    <p:sldId id="331" r:id="rId16"/>
    <p:sldId id="332" r:id="rId17"/>
    <p:sldId id="333" r:id="rId18"/>
    <p:sldId id="334" r:id="rId19"/>
    <p:sldId id="335" r:id="rId20"/>
    <p:sldId id="315" r:id="rId21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00"/>
    <a:srgbClr val="000099"/>
    <a:srgbClr val="FFFF00"/>
    <a:srgbClr val="00FFFF"/>
    <a:srgbClr val="33CC33"/>
    <a:srgbClr val="FF0000"/>
    <a:srgbClr val="0000CC"/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24" autoAdjust="0"/>
    <p:restoredTop sz="94723" autoAdjust="0"/>
  </p:normalViewPr>
  <p:slideViewPr>
    <p:cSldViewPr>
      <p:cViewPr>
        <p:scale>
          <a:sx n="75" d="100"/>
          <a:sy n="75" d="100"/>
        </p:scale>
        <p:origin x="-1188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fld id="{4EBF0C3F-D354-47EA-ABE2-82A88A3A00B2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fld id="{64827DF1-0FD8-40FB-8B92-C24C16155E1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AB504E4-CBC9-4FB5-B51A-7F142D948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6451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2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2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2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2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2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2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2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2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2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2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3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3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3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453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453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4535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757775C3-81A5-429B-BDA9-B8B62B6C5ADD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64536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453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06EFB9C-087C-457D-9E6A-7B9AC6C2DD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4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4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33" grpId="0"/>
      <p:bldP spid="64534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5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45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45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5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29C65-CB57-4130-9817-F67B1E51AEE3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5C71C-2151-4754-90BA-D73EDD6BD9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4CAC68-2B31-4695-8CA3-2FF05BA540E3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147FD-319E-4C96-8C34-46299E68AC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02D1DA1-D286-48A5-92CC-ECD4B5825243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67B567C-A4E9-4E9A-A194-57FF5EC47D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3F9DE0D-A6AF-4A09-B0BF-4FBC61DB140A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737FBAA-E100-402A-84DD-3C1650CB9E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B70363-F2D2-467B-934C-449CCBFBA845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414412-8B98-4627-B691-57F49706E9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7BA7CC-2A9B-4C83-BE17-221EC979CC4F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59A37-1667-4921-8E86-942F9D0BEB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1E66A7-C026-4269-8A08-72A240C18860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015DA-B1E7-4859-9ADB-E14F3CA1AC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DB8B41-1FC9-4EEE-A38D-7F715557F572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C1CDDD-C36D-4D87-9587-2E6028A269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9291D5-F37D-4FAA-BB3B-0A72BB0915EF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E27CA4-D1B5-4340-969B-09501293EF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71120A-3790-4737-969A-82EE826CBD26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F632D-BA6F-4B50-B08A-3FC725625B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638527-D83B-4646-8649-2D86BF53A0C3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AE49B-C44F-409B-9AB2-FB25D6BCF0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260424-242F-4CC0-B555-1A58C7F444F7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6F96E-EC70-46C9-90F5-BE1E56E99F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6349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50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50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50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50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50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50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50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50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50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350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351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351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4D04E03-5E1D-4105-99C1-70AB62E94CE9}" type="datetimeFigureOut">
              <a:rPr lang="ru-RU"/>
              <a:pPr/>
              <a:t>05.05.2012</a:t>
            </a:fld>
            <a:endParaRPr lang="ru-RU"/>
          </a:p>
        </p:txBody>
      </p:sp>
      <p:sp>
        <p:nvSpPr>
          <p:cNvPr id="6351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351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919AEA0-6E90-4598-B510-8158D563DE6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3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3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3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3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3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9" grpId="0"/>
      <p:bldP spid="63510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5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51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35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5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5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51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35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5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5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51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35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5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5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51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35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5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5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51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35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5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www.grandex.ru/from_panel/images/yazva-2-2-30-11.jpg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38200" y="1371600"/>
            <a:ext cx="7772400" cy="3505200"/>
          </a:xfrm>
        </p:spPr>
        <p:txBody>
          <a:bodyPr/>
          <a:lstStyle/>
          <a:p>
            <a:r>
              <a:rPr lang="ru-RU" sz="7200">
                <a:solidFill>
                  <a:srgbClr val="0000FF"/>
                </a:solidFill>
              </a:rPr>
              <a:t>ЗАЩИТИ СЕБЯ ОТ  ТУБЕРКУЛЕЗА!</a:t>
            </a: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1752600" y="228600"/>
            <a:ext cx="533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b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5486400" y="4724400"/>
            <a:ext cx="3657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400" b="1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2057" name="Подзаголовок 2"/>
          <p:cNvSpPr>
            <a:spLocks/>
          </p:cNvSpPr>
          <p:nvPr/>
        </p:nvSpPr>
        <p:spPr bwMode="auto">
          <a:xfrm>
            <a:off x="5181600" y="4941888"/>
            <a:ext cx="3743325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246888"/>
          <a:lstStyle/>
          <a:p>
            <a:pPr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Подготовила: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старшая медсестра 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отделения урогенитального туберкулеза 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Нижерадзе Н.А.</a:t>
            </a:r>
          </a:p>
        </p:txBody>
      </p:sp>
    </p:spTree>
    <p:custDataLst>
      <p:tags r:id="rId1"/>
    </p:custDataLst>
  </p:cSld>
  <p:clrMapOvr>
    <a:masterClrMapping/>
  </p:clrMapOvr>
  <p:transition advTm="2014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82000" cy="4953000"/>
          </a:xfrm>
        </p:spPr>
        <p:txBody>
          <a:bodyPr/>
          <a:lstStyle/>
          <a:p>
            <a:pPr>
              <a:buFont typeface="Wingdings" pitchFamily="2" charset="2"/>
              <a:buChar char="Ш"/>
            </a:pPr>
            <a:r>
              <a:rPr lang="ru-RU" sz="2800" b="1">
                <a:solidFill>
                  <a:srgbClr val="000099"/>
                </a:solidFill>
                <a:effectLst/>
              </a:rPr>
              <a:t>Неполноценное питание; </a:t>
            </a:r>
          </a:p>
          <a:p>
            <a:pPr>
              <a:buFont typeface="Wingdings" pitchFamily="2" charset="2"/>
              <a:buChar char="Ш"/>
            </a:pPr>
            <a:r>
              <a:rPr lang="ru-RU" sz="2800" b="1">
                <a:solidFill>
                  <a:srgbClr val="000099"/>
                </a:solidFill>
                <a:effectLst/>
              </a:rPr>
              <a:t>Алкоголизм; </a:t>
            </a:r>
          </a:p>
          <a:p>
            <a:pPr>
              <a:buFont typeface="Wingdings" pitchFamily="2" charset="2"/>
              <a:buChar char="Ш"/>
            </a:pPr>
            <a:r>
              <a:rPr lang="ru-RU" sz="2800" b="1">
                <a:solidFill>
                  <a:srgbClr val="000099"/>
                </a:solidFill>
                <a:effectLst/>
              </a:rPr>
              <a:t> Табакокурение; </a:t>
            </a:r>
          </a:p>
          <a:p>
            <a:pPr>
              <a:buFont typeface="Wingdings" pitchFamily="2" charset="2"/>
              <a:buChar char="Ш"/>
            </a:pPr>
            <a:r>
              <a:rPr lang="ru-RU" sz="2800" b="1">
                <a:solidFill>
                  <a:srgbClr val="000099"/>
                </a:solidFill>
                <a:effectLst/>
              </a:rPr>
              <a:t> Наркомания; </a:t>
            </a:r>
          </a:p>
          <a:p>
            <a:pPr>
              <a:buFont typeface="Wingdings" pitchFamily="2" charset="2"/>
              <a:buChar char="Ш"/>
            </a:pPr>
            <a:r>
              <a:rPr lang="ru-RU" sz="2800" b="1">
                <a:solidFill>
                  <a:srgbClr val="000099"/>
                </a:solidFill>
                <a:effectLst/>
              </a:rPr>
              <a:t> ВИЧ-инфицированность; </a:t>
            </a:r>
          </a:p>
          <a:p>
            <a:pPr>
              <a:buFont typeface="Wingdings" pitchFamily="2" charset="2"/>
              <a:buChar char="Ш"/>
            </a:pPr>
            <a:r>
              <a:rPr lang="ru-RU" sz="2800" b="1">
                <a:solidFill>
                  <a:srgbClr val="000099"/>
                </a:solidFill>
                <a:effectLst/>
              </a:rPr>
              <a:t> Наличие сопутствующих заболеваний: </a:t>
            </a:r>
          </a:p>
          <a:p>
            <a:pPr>
              <a:buFont typeface="Wingdings" pitchFamily="2" charset="2"/>
              <a:buNone/>
            </a:pPr>
            <a:r>
              <a:rPr lang="ru-RU" sz="2800" b="1">
                <a:solidFill>
                  <a:srgbClr val="000099"/>
                </a:solidFill>
                <a:effectLst/>
              </a:rPr>
              <a:t>    (диабет, язвенная болезнь желудка и 12-ти                      перстной кишки, хронические неспецифические болезни легких).</a:t>
            </a:r>
          </a:p>
          <a:p>
            <a:pPr>
              <a:buFont typeface="Wingdings" pitchFamily="2" charset="2"/>
              <a:buNone/>
            </a:pPr>
            <a:endParaRPr lang="ru-RU" sz="2800">
              <a:solidFill>
                <a:srgbClr val="000099"/>
              </a:solidFill>
            </a:endParaRPr>
          </a:p>
        </p:txBody>
      </p:sp>
      <p:sp>
        <p:nvSpPr>
          <p:cNvPr id="94214" name="Rectangle 6"/>
          <p:cNvSpPr>
            <a:spLocks noChangeArrowheads="1"/>
          </p:cNvSpPr>
          <p:nvPr/>
        </p:nvSpPr>
        <p:spPr bwMode="auto">
          <a:xfrm>
            <a:off x="5334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000" b="1">
                <a:solidFill>
                  <a:srgbClr val="FFFF00"/>
                </a:solidFill>
              </a:rPr>
              <a:t>Факторы, способствующие</a:t>
            </a:r>
            <a:br>
              <a:rPr lang="ru-RU" sz="4000" b="1">
                <a:solidFill>
                  <a:srgbClr val="FFFF00"/>
                </a:solidFill>
              </a:rPr>
            </a:br>
            <a:r>
              <a:rPr lang="ru-RU" sz="4000" b="1">
                <a:solidFill>
                  <a:srgbClr val="FFFF00"/>
                </a:solidFill>
              </a:rPr>
              <a:t> заболеванию туберкулезом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1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1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1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1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1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1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5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100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100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00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5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100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100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00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15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100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100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00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80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100"/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100"/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00"/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build="p"/>
      <p:bldP spid="942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ru-RU" sz="4000" i="1">
                <a:solidFill>
                  <a:srgbClr val="000099"/>
                </a:solidFill>
                <a:effectLst/>
              </a:rPr>
              <a:t>СИМПТОМЫ ТУБЕРКУЛЕЗА</a:t>
            </a:r>
            <a:endParaRPr lang="ru-RU" sz="4000" i="1">
              <a:solidFill>
                <a:srgbClr val="A50021"/>
              </a:solidFill>
              <a:effectLst/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419600"/>
          </a:xfrm>
        </p:spPr>
        <p:txBody>
          <a:bodyPr/>
          <a:lstStyle/>
          <a:p>
            <a:r>
              <a:rPr lang="ru-RU" sz="2400" b="1"/>
              <a:t>Кашель или покашливание с выделением мокроты либо с кровью</a:t>
            </a:r>
          </a:p>
          <a:p>
            <a:r>
              <a:rPr lang="ru-RU" sz="2400" b="1"/>
              <a:t>Появление отдышки при небольших физических нагрузках</a:t>
            </a:r>
          </a:p>
          <a:p>
            <a:r>
              <a:rPr lang="ru-RU" sz="2400" b="1"/>
              <a:t>Боль в груди</a:t>
            </a:r>
          </a:p>
          <a:p>
            <a:r>
              <a:rPr lang="ru-RU" sz="2400" b="1"/>
              <a:t>Быстрая утомляемость и появление слабости</a:t>
            </a:r>
          </a:p>
          <a:p>
            <a:r>
              <a:rPr lang="ru-RU" sz="2400" b="1"/>
              <a:t>Снижение или отсутствие аппетита, потеря в весе до 5 – 10 кг</a:t>
            </a:r>
          </a:p>
          <a:p>
            <a:r>
              <a:rPr lang="ru-RU" sz="2400" b="1"/>
              <a:t>Повышенная потливость , особенно по ночам.</a:t>
            </a:r>
          </a:p>
          <a:p>
            <a:r>
              <a:rPr lang="ru-RU" sz="2400" b="1"/>
              <a:t>Незначительное повышение температуры до 37 – 37,5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5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5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5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5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/>
      <p:bldP spid="9523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304800" y="762000"/>
            <a:ext cx="8534400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ru-RU" b="1">
                <a:solidFill>
                  <a:srgbClr val="000099"/>
                </a:solidFill>
                <a:latin typeface="Tahoma" pitchFamily="34" charset="0"/>
              </a:rPr>
              <a:t>Наблюдаются случаи полного излечения туберкулеза легких.</a:t>
            </a:r>
          </a:p>
          <a:p>
            <a:pPr>
              <a:lnSpc>
                <a:spcPct val="130000"/>
              </a:lnSpc>
            </a:pPr>
            <a:r>
              <a:rPr lang="ru-RU" b="1">
                <a:solidFill>
                  <a:srgbClr val="000099"/>
                </a:solidFill>
                <a:latin typeface="Tahoma" pitchFamily="34" charset="0"/>
              </a:rPr>
              <a:t> Обычно туберкулез длится годами, медленно, хронически. </a:t>
            </a:r>
          </a:p>
          <a:p>
            <a:pPr>
              <a:lnSpc>
                <a:spcPct val="130000"/>
              </a:lnSpc>
            </a:pPr>
            <a:r>
              <a:rPr lang="ru-RU" b="1">
                <a:solidFill>
                  <a:srgbClr val="000099"/>
                </a:solidFill>
                <a:latin typeface="Tahoma" pitchFamily="34" charset="0"/>
              </a:rPr>
              <a:t>В течении болезни наблюдаются колебания — периоды</a:t>
            </a:r>
          </a:p>
          <a:p>
            <a:pPr>
              <a:lnSpc>
                <a:spcPct val="130000"/>
              </a:lnSpc>
            </a:pPr>
            <a:r>
              <a:rPr lang="ru-RU" b="1">
                <a:solidFill>
                  <a:srgbClr val="000099"/>
                </a:solidFill>
                <a:latin typeface="Tahoma" pitchFamily="34" charset="0"/>
              </a:rPr>
              <a:t> ухудшения сменяются улучшением и даже состоянием видимого выздоровления.</a:t>
            </a:r>
          </a:p>
          <a:p>
            <a:pPr>
              <a:lnSpc>
                <a:spcPct val="130000"/>
              </a:lnSpc>
            </a:pPr>
            <a:r>
              <a:rPr lang="ru-RU" b="1">
                <a:solidFill>
                  <a:srgbClr val="000099"/>
                </a:solidFill>
                <a:latin typeface="Tahoma" pitchFamily="34" charset="0"/>
              </a:rPr>
              <a:t> Обострения процесса чаще бывают весной и осенью, зима и лето переносятся лучше. </a:t>
            </a:r>
          </a:p>
          <a:p>
            <a:pPr>
              <a:lnSpc>
                <a:spcPct val="130000"/>
              </a:lnSpc>
            </a:pPr>
            <a:r>
              <a:rPr lang="ru-RU" b="1">
                <a:solidFill>
                  <a:srgbClr val="000099"/>
                </a:solidFill>
                <a:latin typeface="Tahoma" pitchFamily="34" charset="0"/>
              </a:rPr>
              <a:t>Самочувствие резко ухудшается, если присоединяются различные  </a:t>
            </a:r>
            <a:r>
              <a:rPr lang="ru-RU" sz="2400" b="1">
                <a:solidFill>
                  <a:srgbClr val="000099"/>
                </a:solidFill>
                <a:latin typeface="Tahoma" pitchFamily="34" charset="0"/>
              </a:rPr>
              <a:t>осложнения</a:t>
            </a:r>
            <a:r>
              <a:rPr lang="ru-RU" b="1">
                <a:solidFill>
                  <a:srgbClr val="000099"/>
                </a:solidFill>
                <a:latin typeface="Tahoma" pitchFamily="34" charset="0"/>
              </a:rPr>
              <a:t> в виде перехода туберкулезного процесса с легкого на другие органы (кишечник, </a:t>
            </a:r>
            <a:r>
              <a:rPr lang="en-US" b="1">
                <a:solidFill>
                  <a:srgbClr val="000099"/>
                </a:solidFill>
                <a:latin typeface="Tahoma" pitchFamily="34" charset="0"/>
              </a:rPr>
              <a:t>I </a:t>
            </a:r>
            <a:r>
              <a:rPr lang="ru-RU" b="1">
                <a:solidFill>
                  <a:srgbClr val="000099"/>
                </a:solidFill>
                <a:latin typeface="Tahoma" pitchFamily="34" charset="0"/>
              </a:rPr>
              <a:t>почки, брюшину и т. д.).</a:t>
            </a:r>
          </a:p>
          <a:p>
            <a:pPr>
              <a:lnSpc>
                <a:spcPct val="130000"/>
              </a:lnSpc>
            </a:pPr>
            <a:r>
              <a:rPr lang="ru-RU" b="1">
                <a:solidFill>
                  <a:srgbClr val="000099"/>
                </a:solidFill>
                <a:latin typeface="Tahoma" pitchFamily="34" charset="0"/>
              </a:rPr>
              <a:t> Наиболее тяжелыми осложнениями являются туберкулезный менингит и милиарный туберкулез.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381000" y="1752600"/>
            <a:ext cx="83058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0099"/>
                </a:solidFill>
                <a:latin typeface="Tahoma" pitchFamily="34" charset="0"/>
              </a:rPr>
              <a:t>Туберкулез легких нужно отличать от других легочных  заболеваний — бронхитов, пневмоний, абсцесса легкого, бронхоэктазов. </a:t>
            </a:r>
          </a:p>
          <a:p>
            <a:pPr algn="ctr"/>
            <a:r>
              <a:rPr lang="ru-RU" sz="3200" b="1">
                <a:solidFill>
                  <a:srgbClr val="000099"/>
                </a:solidFill>
                <a:latin typeface="Tahoma" pitchFamily="34" charset="0"/>
              </a:rPr>
              <a:t>Точный диагноз иногда удается поставить только после нахождения в мокроте палочек Коха или при рентгеновском исследовании.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>
                <a:solidFill>
                  <a:srgbClr val="000099"/>
                </a:solidFill>
                <a:effectLst/>
              </a:rPr>
              <a:t>По локализации различают:</a:t>
            </a:r>
            <a:br>
              <a:rPr lang="ru-RU" sz="2800">
                <a:solidFill>
                  <a:srgbClr val="000099"/>
                </a:solidFill>
                <a:effectLst/>
              </a:rPr>
            </a:br>
            <a:r>
              <a:rPr lang="ru-RU" sz="2800">
                <a:solidFill>
                  <a:srgbClr val="000099"/>
                </a:solidFill>
                <a:effectLst/>
              </a:rPr>
              <a:t> туберкулез легких</a:t>
            </a:r>
            <a:br>
              <a:rPr lang="ru-RU" sz="2800">
                <a:solidFill>
                  <a:srgbClr val="000099"/>
                </a:solidFill>
                <a:effectLst/>
              </a:rPr>
            </a:br>
            <a:r>
              <a:rPr lang="ru-RU" sz="2800">
                <a:solidFill>
                  <a:srgbClr val="000099"/>
                </a:solidFill>
                <a:effectLst/>
              </a:rPr>
              <a:t>и внелегочной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>
                <a:solidFill>
                  <a:srgbClr val="FFFF00"/>
                </a:solidFill>
                <a:effectLst/>
              </a:rPr>
              <a:t>Внелегочные формы туберкулеза: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rgbClr val="FFFF00"/>
                </a:solidFill>
                <a:effectLst/>
              </a:rPr>
              <a:t> Костей и суставов.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rgbClr val="FFFF00"/>
                </a:solidFill>
                <a:effectLst/>
              </a:rPr>
              <a:t> Почек и мочевыводящих путей.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rgbClr val="FFFF00"/>
                </a:solidFill>
                <a:effectLst/>
              </a:rPr>
              <a:t>  Половых органов.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rgbClr val="FFFF00"/>
                </a:solidFill>
                <a:effectLst/>
              </a:rPr>
              <a:t> Туберкулез глаза.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rgbClr val="FFFF00"/>
                </a:solidFill>
                <a:effectLst/>
              </a:rPr>
              <a:t>Мозговых оболочек и центральной нервной системы (менингит).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rgbClr val="FFFF00"/>
                </a:solidFill>
                <a:effectLst/>
              </a:rPr>
              <a:t>Кишечника, брюшины и брыжеечных лимфатических узлов.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rgbClr val="FFFF00"/>
                </a:solidFill>
                <a:effectLst/>
              </a:rPr>
              <a:t> Кожи.</a:t>
            </a:r>
          </a:p>
          <a:p>
            <a:pPr>
              <a:lnSpc>
                <a:spcPct val="80000"/>
              </a:lnSpc>
            </a:pPr>
            <a:endParaRPr lang="ru-RU" sz="28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96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/>
      <p:bldP spid="96259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0066FF"/>
                </a:solidFill>
                <a:effectLst/>
              </a:rPr>
              <a:t>Профилактика туберкулеза состоит из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327275"/>
            <a:ext cx="6477000" cy="3997325"/>
          </a:xfrm>
        </p:spPr>
        <p:txBody>
          <a:bodyPr/>
          <a:lstStyle/>
          <a:p>
            <a:pPr marL="609600" indent="-609600" algn="just">
              <a:lnSpc>
                <a:spcPct val="80000"/>
              </a:lnSpc>
            </a:pPr>
            <a:r>
              <a:rPr lang="ru-RU" sz="2000" b="1">
                <a:solidFill>
                  <a:srgbClr val="0000CC"/>
                </a:solidFill>
                <a:effectLst/>
              </a:rPr>
              <a:t>Вакцинация БЦЖ — общепризнанный  метод активной специфической  профилактики  туберкулёза, прежде всего у детей и подростков.</a:t>
            </a:r>
          </a:p>
          <a:p>
            <a:pPr marL="609600" indent="-609600" algn="just">
              <a:lnSpc>
                <a:spcPct val="80000"/>
              </a:lnSpc>
            </a:pPr>
            <a:r>
              <a:rPr lang="ru-RU" sz="2000" b="1">
                <a:solidFill>
                  <a:srgbClr val="0000CC"/>
                </a:solidFill>
                <a:effectLst/>
              </a:rPr>
              <a:t> Вакцинация снижает заболеваемость и  смертность, предупреждает развитие тяжёлых форм (менингита, милиарного туберкулёза, казеозной пневмонии). </a:t>
            </a:r>
          </a:p>
          <a:p>
            <a:pPr marL="609600" indent="-609600" algn="just">
              <a:lnSpc>
                <a:spcPct val="80000"/>
              </a:lnSpc>
            </a:pPr>
            <a:r>
              <a:rPr lang="ru-RU" sz="2000" b="1">
                <a:solidFill>
                  <a:srgbClr val="0000CC"/>
                </a:solidFill>
                <a:effectLst/>
              </a:rPr>
              <a:t>Проводится внутрикожно препаратами  живой вакцины БЦЖ и БЦЖ-М</a:t>
            </a:r>
          </a:p>
          <a:p>
            <a:pPr marL="609600" indent="-609600" algn="just">
              <a:lnSpc>
                <a:spcPct val="80000"/>
              </a:lnSpc>
            </a:pPr>
            <a:r>
              <a:rPr lang="ru-RU" sz="2000" b="1">
                <a:solidFill>
                  <a:srgbClr val="0000CC"/>
                </a:solidFill>
                <a:effectLst/>
              </a:rPr>
              <a:t> Сделать прививку от туберкулёза. Её ставят в роддоме при отсутствии противопоказаний в первые 3 – 7 дней жизни ребёнка. В 7 – 14 лет при отрицательной реакции Манту и отсутствии противопоказаний</a:t>
            </a:r>
          </a:p>
        </p:txBody>
      </p:sp>
      <p:pic>
        <p:nvPicPr>
          <p:cNvPr id="52242" name="Picture 18" descr="120800308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2133600"/>
            <a:ext cx="3276600" cy="2895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8313" name="Rectangle 9"/>
          <p:cNvSpPr>
            <a:spLocks noChangeArrowheads="1"/>
          </p:cNvSpPr>
          <p:nvPr/>
        </p:nvSpPr>
        <p:spPr bwMode="auto">
          <a:xfrm>
            <a:off x="1447800" y="160020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99"/>
                </a:solidFill>
              </a:rPr>
              <a:t>1.Вакцинация и ревакцинация БЦЖ</a:t>
            </a:r>
            <a:r>
              <a:rPr lang="ru-RU" sz="2400">
                <a:solidFill>
                  <a:srgbClr val="000099"/>
                </a:solidFill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8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8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8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2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/>
      <p:bldP spid="98307" grpId="0" build="p"/>
      <p:bldP spid="983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533400" y="1447800"/>
            <a:ext cx="80772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b="1">
                <a:solidFill>
                  <a:srgbClr val="0000CC"/>
                </a:solidFill>
              </a:rPr>
              <a:t>Регулярно проходить флюорографическое обследование – не реже 1раза в год, начиная с 15 летнего возраста.</a:t>
            </a:r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b="1">
                <a:solidFill>
                  <a:srgbClr val="0000CC"/>
                </a:solidFill>
              </a:rPr>
              <a:t>Дети и подростки , находящиеся в контакте с туберкулезными больными.</a:t>
            </a:r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b="1">
                <a:solidFill>
                  <a:srgbClr val="0000CC"/>
                </a:solidFill>
              </a:rPr>
              <a:t>Лица, переболевшие туберкулезом  в легких или других органах имеются остаточные явления, выражающиеся в  форме фиброзных полей, рубцов, кальцинатов (петрификатов). </a:t>
            </a:r>
          </a:p>
        </p:txBody>
      </p:sp>
      <p:sp>
        <p:nvSpPr>
          <p:cNvPr id="99337" name="Rectangle 9"/>
          <p:cNvSpPr>
            <a:spLocks noChangeArrowheads="1"/>
          </p:cNvSpPr>
          <p:nvPr/>
        </p:nvSpPr>
        <p:spPr bwMode="auto">
          <a:xfrm>
            <a:off x="762000" y="2133600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609600" y="381000"/>
            <a:ext cx="830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99"/>
                </a:solidFill>
              </a:rPr>
              <a:t>2.Регулярно проходить флюорографического обследования</a:t>
            </a:r>
          </a:p>
        </p:txBody>
      </p:sp>
      <p:pic>
        <p:nvPicPr>
          <p:cNvPr id="99340" name="Picture 12" descr="4-1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3200" y="4076700"/>
            <a:ext cx="4165600" cy="2781300"/>
          </a:xfrm>
          <a:prstGeom prst="rect">
            <a:avLst/>
          </a:prstGeom>
          <a:noFill/>
          <a:ln w="25400">
            <a:solidFill>
              <a:srgbClr val="000099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9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9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9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93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93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93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93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9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9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9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5" grpId="0" build="p"/>
      <p:bldP spid="993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304800" y="381000"/>
            <a:ext cx="3560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Больные сахарным диабетом</a:t>
            </a:r>
          </a:p>
        </p:txBody>
      </p:sp>
      <p:pic>
        <p:nvPicPr>
          <p:cNvPr id="56344" name="Picture 24" descr="Medicine_13110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838200"/>
            <a:ext cx="1901825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42" name="Picture 22" descr="Insulin%20injection%20MedCurato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38400" y="838200"/>
            <a:ext cx="1676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533400" y="3352800"/>
            <a:ext cx="838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Лица страдающие язвенной болезнью, особенно при наличии остаточных  явлений после перенесенного туберкулеза ( в легких, лимфоузлах).   Об этих изменениях человек может и не знать.</a:t>
            </a:r>
            <a:r>
              <a:rPr lang="ru-RU">
                <a:solidFill>
                  <a:srgbClr val="FFFF00"/>
                </a:solidFill>
              </a:rPr>
              <a:t> </a:t>
            </a:r>
          </a:p>
        </p:txBody>
      </p:sp>
      <p:pic>
        <p:nvPicPr>
          <p:cNvPr id="56338" name="Picture 18" descr="Картинка 13 из 6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1200" y="4495800"/>
            <a:ext cx="2895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6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6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56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56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0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6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2" grpId="0"/>
      <p:bldP spid="10138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381000" y="304800"/>
            <a:ext cx="8001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Лица больные хроническими заболеваниями, постоянно </a:t>
            </a:r>
          </a:p>
          <a:p>
            <a:r>
              <a:rPr lang="ru-RU" b="1">
                <a:solidFill>
                  <a:srgbClr val="FFFF00"/>
                </a:solidFill>
              </a:rPr>
              <a:t>принимающие глюкокортикоиды. </a:t>
            </a:r>
          </a:p>
          <a:p>
            <a:r>
              <a:rPr lang="ru-RU" b="1">
                <a:solidFill>
                  <a:srgbClr val="FFFF00"/>
                </a:solidFill>
              </a:rPr>
              <a:t>Гормоны влияют на уровень иммунитета и способствуют</a:t>
            </a:r>
          </a:p>
          <a:p>
            <a:r>
              <a:rPr lang="ru-RU" b="1">
                <a:solidFill>
                  <a:srgbClr val="FFFF00"/>
                </a:solidFill>
              </a:rPr>
              <a:t> заболеванию туберкулезом при контакте с больными.</a:t>
            </a:r>
            <a:r>
              <a:rPr lang="ru-RU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02405" name="Rectangle 5"/>
          <p:cNvSpPr>
            <a:spLocks noChangeArrowheads="1"/>
          </p:cNvSpPr>
          <p:nvPr/>
        </p:nvSpPr>
        <p:spPr bwMode="auto">
          <a:xfrm>
            <a:off x="381000" y="2895600"/>
            <a:ext cx="784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Лица имеющие профессиональные заболевания легких –</a:t>
            </a:r>
          </a:p>
          <a:p>
            <a:r>
              <a:rPr lang="ru-RU" b="1">
                <a:solidFill>
                  <a:srgbClr val="FFFF00"/>
                </a:solidFill>
              </a:rPr>
              <a:t>  при которых угроза заболеть туберкулезом высока.</a:t>
            </a:r>
            <a:r>
              <a:rPr lang="ru-RU">
                <a:solidFill>
                  <a:srgbClr val="FFFF00"/>
                </a:solidFill>
              </a:rPr>
              <a:t> </a:t>
            </a:r>
          </a:p>
        </p:txBody>
      </p:sp>
      <p:pic>
        <p:nvPicPr>
          <p:cNvPr id="55312" name="Picture 16" descr="О вреде курения"/>
          <p:cNvPicPr>
            <a:picLocks noChangeAspect="1" noChangeArrowheads="1"/>
          </p:cNvPicPr>
          <p:nvPr/>
        </p:nvPicPr>
        <p:blipFill>
          <a:blip r:embed="rId2" cstate="email">
            <a:lum bright="24000" contrast="6000"/>
          </a:blip>
          <a:srcRect/>
          <a:stretch>
            <a:fillRect/>
          </a:stretch>
        </p:blipFill>
        <p:spPr bwMode="auto">
          <a:xfrm>
            <a:off x="4419600" y="3733800"/>
            <a:ext cx="4191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/>
      <p:bldP spid="10240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0000CC"/>
                </a:solidFill>
                <a:effectLst/>
              </a:rPr>
              <a:t>Санитарная профилактика</a:t>
            </a:r>
            <a:br>
              <a:rPr lang="ru-RU" sz="4000">
                <a:solidFill>
                  <a:srgbClr val="0000CC"/>
                </a:solidFill>
                <a:effectLst/>
              </a:rPr>
            </a:br>
            <a:endParaRPr lang="ru-RU" sz="4000">
              <a:solidFill>
                <a:srgbClr val="0000CC"/>
              </a:solidFill>
              <a:effectLst/>
            </a:endParaRP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FFFF00"/>
                </a:solidFill>
                <a:effectLst/>
              </a:rPr>
              <a:t>     Комплекс профилактических мероприятий  включает в себя проведение: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>
              <a:solidFill>
                <a:srgbClr val="FFFF00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rgbClr val="FFFF00"/>
                </a:solidFill>
                <a:effectLst/>
              </a:rPr>
              <a:t>текущей и заключительной дезинфекции,</a:t>
            </a: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rgbClr val="FFFF00"/>
                </a:solidFill>
                <a:effectLst/>
              </a:rPr>
              <a:t>изоляцию  детей от  бактериовыделителей,</a:t>
            </a: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rgbClr val="FFFF00"/>
                </a:solidFill>
                <a:effectLst/>
              </a:rPr>
              <a:t>госпитализацию  больного или помещение  детей в детские учреждения,</a:t>
            </a: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rgbClr val="FFFF00"/>
                </a:solidFill>
                <a:effectLst/>
              </a:rPr>
              <a:t>регулярное обследование  контактных лиц, </a:t>
            </a: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rgbClr val="FFFF00"/>
                </a:solidFill>
                <a:effectLst/>
              </a:rPr>
              <a:t>санитарно-гигиеническое воспитание больных и членов их семей.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FFFF00"/>
                </a:solidFill>
                <a:effectLst/>
              </a:rPr>
              <a:t>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FFFF00"/>
                </a:solidFill>
                <a:effectLst/>
              </a:rPr>
              <a:t>             Большое значение имеет пропаганда  фтизиатрами и врачами других  специальностей санитарных знаний по туберкулёзу как  через СМИ, так и через выступления на  врачебных конференциях и непосредственно перед населением.	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4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4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4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34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4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4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4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4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4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4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4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4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34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4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34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4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4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34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34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34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34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/>
      <p:bldP spid="10342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381000" y="990600"/>
            <a:ext cx="83058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Tahoma" pitchFamily="34" charset="0"/>
              </a:rPr>
              <a:t>В настоящее время в мире около </a:t>
            </a:r>
            <a:r>
              <a:rPr lang="ru-RU" sz="2400" b="1">
                <a:solidFill>
                  <a:srgbClr val="FF0000"/>
                </a:solidFill>
                <a:latin typeface="Tahoma" pitchFamily="34" charset="0"/>
              </a:rPr>
              <a:t>15 млн</a:t>
            </a:r>
            <a:r>
              <a:rPr lang="ru-RU" sz="2400" b="1">
                <a:solidFill>
                  <a:srgbClr val="000000"/>
                </a:solidFill>
                <a:latin typeface="Tahoma" pitchFamily="34" charset="0"/>
              </a:rPr>
              <a:t>. больных туберкулёзом,</a:t>
            </a:r>
          </a:p>
          <a:p>
            <a:pPr algn="ctr"/>
            <a:r>
              <a:rPr lang="ru-RU" sz="2400" b="1">
                <a:solidFill>
                  <a:srgbClr val="000000"/>
                </a:solidFill>
                <a:latin typeface="Tahoma" pitchFamily="34" charset="0"/>
              </a:rPr>
              <a:t> из них 11 млн. — в трудоспособном возрасте. </a:t>
            </a:r>
          </a:p>
          <a:p>
            <a:pPr algn="ctr"/>
            <a:r>
              <a:rPr lang="ru-RU" sz="2400" b="1">
                <a:solidFill>
                  <a:srgbClr val="000000"/>
                </a:solidFill>
                <a:latin typeface="Tahoma" pitchFamily="34" charset="0"/>
              </a:rPr>
              <a:t>Около трети жителей нашей планеты инфицированы микобактерией </a:t>
            </a:r>
          </a:p>
          <a:p>
            <a:pPr algn="ctr"/>
            <a:r>
              <a:rPr lang="ru-RU" sz="2400" b="1">
                <a:solidFill>
                  <a:srgbClr val="000000"/>
                </a:solidFill>
                <a:latin typeface="Tahoma" pitchFamily="34" charset="0"/>
              </a:rPr>
              <a:t>туберкулёза. </a:t>
            </a:r>
          </a:p>
          <a:p>
            <a:pPr algn="ctr"/>
            <a:r>
              <a:rPr lang="ru-RU" sz="2400" b="1">
                <a:solidFill>
                  <a:srgbClr val="000000"/>
                </a:solidFill>
                <a:latin typeface="Tahoma" pitchFamily="34" charset="0"/>
              </a:rPr>
              <a:t>У подавляющего большинства инфицированных </a:t>
            </a:r>
          </a:p>
          <a:p>
            <a:pPr algn="ctr"/>
            <a:r>
              <a:rPr lang="ru-RU" sz="2400" b="1">
                <a:solidFill>
                  <a:srgbClr val="000000"/>
                </a:solidFill>
                <a:latin typeface="Tahoma" pitchFamily="34" charset="0"/>
              </a:rPr>
              <a:t>людей </a:t>
            </a:r>
            <a:r>
              <a:rPr lang="ru-RU" sz="2400" b="1">
                <a:solidFill>
                  <a:srgbClr val="FF0000"/>
                </a:solidFill>
                <a:latin typeface="Tahoma" pitchFamily="34" charset="0"/>
              </a:rPr>
              <a:t>(90%)</a:t>
            </a:r>
            <a:r>
              <a:rPr lang="ru-RU" sz="2400" b="1">
                <a:solidFill>
                  <a:srgbClr val="000000"/>
                </a:solidFill>
                <a:latin typeface="Tahoma" pitchFamily="34" charset="0"/>
              </a:rPr>
              <a:t> заболевание не развивается.</a:t>
            </a:r>
          </a:p>
          <a:p>
            <a:pPr algn="ctr"/>
            <a:r>
              <a:rPr lang="ru-RU" sz="2400" b="1">
                <a:solidFill>
                  <a:srgbClr val="000000"/>
                </a:solidFill>
                <a:latin typeface="Tahoma" pitchFamily="34" charset="0"/>
              </a:rPr>
              <a:t>По прогнозам ВОЗ в ближайшие двадцать лет ожидается до </a:t>
            </a:r>
          </a:p>
          <a:p>
            <a:pPr algn="ctr"/>
            <a:r>
              <a:rPr lang="ru-RU" sz="2400" b="1">
                <a:solidFill>
                  <a:srgbClr val="000000"/>
                </a:solidFill>
                <a:latin typeface="Tahoma" pitchFamily="34" charset="0"/>
              </a:rPr>
              <a:t>90 млн. новых случаев туберкулёза и до </a:t>
            </a:r>
            <a:r>
              <a:rPr lang="ru-RU" sz="2400" b="1">
                <a:solidFill>
                  <a:srgbClr val="FF0000"/>
                </a:solidFill>
                <a:latin typeface="Tahoma" pitchFamily="34" charset="0"/>
              </a:rPr>
              <a:t>30 млн</a:t>
            </a:r>
            <a:r>
              <a:rPr lang="ru-RU" sz="2400" b="1">
                <a:solidFill>
                  <a:srgbClr val="800080"/>
                </a:solidFill>
                <a:latin typeface="Tahoma" pitchFamily="34" charset="0"/>
              </a:rPr>
              <a:t>.</a:t>
            </a:r>
            <a:r>
              <a:rPr lang="ru-RU" sz="2400" b="1">
                <a:solidFill>
                  <a:srgbClr val="000000"/>
                </a:solidFill>
                <a:latin typeface="Tahoma" pitchFamily="34" charset="0"/>
              </a:rPr>
              <a:t> смертей от</a:t>
            </a:r>
            <a:r>
              <a:rPr lang="ru-RU" sz="2400" b="1">
                <a:solidFill>
                  <a:srgbClr val="660066"/>
                </a:solidFill>
                <a:latin typeface="Tahoma" pitchFamily="34" charset="0"/>
              </a:rPr>
              <a:t> </a:t>
            </a:r>
            <a:r>
              <a:rPr lang="ru-RU" sz="2400" b="1">
                <a:solidFill>
                  <a:srgbClr val="000000"/>
                </a:solidFill>
                <a:latin typeface="Tahoma" pitchFamily="34" charset="0"/>
              </a:rPr>
              <a:t>него.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ChangeArrowheads="1"/>
          </p:cNvSpPr>
          <p:nvPr/>
        </p:nvSpPr>
        <p:spPr bwMode="auto">
          <a:xfrm>
            <a:off x="0" y="-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>
              <a:latin typeface="Arial" charset="0"/>
            </a:endParaRPr>
          </a:p>
        </p:txBody>
      </p:sp>
      <p:graphicFrame>
        <p:nvGraphicFramePr>
          <p:cNvPr id="71686" name="Group 6"/>
          <p:cNvGraphicFramePr>
            <a:graphicFrameLocks noGrp="1"/>
          </p:cNvGraphicFramePr>
          <p:nvPr/>
        </p:nvGraphicFramePr>
        <p:xfrm>
          <a:off x="0" y="-6350"/>
          <a:ext cx="208280" cy="595630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5956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893" name="Rectangle 12"/>
          <p:cNvSpPr>
            <a:spLocks noChangeArrowheads="1"/>
          </p:cNvSpPr>
          <p:nvPr/>
        </p:nvSpPr>
        <p:spPr bwMode="auto">
          <a:xfrm>
            <a:off x="0" y="5949950"/>
            <a:ext cx="184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800">
                <a:latin typeface="Arial" charset="0"/>
              </a:rPr>
              <a:t/>
            </a:r>
            <a:br>
              <a:rPr lang="ru-RU" sz="1800">
                <a:latin typeface="Arial" charset="0"/>
              </a:rPr>
            </a:br>
            <a:endParaRPr lang="ru-RU" sz="1800">
              <a:latin typeface="Arial" charset="0"/>
            </a:endParaRPr>
          </a:p>
          <a:p>
            <a:pPr eaLnBrk="0" hangingPunct="0"/>
            <a:endParaRPr lang="ru-RU" sz="1800">
              <a:latin typeface="Arial" charset="0"/>
            </a:endParaRPr>
          </a:p>
        </p:txBody>
      </p:sp>
      <p:sp>
        <p:nvSpPr>
          <p:cNvPr id="71694" name="Rectangle 14"/>
          <p:cNvSpPr>
            <a:spLocks noChangeArrowheads="1"/>
          </p:cNvSpPr>
          <p:nvPr/>
        </p:nvSpPr>
        <p:spPr bwMode="auto">
          <a:xfrm>
            <a:off x="304800" y="0"/>
            <a:ext cx="8534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sz="7200" b="1">
                <a:solidFill>
                  <a:srgbClr val="FF0000"/>
                </a:solidFill>
                <a:latin typeface="Arial" charset="0"/>
              </a:rPr>
              <a:t>Благодарим за внимание! 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ru-RU" sz="7200" b="1">
              <a:solidFill>
                <a:srgbClr val="FF0000"/>
              </a:solidFill>
              <a:latin typeface="Arial" charset="0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ru-RU" sz="7200" b="1">
              <a:solidFill>
                <a:srgbClr val="FF0000"/>
              </a:solidFill>
              <a:latin typeface="Arial" charset="0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ru-RU" sz="7200" b="1">
              <a:solidFill>
                <a:srgbClr val="FF0000"/>
              </a:solidFill>
              <a:latin typeface="Arial" charset="0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sz="7200" b="1">
                <a:solidFill>
                  <a:srgbClr val="FF0000"/>
                </a:solidFill>
                <a:latin typeface="Arial" charset="0"/>
              </a:rPr>
              <a:t>Будьте здоровы!</a:t>
            </a:r>
            <a:endParaRPr lang="ru-RU" sz="3200" b="1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3789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7400" y="1981200"/>
            <a:ext cx="507365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4063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6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6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6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Всемирный день борьбы с туберкулёзом</a:t>
            </a:r>
            <a:br>
              <a:rPr lang="ru-RU" sz="2800"/>
            </a:br>
            <a:r>
              <a:rPr lang="ru-RU" sz="2800"/>
              <a:t> </a:t>
            </a:r>
            <a:r>
              <a:rPr lang="ru-RU" sz="4000"/>
              <a:t>24 марта</a:t>
            </a:r>
          </a:p>
        </p:txBody>
      </p:sp>
      <p:pic>
        <p:nvPicPr>
          <p:cNvPr id="13333" name="Picture 21" descr="96_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2400" y="1295400"/>
            <a:ext cx="3371850" cy="3429000"/>
          </a:xfrm>
          <a:noFill/>
          <a:ln/>
        </p:spPr>
      </p:pic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3657600" y="1371600"/>
            <a:ext cx="4953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Всемирный день борьбы с туберкулезом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 отмечается по решению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 Всемирной организации здравоохранения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(ВОЗ) 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в день, когда немецкий микробиолог 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Роберт Кох объявил о сделанном им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 открытии возбудителя туберкулеза.</a:t>
            </a:r>
            <a:br>
              <a:rPr lang="ru-RU" b="1">
                <a:solidFill>
                  <a:srgbClr val="000000"/>
                </a:solidFill>
              </a:rPr>
            </a:b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0" y="4800600"/>
            <a:ext cx="38100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 b="1">
                <a:solidFill>
                  <a:srgbClr val="0000FF"/>
                </a:solidFill>
              </a:rPr>
              <a:t>Роберт Кох</a:t>
            </a:r>
          </a:p>
          <a:p>
            <a:pPr algn="ctr"/>
            <a:r>
              <a:rPr lang="ru-RU" sz="1800" b="1">
                <a:solidFill>
                  <a:srgbClr val="0000FF"/>
                </a:solidFill>
              </a:rPr>
              <a:t>(1843 - 1910)</a:t>
            </a:r>
          </a:p>
          <a:p>
            <a:pPr algn="ctr"/>
            <a:r>
              <a:rPr lang="ru-RU" sz="1800" b="1">
                <a:solidFill>
                  <a:srgbClr val="0000FF"/>
                </a:solidFill>
              </a:rPr>
              <a:t>Немецкий врач – микробиолог,</a:t>
            </a:r>
          </a:p>
          <a:p>
            <a:pPr algn="ctr"/>
            <a:r>
              <a:rPr lang="ru-RU" sz="1800" b="1">
                <a:solidFill>
                  <a:srgbClr val="0000FF"/>
                </a:solidFill>
              </a:rPr>
              <a:t>один из основоположников</a:t>
            </a:r>
          </a:p>
          <a:p>
            <a:pPr algn="ctr"/>
            <a:r>
              <a:rPr lang="ru-RU" sz="1800" b="1">
                <a:solidFill>
                  <a:srgbClr val="0000FF"/>
                </a:solidFill>
              </a:rPr>
              <a:t>современной бактериологии.</a:t>
            </a:r>
          </a:p>
          <a:p>
            <a:pPr algn="ctr"/>
            <a:r>
              <a:rPr lang="ru-RU" sz="1800" b="1">
                <a:solidFill>
                  <a:srgbClr val="0000FF"/>
                </a:solidFill>
              </a:rPr>
              <a:t>Открыл возбудителя туберкулеза.</a:t>
            </a:r>
          </a:p>
          <a:p>
            <a:pPr algn="ctr"/>
            <a:r>
              <a:rPr lang="ru-RU" sz="1800" b="1">
                <a:solidFill>
                  <a:srgbClr val="0000FF"/>
                </a:solidFill>
              </a:rPr>
              <a:t>Лауреат Нобелевской премии.</a:t>
            </a:r>
          </a:p>
        </p:txBody>
      </p:sp>
      <p:sp>
        <p:nvSpPr>
          <p:cNvPr id="65543" name="Rectangle 7"/>
          <p:cNvSpPr>
            <a:spLocks noChangeArrowheads="1"/>
          </p:cNvSpPr>
          <p:nvPr/>
        </p:nvSpPr>
        <p:spPr bwMode="auto">
          <a:xfrm>
            <a:off x="3962400" y="4114800"/>
            <a:ext cx="46482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В 1993 г.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 Всемирной организацией 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здравоохранения туберкулез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 был объявлен национальным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 бедствием, а день 24 марта 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«Всемирным днем борьбы 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с туберкулезом».</a:t>
            </a:r>
            <a:br>
              <a:rPr lang="ru-RU" b="1">
                <a:solidFill>
                  <a:srgbClr val="000000"/>
                </a:solidFill>
              </a:rPr>
            </a:br>
            <a:endParaRPr lang="ru-RU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65541" grpId="0"/>
      <p:bldP spid="65542" grpId="0"/>
      <p:bldP spid="655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FFFF00"/>
                </a:solidFill>
                <a:effectLst/>
              </a:rPr>
              <a:t>Что такое туберкулез?</a:t>
            </a:r>
            <a:br>
              <a:rPr lang="ru-RU" sz="4000">
                <a:solidFill>
                  <a:srgbClr val="FFFF00"/>
                </a:solidFill>
                <a:effectLst/>
              </a:rPr>
            </a:br>
            <a:endParaRPr lang="ru-RU" sz="4000">
              <a:solidFill>
                <a:srgbClr val="FFFF00"/>
              </a:solidFill>
              <a:effectLst/>
            </a:endParaRPr>
          </a:p>
        </p:txBody>
      </p:sp>
      <p:sp>
        <p:nvSpPr>
          <p:cNvPr id="66571" name="Rectangle 11"/>
          <p:cNvSpPr>
            <a:spLocks noGrp="1" noChangeArrowheads="1"/>
          </p:cNvSpPr>
          <p:nvPr>
            <p:ph sz="half" idx="1"/>
          </p:nvPr>
        </p:nvSpPr>
        <p:spPr>
          <a:xfrm>
            <a:off x="533400" y="2133600"/>
            <a:ext cx="3048000" cy="3733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200" b="1">
                <a:solidFill>
                  <a:srgbClr val="000000"/>
                </a:solidFill>
                <a:effectLst/>
              </a:rPr>
              <a:t>Туберкулез </a:t>
            </a:r>
          </a:p>
          <a:p>
            <a:pPr algn="ctr">
              <a:buFont typeface="Wingdings" pitchFamily="2" charset="2"/>
              <a:buNone/>
            </a:pPr>
            <a:r>
              <a:rPr lang="ru-RU" sz="3200" b="1">
                <a:solidFill>
                  <a:srgbClr val="000000"/>
                </a:solidFill>
                <a:effectLst/>
              </a:rPr>
              <a:t>называют</a:t>
            </a:r>
          </a:p>
          <a:p>
            <a:pPr algn="ctr">
              <a:buFont typeface="Wingdings" pitchFamily="2" charset="2"/>
              <a:buNone/>
            </a:pPr>
            <a:r>
              <a:rPr lang="ru-RU" sz="3200" b="1">
                <a:solidFill>
                  <a:srgbClr val="000000"/>
                </a:solidFill>
                <a:effectLst/>
              </a:rPr>
              <a:t>“белой </a:t>
            </a:r>
          </a:p>
          <a:p>
            <a:pPr algn="ctr">
              <a:buFont typeface="Wingdings" pitchFamily="2" charset="2"/>
              <a:buNone/>
            </a:pPr>
            <a:r>
              <a:rPr lang="ru-RU" sz="3200" b="1">
                <a:solidFill>
                  <a:srgbClr val="000000"/>
                </a:solidFill>
                <a:effectLst/>
              </a:rPr>
              <a:t>чумой ХХ века". </a:t>
            </a:r>
          </a:p>
          <a:p>
            <a:pPr algn="ctr"/>
            <a:endParaRPr lang="ru-RU" sz="3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6572" name="Rectangle 12"/>
          <p:cNvSpPr>
            <a:spLocks noGrp="1" noChangeArrowheads="1"/>
          </p:cNvSpPr>
          <p:nvPr>
            <p:ph sz="half" idx="2"/>
          </p:nvPr>
        </p:nvSpPr>
        <p:spPr>
          <a:xfrm>
            <a:off x="3352800" y="2133600"/>
            <a:ext cx="5486400" cy="45307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000" b="1" u="sng">
                <a:solidFill>
                  <a:srgbClr val="0000FF"/>
                </a:solidFill>
                <a:effectLst/>
              </a:rPr>
              <a:t>ТУБЕРКУЛЕЗ ЗАРАЗЕН И </a:t>
            </a:r>
          </a:p>
          <a:p>
            <a:pPr algn="ctr">
              <a:buFont typeface="Wingdings" pitchFamily="2" charset="2"/>
              <a:buNone/>
            </a:pPr>
            <a:r>
              <a:rPr lang="ru-RU" sz="2000" b="1" u="sng">
                <a:solidFill>
                  <a:srgbClr val="0000FF"/>
                </a:solidFill>
                <a:effectLst/>
              </a:rPr>
              <a:t>ОЧЕНЬ ОПАСЕН.</a:t>
            </a:r>
          </a:p>
          <a:p>
            <a:pPr algn="ctr">
              <a:buFont typeface="Wingdings" pitchFamily="2" charset="2"/>
              <a:buNone/>
            </a:pPr>
            <a:r>
              <a:rPr lang="ru-RU" sz="1600">
                <a:solidFill>
                  <a:srgbClr val="99FF33"/>
                </a:solidFill>
                <a:effectLst/>
              </a:rPr>
              <a:t> </a:t>
            </a:r>
            <a:r>
              <a:rPr lang="ru-RU" sz="2400" b="1">
                <a:solidFill>
                  <a:srgbClr val="000000"/>
                </a:solidFill>
                <a:effectLst/>
              </a:rPr>
              <a:t>В отличие от других инфекций, </a:t>
            </a:r>
          </a:p>
          <a:p>
            <a:pPr algn="ctr">
              <a:buFont typeface="Wingdings" pitchFamily="2" charset="2"/>
              <a:buNone/>
            </a:pPr>
            <a:r>
              <a:rPr lang="ru-RU" sz="2400" b="1">
                <a:solidFill>
                  <a:srgbClr val="000000"/>
                </a:solidFill>
                <a:effectLst/>
              </a:rPr>
              <a:t>он имеет хроническое течение, что повышает количество заразившихся многократно.</a:t>
            </a:r>
          </a:p>
          <a:p>
            <a:pPr algn="ctr">
              <a:buFont typeface="Wingdings" pitchFamily="2" charset="2"/>
              <a:buNone/>
            </a:pPr>
            <a:r>
              <a:rPr lang="ru-RU" sz="2400" b="1">
                <a:solidFill>
                  <a:srgbClr val="000000"/>
                </a:solidFill>
                <a:effectLst/>
              </a:rPr>
              <a:t> Заболевание, как правило, наступает не сразу:</a:t>
            </a:r>
          </a:p>
          <a:p>
            <a:pPr algn="ctr">
              <a:buFont typeface="Wingdings" pitchFamily="2" charset="2"/>
              <a:buNone/>
            </a:pPr>
            <a:r>
              <a:rPr lang="ru-RU" sz="2400" b="1">
                <a:solidFill>
                  <a:srgbClr val="000000"/>
                </a:solidFill>
                <a:effectLst/>
              </a:rPr>
              <a:t> от заражения до появления может пройти от нескольких месяцев до нескольких лет.</a:t>
            </a:r>
          </a:p>
          <a:p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b="1">
                <a:solidFill>
                  <a:srgbClr val="CCFF33"/>
                </a:solidFill>
                <a:effectLst/>
              </a:rPr>
              <a:t>Туберкулез (чахотка) – одно из древнейших инфекционных заболеваний.</a:t>
            </a:r>
          </a:p>
          <a:p>
            <a:endParaRPr lang="ru-RU" sz="2800">
              <a:solidFill>
                <a:srgbClr val="CCFF33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65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6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66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6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71" grpId="0"/>
      <p:bldP spid="66572" grpId="0"/>
      <p:bldP spid="6656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000066"/>
                </a:solidFill>
                <a:effectLst/>
              </a:rPr>
              <a:t>Возбудитель заболевания</a:t>
            </a:r>
            <a:br>
              <a:rPr lang="ru-RU" sz="4000">
                <a:solidFill>
                  <a:srgbClr val="000066"/>
                </a:solidFill>
                <a:effectLst/>
              </a:rPr>
            </a:br>
            <a:endParaRPr lang="ru-RU" sz="4000">
              <a:solidFill>
                <a:srgbClr val="000066"/>
              </a:solidFill>
              <a:effectLst/>
            </a:endParaRPr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038600" y="1447800"/>
            <a:ext cx="4876800" cy="3505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sz="2800" b="1">
              <a:solidFill>
                <a:srgbClr val="000066"/>
              </a:solidFill>
              <a:effectLst/>
            </a:endParaRPr>
          </a:p>
          <a:p>
            <a:pPr algn="ctr">
              <a:buFont typeface="Wingdings" pitchFamily="2" charset="2"/>
              <a:buNone/>
            </a:pPr>
            <a:r>
              <a:rPr lang="ru-RU" sz="2800" b="1">
                <a:solidFill>
                  <a:srgbClr val="000066"/>
                </a:solidFill>
                <a:effectLst/>
              </a:rPr>
              <a:t>Возбудитель заболевания – Микобактерия туберкулеза (МБТ) – была открыта  Робертом Кохом в 1882 году, ее назвали  “палочкой Коха”,</a:t>
            </a:r>
          </a:p>
        </p:txBody>
      </p:sp>
      <p:pic>
        <p:nvPicPr>
          <p:cNvPr id="16400" name="Picture 16" descr="192602626348a518d12ac9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clrChange>
              <a:clrFrom>
                <a:srgbClr val="010008"/>
              </a:clrFrom>
              <a:clrTo>
                <a:srgbClr val="010008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04800" y="1447800"/>
            <a:ext cx="3657600" cy="3505200"/>
          </a:xfrm>
          <a:noFill/>
          <a:ln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6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sz="4000">
                <a:solidFill>
                  <a:srgbClr val="0000CC"/>
                </a:solidFill>
                <a:effectLst/>
              </a:rPr>
              <a:t>Отличительные свойства микобактерии туберкулеза</a:t>
            </a:r>
          </a:p>
        </p:txBody>
      </p:sp>
      <p:sp>
        <p:nvSpPr>
          <p:cNvPr id="84996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381000" y="1676400"/>
            <a:ext cx="4419600" cy="4800600"/>
          </a:xfrm>
        </p:spPr>
        <p:txBody>
          <a:bodyPr/>
          <a:lstStyle/>
          <a:p>
            <a:pPr marL="457200" indent="-457200">
              <a:spcBef>
                <a:spcPct val="50000"/>
              </a:spcBef>
              <a:buClrTx/>
              <a:buSzTx/>
              <a:buFont typeface="Wingdings" pitchFamily="2" charset="2"/>
              <a:buChar char="Ш"/>
            </a:pPr>
            <a:r>
              <a:rPr lang="ru-RU" sz="1800" b="1">
                <a:solidFill>
                  <a:srgbClr val="000000"/>
                </a:solidFill>
                <a:effectLst/>
              </a:rPr>
              <a:t>Устойчивость к действию кислот и спирта.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Wingdings" pitchFamily="2" charset="2"/>
              <a:buChar char="Ш"/>
            </a:pPr>
            <a:r>
              <a:rPr lang="ru-RU" sz="1800" b="1">
                <a:solidFill>
                  <a:srgbClr val="000000"/>
                </a:solidFill>
                <a:effectLst/>
              </a:rPr>
              <a:t>В невысохшей мокроте (при определенных условиях) бактерии Коха могут оставаться жизнеспособными до полугода.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Wingdings" pitchFamily="2" charset="2"/>
              <a:buChar char="Ш"/>
            </a:pPr>
            <a:r>
              <a:rPr lang="ru-RU" sz="1800" b="1">
                <a:solidFill>
                  <a:srgbClr val="000000"/>
                </a:solidFill>
                <a:effectLst/>
              </a:rPr>
              <a:t>В высохшей мокроте на различных предметах  (мебель, книги, посуда, постельное белье, полотенца, пол,  стены и пр.) они могут сохранять свои свойства в  течение нескольких месяцев.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Wingdings" pitchFamily="2" charset="2"/>
              <a:buChar char="Ш"/>
            </a:pPr>
            <a:r>
              <a:rPr lang="ru-RU" sz="1800" b="1">
                <a:solidFill>
                  <a:srgbClr val="000000"/>
                </a:solidFill>
                <a:effectLst/>
              </a:rPr>
              <a:t>Сохраняют жизнеспособность при воздействии  различных физических и химических агентов.</a:t>
            </a:r>
            <a:endParaRPr lang="ru-RU" sz="1800">
              <a:solidFill>
                <a:srgbClr val="000000"/>
              </a:solidFill>
              <a:effectLst/>
            </a:endParaRPr>
          </a:p>
        </p:txBody>
      </p:sp>
      <p:sp>
        <p:nvSpPr>
          <p:cNvPr id="84997" name="Rectangle 5"/>
          <p:cNvSpPr>
            <a:spLocks noGrp="1" noChangeArrowheads="1"/>
          </p:cNvSpPr>
          <p:nvPr>
            <p:ph sz="quarter" idx="2"/>
          </p:nvPr>
        </p:nvSpPr>
        <p:spPr>
          <a:xfrm>
            <a:off x="4876800" y="1600200"/>
            <a:ext cx="4038600" cy="1981200"/>
          </a:xfrm>
          <a:noFill/>
          <a:ln/>
        </p:spPr>
        <p:txBody>
          <a:bodyPr/>
          <a:lstStyle/>
          <a:p>
            <a:pPr marL="457200" indent="-457200">
              <a:spcBef>
                <a:spcPct val="50000"/>
              </a:spcBef>
              <a:buClrTx/>
              <a:buSzTx/>
              <a:buFont typeface="Wingdings" pitchFamily="2" charset="2"/>
              <a:buChar char="ь"/>
            </a:pPr>
            <a:r>
              <a:rPr lang="ru-RU" sz="2000" b="1">
                <a:solidFill>
                  <a:srgbClr val="000000"/>
                </a:solidFill>
                <a:effectLst/>
              </a:rPr>
              <a:t>Палочка  Коха на солнечном свету погибает в течение    </a:t>
            </a:r>
            <a:r>
              <a:rPr lang="ru-RU" sz="2000" b="1">
                <a:solidFill>
                  <a:srgbClr val="FF0000"/>
                </a:solidFill>
                <a:effectLst/>
              </a:rPr>
              <a:t>1,5</a:t>
            </a:r>
            <a:r>
              <a:rPr lang="ru-RU" sz="2000" b="1">
                <a:solidFill>
                  <a:srgbClr val="000000"/>
                </a:solidFill>
                <a:effectLst/>
              </a:rPr>
              <a:t> </a:t>
            </a:r>
            <a:r>
              <a:rPr lang="ru-RU" sz="2000" b="1">
                <a:solidFill>
                  <a:srgbClr val="FF0000"/>
                </a:solidFill>
                <a:effectLst/>
              </a:rPr>
              <a:t>часов</a:t>
            </a:r>
            <a:r>
              <a:rPr lang="ru-RU" sz="2000" b="1">
                <a:solidFill>
                  <a:srgbClr val="000000"/>
                </a:solidFill>
                <a:effectLst/>
              </a:rPr>
              <a:t>.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Wingdings" pitchFamily="2" charset="2"/>
              <a:buChar char="ь"/>
            </a:pPr>
            <a:r>
              <a:rPr lang="ru-RU" sz="2000" b="1">
                <a:solidFill>
                  <a:srgbClr val="000000"/>
                </a:solidFill>
                <a:effectLst/>
              </a:rPr>
              <a:t> Ультрафиолетовые лучи убивают микобактерии за     </a:t>
            </a:r>
            <a:r>
              <a:rPr lang="ru-RU" sz="2000" b="1">
                <a:solidFill>
                  <a:srgbClr val="FF0000"/>
                </a:solidFill>
                <a:effectLst/>
              </a:rPr>
              <a:t>2 – 3 минуты</a:t>
            </a:r>
            <a:r>
              <a:rPr lang="ru-RU" sz="2000" b="1">
                <a:solidFill>
                  <a:srgbClr val="000000"/>
                </a:solidFill>
                <a:effectLst/>
              </a:rPr>
              <a:t>.</a:t>
            </a:r>
          </a:p>
        </p:txBody>
      </p:sp>
      <p:pic>
        <p:nvPicPr>
          <p:cNvPr id="21524" name="Picture 20" descr="Через несколько лет в мире может разразиться эпидемия не поддающегося лечению туберкулёз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57800" y="4038600"/>
            <a:ext cx="3276600" cy="2133600"/>
          </a:xfrm>
          <a:prstGeom prst="rect">
            <a:avLst/>
          </a:prstGeom>
          <a:noFill/>
          <a:ln w="25400" cmpd="dbl">
            <a:solidFill>
              <a:srgbClr val="333399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849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49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849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849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84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849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  <p:bldP spid="84996" grpId="0" uiExpand="1" build="p"/>
      <p:bldP spid="8499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ru-RU" sz="4000">
                <a:solidFill>
                  <a:srgbClr val="0000CC"/>
                </a:solidFill>
                <a:effectLst/>
              </a:rPr>
              <a:t>Важная особенность микобактерии туберкулёза</a:t>
            </a:r>
            <a:r>
              <a:rPr lang="ru-RU" sz="4000">
                <a:solidFill>
                  <a:srgbClr val="A50021"/>
                </a:solidFill>
                <a:effectLst/>
              </a:rPr>
              <a:t/>
            </a:r>
            <a:br>
              <a:rPr lang="ru-RU" sz="4000">
                <a:solidFill>
                  <a:srgbClr val="A50021"/>
                </a:solidFill>
                <a:effectLst/>
              </a:rPr>
            </a:br>
            <a:endParaRPr lang="ru-RU" sz="4000">
              <a:solidFill>
                <a:srgbClr val="A50021"/>
              </a:solidFill>
              <a:effectLst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229600" cy="4572000"/>
          </a:xfrm>
        </p:spPr>
        <p:txBody>
          <a:bodyPr/>
          <a:lstStyle/>
          <a:p>
            <a:pPr algn="just">
              <a:lnSpc>
                <a:spcPct val="80000"/>
              </a:lnSpc>
              <a:spcBef>
                <a:spcPct val="100000"/>
              </a:spcBef>
              <a:buFont typeface="Wingdings" pitchFamily="2" charset="2"/>
              <a:buNone/>
            </a:pPr>
            <a:r>
              <a:rPr lang="ru-RU" sz="1800" b="1">
                <a:solidFill>
                  <a:srgbClr val="000000"/>
                </a:solidFill>
                <a:effectLst/>
              </a:rPr>
              <a:t>            </a:t>
            </a:r>
            <a:r>
              <a:rPr lang="ru-RU" sz="2000" b="1">
                <a:solidFill>
                  <a:srgbClr val="000000"/>
                </a:solidFill>
                <a:effectLst/>
              </a:rPr>
              <a:t>После первичного заражения может не наступить никаких клинических проявлений болезни.  Заболевание не разовьется, однако Микобактерия туберкулёза может  длительное время (годы, десятилетия) находиться в организме, не причиняя ему вреда. </a:t>
            </a:r>
          </a:p>
          <a:p>
            <a:pPr algn="just">
              <a:lnSpc>
                <a:spcPct val="80000"/>
              </a:lnSpc>
              <a:spcBef>
                <a:spcPct val="100000"/>
              </a:spcBef>
              <a:buFont typeface="Wingdings" pitchFamily="2" charset="2"/>
              <a:buNone/>
            </a:pPr>
            <a:r>
              <a:rPr lang="ru-RU" sz="2000" b="1">
                <a:solidFill>
                  <a:srgbClr val="000000"/>
                </a:solidFill>
                <a:effectLst/>
              </a:rPr>
              <a:t>            Такое состояние относительного равновесия может нарушиться в пользу возбудителя при снижении защитных сил организма (ухудшение социальных условий жизни, недостаточное питание, стрессовые ситуации, старение).</a:t>
            </a:r>
            <a:r>
              <a:rPr lang="ru-RU" sz="2000" b="1">
                <a:solidFill>
                  <a:srgbClr val="800080"/>
                </a:solidFill>
                <a:effectLst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000000"/>
                </a:solidFill>
                <a:effectLst/>
              </a:rPr>
              <a:t>             Вот почему заразиться в детском (подростковом) возрасте  пожилой человек (старше 60-ти лет) может заболеть туберкулезом,  хотя инфицирование наступило полвека назад и более.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>
              <a:solidFill>
                <a:srgbClr val="000000"/>
              </a:solidFill>
              <a:effectLst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>
                <a:solidFill>
                  <a:srgbClr val="000000"/>
                </a:solidFill>
                <a:effectLst/>
              </a:rPr>
              <a:t>Заражение туберкулезом актуально для людей любого возраста.</a:t>
            </a:r>
            <a:endParaRPr lang="ru-RU" sz="2000">
              <a:solidFill>
                <a:srgbClr val="80008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  <p:bldP spid="8704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00CC"/>
                </a:solidFill>
                <a:effectLst/>
              </a:rPr>
              <a:t>Пути заражения туберкулезом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8288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000" b="1">
                <a:solidFill>
                  <a:srgbClr val="FFFF00"/>
                </a:solidFill>
                <a:effectLst/>
              </a:rPr>
              <a:t>ВХОДНЫЕ ВОРОТА</a:t>
            </a:r>
            <a:r>
              <a:rPr lang="ru-RU" sz="2000" b="1">
                <a:solidFill>
                  <a:srgbClr val="0000CC"/>
                </a:solidFill>
                <a:effectLst/>
              </a:rPr>
              <a:t> - пути проникновения инфекции чаще всего –  дыхательные пути, куда бациллы в огромном количестве попадают с капельками слизи и мокроты, которые выбрасываются больными при</a:t>
            </a:r>
            <a:r>
              <a:rPr lang="ru-RU" sz="2000" b="1">
                <a:solidFill>
                  <a:srgbClr val="A50021"/>
                </a:solidFill>
                <a:effectLst/>
              </a:rPr>
              <a:t> </a:t>
            </a:r>
            <a:r>
              <a:rPr lang="ru-RU" sz="2000" b="1">
                <a:solidFill>
                  <a:srgbClr val="FFFF00"/>
                </a:solidFill>
                <a:effectLst/>
              </a:rPr>
              <a:t>чихании, разговоре, кашле.</a:t>
            </a:r>
          </a:p>
        </p:txBody>
      </p:sp>
      <p:pic>
        <p:nvPicPr>
          <p:cNvPr id="19473" name="Picture 17" descr="19b213e2ec764bdc98ead48b84d0263c_ful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33600" y="34290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/>
      <p:bldP spid="880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ru-RU" sz="3600">
                <a:solidFill>
                  <a:srgbClr val="FFFF00"/>
                </a:solidFill>
                <a:effectLst/>
              </a:rPr>
              <a:t>У кого выше риск заболеть туберкулезом ?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382000" cy="4911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>
                <a:solidFill>
                  <a:schemeClr val="tx2"/>
                </a:solidFill>
                <a:effectLst/>
              </a:rPr>
              <a:t> </a:t>
            </a:r>
            <a:endParaRPr lang="ru-RU" sz="2400" b="1">
              <a:solidFill>
                <a:srgbClr val="33CC33"/>
              </a:solidFill>
              <a:effectLst/>
            </a:endParaRPr>
          </a:p>
        </p:txBody>
      </p:sp>
      <p:pic>
        <p:nvPicPr>
          <p:cNvPr id="89092" name="Picture 4" descr="алкоголь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2232025"/>
            <a:ext cx="2339975" cy="2339975"/>
          </a:xfrm>
          <a:prstGeom prst="rect">
            <a:avLst/>
          </a:prstGeom>
          <a:noFill/>
        </p:spPr>
      </p:pic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304800" y="6096000"/>
            <a:ext cx="2743200" cy="4572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Arial" charset="0"/>
              </a:rPr>
              <a:t>4. Безработные</a:t>
            </a:r>
          </a:p>
        </p:txBody>
      </p:sp>
      <p:pic>
        <p:nvPicPr>
          <p:cNvPr id="89094" name="Picture 6" descr="сделай-снимок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95600" y="2743200"/>
            <a:ext cx="3333750" cy="2819400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152400" y="1524000"/>
            <a:ext cx="2514600" cy="4572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tx2"/>
                </a:solidFill>
                <a:latin typeface="Arial" charset="0"/>
              </a:rPr>
              <a:t>1. Алкоголики</a:t>
            </a:r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6324600" y="1600200"/>
            <a:ext cx="26670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tx2"/>
                </a:solidFill>
                <a:latin typeface="Arial" charset="0"/>
              </a:rPr>
              <a:t>2. Наркоманы</a:t>
            </a:r>
          </a:p>
        </p:txBody>
      </p:sp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6324600" y="5715000"/>
            <a:ext cx="2667000" cy="838200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1">
              <a:solidFill>
                <a:srgbClr val="A50021"/>
              </a:solidFill>
              <a:latin typeface="Arial" charset="0"/>
            </a:endParaRPr>
          </a:p>
          <a:p>
            <a:pPr algn="ctr"/>
            <a:r>
              <a:rPr lang="ru-RU" sz="1600" b="1">
                <a:solidFill>
                  <a:srgbClr val="000099"/>
                </a:solidFill>
                <a:latin typeface="Arial" charset="0"/>
              </a:rPr>
              <a:t>5. Лица, отбывающие</a:t>
            </a:r>
          </a:p>
          <a:p>
            <a:pPr algn="ctr"/>
            <a:r>
              <a:rPr lang="ru-RU" sz="1600" b="1">
                <a:solidFill>
                  <a:srgbClr val="000099"/>
                </a:solidFill>
                <a:latin typeface="Arial" charset="0"/>
              </a:rPr>
              <a:t> наказание в местах </a:t>
            </a:r>
          </a:p>
          <a:p>
            <a:pPr algn="ctr"/>
            <a:r>
              <a:rPr lang="ru-RU" sz="1600" b="1">
                <a:solidFill>
                  <a:srgbClr val="000099"/>
                </a:solidFill>
                <a:latin typeface="Arial" charset="0"/>
              </a:rPr>
              <a:t>лишения свободы</a:t>
            </a:r>
          </a:p>
          <a:p>
            <a:pPr algn="ctr"/>
            <a:endParaRPr lang="ru-RU" sz="160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8463" name="Rectangle 31"/>
          <p:cNvSpPr>
            <a:spLocks noChangeArrowheads="1"/>
          </p:cNvSpPr>
          <p:nvPr/>
        </p:nvSpPr>
        <p:spPr bwMode="auto">
          <a:xfrm>
            <a:off x="3048000" y="1905000"/>
            <a:ext cx="2819400" cy="457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tx2"/>
                </a:solidFill>
                <a:latin typeface="Arial" charset="0"/>
              </a:rPr>
              <a:t>3.Бомжи</a:t>
            </a:r>
          </a:p>
        </p:txBody>
      </p:sp>
      <p:pic>
        <p:nvPicPr>
          <p:cNvPr id="89106" name="Picture 18" descr="дезоморфин"/>
          <p:cNvPicPr preferRelativeResize="0"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77000" y="2384425"/>
            <a:ext cx="2339975" cy="2339975"/>
          </a:xfrm>
          <a:prstGeom prst="rect">
            <a:avLst/>
          </a:prstGeom>
          <a:noFill/>
          <a:ln w="63500" algn="ctr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10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9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9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9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1" dur="10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0" dur="10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4" dur="10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  <p:bldP spid="23573" grpId="0" animBg="1"/>
      <p:bldP spid="18453" grpId="0" animBg="1"/>
      <p:bldP spid="18454" grpId="0" animBg="1"/>
      <p:bldP spid="18462" grpId="0" animBg="1"/>
      <p:bldP spid="1846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7|1.8|1.7|6.8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7|1.5|3.2|4|2.8|2.6|3.8"/>
</p:tagLst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3423</TotalTime>
  <Words>1092</Words>
  <Application>Microsoft Office PowerPoint</Application>
  <PresentationFormat>Экран (4:3)</PresentationFormat>
  <Paragraphs>143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Клен</vt:lpstr>
      <vt:lpstr>ЗАЩИТИ СЕБЯ ОТ  ТУБЕРКУЛЕЗА!</vt:lpstr>
      <vt:lpstr>Слайд 2</vt:lpstr>
      <vt:lpstr>Всемирный день борьбы с туберкулёзом  24 марта</vt:lpstr>
      <vt:lpstr>Что такое туберкулез? </vt:lpstr>
      <vt:lpstr>Возбудитель заболевания </vt:lpstr>
      <vt:lpstr>Отличительные свойства микобактерии туберкулеза</vt:lpstr>
      <vt:lpstr>Важная особенность микобактерии туберкулёза </vt:lpstr>
      <vt:lpstr>Пути заражения туберкулезом</vt:lpstr>
      <vt:lpstr>У кого выше риск заболеть туберкулезом ?</vt:lpstr>
      <vt:lpstr>Слайд 10</vt:lpstr>
      <vt:lpstr>СИМПТОМЫ ТУБЕРКУЛЕЗА</vt:lpstr>
      <vt:lpstr>Слайд 12</vt:lpstr>
      <vt:lpstr>Слайд 13</vt:lpstr>
      <vt:lpstr>По локализации различают:  туберкулез легких и внелегочной</vt:lpstr>
      <vt:lpstr>Профилактика туберкулеза состоит из</vt:lpstr>
      <vt:lpstr>Слайд 16</vt:lpstr>
      <vt:lpstr>Слайд 17</vt:lpstr>
      <vt:lpstr>Слайд 18</vt:lpstr>
      <vt:lpstr>Санитарная профилактика 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ОПСА</cp:lastModifiedBy>
  <cp:revision>52</cp:revision>
  <cp:lastPrinted>1601-01-01T00:00:00Z</cp:lastPrinted>
  <dcterms:created xsi:type="dcterms:W3CDTF">1601-01-01T00:00:00Z</dcterms:created>
  <dcterms:modified xsi:type="dcterms:W3CDTF">2012-05-05T09:14:47Z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