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58" r:id="rId3"/>
    <p:sldId id="276" r:id="rId4"/>
    <p:sldId id="277" r:id="rId5"/>
    <p:sldId id="269" r:id="rId6"/>
    <p:sldId id="271" r:id="rId7"/>
    <p:sldId id="278" r:id="rId8"/>
    <p:sldId id="274" r:id="rId9"/>
    <p:sldId id="280" r:id="rId10"/>
    <p:sldId id="279" r:id="rId11"/>
    <p:sldId id="270" r:id="rId12"/>
    <p:sldId id="28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64" d="100"/>
          <a:sy n="64" d="100"/>
        </p:scale>
        <p:origin x="-14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5F8D48-D159-46F0-ABC2-538A27B6CBFB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BD23A-68EC-46C9-97B3-0B932B9483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595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500042"/>
            <a:ext cx="6172200" cy="292895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Опыт работы БУЗОО «Детская городская больница № 4» </a:t>
            </a:r>
            <a:br>
              <a:rPr lang="ru-RU" sz="3200" dirty="0" smtClean="0"/>
            </a:br>
            <a:r>
              <a:rPr lang="ru-RU" sz="3200" dirty="0" smtClean="0"/>
              <a:t>по поощрению грудного вскармливания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4572008"/>
            <a:ext cx="4600580" cy="1802914"/>
          </a:xfrm>
        </p:spPr>
        <p:txBody>
          <a:bodyPr>
            <a:normAutofit/>
          </a:bodyPr>
          <a:lstStyle/>
          <a:p>
            <a:r>
              <a:rPr lang="ru-RU" dirty="0" smtClean="0"/>
              <a:t>Старшая медицинская сестра педиатрического отделения № 1 поликлиники № 2 </a:t>
            </a:r>
          </a:p>
          <a:p>
            <a:r>
              <a:rPr lang="ru-RU" dirty="0" smtClean="0"/>
              <a:t>БУЗОО «ДГБ № 4»</a:t>
            </a:r>
          </a:p>
          <a:p>
            <a:r>
              <a:rPr lang="ru-RU" dirty="0" err="1" smtClean="0"/>
              <a:t>Абдрахманова</a:t>
            </a:r>
            <a:r>
              <a:rPr lang="ru-RU" dirty="0" smtClean="0"/>
              <a:t> Жулдыз  </a:t>
            </a:r>
            <a:r>
              <a:rPr lang="ru-RU" dirty="0" err="1" smtClean="0"/>
              <a:t>Токтаровна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Неделя грудного вскармливания</a:t>
            </a:r>
            <a:endParaRPr lang="ru-RU" dirty="0"/>
          </a:p>
        </p:txBody>
      </p:sp>
      <p:pic>
        <p:nvPicPr>
          <p:cNvPr id="1026" name="Picture 2" descr="C:\Documents and Settings\orit2\Рабочий стол\CIMG296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571612"/>
            <a:ext cx="1994296" cy="2928958"/>
          </a:xfrm>
          <a:prstGeom prst="rect">
            <a:avLst/>
          </a:prstGeom>
          <a:noFill/>
        </p:spPr>
      </p:pic>
      <p:pic>
        <p:nvPicPr>
          <p:cNvPr id="1027" name="Picture 3" descr="C:\Documents and Settings\orit2\Рабочий стол\CIMG296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4500570"/>
            <a:ext cx="2880000" cy="2160000"/>
          </a:xfrm>
          <a:prstGeom prst="rect">
            <a:avLst/>
          </a:prstGeom>
          <a:noFill/>
        </p:spPr>
      </p:pic>
      <p:pic>
        <p:nvPicPr>
          <p:cNvPr id="1028" name="Picture 4" descr="\\Server-fs\AV\Локотченко О.В\неделя грудного в скармливания пол 2\CIMG34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1500174"/>
            <a:ext cx="3840000" cy="2880000"/>
          </a:xfrm>
          <a:prstGeom prst="rect">
            <a:avLst/>
          </a:prstGeom>
          <a:noFill/>
        </p:spPr>
      </p:pic>
      <p:pic>
        <p:nvPicPr>
          <p:cNvPr id="1029" name="Picture 5" descr="\\Server-fs\AV\Локотченко О.В\неделя грудного вскармливания пол-ка 3\DSCN586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3357562"/>
            <a:ext cx="3839691" cy="28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Показатели по грудному вскармливанию за I полугодие 2014г.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3520"/>
                <a:gridCol w="1493520"/>
                <a:gridCol w="1493520"/>
                <a:gridCol w="1493520"/>
                <a:gridCol w="1493520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2013 год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 </a:t>
                      </a:r>
                      <a:r>
                        <a:rPr lang="ru-RU" dirty="0" smtClean="0"/>
                        <a:t>полугодие 2014 года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3-6 месяцев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6-12 месяцев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3-6 месяцев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6-12 месяцев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ЦАО</a:t>
                      </a:r>
                      <a:r>
                        <a:rPr lang="ru-RU" baseline="0" dirty="0" smtClean="0"/>
                        <a:t> г. Омска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24,6%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85,9%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25,6%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64.4%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БУЗОО «ДГБ № 4»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23%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86,7%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64,6%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irc_mi" descr="http://shkolazhizni.ru/img/content/i44/4475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4071942"/>
            <a:ext cx="3071834" cy="2547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encrypted-tbn2.gstatic.com/images?q=tbn:ANd9GcRPZuTGM3CK5d3FaY-AiokIK-j47BAN1r8-ioP06Kw2BjnE2c6IvQ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4071942"/>
            <a:ext cx="307183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Благодарю за внимание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/>
              <a:t>Помните, что аналогов</a:t>
            </a:r>
          </a:p>
          <a:p>
            <a:pPr algn="ctr">
              <a:buNone/>
            </a:pPr>
            <a:r>
              <a:rPr lang="ru-RU" sz="3600" b="1" i="1" dirty="0" smtClean="0"/>
              <a:t>грудному молоку нет </a:t>
            </a:r>
          </a:p>
          <a:p>
            <a:pPr algn="ctr">
              <a:buNone/>
            </a:pPr>
            <a:r>
              <a:rPr lang="ru-RU" sz="3600" b="1" i="1" dirty="0" smtClean="0"/>
              <a:t>во всем мире!</a:t>
            </a:r>
            <a:endParaRPr lang="ru-RU" sz="3600" b="1" i="1" dirty="0"/>
          </a:p>
        </p:txBody>
      </p:sp>
      <p:pic>
        <p:nvPicPr>
          <p:cNvPr id="4" name="Рисунок 3" descr="http://motherblog.biz/wp-content/uploads/%D0%B3%D1%80%D1%83%D0%B4%D0%BD%D0%BE%D0%B5-%D0%B2%D1%81%D0%BA%D0%B0%D1%80%D0%BC%D0%BB%D0%B8%D0%B2%D0%B0%D0%BD%D0%B8%D1%91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571876"/>
            <a:ext cx="399574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2153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Грудное вскармливание является одним из важных аспектов по воспитанию здорового и счастливого ребенка.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 descr="https://encrypted-tbn2.gstatic.com/images?q=tbn:ANd9GcRPZuTGM3CK5d3FaY-AiokIK-j47BAN1r8-ioP06Kw2BjnE2c6IvQ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071810"/>
            <a:ext cx="4032000" cy="29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БУЗОО «Детская городская больница № 4»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Структура БУЗОО «ДГБ № 4»:</a:t>
            </a:r>
          </a:p>
          <a:p>
            <a:r>
              <a:rPr lang="ru-RU" dirty="0" smtClean="0"/>
              <a:t>3 поликлиники с филиалами</a:t>
            </a:r>
          </a:p>
          <a:p>
            <a:r>
              <a:rPr lang="ru-RU" dirty="0" smtClean="0"/>
              <a:t>Педиатрическое отделение стационара для детей оставшихся без попечения родителей</a:t>
            </a:r>
          </a:p>
          <a:p>
            <a:r>
              <a:rPr lang="ru-RU" dirty="0" smtClean="0"/>
              <a:t>Отделение реанимации и интенсивной терапии</a:t>
            </a:r>
          </a:p>
          <a:p>
            <a:r>
              <a:rPr lang="ru-RU" dirty="0" err="1" smtClean="0"/>
              <a:t>Дезокамера</a:t>
            </a:r>
            <a:r>
              <a:rPr lang="ru-RU" dirty="0" smtClean="0"/>
              <a:t>                              </a:t>
            </a:r>
          </a:p>
          <a:p>
            <a:r>
              <a:rPr lang="ru-RU" dirty="0" smtClean="0"/>
              <a:t>Прачечная</a:t>
            </a:r>
          </a:p>
          <a:p>
            <a:r>
              <a:rPr lang="ru-RU" dirty="0" smtClean="0"/>
              <a:t>Пищеблок</a:t>
            </a:r>
          </a:p>
          <a:p>
            <a:r>
              <a:rPr lang="ru-RU" dirty="0" smtClean="0"/>
              <a:t>Отделение паллиативной медицинской помощи</a:t>
            </a:r>
            <a:endParaRPr lang="ru-RU" dirty="0"/>
          </a:p>
        </p:txBody>
      </p:sp>
      <p:pic>
        <p:nvPicPr>
          <p:cNvPr id="5" name="Picture 5" descr="фото здан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57884" y="285728"/>
            <a:ext cx="3119269" cy="2088000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Качественные показатели работы поликлиник БУЗОО «ДГБ № 4»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280"/>
                <a:gridCol w="2476520"/>
                <a:gridCol w="1866900"/>
                <a:gridCol w="1866900"/>
              </a:tblGrid>
              <a:tr h="61435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</a:t>
                      </a:r>
                      <a:r>
                        <a:rPr lang="ru-RU" dirty="0" err="1" smtClean="0"/>
                        <a:t>п</a:t>
                      </a:r>
                      <a:r>
                        <a:rPr lang="ru-RU" dirty="0" smtClean="0"/>
                        <a:t>/</a:t>
                      </a:r>
                      <a:r>
                        <a:rPr lang="ru-RU" dirty="0" err="1" smtClean="0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показатели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2013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r>
                        <a:rPr lang="ru-RU" dirty="0" smtClean="0"/>
                        <a:t> полугодие</a:t>
                      </a:r>
                      <a:r>
                        <a:rPr lang="ru-RU" baseline="0" dirty="0" smtClean="0"/>
                        <a:t> 2014 года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Всего детей до 1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2038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1935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Педиатрических участков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Детей на грудном вскармливании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86,7%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69%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irc_mi" descr="http://4.bp.blogspot.com/-u-ggc5z7lSM/UcFcQvJlbaI/AAAAAAAAFHk/59wAWzBARQ8/s1600/101027145849-large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4429132"/>
            <a:ext cx="2286016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rc_mi" descr="http://materinstvo.ru/skins/default/public/images/articles/s2132_1227861398_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4286256"/>
            <a:ext cx="285750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Показатели антенатального патронажа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900"/>
                <a:gridCol w="1866900"/>
                <a:gridCol w="1866900"/>
                <a:gridCol w="18669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Период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</a:t>
                      </a:r>
                      <a:r>
                        <a:rPr lang="ru-RU" baseline="0" dirty="0" smtClean="0"/>
                        <a:t> беременных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 патронажей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2013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1842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1839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99,8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r>
                        <a:rPr lang="ru-RU" dirty="0" smtClean="0"/>
                        <a:t> полугодие 2014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955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943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98,7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irc_mi" descr="http://shkolazhizni.ru/img/content/i44/4475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571876"/>
            <a:ext cx="3071834" cy="2547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Центр семейного консультирования «Аист»</a:t>
            </a:r>
            <a:endParaRPr lang="ru-RU" dirty="0"/>
          </a:p>
        </p:txBody>
      </p:sp>
      <p:pic>
        <p:nvPicPr>
          <p:cNvPr id="4" name="Picture 2" descr="D:\документы\Фото\школы пац\Изображение 04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000504"/>
            <a:ext cx="3648610" cy="2520000"/>
          </a:xfrm>
          <a:prstGeom prst="rect">
            <a:avLst/>
          </a:prstGeom>
          <a:noFill/>
        </p:spPr>
      </p:pic>
      <p:pic>
        <p:nvPicPr>
          <p:cNvPr id="1026" name="Picture 2" descr="Аист10x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1428736"/>
            <a:ext cx="3944080" cy="2880000"/>
          </a:xfrm>
          <a:prstGeom prst="rect">
            <a:avLst/>
          </a:prstGeom>
          <a:noFill/>
        </p:spPr>
      </p:pic>
      <p:pic>
        <p:nvPicPr>
          <p:cNvPr id="1027" name="Picture 3" descr="DSC0135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4071942"/>
            <a:ext cx="3357439" cy="25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Школа матерей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 </a:t>
                      </a:r>
                      <a:r>
                        <a:rPr lang="ru-RU" dirty="0" err="1" smtClean="0"/>
                        <a:t>занатий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 слушателей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2013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842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</a:t>
                      </a:r>
                      <a:r>
                        <a:rPr lang="ru-RU" dirty="0" smtClean="0"/>
                        <a:t> полугодие</a:t>
                      </a:r>
                      <a:r>
                        <a:rPr lang="ru-RU" baseline="0" dirty="0" smtClean="0"/>
                        <a:t> 2014 года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396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3" descr="\\Server-fs\AV\для Жанны\DSC008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690000"/>
            <a:ext cx="3562069" cy="2916000"/>
          </a:xfrm>
          <a:prstGeom prst="rect">
            <a:avLst/>
          </a:prstGeom>
          <a:noFill/>
        </p:spPr>
      </p:pic>
      <p:pic>
        <p:nvPicPr>
          <p:cNvPr id="7" name="Picture 2" descr="\\Server-fs\AV\для Жанны\DSC008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643314"/>
            <a:ext cx="4071966" cy="26343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«Рациональное питание кормящей матери»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1984248"/>
            <a:ext cx="746760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                                                                    </a:t>
            </a:r>
            <a:endParaRPr lang="ru-RU" dirty="0"/>
          </a:p>
        </p:txBody>
      </p:sp>
      <p:pic>
        <p:nvPicPr>
          <p:cNvPr id="1026" name="Picture 2" descr="\\Server-fs\AV\Локотченко О.В\неделя грудного вскармливания пол-ка 3\DSCN58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1357298"/>
            <a:ext cx="3839691" cy="2880000"/>
          </a:xfrm>
          <a:prstGeom prst="rect">
            <a:avLst/>
          </a:prstGeom>
          <a:noFill/>
        </p:spPr>
      </p:pic>
      <p:pic>
        <p:nvPicPr>
          <p:cNvPr id="2050" name="Picture 2" descr="\\Server-fs\AV\для Жанны\CIMG34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984"/>
          <a:stretch>
            <a:fillRect/>
          </a:stretch>
        </p:blipFill>
        <p:spPr bwMode="auto">
          <a:xfrm>
            <a:off x="428596" y="3978000"/>
            <a:ext cx="3026072" cy="2880000"/>
          </a:xfrm>
          <a:prstGeom prst="rect">
            <a:avLst/>
          </a:prstGeom>
          <a:noFill/>
        </p:spPr>
      </p:pic>
      <p:pic>
        <p:nvPicPr>
          <p:cNvPr id="2051" name="Picture 3" descr="\\Server-fs\AV\для Жанны\фото\CIMG343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4500570"/>
            <a:ext cx="2880000" cy="216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Кабинет здорового ребенка</a:t>
            </a:r>
            <a:endParaRPr lang="ru-RU" dirty="0"/>
          </a:p>
        </p:txBody>
      </p:sp>
      <p:pic>
        <p:nvPicPr>
          <p:cNvPr id="4" name="Picture 7" descr="\\Server-fs\AV\Микульчик И.А\ЮБИЛЕЙ\сборная\05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1428736"/>
            <a:ext cx="4287422" cy="2880000"/>
          </a:xfrm>
          <a:prstGeom prst="rect">
            <a:avLst/>
          </a:prstGeom>
          <a:noFill/>
        </p:spPr>
      </p:pic>
      <p:pic>
        <p:nvPicPr>
          <p:cNvPr id="3074" name="Picture 2" descr="\\Server-fs\AV\Локотченко О.В\неделя грудного вскармливания пол-ка 3\DSCN586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357694"/>
            <a:ext cx="2879768" cy="2160000"/>
          </a:xfrm>
          <a:prstGeom prst="rect">
            <a:avLst/>
          </a:prstGeom>
          <a:noFill/>
        </p:spPr>
      </p:pic>
      <p:pic>
        <p:nvPicPr>
          <p:cNvPr id="3075" name="Picture 3" descr="\\Server-fs\AV\Локотченко О.В\неделя грудного в скармливания пол 2\CIMG34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3571852"/>
            <a:ext cx="2786082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156</TotalTime>
  <Words>247</Words>
  <Application>Microsoft Office PowerPoint</Application>
  <PresentationFormat>Экран (4:3)</PresentationFormat>
  <Paragraphs>88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Опыт работы БУЗОО «Детская городская больница № 4»  по поощрению грудного вскармливания</vt:lpstr>
      <vt:lpstr>Презентация PowerPoint</vt:lpstr>
      <vt:lpstr>БУЗОО «Детская городская больница № 4»</vt:lpstr>
      <vt:lpstr>Качественные показатели работы поликлиник БУЗОО «ДГБ № 4»</vt:lpstr>
      <vt:lpstr>Показатели антенатального патронажа</vt:lpstr>
      <vt:lpstr>Центр семейного консультирования «Аист»</vt:lpstr>
      <vt:lpstr>Школа матерей</vt:lpstr>
      <vt:lpstr>«Рациональное питание кормящей матери» </vt:lpstr>
      <vt:lpstr>Кабинет здорового ребенка</vt:lpstr>
      <vt:lpstr>Неделя грудного вскармливания</vt:lpstr>
      <vt:lpstr>Показатели по грудному вскармливанию за I полугодие 2014г. </vt:lpstr>
      <vt:lpstr>Благодарю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работы БУЗОО «Детская городская больница № 4» по поощрению грудного вскармливания</dc:title>
  <cp:lastModifiedBy>Sveta</cp:lastModifiedBy>
  <cp:revision>38</cp:revision>
  <dcterms:modified xsi:type="dcterms:W3CDTF">2014-11-07T13:26:03Z</dcterms:modified>
</cp:coreProperties>
</file>