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10" r:id="rId17"/>
    <p:sldId id="309" r:id="rId18"/>
    <p:sldId id="311" r:id="rId19"/>
    <p:sldId id="312" r:id="rId20"/>
    <p:sldId id="314" r:id="rId21"/>
    <p:sldId id="313" r:id="rId22"/>
    <p:sldId id="316" r:id="rId23"/>
    <p:sldId id="315" r:id="rId24"/>
    <p:sldId id="317" r:id="rId25"/>
    <p:sldId id="318" r:id="rId26"/>
    <p:sldId id="320" r:id="rId27"/>
    <p:sldId id="319" r:id="rId28"/>
    <p:sldId id="322" r:id="rId29"/>
    <p:sldId id="321" r:id="rId30"/>
    <p:sldId id="324" r:id="rId31"/>
    <p:sldId id="323" r:id="rId32"/>
    <p:sldId id="325" r:id="rId33"/>
    <p:sldId id="326" r:id="rId34"/>
    <p:sldId id="328" r:id="rId35"/>
    <p:sldId id="327" r:id="rId36"/>
    <p:sldId id="329" r:id="rId37"/>
    <p:sldId id="294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B9D7"/>
    <a:srgbClr val="808080"/>
    <a:srgbClr val="969696"/>
    <a:srgbClr val="FF7F00"/>
    <a:srgbClr val="000000"/>
    <a:srgbClr val="333333"/>
    <a:srgbClr val="EC2C0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02" autoAdjust="0"/>
    <p:restoredTop sz="94660"/>
  </p:normalViewPr>
  <p:slideViewPr>
    <p:cSldViewPr>
      <p:cViewPr varScale="1">
        <p:scale>
          <a:sx n="50" d="100"/>
          <a:sy n="50" d="100"/>
        </p:scale>
        <p:origin x="-90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BACD15-66D0-4B3A-BBC1-38626BF814D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2506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>
              <a:gd name="T0" fmla="*/ 0 w 1406"/>
              <a:gd name="T1" fmla="*/ 1678 h 1678"/>
              <a:gd name="T2" fmla="*/ 0 w 1406"/>
              <a:gd name="T3" fmla="*/ 1134 h 1678"/>
              <a:gd name="T4" fmla="*/ 1406 w 1406"/>
              <a:gd name="T5" fmla="*/ 0 h 1678"/>
              <a:gd name="T6" fmla="*/ 1406 w 1406"/>
              <a:gd name="T7" fmla="*/ 91 h 1678"/>
              <a:gd name="T8" fmla="*/ 0 w 1406"/>
              <a:gd name="T9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>
              <a:gd name="T0" fmla="*/ 0 w 1124"/>
              <a:gd name="T1" fmla="*/ 0 h 4343"/>
              <a:gd name="T2" fmla="*/ 490 w 1124"/>
              <a:gd name="T3" fmla="*/ 2 h 4343"/>
              <a:gd name="T4" fmla="*/ 1124 w 1124"/>
              <a:gd name="T5" fmla="*/ 1373 h 4343"/>
              <a:gd name="T6" fmla="*/ 1124 w 1124"/>
              <a:gd name="T7" fmla="*/ 2036 h 4343"/>
              <a:gd name="T8" fmla="*/ 889 w 1124"/>
              <a:gd name="T9" fmla="*/ 4343 h 4343"/>
              <a:gd name="T10" fmla="*/ 526 w 1124"/>
              <a:gd name="T11" fmla="*/ 4343 h 4343"/>
              <a:gd name="T12" fmla="*/ 1079 w 1124"/>
              <a:gd name="T13" fmla="*/ 2031 h 4343"/>
              <a:gd name="T14" fmla="*/ 1079 w 1124"/>
              <a:gd name="T15" fmla="*/ 1383 h 4343"/>
              <a:gd name="T16" fmla="*/ 0 w 1124"/>
              <a:gd name="T17" fmla="*/ 0 h 4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>
              <a:gd name="T0" fmla="*/ 181 w 1507"/>
              <a:gd name="T1" fmla="*/ 0 h 4334"/>
              <a:gd name="T2" fmla="*/ 1507 w 1507"/>
              <a:gd name="T3" fmla="*/ 1379 h 4334"/>
              <a:gd name="T4" fmla="*/ 1507 w 1507"/>
              <a:gd name="T5" fmla="*/ 2036 h 4334"/>
              <a:gd name="T6" fmla="*/ 727 w 1507"/>
              <a:gd name="T7" fmla="*/ 4334 h 4334"/>
              <a:gd name="T8" fmla="*/ 2 w 1507"/>
              <a:gd name="T9" fmla="*/ 4334 h 4334"/>
              <a:gd name="T10" fmla="*/ 2 w 1507"/>
              <a:gd name="T11" fmla="*/ 4162 h 4334"/>
              <a:gd name="T12" fmla="*/ 1441 w 1507"/>
              <a:gd name="T13" fmla="*/ 1936 h 4334"/>
              <a:gd name="T14" fmla="*/ 1441 w 1507"/>
              <a:gd name="T15" fmla="*/ 1447 h 4334"/>
              <a:gd name="T16" fmla="*/ 8 w 1507"/>
              <a:gd name="T17" fmla="*/ 434 h 4334"/>
              <a:gd name="T18" fmla="*/ 0 w 1507"/>
              <a:gd name="T19" fmla="*/ 6 h 4334"/>
              <a:gd name="T20" fmla="*/ 181 w 1507"/>
              <a:gd name="T21" fmla="*/ 0 h 4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>
              <a:gd name="T0" fmla="*/ 1904 w 1904"/>
              <a:gd name="T1" fmla="*/ 0 h 4354"/>
              <a:gd name="T2" fmla="*/ 1178 w 1904"/>
              <a:gd name="T3" fmla="*/ 0 h 4354"/>
              <a:gd name="T4" fmla="*/ 0 w 1904"/>
              <a:gd name="T5" fmla="*/ 1342 h 4354"/>
              <a:gd name="T6" fmla="*/ 0 w 1904"/>
              <a:gd name="T7" fmla="*/ 1950 h 4354"/>
              <a:gd name="T8" fmla="*/ 498 w 1904"/>
              <a:gd name="T9" fmla="*/ 4354 h 4354"/>
              <a:gd name="T10" fmla="*/ 1088 w 1904"/>
              <a:gd name="T11" fmla="*/ 4354 h 4354"/>
              <a:gd name="T12" fmla="*/ 44 w 1904"/>
              <a:gd name="T13" fmla="*/ 1985 h 4354"/>
              <a:gd name="T14" fmla="*/ 44 w 1904"/>
              <a:gd name="T15" fmla="*/ 1361 h 4354"/>
              <a:gd name="T16" fmla="*/ 1904 w 1904"/>
              <a:gd name="T17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>
              <a:gd name="T0" fmla="*/ 1708 w 1708"/>
              <a:gd name="T1" fmla="*/ 1 h 1189"/>
              <a:gd name="T2" fmla="*/ 1379 w 1708"/>
              <a:gd name="T3" fmla="*/ 0 h 1189"/>
              <a:gd name="T4" fmla="*/ 0 w 1708"/>
              <a:gd name="T5" fmla="*/ 1189 h 1189"/>
              <a:gd name="T6" fmla="*/ 1708 w 1708"/>
              <a:gd name="T7" fmla="*/ 1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>
              <a:gd name="T0" fmla="*/ 3665 w 3846"/>
              <a:gd name="T1" fmla="*/ 0 h 4354"/>
              <a:gd name="T2" fmla="*/ 2122 w 3846"/>
              <a:gd name="T3" fmla="*/ 0 h 4354"/>
              <a:gd name="T4" fmla="*/ 0 w 3846"/>
              <a:gd name="T5" fmla="*/ 1339 h 4354"/>
              <a:gd name="T6" fmla="*/ 0 w 3846"/>
              <a:gd name="T7" fmla="*/ 1950 h 4354"/>
              <a:gd name="T8" fmla="*/ 1215 w 3846"/>
              <a:gd name="T9" fmla="*/ 4354 h 4354"/>
              <a:gd name="T10" fmla="*/ 1941 w 3846"/>
              <a:gd name="T11" fmla="*/ 4354 h 4354"/>
              <a:gd name="T12" fmla="*/ 72 w 3846"/>
              <a:gd name="T13" fmla="*/ 1877 h 4354"/>
              <a:gd name="T14" fmla="*/ 72 w 3846"/>
              <a:gd name="T15" fmla="*/ 1361 h 4354"/>
              <a:gd name="T16" fmla="*/ 3846 w 3846"/>
              <a:gd name="T17" fmla="*/ 0 h 4354"/>
              <a:gd name="T18" fmla="*/ 2122 w 3846"/>
              <a:gd name="T19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>
              <a:gd name="T0" fmla="*/ 0 w 1415"/>
              <a:gd name="T1" fmla="*/ 0 h 3770"/>
              <a:gd name="T2" fmla="*/ 1415 w 1415"/>
              <a:gd name="T3" fmla="*/ 1197 h 3770"/>
              <a:gd name="T4" fmla="*/ 1415 w 1415"/>
              <a:gd name="T5" fmla="*/ 1862 h 3770"/>
              <a:gd name="T6" fmla="*/ 0 w 1415"/>
              <a:gd name="T7" fmla="*/ 3770 h 3770"/>
              <a:gd name="T8" fmla="*/ 0 w 1415"/>
              <a:gd name="T9" fmla="*/ 3272 h 3770"/>
              <a:gd name="T10" fmla="*/ 1376 w 1415"/>
              <a:gd name="T11" fmla="*/ 1801 h 3770"/>
              <a:gd name="T12" fmla="*/ 1376 w 1415"/>
              <a:gd name="T13" fmla="*/ 1272 h 3770"/>
              <a:gd name="T14" fmla="*/ 6 w 1415"/>
              <a:gd name="T15" fmla="*/ 962 h 3770"/>
              <a:gd name="T16" fmla="*/ 0 w 1415"/>
              <a:gd name="T17" fmla="*/ 0 h 3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>
              <a:gd name="T0" fmla="*/ 4115 w 4120"/>
              <a:gd name="T1" fmla="*/ 0 h 3915"/>
              <a:gd name="T2" fmla="*/ 4120 w 4120"/>
              <a:gd name="T3" fmla="*/ 500 h 3915"/>
              <a:gd name="T4" fmla="*/ 61 w 4120"/>
              <a:gd name="T5" fmla="*/ 1059 h 3915"/>
              <a:gd name="T6" fmla="*/ 61 w 4120"/>
              <a:gd name="T7" fmla="*/ 1466 h 3915"/>
              <a:gd name="T8" fmla="*/ 2419 w 4120"/>
              <a:gd name="T9" fmla="*/ 3915 h 3915"/>
              <a:gd name="T10" fmla="*/ 1830 w 4120"/>
              <a:gd name="T11" fmla="*/ 3915 h 3915"/>
              <a:gd name="T12" fmla="*/ 0 w 4120"/>
              <a:gd name="T13" fmla="*/ 1449 h 3915"/>
              <a:gd name="T14" fmla="*/ 0 w 4120"/>
              <a:gd name="T15" fmla="*/ 967 h 3915"/>
              <a:gd name="T16" fmla="*/ 4115 w 4120"/>
              <a:gd name="T17" fmla="*/ 0 h 3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>
              <a:gd name="T0" fmla="*/ 4131 w 4131"/>
              <a:gd name="T1" fmla="*/ 0 h 4348"/>
              <a:gd name="T2" fmla="*/ 4126 w 4131"/>
              <a:gd name="T3" fmla="*/ 494 h 4348"/>
              <a:gd name="T4" fmla="*/ 55 w 4131"/>
              <a:gd name="T5" fmla="*/ 1404 h 4348"/>
              <a:gd name="T6" fmla="*/ 55 w 4131"/>
              <a:gd name="T7" fmla="*/ 1853 h 4348"/>
              <a:gd name="T8" fmla="*/ 3156 w 4131"/>
              <a:gd name="T9" fmla="*/ 4348 h 4348"/>
              <a:gd name="T10" fmla="*/ 2067 w 4131"/>
              <a:gd name="T11" fmla="*/ 4348 h 4348"/>
              <a:gd name="T12" fmla="*/ 0 w 4131"/>
              <a:gd name="T13" fmla="*/ 1882 h 4348"/>
              <a:gd name="T14" fmla="*/ 0 w 4131"/>
              <a:gd name="T15" fmla="*/ 1355 h 4348"/>
              <a:gd name="T16" fmla="*/ 3615 w 4131"/>
              <a:gd name="T17" fmla="*/ 0 h 4348"/>
              <a:gd name="T18" fmla="*/ 4131 w 4131"/>
              <a:gd name="T19" fmla="*/ 0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>
              <a:gd name="T0" fmla="*/ 0 w 3629"/>
              <a:gd name="T1" fmla="*/ 1315 h 1315"/>
              <a:gd name="T2" fmla="*/ 2858 w 3629"/>
              <a:gd name="T3" fmla="*/ 0 h 1315"/>
              <a:gd name="T4" fmla="*/ 3629 w 3629"/>
              <a:gd name="T5" fmla="*/ 0 h 1315"/>
              <a:gd name="T6" fmla="*/ 0 w 3629"/>
              <a:gd name="T7" fmla="*/ 131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>
              <a:gd name="T0" fmla="*/ 0 w 2132"/>
              <a:gd name="T1" fmla="*/ 0 h 2495"/>
              <a:gd name="T2" fmla="*/ 2132 w 2132"/>
              <a:gd name="T3" fmla="*/ 2495 h 2495"/>
              <a:gd name="T4" fmla="*/ 1814 w 2132"/>
              <a:gd name="T5" fmla="*/ 2495 h 2495"/>
              <a:gd name="T6" fmla="*/ 0 w 2132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>
              <a:gd name="T0" fmla="*/ 1425 w 1425"/>
              <a:gd name="T1" fmla="*/ 1206 h 1206"/>
              <a:gd name="T2" fmla="*/ 0 w 1425"/>
              <a:gd name="T3" fmla="*/ 0 h 1206"/>
              <a:gd name="T4" fmla="*/ 0 w 1425"/>
              <a:gd name="T5" fmla="*/ 186 h 1206"/>
              <a:gd name="T6" fmla="*/ 1425 w 1425"/>
              <a:gd name="T7" fmla="*/ 1206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>
              <a:gd name="T0" fmla="*/ 0 w 1466"/>
              <a:gd name="T1" fmla="*/ 2248 h 2370"/>
              <a:gd name="T2" fmla="*/ 1466 w 1466"/>
              <a:gd name="T3" fmla="*/ 0 h 2370"/>
              <a:gd name="T4" fmla="*/ 194 w 1466"/>
              <a:gd name="T5" fmla="*/ 2370 h 2370"/>
              <a:gd name="T6" fmla="*/ 4 w 1466"/>
              <a:gd name="T7" fmla="*/ 2364 h 2370"/>
              <a:gd name="T8" fmla="*/ 0 w 1466"/>
              <a:gd name="T9" fmla="*/ 2248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>
              <a:gd name="T0" fmla="*/ 6 w 1460"/>
              <a:gd name="T1" fmla="*/ 0 h 3317"/>
              <a:gd name="T2" fmla="*/ 6 w 1460"/>
              <a:gd name="T3" fmla="*/ 643 h 3317"/>
              <a:gd name="T4" fmla="*/ 1410 w 1460"/>
              <a:gd name="T5" fmla="*/ 564 h 3317"/>
              <a:gd name="T6" fmla="*/ 1410 w 1460"/>
              <a:gd name="T7" fmla="*/ 1049 h 3317"/>
              <a:gd name="T8" fmla="*/ 0 w 1460"/>
              <a:gd name="T9" fmla="*/ 2852 h 3317"/>
              <a:gd name="T10" fmla="*/ 0 w 1460"/>
              <a:gd name="T11" fmla="*/ 3317 h 3317"/>
              <a:gd name="T12" fmla="*/ 1460 w 1460"/>
              <a:gd name="T13" fmla="*/ 1062 h 3317"/>
              <a:gd name="T14" fmla="*/ 1460 w 1460"/>
              <a:gd name="T15" fmla="*/ 505 h 3317"/>
              <a:gd name="T16" fmla="*/ 6 w 1460"/>
              <a:gd name="T17" fmla="*/ 0 h 3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ru-RU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ru-RU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CCA92D-843D-4B0B-87D8-0937D556BBF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C654A-A4C8-4C98-A109-E6B6A92681C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426285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CB64C-7D13-4334-B74C-DF11D21664D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5198360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DACDAC11-01B9-469E-B90E-EF4C53C5557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45866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555FA-28F0-49A1-BADE-44AEAE2C4E9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364559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784CA-8D9D-405A-94EC-E6F86DB5897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866338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923AE-C93C-4554-8130-9D06728A4F8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013094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D11FE-C445-4154-8EF3-3112754F12E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53034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12009-7631-41DF-AE91-44E8378AB90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486088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D6C19-8F10-46A5-84BF-C04186AB4EF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4651474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D0A6-CB72-48B6-B7A9-FC26FE01EB9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504064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45E63-1A2A-46A7-9A3E-6E96752B53A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088699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>
              <a:gd name="T0" fmla="*/ 312 w 696"/>
              <a:gd name="T1" fmla="*/ 0 h 4314"/>
              <a:gd name="T2" fmla="*/ 528 w 696"/>
              <a:gd name="T3" fmla="*/ 444 h 4314"/>
              <a:gd name="T4" fmla="*/ 696 w 696"/>
              <a:gd name="T5" fmla="*/ 960 h 4314"/>
              <a:gd name="T6" fmla="*/ 426 w 696"/>
              <a:gd name="T7" fmla="*/ 4314 h 4314"/>
              <a:gd name="T8" fmla="*/ 108 w 696"/>
              <a:gd name="T9" fmla="*/ 4314 h 4314"/>
              <a:gd name="T10" fmla="*/ 648 w 696"/>
              <a:gd name="T11" fmla="*/ 960 h 4314"/>
              <a:gd name="T12" fmla="*/ 456 w 696"/>
              <a:gd name="T13" fmla="*/ 432 h 4314"/>
              <a:gd name="T14" fmla="*/ 0 w 696"/>
              <a:gd name="T15" fmla="*/ 0 h 4314"/>
              <a:gd name="T16" fmla="*/ 312 w 696"/>
              <a:gd name="T17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>
              <a:gd name="T0" fmla="*/ 0 w 4752"/>
              <a:gd name="T1" fmla="*/ 0 h 4320"/>
              <a:gd name="T2" fmla="*/ 1536 w 4752"/>
              <a:gd name="T3" fmla="*/ 0 h 4320"/>
              <a:gd name="T4" fmla="*/ 4590 w 4752"/>
              <a:gd name="T5" fmla="*/ 450 h 4320"/>
              <a:gd name="T6" fmla="*/ 4752 w 4752"/>
              <a:gd name="T7" fmla="*/ 972 h 4320"/>
              <a:gd name="T8" fmla="*/ 3600 w 4752"/>
              <a:gd name="T9" fmla="*/ 4320 h 4320"/>
              <a:gd name="T10" fmla="*/ 3312 w 4752"/>
              <a:gd name="T11" fmla="*/ 4320 h 4320"/>
              <a:gd name="T12" fmla="*/ 4712 w 4752"/>
              <a:gd name="T13" fmla="*/ 994 h 4320"/>
              <a:gd name="T14" fmla="*/ 4518 w 4752"/>
              <a:gd name="T15" fmla="*/ 524 h 4320"/>
              <a:gd name="T16" fmla="*/ 0 w 4752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>
              <a:gd name="T0" fmla="*/ 384 w 1884"/>
              <a:gd name="T1" fmla="*/ 3276 h 3276"/>
              <a:gd name="T2" fmla="*/ 1884 w 1884"/>
              <a:gd name="T3" fmla="*/ 0 h 3276"/>
              <a:gd name="T4" fmla="*/ 0 w 1884"/>
              <a:gd name="T5" fmla="*/ 3276 h 3276"/>
              <a:gd name="T6" fmla="*/ 384 w 1884"/>
              <a:gd name="T7" fmla="*/ 3276 h 3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>
              <a:gd name="T0" fmla="*/ 0 w 3258"/>
              <a:gd name="T1" fmla="*/ 0 h 4320"/>
              <a:gd name="T2" fmla="*/ 3082 w 3258"/>
              <a:gd name="T3" fmla="*/ 475 h 4320"/>
              <a:gd name="T4" fmla="*/ 3210 w 3258"/>
              <a:gd name="T5" fmla="*/ 936 h 4320"/>
              <a:gd name="T6" fmla="*/ 1728 w 3258"/>
              <a:gd name="T7" fmla="*/ 4320 h 4320"/>
              <a:gd name="T8" fmla="*/ 1872 w 3258"/>
              <a:gd name="T9" fmla="*/ 4320 h 4320"/>
              <a:gd name="T10" fmla="*/ 3258 w 3258"/>
              <a:gd name="T11" fmla="*/ 912 h 4320"/>
              <a:gd name="T12" fmla="*/ 3120 w 3258"/>
              <a:gd name="T13" fmla="*/ 432 h 4320"/>
              <a:gd name="T14" fmla="*/ 1296 w 3258"/>
              <a:gd name="T15" fmla="*/ 0 h 4320"/>
              <a:gd name="T16" fmla="*/ 0 w 3258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>
              <a:gd name="T0" fmla="*/ 48 w 480"/>
              <a:gd name="T1" fmla="*/ 0 h 720"/>
              <a:gd name="T2" fmla="*/ 0 w 480"/>
              <a:gd name="T3" fmla="*/ 96 h 720"/>
              <a:gd name="T4" fmla="*/ 354 w 480"/>
              <a:gd name="T5" fmla="*/ 690 h 720"/>
              <a:gd name="T6" fmla="*/ 480 w 480"/>
              <a:gd name="T7" fmla="*/ 720 h 720"/>
              <a:gd name="T8" fmla="*/ 480 w 480"/>
              <a:gd name="T9" fmla="*/ 576 h 720"/>
              <a:gd name="T10" fmla="*/ 48 w 480"/>
              <a:gd name="T11" fmla="*/ 96 h 720"/>
              <a:gd name="T12" fmla="*/ 89 w 480"/>
              <a:gd name="T13" fmla="*/ 0 h 720"/>
              <a:gd name="T14" fmla="*/ 48 w 480"/>
              <a:gd name="T15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>
              <a:gd name="T0" fmla="*/ 336 w 336"/>
              <a:gd name="T1" fmla="*/ 336 h 336"/>
              <a:gd name="T2" fmla="*/ 0 w 336"/>
              <a:gd name="T3" fmla="*/ 0 h 336"/>
              <a:gd name="T4" fmla="*/ 336 w 336"/>
              <a:gd name="T5" fmla="*/ 240 h 336"/>
              <a:gd name="T6" fmla="*/ 336 w 336"/>
              <a:gd name="T7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>
                <a:gd name="T0" fmla="*/ 0 w 2058"/>
                <a:gd name="T1" fmla="*/ 0 h 4320"/>
                <a:gd name="T2" fmla="*/ 1056 w 2058"/>
                <a:gd name="T3" fmla="*/ 0 h 4320"/>
                <a:gd name="T4" fmla="*/ 1854 w 2058"/>
                <a:gd name="T5" fmla="*/ 402 h 4320"/>
                <a:gd name="T6" fmla="*/ 2058 w 2058"/>
                <a:gd name="T7" fmla="*/ 972 h 4320"/>
                <a:gd name="T8" fmla="*/ 1296 w 2058"/>
                <a:gd name="T9" fmla="*/ 4320 h 4320"/>
                <a:gd name="T10" fmla="*/ 720 w 2058"/>
                <a:gd name="T11" fmla="*/ 4320 h 4320"/>
                <a:gd name="T12" fmla="*/ 1920 w 2058"/>
                <a:gd name="T13" fmla="*/ 912 h 4320"/>
                <a:gd name="T14" fmla="*/ 1776 w 2058"/>
                <a:gd name="T15" fmla="*/ 432 h 4320"/>
                <a:gd name="T16" fmla="*/ 0 w 2058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>
                <a:gd name="T0" fmla="*/ 0 w 1152"/>
                <a:gd name="T1" fmla="*/ 3264 h 3264"/>
                <a:gd name="T2" fmla="*/ 1152 w 1152"/>
                <a:gd name="T3" fmla="*/ 0 h 3264"/>
                <a:gd name="T4" fmla="*/ 96 w 1152"/>
                <a:gd name="T5" fmla="*/ 3264 h 3264"/>
                <a:gd name="T6" fmla="*/ 0 w 1152"/>
                <a:gd name="T7" fmla="*/ 326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10D381-6F5C-49F0-9060-DCF93139E694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opsa.info/img/logo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http://www.opsa.info/img/logo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2514600"/>
            <a:ext cx="7543800" cy="885825"/>
          </a:xfrm>
        </p:spPr>
        <p:txBody>
          <a:bodyPr/>
          <a:lstStyle/>
          <a:p>
            <a:r>
              <a:rPr lang="ru-RU" altLang="ru-RU" sz="2800" dirty="0">
                <a:solidFill>
                  <a:schemeClr val="accent1"/>
                </a:solidFill>
              </a:rPr>
              <a:t>Лечебная физкультура и </a:t>
            </a:r>
            <a:br>
              <a:rPr lang="ru-RU" altLang="ru-RU" sz="2800" dirty="0">
                <a:solidFill>
                  <a:schemeClr val="accent1"/>
                </a:solidFill>
              </a:rPr>
            </a:br>
            <a:r>
              <a:rPr lang="ru-RU" altLang="ru-RU" sz="2800" dirty="0">
                <a:solidFill>
                  <a:schemeClr val="accent1"/>
                </a:solidFill>
              </a:rPr>
              <a:t>медицинский массаж при </a:t>
            </a:r>
            <a:br>
              <a:rPr lang="ru-RU" altLang="ru-RU" sz="2800" dirty="0">
                <a:solidFill>
                  <a:schemeClr val="accent1"/>
                </a:solidFill>
              </a:rPr>
            </a:br>
            <a:r>
              <a:rPr lang="ru-RU" altLang="ru-RU" sz="2800" dirty="0">
                <a:solidFill>
                  <a:schemeClr val="accent1"/>
                </a:solidFill>
              </a:rPr>
              <a:t>гипертонической болезни</a:t>
            </a:r>
            <a:endParaRPr lang="en-US" altLang="ru-RU" sz="2800" dirty="0">
              <a:solidFill>
                <a:schemeClr val="accent1"/>
              </a:solidFill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black">
          <a:xfrm>
            <a:off x="4038600" y="3810000"/>
            <a:ext cx="4724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ru-RU" altLang="ru-RU" b="1" dirty="0" err="1">
                <a:solidFill>
                  <a:schemeClr val="tx2"/>
                </a:solidFill>
                <a:latin typeface="+mj-lt"/>
              </a:rPr>
              <a:t>Голендяева</a:t>
            </a:r>
            <a:r>
              <a:rPr lang="ru-RU" altLang="ru-RU" b="1" dirty="0">
                <a:solidFill>
                  <a:schemeClr val="tx2"/>
                </a:solidFill>
                <a:latin typeface="+mj-lt"/>
              </a:rPr>
              <a:t> Екатерина Александровна</a:t>
            </a:r>
          </a:p>
          <a:p>
            <a:pPr algn="r" eaLnBrk="0" hangingPunct="0"/>
            <a:r>
              <a:rPr lang="ru-RU" altLang="ru-RU" b="1" dirty="0">
                <a:solidFill>
                  <a:schemeClr val="tx2"/>
                </a:solidFill>
                <a:latin typeface="+mj-lt"/>
              </a:rPr>
              <a:t>инструктор-методист по </a:t>
            </a:r>
            <a:r>
              <a:rPr lang="ru-RU" altLang="ru-RU" b="1" dirty="0" err="1">
                <a:solidFill>
                  <a:schemeClr val="tx2"/>
                </a:solidFill>
                <a:latin typeface="+mj-lt"/>
              </a:rPr>
              <a:t>ЛФК</a:t>
            </a:r>
            <a:endParaRPr lang="ru-RU" altLang="ru-RU" b="1" dirty="0">
              <a:solidFill>
                <a:schemeClr val="tx2"/>
              </a:solidFill>
              <a:latin typeface="+mj-lt"/>
            </a:endParaRPr>
          </a:p>
          <a:p>
            <a:pPr algn="r" eaLnBrk="0" hangingPunct="0"/>
            <a:r>
              <a:rPr lang="ru-RU" altLang="ru-RU" b="1" dirty="0">
                <a:solidFill>
                  <a:schemeClr val="tx2"/>
                </a:solidFill>
                <a:latin typeface="+mj-lt"/>
              </a:rPr>
              <a:t>ОР №1</a:t>
            </a:r>
            <a:endParaRPr lang="en-US" altLang="ru-RU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058" name="Picture 4" descr="ОПСА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76800"/>
            <a:ext cx="12319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Рисунок 1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800600"/>
            <a:ext cx="1204913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763000" cy="1143000"/>
          </a:xfrm>
        </p:spPr>
        <p:txBody>
          <a:bodyPr/>
          <a:lstStyle/>
          <a:p>
            <a:r>
              <a:rPr lang="ru-RU" altLang="ru-RU" sz="1900">
                <a:solidFill>
                  <a:srgbClr val="EC2C06"/>
                </a:solidFill>
                <a:latin typeface="Georgia" pitchFamily="18" charset="0"/>
              </a:rPr>
              <a:t>Основные принципы медицинской реабилитации больных ГБ</a:t>
            </a:r>
            <a:r>
              <a:rPr lang="ru-RU" altLang="ru-RU"/>
              <a:t> 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1. Лечение лиц с пограничной артериальной гипертензией и больных ГБ I стадии проводится,  как  правило, 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немедикаментозными  методами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2. У больных I и II стадии ведущая роль в лечении принадлежит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систематической медикаментозной терапии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, которая должна носить комплексный характер.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3. Физическая нагрузка больных должна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соответствовать состоянию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больного, </a:t>
            </a:r>
            <a:r>
              <a:rPr lang="ru-RU" altLang="ru-RU" sz="2800" i="1">
                <a:solidFill>
                  <a:schemeClr val="tx2"/>
                </a:solidFill>
                <a:latin typeface="Georgia" pitchFamily="18" charset="0"/>
              </a:rPr>
              <a:t>стадии процесса и форме заболевания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4.	В  процессе   физической  реабилитации   необходима 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направленная тренировка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больных для стимуляции восстановительных процессов в организме.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5.	Постепенная адаптация организма больного к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возрастающей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физической нагрузке.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6. Двигательная активность больных должна осуществляться при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тщательном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и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систематическом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врачебном контроле.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7. Конечной целью физической реабилитации больных ГБ должно стать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повышение физической работоспособности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больных.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57200"/>
            <a:ext cx="4843463" cy="884238"/>
          </a:xfrm>
        </p:spPr>
        <p:txBody>
          <a:bodyPr/>
          <a:lstStyle/>
          <a:p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противопоказания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значительное повышение АД (свыше 220/130 мм рт. ст.);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состояние после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гипертонического криза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, значительное снижения АД (на 20-30% от исходного уровня), сопровождающееся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резким ухудшением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самочувствия больного;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развивающийся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острый инфаркт миокарда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;</a:t>
            </a:r>
          </a:p>
          <a:p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прединсультное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состояние больного;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нарушений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сердечного ритма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(мерцательная тахикардия), экстрасистолии (более чем 4 экстрасистолы на 40 сокращений сердца), пароксизмальной тахикардии;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развития приступа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стенокардии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резкой слабости и выраженной одышки;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тромбозов и тромбоэмболии.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0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36208" name="Group 16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486401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44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первая стадия болезни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1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Используются упражнения для всех мышечных групп, темп выполнения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средний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продолжительность   занятий  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25-30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 мин.   Больные   с   I   стадией   проходят   лечение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амбулаторно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а также в профилакториях и санаториях. Обычно у лиц с пограничной АГ и у больных ГБ I стадии используют нагрузки, при которых ЧСС не должна превышать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130— 140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уд/мин, а АД —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180/100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мм. рт.ст.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5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38260" name="Group 20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82000" cy="5011420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1079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упражнения в изометрическом режиме (статические упражнения)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4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Упражнения в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изометрическом режиме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выполняют в положении сидя или стоя, они включают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удержание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в вытянутых руках гантелей (1-2 кг), набивных мячей и других предметов. Сочетают с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произвольным расслаблением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мышц и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дыхательными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упражнениями. Обычно используют нагрузки для мышц </a:t>
                      </a:r>
                      <a:r>
                        <a:rPr kumimoji="0" lang="ru-RU" alt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рук, плечевого пояса, ног, и туловища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41327" name="Group 15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44958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вторая А и Б стадия болезни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На этой стадии большой удельный вес занимают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специальные упражнения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в частности, на расслабление мышц. Большее внимание уделяется массажу.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Необходимы и достаточно эффективны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дозированная ходьба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плавание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умеренная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велоэргометрическая нагрузка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терренкур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игры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аутогенная тренировка.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7391400" cy="503238"/>
          </a:xfrm>
        </p:spPr>
        <p:txBody>
          <a:bodyPr/>
          <a:lstStyle/>
          <a:p>
            <a:r>
              <a:rPr lang="ru-RU" altLang="ru-RU" sz="2400">
                <a:solidFill>
                  <a:srgbClr val="EC2C06"/>
                </a:solidFill>
                <a:latin typeface="Georgia" pitchFamily="18" charset="0"/>
              </a:rPr>
              <a:t>Двигательные режимы стационара:</a:t>
            </a:r>
            <a:r>
              <a:rPr lang="ru-RU" altLang="ru-RU" sz="3800"/>
              <a:t> 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постельный </a:t>
            </a:r>
          </a:p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а) строгий</a:t>
            </a:r>
          </a:p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б) расширенный 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палатный (полупостельный) 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свободный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Задачи расширенного постельного режима: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улучшение нервно-психического статуса больного;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постепенное повышение адаптации организма к физической нагрузке;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снижение сосудистого тонуса;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активизация функции сердечно-сосудистой системы путем тренировки интра - и экстракардиальных факторов кровообращения. 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43385" name="Group 25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686800" cy="533400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574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строгий  постельный режим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9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Применяются упражнения для всех мышечных групп, темп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медленный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Выполняют гимнастические упражнения без усилия, с ограниченной и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постепенно возрастающей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амплитудой движений в мелких и средних суставах конечностей, чередуя их с дыхательными упражнениями (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2:1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Количество повторений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4-6 раз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продолжительность занятий -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от 15 до 20 мин.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 занятия включают упражнения на </a:t>
                      </a:r>
                      <a:r>
                        <a:rPr kumimoji="0" lang="ru-RU" alt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расслабление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постепенную тренировку </a:t>
                      </a:r>
                      <a:r>
                        <a:rPr kumimoji="0" lang="ru-RU" alt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вестибулярного аппарата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и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диафрагмальное дыхание.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/>
              <a:t>	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«Насколько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хорошо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происходит регуляция работы сердца,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обусловленной мышечной деятельностью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конечно не чрезмерной, настолько же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плохо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происходит регуляция сердечной деятельности при различных волнениях,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кои не ведут к мышечной работе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» (И.П. Павлов) 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Задачи палатного (полупостельного) режима: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устранение психической подавленности больного; 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улучшение адаптации сердечно­сосудистой системы к возрастающим нагрузкам путем строго дозированной тренировки; 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улучшение периферического кровообращения, устранение застойных явлений; 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обучение правильному дыханию и психической саморегуляции. 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45424" name="Group 16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229600" cy="489204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палатный  режим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выполняются физические упражнения преимущественно для суставов верхних и нижних конечностей с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полной амплитудой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рекомендуется применение упражнений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статического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и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динамического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характера в сочетании с дыханием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(2:1).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Общая продолжительность занятий -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до 25 мин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Упражнения повторяются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4-6 раз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Широко используются упражнения на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расслабление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мышц.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Задачи свободного режима: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улучшения функционального состояния центральной нервной системы и ее регуляторных механизмов;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повышения общего тонуса организма, приспособляемости сердечно-сосудистой и дыхательной систем и всего организма к различным физическим нагрузкам;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укрепления миокарда; 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улучшения обменных процессов в организме 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48496" name="Group 1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386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свободный режим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Включаются упражнения с предметами, на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координацию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на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равновесие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на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расслабление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мышечных групп. В процессе занятия и в конце его используются элементы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аутогенной тренировки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Соотношение дыхательных упражнений к общеразвивающим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1:3.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Общая продолжительность занятий составляет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20-35 мин.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51578" name="Group 26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610600" cy="5120640"/>
        </p:xfrm>
        <a:graphic>
          <a:graphicData uri="http://schemas.openxmlformats.org/drawingml/2006/table">
            <a:tbl>
              <a:tblPr/>
              <a:tblGrid>
                <a:gridCol w="8610600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Технология занятия на велоэргометре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(в основной части занятия)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Интервальный метод занятий, когда интенсивное педалирование в течение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5 мин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со скоростью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40 об/мин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на (индивидуальной) мощности нагрузки чередуется с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3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-минутными переводами медленного педалирования без нагрузки со скоростью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20 об/мин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Число переводов интенсивного педалирования в основном разделе занятий равняется 4. Пульс в конце каждой 5-й минуты интенсивного педалирования должен быть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100 уд/мин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458200" cy="1143000"/>
          </a:xfrm>
        </p:spPr>
        <p:txBody>
          <a:bodyPr/>
          <a:lstStyle/>
          <a:p>
            <a:r>
              <a:rPr lang="ru-RU" altLang="ru-RU" sz="2000">
                <a:latin typeface="Georgia" pitchFamily="18" charset="0"/>
              </a:rPr>
              <a:t>	</a:t>
            </a:r>
            <a:r>
              <a:rPr lang="ru-RU" altLang="ru-RU" sz="2000">
                <a:solidFill>
                  <a:srgbClr val="EC2C06"/>
                </a:solidFill>
                <a:latin typeface="Georgia" pitchFamily="18" charset="0"/>
              </a:rPr>
              <a:t>Двигательные режимы поликлинического этапа</a:t>
            </a:r>
            <a:r>
              <a:rPr lang="ru-RU" altLang="ru-RU"/>
              <a:t> 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щадящий двигательный режим </a:t>
            </a:r>
          </a:p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(5-7 дней); 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щадяще-тренирующий режим </a:t>
            </a:r>
          </a:p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(2 недели); 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тренирующий двигательный режим </a:t>
            </a:r>
          </a:p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(4 недели).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Задачи щадящего режима: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нормализация артериального давления;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повышение функциональных возможностей кардиореспираторной системы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активизация обменных процессов в организме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укрепление сердечной мышцы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54642" name="Group 18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229600" cy="43434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17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щадящий режим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5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Упражнения для крупных и средних мышечных групп, темп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средний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Соотношение к дыхательным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3:1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число повторений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4-6 раз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В занятия также включаются упражнения на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расслабление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равновесие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координацию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движений. Продолжительность занятия –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20-25 мин.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 sz="2400">
                <a:solidFill>
                  <a:srgbClr val="EC2C06"/>
                </a:solidFill>
                <a:latin typeface="Georgia" pitchFamily="18" charset="0"/>
              </a:rPr>
              <a:t>Задачи щадящего-тренирующего режима:</a:t>
            </a:r>
            <a:r>
              <a:rPr lang="ru-RU" altLang="ru-RU" sz="24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pPr>
              <a:buFontTx/>
              <a:buNone/>
            </a:pPr>
            <a:endParaRPr lang="ru-RU" altLang="ru-RU" sz="2400">
              <a:solidFill>
                <a:schemeClr val="tx2"/>
              </a:solidFill>
              <a:latin typeface="Georgia" pitchFamily="18" charset="0"/>
            </a:endParaRP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дальнейшая нормализация АД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активизация обменных процессов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укрепление и тренировка сердечной мышцы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повышение адаптации сердечно-сосудистой системы к физическим нагрузкам</a:t>
            </a:r>
          </a:p>
          <a:p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подготовка к бытовым и профессиональным физическим нагрузкам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57716" name="Group 20"/>
          <p:cNvGraphicFramePr>
            <a:graphicFrameLocks noGrp="1"/>
          </p:cNvGraphicFramePr>
          <p:nvPr>
            <p:ph idx="1"/>
          </p:nvPr>
        </p:nvGraphicFramePr>
        <p:xfrm>
          <a:off x="457200" y="957263"/>
          <a:ext cx="8229600" cy="477012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щадяще-тренирующий режим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Занятие ЛГ до 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30-40 мин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При выполнении физических упражнений участвуют 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все мышечные группы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Амплитуда движений 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максимально возможная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В занятия включаются наклоны и повороты туловища, головы, упражнения на координацию движений, общеразвивающие дыхательные упражнения. Соотношение ОРУ к ДУ 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4:1.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Дополнительно вводятся упражнения с 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отягощениями</a:t>
                      </a: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(гантели - от 0,5 до 1 кг, медицинболы - до 2 кг).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На фоне </a:t>
            </a:r>
            <a:r>
              <a:rPr lang="ru-RU" altLang="ru-RU" i="1">
                <a:solidFill>
                  <a:schemeClr val="tx2"/>
                </a:solidFill>
                <a:latin typeface="Georgia" pitchFamily="18" charset="0"/>
              </a:rPr>
              <a:t>гипокинезии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роковыми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в плане заболевания артериальной гипертонией (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АГ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) становятся такие факторы риска, как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врожденная генетическая обусловленность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возраст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пол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перенесенные заболевания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и </a:t>
            </a:r>
            <a:r>
              <a:rPr lang="ru-RU" altLang="ru-RU" u="sng">
                <a:solidFill>
                  <a:schemeClr val="tx2"/>
                </a:solidFill>
                <a:latin typeface="Georgia" pitchFamily="18" charset="0"/>
              </a:rPr>
              <a:t>эмоциональное перенапряжение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. 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Задачи тренирующего режима:</a:t>
            </a:r>
            <a:r>
              <a:rPr lang="ru-RU" altLang="ru-RU" sz="24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400">
              <a:solidFill>
                <a:schemeClr val="tx2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тренировка сердечно-сосудистой и дыхательной систем; </a:t>
            </a:r>
          </a:p>
          <a:p>
            <a:pPr>
              <a:lnSpc>
                <a:spcPct val="8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повышение физической работоспособности и выносливости больного; </a:t>
            </a:r>
          </a:p>
          <a:p>
            <a:pPr>
              <a:lnSpc>
                <a:spcPct val="8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расширение функциональных возможностей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кардиореспираторной системы; </a:t>
            </a:r>
          </a:p>
          <a:p>
            <a:pPr>
              <a:lnSpc>
                <a:spcPct val="8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адаптация организма к бытовым и трудовым нагрузкам; </a:t>
            </a:r>
          </a:p>
          <a:p>
            <a:pPr>
              <a:lnSpc>
                <a:spcPct val="8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достижение максимальной индивидуальной физической активности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60785" name="Group 1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тренирующий режим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Количество повторений упражнений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8—10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раз, ОРУ к ДУ -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4:1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продолжительность занятий –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40-60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мин. Для отягощения применяются гантели – от 1,5 до 3 кг, медицинболы -  до 3 кг. Широко используются упражнения на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координацию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движений,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равновесие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тренировка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вестибулярного аппарата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дыхательные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упражнения.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4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63868" name="Group 28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229600" cy="469392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Медицинский массаж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Длительное сохранение  гипертонуса мышечных групп приводит к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рефлекторным изменениям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(локальные нарушения обменно-трофических процессов).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Зоны рефлекторных изменений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: места перехода мышц в сухожилия, места прикрепления сухожилий, суставной аппарат. В данном случае это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соединительнотканные структуры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плечевого пояса.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2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66957" name="Group 45"/>
          <p:cNvGraphicFramePr>
            <a:graphicFrameLocks noGrp="1"/>
          </p:cNvGraphicFramePr>
          <p:nvPr>
            <p:ph idx="1"/>
          </p:nvPr>
        </p:nvGraphicFramePr>
        <p:xfrm>
          <a:off x="381000" y="914400"/>
          <a:ext cx="8229600" cy="5102352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28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Технология медицинского массажа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3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Исходя из уровня истинного функционального состояния организма пациента направленность массажа – должна быть только </a:t>
                      </a:r>
                      <a:r>
                        <a:rPr kumimoji="0" lang="ru-RU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релаксирующей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вариант работы </a:t>
                      </a:r>
                      <a:r>
                        <a:rPr kumimoji="0" lang="ru-RU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второй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При работе первым и третьим вариантами затрагиваются мышечные структуры, а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первые шесть минут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разминания на мышцах обеспечивают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тонизирующий компонент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.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6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 связи с этим есть 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реальная опасность развития осложнений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: повышение артериального давления, гипертонический криз, коронароспазм и спазм мозговых артерий.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Задачи медицинского массажа: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altLang="ru-RU" sz="2800">
              <a:solidFill>
                <a:schemeClr val="tx2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регуляция сосудистого тонуса; 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нормализация процессов возбуждения и торможения в центральной нервной системе;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устранение тканевой гипоксии;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стимуляция дренажно-детоксикационного комплекса головы и шеи;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800" b="1" i="1">
                <a:solidFill>
                  <a:schemeClr val="tx2"/>
                </a:solidFill>
                <a:latin typeface="Georgia" pitchFamily="18" charset="0"/>
              </a:rPr>
              <a:t>	Рабочие сегменты (основные):</a:t>
            </a:r>
            <a:endParaRPr lang="ru-RU" altLang="ru-RU" sz="2800">
              <a:solidFill>
                <a:schemeClr val="tx2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грудной отдел позвоночника;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шейный отдел позвоночника;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со стороны груди;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волосистая часть головы.</a:t>
            </a:r>
            <a:endParaRPr lang="ru-RU" altLang="ru-RU" sz="2800" b="1" i="1">
              <a:solidFill>
                <a:schemeClr val="tx2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 b="1" i="1">
                <a:solidFill>
                  <a:schemeClr val="tx2"/>
                </a:solidFill>
                <a:latin typeface="Georgia" pitchFamily="18" charset="0"/>
              </a:rPr>
              <a:t>	Дополнительные рабочие сегменты:</a:t>
            </a:r>
            <a:endParaRPr lang="ru-RU" altLang="ru-RU" sz="2800">
              <a:solidFill>
                <a:schemeClr val="tx2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область ушных раковин.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область живота.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верхние и нижние конечности.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2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171024" name="Group 16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473551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58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2C06"/>
                          </a:solidFill>
                          <a:effectLst/>
                          <a:latin typeface="Georgia" pitchFamily="18" charset="0"/>
                        </a:rPr>
                        <a:t>Технология медицинского массажа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6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Используемые приемы: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поглаживание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выжимание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вибрация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– 1,5-2 мин., </a:t>
                      </a:r>
                      <a:r>
                        <a:rPr kumimoji="0" lang="ru-RU" alt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разминание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 (</a:t>
                      </a:r>
                      <a:r>
                        <a:rPr kumimoji="0" lang="ru-RU" altLang="ru-RU" sz="2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финским стилем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) – от 2 до 6 минут на рабочем сегменте.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</a:rPr>
                        <a:t>Общее время массажа от 14 минут (минимальное) до 32 минут (максимальное). Оптимальное исходное положение для массажа – сидя.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0" y="2438400"/>
            <a:ext cx="5638800" cy="885825"/>
          </a:xfrm>
        </p:spPr>
        <p:txBody>
          <a:bodyPr/>
          <a:lstStyle/>
          <a:p>
            <a:pPr algn="dist"/>
            <a:r>
              <a:rPr lang="ru-RU" altLang="ru-RU" sz="3200">
                <a:solidFill>
                  <a:schemeClr val="tx2"/>
                </a:solidFill>
                <a:latin typeface="Georgia" pitchFamily="18" charset="0"/>
              </a:rPr>
              <a:t>Спасибо за внимание!</a:t>
            </a:r>
            <a:endParaRPr lang="en-US" altLang="ru-RU" sz="320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112647" name="Picture 4" descr="ОПСА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76800"/>
            <a:ext cx="12319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Рисунок 1" descr="\\S01\документы\Школа массажа\ШрейдерТФ\Документация\логотип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800600"/>
            <a:ext cx="1204913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Физические упражнения занимают одно из </a:t>
            </a:r>
            <a:r>
              <a:rPr lang="ru-RU" altLang="ru-RU" sz="2800">
                <a:solidFill>
                  <a:srgbClr val="EC2C06"/>
                </a:solidFill>
                <a:latin typeface="Georgia" pitchFamily="18" charset="0"/>
              </a:rPr>
              <a:t>важнейших мест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среди немедикаментозных методов лечения и реабилитации ГБ. </a:t>
            </a:r>
          </a:p>
          <a:p>
            <a:pPr>
              <a:buFontTx/>
              <a:buNone/>
            </a:pP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	При регулярных занятиях физическими упражнениями происходит </a:t>
            </a:r>
            <a:r>
              <a:rPr lang="ru-RU" altLang="ru-RU" sz="2800" b="1" i="1">
                <a:solidFill>
                  <a:schemeClr val="tx2"/>
                </a:solidFill>
                <a:latin typeface="Georgia" pitchFamily="18" charset="0"/>
              </a:rPr>
              <a:t>снижение</a:t>
            </a:r>
            <a:r>
              <a:rPr lang="ru-RU" altLang="ru-RU" sz="2800" i="1">
                <a:solidFill>
                  <a:schemeClr val="tx2"/>
                </a:solidFill>
                <a:latin typeface="Georgia" pitchFamily="18" charset="0"/>
              </a:rPr>
              <a:t> АД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, </a:t>
            </a:r>
            <a:r>
              <a:rPr lang="ru-RU" altLang="ru-RU" sz="2800" u="sng">
                <a:solidFill>
                  <a:schemeClr val="tx2"/>
                </a:solidFill>
                <a:latin typeface="Georgia" pitchFamily="18" charset="0"/>
              </a:rPr>
              <a:t>уменьшение ЧСС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, </a:t>
            </a:r>
            <a:r>
              <a:rPr lang="ru-RU" altLang="ru-RU" sz="2800" u="sng">
                <a:solidFill>
                  <a:schemeClr val="tx2"/>
                </a:solidFill>
                <a:latin typeface="Georgia" pitchFamily="18" charset="0"/>
              </a:rPr>
              <a:t>увеличиваются сила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и производительность сердечной мышцы, </a:t>
            </a:r>
            <a:r>
              <a:rPr lang="ru-RU" altLang="ru-RU" sz="2800" b="1" i="1">
                <a:solidFill>
                  <a:schemeClr val="tx2"/>
                </a:solidFill>
                <a:latin typeface="Georgia" pitchFamily="18" charset="0"/>
              </a:rPr>
              <a:t>эффективнее</a:t>
            </a:r>
            <a:r>
              <a:rPr lang="ru-RU" altLang="ru-RU" sz="2800">
                <a:solidFill>
                  <a:schemeClr val="tx2"/>
                </a:solidFill>
                <a:latin typeface="Georgia" pitchFamily="18" charset="0"/>
              </a:rPr>
              <a:t> функционируют </a:t>
            </a:r>
            <a:r>
              <a:rPr lang="ru-RU" altLang="ru-RU" sz="2800" u="sng">
                <a:solidFill>
                  <a:schemeClr val="tx2"/>
                </a:solidFill>
                <a:latin typeface="Georgia" pitchFamily="18" charset="0"/>
              </a:rPr>
              <a:t>депрессорные системы</a:t>
            </a:r>
            <a:r>
              <a:rPr lang="ru-RU" altLang="ru-RU" sz="280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развитие </a:t>
            </a:r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внесердечных факторов кровообращения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, наступающее при дозированной физической нагрузке, способствует улучшению периферического кровообращения.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ru-RU" altLang="ru-RU" b="1" i="1">
                <a:solidFill>
                  <a:schemeClr val="tx2"/>
                </a:solidFill>
                <a:latin typeface="Georgia" pitchFamily="18" charset="0"/>
              </a:rPr>
              <a:t>Выделяют два основных пути воздействия тренировок на АД на начальной стадии АГ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: </a:t>
            </a:r>
          </a:p>
          <a:p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прямой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– через изменение гемодинамики </a:t>
            </a:r>
          </a:p>
          <a:p>
            <a:r>
              <a:rPr lang="ru-RU" altLang="ru-RU">
                <a:solidFill>
                  <a:srgbClr val="EC2C06"/>
                </a:solidFill>
                <a:latin typeface="Georgia" pitchFamily="18" charset="0"/>
              </a:rPr>
              <a:t>опосредованный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– через нормализацию питания и обмена веществ, а также методику релаксации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29028" name="Рисунок 1" descr="http://medpro.ru/sites/default/files/lfag.jpg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8991600" cy="342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302375" cy="1143000"/>
          </a:xfrm>
        </p:spPr>
        <p:txBody>
          <a:bodyPr/>
          <a:lstStyle/>
          <a:p>
            <a:r>
              <a:rPr lang="ru-RU" altLang="ru-RU" sz="2600">
                <a:solidFill>
                  <a:srgbClr val="EC2C06"/>
                </a:solidFill>
                <a:latin typeface="Georgia" pitchFamily="18" charset="0"/>
              </a:rPr>
              <a:t>Задачи лечебной физкультуры</a:t>
            </a:r>
            <a:r>
              <a:rPr lang="ru-RU" altLang="ru-RU" sz="3800"/>
              <a:t> 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усиление гемодинамики и повышение </a:t>
            </a:r>
            <a:r>
              <a:rPr lang="ru-RU" altLang="ru-RU" i="1">
                <a:solidFill>
                  <a:schemeClr val="tx2"/>
                </a:solidFill>
                <a:latin typeface="Georgia" pitchFamily="18" charset="0"/>
              </a:rPr>
              <a:t>выносливости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организма;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изменение </a:t>
            </a:r>
            <a:r>
              <a:rPr lang="ru-RU" altLang="ru-RU" i="1">
                <a:solidFill>
                  <a:schemeClr val="tx2"/>
                </a:solidFill>
                <a:latin typeface="Georgia" pitchFamily="18" charset="0"/>
              </a:rPr>
              <a:t>обменных процессов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(увеличение толерантности к глюкозе, снижение уровней общего холестерина и холестерина липопротеидов низкой плотности, активизация жирового обмена);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6302375" cy="1066800"/>
          </a:xfrm>
        </p:spPr>
        <p:txBody>
          <a:bodyPr/>
          <a:lstStyle/>
          <a:p>
            <a:r>
              <a:rPr lang="ru-RU" altLang="ru-RU" sz="2600">
                <a:solidFill>
                  <a:srgbClr val="EC2C06"/>
                </a:solidFill>
                <a:latin typeface="Georgia" pitchFamily="18" charset="0"/>
              </a:rPr>
              <a:t>Задачи лечебной физкультуры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улучшение состояния двигательной системы (</a:t>
            </a:r>
            <a:r>
              <a:rPr lang="ru-RU" altLang="ru-RU" i="1">
                <a:solidFill>
                  <a:schemeClr val="tx2"/>
                </a:solidFill>
                <a:latin typeface="Georgia" pitchFamily="18" charset="0"/>
              </a:rPr>
              <a:t>устранение миофасциальных изменений и мышечного дисбаланса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)</a:t>
            </a:r>
          </a:p>
          <a:p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повышение </a:t>
            </a:r>
            <a:r>
              <a:rPr lang="ru-RU" altLang="ru-RU" i="1">
                <a:solidFill>
                  <a:schemeClr val="tx2"/>
                </a:solidFill>
                <a:latin typeface="Georgia" pitchFamily="18" charset="0"/>
              </a:rPr>
              <a:t>выносливости</a:t>
            </a:r>
            <a:r>
              <a:rPr lang="ru-RU" altLang="ru-RU">
                <a:solidFill>
                  <a:schemeClr val="tx2"/>
                </a:solidFill>
                <a:latin typeface="Georgia" pitchFamily="18" charset="0"/>
              </a:rPr>
              <a:t> мышц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Слайды Голендяева Е.А.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Слайды Голендяева Е.А.</Template>
  <TotalTime>88</TotalTime>
  <Words>1000</Words>
  <Application>Microsoft Office PowerPoint</Application>
  <PresentationFormat>Экран (4:3)</PresentationFormat>
  <Paragraphs>130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Times New Roman</vt:lpstr>
      <vt:lpstr>Constantia</vt:lpstr>
      <vt:lpstr>Georgia</vt:lpstr>
      <vt:lpstr>Слайды Голендяева Е.А.</vt:lpstr>
      <vt:lpstr>Лечебная физкультура и  медицинский массаж при  гипертонической болезни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лечебной физкультуры </vt:lpstr>
      <vt:lpstr>Задачи лечебной физкультуры</vt:lpstr>
      <vt:lpstr>Основные принципы медицинской реабилитации больных ГБ </vt:lpstr>
      <vt:lpstr>Презентация PowerPoint</vt:lpstr>
      <vt:lpstr>противопоказания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Двигательные режимы стационара: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Двигательные режимы поликлинического этапа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Лечебная физкультура и  медицинский массаж при  гипертонической болезни</dc:title>
  <dc:creator>Sveta</dc:creator>
  <cp:lastModifiedBy>Sveta</cp:lastModifiedBy>
  <cp:revision>1</cp:revision>
  <dcterms:created xsi:type="dcterms:W3CDTF">2015-03-02T14:48:00Z</dcterms:created>
  <dcterms:modified xsi:type="dcterms:W3CDTF">2015-03-02T16:16:44Z</dcterms:modified>
</cp:coreProperties>
</file>