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258" r:id="rId5"/>
    <p:sldId id="288" r:id="rId6"/>
    <p:sldId id="269" r:id="rId7"/>
    <p:sldId id="259" r:id="rId8"/>
    <p:sldId id="260" r:id="rId9"/>
    <p:sldId id="278" r:id="rId10"/>
    <p:sldId id="261" r:id="rId11"/>
    <p:sldId id="281" r:id="rId12"/>
    <p:sldId id="292" r:id="rId13"/>
    <p:sldId id="263" r:id="rId14"/>
    <p:sldId id="285" r:id="rId15"/>
    <p:sldId id="265" r:id="rId16"/>
    <p:sldId id="266" r:id="rId17"/>
    <p:sldId id="286" r:id="rId18"/>
    <p:sldId id="268" r:id="rId19"/>
    <p:sldId id="270" r:id="rId20"/>
    <p:sldId id="271" r:id="rId21"/>
    <p:sldId id="290" r:id="rId22"/>
    <p:sldId id="280" r:id="rId23"/>
    <p:sldId id="274" r:id="rId24"/>
    <p:sldId id="275" r:id="rId25"/>
    <p:sldId id="27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37" autoAdjust="0"/>
  </p:normalViewPr>
  <p:slideViewPr>
    <p:cSldViewPr>
      <p:cViewPr>
        <p:scale>
          <a:sx n="73" d="100"/>
          <a:sy n="73" d="100"/>
        </p:scale>
        <p:origin x="-116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2B679-F6B5-4A43-ADD9-EA5B7FAA4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F530F-EBEC-4A93-8751-7CF7D6E0E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97DBA-1DC7-4AC5-98DB-53ED2203D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AC40D-A62C-4C78-81ED-01D3F71EA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10257-92C4-4A9D-84EB-9ADC8A0F1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3747F-0A34-4554-B157-72423EA6A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B5883-F862-46F1-A8A2-FF8F59200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8F5E2-F793-4519-A36E-12D3A5E33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E2AA1-7A58-40C4-9C4A-EB2E97C19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B71C6-D426-41E8-A8BE-5CE53DA5F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B4E2E-B6AF-451F-9865-A2FE9A6C9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4A6D2-5702-4637-9E1A-964504851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A2493-134C-4632-9E55-4EA973EF9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7193A-5165-46D3-800D-31A1A77FB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FED99-3150-4600-A519-33F925618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9E4CB074-EEA7-4657-89C3-334F7574A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  <p:sldLayoutId id="2147483650" r:id="rId14"/>
    <p:sldLayoutId id="214748364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Рентгенодиагностика гортани</a:t>
            </a:r>
            <a:endParaRPr lang="ru-RU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7" y="4652963"/>
            <a:ext cx="7376244" cy="17526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ru-RU" sz="28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Гончарова О.В</a:t>
            </a:r>
            <a:r>
              <a:rPr lang="ru-RU" sz="28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.,</a:t>
            </a:r>
            <a:endParaRPr lang="ru-RU" sz="28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800" b="1" dirty="0" err="1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рентгенолаборант</a:t>
            </a:r>
            <a:endParaRPr lang="ru-RU" sz="28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8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рентгенологического отделения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8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БУЗОО «ГК БСМП №1»</a:t>
            </a:r>
          </a:p>
          <a:p>
            <a:pPr algn="r" eaLnBrk="1" hangingPunct="1">
              <a:lnSpc>
                <a:spcPct val="80000"/>
              </a:lnSpc>
              <a:defRPr/>
            </a:pP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9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10171" y="1994285"/>
            <a:ext cx="4062508" cy="3168000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57606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Линейная томография</a:t>
            </a:r>
            <a:endParaRPr lang="ru-RU" sz="24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653463" cy="1727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		</a:t>
            </a:r>
            <a:r>
              <a:rPr lang="ru-RU" sz="2000" b="1" smtClean="0">
                <a:solidFill>
                  <a:srgbClr val="000099"/>
                </a:solidFill>
              </a:rPr>
              <a:t>Линейная томография (классическая томография) </a:t>
            </a:r>
            <a:r>
              <a:rPr lang="ru-RU" sz="2000" smtClean="0">
                <a:solidFill>
                  <a:srgbClr val="000099"/>
                </a:solidFill>
              </a:rPr>
              <a:t>– метод рентгенологического метода с помощью которого можно производить снимок слоя, лежащего на определённой глубине исследуемого объекта. </a:t>
            </a:r>
          </a:p>
        </p:txBody>
      </p:sp>
      <p:pic>
        <p:nvPicPr>
          <p:cNvPr id="26628" name="Picture 7" descr="princip tom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2636838"/>
            <a:ext cx="4037012" cy="406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57606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Линейная томография гортани</a:t>
            </a:r>
            <a:endParaRPr lang="ru-RU" sz="24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65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653463" cy="1727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		</a:t>
            </a:r>
            <a:endParaRPr lang="ru-RU" sz="1800" smtClean="0">
              <a:solidFill>
                <a:srgbClr val="000099"/>
              </a:solidFill>
            </a:endParaRPr>
          </a:p>
        </p:txBody>
      </p:sp>
      <p:sp>
        <p:nvSpPr>
          <p:cNvPr id="27652" name="Прямоугольник 5"/>
          <p:cNvSpPr>
            <a:spLocks noChangeArrowheads="1"/>
          </p:cNvSpPr>
          <p:nvPr/>
        </p:nvSpPr>
        <p:spPr bwMode="auto">
          <a:xfrm>
            <a:off x="107950" y="890588"/>
            <a:ext cx="8856663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●"/>
            </a:pPr>
            <a:r>
              <a:rPr lang="ru-RU" sz="1600">
                <a:solidFill>
                  <a:srgbClr val="000099"/>
                </a:solidFill>
              </a:rPr>
              <a:t>Пациент в положении лежа на животе, руки вдоль тела. </a:t>
            </a:r>
          </a:p>
          <a:p>
            <a:pPr algn="just">
              <a:buFont typeface="Arial" charset="0"/>
              <a:buChar char="●"/>
            </a:pPr>
            <a:r>
              <a:rPr lang="ru-RU" sz="1600">
                <a:solidFill>
                  <a:srgbClr val="000099"/>
                </a:solidFill>
              </a:rPr>
              <a:t>Сагиттальная плоскость головы и шеи – строго перпендикулярна к плоскости стола. </a:t>
            </a:r>
          </a:p>
          <a:p>
            <a:pPr algn="just">
              <a:buFont typeface="Arial" charset="0"/>
              <a:buChar char="●"/>
            </a:pPr>
            <a:r>
              <a:rPr lang="ru-RU" sz="1600">
                <a:solidFill>
                  <a:srgbClr val="000099"/>
                </a:solidFill>
              </a:rPr>
              <a:t>У мужчин первый снимок производится на глубине 3-3,5см кзади от наиболее выступающей точки на коже, покрывающей щитовидный хрящ. У женщин – на глубине 1,5-2см. </a:t>
            </a:r>
          </a:p>
          <a:p>
            <a:pPr algn="just">
              <a:buFont typeface="Arial" charset="0"/>
              <a:buChar char="●"/>
            </a:pPr>
            <a:r>
              <a:rPr lang="ru-RU" sz="1600">
                <a:solidFill>
                  <a:srgbClr val="000099"/>
                </a:solidFill>
              </a:rPr>
              <a:t>Последующие томограммы следует производить на 0,5см кпереди от указанного слоя, пока не получат изображение желудочков гортани, складок.</a:t>
            </a:r>
            <a:endParaRPr lang="ru-RU" sz="1600"/>
          </a:p>
        </p:txBody>
      </p:sp>
      <p:pic>
        <p:nvPicPr>
          <p:cNvPr id="27653" name="Picture 6" descr="DSCN92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2852738"/>
            <a:ext cx="2855912" cy="376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116632"/>
            <a:ext cx="8229600" cy="57606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Линейная томография гортани</a:t>
            </a:r>
            <a:endParaRPr lang="ru-RU" sz="24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836613"/>
            <a:ext cx="8653463" cy="11525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0099"/>
                </a:solidFill>
              </a:rPr>
              <a:t>		На линейных томограммах удается обнаружить не только детали анатомического строения органа или патологического процесса, но и изучить структуру гортани и оценить состояние голосовых складок.</a:t>
            </a:r>
          </a:p>
        </p:txBody>
      </p:sp>
      <p:pic>
        <p:nvPicPr>
          <p:cNvPr id="28676" name="Picture 5" descr="утолщение голосовой склад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989138"/>
            <a:ext cx="3616325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4211638" y="2924175"/>
            <a:ext cx="4572000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endParaRPr lang="ru-RU" b="1">
              <a:solidFill>
                <a:srgbClr val="000099"/>
              </a:solidFill>
            </a:endParaRPr>
          </a:p>
          <a:p>
            <a:pPr marL="342900" indent="-342900"/>
            <a:r>
              <a:rPr lang="ru-RU" sz="1600" b="1">
                <a:solidFill>
                  <a:srgbClr val="000099"/>
                </a:solidFill>
              </a:rPr>
              <a:t>Прямая передняя томограмма гортани.</a:t>
            </a:r>
          </a:p>
          <a:p>
            <a:pPr marL="342900" indent="-342900"/>
            <a:endParaRPr lang="ru-RU" sz="1600" b="1">
              <a:solidFill>
                <a:srgbClr val="000099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1600">
                <a:solidFill>
                  <a:srgbClr val="000099"/>
                </a:solidFill>
              </a:rPr>
              <a:t>утолщение голосовой складки; </a:t>
            </a:r>
          </a:p>
          <a:p>
            <a:pPr marL="342900" indent="-342900">
              <a:buFontTx/>
              <a:buAutoNum type="arabicPeriod"/>
            </a:pPr>
            <a:r>
              <a:rPr lang="ru-RU" sz="1600">
                <a:solidFill>
                  <a:srgbClr val="000099"/>
                </a:solidFill>
              </a:rPr>
              <a:t>сужение просвета гортанных желудочков; </a:t>
            </a:r>
          </a:p>
          <a:p>
            <a:pPr marL="342900" indent="-342900">
              <a:buFontTx/>
              <a:buAutoNum type="arabicPeriod"/>
            </a:pPr>
            <a:r>
              <a:rPr lang="ru-RU" sz="1600">
                <a:solidFill>
                  <a:srgbClr val="000099"/>
                </a:solidFill>
              </a:rPr>
              <a:t>вестибулярные складки;</a:t>
            </a:r>
          </a:p>
          <a:p>
            <a:pPr marL="342900" indent="-342900">
              <a:buFontTx/>
              <a:buAutoNum type="arabicPeriod"/>
            </a:pPr>
            <a:r>
              <a:rPr lang="ru-RU" sz="1600">
                <a:solidFill>
                  <a:srgbClr val="000099"/>
                </a:solidFill>
              </a:rPr>
              <a:t>грушевидный синус.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57636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Контрастная рентгенография гортани 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1600" smtClean="0"/>
              <a:t>	</a:t>
            </a:r>
          </a:p>
        </p:txBody>
      </p:sp>
      <p:sp>
        <p:nvSpPr>
          <p:cNvPr id="29700" name="Rectangle 11"/>
          <p:cNvSpPr>
            <a:spLocks noGrp="1" noChangeArrowheads="1"/>
          </p:cNvSpPr>
          <p:nvPr>
            <p:ph sz="quarter" idx="2"/>
          </p:nvPr>
        </p:nvSpPr>
        <p:spPr>
          <a:xfrm>
            <a:off x="3635375" y="2636838"/>
            <a:ext cx="5400675" cy="4032250"/>
          </a:xfrm>
        </p:spPr>
        <p:txBody>
          <a:bodyPr/>
          <a:lstStyle/>
          <a:p>
            <a:pPr marL="457200" indent="-457200" algn="just" eaLnBrk="1" hangingPunct="1">
              <a:buFontTx/>
              <a:buNone/>
            </a:pPr>
            <a:endParaRPr lang="ru-RU" sz="1400" smtClean="0"/>
          </a:p>
          <a:p>
            <a:pPr marL="457200" indent="-457200" eaLnBrk="1" hangingPunct="1">
              <a:buFontTx/>
              <a:buNone/>
            </a:pPr>
            <a:endParaRPr lang="ru-RU" sz="1400" smtClean="0">
              <a:solidFill>
                <a:srgbClr val="000099"/>
              </a:solidFill>
            </a:endParaRPr>
          </a:p>
        </p:txBody>
      </p:sp>
      <p:sp>
        <p:nvSpPr>
          <p:cNvPr id="29701" name="Rectangle 12"/>
          <p:cNvSpPr>
            <a:spLocks noGrp="1" noChangeArrowheads="1"/>
          </p:cNvSpPr>
          <p:nvPr>
            <p:ph sz="quarter" idx="3"/>
          </p:nvPr>
        </p:nvSpPr>
        <p:spPr>
          <a:xfrm>
            <a:off x="179388" y="5229225"/>
            <a:ext cx="8856662" cy="1512888"/>
          </a:xfrm>
        </p:spPr>
        <p:txBody>
          <a:bodyPr/>
          <a:lstStyle/>
          <a:p>
            <a:pPr marL="457200" indent="-457200" eaLnBrk="1" hangingPunct="1">
              <a:buFontTx/>
              <a:buNone/>
            </a:pPr>
            <a:r>
              <a:rPr lang="ru-RU" sz="1600" smtClean="0"/>
              <a:t>	</a:t>
            </a:r>
            <a:r>
              <a:rPr lang="ru-RU" sz="1800" b="1" smtClean="0">
                <a:solidFill>
                  <a:srgbClr val="000099"/>
                </a:solidFill>
              </a:rPr>
              <a:t>Рентгенограмма гортани, трахеи, пищевода в боковой проекции: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Контрастное вещество.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Расширено ретротрахеальное пространство.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Расширино превертебральное пространство.</a:t>
            </a:r>
          </a:p>
          <a:p>
            <a:pPr marL="457200" indent="-457200" eaLnBrk="1" hangingPunct="1"/>
            <a:endParaRPr lang="ru-RU" sz="1400" smtClean="0"/>
          </a:p>
        </p:txBody>
      </p:sp>
      <p:sp>
        <p:nvSpPr>
          <p:cNvPr id="29702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692150"/>
            <a:ext cx="8964613" cy="647700"/>
          </a:xfrm>
        </p:spPr>
        <p:txBody>
          <a:bodyPr/>
          <a:lstStyle/>
          <a:p>
            <a:pPr marL="533400" indent="-53340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		</a:t>
            </a:r>
            <a:r>
              <a:rPr lang="ru-RU" sz="1800" b="1" smtClean="0">
                <a:solidFill>
                  <a:srgbClr val="000099"/>
                </a:solidFill>
              </a:rPr>
              <a:t>Ларингографи́я</a:t>
            </a:r>
            <a:r>
              <a:rPr lang="ru-RU" sz="1800" smtClean="0">
                <a:solidFill>
                  <a:srgbClr val="000099"/>
                </a:solidFill>
              </a:rPr>
              <a:t> метод рентгенологического исследования гортани с помощью рентгеноконтрастных веществ. </a:t>
            </a:r>
            <a:r>
              <a:rPr lang="ru-RU" sz="2000" smtClean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29703" name="Picture 6" descr="Рентгенограмма гортани"/>
          <p:cNvPicPr>
            <a:picLocks noChangeAspect="1" noChangeArrowheads="1"/>
          </p:cNvPicPr>
          <p:nvPr/>
        </p:nvPicPr>
        <p:blipFill>
          <a:blip r:embed="rId3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1268413"/>
            <a:ext cx="5534025" cy="39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Контрастная рентгенография гортани</a:t>
            </a:r>
          </a:p>
        </p:txBody>
      </p:sp>
      <p:sp>
        <p:nvSpPr>
          <p:cNvPr id="3072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785225" cy="28797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За 30 мин до исследования пациенту вводят 0,1% раствор атропина.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Проводят анестезию зева, гортанной части глотки и гортани 3% раствором дикаина. 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С помощью гортанного шприца или катетера с дугообразным изогнутым концом, медленно вводят 5-10 мл рентгеноконтрастного вещества - 60% масляной взвеси пропилиодона.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	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		Разработан также метод вдувания в гортань 2-3 г порошка тантала, который обеспечивает при рентгенологическом исследовании равномерное контрастирование внутренней поверхности органа.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</p:txBody>
      </p:sp>
      <p:sp>
        <p:nvSpPr>
          <p:cNvPr id="30724" name="Rectangle 11"/>
          <p:cNvSpPr>
            <a:spLocks noChangeArrowheads="1"/>
          </p:cNvSpPr>
          <p:nvPr/>
        </p:nvSpPr>
        <p:spPr bwMode="auto">
          <a:xfrm>
            <a:off x="250825" y="4941888"/>
            <a:ext cx="34559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1400">
                <a:solidFill>
                  <a:srgbClr val="000099"/>
                </a:solidFill>
              </a:rPr>
              <a:t>Рентгенограммы в прямой и боковой проекциях с использованием напыления. 7-контуры гортани визуализированные напылением.</a:t>
            </a:r>
          </a:p>
        </p:txBody>
      </p:sp>
      <p:pic>
        <p:nvPicPr>
          <p:cNvPr id="30725" name="Рисунок 11" descr="i_03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3789363"/>
            <a:ext cx="22860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12" descr="i_03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3789363"/>
            <a:ext cx="22320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56207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Мультиспиральная компьютерная томография</a:t>
            </a: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1268413"/>
            <a:ext cx="4432300" cy="295116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284538"/>
            <a:ext cx="4011613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Алгоритм проведения МСКТ гортани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84513" y="1557338"/>
            <a:ext cx="6059487" cy="5111750"/>
          </a:xfrm>
        </p:spPr>
        <p:txBody>
          <a:bodyPr/>
          <a:lstStyle/>
          <a:p>
            <a:pPr marL="609600" indent="-609600" algn="just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Уложить пациента, придать ему удобное положение: лежа на спине с максимально опущенными плечами. Область исследования уложить таким образом, чтобы плоскость сканирования была параллельна голосовым складкам.</a:t>
            </a:r>
          </a:p>
          <a:p>
            <a:pPr marL="609600" indent="-609600" algn="just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Выбрать необходимый протокол исследования: </a:t>
            </a:r>
          </a:p>
          <a:p>
            <a:pPr marL="990600" lvl="1" indent="-533400" algn="just" eaLnBrk="1" hangingPunct="1"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Режим сканирования: спиральный. </a:t>
            </a:r>
          </a:p>
          <a:p>
            <a:pPr marL="990600" lvl="1" indent="-533400" algn="just" eaLnBrk="1" hangingPunct="1"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Диапазон сканирования: от корня языка до престневидного хряща. </a:t>
            </a:r>
          </a:p>
          <a:p>
            <a:pPr marL="990600" lvl="1" indent="-533400" algn="just" eaLnBrk="1" hangingPunct="1"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Томография проводится в направлении снизу вверх.</a:t>
            </a:r>
          </a:p>
          <a:p>
            <a:pPr marL="990600" lvl="1" indent="-533400" algn="just" eaLnBrk="1" hangingPunct="1"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Оптимальная толщина томографического среза 1,250-3 мм с реконструкцией по 0.625 мм. </a:t>
            </a:r>
          </a:p>
          <a:p>
            <a:pPr marL="990600" lvl="1" indent="-533400" algn="just" eaLnBrk="1" hangingPunct="1"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Время сканирования 12-16 сек.</a:t>
            </a:r>
          </a:p>
        </p:txBody>
      </p:sp>
      <p:pic>
        <p:nvPicPr>
          <p:cNvPr id="32772" name="Picture 2" descr="C:\Users\Ольга\Desktop\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25844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" descr="C:\Users\Ольга\Desktop\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789363"/>
            <a:ext cx="20431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400299" y="6350"/>
            <a:ext cx="8229599" cy="620688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Дополнительные </a:t>
            </a: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методы исследования</a:t>
            </a:r>
            <a:endParaRPr lang="ru-RU" sz="24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795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3240088" y="4508500"/>
            <a:ext cx="5903912" cy="1081088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	</a:t>
            </a:r>
            <a:r>
              <a:rPr lang="ru-RU" sz="1600" smtClean="0">
                <a:solidFill>
                  <a:srgbClr val="000099"/>
                </a:solidFill>
              </a:rPr>
              <a:t>КТ с контрастированием при раке гортани. Видна ткань опухоли в правом грушевидном синусе (указана стрелкой), имеющая более высокую плотность, чем соседние ткани.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981075"/>
            <a:ext cx="5040313" cy="223202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1800" b="1" smtClean="0">
                <a:solidFill>
                  <a:srgbClr val="000099"/>
                </a:solidFill>
              </a:rPr>
              <a:t>		По назначению врача проводятся</a:t>
            </a:r>
          </a:p>
          <a:p>
            <a:pPr marL="609600" indent="-609600" eaLnBrk="1" hangingPunct="1">
              <a:buFontTx/>
              <a:buNone/>
            </a:pPr>
            <a:r>
              <a:rPr lang="ru-RU" sz="1800" b="1" smtClean="0">
                <a:solidFill>
                  <a:srgbClr val="000099"/>
                </a:solidFill>
              </a:rPr>
              <a:t>		дополнительные исследования:</a:t>
            </a:r>
          </a:p>
          <a:p>
            <a:pPr marL="1371600" lvl="2" indent="-457200" eaLnBrk="1" hangingPunct="1"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С внутривенным контрастным усилением – введение 50 мл контрастного вещества. </a:t>
            </a:r>
          </a:p>
          <a:p>
            <a:pPr marL="1371600" lvl="2" indent="-457200" eaLnBrk="1" hangingPunct="1"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Внутривенное болюсное введение 100 мл контрастного вещества. </a:t>
            </a:r>
          </a:p>
        </p:txBody>
      </p:sp>
      <p:pic>
        <p:nvPicPr>
          <p:cNvPr id="33797" name="Рисунок 52" descr="http://www.celt.ru/i/art/art116_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36671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mb4_0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644900"/>
            <a:ext cx="310991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Функциональные пробы</a:t>
            </a:r>
            <a:endParaRPr lang="ru-RU" sz="24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713787" cy="1655762"/>
          </a:xfrm>
        </p:spPr>
        <p:txBody>
          <a:bodyPr/>
          <a:lstStyle/>
          <a:p>
            <a:pPr marL="609600" indent="-609600" algn="just" eaLnBrk="1" hangingPunct="1">
              <a:buFontTx/>
              <a:buNone/>
            </a:pPr>
            <a:r>
              <a:rPr lang="ru-RU" sz="1800" smtClean="0"/>
              <a:t>	</a:t>
            </a:r>
            <a:r>
              <a:rPr lang="ru-RU" sz="1800" b="1" smtClean="0">
                <a:solidFill>
                  <a:srgbClr val="000099"/>
                </a:solidFill>
              </a:rPr>
              <a:t>Для рентгенодиагностики гортани, в зависимости от цели исследования, есть три вида функциональных проб:</a:t>
            </a:r>
          </a:p>
          <a:p>
            <a:pPr marL="990600" lvl="1" indent="-533400" algn="just" eaLnBrk="1" hangingPunct="1">
              <a:buFont typeface="Arial" charset="0"/>
              <a:buChar char="●"/>
            </a:pPr>
            <a:r>
              <a:rPr lang="ru-RU" sz="1600" smtClean="0">
                <a:solidFill>
                  <a:srgbClr val="000099"/>
                </a:solidFill>
              </a:rPr>
              <a:t>Во время небольшого вдоха.</a:t>
            </a:r>
          </a:p>
          <a:p>
            <a:pPr marL="990600" lvl="1" indent="-533400" algn="just" eaLnBrk="1" hangingPunct="1">
              <a:buFont typeface="Arial" charset="0"/>
              <a:buChar char="●"/>
            </a:pPr>
            <a:r>
              <a:rPr lang="ru-RU" sz="1600" smtClean="0">
                <a:solidFill>
                  <a:srgbClr val="000099"/>
                </a:solidFill>
              </a:rPr>
              <a:t>При фонации звука «и».</a:t>
            </a:r>
          </a:p>
          <a:p>
            <a:pPr marL="990600" lvl="1" indent="-533400" algn="just" eaLnBrk="1" hangingPunct="1">
              <a:buFont typeface="Arial" charset="0"/>
              <a:buChar char="●"/>
            </a:pPr>
            <a:r>
              <a:rPr lang="ru-RU" sz="1600" smtClean="0">
                <a:solidFill>
                  <a:srgbClr val="000099"/>
                </a:solidFill>
              </a:rPr>
              <a:t>В условиях пробы Вальсальвы (голосовая проба).</a:t>
            </a:r>
            <a:r>
              <a:rPr lang="ru-RU" sz="1800" smtClean="0">
                <a:solidFill>
                  <a:srgbClr val="000099"/>
                </a:solidFill>
              </a:rPr>
              <a:t> </a:t>
            </a:r>
          </a:p>
          <a:p>
            <a:pPr marL="609600" indent="-609600" algn="just" eaLnBrk="1" hangingPunct="1"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	</a:t>
            </a:r>
            <a:endParaRPr lang="ru-RU" sz="1600" smtClean="0">
              <a:solidFill>
                <a:srgbClr val="000099"/>
              </a:solidFill>
            </a:endParaRPr>
          </a:p>
        </p:txBody>
      </p:sp>
      <p:pic>
        <p:nvPicPr>
          <p:cNvPr id="1026" name="Picture 2" descr="Изображение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20888"/>
            <a:ext cx="357899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Изображение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212976"/>
            <a:ext cx="428585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1307981521_5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580112" y="4293096"/>
            <a:ext cx="315726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6350" y="67419"/>
            <a:ext cx="8856984" cy="850107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Преимущества МСКТ по сравнению с традиционной рентгенографией</a:t>
            </a:r>
          </a:p>
        </p:txBody>
      </p:sp>
      <p:sp>
        <p:nvSpPr>
          <p:cNvPr id="35843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1600" smtClean="0"/>
              <a:t>	</a:t>
            </a:r>
          </a:p>
        </p:txBody>
      </p:sp>
      <p:sp>
        <p:nvSpPr>
          <p:cNvPr id="35844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755650" y="4652963"/>
            <a:ext cx="7859713" cy="2089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Отсутствие теневых наложений на изображении.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Возможность видеть на снимке костные структуры, мягкие ткани и кровеносные сосуды одновременно.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Более высокая точность измерения геометрических соотношений.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Более высокая чувствительность, чем при обычной рентгенографии.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Возможность мультипланарных и трехмерных реконструкций.</a:t>
            </a:r>
          </a:p>
        </p:txBody>
      </p:sp>
      <p:pic>
        <p:nvPicPr>
          <p:cNvPr id="35845" name="Рисунок 19" descr="http://www.radiographia.ru/sites/default/files/image/%D0%BD12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21621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2" descr="stat8_2"/>
          <p:cNvPicPr>
            <a:picLocks noChangeAspect="1" noChangeArrowheads="1"/>
          </p:cNvPicPr>
          <p:nvPr/>
        </p:nvPicPr>
        <p:blipFill>
          <a:blip r:embed="rId4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1268413"/>
            <a:ext cx="157003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Рисунок 5" descr="http://gb40.ru/clinic/cat3/folder-24/kt/index.html/kt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852738"/>
            <a:ext cx="2016125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Рисунок 7" descr="http://www.radiographia.ru/sites/default/files/image/%20vr1_000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268413"/>
            <a:ext cx="223678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Рисунок 8" descr="http://www.radiographia.ru/sites/default/files/image/IMG_069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1268413"/>
            <a:ext cx="137636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69269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Актуальность проблемы</a:t>
            </a:r>
          </a:p>
        </p:txBody>
      </p:sp>
      <p:pic>
        <p:nvPicPr>
          <p:cNvPr id="18435" name="Picture 8" descr="F:\Гортань\Гортань\Картинки гортани\кт гортан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981075"/>
            <a:ext cx="1752600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981075"/>
            <a:ext cx="1543050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SNN0351CAR-682_997249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781300"/>
            <a:ext cx="3162300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 descr="moto_crash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781300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4" descr="4ixa_ru_-_320x480_-_kartinki_-_14094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2781300"/>
            <a:ext cx="1384300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5" descr="OR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797425"/>
            <a:ext cx="18557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7" descr="http://medatlas.org/wp-content/uploads/2011/12/%D0%A2%D1%80%D0%B0%D1%85%D0%B5%D0%BE%D1%81%D1%82%D0%BE%D0%BC%D0%B8%D1%8F-2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4941888"/>
            <a:ext cx="22225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Рисунок 1" descr="http://nervomed.ru/images/misha/zabolevania-gortani-trahei-pishevoda/1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797425"/>
            <a:ext cx="13811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2" descr="laringit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25050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69269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Магнитно-резонансная томография </a:t>
            </a:r>
          </a:p>
        </p:txBody>
      </p:sp>
      <p:sp>
        <p:nvSpPr>
          <p:cNvPr id="36867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1600" smtClean="0"/>
              <a:t>	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250825" y="692150"/>
            <a:ext cx="8713788" cy="180022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1600" smtClean="0"/>
              <a:t>		</a:t>
            </a:r>
            <a:r>
              <a:rPr lang="ru-RU" sz="1800" b="1" smtClean="0">
                <a:solidFill>
                  <a:srgbClr val="000099"/>
                </a:solidFill>
              </a:rPr>
              <a:t>Магнитно-резонансная томография (МРТ)</a:t>
            </a:r>
            <a:r>
              <a:rPr lang="ru-RU" sz="1800" smtClean="0">
                <a:solidFill>
                  <a:srgbClr val="000099"/>
                </a:solidFill>
              </a:rPr>
              <a:t> применяется в качестве дополнительного диагностического метода. В ее основе лежит использование магнитного поля и радиочастотного импульса для получения изображения структуры тканей и органов. 		</a:t>
            </a:r>
          </a:p>
        </p:txBody>
      </p:sp>
      <p:pic>
        <p:nvPicPr>
          <p:cNvPr id="36869" name="Picture 6" descr="essenza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565400"/>
            <a:ext cx="43195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8" descr="An Mr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429000"/>
            <a:ext cx="41116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0"/>
            <a:ext cx="8229600" cy="56207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Магнитно-резонансная томография гортани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1600" smtClean="0"/>
              <a:t>	</a:t>
            </a:r>
          </a:p>
        </p:txBody>
      </p:sp>
      <p:sp>
        <p:nvSpPr>
          <p:cNvPr id="37892" name="Rectangle 5"/>
          <p:cNvSpPr>
            <a:spLocks noGrp="1" noChangeArrowheads="1"/>
          </p:cNvSpPr>
          <p:nvPr>
            <p:ph sz="half" idx="4294967295"/>
          </p:nvPr>
        </p:nvSpPr>
        <p:spPr>
          <a:xfrm>
            <a:off x="250825" y="5661025"/>
            <a:ext cx="8640763" cy="10080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1800" smtClean="0"/>
              <a:t>		</a:t>
            </a:r>
            <a:r>
              <a:rPr lang="ru-RU" sz="1800" smtClean="0">
                <a:solidFill>
                  <a:srgbClr val="000099"/>
                </a:solidFill>
              </a:rPr>
              <a:t>МРТ гортани показывает анатомические области горла, строение лимфотической системы, кровеносных сосудов, трахею и гортань, мягкие ткани шеи. Границы соседних тканей четко и контрастно видны при МРТ.</a:t>
            </a:r>
          </a:p>
          <a:p>
            <a:pPr algn="just" eaLnBrk="1" hangingPunct="1"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		.</a:t>
            </a:r>
          </a:p>
        </p:txBody>
      </p:sp>
      <p:pic>
        <p:nvPicPr>
          <p:cNvPr id="37893" name="Picture 6" descr="tka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765175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7" descr="schitov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1628775"/>
            <a:ext cx="21590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8" descr="schitov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216058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9" descr="МРТ шейного отдела позвоночника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2997200"/>
            <a:ext cx="216058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Проведения исследования МРТ </a:t>
            </a: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гортани</a:t>
            </a:r>
          </a:p>
        </p:txBody>
      </p:sp>
      <p:sp>
        <p:nvSpPr>
          <p:cNvPr id="38915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1600" smtClean="0"/>
              <a:t>	</a:t>
            </a:r>
          </a:p>
        </p:txBody>
      </p:sp>
      <p:sp>
        <p:nvSpPr>
          <p:cNvPr id="38916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179388" y="692150"/>
            <a:ext cx="8785225" cy="3673475"/>
          </a:xfrm>
        </p:spPr>
        <p:txBody>
          <a:bodyPr/>
          <a:lstStyle/>
          <a:p>
            <a:pPr marL="533400" indent="-533400" algn="just" eaLnBrk="1" hangingPunct="1">
              <a:buFontTx/>
              <a:buAutoNum type="arabicPeriod"/>
            </a:pPr>
            <a:r>
              <a:rPr lang="ru-RU" sz="1600" smtClean="0">
                <a:solidFill>
                  <a:srgbClr val="000099"/>
                </a:solidFill>
              </a:rPr>
              <a:t>Освободить пациента от всех металлических изделий, уточнить  о наличии кардиостимулятора или других имплантантов. (Это является противопоказанием к проведению МРТ).</a:t>
            </a:r>
          </a:p>
          <a:p>
            <a:pPr marL="533400" indent="-533400" algn="just" eaLnBrk="1" hangingPunct="1">
              <a:buFontTx/>
              <a:buAutoNum type="arabicPeriod"/>
            </a:pPr>
            <a:r>
              <a:rPr lang="ru-RU" sz="1600" smtClean="0">
                <a:solidFill>
                  <a:srgbClr val="000099"/>
                </a:solidFill>
              </a:rPr>
              <a:t>Пациент лежит на спине с максимально опущенными плечами. При исследовании используют шейную катушку.</a:t>
            </a:r>
          </a:p>
          <a:p>
            <a:pPr marL="533400" indent="-533400" algn="just" eaLnBrk="1" hangingPunct="1">
              <a:buFontTx/>
              <a:buAutoNum type="arabicPeriod"/>
            </a:pPr>
            <a:r>
              <a:rPr lang="ru-RU" sz="1600" smtClean="0">
                <a:solidFill>
                  <a:srgbClr val="000099"/>
                </a:solidFill>
              </a:rPr>
              <a:t>Протокол исследования:</a:t>
            </a:r>
          </a:p>
          <a:p>
            <a:pPr marL="914400" lvl="1" indent="-457200" algn="just" eaLnBrk="1" hangingPunct="1">
              <a:buFont typeface="Arial" charset="0"/>
              <a:buChar char="●"/>
            </a:pPr>
            <a:r>
              <a:rPr lang="ru-RU" sz="1600" smtClean="0">
                <a:solidFill>
                  <a:srgbClr val="000099"/>
                </a:solidFill>
              </a:rPr>
              <a:t>Режимы сканирования: Т2, Т1, </a:t>
            </a:r>
            <a:r>
              <a:rPr lang="en-US" sz="1600" smtClean="0">
                <a:solidFill>
                  <a:srgbClr val="000099"/>
                </a:solidFill>
              </a:rPr>
              <a:t>STIR </a:t>
            </a:r>
            <a:r>
              <a:rPr lang="ru-RU" sz="1600" smtClean="0">
                <a:solidFill>
                  <a:srgbClr val="000099"/>
                </a:solidFill>
              </a:rPr>
              <a:t>в сагиттальной, коронарной и трансверзальной проекциях.</a:t>
            </a:r>
          </a:p>
          <a:p>
            <a:pPr marL="914400" lvl="1" indent="-457200" algn="just" eaLnBrk="1" hangingPunct="1">
              <a:buFont typeface="Arial" charset="0"/>
              <a:buChar char="●"/>
            </a:pPr>
            <a:r>
              <a:rPr lang="ru-RU" sz="1600" smtClean="0">
                <a:solidFill>
                  <a:srgbClr val="000099"/>
                </a:solidFill>
              </a:rPr>
              <a:t>Поле сканирования </a:t>
            </a:r>
            <a:r>
              <a:rPr lang="en-US" sz="1600" smtClean="0">
                <a:solidFill>
                  <a:srgbClr val="000099"/>
                </a:solidFill>
              </a:rPr>
              <a:t>(FOV) 220</a:t>
            </a:r>
            <a:r>
              <a:rPr lang="ru-RU" sz="1600" smtClean="0">
                <a:solidFill>
                  <a:srgbClr val="000099"/>
                </a:solidFill>
              </a:rPr>
              <a:t> см.</a:t>
            </a:r>
          </a:p>
          <a:p>
            <a:pPr marL="914400" lvl="1" indent="-457200" algn="just" eaLnBrk="1" hangingPunct="1">
              <a:buFont typeface="Arial" charset="0"/>
              <a:buChar char="●"/>
            </a:pPr>
            <a:r>
              <a:rPr lang="ru-RU" sz="1600" smtClean="0">
                <a:solidFill>
                  <a:srgbClr val="000099"/>
                </a:solidFill>
              </a:rPr>
              <a:t>Толщина среза 3-5 мм.</a:t>
            </a:r>
          </a:p>
          <a:p>
            <a:pPr marL="914400" lvl="1" indent="-457200" algn="just" eaLnBrk="1" hangingPunct="1">
              <a:buFont typeface="Arial" charset="0"/>
              <a:buChar char="●"/>
            </a:pPr>
            <a:r>
              <a:rPr lang="ru-RU" sz="1600" smtClean="0">
                <a:solidFill>
                  <a:srgbClr val="000099"/>
                </a:solidFill>
              </a:rPr>
              <a:t>Общее время сканирования 10-15 мин.</a:t>
            </a:r>
          </a:p>
          <a:p>
            <a:pPr marL="914400" lvl="1" indent="-457200" algn="just" eaLnBrk="1" hangingPunct="1">
              <a:buFontTx/>
              <a:buNone/>
            </a:pPr>
            <a:r>
              <a:rPr lang="ru-RU" sz="1600" smtClean="0">
                <a:solidFill>
                  <a:srgbClr val="000099"/>
                </a:solidFill>
              </a:rPr>
              <a:t>	</a:t>
            </a:r>
          </a:p>
        </p:txBody>
      </p:sp>
      <p:pic>
        <p:nvPicPr>
          <p:cNvPr id="38917" name="Picture 6" descr="mri-coils-64_head_neck-mediacontainer_01-00688927~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437063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7" descr="mri-coils-64_head_neck-mediacontainer_02-00688935~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437063"/>
            <a:ext cx="28702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Rectangle 6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49006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18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Сравнительная </a:t>
            </a:r>
            <a:r>
              <a:rPr lang="ru-RU" sz="18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оценка </a:t>
            </a:r>
            <a:r>
              <a:rPr lang="ru-RU" sz="18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МРТ </a:t>
            </a:r>
            <a:r>
              <a:rPr lang="ru-RU" sz="18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ru-RU" sz="18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18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МСКТ</a:t>
            </a:r>
          </a:p>
        </p:txBody>
      </p:sp>
      <p:sp>
        <p:nvSpPr>
          <p:cNvPr id="3993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1600" smtClean="0"/>
              <a:t>	</a:t>
            </a:r>
          </a:p>
        </p:txBody>
      </p:sp>
      <p:pic>
        <p:nvPicPr>
          <p:cNvPr id="39940" name="Рисунок 16" descr="http://www.radiographia.ru/sites/default/files/image/%D0%BD17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860800"/>
            <a:ext cx="174307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Рисунок 13" descr="http://www.radiographia.ru/sites/default/files/image/%D0%BD12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3789363"/>
            <a:ext cx="182880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17" descr="1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3716338"/>
            <a:ext cx="234950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18" descr="Img_001"/>
          <p:cNvPicPr>
            <a:picLocks noChangeAspect="1" noChangeArrowheads="1"/>
          </p:cNvPicPr>
          <p:nvPr/>
        </p:nvPicPr>
        <p:blipFill>
          <a:blip r:embed="rId6" cstate="email">
            <a:lum bright="-20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23034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20" descr="Img_00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908050"/>
            <a:ext cx="18478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19" descr="Img_03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908050"/>
            <a:ext cx="27670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49006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Вывод</a:t>
            </a:r>
          </a:p>
        </p:txBody>
      </p:sp>
      <p:sp>
        <p:nvSpPr>
          <p:cNvPr id="40963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1600" smtClean="0"/>
              <a:t>	</a:t>
            </a:r>
          </a:p>
        </p:txBody>
      </p:sp>
      <p:sp>
        <p:nvSpPr>
          <p:cNvPr id="4096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323850" y="692150"/>
            <a:ext cx="8435975" cy="367347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1800" smtClean="0"/>
              <a:t>		</a:t>
            </a:r>
            <a:r>
              <a:rPr lang="ru-RU" sz="1800" smtClean="0">
                <a:solidFill>
                  <a:srgbClr val="000099"/>
                </a:solidFill>
              </a:rPr>
              <a:t>Современные способы исследования гортани человека, при помощи компьютерной томографии, магниторезонансной томографии являются следствием развития обычной томографии, в классическом ее понимании. Подобные исследования являются наиболее информативными, безопасными и каждый имеет свои преимущества.</a:t>
            </a:r>
          </a:p>
          <a:p>
            <a:pPr algn="just" eaLnBrk="1" hangingPunct="1"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		Несомненными достоинствами МСКТ и МРТ исследований является возможность получения точной оценки распространенности патологического процесса, проведения дифференциальной диагностики с воспалительными изменениями.</a:t>
            </a:r>
          </a:p>
          <a:p>
            <a:pPr algn="just" eaLnBrk="1" hangingPunct="1"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		МСКТ и МРТ при заболеваниях гортани высоко информативны и хорошо сочетается с традиционными ларингоскопическими и эндоскопическими методами исследования.</a:t>
            </a:r>
          </a:p>
        </p:txBody>
      </p:sp>
      <p:pic>
        <p:nvPicPr>
          <p:cNvPr id="40965" name="Picture 7" descr="Лечение Рака Голосовых Связок, Онкология в Израил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4581525"/>
            <a:ext cx="24003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9" descr="Термический ожог гортани ВитаПортал - Здоровье и Медицин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4581525"/>
            <a:ext cx="2936875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pic>
        <p:nvPicPr>
          <p:cNvPr id="1026" name="Picture 2" descr="БСМП1"/>
          <p:cNvPicPr>
            <a:picLocks noChangeAspect="1" noChangeArrowheads="1"/>
          </p:cNvPicPr>
          <p:nvPr/>
        </p:nvPicPr>
        <p:blipFill>
          <a:blip r:embed="rId3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5868671" cy="57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Благодарю за внимание!</a:t>
            </a:r>
            <a:endParaRPr lang="ru-RU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1800" smtClean="0"/>
              <a:t>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00299" y="6350"/>
            <a:ext cx="8229599" cy="69269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Исторические факты</a:t>
            </a:r>
            <a:endParaRPr lang="ru-RU" sz="24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9459" name="Picture 13" descr="fe3023454abea553f3598f14d8e433a8-or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141663"/>
            <a:ext cx="38877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15"/>
          <p:cNvSpPr>
            <a:spLocks noChangeArrowheads="1"/>
          </p:cNvSpPr>
          <p:nvPr/>
        </p:nvSpPr>
        <p:spPr bwMode="auto">
          <a:xfrm>
            <a:off x="468313" y="1125538"/>
            <a:ext cx="84963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000099"/>
                </a:solidFill>
              </a:rPr>
              <a:t>	Впервые рентгенологическое исследование гортани в нашей стране было произведено С.И. Вульфсоном и Я.Г. Диллоном в 1926 году с целью диагностики склеромы гортани.</a:t>
            </a:r>
          </a:p>
          <a:p>
            <a:pPr algn="just"/>
            <a:r>
              <a:rPr lang="ru-RU">
                <a:solidFill>
                  <a:srgbClr val="000099"/>
                </a:solidFill>
              </a:rPr>
              <a:t>	В том же году вышла первая книга, на немецком языке, «О рентгенодиагностики опухолей гортани» Г.А. Либермана.</a:t>
            </a:r>
          </a:p>
        </p:txBody>
      </p:sp>
      <p:pic>
        <p:nvPicPr>
          <p:cNvPr id="19461" name="Picture 7" descr="0_91ecb_4000dbf2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03" r="1387"/>
          <a:stretch>
            <a:fillRect/>
          </a:stretch>
        </p:blipFill>
        <p:spPr bwMode="auto">
          <a:xfrm>
            <a:off x="611188" y="3141663"/>
            <a:ext cx="36004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6350"/>
            <a:ext cx="8229600" cy="90872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Рентгенологические методы исследования гортани</a:t>
            </a:r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856662" cy="57610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Рентгенография в прямой и боковой проекциях.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Линейная томография гортани.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Контрастная рентгенография.</a:t>
            </a:r>
          </a:p>
        </p:txBody>
      </p:sp>
      <p:pic>
        <p:nvPicPr>
          <p:cNvPr id="20484" name="Рисунок 3" descr="http://www.radiographia.ru/sites/default/files/image/IMG_09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1052513"/>
            <a:ext cx="9366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4" descr="stat8_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4581525"/>
            <a:ext cx="14112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5" descr="http://www.radiographia.ru/sites/default/files/0_07_5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276475"/>
            <a:ext cx="13208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17-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1052513"/>
            <a:ext cx="1863725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6350"/>
            <a:ext cx="8229600" cy="90872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Рентгенологические методы исследования гортани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620713"/>
            <a:ext cx="8856662" cy="6121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Мультиспиральная компьютерная томография (МСКТ).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Магнитно-резонансная томография (МРТ).</a:t>
            </a:r>
          </a:p>
        </p:txBody>
      </p:sp>
      <p:pic>
        <p:nvPicPr>
          <p:cNvPr id="21508" name="Рисунок 7" descr="http://www.radiographia.ru/sites/default/files/image/%D0%BD12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1268413"/>
            <a:ext cx="1601787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8" descr="http://www.radiographia.ru/sites/default/files/image/%D0%BD17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68413"/>
            <a:ext cx="152558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9" descr="http://www.ldc.ru/userfiles/image/mtk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4335463"/>
            <a:ext cx="1497013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Рисунок 10" descr="http://www.minclinic.ru/pics/mri-neck7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467" r="7190"/>
          <a:stretch>
            <a:fillRect/>
          </a:stretch>
        </p:blipFill>
        <p:spPr bwMode="auto">
          <a:xfrm>
            <a:off x="4787900" y="4292600"/>
            <a:ext cx="14112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8856984" cy="70609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Показания к проведению рентгенодиагностики гортани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55650" y="3789363"/>
            <a:ext cx="7993063" cy="287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/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rgbClr val="000099"/>
                </a:solidFill>
              </a:rPr>
              <a:t>Показания к проведению: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solidFill>
                  <a:srgbClr val="000099"/>
                </a:solidFill>
              </a:rPr>
              <a:t>диагностика опухолей;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solidFill>
                  <a:srgbClr val="000099"/>
                </a:solidFill>
              </a:rPr>
              <a:t>диагностика воспалительных заболеваний (определение протяженности воспалительного процесса, выявление заглоточных абсцессов, дифференциальная диагностика воспалительных и опухолевых процессов).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solidFill>
                  <a:srgbClr val="000099"/>
                </a:solidFill>
              </a:rPr>
              <a:t>травматическое повреждение трахеи, гортани, сосудов.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solidFill>
                  <a:srgbClr val="000099"/>
                </a:solidFill>
              </a:rPr>
              <a:t>выявление инородных тел.</a:t>
            </a:r>
          </a:p>
        </p:txBody>
      </p:sp>
      <p:pic>
        <p:nvPicPr>
          <p:cNvPr id="22532" name="Picture 2" descr="gortan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836613"/>
            <a:ext cx="3160713" cy="305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Рентгенография гортани</a:t>
            </a:r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497887" cy="2735263"/>
          </a:xfrm>
        </p:spPr>
        <p:txBody>
          <a:bodyPr/>
          <a:lstStyle/>
          <a:p>
            <a:pPr marL="457200" indent="-457200" algn="just" eaLnBrk="1" hangingPunct="1">
              <a:buClr>
                <a:srgbClr val="000099"/>
              </a:buClr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Рентгенография выполняется при вертикальном положении пациента. </a:t>
            </a:r>
          </a:p>
          <a:p>
            <a:pPr marL="457200" indent="-457200" algn="just" eaLnBrk="1" hangingPunct="1">
              <a:buClr>
                <a:srgbClr val="000099"/>
              </a:buClr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   Кассета с пленкой 13х18 см.</a:t>
            </a:r>
          </a:p>
          <a:p>
            <a:pPr marL="457200" indent="-457200" algn="just" eaLnBrk="1" hangingPunct="1">
              <a:buClr>
                <a:srgbClr val="000099"/>
              </a:buClr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   Пациент боком к штативу, прислоняясь к кассете плечом. </a:t>
            </a:r>
          </a:p>
          <a:p>
            <a:pPr marL="457200" indent="-457200" algn="just" eaLnBrk="1" hangingPunct="1">
              <a:buClr>
                <a:srgbClr val="000099"/>
              </a:buClr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   Руки опущены. </a:t>
            </a:r>
          </a:p>
          <a:p>
            <a:pPr marL="457200" indent="-457200" algn="just" eaLnBrk="1" hangingPunct="1">
              <a:buClr>
                <a:srgbClr val="000099"/>
              </a:buClr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   Верхний край кассеты на уровне угла нижней челюсти, нижний край на   уровне головки плеча.</a:t>
            </a:r>
          </a:p>
          <a:p>
            <a:pPr marL="457200" indent="-457200" algn="just" eaLnBrk="1" hangingPunct="1">
              <a:buClr>
                <a:srgbClr val="000099"/>
              </a:buClr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   ЦЛ на середину кассеты по строго горизонтальной оси. </a:t>
            </a:r>
          </a:p>
          <a:p>
            <a:pPr marL="457200" indent="-457200" algn="just" eaLnBrk="1" hangingPunct="1">
              <a:buClr>
                <a:srgbClr val="000099"/>
              </a:buClr>
              <a:buFont typeface="Arial" charset="0"/>
              <a:buChar char="●"/>
            </a:pPr>
            <a:r>
              <a:rPr lang="ru-RU" sz="1800" smtClean="0">
                <a:solidFill>
                  <a:srgbClr val="000099"/>
                </a:solidFill>
              </a:rPr>
              <a:t>   Фокусное расстояние – 1,5 м. </a:t>
            </a:r>
          </a:p>
        </p:txBody>
      </p:sp>
      <p:pic>
        <p:nvPicPr>
          <p:cNvPr id="23556" name="Picture 8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429000"/>
            <a:ext cx="3608387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9" descr="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3429000"/>
            <a:ext cx="2849562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69269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Рентгенография гортани</a:t>
            </a:r>
          </a:p>
        </p:txBody>
      </p:sp>
      <p:sp>
        <p:nvSpPr>
          <p:cNvPr id="24579" name="Rectangle 16"/>
          <p:cNvSpPr>
            <a:spLocks noGrp="1" noChangeArrowheads="1"/>
          </p:cNvSpPr>
          <p:nvPr>
            <p:ph sz="quarter" idx="1"/>
          </p:nvPr>
        </p:nvSpPr>
        <p:spPr>
          <a:xfrm>
            <a:off x="107950" y="908050"/>
            <a:ext cx="4103688" cy="2089150"/>
          </a:xfrm>
        </p:spPr>
        <p:txBody>
          <a:bodyPr/>
          <a:lstStyle/>
          <a:p>
            <a:pPr marL="457200" indent="-457200" eaLnBrk="1" hangingPunct="1">
              <a:buFontTx/>
              <a:buNone/>
            </a:pPr>
            <a:endParaRPr lang="ru-RU" sz="1600" b="1" smtClean="0">
              <a:solidFill>
                <a:srgbClr val="000099"/>
              </a:solidFill>
            </a:endParaRPr>
          </a:p>
          <a:p>
            <a:pPr marL="457200" indent="-457200" eaLnBrk="1" hangingPunct="1">
              <a:buFontTx/>
              <a:buNone/>
            </a:pPr>
            <a:endParaRPr lang="ru-RU" sz="1600" b="1" smtClean="0">
              <a:solidFill>
                <a:srgbClr val="000099"/>
              </a:solidFill>
            </a:endParaRPr>
          </a:p>
          <a:p>
            <a:pPr marL="457200" indent="-457200" eaLnBrk="1" hangingPunct="1">
              <a:buFontTx/>
              <a:buNone/>
            </a:pPr>
            <a:r>
              <a:rPr lang="ru-RU" sz="1800" b="1" smtClean="0">
                <a:solidFill>
                  <a:srgbClr val="000099"/>
                </a:solidFill>
              </a:rPr>
              <a:t>Боковая проекция</a:t>
            </a:r>
            <a:r>
              <a:rPr lang="ru-RU" sz="1800" smtClean="0">
                <a:solidFill>
                  <a:srgbClr val="000099"/>
                </a:solidFill>
              </a:rPr>
              <a:t>: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подъязычная кость; 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надгортанник; 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язычная валлекула; 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желудочки гортани; 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sz="1800" smtClean="0">
                <a:solidFill>
                  <a:srgbClr val="000099"/>
                </a:solidFill>
              </a:rPr>
              <a:t>подсвязочное пространство, переходящее в просвет трахеи.</a:t>
            </a:r>
          </a:p>
        </p:txBody>
      </p:sp>
      <p:pic>
        <p:nvPicPr>
          <p:cNvPr id="24580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1052513"/>
            <a:ext cx="4397375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f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620688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Рентгенография гортани</a:t>
            </a:r>
          </a:p>
        </p:txBody>
      </p:sp>
      <p:sp>
        <p:nvSpPr>
          <p:cNvPr id="25603" name="Rectangle 17"/>
          <p:cNvSpPr>
            <a:spLocks noGrp="1" noChangeArrowheads="1"/>
          </p:cNvSpPr>
          <p:nvPr>
            <p:ph sz="quarter" idx="2"/>
          </p:nvPr>
        </p:nvSpPr>
        <p:spPr>
          <a:xfrm>
            <a:off x="250825" y="4652963"/>
            <a:ext cx="4392613" cy="19431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Рентгенограмма в прямой проекции.</a:t>
            </a:r>
          </a:p>
          <a:p>
            <a:pPr eaLnBrk="1" hangingPunct="1">
              <a:buFontTx/>
              <a:buNone/>
            </a:pPr>
            <a:endParaRPr lang="ru-RU" sz="1800" smtClean="0">
              <a:solidFill>
                <a:srgbClr val="000099"/>
              </a:solidFill>
            </a:endParaRP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Инородное тело располагается в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области правой черпалонадгортанной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99"/>
                </a:solidFill>
              </a:rPr>
              <a:t>складки</a:t>
            </a:r>
            <a:endParaRPr lang="ru-RU" sz="2400" smtClean="0">
              <a:solidFill>
                <a:srgbClr val="000099"/>
              </a:solidFill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87900" y="4652963"/>
            <a:ext cx="4176713" cy="20145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600" smtClean="0">
                <a:solidFill>
                  <a:srgbClr val="000099"/>
                </a:solidFill>
              </a:rPr>
              <a:t>Томограмма.</a:t>
            </a:r>
          </a:p>
          <a:p>
            <a:pPr eaLnBrk="1" hangingPunct="1">
              <a:buFontTx/>
              <a:buNone/>
            </a:pPr>
            <a:endParaRPr lang="ru-RU" sz="1600" smtClean="0">
              <a:solidFill>
                <a:srgbClr val="000099"/>
              </a:solidFill>
            </a:endParaRPr>
          </a:p>
          <a:p>
            <a:pPr eaLnBrk="1" hangingPunct="1">
              <a:buFontTx/>
              <a:buNone/>
            </a:pPr>
            <a:r>
              <a:rPr lang="ru-RU" sz="1600" smtClean="0">
                <a:solidFill>
                  <a:srgbClr val="000099"/>
                </a:solidFill>
              </a:rPr>
              <a:t>Помимо локализации инородного тела,</a:t>
            </a:r>
          </a:p>
          <a:p>
            <a:pPr eaLnBrk="1" hangingPunct="1">
              <a:buFontTx/>
              <a:buNone/>
            </a:pPr>
            <a:r>
              <a:rPr lang="ru-RU" sz="1600" smtClean="0">
                <a:solidFill>
                  <a:srgbClr val="000099"/>
                </a:solidFill>
              </a:rPr>
              <a:t>хорошо выражено повреждение хрящей</a:t>
            </a:r>
          </a:p>
          <a:p>
            <a:pPr eaLnBrk="1" hangingPunct="1">
              <a:buFontTx/>
              <a:buNone/>
            </a:pPr>
            <a:r>
              <a:rPr lang="ru-RU" sz="1600" smtClean="0">
                <a:solidFill>
                  <a:srgbClr val="000099"/>
                </a:solidFill>
              </a:rPr>
              <a:t>гортани</a:t>
            </a:r>
          </a:p>
        </p:txBody>
      </p:sp>
      <p:pic>
        <p:nvPicPr>
          <p:cNvPr id="25605" name="Picture 8" descr="Слепое огнестрельное ранение с повреждением горта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836613"/>
            <a:ext cx="5084763" cy="368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</TotalTime>
  <Words>611</Words>
  <Application>Microsoft Office PowerPoint</Application>
  <PresentationFormat>Экран (4:3)</PresentationFormat>
  <Paragraphs>158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Рентгенодиагностика гортани</vt:lpstr>
      <vt:lpstr>Актуальность проблемы</vt:lpstr>
      <vt:lpstr>Исторические факты</vt:lpstr>
      <vt:lpstr>Рентгенологические методы исследования гортани</vt:lpstr>
      <vt:lpstr>Рентгенологические методы исследования гортани</vt:lpstr>
      <vt:lpstr>Показания к проведению рентгенодиагностики гортани</vt:lpstr>
      <vt:lpstr>Рентгенография гортани</vt:lpstr>
      <vt:lpstr>Рентгенография гортани</vt:lpstr>
      <vt:lpstr>Рентгенография гортани</vt:lpstr>
      <vt:lpstr>Линейная томография</vt:lpstr>
      <vt:lpstr>Линейная томография гортани</vt:lpstr>
      <vt:lpstr>Линейная томография гортани</vt:lpstr>
      <vt:lpstr>Контрастная рентгенография гортани </vt:lpstr>
      <vt:lpstr>Контрастная рентгенография гортани</vt:lpstr>
      <vt:lpstr>Мультиспиральная компьютерная томография</vt:lpstr>
      <vt:lpstr>Алгоритм проведения МСКТ гортани</vt:lpstr>
      <vt:lpstr>Дополнительные методы исследования</vt:lpstr>
      <vt:lpstr>Функциональные пробы</vt:lpstr>
      <vt:lpstr>Преимущества МСКТ по сравнению с традиционной рентгенографией</vt:lpstr>
      <vt:lpstr>Магнитно-резонансная томография </vt:lpstr>
      <vt:lpstr>Магнитно-резонансная томография гортани</vt:lpstr>
      <vt:lpstr>Проведения исследования МРТ гортани</vt:lpstr>
      <vt:lpstr>Сравнительная оценка МРТ с МСКТ</vt:lpstr>
      <vt:lpstr>Вывод</vt:lpstr>
      <vt:lpstr>Благодарю за внимание!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Sveta</cp:lastModifiedBy>
  <cp:revision>78</cp:revision>
  <dcterms:created xsi:type="dcterms:W3CDTF">2013-04-03T19:56:44Z</dcterms:created>
  <dcterms:modified xsi:type="dcterms:W3CDTF">2015-05-14T07:59:41Z</dcterms:modified>
</cp:coreProperties>
</file>