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83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80" r:id="rId14"/>
    <p:sldId id="266" r:id="rId15"/>
    <p:sldId id="269" r:id="rId16"/>
    <p:sldId id="268" r:id="rId17"/>
    <p:sldId id="271" r:id="rId18"/>
    <p:sldId id="270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1" r:id="rId28"/>
    <p:sldId id="28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3996" autoAdjust="0"/>
  </p:normalViewPr>
  <p:slideViewPr>
    <p:cSldViewPr>
      <p:cViewPr varScale="1">
        <p:scale>
          <a:sx n="65" d="100"/>
          <a:sy n="65" d="100"/>
        </p:scale>
        <p:origin x="-14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1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FB53DA-98C6-4010-96C6-D905D190E39C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7379B6-52AC-4E56-84B0-933DF3C78A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160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Уважаемые коллеги, вашему вниманию представляется презентация на тему «</a:t>
            </a:r>
            <a:r>
              <a:rPr lang="ru-RU" sz="1200" dirty="0" smtClean="0"/>
              <a:t>Магнитно-резонансная томография в исследовании суставов»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 целью изучения  состояния</a:t>
            </a:r>
            <a:r>
              <a:rPr lang="ru-RU" baseline="0" dirty="0" smtClean="0"/>
              <a:t> всех структур плечевого сустава получают срезы в косой </a:t>
            </a:r>
            <a:r>
              <a:rPr lang="ru-RU" baseline="0" dirty="0" err="1" smtClean="0"/>
              <a:t>корональной</a:t>
            </a:r>
            <a:r>
              <a:rPr lang="ru-RU" baseline="0" dirty="0" smtClean="0"/>
              <a:t>, косой сагиттальной и аксиальной плоскостях. </a:t>
            </a:r>
            <a:r>
              <a:rPr lang="ru-RU" baseline="0" dirty="0" err="1" smtClean="0"/>
              <a:t>Мр-изображения</a:t>
            </a:r>
            <a:r>
              <a:rPr lang="ru-RU" baseline="0" dirty="0" smtClean="0"/>
              <a:t> в аксиальной плоскости, ориентированные через плечевой сустав, хорошо демонстрируют анатомию суставной губы и капсулу сустава. Визуализацию </a:t>
            </a:r>
            <a:r>
              <a:rPr lang="ru-RU" baseline="0" dirty="0" err="1" smtClean="0"/>
              <a:t>мышц-вращателей</a:t>
            </a:r>
            <a:r>
              <a:rPr lang="ru-RU" baseline="0" dirty="0" smtClean="0"/>
              <a:t> плеча обеспечивает изображение в косок </a:t>
            </a:r>
            <a:r>
              <a:rPr lang="ru-RU" baseline="0" dirty="0" err="1" smtClean="0"/>
              <a:t>корональной</a:t>
            </a:r>
            <a:r>
              <a:rPr lang="ru-RU" baseline="0" dirty="0" smtClean="0"/>
              <a:t> плоскости. Для этого на полученных </a:t>
            </a:r>
            <a:r>
              <a:rPr lang="ru-RU" baseline="0" dirty="0" err="1" smtClean="0"/>
              <a:t>МР-изображениях</a:t>
            </a:r>
            <a:r>
              <a:rPr lang="ru-RU" baseline="0" dirty="0" smtClean="0"/>
              <a:t> в аксиальной плоскости срезы ориентируют параллельно оси сухожилия </a:t>
            </a:r>
            <a:r>
              <a:rPr lang="ru-RU" baseline="0" dirty="0" err="1" smtClean="0"/>
              <a:t>надостной</a:t>
            </a:r>
            <a:r>
              <a:rPr lang="ru-RU" baseline="0" dirty="0" smtClean="0"/>
              <a:t> мышцы. Определение изменений в акромиально-ключичном суставе и взаимоотношение суставной губы и капсулы сустава лучше оценивать на </a:t>
            </a:r>
            <a:r>
              <a:rPr lang="ru-RU" baseline="0" dirty="0" err="1" smtClean="0"/>
              <a:t>МР-изображениях</a:t>
            </a:r>
            <a:r>
              <a:rPr lang="ru-RU" baseline="0" dirty="0" smtClean="0"/>
              <a:t> в косой сагиттальной плоскости, которые получают путем наложения срезов перпендикулярно оси </a:t>
            </a:r>
            <a:r>
              <a:rPr lang="ru-RU" baseline="0" dirty="0" err="1" smtClean="0"/>
              <a:t>надостной</a:t>
            </a:r>
            <a:r>
              <a:rPr lang="ru-RU" baseline="0" dirty="0" smtClean="0"/>
              <a:t> мышцы или параллельно плоскости суставной впадины лопатки.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Методика </a:t>
            </a:r>
            <a:r>
              <a:rPr lang="ru-RU" dirty="0" err="1" smtClean="0"/>
              <a:t>МР-исследования</a:t>
            </a:r>
            <a:r>
              <a:rPr lang="ru-RU" dirty="0" smtClean="0"/>
              <a:t> плечевого</a:t>
            </a:r>
            <a:r>
              <a:rPr lang="ru-RU" baseline="0" dirty="0" smtClean="0"/>
              <a:t> сустава должна включать получение Т1-ВИ, Т2-ВИ, </a:t>
            </a:r>
            <a:r>
              <a:rPr lang="en-US" baseline="0" dirty="0" smtClean="0"/>
              <a:t>PD-FS</a:t>
            </a:r>
            <a:r>
              <a:rPr lang="ru-RU" baseline="0" dirty="0" smtClean="0"/>
              <a:t>-ВИ (</a:t>
            </a:r>
            <a:r>
              <a:rPr lang="ru-RU" baseline="0" dirty="0" err="1" smtClean="0"/>
              <a:t>протонвзвешенные</a:t>
            </a:r>
            <a:r>
              <a:rPr lang="ru-RU" baseline="0" dirty="0" smtClean="0"/>
              <a:t> изображения с подавлением сигнала от жировой ткани).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Концепция непрямой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МР-артрографии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основана на возможности проникновения парамагнитного контрастного вещества после внутривенного введения в полость сустава.</a:t>
            </a:r>
            <a:endParaRPr lang="ru-RU" sz="1200" i="0" dirty="0" smtClean="0">
              <a:solidFill>
                <a:srgbClr val="DEE31D"/>
              </a:solidFill>
              <a:effectLst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0" dirty="0" smtClean="0">
                <a:solidFill>
                  <a:srgbClr val="DEE31D"/>
                </a:solidFill>
                <a:effectLst/>
              </a:rPr>
              <a:t>Непрямая контрастная </a:t>
            </a:r>
            <a:r>
              <a:rPr lang="ru-RU" sz="1200" i="0" dirty="0" err="1" smtClean="0">
                <a:solidFill>
                  <a:srgbClr val="DEE31D"/>
                </a:solidFill>
                <a:effectLst/>
              </a:rPr>
              <a:t>МР-артрография</a:t>
            </a:r>
            <a:r>
              <a:rPr lang="ru-RU" sz="1200" i="0" dirty="0" smtClean="0">
                <a:solidFill>
                  <a:srgbClr val="DEE31D"/>
                </a:solidFill>
                <a:effectLst/>
              </a:rPr>
              <a:t> суставов позволяет с большей долей достоверности диагностировать разрывы менисков, связок, дифференцировать воспалительные изменения синовиальной оболочки от выпота в суставе, дифференцировать </a:t>
            </a:r>
            <a:r>
              <a:rPr lang="ru-RU" sz="1200" i="0" dirty="0" err="1" smtClean="0">
                <a:solidFill>
                  <a:srgbClr val="DEE31D"/>
                </a:solidFill>
                <a:effectLst/>
              </a:rPr>
              <a:t>постоперационные</a:t>
            </a:r>
            <a:r>
              <a:rPr lang="ru-RU" sz="1200" i="0" dirty="0" smtClean="0">
                <a:solidFill>
                  <a:srgbClr val="DEE31D"/>
                </a:solidFill>
                <a:effectLst/>
              </a:rPr>
              <a:t> грануляционные изменения в менисках от повторных разрывов.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настоящее время общая схема непрямой </a:t>
            </a:r>
            <a:r>
              <a:rPr lang="ru-RU" dirty="0" err="1" smtClean="0"/>
              <a:t>МР-артографии</a:t>
            </a:r>
            <a:r>
              <a:rPr lang="ru-RU" dirty="0" smtClean="0"/>
              <a:t> суставов состоит из нескольких этапов: 1.Традиционное</a:t>
            </a:r>
            <a:r>
              <a:rPr lang="ru-RU" baseline="0" dirty="0" smtClean="0"/>
              <a:t> МРТ сустава в трех плоскостях с использованием протоколов  оптимальных для плечевого и коленного суставов 2. Внутривенное введение </a:t>
            </a:r>
            <a:r>
              <a:rPr lang="ru-RU" baseline="0" dirty="0" err="1" smtClean="0"/>
              <a:t>паромагнитного</a:t>
            </a:r>
            <a:r>
              <a:rPr lang="ru-RU" baseline="0" dirty="0" smtClean="0"/>
              <a:t> контрастного вещества в дозе 0,1 ммоль на килограмм массы тела пациента 3. Выполнение пациентом </a:t>
            </a:r>
            <a:r>
              <a:rPr lang="ru-RU" baseline="0" dirty="0" err="1" smtClean="0"/>
              <a:t>физческих</a:t>
            </a:r>
            <a:r>
              <a:rPr lang="ru-RU" baseline="0" dirty="0" smtClean="0"/>
              <a:t> упражнений в течение 30 минут с нагрузкой на исследуемую конечность, необходимых для активизации проникновения </a:t>
            </a:r>
            <a:r>
              <a:rPr lang="ru-RU" baseline="0" dirty="0" err="1" smtClean="0"/>
              <a:t>паромагнитного</a:t>
            </a:r>
            <a:r>
              <a:rPr lang="ru-RU" baseline="0" dirty="0" smtClean="0"/>
              <a:t> контрастного  вещества в полость сустава 4. </a:t>
            </a:r>
            <a:r>
              <a:rPr lang="ru-RU" baseline="0" dirty="0" err="1" smtClean="0"/>
              <a:t>Постконтрастное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МР-исследование</a:t>
            </a:r>
            <a:r>
              <a:rPr lang="ru-RU" baseline="0" dirty="0" smtClean="0"/>
              <a:t> с получением Т1-</a:t>
            </a:r>
            <a:r>
              <a:rPr lang="en-US" baseline="0" dirty="0" smtClean="0"/>
              <a:t>FS</a:t>
            </a:r>
            <a:r>
              <a:rPr lang="ru-RU" baseline="0" dirty="0" smtClean="0"/>
              <a:t>-ВИ в трех плоскостях. Непрямая </a:t>
            </a:r>
            <a:r>
              <a:rPr lang="ru-RU" baseline="0" dirty="0" err="1" smtClean="0"/>
              <a:t>артография</a:t>
            </a:r>
            <a:r>
              <a:rPr lang="ru-RU" baseline="0" dirty="0" smtClean="0"/>
              <a:t> дает возможность выявить повреждения суставных губ или менисков в виде их разрывов, характеризующихся наличием в их структуре участков изменения интенсивности </a:t>
            </a:r>
            <a:r>
              <a:rPr lang="ru-RU" baseline="0" dirty="0" err="1" smtClean="0"/>
              <a:t>МР-сигналов</a:t>
            </a:r>
            <a:r>
              <a:rPr lang="ru-RU" baseline="0" dirty="0" smtClean="0"/>
              <a:t>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Методика МРТ локтевого сустава: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исследования используется специальная поверхностная катушка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Положение пациента горизонтальное, на животе, в позе «супермена»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Верхняя конечность вытянута вперед,  располагается в положении пронации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Протокол </a:t>
            </a:r>
            <a:r>
              <a:rPr lang="ru-RU" dirty="0" err="1" smtClean="0"/>
              <a:t>МР-исследования</a:t>
            </a:r>
            <a:r>
              <a:rPr lang="ru-RU" dirty="0" smtClean="0"/>
              <a:t> включает получение изображений в сагиттальной, </a:t>
            </a:r>
            <a:r>
              <a:rPr lang="ru-RU" dirty="0" err="1" smtClean="0"/>
              <a:t>корональной</a:t>
            </a:r>
            <a:r>
              <a:rPr lang="ru-RU" dirty="0" smtClean="0"/>
              <a:t> и аксиальной плоскостях. Для получения</a:t>
            </a:r>
            <a:r>
              <a:rPr lang="ru-RU" baseline="0" dirty="0" smtClean="0"/>
              <a:t> изображения в сагиттальной плоскости срезы ориентируют перпендикулярно оси </a:t>
            </a:r>
            <a:r>
              <a:rPr lang="ru-RU" baseline="0" dirty="0" err="1" smtClean="0"/>
              <a:t>надмыщелков</a:t>
            </a:r>
            <a:r>
              <a:rPr lang="ru-RU" baseline="0" dirty="0" smtClean="0"/>
              <a:t> плечевой кости. Для получения изображения в </a:t>
            </a:r>
            <a:r>
              <a:rPr lang="ru-RU" baseline="0" dirty="0" err="1" smtClean="0"/>
              <a:t>корональной</a:t>
            </a:r>
            <a:r>
              <a:rPr lang="ru-RU" baseline="0" dirty="0" smtClean="0"/>
              <a:t> плоскости срезы проходят параллельно оси </a:t>
            </a:r>
            <a:r>
              <a:rPr lang="ru-RU" baseline="0" dirty="0" err="1" smtClean="0"/>
              <a:t>надмыщелков</a:t>
            </a:r>
            <a:r>
              <a:rPr lang="ru-RU" baseline="0" dirty="0" smtClean="0"/>
              <a:t> плечевой кости в аксиальной плоскости, перпендикулярно суставной поверхности лучевой кости – в сагиттальной плоскости. Для получения изображения в аксиальной плоскости срезы ориентируют параллельно оси </a:t>
            </a:r>
            <a:r>
              <a:rPr lang="ru-RU" baseline="0" dirty="0" err="1" smtClean="0"/>
              <a:t>надмыщелков</a:t>
            </a:r>
            <a:r>
              <a:rPr lang="ru-RU" baseline="0" dirty="0" smtClean="0"/>
              <a:t> плечевой костив </a:t>
            </a:r>
            <a:r>
              <a:rPr lang="ru-RU" baseline="0" dirty="0" err="1" smtClean="0"/>
              <a:t>корональной</a:t>
            </a:r>
            <a:r>
              <a:rPr lang="ru-RU" baseline="0" dirty="0" smtClean="0"/>
              <a:t> плоскости, параллельно плоскости лучелоктевого сустава в сагиттальной плоскости.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Методика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МР-исследования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локтевого сустава должна включать получение Т1-ВИ, Т2-ВИ,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PD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FS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-ВИ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протонвзвешенные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изображения с подавлением сигнала от жировой ткани).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Методика МРТ голеностопного  сустава: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исследования используется поверхностная радиочастотная катушка для коленного сустава или специализированная катушка для голеностопного сустава и стопы.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Положение пациента лежа на спине.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Стопа находится в нейтральном положении, строго в положении 90% подошвенного сгибания.</a:t>
            </a:r>
            <a:endParaRPr lang="ru-RU" dirty="0" smtClean="0"/>
          </a:p>
          <a:p>
            <a:r>
              <a:rPr lang="ru-RU" dirty="0" smtClean="0"/>
              <a:t>Этот момент при укладке пациента особенно</a:t>
            </a:r>
            <a:r>
              <a:rPr lang="ru-RU" baseline="0" dirty="0" smtClean="0"/>
              <a:t> важно учитывать, так как при избыточном тыльном сгибании связки голеностопного сустава не натянуты, что может быть причиной диагностических ошибок. Стопа фиксируется в катушке для предотвращения двигательных артефактов. </a:t>
            </a:r>
            <a:r>
              <a:rPr lang="ru-RU" baseline="0" dirty="0" err="1" smtClean="0"/>
              <a:t>Центрация</a:t>
            </a:r>
            <a:r>
              <a:rPr lang="ru-RU" baseline="0" dirty="0" smtClean="0"/>
              <a:t> производится на область голеностопного сустава (на 2-3 см ниже </a:t>
            </a:r>
            <a:r>
              <a:rPr lang="ru-RU" baseline="0" dirty="0" err="1" smtClean="0"/>
              <a:t>межлодыжковой</a:t>
            </a:r>
            <a:r>
              <a:rPr lang="ru-RU" baseline="0" dirty="0" smtClean="0"/>
              <a:t> линии).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получения </a:t>
            </a:r>
            <a:r>
              <a:rPr lang="ru-RU" dirty="0" err="1" smtClean="0"/>
              <a:t>МР-изображения</a:t>
            </a:r>
            <a:r>
              <a:rPr lang="ru-RU" baseline="0" dirty="0" smtClean="0"/>
              <a:t> в сагиттальной плоскости срезы ориентируют параллельно продольной оси таранной или пяточной костей в аксиальной плоскости, перпендикулярно плоскости голеностопного сустава в </a:t>
            </a:r>
            <a:r>
              <a:rPr lang="ru-RU" baseline="0" dirty="0" err="1" smtClean="0"/>
              <a:t>корональной</a:t>
            </a:r>
            <a:r>
              <a:rPr lang="ru-RU" baseline="0" dirty="0" smtClean="0"/>
              <a:t> плоскости.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получения</a:t>
            </a:r>
            <a:r>
              <a:rPr lang="ru-RU" baseline="0" dirty="0" smtClean="0"/>
              <a:t> изображения в </a:t>
            </a:r>
            <a:r>
              <a:rPr lang="ru-RU" baseline="0" dirty="0" err="1" smtClean="0"/>
              <a:t>корональной</a:t>
            </a:r>
            <a:r>
              <a:rPr lang="ru-RU" baseline="0" dirty="0" smtClean="0"/>
              <a:t> плоскости срезы ориентируют перпендикулярно оси таранной или пяточной кости в аксиальной плоскости, перпендикулярно оси пяточной кости в сагиттальной плоскости.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Заболевания  костей и суставов  являются одной из наиболее существенных проблем современной клинической медицины, так как способствуют быстрому развитию анатомо-функциональной неполноценности всего опорно-двигательного аппарата.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Распространенность данной патологии   постоянно  увеличивается. По уровню  ограничения трудоспособности  и первичной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инвалидизации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взрослого населения заболевания опорно-двигательного аппарата прочно занимают III место после болезней  кровообращения  и злокачественных новообразований.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получения изображения в косой </a:t>
            </a:r>
            <a:r>
              <a:rPr lang="ru-RU" dirty="0" err="1" smtClean="0"/>
              <a:t>корональной</a:t>
            </a:r>
            <a:r>
              <a:rPr lang="ru-RU" dirty="0" smtClean="0"/>
              <a:t> плоскости</a:t>
            </a:r>
            <a:r>
              <a:rPr lang="ru-RU" baseline="0" dirty="0" smtClean="0"/>
              <a:t> срезы ориентируют перпендикулярно оси заднего </a:t>
            </a:r>
            <a:r>
              <a:rPr lang="ru-RU" baseline="0" dirty="0" err="1" smtClean="0"/>
              <a:t>подтаранного</a:t>
            </a:r>
            <a:r>
              <a:rPr lang="ru-RU" baseline="0" dirty="0" smtClean="0"/>
              <a:t> сустава в сагиттальной плоскости и перпендикулярно оси таранной или пяточной костей в аксиальной плоскости.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получений изображений в аксиальной плоскости срезы ориентируют параллельно оси пяточной кости в сагиттальной плоскости,</a:t>
            </a:r>
            <a:r>
              <a:rPr lang="ru-RU" baseline="0" dirty="0" smtClean="0"/>
              <a:t> параллельно плоскости голеностопного сустава в </a:t>
            </a:r>
            <a:r>
              <a:rPr lang="ru-RU" baseline="0" dirty="0" err="1" smtClean="0"/>
              <a:t>корональной</a:t>
            </a:r>
            <a:r>
              <a:rPr lang="ru-RU" baseline="0" dirty="0" smtClean="0"/>
              <a:t> проекции.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Методика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МР-исследования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голеностопного сустава должна включать получение Т1-ВИ, Т2-ВИ,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PD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FS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-ВИ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протонвзвешенные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изображения с подавлением сигнала от жировой ткани).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Методика МРТ лучезапястного сустава: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исследования лучше использовать специализированную катушку для исследования кисти и лучезапястного сустава, при ее отсутствии МРТ можно проводить в поверхностной катушке для коленного сустава, головной катушки или гибкой многофункциональной катушки.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положение пациента – лежа на животе или на боку; рука вытянута над головой параллельно плоскости стола.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Кисть - в положении пронации, фиксирована с целью исключения двигательных артефактов.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получения изображений в </a:t>
            </a:r>
            <a:r>
              <a:rPr lang="ru-RU" dirty="0" err="1" smtClean="0"/>
              <a:t>корональной</a:t>
            </a:r>
            <a:r>
              <a:rPr lang="ru-RU" dirty="0" smtClean="0"/>
              <a:t> плоскости направление срезов следует</a:t>
            </a:r>
            <a:r>
              <a:rPr lang="ru-RU" baseline="0" dirty="0" smtClean="0"/>
              <a:t> ориентировать вдоль условной линии проведенной через центры третьей пястной, головчатой, полулунной и лучевой костей в сагиттальной плоскости. Для получений изображений в сагиттальной плоскости срезы ориентируют вдоль продольной оси кистевого сустава в </a:t>
            </a:r>
            <a:r>
              <a:rPr lang="ru-RU" baseline="0" dirty="0" err="1" smtClean="0"/>
              <a:t>корональной</a:t>
            </a:r>
            <a:r>
              <a:rPr lang="ru-RU" baseline="0" dirty="0" smtClean="0"/>
              <a:t> плоскости и перпендикулярно каналу запястья в аксиальной плоскости. </a:t>
            </a:r>
            <a:r>
              <a:rPr lang="ru-RU" baseline="0" dirty="0" err="1" smtClean="0"/>
              <a:t>МР-изображение</a:t>
            </a:r>
            <a:r>
              <a:rPr lang="ru-RU" baseline="0" dirty="0" smtClean="0"/>
              <a:t> в аксиальной плоскости получают ориентацией срезов параллельно проксимальному ряду костей запястья в </a:t>
            </a:r>
            <a:r>
              <a:rPr lang="ru-RU" baseline="0" dirty="0" err="1" smtClean="0"/>
              <a:t>корональной</a:t>
            </a:r>
            <a:r>
              <a:rPr lang="ru-RU" baseline="0" dirty="0" smtClean="0"/>
              <a:t> плоскости и перпендикулярно оси кисти в сагиттальной плоскости.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Методика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МР-исследования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лучезапястного сустава должна включать получение Т1-ВИ, Т2-ВИ,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PD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FS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-ВИ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протонвзвешенные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изображения с подавлением сигнала от жировой ткани). 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Методика МРТ височно-нижнечелюстного сустава: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Исследование выполняется лёжа на спине.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исследования используется головная катушка или специальная поверхностная катушка.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Позиционируется на 1-2 см кпереди от наружного слухового прохода. </a:t>
            </a:r>
            <a:endParaRPr lang="ru-RU" dirty="0" smtClean="0"/>
          </a:p>
          <a:p>
            <a:r>
              <a:rPr lang="ru-RU" dirty="0" smtClean="0"/>
              <a:t>Для изучения особенностей</a:t>
            </a:r>
            <a:r>
              <a:rPr lang="ru-RU" baseline="0" dirty="0" smtClean="0"/>
              <a:t> перемещения диска и изменения при этом его формы и расположения пациентам проводится функциональная </a:t>
            </a:r>
            <a:r>
              <a:rPr lang="ru-RU" baseline="0" dirty="0" err="1" smtClean="0"/>
              <a:t>МР-томография</a:t>
            </a:r>
            <a:r>
              <a:rPr lang="ru-RU" baseline="0" dirty="0" smtClean="0"/>
              <a:t>, то есть исследование с закрытым, полуоткрытым и максимально открытым ртом.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>
              <a:buClr>
                <a:srgbClr val="FEF800"/>
              </a:buClr>
              <a:buFontTx/>
              <a:buNone/>
            </a:pPr>
            <a:r>
              <a:rPr lang="ru-RU" sz="1200" dirty="0" smtClean="0">
                <a:latin typeface="Times New Roman" pitchFamily="18" charset="0"/>
              </a:rPr>
              <a:t>Сначала проводим стандартные ИП в аксиальной проекции с толщиной  срезов 2-3 мм</a:t>
            </a:r>
          </a:p>
          <a:p>
            <a:pPr algn="just">
              <a:buClr>
                <a:srgbClr val="FEF800"/>
              </a:buClr>
              <a:buFontTx/>
              <a:buNone/>
            </a:pPr>
            <a:r>
              <a:rPr lang="ru-RU" sz="1200" dirty="0" smtClean="0">
                <a:latin typeface="Times New Roman" pitchFamily="18" charset="0"/>
              </a:rPr>
              <a:t>Затем, соответственно продольной оси головок нижней</a:t>
            </a:r>
            <a:r>
              <a:rPr lang="ru-RU" sz="1200" baseline="0" dirty="0" smtClean="0">
                <a:latin typeface="Times New Roman" pitchFamily="18" charset="0"/>
              </a:rPr>
              <a:t> челюсти</a:t>
            </a:r>
            <a:r>
              <a:rPr lang="ru-RU" sz="1200" dirty="0" smtClean="0">
                <a:latin typeface="Times New Roman" pitchFamily="18" charset="0"/>
              </a:rPr>
              <a:t>,  позиционируем косо-сагиттальные и </a:t>
            </a:r>
            <a:r>
              <a:rPr lang="ru-RU" sz="1200" dirty="0" err="1" smtClean="0">
                <a:latin typeface="Times New Roman" pitchFamily="18" charset="0"/>
              </a:rPr>
              <a:t>косо-корональные</a:t>
            </a:r>
            <a:r>
              <a:rPr lang="ru-RU" sz="1200" dirty="0" smtClean="0">
                <a:latin typeface="Times New Roman" pitchFamily="18" charset="0"/>
              </a:rPr>
              <a:t> плоскости, соответственно.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Методика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МР-исследования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височно-нижнечелюстного сустава должна включать получение Т1-ВИ, Т2-ВИ,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PD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FS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-ВИ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протонвзвешенные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изображения с подавлением сигнала от жировой ткани).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Таким образом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магнитно-резонанасная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томография является единственным методом лучевой диагностики, по результатам которого есть возможность комплексно оценить как мягкотканые повреждения так и повреждение костных структур сустава, информативность метода и его безвредность позволяют без каких-либо ограничений использовать МРТ  как для наиболее  раннего и полного определения всех признаков патологического процесса в суставе, так и для контроля эффективности лечения.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Методы лучевой диагностики в исследовании суставов включают в себя: Рентгенографию, Магнитно-резонансную томографию, УЗИ, Компьютерную томографию,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Непрямую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артрографию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Радионуклидное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исследование,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Остеоденситометрию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МРТ прочно вошла в клиническую практику в начале 80-х годов XX века.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Благодаря быстрому усовершенствованию специальных поверхностных катушек для суставов она стала основным методом визуализации органов опоры и движения при наличии клинических проявлений их поражения.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Высокая контрастность мягких тканей, а также получение многоплоскостных изображений обеспечивают оптимальную визуализацию вне- и внутрисуставных структур суставов, таких как мышцы, сухожилия, гиалиновый и фиброзный хрящ, капсула сустава, жировая ткань, околосуставные сумки и костный мозг.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Основными</a:t>
            </a:r>
            <a:r>
              <a:rPr lang="ru-RU" baseline="0" dirty="0" smtClean="0"/>
              <a:t> импульсными последовательностями при </a:t>
            </a:r>
            <a:r>
              <a:rPr lang="ru-RU" baseline="0" dirty="0" err="1" smtClean="0"/>
              <a:t>МР-исследовании</a:t>
            </a:r>
            <a:r>
              <a:rPr lang="ru-RU" baseline="0" dirty="0" smtClean="0"/>
              <a:t> являются: изображения, взвешенные по Т1 и Т2, и изображения, взвешенные по протонной плотности с применением методики </a:t>
            </a:r>
            <a:r>
              <a:rPr lang="ru-RU" baseline="0" dirty="0" err="1" smtClean="0"/>
              <a:t>жироподавления</a:t>
            </a:r>
            <a:r>
              <a:rPr lang="ru-RU" baseline="0" dirty="0" smtClean="0"/>
              <a:t>. Т1-ВИ применяют для оценки формы, структуры костей, определения целостности связок и сухожилий, выявления свободных костных тел, для уточнения структуры </a:t>
            </a:r>
            <a:r>
              <a:rPr lang="ru-RU" baseline="0" dirty="0" err="1" smtClean="0"/>
              <a:t>мягкотканных</a:t>
            </a:r>
            <a:r>
              <a:rPr lang="ru-RU" baseline="0" dirty="0" smtClean="0"/>
              <a:t> или жидкостных образований. Т2-ВИ используют для оценки целостности связок и сухожилий. Обязательным при исследовании суставов является применение </a:t>
            </a:r>
            <a:r>
              <a:rPr lang="ru-RU" baseline="0" dirty="0" err="1" smtClean="0"/>
              <a:t>протонвзвешенных</a:t>
            </a:r>
            <a:r>
              <a:rPr lang="ru-RU" baseline="0" dirty="0" smtClean="0"/>
              <a:t> изображений с методикой </a:t>
            </a:r>
            <a:r>
              <a:rPr lang="ru-RU" baseline="0" dirty="0" err="1" smtClean="0"/>
              <a:t>жироподавления</a:t>
            </a:r>
            <a:r>
              <a:rPr lang="ru-RU" baseline="0" dirty="0" smtClean="0"/>
              <a:t>. Эта импульсная последовательность обладает высокой чувствительностью в выявлении отека косного мозга, связок, сухожилий и жировой клетчатки, скопления жидкости. С помощью </a:t>
            </a:r>
            <a:r>
              <a:rPr lang="ru-RU" baseline="0" dirty="0" err="1" smtClean="0"/>
              <a:t>протонвзвешенных</a:t>
            </a:r>
            <a:r>
              <a:rPr lang="ru-RU" baseline="0" dirty="0" smtClean="0"/>
              <a:t> изображений оценивают структуру и целостность суставного хряща, капсулы, связок, сухожилий.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Методика МРТ коленного сустава: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исследования используется специальная поверхностная катушка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Положение пациента - лежа на спине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Нижняя конечность располагается в нейтральном положении, либо в положении наружной ротации колена на 10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-15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(для лучшей визуализации передней крестообразной связки)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 целью изучения состояния всех структур коленного сустава получают срезы в трех плоскостях:</a:t>
            </a:r>
            <a:r>
              <a:rPr lang="ru-RU" baseline="0" dirty="0" smtClean="0"/>
              <a:t> сагиттальной, </a:t>
            </a:r>
            <a:r>
              <a:rPr lang="ru-RU" baseline="0" dirty="0" err="1" smtClean="0"/>
              <a:t>корональной</a:t>
            </a:r>
            <a:r>
              <a:rPr lang="ru-RU" baseline="0" dirty="0" smtClean="0"/>
              <a:t>, аксиальной. </a:t>
            </a:r>
            <a:r>
              <a:rPr lang="ru-RU" baseline="0" dirty="0" err="1" smtClean="0"/>
              <a:t>МР-изображения</a:t>
            </a:r>
            <a:r>
              <a:rPr lang="ru-RU" baseline="0" dirty="0" smtClean="0"/>
              <a:t> в аксиальной плоскости получают путем наложения срезов через </a:t>
            </a:r>
            <a:r>
              <a:rPr lang="ru-RU" baseline="0" dirty="0" err="1" smtClean="0"/>
              <a:t>бедренно-надколенниковый</a:t>
            </a:r>
            <a:r>
              <a:rPr lang="ru-RU" baseline="0" dirty="0" smtClean="0"/>
              <a:t> сустав, в сагиттальной плоскости- параллельно </a:t>
            </a:r>
            <a:r>
              <a:rPr lang="ru-RU" baseline="0" dirty="0" err="1" smtClean="0"/>
              <a:t>межмыщелковому</a:t>
            </a:r>
            <a:r>
              <a:rPr lang="ru-RU" baseline="0" dirty="0" smtClean="0"/>
              <a:t> возвышению, а для </a:t>
            </a:r>
            <a:r>
              <a:rPr lang="ru-RU" baseline="0" dirty="0" err="1" smtClean="0"/>
              <a:t>корональных</a:t>
            </a:r>
            <a:r>
              <a:rPr lang="ru-RU" baseline="0" dirty="0" smtClean="0"/>
              <a:t> срезов - перпендикулярно.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Несмотря на то что нет единого общего протокола исследования коленного сустава, методика </a:t>
            </a:r>
            <a:r>
              <a:rPr lang="ru-RU" dirty="0" err="1" smtClean="0"/>
              <a:t>МР-исследования</a:t>
            </a:r>
            <a:r>
              <a:rPr lang="ru-RU" dirty="0" smtClean="0"/>
              <a:t> должна </a:t>
            </a:r>
            <a:r>
              <a:rPr lang="ru-RU" dirty="0" err="1" smtClean="0"/>
              <a:t>обязвключать</a:t>
            </a:r>
            <a:r>
              <a:rPr lang="ru-RU" dirty="0" smtClean="0"/>
              <a:t> получение срезов</a:t>
            </a:r>
            <a:r>
              <a:rPr lang="ru-RU" baseline="0" dirty="0" smtClean="0"/>
              <a:t> в Т1-ВИ, Т2-ВИ, </a:t>
            </a:r>
            <a:r>
              <a:rPr lang="en-US" baseline="0" dirty="0" smtClean="0"/>
              <a:t>PD</a:t>
            </a:r>
            <a:r>
              <a:rPr lang="ru-RU" baseline="0" dirty="0" smtClean="0"/>
              <a:t>-ВИ. Таким образом, проведенное исследование позволяет комплексно оценивать все структуры коленного сустава – мениски, переднюю и заднюю крестообразные связки, коллатеральные связки, суставной хрящ, собственную связку надколенника, сухожилия мышц, костные структуры.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Методика МРТ плечевого сустава: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Положение пациента - лежа на спине.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Верхняя конечность располагается вдоль туловища, параллельно телу в положении наружной ротации плеча.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379B6-52AC-4E56-84B0-933DF3C78AC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29B0F77-8EC7-43E6-A92B-5FA7275F3CF1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422260B-EED1-4FD7-BC27-EB2DD6703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0F77-8EC7-43E6-A92B-5FA7275F3CF1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260B-EED1-4FD7-BC27-EB2DD6703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0F77-8EC7-43E6-A92B-5FA7275F3CF1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260B-EED1-4FD7-BC27-EB2DD6703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29B0F77-8EC7-43E6-A92B-5FA7275F3CF1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260B-EED1-4FD7-BC27-EB2DD6703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29B0F77-8EC7-43E6-A92B-5FA7275F3CF1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422260B-EED1-4FD7-BC27-EB2DD67036E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29B0F77-8EC7-43E6-A92B-5FA7275F3CF1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422260B-EED1-4FD7-BC27-EB2DD6703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29B0F77-8EC7-43E6-A92B-5FA7275F3CF1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422260B-EED1-4FD7-BC27-EB2DD6703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0F77-8EC7-43E6-A92B-5FA7275F3CF1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260B-EED1-4FD7-BC27-EB2DD6703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29B0F77-8EC7-43E6-A92B-5FA7275F3CF1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422260B-EED1-4FD7-BC27-EB2DD6703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29B0F77-8EC7-43E6-A92B-5FA7275F3CF1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422260B-EED1-4FD7-BC27-EB2DD6703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29B0F77-8EC7-43E6-A92B-5FA7275F3CF1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422260B-EED1-4FD7-BC27-EB2DD6703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29B0F77-8EC7-43E6-A92B-5FA7275F3CF1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422260B-EED1-4FD7-BC27-EB2DD6703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643050"/>
            <a:ext cx="8893652" cy="2043114"/>
          </a:xfrm>
        </p:spPr>
        <p:txBody>
          <a:bodyPr>
            <a:noAutofit/>
          </a:bodyPr>
          <a:lstStyle/>
          <a:p>
            <a:r>
              <a:rPr lang="ru-RU" sz="4500" dirty="0" smtClean="0">
                <a:solidFill>
                  <a:schemeClr val="tx1"/>
                </a:solidFill>
              </a:rPr>
              <a:t>Магнитно-резонансная томография </a:t>
            </a:r>
            <a:br>
              <a:rPr lang="ru-RU" sz="4500" dirty="0" smtClean="0">
                <a:solidFill>
                  <a:schemeClr val="tx1"/>
                </a:solidFill>
              </a:rPr>
            </a:br>
            <a:r>
              <a:rPr lang="ru-RU" sz="4500" dirty="0" smtClean="0">
                <a:solidFill>
                  <a:schemeClr val="tx1"/>
                </a:solidFill>
              </a:rPr>
              <a:t>в исследовании суставов</a:t>
            </a:r>
            <a:endParaRPr lang="ru-RU" sz="45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214290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БУЗОО «Клинический Диагностический центр»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5877272"/>
            <a:ext cx="460851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О.В. </a:t>
            </a:r>
            <a:r>
              <a:rPr lang="en-US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Фокина,</a:t>
            </a:r>
            <a:endParaRPr lang="en-US" sz="2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рентгенолаборант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ОРМИ</a:t>
            </a: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Получение изображения в трех стандартных для плечевого сустава плоскостях</a:t>
            </a:r>
            <a:endParaRPr lang="ru-RU" sz="3200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0" y="1714488"/>
            <a:ext cx="2643174" cy="2025650"/>
            <a:chOff x="68" y="1148"/>
            <a:chExt cx="2108" cy="1612"/>
          </a:xfrm>
        </p:grpSpPr>
        <p:pic>
          <p:nvPicPr>
            <p:cNvPr id="5" name="Picture 5" descr="01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" y="1148"/>
              <a:ext cx="2108" cy="1612"/>
            </a:xfrm>
            <a:prstGeom prst="rect">
              <a:avLst/>
            </a:prstGeom>
            <a:ln>
              <a:solidFill>
                <a:schemeClr val="accent2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567" y="1571"/>
              <a:ext cx="1134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567" y="1525"/>
              <a:ext cx="1134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567" y="1616"/>
              <a:ext cx="1134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567" y="1661"/>
              <a:ext cx="1134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567" y="1707"/>
              <a:ext cx="1134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567" y="1752"/>
              <a:ext cx="1134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567" y="1798"/>
              <a:ext cx="1134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>
              <a:off x="567" y="1843"/>
              <a:ext cx="1134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>
              <a:off x="567" y="1888"/>
              <a:ext cx="1134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>
              <a:off x="567" y="1934"/>
              <a:ext cx="1134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>
              <a:off x="567" y="1979"/>
              <a:ext cx="1134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567" y="2024"/>
              <a:ext cx="1134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8" name="Picture 40" descr="PD-FS-TRA0008"/>
          <p:cNvPicPr>
            <a:picLocks noChangeAspect="1" noChangeArrowheads="1"/>
          </p:cNvPicPr>
          <p:nvPr/>
        </p:nvPicPr>
        <p:blipFill>
          <a:blip r:embed="rId4" cstate="email">
            <a:lum bright="-6000"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25" y="4235464"/>
            <a:ext cx="2620949" cy="2620949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142844" y="3786190"/>
            <a:ext cx="2928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Аксиальная плоскость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0" name="Group 18"/>
          <p:cNvGrpSpPr>
            <a:grpSpLocks/>
          </p:cNvGrpSpPr>
          <p:nvPr/>
        </p:nvGrpSpPr>
        <p:grpSpPr bwMode="auto">
          <a:xfrm>
            <a:off x="2786050" y="1714488"/>
            <a:ext cx="3071834" cy="2089149"/>
            <a:chOff x="1782" y="1298"/>
            <a:chExt cx="1968" cy="1361"/>
          </a:xfrm>
        </p:grpSpPr>
        <p:pic>
          <p:nvPicPr>
            <p:cNvPr id="21" name="Picture 19" descr="SSP10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2" y="1298"/>
              <a:ext cx="1968" cy="1361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</p:pic>
        <p:grpSp>
          <p:nvGrpSpPr>
            <p:cNvPr id="22" name="Group 20"/>
            <p:cNvGrpSpPr>
              <a:grpSpLocks/>
            </p:cNvGrpSpPr>
            <p:nvPr/>
          </p:nvGrpSpPr>
          <p:grpSpPr bwMode="auto">
            <a:xfrm>
              <a:off x="2472" y="1661"/>
              <a:ext cx="1134" cy="810"/>
              <a:chOff x="2426" y="1697"/>
              <a:chExt cx="1134" cy="810"/>
            </a:xfrm>
          </p:grpSpPr>
          <p:sp>
            <p:nvSpPr>
              <p:cNvPr id="23" name="Line 21"/>
              <p:cNvSpPr>
                <a:spLocks noChangeAspect="1" noChangeShapeType="1"/>
              </p:cNvSpPr>
              <p:nvPr/>
            </p:nvSpPr>
            <p:spPr bwMode="auto">
              <a:xfrm>
                <a:off x="2426" y="1925"/>
                <a:ext cx="1134" cy="58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22"/>
              <p:cNvSpPr>
                <a:spLocks noChangeAspect="1" noChangeShapeType="1"/>
              </p:cNvSpPr>
              <p:nvPr/>
            </p:nvSpPr>
            <p:spPr bwMode="auto">
              <a:xfrm>
                <a:off x="2426" y="1879"/>
                <a:ext cx="1134" cy="58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23"/>
              <p:cNvSpPr>
                <a:spLocks noChangeAspect="1" noChangeShapeType="1"/>
              </p:cNvSpPr>
              <p:nvPr/>
            </p:nvSpPr>
            <p:spPr bwMode="auto">
              <a:xfrm>
                <a:off x="2426" y="1833"/>
                <a:ext cx="1134" cy="58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24"/>
              <p:cNvSpPr>
                <a:spLocks noChangeAspect="1" noChangeShapeType="1"/>
              </p:cNvSpPr>
              <p:nvPr/>
            </p:nvSpPr>
            <p:spPr bwMode="auto">
              <a:xfrm>
                <a:off x="2426" y="1788"/>
                <a:ext cx="1134" cy="58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25"/>
              <p:cNvSpPr>
                <a:spLocks noChangeAspect="1" noChangeShapeType="1"/>
              </p:cNvSpPr>
              <p:nvPr/>
            </p:nvSpPr>
            <p:spPr bwMode="auto">
              <a:xfrm>
                <a:off x="2426" y="1743"/>
                <a:ext cx="1134" cy="58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26"/>
              <p:cNvSpPr>
                <a:spLocks noChangeAspect="1" noChangeShapeType="1"/>
              </p:cNvSpPr>
              <p:nvPr/>
            </p:nvSpPr>
            <p:spPr bwMode="auto">
              <a:xfrm>
                <a:off x="2426" y="1697"/>
                <a:ext cx="1134" cy="58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29" name="Picture 41" descr="PD-FS-COR0013"/>
          <p:cNvPicPr>
            <a:picLocks noChangeAspect="1" noChangeArrowheads="1"/>
          </p:cNvPicPr>
          <p:nvPr/>
        </p:nvPicPr>
        <p:blipFill>
          <a:blip r:embed="rId6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576" b="12549"/>
          <a:stretch>
            <a:fillRect/>
          </a:stretch>
        </p:blipFill>
        <p:spPr bwMode="auto">
          <a:xfrm>
            <a:off x="2787650" y="4214818"/>
            <a:ext cx="3106737" cy="264318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30" name="Picture 42" descr="PD-FS-SAG001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95" r="1166" b="9227"/>
          <a:stretch>
            <a:fillRect/>
          </a:stretch>
        </p:blipFill>
        <p:spPr bwMode="auto">
          <a:xfrm>
            <a:off x="6072198" y="4214818"/>
            <a:ext cx="3059101" cy="264318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grpSp>
        <p:nvGrpSpPr>
          <p:cNvPr id="31" name="Group 27"/>
          <p:cNvGrpSpPr>
            <a:grpSpLocks/>
          </p:cNvGrpSpPr>
          <p:nvPr/>
        </p:nvGrpSpPr>
        <p:grpSpPr bwMode="auto">
          <a:xfrm>
            <a:off x="6000760" y="1714488"/>
            <a:ext cx="3143240" cy="2089149"/>
            <a:chOff x="3787" y="1298"/>
            <a:chExt cx="1968" cy="1361"/>
          </a:xfrm>
        </p:grpSpPr>
        <p:pic>
          <p:nvPicPr>
            <p:cNvPr id="32" name="Picture 28" descr="SSP10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7" y="1298"/>
              <a:ext cx="1968" cy="1361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</p:pic>
        <p:grpSp>
          <p:nvGrpSpPr>
            <p:cNvPr id="33" name="Group 29"/>
            <p:cNvGrpSpPr>
              <a:grpSpLocks/>
            </p:cNvGrpSpPr>
            <p:nvPr/>
          </p:nvGrpSpPr>
          <p:grpSpPr bwMode="auto">
            <a:xfrm>
              <a:off x="4695" y="1752"/>
              <a:ext cx="952" cy="836"/>
              <a:chOff x="4695" y="1752"/>
              <a:chExt cx="952" cy="836"/>
            </a:xfrm>
          </p:grpSpPr>
          <p:sp>
            <p:nvSpPr>
              <p:cNvPr id="34" name="Line 30"/>
              <p:cNvSpPr>
                <a:spLocks noChangeAspect="1" noChangeShapeType="1"/>
              </p:cNvSpPr>
              <p:nvPr/>
            </p:nvSpPr>
            <p:spPr bwMode="auto">
              <a:xfrm flipH="1">
                <a:off x="4695" y="1752"/>
                <a:ext cx="680" cy="836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Line 31"/>
              <p:cNvSpPr>
                <a:spLocks noChangeAspect="1" noChangeShapeType="1"/>
              </p:cNvSpPr>
              <p:nvPr/>
            </p:nvSpPr>
            <p:spPr bwMode="auto">
              <a:xfrm flipH="1">
                <a:off x="4740" y="1752"/>
                <a:ext cx="680" cy="836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Line 32"/>
              <p:cNvSpPr>
                <a:spLocks noChangeAspect="1" noChangeShapeType="1"/>
              </p:cNvSpPr>
              <p:nvPr/>
            </p:nvSpPr>
            <p:spPr bwMode="auto">
              <a:xfrm flipH="1">
                <a:off x="4785" y="1752"/>
                <a:ext cx="680" cy="836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Line 33"/>
              <p:cNvSpPr>
                <a:spLocks noChangeAspect="1" noChangeShapeType="1"/>
              </p:cNvSpPr>
              <p:nvPr/>
            </p:nvSpPr>
            <p:spPr bwMode="auto">
              <a:xfrm flipH="1">
                <a:off x="4831" y="1752"/>
                <a:ext cx="680" cy="836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Line 34"/>
              <p:cNvSpPr>
                <a:spLocks noChangeAspect="1" noChangeShapeType="1"/>
              </p:cNvSpPr>
              <p:nvPr/>
            </p:nvSpPr>
            <p:spPr bwMode="auto">
              <a:xfrm flipH="1">
                <a:off x="4876" y="1752"/>
                <a:ext cx="680" cy="836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Line 35"/>
              <p:cNvSpPr>
                <a:spLocks noChangeAspect="1" noChangeShapeType="1"/>
              </p:cNvSpPr>
              <p:nvPr/>
            </p:nvSpPr>
            <p:spPr bwMode="auto">
              <a:xfrm flipH="1">
                <a:off x="4921" y="1752"/>
                <a:ext cx="680" cy="836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Line 36"/>
              <p:cNvSpPr>
                <a:spLocks noChangeAspect="1" noChangeShapeType="1"/>
              </p:cNvSpPr>
              <p:nvPr/>
            </p:nvSpPr>
            <p:spPr bwMode="auto">
              <a:xfrm flipH="1">
                <a:off x="4967" y="1752"/>
                <a:ext cx="680" cy="836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1" name="TextBox 40"/>
          <p:cNvSpPr txBox="1"/>
          <p:nvPr/>
        </p:nvSpPr>
        <p:spPr>
          <a:xfrm>
            <a:off x="2714612" y="3786190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Косая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корональная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плоскость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929322" y="3857628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Косая сагиттальная плоскость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3143272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Выбор оптимального набора информативных последовательностей:</a:t>
            </a:r>
          </a:p>
          <a:p>
            <a:pPr algn="ctr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Т1-ВИ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Т2-ВИ</a:t>
            </a:r>
          </a:p>
          <a:p>
            <a:pPr algn="ctr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-ВИ </a:t>
            </a:r>
          </a:p>
          <a:p>
            <a:pPr algn="ctr">
              <a:buFont typeface="Wingdings" pitchFamily="2" charset="2"/>
              <a:buChar char="§"/>
            </a:pP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с подавлением сигнала от жировой ткани</a:t>
            </a:r>
          </a:p>
          <a:p>
            <a:endParaRPr lang="ru-RU" dirty="0"/>
          </a:p>
        </p:txBody>
      </p:sp>
      <p:pic>
        <p:nvPicPr>
          <p:cNvPr id="5" name="Picture 5" descr="PD-FS-TRA0009"/>
          <p:cNvPicPr>
            <a:picLocks noChangeAspect="1" noChangeArrowheads="1"/>
          </p:cNvPicPr>
          <p:nvPr/>
        </p:nvPicPr>
        <p:blipFill>
          <a:blip r:embed="rId3" cstate="email"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3643314"/>
            <a:ext cx="2857520" cy="285752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15" descr="PDFSCOR"/>
          <p:cNvPicPr>
            <a:picLocks noChangeAspect="1" noChangeArrowheads="1"/>
          </p:cNvPicPr>
          <p:nvPr/>
        </p:nvPicPr>
        <p:blipFill>
          <a:blip r:embed="rId4" cstate="email">
            <a:lum bright="6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70" r="1698"/>
          <a:stretch>
            <a:fillRect/>
          </a:stretch>
        </p:blipFill>
        <p:spPr bwMode="auto">
          <a:xfrm>
            <a:off x="3071802" y="3643314"/>
            <a:ext cx="2931703" cy="285752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T2_FS_SAG0015"/>
          <p:cNvPicPr>
            <a:picLocks noChangeAspect="1" noChangeArrowheads="1"/>
          </p:cNvPicPr>
          <p:nvPr/>
        </p:nvPicPr>
        <p:blipFill>
          <a:blip r:embed="rId5" cstate="email">
            <a:lum bright="18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3643314"/>
            <a:ext cx="2928958" cy="285752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67494"/>
            <a:ext cx="8572560" cy="139903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Методика непрямой </a:t>
            </a:r>
            <a:r>
              <a:rPr lang="ru-RU" sz="3200" dirty="0" err="1" smtClean="0"/>
              <a:t>МР-артрографии</a:t>
            </a:r>
            <a:r>
              <a:rPr lang="ru-RU" sz="3200" dirty="0" smtClean="0"/>
              <a:t> плечевых и коленных суставов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14747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Концепция непрямой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МР-артрографии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основана на возможности проникновения парамагнитного контрастного вещества после внутривенного введения в полость сустава.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SIPINEV_YU"/>
          <p:cNvPicPr>
            <a:picLocks noChangeAspect="1" noChangeArrowheads="1"/>
          </p:cNvPicPr>
          <p:nvPr/>
        </p:nvPicPr>
        <p:blipFill>
          <a:blip r:embed="rId3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33" y="3500438"/>
            <a:ext cx="3697967" cy="285752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SIPINEV_YU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4510"/>
          <a:stretch>
            <a:fillRect/>
          </a:stretch>
        </p:blipFill>
        <p:spPr>
          <a:xfrm>
            <a:off x="4643438" y="3500438"/>
            <a:ext cx="4143404" cy="285752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cs typeface="Times New Roman" pitchFamily="18" charset="0"/>
              </a:rPr>
              <a:t>Методика непрямой </a:t>
            </a:r>
            <a:r>
              <a:rPr lang="ru-RU" sz="3200" dirty="0" err="1" smtClean="0">
                <a:cs typeface="Times New Roman" pitchFamily="18" charset="0"/>
              </a:rPr>
              <a:t>МР-артрографии</a:t>
            </a:r>
            <a:r>
              <a:rPr lang="ru-RU" sz="3200" dirty="0" smtClean="0">
                <a:cs typeface="Times New Roman" pitchFamily="18" charset="0"/>
              </a:rPr>
              <a:t> плечевых и коленных суставов</a:t>
            </a:r>
            <a:endParaRPr lang="ru-RU" sz="3200" dirty="0"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1857364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Нативное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исследование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6314" y="1857364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Непрямая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артрография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7" descr="pd_fs_precont0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243" t="11816" r="30598" b="33562"/>
          <a:stretch>
            <a:fillRect/>
          </a:stretch>
        </p:blipFill>
        <p:spPr bwMode="auto">
          <a:xfrm>
            <a:off x="1000100" y="2571744"/>
            <a:ext cx="3214711" cy="3643338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8" descr="t1_fs_postcont0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670" t="20670" r="35655" b="27608"/>
          <a:stretch>
            <a:fillRect/>
          </a:stretch>
        </p:blipFill>
        <p:spPr bwMode="auto">
          <a:xfrm>
            <a:off x="4857752" y="2571744"/>
            <a:ext cx="3214710" cy="3640283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67494"/>
            <a:ext cx="8472518" cy="139903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Методика МРТ локтевого сустава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2546324"/>
          </a:xfrm>
        </p:spPr>
        <p:txBody>
          <a:bodyPr/>
          <a:lstStyle/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исследования используется специальная поверхностная катушка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Положение пациента горизонтальное, на животе, в позе «супермена»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Верхняя конечность вытянута вперед,  располагается в положении пронации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5" descr="коленная катушк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4071942"/>
            <a:ext cx="3857652" cy="2628479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Получение изображения в трех стандартных для локтевого сустава плоскостях</a:t>
            </a:r>
            <a:endParaRPr lang="ru-RU" sz="3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785926"/>
            <a:ext cx="2428892" cy="2490188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1785926"/>
            <a:ext cx="2357454" cy="2520483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1785926"/>
            <a:ext cx="2214578" cy="2466265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17" descr="СПИРОВ ЛОКТ СУСТАВ001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717" t="11810" r="11417" b="11417"/>
          <a:stretch>
            <a:fillRect/>
          </a:stretch>
        </p:blipFill>
        <p:spPr bwMode="auto">
          <a:xfrm>
            <a:off x="357158" y="4722817"/>
            <a:ext cx="2286016" cy="2135183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18" descr="СПИРОВ ЛОКТ СУСТАВ009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240" t="10335" r="17348" b="11368"/>
          <a:stretch>
            <a:fillRect/>
          </a:stretch>
        </p:blipFill>
        <p:spPr bwMode="auto">
          <a:xfrm>
            <a:off x="3276600" y="4739534"/>
            <a:ext cx="2366970" cy="2118465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19" descr="СПИРОВ ЛОКТ СУСТАВ011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971" t="20448" r="8636" b="13066"/>
          <a:stretch>
            <a:fillRect/>
          </a:stretch>
        </p:blipFill>
        <p:spPr bwMode="auto">
          <a:xfrm>
            <a:off x="6357950" y="4716520"/>
            <a:ext cx="2357454" cy="2141480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214282" y="4286256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Сагиттальная плоскость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3240" y="4286256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Корональная плоскость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15074" y="4286256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Аксиальная плоскость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35719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Выбор оптимального набора информативных последовательностей:</a:t>
            </a:r>
          </a:p>
          <a:p>
            <a:pPr algn="ctr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Т1-ВИ</a:t>
            </a:r>
          </a:p>
          <a:p>
            <a:pPr algn="ctr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Т2-ВИ</a:t>
            </a:r>
          </a:p>
          <a:p>
            <a:pPr algn="ctr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PD-FS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PD-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</a:t>
            </a:r>
          </a:p>
          <a:p>
            <a:pPr algn="ctr">
              <a:buFont typeface="Wingdings" pitchFamily="2" charset="2"/>
              <a:buChar char="§"/>
            </a:pP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с подавлением сигнала от жировой ткани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4000504"/>
            <a:ext cx="2973687" cy="2857496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204117" y="4000504"/>
            <a:ext cx="2939883" cy="2857496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4010674"/>
            <a:ext cx="2928958" cy="2847326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4692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Методика МРТ голеностопного сустава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2607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исследования используется поверхностная радиочастотная катушка для коленного сустава или специализированная катушка для голеностопного сустава и стопы.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Положение пациента лежа на спине.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Стопа находится в нейтральном положении, строго в положении 90% подошвенного сгибания.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1" y="4206702"/>
            <a:ext cx="3000396" cy="2651298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Получение изображения в трех стандартных для голеностопного сустава плоскостях</a:t>
            </a:r>
            <a:endParaRPr lang="ru-RU" sz="3200" dirty="0"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882808"/>
            <a:ext cx="9001156" cy="4975192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Сагиттальная плоскость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8" name="Picture 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428868"/>
            <a:ext cx="2019300" cy="3729037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Line 37"/>
          <p:cNvSpPr>
            <a:spLocks noChangeShapeType="1"/>
          </p:cNvSpPr>
          <p:nvPr/>
        </p:nvSpPr>
        <p:spPr bwMode="auto">
          <a:xfrm flipH="1">
            <a:off x="1214414" y="2643182"/>
            <a:ext cx="1008062" cy="3529012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" name="Line 34"/>
          <p:cNvSpPr>
            <a:spLocks noChangeShapeType="1"/>
          </p:cNvSpPr>
          <p:nvPr/>
        </p:nvSpPr>
        <p:spPr bwMode="auto">
          <a:xfrm>
            <a:off x="571472" y="5500702"/>
            <a:ext cx="1441450" cy="576263"/>
          </a:xfrm>
          <a:prstGeom prst="line">
            <a:avLst/>
          </a:prstGeom>
          <a:noFill/>
          <a:ln w="19050" cap="rnd">
            <a:solidFill>
              <a:srgbClr val="FFFF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" name="Line 36"/>
          <p:cNvSpPr>
            <a:spLocks noChangeShapeType="1"/>
          </p:cNvSpPr>
          <p:nvPr/>
        </p:nvSpPr>
        <p:spPr bwMode="auto">
          <a:xfrm flipH="1">
            <a:off x="1571604" y="3857628"/>
            <a:ext cx="647700" cy="2232025"/>
          </a:xfrm>
          <a:prstGeom prst="line">
            <a:avLst/>
          </a:prstGeom>
          <a:noFill/>
          <a:ln w="19050" cap="rnd">
            <a:solidFill>
              <a:srgbClr val="FFFF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" name="Line 35"/>
          <p:cNvSpPr>
            <a:spLocks noChangeShapeType="1"/>
          </p:cNvSpPr>
          <p:nvPr/>
        </p:nvSpPr>
        <p:spPr bwMode="auto">
          <a:xfrm flipH="1">
            <a:off x="857224" y="3571876"/>
            <a:ext cx="647700" cy="2233613"/>
          </a:xfrm>
          <a:prstGeom prst="line">
            <a:avLst/>
          </a:prstGeom>
          <a:noFill/>
          <a:ln w="19050" cap="rnd">
            <a:solidFill>
              <a:srgbClr val="FFFF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4" name="Picture 2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2428868"/>
            <a:ext cx="2459037" cy="3725862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Line 31"/>
          <p:cNvSpPr>
            <a:spLocks noChangeShapeType="1"/>
          </p:cNvSpPr>
          <p:nvPr/>
        </p:nvSpPr>
        <p:spPr bwMode="auto">
          <a:xfrm flipH="1">
            <a:off x="3571868" y="2500306"/>
            <a:ext cx="720725" cy="3529012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" name="Line 30"/>
          <p:cNvSpPr>
            <a:spLocks noChangeShapeType="1"/>
          </p:cNvSpPr>
          <p:nvPr/>
        </p:nvSpPr>
        <p:spPr bwMode="auto">
          <a:xfrm>
            <a:off x="2786050" y="3214686"/>
            <a:ext cx="2447925" cy="647700"/>
          </a:xfrm>
          <a:prstGeom prst="line">
            <a:avLst/>
          </a:prstGeom>
          <a:noFill/>
          <a:ln w="19050" cap="rnd">
            <a:solidFill>
              <a:srgbClr val="FFFF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" name="Line 27"/>
          <p:cNvSpPr>
            <a:spLocks noChangeShapeType="1"/>
          </p:cNvSpPr>
          <p:nvPr/>
        </p:nvSpPr>
        <p:spPr bwMode="auto">
          <a:xfrm flipH="1">
            <a:off x="4071934" y="3357562"/>
            <a:ext cx="719138" cy="2160588"/>
          </a:xfrm>
          <a:prstGeom prst="line">
            <a:avLst/>
          </a:prstGeom>
          <a:noFill/>
          <a:ln w="19050" cap="rnd">
            <a:solidFill>
              <a:srgbClr val="FFFF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" name="Line 28"/>
          <p:cNvSpPr>
            <a:spLocks noChangeShapeType="1"/>
          </p:cNvSpPr>
          <p:nvPr/>
        </p:nvSpPr>
        <p:spPr bwMode="auto">
          <a:xfrm flipH="1">
            <a:off x="3286116" y="2928934"/>
            <a:ext cx="360363" cy="2305050"/>
          </a:xfrm>
          <a:prstGeom prst="line">
            <a:avLst/>
          </a:prstGeom>
          <a:noFill/>
          <a:ln w="19050" cap="rnd">
            <a:solidFill>
              <a:srgbClr val="FFFF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" name="Line 29"/>
          <p:cNvSpPr>
            <a:spLocks noChangeShapeType="1"/>
          </p:cNvSpPr>
          <p:nvPr/>
        </p:nvSpPr>
        <p:spPr bwMode="auto">
          <a:xfrm flipH="1" flipV="1">
            <a:off x="3000364" y="4500570"/>
            <a:ext cx="1943100" cy="503238"/>
          </a:xfrm>
          <a:prstGeom prst="line">
            <a:avLst/>
          </a:prstGeom>
          <a:noFill/>
          <a:ln w="19050" cap="rnd">
            <a:solidFill>
              <a:srgbClr val="FFFF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0" name="Picture 3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2428868"/>
            <a:ext cx="2328862" cy="3744912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Line 43"/>
          <p:cNvSpPr>
            <a:spLocks noChangeShapeType="1"/>
          </p:cNvSpPr>
          <p:nvPr/>
        </p:nvSpPr>
        <p:spPr bwMode="auto">
          <a:xfrm flipH="1">
            <a:off x="6715140" y="2428868"/>
            <a:ext cx="217488" cy="3598862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" name="Line 44"/>
          <p:cNvSpPr>
            <a:spLocks noChangeShapeType="1"/>
          </p:cNvSpPr>
          <p:nvPr/>
        </p:nvSpPr>
        <p:spPr bwMode="auto">
          <a:xfrm flipH="1" flipV="1">
            <a:off x="5857884" y="4071942"/>
            <a:ext cx="1582738" cy="144463"/>
          </a:xfrm>
          <a:prstGeom prst="line">
            <a:avLst/>
          </a:prstGeom>
          <a:noFill/>
          <a:ln w="19050" cap="rnd">
            <a:solidFill>
              <a:srgbClr val="FFFF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Получение изображения в трех стандартных для голеностопного сустава плоскостях</a:t>
            </a:r>
            <a:endParaRPr lang="ru-RU" sz="3200" dirty="0"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Корональная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плоскость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8" name="Picture 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571744"/>
            <a:ext cx="2126378" cy="3529012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3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2571744"/>
            <a:ext cx="3540125" cy="3540125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Line 39"/>
          <p:cNvSpPr>
            <a:spLocks noChangeShapeType="1"/>
          </p:cNvSpPr>
          <p:nvPr/>
        </p:nvSpPr>
        <p:spPr bwMode="auto">
          <a:xfrm>
            <a:off x="1214414" y="3929066"/>
            <a:ext cx="2016125" cy="504825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" name="Line 31"/>
          <p:cNvSpPr>
            <a:spLocks noChangeShapeType="1"/>
          </p:cNvSpPr>
          <p:nvPr/>
        </p:nvSpPr>
        <p:spPr bwMode="auto">
          <a:xfrm>
            <a:off x="1142976" y="3357562"/>
            <a:ext cx="2116769" cy="613480"/>
          </a:xfrm>
          <a:prstGeom prst="line">
            <a:avLst/>
          </a:prstGeom>
          <a:noFill/>
          <a:ln w="19050" cap="rnd">
            <a:solidFill>
              <a:srgbClr val="FFFF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" name="Line 30"/>
          <p:cNvSpPr>
            <a:spLocks noChangeShapeType="1"/>
          </p:cNvSpPr>
          <p:nvPr/>
        </p:nvSpPr>
        <p:spPr bwMode="auto">
          <a:xfrm flipH="1" flipV="1">
            <a:off x="1214414" y="4429132"/>
            <a:ext cx="1680237" cy="476650"/>
          </a:xfrm>
          <a:prstGeom prst="line">
            <a:avLst/>
          </a:prstGeom>
          <a:noFill/>
          <a:ln w="19050" cap="rnd">
            <a:solidFill>
              <a:srgbClr val="FFFF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" name="Line 28"/>
          <p:cNvSpPr>
            <a:spLocks noChangeShapeType="1"/>
          </p:cNvSpPr>
          <p:nvPr/>
        </p:nvSpPr>
        <p:spPr bwMode="auto">
          <a:xfrm flipH="1">
            <a:off x="2357422" y="3286124"/>
            <a:ext cx="621852" cy="2046436"/>
          </a:xfrm>
          <a:prstGeom prst="line">
            <a:avLst/>
          </a:prstGeom>
          <a:noFill/>
          <a:ln w="19050" cap="rnd">
            <a:solidFill>
              <a:srgbClr val="FFFF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" name="Line 29"/>
          <p:cNvSpPr>
            <a:spLocks noChangeShapeType="1"/>
          </p:cNvSpPr>
          <p:nvPr/>
        </p:nvSpPr>
        <p:spPr bwMode="auto">
          <a:xfrm flipH="1">
            <a:off x="1571604" y="3000372"/>
            <a:ext cx="311613" cy="2183266"/>
          </a:xfrm>
          <a:prstGeom prst="line">
            <a:avLst/>
          </a:prstGeom>
          <a:noFill/>
          <a:ln w="19050" cap="rnd">
            <a:solidFill>
              <a:srgbClr val="FFFF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" name="Line 36"/>
          <p:cNvSpPr>
            <a:spLocks noChangeShapeType="1"/>
          </p:cNvSpPr>
          <p:nvPr/>
        </p:nvSpPr>
        <p:spPr bwMode="auto">
          <a:xfrm flipV="1">
            <a:off x="6429388" y="2857496"/>
            <a:ext cx="288925" cy="3095625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" name="Line 33"/>
          <p:cNvSpPr>
            <a:spLocks noChangeShapeType="1"/>
          </p:cNvSpPr>
          <p:nvPr/>
        </p:nvSpPr>
        <p:spPr bwMode="auto">
          <a:xfrm>
            <a:off x="5500694" y="4429132"/>
            <a:ext cx="2376488" cy="287337"/>
          </a:xfrm>
          <a:prstGeom prst="line">
            <a:avLst/>
          </a:prstGeom>
          <a:noFill/>
          <a:ln w="19050" cap="rnd">
            <a:solidFill>
              <a:srgbClr val="FFFF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" name="Line 34"/>
          <p:cNvSpPr>
            <a:spLocks noChangeShapeType="1"/>
          </p:cNvSpPr>
          <p:nvPr/>
        </p:nvSpPr>
        <p:spPr bwMode="auto">
          <a:xfrm>
            <a:off x="5286380" y="5286388"/>
            <a:ext cx="2376488" cy="215900"/>
          </a:xfrm>
          <a:prstGeom prst="line">
            <a:avLst/>
          </a:prstGeom>
          <a:noFill/>
          <a:ln w="19050" cap="rnd">
            <a:solidFill>
              <a:srgbClr val="FFFF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Актуальность проблемы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571472" y="1428736"/>
            <a:ext cx="778674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Заболевания  костей и суставов  являются одной из наиболее существенных проблем современной клинической медицины, т.к.способствуют быстрому развитию анатомо-функциональной неполноценности всего опорно-двигательного аппарата.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Распространенность данной патологии  постоянно  увеличивается. По уровню ограничения трудоспособности и первичной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инвалидизации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взрослого населения заболевания опорно-двигательного аппарата прочно занимают III место после болезней  кровообращения  и злокачественных новообразований.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Получение изображения в трех стандартных для голеностопного сустава плоскостях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372476" cy="468946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Косая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корональная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плоскость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571744"/>
            <a:ext cx="3683000" cy="3683000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5643570" y="2571744"/>
            <a:ext cx="2303462" cy="3600450"/>
            <a:chOff x="1361" y="663"/>
            <a:chExt cx="1678" cy="2347"/>
          </a:xfrm>
        </p:grpSpPr>
        <p:pic>
          <p:nvPicPr>
            <p:cNvPr id="6" name="Picture 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61" y="663"/>
              <a:ext cx="1549" cy="2347"/>
            </a:xfrm>
            <a:prstGeom prst="rect">
              <a:avLst/>
            </a:prstGeom>
            <a:ln>
              <a:solidFill>
                <a:schemeClr val="accent2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7" name="Group 11"/>
            <p:cNvGrpSpPr>
              <a:grpSpLocks/>
            </p:cNvGrpSpPr>
            <p:nvPr/>
          </p:nvGrpSpPr>
          <p:grpSpPr bwMode="auto">
            <a:xfrm>
              <a:off x="1451" y="980"/>
              <a:ext cx="1588" cy="1633"/>
              <a:chOff x="1519" y="1298"/>
              <a:chExt cx="1588" cy="1633"/>
            </a:xfrm>
          </p:grpSpPr>
          <p:sp>
            <p:nvSpPr>
              <p:cNvPr id="8" name="Line 12"/>
              <p:cNvSpPr>
                <a:spLocks noChangeShapeType="1"/>
              </p:cNvSpPr>
              <p:nvPr/>
            </p:nvSpPr>
            <p:spPr bwMode="auto">
              <a:xfrm flipH="1">
                <a:off x="2245" y="1570"/>
                <a:ext cx="453" cy="1361"/>
              </a:xfrm>
              <a:prstGeom prst="line">
                <a:avLst/>
              </a:prstGeom>
              <a:noFill/>
              <a:ln w="19050" cap="rnd">
                <a:solidFill>
                  <a:schemeClr val="accent2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Line 13"/>
              <p:cNvSpPr>
                <a:spLocks noChangeShapeType="1"/>
              </p:cNvSpPr>
              <p:nvPr/>
            </p:nvSpPr>
            <p:spPr bwMode="auto">
              <a:xfrm flipH="1">
                <a:off x="1746" y="1298"/>
                <a:ext cx="227" cy="1452"/>
              </a:xfrm>
              <a:prstGeom prst="line">
                <a:avLst/>
              </a:prstGeom>
              <a:noFill/>
              <a:ln w="19050" cap="rnd">
                <a:solidFill>
                  <a:schemeClr val="accent2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Line 14"/>
              <p:cNvSpPr>
                <a:spLocks noChangeShapeType="1"/>
              </p:cNvSpPr>
              <p:nvPr/>
            </p:nvSpPr>
            <p:spPr bwMode="auto">
              <a:xfrm flipH="1" flipV="1">
                <a:off x="1519" y="2251"/>
                <a:ext cx="1224" cy="317"/>
              </a:xfrm>
              <a:prstGeom prst="line">
                <a:avLst/>
              </a:prstGeom>
              <a:noFill/>
              <a:ln w="19050" cap="rnd">
                <a:solidFill>
                  <a:schemeClr val="accent2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15"/>
              <p:cNvSpPr>
                <a:spLocks noChangeShapeType="1"/>
              </p:cNvSpPr>
              <p:nvPr/>
            </p:nvSpPr>
            <p:spPr bwMode="auto">
              <a:xfrm>
                <a:off x="1565" y="1525"/>
                <a:ext cx="1542" cy="408"/>
              </a:xfrm>
              <a:prstGeom prst="line">
                <a:avLst/>
              </a:prstGeom>
              <a:noFill/>
              <a:ln w="19050" cap="rnd">
                <a:solidFill>
                  <a:schemeClr val="accent2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5715008" y="3929066"/>
            <a:ext cx="2016125" cy="576263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>
            <a:off x="1785918" y="3571876"/>
            <a:ext cx="2374900" cy="2376487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" name="Line 7"/>
          <p:cNvSpPr>
            <a:spLocks noChangeShapeType="1"/>
          </p:cNvSpPr>
          <p:nvPr/>
        </p:nvSpPr>
        <p:spPr bwMode="auto">
          <a:xfrm flipV="1">
            <a:off x="2143108" y="3643314"/>
            <a:ext cx="2087562" cy="2087562"/>
          </a:xfrm>
          <a:prstGeom prst="line">
            <a:avLst/>
          </a:prstGeom>
          <a:noFill/>
          <a:ln w="19050" cap="rnd">
            <a:solidFill>
              <a:srgbClr val="FFFF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Получение изображения в трех стандартных для голеностопного сустава плоскостях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329642" cy="468946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Аксиальная плоскость 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500306"/>
            <a:ext cx="3683000" cy="3683000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2500306"/>
            <a:ext cx="2257425" cy="3671888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Line 11"/>
          <p:cNvSpPr>
            <a:spLocks noChangeShapeType="1"/>
          </p:cNvSpPr>
          <p:nvPr/>
        </p:nvSpPr>
        <p:spPr bwMode="auto">
          <a:xfrm>
            <a:off x="2214546" y="3929066"/>
            <a:ext cx="2232025" cy="21590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2071670" y="4500570"/>
            <a:ext cx="2376487" cy="287338"/>
          </a:xfrm>
          <a:prstGeom prst="line">
            <a:avLst/>
          </a:prstGeom>
          <a:noFill/>
          <a:ln w="19050" cap="rnd">
            <a:solidFill>
              <a:srgbClr val="FFFF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2000232" y="5357826"/>
            <a:ext cx="2376487" cy="215900"/>
          </a:xfrm>
          <a:prstGeom prst="line">
            <a:avLst/>
          </a:prstGeom>
          <a:noFill/>
          <a:ln w="19050" cap="rnd">
            <a:solidFill>
              <a:srgbClr val="FFFF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5715008" y="4143380"/>
            <a:ext cx="2016125" cy="144463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404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Выбор оптимального набора информативных последовательностей:</a:t>
            </a:r>
          </a:p>
          <a:p>
            <a:pPr algn="ctr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Т1-ВИ</a:t>
            </a:r>
          </a:p>
          <a:p>
            <a:pPr algn="ctr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Т2-ВИ</a:t>
            </a:r>
          </a:p>
          <a:p>
            <a:pPr algn="ctr"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PD-FS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PD-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</a:t>
            </a:r>
          </a:p>
          <a:p>
            <a:pPr algn="ctr">
              <a:buFont typeface="Wingdings" pitchFamily="2" charset="2"/>
              <a:buChar char="§"/>
            </a:pP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с подавлением сигнала от жировой ткани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000372"/>
            <a:ext cx="1941515" cy="3554388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3000372"/>
            <a:ext cx="1944425" cy="3571900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9" y="3000372"/>
            <a:ext cx="3643338" cy="3571900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469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Методика МРТ лучезапястного сустава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643998" cy="542928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исследования лучше использовать специализированную катушку для исследования кисти и лучезапястного сустава, при ее отсутствии МРТ можно проводить в поверхностной катушке для коленного сустава, головной катушки или гибкой многофункциональной катушки.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положение пациента – лежа на животе или на боку; рука вытянута над головой параллельно плоскости стола.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Кисть - в положении пронации, фиксирована с целью исключения двигательных артефактов.</a:t>
            </a:r>
          </a:p>
          <a:p>
            <a:endParaRPr lang="ru-RU" dirty="0"/>
          </a:p>
        </p:txBody>
      </p:sp>
      <p:pic>
        <p:nvPicPr>
          <p:cNvPr id="5" name="Picture 10" descr="IMG_4261+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3857629"/>
            <a:ext cx="3857652" cy="2786081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9" descr="IMG_4241+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3857628"/>
            <a:ext cx="3857652" cy="2786082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8980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Получение изображения в трех стандартных для лучезапястного сустава плоскостях</a:t>
            </a:r>
            <a:endParaRPr lang="ru-RU" sz="3200" dirty="0"/>
          </a:p>
        </p:txBody>
      </p:sp>
      <p:pic>
        <p:nvPicPr>
          <p:cNvPr id="4" name="Picture 13" descr="tra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643050"/>
            <a:ext cx="2788296" cy="2286016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8" descr="cor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1643050"/>
            <a:ext cx="2629761" cy="2286016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9" descr="sa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1643050"/>
            <a:ext cx="2357454" cy="2313972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10" descr="sag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500570"/>
            <a:ext cx="2786082" cy="2242018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14" descr="tra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4500570"/>
            <a:ext cx="2643206" cy="2237723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6" descr="cor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4500570"/>
            <a:ext cx="2357454" cy="2214578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42844" y="4000504"/>
            <a:ext cx="292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Корональная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плоскость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86116" y="4000504"/>
            <a:ext cx="3071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Сагиттальная плоскость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43636" y="4000504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Аксиальная плоскость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9547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Выбор оптимального набора информативных последовательностей:</a:t>
            </a:r>
          </a:p>
          <a:p>
            <a:pPr algn="ctr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Т1-ВИ</a:t>
            </a:r>
          </a:p>
          <a:p>
            <a:pPr algn="ctr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Т2-ВИ</a:t>
            </a:r>
          </a:p>
          <a:p>
            <a:pPr algn="ctr"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PD-FS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PD-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</a:t>
            </a:r>
          </a:p>
          <a:p>
            <a:pPr algn="ctr">
              <a:buFont typeface="Wingdings" pitchFamily="2" charset="2"/>
              <a:buChar char="§"/>
            </a:pP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с подавлением сигнала от жировой ткани</a:t>
            </a:r>
          </a:p>
          <a:p>
            <a:pPr algn="ctr">
              <a:buNone/>
            </a:pPr>
            <a:endParaRPr lang="ru-RU" sz="2000" i="1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8" descr="T1 cor000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313"/>
          <a:stretch>
            <a:fillRect/>
          </a:stretch>
        </p:blipFill>
        <p:spPr bwMode="auto">
          <a:xfrm>
            <a:off x="142844" y="3071810"/>
            <a:ext cx="2756492" cy="2786082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17" descr="pd fs cor0005"/>
          <p:cNvPicPr>
            <a:picLocks noChangeAspect="1" noChangeArrowheads="1"/>
          </p:cNvPicPr>
          <p:nvPr/>
        </p:nvPicPr>
        <p:blipFill>
          <a:blip r:embed="rId4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70" t="8438" r="5931" b="4050"/>
          <a:stretch>
            <a:fillRect/>
          </a:stretch>
        </p:blipFill>
        <p:spPr bwMode="auto">
          <a:xfrm>
            <a:off x="3071802" y="3071810"/>
            <a:ext cx="2928958" cy="2787749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16" descr="pd fs sag0005"/>
          <p:cNvPicPr>
            <a:picLocks noChangeAspect="1" noChangeArrowheads="1"/>
          </p:cNvPicPr>
          <p:nvPr/>
        </p:nvPicPr>
        <p:blipFill>
          <a:blip r:embed="rId5" cstate="email">
            <a:lum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3071810"/>
            <a:ext cx="2786082" cy="2786082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898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cs typeface="Times New Roman" pitchFamily="18" charset="0"/>
              </a:rPr>
              <a:t>Методика МРТ височно-нижнечелюстного сустава</a:t>
            </a:r>
            <a:endParaRPr lang="ru-RU" sz="3200" dirty="0"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501122" cy="500066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Исследование выполняется лёжа на спине.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исследования используется головная катушка или специальная поверхностная катушка.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Позиционируется на 1-2 см кпереди от наружного слухового прохода. </a:t>
            </a:r>
          </a:p>
          <a:p>
            <a:endParaRPr lang="ru-RU" dirty="0"/>
          </a:p>
        </p:txBody>
      </p:sp>
      <p:pic>
        <p:nvPicPr>
          <p:cNvPr id="4" name="Picture 3" descr="DSCN2755"/>
          <p:cNvPicPr>
            <a:picLocks noChangeAspect="1" noChangeArrowheads="1"/>
          </p:cNvPicPr>
          <p:nvPr/>
        </p:nvPicPr>
        <p:blipFill>
          <a:blip r:embed="rId3" cstate="email">
            <a:lum contrast="4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571876"/>
            <a:ext cx="3962400" cy="2973388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DSCN2756"/>
          <p:cNvPicPr>
            <a:picLocks noChangeAspect="1" noChangeArrowheads="1"/>
          </p:cNvPicPr>
          <p:nvPr/>
        </p:nvPicPr>
        <p:blipFill>
          <a:blip r:embed="rId4" cstate="email">
            <a:lum contrast="4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571876"/>
            <a:ext cx="3962400" cy="2973388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6124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Получение изображения в трех стандартных для височно-нижнечелюстного сустава плоскостях</a:t>
            </a:r>
            <a:endParaRPr lang="ru-RU" sz="2800" dirty="0"/>
          </a:p>
        </p:txBody>
      </p:sp>
      <p:pic>
        <p:nvPicPr>
          <p:cNvPr id="8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lum bright="6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2643182"/>
            <a:ext cx="3192418" cy="3533334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email">
            <a:lum bright="6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2643182"/>
            <a:ext cx="3099436" cy="3500462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1" name="Прямая соединительная линия 10"/>
          <p:cNvCxnSpPr/>
          <p:nvPr/>
        </p:nvCxnSpPr>
        <p:spPr>
          <a:xfrm rot="5400000">
            <a:off x="607191" y="3964785"/>
            <a:ext cx="1643074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750067" y="3964785"/>
            <a:ext cx="1643074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678629" y="3964785"/>
            <a:ext cx="1643074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357818" y="4357694"/>
            <a:ext cx="1214446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357818" y="4429132"/>
            <a:ext cx="1214446" cy="5715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262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Выбор оптимального набора информативных последовательностей:</a:t>
            </a:r>
          </a:p>
          <a:p>
            <a:pPr algn="ctr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Т1-ВИ</a:t>
            </a:r>
          </a:p>
          <a:p>
            <a:pPr algn="ctr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Т2-ВИ</a:t>
            </a:r>
          </a:p>
          <a:p>
            <a:pPr algn="ctr"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PD-FS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PD-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</a:t>
            </a:r>
          </a:p>
          <a:p>
            <a:pPr algn="ctr">
              <a:buFont typeface="Wingdings" pitchFamily="2" charset="2"/>
              <a:buChar char="§"/>
            </a:pP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с подавлением сигнала от жировой ткани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198" t="29819" r="29597" b="31038"/>
          <a:stretch>
            <a:fillRect/>
          </a:stretch>
        </p:blipFill>
        <p:spPr>
          <a:xfrm>
            <a:off x="142844" y="3214686"/>
            <a:ext cx="4193604" cy="3000396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547" t="32671" r="31673" b="33760"/>
          <a:stretch>
            <a:fillRect/>
          </a:stretch>
        </p:blipFill>
        <p:spPr>
          <a:xfrm>
            <a:off x="4714876" y="3214686"/>
            <a:ext cx="4117239" cy="3000396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Методы лучевой диагностики в исследовании суставов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Рентгенография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Магнитно-резонансная томография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УЗИ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Компьютерная томография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Непрямая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артрография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Радионуклидное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исследование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Остеоденситометрия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262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МРТ прочно вошла в клиническую практику в начале 80-х годов XX века.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Благодаря быстрому усовершенствованию специальных поверхностных катушек для суставов она стала основным методом визуализации органов опоры и движения при наличии клинических проявлений их поражения.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Высокая контрастность мягких тканей, а также получение многоплоскостных изображений обеспечивают оптимальную визуализацию вне- и внутрисуставных структур суставов, таких как мышцы, сухожилия, гиалиновый и фиброзный хрящ, капсула сустава, жировая ткань, околосуставные сумки и костный мозг.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импульсные последовательности при 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МР-исследовании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5" descr="PD000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315" r="9596"/>
          <a:stretch>
            <a:fillRect/>
          </a:stretch>
        </p:blipFill>
        <p:spPr bwMode="auto">
          <a:xfrm>
            <a:off x="3000364" y="2428868"/>
            <a:ext cx="2928958" cy="321471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428868"/>
            <a:ext cx="2857488" cy="324363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PD-FS-TRA0009"/>
          <p:cNvPicPr>
            <a:picLocks noChangeAspect="1" noChangeArrowheads="1"/>
          </p:cNvPicPr>
          <p:nvPr/>
        </p:nvPicPr>
        <p:blipFill>
          <a:blip r:embed="rId5" cstate="email"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66" y="2428868"/>
            <a:ext cx="3071834" cy="321471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928794" y="2428868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Т1-ВИ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628" y="2428868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Т2-ВИ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8084" y="2428868"/>
            <a:ext cx="1285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PD-FS-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86874" cy="12379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Методика МРТ коленного сустава </a:t>
            </a: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9751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исследования используется специальная поверхностная катушка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Положение пациента - лежа на спине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Нижняя конечность располагается в нейтральном положении, либо в положении наружной ротации колена на 10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-15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(для лучшей визуализации передней крестообразной связки)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коленная катушк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43380"/>
            <a:ext cx="4500562" cy="2714618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6" descr="оля колено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4143380"/>
            <a:ext cx="4643437" cy="2714620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72560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Получение изображения в трех стандартных для коленного сустава плоскостях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4" name="Picture 13" descr="РАЗМЕТКА АКС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643050"/>
            <a:ext cx="2357454" cy="2357455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12" descr="РАЗМЕТКА000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1643051"/>
            <a:ext cx="2357454" cy="2355970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11" descr="РАЗМЕТКА САГИТАЛ000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1643050"/>
            <a:ext cx="2306636" cy="2357454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8" descr="НОРМА000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500547"/>
            <a:ext cx="2357454" cy="2357453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10" descr="НОРМА000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4468819"/>
            <a:ext cx="2357454" cy="2389181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9" descr="НОРМА000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4489428"/>
            <a:ext cx="2357454" cy="2368572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142844" y="4071942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Аксиальная плоскость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3240" y="4071942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Корональная плоскость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15074" y="4071942"/>
            <a:ext cx="3071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Сагиттальная плоскость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229600" cy="3000396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Выбор оптимального набора информативных последовательностей:</a:t>
            </a:r>
          </a:p>
          <a:p>
            <a:pPr algn="ctr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Т1-ВИ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Т2-ВИ</a:t>
            </a:r>
          </a:p>
          <a:p>
            <a:pPr algn="ctr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-ВИ </a:t>
            </a:r>
          </a:p>
          <a:p>
            <a:pPr algn="ctr">
              <a:buFont typeface="Wingdings" pitchFamily="2" charset="2"/>
              <a:buChar char="§"/>
            </a:pP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с подавлением сигнала от жировой ткани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5" descr="PD000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315" r="9596"/>
          <a:stretch>
            <a:fillRect/>
          </a:stretch>
        </p:blipFill>
        <p:spPr bwMode="auto">
          <a:xfrm>
            <a:off x="142844" y="3500438"/>
            <a:ext cx="2815871" cy="2928958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7" descr="КОЛЛАТЕРАЛЬНЫЕ СВЯЗКИ000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066" t="11589" r="8636" b="5684"/>
          <a:stretch>
            <a:fillRect/>
          </a:stretch>
        </p:blipFill>
        <p:spPr bwMode="auto">
          <a:xfrm>
            <a:off x="3071802" y="3500438"/>
            <a:ext cx="2775482" cy="2928958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6" descr="T2 tra001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86" r="3543"/>
          <a:stretch>
            <a:fillRect/>
          </a:stretch>
        </p:blipFill>
        <p:spPr bwMode="auto">
          <a:xfrm>
            <a:off x="5929322" y="3500438"/>
            <a:ext cx="3051175" cy="2928958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472518" cy="139903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Методика МРТ плечевого сустава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240344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Положение пациента - лежа на спине.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Верхняя конечность располагается вдоль туловища, параллельно телу в положении наружной ротации плеча.</a:t>
            </a:r>
          </a:p>
          <a:p>
            <a:endParaRPr lang="ru-RU" dirty="0"/>
          </a:p>
        </p:txBody>
      </p:sp>
      <p:pic>
        <p:nvPicPr>
          <p:cNvPr id="4" name="Picture 6" descr="плечевая катушк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3929067"/>
            <a:ext cx="4572001" cy="2928934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 descr="оля плеч катушк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929067"/>
            <a:ext cx="4572001" cy="2928934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453</TotalTime>
  <Words>2073</Words>
  <Application>Microsoft Office PowerPoint</Application>
  <PresentationFormat>Экран (4:3)</PresentationFormat>
  <Paragraphs>192</Paragraphs>
  <Slides>28</Slides>
  <Notes>28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Яркая</vt:lpstr>
      <vt:lpstr>Магнитно-резонансная томография  в исследовании суставов</vt:lpstr>
      <vt:lpstr>Актуальность проблемы</vt:lpstr>
      <vt:lpstr>Методы лучевой диагностики в исследовании суставов</vt:lpstr>
      <vt:lpstr>Презентация PowerPoint</vt:lpstr>
      <vt:lpstr>Основные импульсные последовательности при МР-исследовании</vt:lpstr>
      <vt:lpstr>Методика МРТ коленного сустава  </vt:lpstr>
      <vt:lpstr>Получение изображения в трех стандартных для коленного сустава плоскостях  </vt:lpstr>
      <vt:lpstr>Презентация PowerPoint</vt:lpstr>
      <vt:lpstr>Методика МРТ плечевого сустава</vt:lpstr>
      <vt:lpstr>Получение изображения в трех стандартных для плечевого сустава плоскостях</vt:lpstr>
      <vt:lpstr>Презентация PowerPoint</vt:lpstr>
      <vt:lpstr>Методика непрямой МР-артрографии плечевых и коленных суставов</vt:lpstr>
      <vt:lpstr>Методика непрямой МР-артрографии плечевых и коленных суставов</vt:lpstr>
      <vt:lpstr>Методика МРТ локтевого сустава</vt:lpstr>
      <vt:lpstr>Получение изображения в трех стандартных для локтевого сустава плоскостях</vt:lpstr>
      <vt:lpstr>Презентация PowerPoint</vt:lpstr>
      <vt:lpstr>Методика МРТ голеностопного сустава</vt:lpstr>
      <vt:lpstr>Получение изображения в трех стандартных для голеностопного сустава плоскостях</vt:lpstr>
      <vt:lpstr>Получение изображения в трех стандартных для голеностопного сустава плоскостях</vt:lpstr>
      <vt:lpstr>Получение изображения в трех стандартных для голеностопного сустава плоскостях</vt:lpstr>
      <vt:lpstr>Получение изображения в трех стандартных для голеностопного сустава плоскостях</vt:lpstr>
      <vt:lpstr>Презентация PowerPoint</vt:lpstr>
      <vt:lpstr>Методика МРТ лучезапястного сустава</vt:lpstr>
      <vt:lpstr>Получение изображения в трех стандартных для лучезапястного сустава плоскостях</vt:lpstr>
      <vt:lpstr>Презентация PowerPoint</vt:lpstr>
      <vt:lpstr>Методика МРТ височно-нижнечелюстного сустава</vt:lpstr>
      <vt:lpstr>Получение изображения в трех стандартных для височно-нижнечелюстного сустава плоскостях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Магнитно-резонансная томография в исследовании суставов</dc:title>
  <dc:creator>DNA7 X86</dc:creator>
  <cp:lastModifiedBy>Sveta</cp:lastModifiedBy>
  <cp:revision>132</cp:revision>
  <dcterms:created xsi:type="dcterms:W3CDTF">2015-03-13T14:06:48Z</dcterms:created>
  <dcterms:modified xsi:type="dcterms:W3CDTF">2015-05-14T07:59:21Z</dcterms:modified>
</cp:coreProperties>
</file>