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56" r:id="rId1"/>
  </p:sldMasterIdLst>
  <p:notesMasterIdLst>
    <p:notesMasterId r:id="rId40"/>
  </p:notesMasterIdLst>
  <p:sldIdLst>
    <p:sldId id="258" r:id="rId2"/>
    <p:sldId id="257" r:id="rId3"/>
    <p:sldId id="319" r:id="rId4"/>
    <p:sldId id="305" r:id="rId5"/>
    <p:sldId id="303" r:id="rId6"/>
    <p:sldId id="308" r:id="rId7"/>
    <p:sldId id="306" r:id="rId8"/>
    <p:sldId id="309" r:id="rId9"/>
    <p:sldId id="310" r:id="rId10"/>
    <p:sldId id="326" r:id="rId11"/>
    <p:sldId id="311" r:id="rId12"/>
    <p:sldId id="312" r:id="rId13"/>
    <p:sldId id="307" r:id="rId14"/>
    <p:sldId id="304" r:id="rId15"/>
    <p:sldId id="320" r:id="rId16"/>
    <p:sldId id="313" r:id="rId17"/>
    <p:sldId id="321" r:id="rId18"/>
    <p:sldId id="316" r:id="rId19"/>
    <p:sldId id="314" r:id="rId20"/>
    <p:sldId id="315" r:id="rId21"/>
    <p:sldId id="259" r:id="rId22"/>
    <p:sldId id="280" r:id="rId23"/>
    <p:sldId id="274" r:id="rId24"/>
    <p:sldId id="261" r:id="rId25"/>
    <p:sldId id="268" r:id="rId26"/>
    <p:sldId id="265" r:id="rId27"/>
    <p:sldId id="270" r:id="rId28"/>
    <p:sldId id="278" r:id="rId29"/>
    <p:sldId id="279" r:id="rId30"/>
    <p:sldId id="330" r:id="rId31"/>
    <p:sldId id="322" r:id="rId32"/>
    <p:sldId id="323" r:id="rId33"/>
    <p:sldId id="327" r:id="rId34"/>
    <p:sldId id="328" r:id="rId35"/>
    <p:sldId id="317" r:id="rId36"/>
    <p:sldId id="318" r:id="rId37"/>
    <p:sldId id="329" r:id="rId38"/>
    <p:sldId id="271" r:id="rId3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194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36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407556867891513E-2"/>
          <c:y val="0.16435185185185189"/>
          <c:w val="0.6487259405074377"/>
          <c:h val="0.8342592592592597"/>
        </c:manualLayout>
      </c:layout>
      <c:pie3DChart>
        <c:varyColors val="1"/>
        <c:ser>
          <c:idx val="0"/>
          <c:order val="0"/>
          <c:explosion val="25"/>
          <c:dLbls>
            <c:dLbl>
              <c:idx val="0"/>
              <c:layout>
                <c:manualLayout>
                  <c:x val="-7.5403020354060532E-2"/>
                  <c:y val="8.455403103358935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18055457362201058"/>
                  <c:y val="-0.1353209018442395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15143708779832629"/>
                  <c:y val="2.9277476113765258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3332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3000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Лист1!$A$1:$A$3</c:f>
              <c:strCache>
                <c:ptCount val="3"/>
                <c:pt idx="0">
                  <c:v>2012 год</c:v>
                </c:pt>
                <c:pt idx="1">
                  <c:v>2013 год</c:v>
                </c:pt>
                <c:pt idx="2">
                  <c:v>2014 год</c:v>
                </c:pt>
              </c:strCache>
            </c:strRef>
          </c:cat>
          <c:val>
            <c:numRef>
              <c:f>Лист1!$B$1:$B$3</c:f>
              <c:numCache>
                <c:formatCode>General</c:formatCode>
                <c:ptCount val="3"/>
                <c:pt idx="0">
                  <c:v>734</c:v>
                </c:pt>
                <c:pt idx="1">
                  <c:v>2318</c:v>
                </c:pt>
                <c:pt idx="2">
                  <c:v>2597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8775033138080732"/>
          <c:y val="0.72404933402461624"/>
          <c:w val="0.23180533251636545"/>
          <c:h val="0.17458285884901678"/>
        </c:manualLayout>
      </c:layout>
      <c:overlay val="0"/>
      <c:txPr>
        <a:bodyPr/>
        <a:lstStyle/>
        <a:p>
          <a:pPr>
            <a:defRPr sz="3000" baseline="0"/>
          </a:pPr>
          <a:endParaRPr lang="ru-RU"/>
        </a:p>
      </c:txPr>
    </c:legend>
    <c:plotVisOnly val="1"/>
    <c:dispBlanksAs val="zero"/>
    <c:showDLblsOverMax val="0"/>
  </c:chart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9784566420724493E-2"/>
          <c:y val="7.1512543666346989E-2"/>
          <c:w val="0.81296824374990251"/>
          <c:h val="0.88229316901512156"/>
        </c:manualLayout>
      </c:layout>
      <c:pie3DChart>
        <c:varyColors val="1"/>
        <c:ser>
          <c:idx val="0"/>
          <c:order val="0"/>
          <c:explosion val="25"/>
          <c:dLbls>
            <c:dLbl>
              <c:idx val="0"/>
              <c:layout>
                <c:manualLayout>
                  <c:x val="-0.12926910180478041"/>
                  <c:y val="7.4723547131127083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124</a:t>
                    </a:r>
                    <a:r>
                      <a:rPr lang="ru-RU" dirty="0" smtClean="0"/>
                      <a:t>5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18747515841151749"/>
                  <c:y val="-0.1787552330044141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</a:t>
                    </a:r>
                    <a:r>
                      <a:rPr lang="ru-RU" dirty="0" smtClean="0"/>
                      <a:t>97</a:t>
                    </a:r>
                    <a:r>
                      <a:rPr lang="en-US" dirty="0" smtClean="0"/>
                      <a:t>7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tx>
                <c:rich>
                  <a:bodyPr/>
                  <a:lstStyle/>
                  <a:p>
                    <a:r>
                      <a:rPr lang="en-US" smtClean="0"/>
                      <a:t>2</a:t>
                    </a:r>
                    <a:r>
                      <a:rPr lang="ru-RU" smtClean="0"/>
                      <a:t>65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1292437214830536"/>
                  <c:y val="3.7905510498833582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2</a:t>
                    </a:r>
                    <a:r>
                      <a:rPr lang="ru-RU" dirty="0" smtClean="0"/>
                      <a:t>99</a:t>
                    </a:r>
                    <a:r>
                      <a:rPr lang="en-US" dirty="0" smtClean="0"/>
                      <a:t>7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3000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Лист1!$A$1:$A$4</c:f>
              <c:strCache>
                <c:ptCount val="4"/>
                <c:pt idx="0">
                  <c:v>ОНМК</c:v>
                </c:pt>
                <c:pt idx="1">
                  <c:v>ТРАВМА</c:v>
                </c:pt>
                <c:pt idx="2">
                  <c:v>ОНКО</c:v>
                </c:pt>
                <c:pt idx="3">
                  <c:v>ПРОЧИЕ</c:v>
                </c:pt>
              </c:strCache>
            </c:strRef>
          </c:cat>
          <c:val>
            <c:numRef>
              <c:f>Лист1!$B$1:$B$4</c:f>
              <c:numCache>
                <c:formatCode>General</c:formatCode>
                <c:ptCount val="4"/>
                <c:pt idx="0">
                  <c:v>1024</c:v>
                </c:pt>
                <c:pt idx="1">
                  <c:v>1746</c:v>
                </c:pt>
                <c:pt idx="2">
                  <c:v>124</c:v>
                </c:pt>
                <c:pt idx="3">
                  <c:v>2176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73626786566198532"/>
          <c:y val="0.7014037581682846"/>
          <c:w val="0.25039328029845431"/>
          <c:h val="0.27861929482582742"/>
        </c:manualLayout>
      </c:layout>
      <c:overlay val="0"/>
      <c:txPr>
        <a:bodyPr/>
        <a:lstStyle/>
        <a:p>
          <a:pPr>
            <a:defRPr sz="2600" baseline="0"/>
          </a:pPr>
          <a:endParaRPr lang="ru-RU"/>
        </a:p>
      </c:txPr>
    </c:legend>
    <c:plotVisOnly val="1"/>
    <c:dispBlanksAs val="zero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ИШЕМИЧЕСКИЙ ИНСУЛЬТ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4.641297165812009E-3"/>
                  <c:y val="7.138757069320340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"/>
                  <c:y val="0.1028820871754990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5470990552706619E-3"/>
                  <c:y val="0.1133802593362642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200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11</c:v>
                </c:pt>
                <c:pt idx="1">
                  <c:v>67</c:v>
                </c:pt>
                <c:pt idx="2">
                  <c:v>81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ГЕМОРРАГИЧЕСКИЙ ИНСУЛЬТ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1.5470990552706335E-3"/>
                  <c:y val="9.868281831119322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5.6726310052750609E-17"/>
                  <c:y val="0.1007824527433459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13452620105501E-16"/>
                  <c:y val="9.868281831119322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200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</c:numCache>
            </c:num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16</c:v>
                </c:pt>
                <c:pt idx="1">
                  <c:v>90</c:v>
                </c:pt>
                <c:pt idx="2">
                  <c:v>122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32376320"/>
        <c:axId val="32377472"/>
        <c:axId val="0"/>
      </c:bar3DChart>
      <c:catAx>
        <c:axId val="323763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2200" baseline="0"/>
            </a:pPr>
            <a:endParaRPr lang="ru-RU"/>
          </a:p>
        </c:txPr>
        <c:crossAx val="32377472"/>
        <c:crosses val="autoZero"/>
        <c:auto val="1"/>
        <c:lblAlgn val="ctr"/>
        <c:lblOffset val="100"/>
        <c:noMultiLvlLbl val="0"/>
      </c:catAx>
      <c:valAx>
        <c:axId val="3237747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one"/>
        <c:crossAx val="32376320"/>
        <c:crosses val="autoZero"/>
        <c:crossBetween val="between"/>
      </c:valAx>
    </c:plotArea>
    <c:legend>
      <c:legendPos val="t"/>
      <c:overlay val="0"/>
      <c:txPr>
        <a:bodyPr/>
        <a:lstStyle/>
        <a:p>
          <a:pPr>
            <a:defRPr sz="2600" baseline="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0.03906</cdr:x>
      <cdr:y>0.08001</cdr:y>
    </cdr:from>
    <cdr:to>
      <cdr:x>1</cdr:x>
      <cdr:y>0.15182</cdr:y>
    </cdr:to>
    <cdr:sp macro="" textlink="">
      <cdr:nvSpPr>
        <cdr:cNvPr id="3" name="Прямоугольник 2"/>
        <cdr:cNvSpPr/>
      </cdr:nvSpPr>
      <cdr:spPr>
        <a:xfrm xmlns:a="http://schemas.openxmlformats.org/drawingml/2006/main">
          <a:off x="357158" y="548709"/>
          <a:ext cx="8786842" cy="49244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>
          <a:sp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ysClr val="window" lastClr="FFFFFF"/>
              </a:solidFill>
              <a:latin typeface="Arial"/>
            </a:defRPr>
          </a:lvl1pPr>
          <a:lvl2pPr marL="457200" algn="l" defTabSz="914400" rtl="0" eaLnBrk="1" latinLnBrk="0" hangingPunct="1">
            <a:defRPr sz="1800" kern="1200">
              <a:solidFill>
                <a:sysClr val="window" lastClr="FFFFFF"/>
              </a:solidFill>
              <a:latin typeface="Arial"/>
            </a:defRPr>
          </a:lvl2pPr>
          <a:lvl3pPr marL="914400" algn="l" defTabSz="914400" rtl="0" eaLnBrk="1" latinLnBrk="0" hangingPunct="1">
            <a:defRPr sz="1800" kern="1200">
              <a:solidFill>
                <a:sysClr val="window" lastClr="FFFFFF"/>
              </a:solidFill>
              <a:latin typeface="Arial"/>
            </a:defRPr>
          </a:lvl3pPr>
          <a:lvl4pPr marL="1371600" algn="l" defTabSz="914400" rtl="0" eaLnBrk="1" latinLnBrk="0" hangingPunct="1">
            <a:defRPr sz="1800" kern="1200">
              <a:solidFill>
                <a:sysClr val="window" lastClr="FFFFFF"/>
              </a:solidFill>
              <a:latin typeface="Arial"/>
            </a:defRPr>
          </a:lvl4pPr>
          <a:lvl5pPr marL="1828800" algn="l" defTabSz="914400" rtl="0" eaLnBrk="1" latinLnBrk="0" hangingPunct="1">
            <a:defRPr sz="1800" kern="1200">
              <a:solidFill>
                <a:sysClr val="window" lastClr="FFFFFF"/>
              </a:solidFill>
              <a:latin typeface="Arial"/>
            </a:defRPr>
          </a:lvl5pPr>
          <a:lvl6pPr marL="2286000" algn="l" defTabSz="914400" rtl="0" eaLnBrk="1" latinLnBrk="0" hangingPunct="1">
            <a:defRPr sz="1800" kern="1200">
              <a:solidFill>
                <a:sysClr val="window" lastClr="FFFFFF"/>
              </a:solidFill>
              <a:latin typeface="Arial"/>
            </a:defRPr>
          </a:lvl6pPr>
          <a:lvl7pPr marL="2743200" algn="l" defTabSz="914400" rtl="0" eaLnBrk="1" latinLnBrk="0" hangingPunct="1">
            <a:defRPr sz="1800" kern="1200">
              <a:solidFill>
                <a:sysClr val="window" lastClr="FFFFFF"/>
              </a:solidFill>
              <a:latin typeface="Arial"/>
            </a:defRPr>
          </a:lvl7pPr>
          <a:lvl8pPr marL="3200400" algn="l" defTabSz="914400" rtl="0" eaLnBrk="1" latinLnBrk="0" hangingPunct="1">
            <a:defRPr sz="1800" kern="1200">
              <a:solidFill>
                <a:sysClr val="window" lastClr="FFFFFF"/>
              </a:solidFill>
              <a:latin typeface="Arial"/>
            </a:defRPr>
          </a:lvl8pPr>
          <a:lvl9pPr marL="3657600" algn="l" defTabSz="914400" rtl="0" eaLnBrk="1" latinLnBrk="0" hangingPunct="1">
            <a:defRPr sz="1800" kern="1200">
              <a:solidFill>
                <a:sysClr val="window" lastClr="FFFFFF"/>
              </a:solidFill>
              <a:latin typeface="Arial"/>
            </a:defRPr>
          </a:lvl9pPr>
        </a:lstStyle>
        <a:p xmlns:a="http://schemas.openxmlformats.org/drawingml/2006/main">
          <a:r>
            <a:rPr lang="ru-RU" sz="2600" dirty="0" smtClean="0"/>
            <a:t>Общее количество выполненных исследований - 6484</a:t>
          </a:r>
          <a:endParaRPr lang="ru-RU" sz="26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2C983F-CDEE-4F8B-94E9-2238F6494781}" type="datetimeFigureOut">
              <a:rPr lang="ru-RU" smtClean="0"/>
              <a:pPr/>
              <a:t>14.05.2015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93BE8B-CB73-49A2-848D-E0A276A6498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59943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3BE8B-CB73-49A2-848D-E0A276A64985}" type="slidenum">
              <a:rPr lang="ru-RU" smtClean="0"/>
              <a:pPr/>
              <a:t>15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69558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5B34C-7A84-47EA-BCFE-F054419E32AA}" type="datetimeFigureOut">
              <a:rPr lang="ru-RU" smtClean="0"/>
              <a:pPr/>
              <a:t>14.05.2015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8AA9D-C5C1-4E03-89B6-BE7E2E2FEEF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5B34C-7A84-47EA-BCFE-F054419E32AA}" type="datetimeFigureOut">
              <a:rPr lang="ru-RU" smtClean="0"/>
              <a:pPr/>
              <a:t>14.05.2015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8AA9D-C5C1-4E03-89B6-BE7E2E2FEEF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5B34C-7A84-47EA-BCFE-F054419E32AA}" type="datetimeFigureOut">
              <a:rPr lang="ru-RU" smtClean="0"/>
              <a:pPr/>
              <a:t>14.05.2015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8AA9D-C5C1-4E03-89B6-BE7E2E2FEEF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5B34C-7A84-47EA-BCFE-F054419E32AA}" type="datetimeFigureOut">
              <a:rPr lang="ru-RU" smtClean="0"/>
              <a:pPr/>
              <a:t>14.05.2015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8AA9D-C5C1-4E03-89B6-BE7E2E2FEEF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5B34C-7A84-47EA-BCFE-F054419E32AA}" type="datetimeFigureOut">
              <a:rPr lang="ru-RU" smtClean="0"/>
              <a:pPr/>
              <a:t>14.05.2015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8AA9D-C5C1-4E03-89B6-BE7E2E2FEEF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5B34C-7A84-47EA-BCFE-F054419E32AA}" type="datetimeFigureOut">
              <a:rPr lang="ru-RU" smtClean="0"/>
              <a:pPr/>
              <a:t>14.05.2015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8AA9D-C5C1-4E03-89B6-BE7E2E2FEEF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5B34C-7A84-47EA-BCFE-F054419E32AA}" type="datetimeFigureOut">
              <a:rPr lang="ru-RU" smtClean="0"/>
              <a:pPr/>
              <a:t>14.05.2015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8AA9D-C5C1-4E03-89B6-BE7E2E2FEEF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5B34C-7A84-47EA-BCFE-F054419E32AA}" type="datetimeFigureOut">
              <a:rPr lang="ru-RU" smtClean="0"/>
              <a:pPr/>
              <a:t>14.05.2015</a:t>
            </a:fld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DF8AA9D-C5C1-4E03-89B6-BE7E2E2FEEF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5B34C-7A84-47EA-BCFE-F054419E32AA}" type="datetimeFigureOut">
              <a:rPr lang="ru-RU" smtClean="0"/>
              <a:pPr/>
              <a:t>14.05.2015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8AA9D-C5C1-4E03-89B6-BE7E2E2FEEF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5B34C-7A84-47EA-BCFE-F054419E32AA}" type="datetimeFigureOut">
              <a:rPr lang="ru-RU" smtClean="0"/>
              <a:pPr/>
              <a:t>14.05.2015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9DF8AA9D-C5C1-4E03-89B6-BE7E2E2FEEF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EB35B34C-7A84-47EA-BCFE-F054419E32AA}" type="datetimeFigureOut">
              <a:rPr lang="ru-RU" smtClean="0"/>
              <a:pPr/>
              <a:t>14.05.2015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8AA9D-C5C1-4E03-89B6-BE7E2E2FEEF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EB35B34C-7A84-47EA-BCFE-F054419E32AA}" type="datetimeFigureOut">
              <a:rPr lang="ru-RU" smtClean="0"/>
              <a:pPr/>
              <a:t>14.05.2015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9DF8AA9D-C5C1-4E03-89B6-BE7E2E2FEEF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57" r:id="rId1"/>
    <p:sldLayoutId id="2147484058" r:id="rId2"/>
    <p:sldLayoutId id="2147484059" r:id="rId3"/>
    <p:sldLayoutId id="2147484060" r:id="rId4"/>
    <p:sldLayoutId id="2147484061" r:id="rId5"/>
    <p:sldLayoutId id="2147484062" r:id="rId6"/>
    <p:sldLayoutId id="2147484063" r:id="rId7"/>
    <p:sldLayoutId id="2147484064" r:id="rId8"/>
    <p:sldLayoutId id="2147484065" r:id="rId9"/>
    <p:sldLayoutId id="2147484066" r:id="rId10"/>
    <p:sldLayoutId id="214748406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gif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14348" y="214290"/>
            <a:ext cx="7772400" cy="1828800"/>
          </a:xfrm>
        </p:spPr>
        <p:txBody>
          <a:bodyPr>
            <a:normAutofit fontScale="90000"/>
          </a:bodyPr>
          <a:lstStyle/>
          <a:p>
            <a:r>
              <a:rPr lang="ru-RU" sz="1800" b="0" dirty="0" smtClean="0">
                <a:solidFill>
                  <a:schemeClr val="tx1"/>
                </a:solidFill>
              </a:rPr>
              <a:t>Бюджетное учреждение здравоохранения Омской области</a:t>
            </a:r>
            <a:br>
              <a:rPr lang="ru-RU" sz="1800" b="0" dirty="0" smtClean="0">
                <a:solidFill>
                  <a:schemeClr val="tx1"/>
                </a:solidFill>
              </a:rPr>
            </a:br>
            <a:r>
              <a:rPr lang="ru-RU" sz="1800" b="0" dirty="0" smtClean="0">
                <a:solidFill>
                  <a:schemeClr val="tx1"/>
                </a:solidFill>
              </a:rPr>
              <a:t>Калачинская центральная районная больница</a:t>
            </a:r>
            <a:br>
              <a:rPr lang="ru-RU" sz="1800" b="0" dirty="0" smtClean="0">
                <a:solidFill>
                  <a:schemeClr val="tx1"/>
                </a:solidFill>
              </a:rPr>
            </a:br>
            <a:r>
              <a:rPr lang="ru-RU" sz="1800" b="0" dirty="0" smtClean="0">
                <a:solidFill>
                  <a:schemeClr val="tx1"/>
                </a:solidFill>
              </a:rPr>
              <a:t/>
            </a:r>
            <a:br>
              <a:rPr lang="ru-RU" sz="1800" b="0" dirty="0" smtClean="0">
                <a:solidFill>
                  <a:schemeClr val="tx1"/>
                </a:solidFill>
              </a:rPr>
            </a:br>
            <a:r>
              <a:rPr lang="ru-RU" sz="1800" b="0" dirty="0" smtClean="0">
                <a:solidFill>
                  <a:schemeClr val="tx1"/>
                </a:solidFill>
              </a:rPr>
              <a:t/>
            </a:r>
            <a:br>
              <a:rPr lang="ru-RU" sz="1800" b="0" dirty="0" smtClean="0">
                <a:solidFill>
                  <a:schemeClr val="tx1"/>
                </a:solidFill>
              </a:rPr>
            </a:br>
            <a:r>
              <a:rPr lang="ru-RU" sz="1800" b="0" dirty="0" smtClean="0">
                <a:solidFill>
                  <a:schemeClr val="tx1"/>
                </a:solidFill>
              </a:rPr>
              <a:t/>
            </a:r>
            <a:br>
              <a:rPr lang="ru-RU" sz="1800" b="0" dirty="0" smtClean="0">
                <a:solidFill>
                  <a:schemeClr val="tx1"/>
                </a:solidFill>
              </a:rPr>
            </a:br>
            <a:r>
              <a:rPr lang="ru-RU" sz="1800" dirty="0" smtClean="0"/>
              <a:t> </a:t>
            </a:r>
            <a:r>
              <a:rPr lang="ru-RU" sz="5300" dirty="0" smtClean="0"/>
              <a:t>ОСОБЕННОСТИ  РАБОТЫ КАБИНЕТА  МСКТ В УСЛОВИЯХ ЦЕНТРАЛЬНОЙ РАЙОННОЙ БОЛЬНИЦЫ</a:t>
            </a:r>
            <a:endParaRPr lang="ru-RU" sz="5300" b="0" dirty="0">
              <a:solidFill>
                <a:schemeClr val="tx1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785786" y="5429264"/>
            <a:ext cx="7772400" cy="91440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accent1"/>
                </a:solidFill>
              </a:rPr>
              <a:t>Куликов Ю.А.</a:t>
            </a:r>
          </a:p>
          <a:p>
            <a:r>
              <a:rPr lang="ru-RU" dirty="0" err="1" smtClean="0">
                <a:solidFill>
                  <a:schemeClr val="accent1"/>
                </a:solidFill>
              </a:rPr>
              <a:t>рентгенолаборант</a:t>
            </a:r>
            <a:endParaRPr lang="ru-RU" dirty="0" smtClean="0">
              <a:solidFill>
                <a:schemeClr val="accent1"/>
              </a:solidFill>
            </a:endParaRPr>
          </a:p>
          <a:p>
            <a:r>
              <a:rPr lang="ru-RU" dirty="0" smtClean="0">
                <a:solidFill>
                  <a:schemeClr val="accent1"/>
                </a:solidFill>
              </a:rPr>
              <a:t>БУЗОО «Калачинская ЦРБ"</a:t>
            </a:r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1026" name="Picture 2" descr="D:\ДОКЛАД\kcrb55-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14290"/>
            <a:ext cx="1625600" cy="1625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329642" cy="6297952"/>
          </a:xfrm>
        </p:spPr>
        <p:txBody>
          <a:bodyPr/>
          <a:lstStyle/>
          <a:p>
            <a:r>
              <a:rPr lang="ru-RU" dirty="0" smtClean="0"/>
              <a:t>	</a:t>
            </a:r>
            <a:r>
              <a:rPr lang="ru-RU" sz="3600" dirty="0" smtClean="0"/>
              <a:t>Решение данного вопроса – создание регионального центра обучения персонала на базе ведущих образовательных учреждений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7" name="Picture 3" descr="H:\ДОКЛАД\обучение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3043" y="3143247"/>
            <a:ext cx="5737270" cy="3447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043890" cy="6226514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    ТЕХНИЧЕСКОЕ  ОБСЛУЖИВАНИЕ</a:t>
            </a:r>
            <a:br>
              <a:rPr lang="ru-RU" sz="4000" dirty="0" smtClean="0"/>
            </a:br>
            <a:r>
              <a:rPr lang="ru-RU" sz="4000" dirty="0" smtClean="0"/>
              <a:t>	</a:t>
            </a:r>
            <a:r>
              <a:rPr lang="ru-RU" sz="3600" dirty="0" smtClean="0"/>
              <a:t>По истечении гарантийного срока остро встал вопрос о техническом обслуживании аппарата МСКТ   при отсутствии инженерно-технического </a:t>
            </a:r>
            <a:br>
              <a:rPr lang="ru-RU" sz="3600" dirty="0" smtClean="0"/>
            </a:br>
            <a:r>
              <a:rPr lang="ru-RU" sz="3600" dirty="0" smtClean="0"/>
              <a:t>персонала </a:t>
            </a:r>
            <a:br>
              <a:rPr lang="ru-RU" sz="3600" dirty="0" smtClean="0"/>
            </a:br>
            <a:r>
              <a:rPr lang="ru-RU" sz="3600" dirty="0" smtClean="0"/>
              <a:t>в ЦРБ </a:t>
            </a:r>
            <a:br>
              <a:rPr lang="ru-RU" sz="3600" dirty="0" smtClean="0"/>
            </a:br>
            <a:r>
              <a:rPr lang="ru-RU" sz="3600" dirty="0" smtClean="0"/>
              <a:t>(отсутствие</a:t>
            </a:r>
            <a:br>
              <a:rPr lang="ru-RU" sz="3600" dirty="0" smtClean="0"/>
            </a:br>
            <a:r>
              <a:rPr lang="ru-RU" sz="3600" dirty="0" smtClean="0"/>
              <a:t> как ставок </a:t>
            </a:r>
            <a:br>
              <a:rPr lang="ru-RU" sz="3600" dirty="0" smtClean="0"/>
            </a:br>
            <a:r>
              <a:rPr lang="ru-RU" sz="3600" dirty="0" smtClean="0"/>
              <a:t>так и </a:t>
            </a:r>
            <a:br>
              <a:rPr lang="ru-RU" sz="3600" dirty="0" smtClean="0"/>
            </a:br>
            <a:r>
              <a:rPr lang="ru-RU" sz="3600" dirty="0" smtClean="0"/>
              <a:t>физических лиц)</a:t>
            </a:r>
            <a:br>
              <a:rPr lang="ru-RU" sz="3600" dirty="0" smtClean="0"/>
            </a:br>
            <a:endParaRPr lang="ru-RU" sz="3600" dirty="0"/>
          </a:p>
        </p:txBody>
      </p:sp>
      <p:pic>
        <p:nvPicPr>
          <p:cNvPr id="4098" name="Picture 2" descr="D:\Documents and Settings\User\Рабочий стол\Ремонт КТ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4744" y="3071810"/>
            <a:ext cx="4612501" cy="34233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972452" cy="6226514"/>
          </a:xfrm>
        </p:spPr>
        <p:txBody>
          <a:bodyPr>
            <a:normAutofit/>
          </a:bodyPr>
          <a:lstStyle/>
          <a:p>
            <a:r>
              <a:rPr lang="ru-RU" sz="3600" dirty="0" smtClean="0"/>
              <a:t>	Для решения данного вопроса заключили договор о техническом обслуживании с частными лицами работающими в диагностическом центре областного центра</a:t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pic>
        <p:nvPicPr>
          <p:cNvPr id="5122" name="Picture 2" descr="D:\Documents and Settings\User\Рабочий стол\рукопожатие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1670" y="3143248"/>
            <a:ext cx="4429136" cy="33218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429684" cy="6226514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МНОГОПРОФИЛЬНОСТЬ ИССЛЕДОВАНИЙ	</a:t>
            </a:r>
            <a:br>
              <a:rPr lang="ru-RU" sz="3600" dirty="0" smtClean="0"/>
            </a:br>
            <a:r>
              <a:rPr lang="ru-RU" sz="3600" dirty="0" smtClean="0"/>
              <a:t>	</a:t>
            </a:r>
            <a:br>
              <a:rPr lang="ru-RU" sz="3600" dirty="0" smtClean="0"/>
            </a:br>
            <a:r>
              <a:rPr lang="ru-RU" sz="3600" dirty="0" smtClean="0"/>
              <a:t>	В ходе работы выявилась необходимость проводить исследования по нескольким категориям:</a:t>
            </a:r>
            <a:br>
              <a:rPr lang="ru-RU" sz="3600" dirty="0" smtClean="0"/>
            </a:br>
            <a:r>
              <a:rPr lang="ru-RU" sz="3600" dirty="0" smtClean="0"/>
              <a:t>- по программе сосудистых центров;</a:t>
            </a:r>
            <a:br>
              <a:rPr lang="ru-RU" sz="3600" dirty="0" smtClean="0"/>
            </a:br>
            <a:r>
              <a:rPr lang="ru-RU" sz="3600" dirty="0" smtClean="0"/>
              <a:t>- по программе дорожно-транспортной травмы;</a:t>
            </a:r>
            <a:br>
              <a:rPr lang="ru-RU" sz="3600" dirty="0" smtClean="0"/>
            </a:br>
            <a:r>
              <a:rPr lang="ru-RU" sz="3600" dirty="0" smtClean="0"/>
              <a:t>- по программе </a:t>
            </a:r>
            <a:r>
              <a:rPr lang="ru-RU" sz="3600" dirty="0" err="1" smtClean="0"/>
              <a:t>онкопатологии</a:t>
            </a:r>
            <a:r>
              <a:rPr lang="ru-RU" sz="3600" dirty="0" smtClean="0"/>
              <a:t>;</a:t>
            </a:r>
            <a:br>
              <a:rPr lang="ru-RU" sz="3600" dirty="0" smtClean="0"/>
            </a:br>
            <a:r>
              <a:rPr lang="ru-RU" sz="3600" dirty="0" smtClean="0"/>
              <a:t>- прочие исследования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496944" cy="6311624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Объем исследований за 2012-2014 годы: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- количество исследований головного мозга с подозрением на ОНМК – 1245;</a:t>
            </a:r>
            <a:br>
              <a:rPr lang="ru-RU" sz="3600" dirty="0" smtClean="0"/>
            </a:br>
            <a:r>
              <a:rPr lang="ru-RU" sz="3600" dirty="0" smtClean="0"/>
              <a:t>- количество пациентов с подозрением на травму – 1977;</a:t>
            </a:r>
            <a:br>
              <a:rPr lang="ru-RU" sz="3600" dirty="0" smtClean="0"/>
            </a:br>
            <a:r>
              <a:rPr lang="ru-RU" sz="3600" dirty="0" smtClean="0"/>
              <a:t>- количество пациентов с подозрением на </a:t>
            </a:r>
            <a:r>
              <a:rPr lang="ru-RU" sz="3600" dirty="0" err="1" smtClean="0"/>
              <a:t>онкозаболевание</a:t>
            </a:r>
            <a:r>
              <a:rPr lang="ru-RU" sz="3600" dirty="0" smtClean="0"/>
              <a:t> – 265;</a:t>
            </a:r>
            <a:br>
              <a:rPr lang="ru-RU" sz="3600" dirty="0" smtClean="0"/>
            </a:br>
            <a:r>
              <a:rPr lang="ru-RU" sz="3600" dirty="0" smtClean="0"/>
              <a:t>- прочие исследования - 2997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357298"/>
            <a:ext cx="8075240" cy="5168046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3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06602783"/>
              </p:ext>
            </p:extLst>
          </p:nvPr>
        </p:nvGraphicFramePr>
        <p:xfrm>
          <a:off x="395536" y="214290"/>
          <a:ext cx="8105554" cy="63830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68897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043890" cy="6297952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Пациенты с подозрением  на ОНМК</a:t>
            </a:r>
            <a:br>
              <a:rPr lang="ru-RU" sz="3600" dirty="0" smtClean="0"/>
            </a:br>
            <a:r>
              <a:rPr lang="ru-RU" sz="3600" dirty="0" smtClean="0"/>
              <a:t>поступают из нашего района и четырёх соседних районов в круглосуточном режиме. </a:t>
            </a:r>
            <a:br>
              <a:rPr lang="ru-RU" sz="3600" dirty="0" smtClean="0"/>
            </a:br>
            <a:r>
              <a:rPr lang="ru-RU" sz="3600" dirty="0" smtClean="0"/>
              <a:t>За отчётный период выявлено </a:t>
            </a:r>
            <a:br>
              <a:rPr lang="ru-RU" sz="3600" dirty="0" smtClean="0"/>
            </a:br>
            <a:r>
              <a:rPr lang="ru-RU" sz="3600" dirty="0" smtClean="0"/>
              <a:t>159 ишемических и </a:t>
            </a:r>
            <a:br>
              <a:rPr lang="ru-RU" sz="3600" dirty="0" smtClean="0"/>
            </a:br>
            <a:r>
              <a:rPr lang="ru-RU" sz="3600" dirty="0" smtClean="0"/>
              <a:t>228 геморрагических инсульта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075240" cy="6251024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19831937"/>
              </p:ext>
            </p:extLst>
          </p:nvPr>
        </p:nvGraphicFramePr>
        <p:xfrm>
          <a:off x="467544" y="404664"/>
          <a:ext cx="8208912" cy="60486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5901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320"/>
            <a:ext cx="8568952" cy="639504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	По </a:t>
            </a:r>
            <a:r>
              <a:rPr lang="ru-RU" sz="3600" dirty="0"/>
              <a:t>стандартам </a:t>
            </a:r>
            <a:r>
              <a:rPr lang="ru-RU" sz="3600" dirty="0" smtClean="0"/>
              <a:t>МЗ РФ все пациенты </a:t>
            </a:r>
            <a:r>
              <a:rPr lang="ru-RU" sz="3600" dirty="0"/>
              <a:t>обследуются в ближайшие 40 </a:t>
            </a:r>
            <a:r>
              <a:rPr lang="ru-RU" sz="3600" dirty="0" smtClean="0"/>
              <a:t>минут от момента поступления в ЛУ</a:t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	Информация о всех пациентах с геморрагическим инсультом передаётся </a:t>
            </a:r>
            <a:r>
              <a:rPr lang="ru-RU" sz="3600" dirty="0"/>
              <a:t>по электронной почте в областной центр нейрохирургии </a:t>
            </a:r>
            <a:r>
              <a:rPr lang="ru-RU" sz="3600" dirty="0" smtClean="0"/>
              <a:t>для решения вопроса об оперативном вмешательстве и о тактике дальнейшего лечения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529848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043890" cy="6226514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Геморрагический инсульт в левой теменной доли, осложнённый прорывом в желудочки мозга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pic>
        <p:nvPicPr>
          <p:cNvPr id="3" name="Picture 2" descr="D:\ЮРИЙ\ДОКЛАД\1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357562"/>
            <a:ext cx="3209648" cy="3181459"/>
          </a:xfrm>
          <a:prstGeom prst="rect">
            <a:avLst/>
          </a:prstGeom>
          <a:noFill/>
        </p:spPr>
      </p:pic>
      <p:pic>
        <p:nvPicPr>
          <p:cNvPr id="4" name="Picture 3" descr="D:\ЮРИЙ\ДОКЛАД\1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4414" y="3357562"/>
            <a:ext cx="3000396" cy="31954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79512" y="476672"/>
            <a:ext cx="8464454" cy="6048672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	Проведён анализ работы кабинета  МСКТ  БУЗОО «</a:t>
            </a:r>
            <a:r>
              <a:rPr lang="ru-RU" sz="3600" dirty="0" err="1" smtClean="0"/>
              <a:t>Калачинская</a:t>
            </a:r>
            <a:r>
              <a:rPr lang="ru-RU" sz="3600" dirty="0" smtClean="0"/>
              <a:t> ЦРБ» </a:t>
            </a:r>
            <a:br>
              <a:rPr lang="ru-RU" sz="3600" dirty="0" smtClean="0"/>
            </a:br>
            <a:r>
              <a:rPr lang="ru-RU" sz="3600" dirty="0" smtClean="0"/>
              <a:t>(2012 - 2014гг..)</a:t>
            </a:r>
            <a:br>
              <a:rPr lang="ru-RU" sz="36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043890" cy="6226514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Геморрагический</a:t>
            </a:r>
            <a:br>
              <a:rPr lang="ru-RU" sz="4000" dirty="0" smtClean="0"/>
            </a:br>
            <a:r>
              <a:rPr lang="ru-RU" sz="4000" dirty="0" smtClean="0"/>
              <a:t>инсульт в левой</a:t>
            </a:r>
            <a:br>
              <a:rPr lang="ru-RU" sz="4000" dirty="0" smtClean="0"/>
            </a:br>
            <a:r>
              <a:rPr lang="ru-RU" sz="4000" dirty="0" smtClean="0"/>
              <a:t>теменной доле </a:t>
            </a:r>
            <a:br>
              <a:rPr lang="ru-RU" sz="4000" dirty="0" smtClean="0"/>
            </a:br>
            <a:r>
              <a:rPr lang="ru-RU" sz="4000" dirty="0" smtClean="0"/>
              <a:t>с прорывом в </a:t>
            </a:r>
            <a:br>
              <a:rPr lang="ru-RU" sz="4000" dirty="0" smtClean="0"/>
            </a:br>
            <a:r>
              <a:rPr lang="ru-RU" sz="4000" dirty="0" smtClean="0"/>
              <a:t>желудочек мозга </a:t>
            </a:r>
            <a:endParaRPr lang="ru-RU" sz="4000" dirty="0"/>
          </a:p>
        </p:txBody>
      </p:sp>
      <p:pic>
        <p:nvPicPr>
          <p:cNvPr id="3" name="Picture 2" descr="D:\ЮРИЙ\ДОКЛАД\1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2132" y="285728"/>
            <a:ext cx="2786082" cy="3342453"/>
          </a:xfrm>
          <a:prstGeom prst="rect">
            <a:avLst/>
          </a:prstGeom>
          <a:noFill/>
        </p:spPr>
      </p:pic>
      <p:pic>
        <p:nvPicPr>
          <p:cNvPr id="4" name="Picture 3" descr="D:\ЮРИЙ\ДОКЛАД\1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2132" y="3714752"/>
            <a:ext cx="2857520" cy="29729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764704"/>
            <a:ext cx="8280920" cy="5328592"/>
          </a:xfrm>
        </p:spPr>
        <p:txBody>
          <a:bodyPr>
            <a:normAutofit/>
          </a:bodyPr>
          <a:lstStyle/>
          <a:p>
            <a:r>
              <a:rPr lang="ru-RU" sz="4000" dirty="0" smtClean="0"/>
              <a:t>                        ТРАВМА	</a:t>
            </a:r>
            <a:br>
              <a:rPr lang="ru-RU" sz="4000" dirty="0" smtClean="0"/>
            </a:br>
            <a:r>
              <a:rPr lang="ru-RU" sz="3600" dirty="0" smtClean="0"/>
              <a:t>Основными причинами травм   у обследованных пациентов:</a:t>
            </a:r>
            <a:br>
              <a:rPr lang="ru-RU" sz="3600" dirty="0" smtClean="0"/>
            </a:br>
            <a:r>
              <a:rPr lang="ru-RU" sz="3600" dirty="0" smtClean="0"/>
              <a:t>	- падение с высоты  </a:t>
            </a:r>
            <a:br>
              <a:rPr lang="ru-RU" sz="3600" dirty="0" smtClean="0"/>
            </a:br>
            <a:r>
              <a:rPr lang="ru-RU" sz="3600" dirty="0" smtClean="0"/>
              <a:t>        - ДТП</a:t>
            </a:r>
            <a:br>
              <a:rPr lang="ru-RU" sz="3600" dirty="0" smtClean="0"/>
            </a:br>
            <a:r>
              <a:rPr lang="ru-RU" sz="3600" dirty="0" smtClean="0"/>
              <a:t>	- прочие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1268760"/>
            <a:ext cx="8784976" cy="2376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	</a:t>
            </a:r>
            <a:r>
              <a:rPr lang="ru-RU" sz="3600" dirty="0" smtClean="0">
                <a:latin typeface="+mj-lt"/>
              </a:rPr>
              <a:t>Диагностические инструментальные исследования в остром периоде травм выполняли в следующей последовательности: </a:t>
            </a:r>
            <a:endParaRPr lang="ru-RU" sz="36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1858218"/>
          </a:xfrm>
        </p:spPr>
        <p:txBody>
          <a:bodyPr>
            <a:noAutofit/>
          </a:bodyPr>
          <a:lstStyle/>
          <a:p>
            <a:r>
              <a:rPr lang="ru-RU" sz="3200" dirty="0" smtClean="0"/>
              <a:t>	</a:t>
            </a:r>
            <a:br>
              <a:rPr lang="ru-RU" sz="3200" dirty="0" smtClean="0"/>
            </a:br>
            <a:r>
              <a:rPr lang="ru-RU" sz="3200" dirty="0"/>
              <a:t>	</a:t>
            </a:r>
            <a:r>
              <a:rPr lang="ru-RU" sz="3200" dirty="0" smtClean="0"/>
              <a:t>Рентгенография в двух проекциях на аппарате КРД «Вымпел» при отсутствии выраженных признаков повреждений черепа и позвоночника или при повреждениях конечностей  </a:t>
            </a:r>
            <a:endParaRPr lang="ru-RU" sz="3200" dirty="0"/>
          </a:p>
        </p:txBody>
      </p:sp>
      <p:pic>
        <p:nvPicPr>
          <p:cNvPr id="1026" name="Picture 2" descr="C:\Documents and Settings\User\Рабочий стол\ФОТО РАБОТЫ\SAM_27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2276872"/>
            <a:ext cx="6034617" cy="4222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988840"/>
            <a:ext cx="8606190" cy="1647056"/>
          </a:xfrm>
        </p:spPr>
        <p:txBody>
          <a:bodyPr>
            <a:noAutofit/>
          </a:bodyPr>
          <a:lstStyle/>
          <a:p>
            <a:r>
              <a:rPr lang="ru-RU" sz="3200" dirty="0" smtClean="0"/>
              <a:t>	</a:t>
            </a:r>
            <a:br>
              <a:rPr lang="ru-RU" sz="3200" dirty="0" smtClean="0"/>
            </a:br>
            <a:r>
              <a:rPr lang="ru-RU" sz="3200" dirty="0" smtClean="0"/>
              <a:t>МСКТ использовался как первичный метод диагностики переломов КСС у пациентов с  высокой </a:t>
            </a:r>
            <a:br>
              <a:rPr lang="ru-RU" sz="3200" dirty="0" smtClean="0"/>
            </a:br>
            <a:r>
              <a:rPr lang="ru-RU" sz="3200" dirty="0" smtClean="0"/>
              <a:t>вероятностью </a:t>
            </a:r>
            <a:br>
              <a:rPr lang="ru-RU" sz="3200" dirty="0" smtClean="0"/>
            </a:br>
            <a:r>
              <a:rPr lang="ru-RU" sz="3200" dirty="0" smtClean="0"/>
              <a:t>повреждений </a:t>
            </a:r>
            <a:br>
              <a:rPr lang="ru-RU" sz="3200" dirty="0" smtClean="0"/>
            </a:br>
            <a:r>
              <a:rPr lang="ru-RU" sz="3200" dirty="0" smtClean="0"/>
              <a:t>позвоночника, </a:t>
            </a:r>
            <a:br>
              <a:rPr lang="ru-RU" sz="3200" dirty="0" smtClean="0"/>
            </a:br>
            <a:r>
              <a:rPr lang="ru-RU" sz="3200" dirty="0" smtClean="0"/>
              <a:t>черепа и костей </a:t>
            </a:r>
            <a:br>
              <a:rPr lang="ru-RU" sz="3200" dirty="0" smtClean="0"/>
            </a:br>
            <a:r>
              <a:rPr lang="ru-RU" sz="3200" dirty="0" smtClean="0"/>
              <a:t>таза без </a:t>
            </a:r>
            <a:br>
              <a:rPr lang="ru-RU" sz="3200" dirty="0" smtClean="0"/>
            </a:br>
            <a:r>
              <a:rPr lang="ru-RU" sz="3200" dirty="0" smtClean="0"/>
              <a:t>предварительного </a:t>
            </a:r>
            <a:br>
              <a:rPr lang="ru-RU" sz="3200" dirty="0" smtClean="0"/>
            </a:br>
            <a:r>
              <a:rPr lang="ru-RU" sz="3200" dirty="0" smtClean="0"/>
              <a:t>выполнения </a:t>
            </a:r>
            <a:br>
              <a:rPr lang="ru-RU" sz="3200" dirty="0" smtClean="0"/>
            </a:br>
            <a:r>
              <a:rPr lang="ru-RU" sz="3200" dirty="0" smtClean="0"/>
              <a:t>рентгенографии</a:t>
            </a:r>
            <a:endParaRPr lang="ru-RU" sz="3200" dirty="0"/>
          </a:p>
        </p:txBody>
      </p:sp>
      <p:pic>
        <p:nvPicPr>
          <p:cNvPr id="3076" name="Picture 4" descr="C:\Documents and Settings\User\Рабочий стол\ФОТО РАБОТЫ\SAM_270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2060848"/>
            <a:ext cx="4951581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320"/>
            <a:ext cx="8280920" cy="6179016"/>
          </a:xfrm>
        </p:spPr>
        <p:txBody>
          <a:bodyPr>
            <a:noAutofit/>
          </a:bodyPr>
          <a:lstStyle/>
          <a:p>
            <a:r>
              <a:rPr lang="ru-RU" sz="3600" dirty="0" smtClean="0"/>
              <a:t>	Общее количество пациентов с подозрением на травму – 1977</a:t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- травма головы - 547</a:t>
            </a:r>
            <a:br>
              <a:rPr lang="ru-RU" sz="3600" dirty="0" smtClean="0"/>
            </a:br>
            <a:r>
              <a:rPr lang="ru-RU" sz="3600" dirty="0" smtClean="0"/>
              <a:t>- травма позвоночника  – 491</a:t>
            </a:r>
            <a:br>
              <a:rPr lang="ru-RU" sz="3600" dirty="0" smtClean="0"/>
            </a:br>
            <a:r>
              <a:rPr lang="ru-RU" sz="3600" dirty="0" smtClean="0"/>
              <a:t>- травма остальных отделов скелета - 871</a:t>
            </a:r>
            <a:br>
              <a:rPr lang="ru-RU" sz="3600" dirty="0" smtClean="0"/>
            </a:br>
            <a:r>
              <a:rPr lang="ru-RU" sz="3600" dirty="0" smtClean="0"/>
              <a:t>- травма органов живота – 68</a:t>
            </a:r>
            <a:br>
              <a:rPr lang="ru-RU" sz="3600" dirty="0" smtClean="0"/>
            </a:b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686800" cy="5818976"/>
          </a:xfrm>
        </p:spPr>
        <p:txBody>
          <a:bodyPr>
            <a:noAutofit/>
          </a:bodyPr>
          <a:lstStyle/>
          <a:p>
            <a:r>
              <a:rPr lang="ru-RU" sz="4000" dirty="0" smtClean="0"/>
              <a:t>	</a:t>
            </a:r>
            <a:r>
              <a:rPr lang="ru-RU" sz="3600" dirty="0" smtClean="0"/>
              <a:t>С появлением более информативного метода лучевой диагностики (МСКТ)  в ЦРБ  визуализация повреждений  головного мозга, позвоночника, объемных отделов скелета, органов брюшной полости и </a:t>
            </a:r>
            <a:r>
              <a:rPr lang="ru-RU" sz="3600" dirty="0" err="1" smtClean="0"/>
              <a:t>забрюшинного</a:t>
            </a:r>
            <a:r>
              <a:rPr lang="ru-RU" sz="3600" dirty="0" smtClean="0"/>
              <a:t> пространства существенно улучшилась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-108520" y="620688"/>
            <a:ext cx="4464496" cy="561662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/>
              <a:t>	</a:t>
            </a:r>
          </a:p>
          <a:p>
            <a:pPr>
              <a:buNone/>
            </a:pPr>
            <a:endParaRPr lang="ru-RU" sz="3600" dirty="0"/>
          </a:p>
          <a:p>
            <a:pPr>
              <a:buNone/>
            </a:pPr>
            <a:r>
              <a:rPr lang="ru-RU" sz="3600" dirty="0" smtClean="0"/>
              <a:t>	</a:t>
            </a:r>
            <a:r>
              <a:rPr lang="ru-RU" sz="3600" dirty="0" smtClean="0">
                <a:latin typeface="+mj-lt"/>
              </a:rPr>
              <a:t>Нестабильный </a:t>
            </a:r>
            <a:r>
              <a:rPr lang="ru-RU" sz="3600" dirty="0" err="1" smtClean="0">
                <a:latin typeface="+mj-lt"/>
              </a:rPr>
              <a:t>переломо</a:t>
            </a:r>
            <a:r>
              <a:rPr lang="ru-RU" sz="3600" dirty="0" smtClean="0">
                <a:latin typeface="+mj-lt"/>
              </a:rPr>
              <a:t>-вывих позвонков Д10-11 со </a:t>
            </a:r>
            <a:r>
              <a:rPr lang="ru-RU" sz="3600" dirty="0" err="1" smtClean="0">
                <a:latin typeface="+mj-lt"/>
              </a:rPr>
              <a:t>штыкообразным</a:t>
            </a:r>
            <a:r>
              <a:rPr lang="ru-RU" sz="3600" dirty="0" smtClean="0">
                <a:latin typeface="+mj-lt"/>
              </a:rPr>
              <a:t> смещением</a:t>
            </a:r>
            <a:endParaRPr lang="ru-RU" sz="3600" dirty="0">
              <a:latin typeface="+mj-lt"/>
            </a:endParaRPr>
          </a:p>
        </p:txBody>
      </p:sp>
      <p:pic>
        <p:nvPicPr>
          <p:cNvPr id="9219" name="Picture 3" descr="D:\ДОКЛАД\2013-09-20 17.43.1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404664"/>
            <a:ext cx="4622441" cy="604867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14282" y="285728"/>
            <a:ext cx="4071966" cy="5840435"/>
          </a:xfrm>
        </p:spPr>
        <p:txBody>
          <a:bodyPr>
            <a:noAutofit/>
          </a:bodyPr>
          <a:lstStyle/>
          <a:p>
            <a:pPr>
              <a:buNone/>
            </a:pPr>
            <a:endParaRPr lang="ru-RU" sz="4000" dirty="0" smtClean="0"/>
          </a:p>
          <a:p>
            <a:pPr>
              <a:buNone/>
            </a:pPr>
            <a:r>
              <a:rPr lang="ru-RU" sz="3200" dirty="0" smtClean="0"/>
              <a:t>	</a:t>
            </a:r>
            <a:r>
              <a:rPr lang="ru-RU" sz="3600" dirty="0" smtClean="0">
                <a:latin typeface="+mj-lt"/>
              </a:rPr>
              <a:t>Объемное изображение скелета грудной клетки дает более наглядное представление о переломе ребер</a:t>
            </a:r>
            <a:endParaRPr lang="ru-RU" sz="3600" dirty="0">
              <a:latin typeface="+mj-lt"/>
            </a:endParaRPr>
          </a:p>
        </p:txBody>
      </p:sp>
      <p:pic>
        <p:nvPicPr>
          <p:cNvPr id="11267" name="Picture 3" descr="D:\ДОКЛАД\2013-09-20 18.52.0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30027" y="260648"/>
            <a:ext cx="4837431" cy="62646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14282" y="214290"/>
            <a:ext cx="4573742" cy="6357982"/>
          </a:xfrm>
        </p:spPr>
        <p:txBody>
          <a:bodyPr>
            <a:noAutofit/>
          </a:bodyPr>
          <a:lstStyle/>
          <a:p>
            <a:pPr>
              <a:buNone/>
            </a:pPr>
            <a:endParaRPr lang="ru-RU" sz="3200" dirty="0" smtClean="0"/>
          </a:p>
          <a:p>
            <a:pPr>
              <a:buNone/>
            </a:pPr>
            <a:endParaRPr lang="ru-RU" sz="3200" dirty="0"/>
          </a:p>
          <a:p>
            <a:pPr>
              <a:buNone/>
            </a:pPr>
            <a:r>
              <a:rPr lang="ru-RU" sz="3200" dirty="0" smtClean="0"/>
              <a:t>	</a:t>
            </a:r>
            <a:r>
              <a:rPr lang="ru-RU" sz="3600" dirty="0" smtClean="0">
                <a:latin typeface="+mj-lt"/>
              </a:rPr>
              <a:t>Сочетание аксиального,</a:t>
            </a:r>
          </a:p>
          <a:p>
            <a:pPr>
              <a:buNone/>
            </a:pPr>
            <a:r>
              <a:rPr lang="ru-RU" sz="3600" dirty="0" smtClean="0">
                <a:latin typeface="+mj-lt"/>
              </a:rPr>
              <a:t>   сагиттального изображений </a:t>
            </a:r>
          </a:p>
          <a:p>
            <a:pPr>
              <a:buNone/>
            </a:pPr>
            <a:r>
              <a:rPr lang="ru-RU" sz="3600" dirty="0" smtClean="0">
                <a:latin typeface="+mj-lt"/>
              </a:rPr>
              <a:t>   и объемного изображения травмы позвоночника</a:t>
            </a:r>
          </a:p>
          <a:p>
            <a:pPr>
              <a:buNone/>
            </a:pPr>
            <a:endParaRPr lang="ru-RU" sz="3600" dirty="0" smtClean="0">
              <a:latin typeface="+mj-lt"/>
            </a:endParaRPr>
          </a:p>
          <a:p>
            <a:pPr>
              <a:buNone/>
            </a:pPr>
            <a:endParaRPr lang="ru-RU" sz="3600" dirty="0">
              <a:latin typeface="+mj-lt"/>
            </a:endParaRPr>
          </a:p>
        </p:txBody>
      </p:sp>
      <p:pic>
        <p:nvPicPr>
          <p:cNvPr id="13315" name="Picture 3" descr="D:\ДОКЛАД\2013-09-20 18.41.2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260648"/>
            <a:ext cx="4248472" cy="63367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075240" cy="6251024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3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95541573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68083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WORK-новый\НеотложнаяЛД\CHUVAYLOVA M.A._Разрыв печени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85728"/>
            <a:ext cx="4118088" cy="2985614"/>
          </a:xfrm>
          <a:prstGeom prst="rect">
            <a:avLst/>
          </a:prstGeom>
          <a:noFill/>
        </p:spPr>
      </p:pic>
      <p:pic>
        <p:nvPicPr>
          <p:cNvPr id="1027" name="Picture 3" descr="D:\WORK-новый\ПочкиМВС\Травма\BEKETOVA N.N.-Подкапс-гематома (4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3571876"/>
            <a:ext cx="4320480" cy="2880320"/>
          </a:xfrm>
          <a:prstGeom prst="rect">
            <a:avLst/>
          </a:prstGeom>
          <a:noFill/>
        </p:spPr>
      </p:pic>
      <p:pic>
        <p:nvPicPr>
          <p:cNvPr id="1028" name="Picture 4" descr="D:\WORK-новый\ПочкиМВС\Травма\BEKETOVA N.N.-Подкапс-гематома (5)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285728"/>
            <a:ext cx="4268634" cy="2954608"/>
          </a:xfrm>
          <a:prstGeom prst="rect">
            <a:avLst/>
          </a:prstGeom>
          <a:noFill/>
        </p:spPr>
      </p:pic>
      <p:pic>
        <p:nvPicPr>
          <p:cNvPr id="1029" name="Picture 5" descr="D:\WORK-новый\НеотложнаяЛД\GRECHANNIKOV A.P._Гематома (22)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3571876"/>
            <a:ext cx="4115289" cy="29295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24008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363272" cy="6264696"/>
          </a:xfrm>
        </p:spPr>
        <p:txBody>
          <a:bodyPr>
            <a:normAutofit/>
          </a:bodyPr>
          <a:lstStyle/>
          <a:p>
            <a:r>
              <a:rPr lang="ru-RU" sz="3600" dirty="0" smtClean="0"/>
              <a:t>	</a:t>
            </a:r>
            <a:r>
              <a:rPr lang="ru-RU" sz="4000" dirty="0" smtClean="0"/>
              <a:t>В последние годы растёт количество </a:t>
            </a:r>
            <a:r>
              <a:rPr lang="ru-RU" sz="4000" dirty="0" err="1" smtClean="0"/>
              <a:t>онкозаболеваний</a:t>
            </a:r>
            <a:r>
              <a:rPr lang="ru-RU" sz="4000" dirty="0" smtClean="0"/>
              <a:t> различной локализации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232065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ЮРИЙ\ДОКЛАД\3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3636" y="428604"/>
            <a:ext cx="2714644" cy="3086122"/>
          </a:xfrm>
          <a:prstGeom prst="rect">
            <a:avLst/>
          </a:prstGeom>
          <a:noFill/>
        </p:spPr>
      </p:pic>
      <p:pic>
        <p:nvPicPr>
          <p:cNvPr id="3075" name="Picture 3" descr="D:\ЮРИЙ\ДОКЛАД\3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4678" y="428604"/>
            <a:ext cx="2693980" cy="3071834"/>
          </a:xfrm>
          <a:prstGeom prst="rect">
            <a:avLst/>
          </a:prstGeom>
          <a:noFill/>
        </p:spPr>
      </p:pic>
      <p:pic>
        <p:nvPicPr>
          <p:cNvPr id="3076" name="Picture 4" descr="D:\ЮРИЙ\ДОКЛАД\3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428604"/>
            <a:ext cx="2695242" cy="3071834"/>
          </a:xfrm>
          <a:prstGeom prst="rect">
            <a:avLst/>
          </a:prstGeom>
          <a:noFill/>
        </p:spPr>
      </p:pic>
      <p:pic>
        <p:nvPicPr>
          <p:cNvPr id="3077" name="Picture 5" descr="D:\ЮРИЙ\ДОКЛАД\3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4000504"/>
            <a:ext cx="2643206" cy="2571768"/>
          </a:xfrm>
          <a:prstGeom prst="rect">
            <a:avLst/>
          </a:prstGeom>
          <a:noFill/>
        </p:spPr>
      </p:pic>
      <p:pic>
        <p:nvPicPr>
          <p:cNvPr id="3078" name="Picture 6" descr="D:\ЮРИЙ\ДОКЛАД\33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3240" y="4000504"/>
            <a:ext cx="2365872" cy="2555228"/>
          </a:xfrm>
          <a:prstGeom prst="rect">
            <a:avLst/>
          </a:prstGeom>
          <a:noFill/>
        </p:spPr>
      </p:pic>
      <p:pic>
        <p:nvPicPr>
          <p:cNvPr id="8" name="Picture 2" descr="D:\ЮРИЙ\ДОКЛАД\21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43570" y="3929066"/>
            <a:ext cx="3252159" cy="25738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24008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320"/>
            <a:ext cx="8572560" cy="6297952"/>
          </a:xfrm>
        </p:spPr>
        <p:txBody>
          <a:bodyPr>
            <a:normAutofit/>
          </a:bodyPr>
          <a:lstStyle/>
          <a:p>
            <a:r>
              <a:rPr lang="ru-RU" sz="3600" dirty="0" smtClean="0"/>
              <a:t>     ВНУТРИВЕННОЕ КОНТРАСТИРОВАНИЕ</a:t>
            </a:r>
            <a:br>
              <a:rPr lang="ru-RU" sz="3600" dirty="0" smtClean="0"/>
            </a:br>
            <a:r>
              <a:rPr lang="ru-RU" sz="3600" dirty="0" smtClean="0"/>
              <a:t>	</a:t>
            </a:r>
            <a:br>
              <a:rPr lang="ru-RU" sz="3600" dirty="0" smtClean="0"/>
            </a:br>
            <a:r>
              <a:rPr lang="ru-RU" sz="3600" dirty="0" smtClean="0"/>
              <a:t>	Главная проблема  - отсутствие в штате рентгенотделения анестезиолога-реаниматолога  и процедурной медицинской сестры и поэтому приходится подстраивать свой график исследований под возможности данных специалистов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972452" cy="2654614"/>
          </a:xfrm>
        </p:spPr>
        <p:txBody>
          <a:bodyPr>
            <a:normAutofit/>
          </a:bodyPr>
          <a:lstStyle/>
          <a:p>
            <a:r>
              <a:rPr lang="ru-RU" dirty="0" smtClean="0"/>
              <a:t>	</a:t>
            </a:r>
            <a:r>
              <a:rPr lang="ru-RU" sz="3600" dirty="0" smtClean="0"/>
              <a:t>Решение данного вопроса видится во введении ставки или полставки врача анестезиолога-реаниматолога и процедурной медицинской сестры</a:t>
            </a:r>
            <a:endParaRPr lang="ru-RU" sz="3600" dirty="0"/>
          </a:p>
        </p:txBody>
      </p:sp>
      <p:pic>
        <p:nvPicPr>
          <p:cNvPr id="3074" name="Picture 2" descr="D:\ЮРИЙ\ДОКЛАД\врач анест-реан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3042" y="3000372"/>
            <a:ext cx="2214578" cy="3315539"/>
          </a:xfrm>
          <a:prstGeom prst="rect">
            <a:avLst/>
          </a:prstGeom>
          <a:noFill/>
        </p:spPr>
      </p:pic>
      <p:pic>
        <p:nvPicPr>
          <p:cNvPr id="3075" name="Picture 3" descr="D:\ЮРИЙ\ДОКЛАД\мед.сестра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3000372"/>
            <a:ext cx="2524128" cy="3317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320"/>
            <a:ext cx="9144000" cy="6251024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ФИНАНСИРОВАНИЕ</a:t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Дорогостоящее техническое обслуживание,  дорогостоящие расходные материалы: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ru-RU" sz="3600" dirty="0" smtClean="0"/>
              <a:t>- термочувствительная плёнка;</a:t>
            </a:r>
            <a:br>
              <a:rPr lang="ru-RU" sz="3600" dirty="0" smtClean="0"/>
            </a:br>
            <a:r>
              <a:rPr lang="ru-RU" sz="3600" dirty="0" smtClean="0"/>
              <a:t>- колбы для болюсов;</a:t>
            </a:r>
            <a:br>
              <a:rPr lang="ru-RU" sz="3600" dirty="0" smtClean="0"/>
            </a:br>
            <a:r>
              <a:rPr lang="ru-RU" sz="3600" dirty="0" smtClean="0"/>
              <a:t>- контрастное вещество </a:t>
            </a:r>
            <a:br>
              <a:rPr lang="ru-RU" sz="3600" dirty="0" smtClean="0"/>
            </a:b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671842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075240" cy="6251024"/>
          </a:xfrm>
        </p:spPr>
        <p:txBody>
          <a:bodyPr>
            <a:normAutofit/>
          </a:bodyPr>
          <a:lstStyle/>
          <a:p>
            <a:r>
              <a:rPr lang="ru-RU" dirty="0" smtClean="0"/>
              <a:t>	</a:t>
            </a:r>
            <a:r>
              <a:rPr lang="ru-RU" sz="3600" dirty="0" smtClean="0"/>
              <a:t>Появление в структуре ЦРБ МСКТ значительно повысило эффективность диагностики и соответственно улучшило результаты лечения пациентов с различной патологией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022047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972452" cy="6226514"/>
          </a:xfrm>
        </p:spPr>
        <p:txBody>
          <a:bodyPr>
            <a:normAutofit/>
          </a:bodyPr>
          <a:lstStyle/>
          <a:p>
            <a:r>
              <a:rPr lang="ru-RU" sz="3600" dirty="0" smtClean="0"/>
              <a:t>	Однако установка данной аппаратуры привнесла определённые проблемы, которые требуют решения, включая создание новых нормативных документов на уровне МЗ области и МЗ Российской Федерации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85786" y="285728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/>
              <a:t>Спасибо за внимание!</a:t>
            </a:r>
            <a:endParaRPr lang="ru-RU" sz="5400" b="1" dirty="0"/>
          </a:p>
        </p:txBody>
      </p:sp>
      <p:pic>
        <p:nvPicPr>
          <p:cNvPr id="6146" name="Picture 2" descr="D:\ДОКЛАД\2013-04-25 13.48.3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7290" y="1666494"/>
            <a:ext cx="6215106" cy="47720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643998" cy="342900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	</a:t>
            </a:r>
            <a:r>
              <a:rPr lang="ru-RU" sz="3200" dirty="0" err="1" smtClean="0"/>
              <a:t>Мультиспиральный</a:t>
            </a:r>
            <a:r>
              <a:rPr lang="ru-RU" sz="3200" dirty="0" smtClean="0"/>
              <a:t> компьютерный томограф  «</a:t>
            </a:r>
            <a:r>
              <a:rPr lang="en-US" sz="3200" dirty="0" smtClean="0"/>
              <a:t>General Electric BrightSpeed Elite</a:t>
            </a:r>
            <a:r>
              <a:rPr lang="ru-RU" sz="3200" dirty="0" smtClean="0"/>
              <a:t>-16» был установлен в феврале 2012 года по программе создания на базе </a:t>
            </a:r>
            <a:r>
              <a:rPr lang="ru-RU" sz="3200" dirty="0" err="1" smtClean="0"/>
              <a:t>Калачинской</a:t>
            </a:r>
            <a:r>
              <a:rPr lang="ru-RU" sz="3200" dirty="0" smtClean="0"/>
              <a:t> ЦРБ первичного сосудистого центра, одного из трех в районах области</a:t>
            </a:r>
            <a:endParaRPr lang="ru-RU" sz="3200" dirty="0"/>
          </a:p>
        </p:txBody>
      </p:sp>
      <p:pic>
        <p:nvPicPr>
          <p:cNvPr id="1027" name="Picture 3" descr="D:\ЮРИЙ\ДОКЛАД\BrightSpee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79" y="3429000"/>
            <a:ext cx="5643603" cy="3571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435280" cy="6226514"/>
          </a:xfrm>
        </p:spPr>
        <p:txBody>
          <a:bodyPr>
            <a:noAutofit/>
          </a:bodyPr>
          <a:lstStyle/>
          <a:p>
            <a:r>
              <a:rPr lang="ru-RU" sz="4000" dirty="0" smtClean="0"/>
              <a:t>	</a:t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	</a:t>
            </a:r>
            <a:r>
              <a:rPr lang="ru-RU" sz="3600" dirty="0" smtClean="0"/>
              <a:t>Кабинеты МСКТ и рентгенографии в приёмном отделении ЦРБ работают в круглосуточном режиме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2800" dirty="0" smtClean="0"/>
              <a:t>(</a:t>
            </a:r>
            <a:r>
              <a:rPr lang="ru-RU" sz="3200" dirty="0" smtClean="0"/>
              <a:t>однако круглосуточная ставка предусмотрена только для рентгенолаборанта) </a:t>
            </a:r>
            <a:br>
              <a:rPr lang="ru-RU" sz="3200" dirty="0" smtClean="0"/>
            </a:br>
            <a:r>
              <a:rPr lang="ru-RU" sz="3200" dirty="0" smtClean="0"/>
              <a:t>	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 </a:t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	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4320"/>
            <a:ext cx="8001056" cy="6226514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	В ходе работы столкнулись с несколькими проблемами:</a:t>
            </a:r>
            <a:br>
              <a:rPr lang="ru-RU" sz="3600" dirty="0" smtClean="0"/>
            </a:br>
            <a:r>
              <a:rPr lang="ru-RU" sz="3600" dirty="0" smtClean="0"/>
              <a:t>- отсутствие опыта работы на МСКТ аппаратуре;</a:t>
            </a:r>
            <a:br>
              <a:rPr lang="ru-RU" sz="3600" dirty="0" smtClean="0"/>
            </a:br>
            <a:r>
              <a:rPr lang="ru-RU" sz="3600" dirty="0" smtClean="0"/>
              <a:t>- сложности с техническим обслуживанием;</a:t>
            </a:r>
            <a:br>
              <a:rPr lang="ru-RU" sz="3600" dirty="0" smtClean="0"/>
            </a:br>
            <a:r>
              <a:rPr lang="ru-RU" sz="3600" dirty="0" smtClean="0"/>
              <a:t>- многопрофильность проводимых исследований;</a:t>
            </a:r>
            <a:br>
              <a:rPr lang="ru-RU" sz="3600" dirty="0" smtClean="0"/>
            </a:br>
            <a:r>
              <a:rPr lang="ru-RU" sz="3600" dirty="0" smtClean="0"/>
              <a:t>- сложности проведения внутривенного контрастирования;</a:t>
            </a:r>
            <a:br>
              <a:rPr lang="ru-RU" sz="3600" dirty="0" smtClean="0"/>
            </a:br>
            <a:r>
              <a:rPr lang="ru-RU" sz="3600" dirty="0" smtClean="0"/>
              <a:t>- недостаточное финансирование</a:t>
            </a:r>
            <a:br>
              <a:rPr lang="ru-RU" sz="3600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715436" cy="5154944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                    ОТСУТСТВИЕ ОПЫТА	</a:t>
            </a:r>
            <a:br>
              <a:rPr lang="ru-RU" sz="3600" dirty="0" smtClean="0"/>
            </a:br>
            <a:r>
              <a:rPr lang="ru-RU" sz="3600" dirty="0" smtClean="0"/>
              <a:t>Врач-аппликатор фирмы изготовителя проводил обучение персонала на рабочем месте. Несмотря на все его старания , как выяснилось после отъезда, </a:t>
            </a:r>
            <a:br>
              <a:rPr lang="ru-RU" sz="3600" dirty="0" smtClean="0"/>
            </a:br>
            <a:r>
              <a:rPr lang="ru-RU" sz="3600" dirty="0" smtClean="0"/>
              <a:t>отведённого </a:t>
            </a:r>
            <a:br>
              <a:rPr lang="ru-RU" sz="3600" dirty="0" smtClean="0"/>
            </a:br>
            <a:r>
              <a:rPr lang="ru-RU" sz="3600" dirty="0" smtClean="0"/>
              <a:t>времени (3</a:t>
            </a:r>
            <a:br>
              <a:rPr lang="ru-RU" sz="3600" dirty="0" smtClean="0"/>
            </a:br>
            <a:r>
              <a:rPr lang="ru-RU" sz="3600" dirty="0" smtClean="0"/>
              <a:t> рабочих дня)</a:t>
            </a:r>
            <a:br>
              <a:rPr lang="ru-RU" sz="3600" dirty="0" smtClean="0"/>
            </a:br>
            <a:r>
              <a:rPr lang="ru-RU" sz="3600" dirty="0" smtClean="0"/>
              <a:t>оказалось </a:t>
            </a:r>
            <a:br>
              <a:rPr lang="ru-RU" sz="3600" dirty="0" smtClean="0"/>
            </a:br>
            <a:r>
              <a:rPr lang="ru-RU" sz="3600" dirty="0" smtClean="0"/>
              <a:t>недостаточно</a:t>
            </a:r>
            <a:endParaRPr lang="ru-RU" sz="3600" dirty="0"/>
          </a:p>
        </p:txBody>
      </p:sp>
      <p:pic>
        <p:nvPicPr>
          <p:cNvPr id="2050" name="Picture 2" descr="H:\ДОКЛАД\обуч 3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44" y="2571744"/>
            <a:ext cx="4000528" cy="4053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043890" cy="6297952"/>
          </a:xfrm>
        </p:spPr>
        <p:txBody>
          <a:bodyPr>
            <a:normAutofit/>
          </a:bodyPr>
          <a:lstStyle/>
          <a:p>
            <a:r>
              <a:rPr lang="ru-RU" sz="3600" dirty="0" smtClean="0"/>
              <a:t>	На курсах специализации и повышения квалификации очень мало отведено времени для ознакомления и особенно обучения работе на </a:t>
            </a:r>
            <a:r>
              <a:rPr lang="ru-RU" sz="3600" dirty="0" err="1" smtClean="0"/>
              <a:t>мультиспиральном</a:t>
            </a:r>
            <a:r>
              <a:rPr lang="ru-RU" sz="3600" dirty="0" smtClean="0"/>
              <a:t> </a:t>
            </a:r>
            <a:br>
              <a:rPr lang="ru-RU" sz="3600" dirty="0" smtClean="0"/>
            </a:br>
            <a:r>
              <a:rPr lang="ru-RU" sz="3600" dirty="0" smtClean="0"/>
              <a:t>компьютерном </a:t>
            </a:r>
            <a:br>
              <a:rPr lang="ru-RU" sz="3600" dirty="0" smtClean="0"/>
            </a:br>
            <a:r>
              <a:rPr lang="ru-RU" sz="3600" dirty="0" smtClean="0"/>
              <a:t>томографе</a:t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pic>
        <p:nvPicPr>
          <p:cNvPr id="2050" name="Picture 2" descr="D:\Documents and Settings\User\Рабочий стол\часики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3284984"/>
            <a:ext cx="3145552" cy="32396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115328" cy="6226514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Однако увеличение времени на курсах повышения квалификации не решит все проблемы, так как различные модели аппаратов имеют различные интерфейсы </a:t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pic>
        <p:nvPicPr>
          <p:cNvPr id="3074" name="Picture 2" descr="D:\Documents and Settings\User\Рабочий стол\GE Healthcar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8" y="3190799"/>
            <a:ext cx="2013070" cy="1343095"/>
          </a:xfrm>
          <a:prstGeom prst="rect">
            <a:avLst/>
          </a:prstGeom>
          <a:noFill/>
        </p:spPr>
      </p:pic>
      <p:pic>
        <p:nvPicPr>
          <p:cNvPr id="3075" name="Picture 3" descr="D:\Documents and Settings\User\Рабочий стол\PHILIPS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3645024"/>
            <a:ext cx="3115550" cy="857256"/>
          </a:xfrm>
          <a:prstGeom prst="rect">
            <a:avLst/>
          </a:prstGeom>
          <a:noFill/>
        </p:spPr>
      </p:pic>
      <p:pic>
        <p:nvPicPr>
          <p:cNvPr id="3076" name="Picture 4" descr="D:\Documents and Settings\User\Рабочий стол\SIEMENS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5852" y="4771427"/>
            <a:ext cx="2500330" cy="1562706"/>
          </a:xfrm>
          <a:prstGeom prst="rect">
            <a:avLst/>
          </a:prstGeom>
          <a:noFill/>
        </p:spPr>
      </p:pic>
      <p:pic>
        <p:nvPicPr>
          <p:cNvPr id="3077" name="Picture 5" descr="D:\Documents and Settings\User\Рабочий стол\hitachi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4876" y="4786322"/>
            <a:ext cx="2381250" cy="1562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2377</TotalTime>
  <Words>96</Words>
  <Application>Microsoft Office PowerPoint</Application>
  <PresentationFormat>Экран (4:3)</PresentationFormat>
  <Paragraphs>56</Paragraphs>
  <Slides>38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39" baseType="lpstr">
      <vt:lpstr>Техническая</vt:lpstr>
      <vt:lpstr>Бюджетное учреждение здравоохранения Омской области Калачинская центральная районная больница     ОСОБЕННОСТИ  РАБОТЫ КАБИНЕТА  МСКТ В УСЛОВИЯХ ЦЕНТРАЛЬНОЙ РАЙОННОЙ БОЛЬНИЦЫ</vt:lpstr>
      <vt:lpstr> Проведён анализ работы кабинета  МСКТ  БУЗОО «Калачинская ЦРБ»  (2012 - 2014гг..)   </vt:lpstr>
      <vt:lpstr> </vt:lpstr>
      <vt:lpstr> Мультиспиральный компьютерный томограф  «General Electric BrightSpeed Elite-16» был установлен в феврале 2012 года по программе создания на базе Калачинской ЦРБ первичного сосудистого центра, одного из трех в районах области</vt:lpstr>
      <vt:lpstr>     Кабинеты МСКТ и рентгенографии в приёмном отделении ЦРБ работают в круглосуточном режиме (однако круглосуточная ставка предусмотрена только для рентгенолаборанта)        </vt:lpstr>
      <vt:lpstr> В ходе работы столкнулись с несколькими проблемами: - отсутствие опыта работы на МСКТ аппаратуре; - сложности с техническим обслуживанием; - многопрофильность проводимых исследований; - сложности проведения внутривенного контрастирования; - недостаточное финансирование </vt:lpstr>
      <vt:lpstr>                    ОТСУТСТВИЕ ОПЫТА  Врач-аппликатор фирмы изготовителя проводил обучение персонала на рабочем месте. Несмотря на все его старания , как выяснилось после отъезда,  отведённого  времени (3  рабочих дня) оказалось  недостаточно</vt:lpstr>
      <vt:lpstr> На курсах специализации и повышения квалификации очень мало отведено времени для ознакомления и особенно обучения работе на мультиспиральном  компьютерном  томографе    </vt:lpstr>
      <vt:lpstr>Однако увеличение времени на курсах повышения квалификации не решит все проблемы, так как различные модели аппаратов имеют различные интерфейсы      </vt:lpstr>
      <vt:lpstr> Решение данного вопроса – создание регионального центра обучения персонала на базе ведущих образовательных учреждений     </vt:lpstr>
      <vt:lpstr>    ТЕХНИЧЕСКОЕ  ОБСЛУЖИВАНИЕ  По истечении гарантийного срока остро встал вопрос о техническом обслуживании аппарата МСКТ   при отсутствии инженерно-технического  персонала  в ЦРБ  (отсутствие  как ставок  так и  физических лиц) </vt:lpstr>
      <vt:lpstr> Для решения данного вопроса заключили договор о техническом обслуживании с частными лицами работающими в диагностическом центре областного центра      </vt:lpstr>
      <vt:lpstr>МНОГОПРОФИЛЬНОСТЬ ИССЛЕДОВАНИЙ     В ходе работы выявилась необходимость проводить исследования по нескольким категориям: - по программе сосудистых центров; - по программе дорожно-транспортной травмы; - по программе онкопатологии; - прочие исследования</vt:lpstr>
      <vt:lpstr>Объем исследований за 2012-2014 годы:  - количество исследований головного мозга с подозрением на ОНМК – 1245; - количество пациентов с подозрением на травму – 1977; - количество пациентов с подозрением на онкозаболевание – 265; - прочие исследования - 2997</vt:lpstr>
      <vt:lpstr> </vt:lpstr>
      <vt:lpstr>Пациенты с подозрением  на ОНМК поступают из нашего района и четырёх соседних районов в круглосуточном режиме.  За отчётный период выявлено  159 ишемических и  228 геморрагических инсульта</vt:lpstr>
      <vt:lpstr> </vt:lpstr>
      <vt:lpstr> По стандартам МЗ РФ все пациенты обследуются в ближайшие 40 минут от момента поступления в ЛУ   Информация о всех пациентах с геморрагическим инсультом передаётся по электронной почте в областной центр нейрохирургии для решения вопроса об оперативном вмешательстве и о тактике дальнейшего лечения </vt:lpstr>
      <vt:lpstr>Геморрагический инсульт в левой теменной доли, осложнённый прорывом в желудочки мозга      </vt:lpstr>
      <vt:lpstr>Геморрагический инсульт в левой теменной доле  с прорывом в  желудочек мозга </vt:lpstr>
      <vt:lpstr>                        ТРАВМА  Основными причинами травм   у обследованных пациентов:  - падение с высоты           - ДТП  - прочие  </vt:lpstr>
      <vt:lpstr>Презентация PowerPoint</vt:lpstr>
      <vt:lpstr>   Рентгенография в двух проекциях на аппарате КРД «Вымпел» при отсутствии выраженных признаков повреждений черепа и позвоночника или при повреждениях конечностей  </vt:lpstr>
      <vt:lpstr>  МСКТ использовался как первичный метод диагностики переломов КСС у пациентов с  высокой  вероятностью  повреждений  позвоночника,  черепа и костей  таза без  предварительного  выполнения  рентгенографии</vt:lpstr>
      <vt:lpstr> Общее количество пациентов с подозрением на травму – 1977  - травма головы - 547 - травма позвоночника  – 491 - травма остальных отделов скелета - 871 - травма органов живота – 68 </vt:lpstr>
      <vt:lpstr> С появлением более информативного метода лучевой диагностики (МСКТ)  в ЦРБ  визуализация повреждений  головного мозга, позвоночника, объемных отделов скелета, органов брюшной полости и забрюшинного пространства существенно улучшилась</vt:lpstr>
      <vt:lpstr> </vt:lpstr>
      <vt:lpstr>Презентация PowerPoint</vt:lpstr>
      <vt:lpstr>Презентация PowerPoint</vt:lpstr>
      <vt:lpstr>Презентация PowerPoint</vt:lpstr>
      <vt:lpstr> В последние годы растёт количество онкозаболеваний различной локализации</vt:lpstr>
      <vt:lpstr>Презентация PowerPoint</vt:lpstr>
      <vt:lpstr>     ВНУТРИВЕННОЕ КОНТРАСТИРОВАНИЕ    Главная проблема  - отсутствие в штате рентгенотделения анестезиолога-реаниматолога  и процедурной медицинской сестры и поэтому приходится подстраивать свой график исследований под возможности данных специалистов</vt:lpstr>
      <vt:lpstr> Решение данного вопроса видится во введении ставки или полставки врача анестезиолога-реаниматолога и процедурной медицинской сестры</vt:lpstr>
      <vt:lpstr>ФИНАНСИРОВАНИЕ  Дорогостоящее техническое обслуживание,  дорогостоящие расходные материалы: - термочувствительная плёнка; - колбы для болюсов; - контрастное вещество  </vt:lpstr>
      <vt:lpstr> Появление в структуре ЦРБ МСКТ значительно повысило эффективность диагностики и соответственно улучшило результаты лечения пациентов с различной патологией</vt:lpstr>
      <vt:lpstr> Однако установка данной аппаратуры привнесла определённые проблемы, которые требуют решения, включая создание новых нормативных документов на уровне МЗ области и МЗ Российской Федерации</vt:lpstr>
      <vt:lpstr>Спасибо за внимание!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ЛУЧЕВАЯ ДИАГНОСТИКА ПОВРЕЖДЕНИЙ ГРУДНОГО ОТДЕЛА ПОЗВОНИЧНИКА И РЁБЕР </dc:title>
  <dc:creator>User</dc:creator>
  <cp:lastModifiedBy>Sveta</cp:lastModifiedBy>
  <cp:revision>220</cp:revision>
  <dcterms:created xsi:type="dcterms:W3CDTF">2013-09-17T18:55:17Z</dcterms:created>
  <dcterms:modified xsi:type="dcterms:W3CDTF">2015-05-14T07:58:52Z</dcterms:modified>
</cp:coreProperties>
</file>