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1"/>
  </p:notesMasterIdLst>
  <p:sldIdLst>
    <p:sldId id="256" r:id="rId2"/>
    <p:sldId id="299" r:id="rId3"/>
    <p:sldId id="305" r:id="rId4"/>
    <p:sldId id="275" r:id="rId5"/>
    <p:sldId id="300" r:id="rId6"/>
    <p:sldId id="296" r:id="rId7"/>
    <p:sldId id="265" r:id="rId8"/>
    <p:sldId id="277" r:id="rId9"/>
    <p:sldId id="266" r:id="rId10"/>
    <p:sldId id="295" r:id="rId11"/>
    <p:sldId id="268" r:id="rId12"/>
    <p:sldId id="259" r:id="rId13"/>
    <p:sldId id="302" r:id="rId14"/>
    <p:sldId id="293" r:id="rId15"/>
    <p:sldId id="307" r:id="rId16"/>
    <p:sldId id="303" r:id="rId17"/>
    <p:sldId id="304" r:id="rId18"/>
    <p:sldId id="274" r:id="rId19"/>
    <p:sldId id="291" r:id="rId20"/>
    <p:sldId id="301" r:id="rId21"/>
    <p:sldId id="306" r:id="rId22"/>
    <p:sldId id="289" r:id="rId23"/>
    <p:sldId id="290" r:id="rId24"/>
    <p:sldId id="297" r:id="rId25"/>
    <p:sldId id="276" r:id="rId26"/>
    <p:sldId id="278" r:id="rId27"/>
    <p:sldId id="294" r:id="rId28"/>
    <p:sldId id="298" r:id="rId29"/>
    <p:sldId id="279" r:id="rId3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34587" autoAdjust="0"/>
    <p:restoredTop sz="71104" autoAdjust="0"/>
  </p:normalViewPr>
  <p:slideViewPr>
    <p:cSldViewPr>
      <p:cViewPr varScale="1">
        <p:scale>
          <a:sx n="70" d="100"/>
          <a:sy n="70" d="100"/>
        </p:scale>
        <p:origin x="-99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F8AC827-CD2D-49B7-9BC2-982446F9567D}" type="datetimeFigureOut">
              <a:rPr lang="ru-RU"/>
              <a:pPr>
                <a:defRPr/>
              </a:pPr>
              <a:t>14.05.2015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9987E5F-62E3-4C4A-8A41-21C390893463}" type="slidenum">
              <a:rPr lang="ru-RU"/>
              <a:pPr>
                <a:defRPr/>
              </a:pPr>
              <a:t>‹#›</a:t>
            </a:fld>
            <a:endParaRPr lang="ru-RU"/>
          </a:p>
        </p:txBody>
      </p:sp>
    </p:spTree>
    <p:extLst>
      <p:ext uri="{BB962C8B-B14F-4D97-AF65-F5344CB8AC3E}">
        <p14:creationId xmlns:p14="http://schemas.microsoft.com/office/powerpoint/2010/main" val="30090668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ctr"/>
            <a:endParaRPr lang="ru-RU" smtClean="0"/>
          </a:p>
        </p:txBody>
      </p:sp>
      <p:sp>
        <p:nvSpPr>
          <p:cNvPr id="4" name="Номер слайда 3"/>
          <p:cNvSpPr>
            <a:spLocks noGrp="1"/>
          </p:cNvSpPr>
          <p:nvPr>
            <p:ph type="sldNum" sz="quarter" idx="5"/>
          </p:nvPr>
        </p:nvSpPr>
        <p:spPr/>
        <p:txBody>
          <a:bodyPr/>
          <a:lstStyle/>
          <a:p>
            <a:pPr>
              <a:defRPr/>
            </a:pPr>
            <a:fld id="{5CD9EF04-2A2E-4627-8C22-1CC791C93ABF}" type="slidenum">
              <a:rPr lang="ru-RU" smtClean="0"/>
              <a:pPr>
                <a:defRPr/>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F8B6FAD2-E461-4173-89BA-7C0F104A98AB}" type="slidenum">
              <a:rPr lang="ru-RU" smtClean="0"/>
              <a:pPr>
                <a:defRPr/>
              </a:pPr>
              <a:t>13</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Заметки 2"/>
          <p:cNvSpPr>
            <a:spLocks noGrp="1"/>
          </p:cNvSpPr>
          <p:nvPr>
            <p:ph type="body" idx="1"/>
          </p:nvPr>
        </p:nvSpPr>
        <p:spPr/>
        <p:txBody>
          <a:bodyPr/>
          <a:lstStyle/>
          <a:p>
            <a:pPr eaLnBrk="1" fontAlgn="auto" hangingPunct="1">
              <a:spcBef>
                <a:spcPts val="0"/>
              </a:spcBef>
              <a:spcAft>
                <a:spcPts val="0"/>
              </a:spcAft>
              <a:defRPr/>
            </a:pPr>
            <a:r>
              <a:rPr lang="ru-RU" dirty="0" smtClean="0"/>
              <a:t>Вводное</a:t>
            </a:r>
          </a:p>
          <a:p>
            <a:pPr eaLnBrk="1" fontAlgn="auto" hangingPunct="1">
              <a:spcBef>
                <a:spcPts val="0"/>
              </a:spcBef>
              <a:spcAft>
                <a:spcPts val="0"/>
              </a:spcAft>
              <a:defRPr/>
            </a:pPr>
            <a:r>
              <a:rPr lang="ru-RU" dirty="0" smtClean="0"/>
              <a:t>Было принято </a:t>
            </a:r>
            <a:r>
              <a:rPr lang="ru-RU" dirty="0" err="1" smtClean="0"/>
              <a:t>решгение</a:t>
            </a:r>
            <a:r>
              <a:rPr lang="ru-RU" dirty="0" smtClean="0"/>
              <a:t> </a:t>
            </a:r>
            <a:r>
              <a:rPr lang="ru-RU" dirty="0" err="1" smtClean="0"/>
              <a:t>асссоциации</a:t>
            </a:r>
            <a:endParaRPr lang="ru-RU" dirty="0" smtClean="0"/>
          </a:p>
          <a:p>
            <a:pPr eaLnBrk="1" fontAlgn="auto" hangingPunct="1">
              <a:spcBef>
                <a:spcPts val="0"/>
              </a:spcBef>
              <a:spcAft>
                <a:spcPts val="0"/>
              </a:spcAft>
              <a:defRPr/>
            </a:pPr>
            <a:endParaRPr lang="ru-RU" dirty="0" smtClean="0"/>
          </a:p>
          <a:p>
            <a:pPr eaLnBrk="1" fontAlgn="auto" hangingPunct="1">
              <a:spcBef>
                <a:spcPts val="0"/>
              </a:spcBef>
              <a:spcAft>
                <a:spcPts val="0"/>
              </a:spcAft>
              <a:defRPr/>
            </a:pPr>
            <a:r>
              <a:rPr lang="ru-RU" dirty="0" smtClean="0"/>
              <a:t>Цели ассоциации</a:t>
            </a:r>
          </a:p>
          <a:p>
            <a:pPr marL="90488" indent="20638" algn="just" eaLnBrk="1" fontAlgn="auto" hangingPunct="1">
              <a:lnSpc>
                <a:spcPct val="90000"/>
              </a:lnSpc>
              <a:spcBef>
                <a:spcPts val="0"/>
              </a:spcBef>
              <a:spcAft>
                <a:spcPts val="0"/>
              </a:spcAft>
              <a:buFont typeface="Wingdings" pitchFamily="2" charset="2"/>
              <a:buNone/>
              <a:defRPr/>
            </a:pPr>
            <a:r>
              <a:rPr lang="ru-RU" dirty="0" smtClean="0">
                <a:solidFill>
                  <a:schemeClr val="folHlink"/>
                </a:solidFill>
              </a:rPr>
              <a:t>Объединение  среднего медицинского персонала отделений лучевой диагностики  необходимо</a:t>
            </a:r>
          </a:p>
          <a:p>
            <a:pPr marL="90488" indent="20638" algn="just" eaLnBrk="1" fontAlgn="auto" hangingPunct="1">
              <a:lnSpc>
                <a:spcPct val="90000"/>
              </a:lnSpc>
              <a:spcBef>
                <a:spcPts val="0"/>
              </a:spcBef>
              <a:spcAft>
                <a:spcPts val="0"/>
              </a:spcAft>
              <a:buFont typeface="Wingdings" pitchFamily="2" charset="2"/>
              <a:buNone/>
              <a:defRPr/>
            </a:pPr>
            <a:endParaRPr lang="ru-RU" dirty="0" smtClean="0">
              <a:solidFill>
                <a:schemeClr val="folHlink"/>
              </a:solidFill>
            </a:endParaRPr>
          </a:p>
          <a:p>
            <a:pPr marL="90488" indent="20638" eaLnBrk="1" fontAlgn="auto" hangingPunct="1">
              <a:lnSpc>
                <a:spcPct val="90000"/>
              </a:lnSpc>
              <a:spcBef>
                <a:spcPts val="0"/>
              </a:spcBef>
              <a:spcAft>
                <a:spcPts val="0"/>
              </a:spcAft>
              <a:buFontTx/>
              <a:buChar char="-"/>
              <a:defRPr/>
            </a:pPr>
            <a:r>
              <a:rPr lang="ru-RU" dirty="0" smtClean="0">
                <a:solidFill>
                  <a:schemeClr val="folHlink"/>
                </a:solidFill>
              </a:rPr>
              <a:t>  с целью содействия распространения передового   отечественного и зарубежного опыта работы, </a:t>
            </a:r>
          </a:p>
          <a:p>
            <a:pPr marL="90488" indent="20638" eaLnBrk="1" fontAlgn="auto" hangingPunct="1">
              <a:lnSpc>
                <a:spcPct val="90000"/>
              </a:lnSpc>
              <a:spcBef>
                <a:spcPts val="0"/>
              </a:spcBef>
              <a:spcAft>
                <a:spcPts val="0"/>
              </a:spcAft>
              <a:buFontTx/>
              <a:buChar char="-"/>
              <a:defRPr/>
            </a:pPr>
            <a:r>
              <a:rPr lang="ru-RU" dirty="0" smtClean="0">
                <a:solidFill>
                  <a:schemeClr val="folHlink"/>
                </a:solidFill>
              </a:rPr>
              <a:t>   для координации усилий специалистов по решению     проблемных вопросов, </a:t>
            </a:r>
          </a:p>
          <a:p>
            <a:pPr marL="90488" indent="20638" eaLnBrk="1" fontAlgn="auto" hangingPunct="1">
              <a:lnSpc>
                <a:spcPct val="90000"/>
              </a:lnSpc>
              <a:spcBef>
                <a:spcPts val="0"/>
              </a:spcBef>
              <a:spcAft>
                <a:spcPts val="0"/>
              </a:spcAft>
              <a:buFontTx/>
              <a:buChar char="-"/>
              <a:defRPr/>
            </a:pPr>
            <a:r>
              <a:rPr lang="ru-RU" dirty="0" smtClean="0">
                <a:solidFill>
                  <a:schemeClr val="folHlink"/>
                </a:solidFill>
              </a:rPr>
              <a:t>   для создания </a:t>
            </a:r>
            <a:r>
              <a:rPr lang="ru-RU" dirty="0" err="1" smtClean="0">
                <a:solidFill>
                  <a:schemeClr val="folHlink"/>
                </a:solidFill>
              </a:rPr>
              <a:t>высоко-эффективной</a:t>
            </a:r>
            <a:r>
              <a:rPr lang="ru-RU" dirty="0" smtClean="0">
                <a:solidFill>
                  <a:schemeClr val="folHlink"/>
                </a:solidFill>
              </a:rPr>
              <a:t> практической            службы  в области лучевой диагностики. </a:t>
            </a:r>
          </a:p>
          <a:p>
            <a:pPr eaLnBrk="1" fontAlgn="auto" hangingPunct="1">
              <a:spcBef>
                <a:spcPts val="0"/>
              </a:spcBef>
              <a:spcAft>
                <a:spcPts val="0"/>
              </a:spcAft>
              <a:defRPr/>
            </a:pPr>
            <a:r>
              <a:rPr lang="ru-RU" b="1" i="1" dirty="0" smtClean="0"/>
              <a:t/>
            </a:r>
            <a:br>
              <a:rPr lang="ru-RU" b="1" i="1" dirty="0" smtClean="0"/>
            </a:br>
            <a:endParaRPr lang="ru-RU" dirty="0"/>
          </a:p>
        </p:txBody>
      </p:sp>
      <p:sp>
        <p:nvSpPr>
          <p:cNvPr id="3891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A0F164-5710-486F-841E-6A0554782A58}" type="slidenum">
              <a:rPr lang="ru-RU" smtClean="0"/>
              <a:pPr fontAlgn="base">
                <a:spcBef>
                  <a:spcPct val="0"/>
                </a:spcBef>
                <a:spcAft>
                  <a:spcPct val="0"/>
                </a:spcAft>
                <a:defRPr/>
              </a:pPr>
              <a:t>18</a:t>
            </a:fld>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284C2C49-67CA-4890-8F48-9669CA5815D0}" type="slidenum">
              <a:rPr lang="ru-RU" smtClean="0"/>
              <a:pPr>
                <a:defRPr/>
              </a:pPr>
              <a:t>19</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11DA7F5C-BEFC-4039-A747-4336B614DAEC}" type="slidenum">
              <a:rPr lang="ru-RU" smtClean="0"/>
              <a:pPr>
                <a:defRPr/>
              </a:pPr>
              <a:t>22</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0D0DCC97-4240-4641-98A9-1A92C8620479}" type="slidenum">
              <a:rPr lang="ru-RU" smtClean="0"/>
              <a:pPr>
                <a:defRPr/>
              </a:pPr>
              <a:t>23</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Обучающий симулятор</a:t>
            </a:r>
          </a:p>
          <a:p>
            <a:pPr eaLnBrk="1" hangingPunct="1">
              <a:spcBef>
                <a:spcPct val="0"/>
              </a:spcBef>
            </a:pPr>
            <a:r>
              <a:rPr lang="ru-RU" smtClean="0"/>
              <a:t>Новое программное обеспечение на основе учебного пособия из Университета Чикаго было создано для обучения рентгенолаборантов проведению такой сложной процедуры, как  виртуальная колоноскопия. При использовании данного модуля решается вопрос обучения среднего медицинского персонала проведению виртуальной колоноскопии, что позволит более широко использовать данную методику в целях диагностики и скрининга колоректального рака.</a:t>
            </a:r>
          </a:p>
          <a:p>
            <a:pPr eaLnBrk="1" hangingPunct="1">
              <a:spcBef>
                <a:spcPct val="0"/>
              </a:spcBef>
            </a:pPr>
            <a:r>
              <a:rPr lang="ru-RU" smtClean="0"/>
              <a:t>Модульная программа была создана, основываясь на базе данных крупных литературных источников, интервью и наблюдений. Новый инструмент включает в себя видео, сессии "вопрос-ответ", и реалистично выполненная панель управления оператора охватывает все аспекты выполнения виртуального исследование. </a:t>
            </a:r>
            <a:br>
              <a:rPr lang="ru-RU" smtClean="0"/>
            </a:br>
            <a:r>
              <a:rPr lang="ru-RU" smtClean="0"/>
              <a:t>Программа моделирования обеспечивает алгоритмического представление широкого спектра возможных клинических сценариев</a:t>
            </a:r>
          </a:p>
        </p:txBody>
      </p:sp>
      <p:sp>
        <p:nvSpPr>
          <p:cNvPr id="4" name="Номер слайда 3"/>
          <p:cNvSpPr>
            <a:spLocks noGrp="1"/>
          </p:cNvSpPr>
          <p:nvPr>
            <p:ph type="sldNum" sz="quarter" idx="5"/>
          </p:nvPr>
        </p:nvSpPr>
        <p:spPr/>
        <p:txBody>
          <a:bodyPr/>
          <a:lstStyle/>
          <a:p>
            <a:pPr>
              <a:defRPr/>
            </a:pPr>
            <a:fld id="{0709D43C-ECB5-4D4E-A767-589F7DCF4C2A}" type="slidenum">
              <a:rPr lang="ru-RU" smtClean="0"/>
              <a:pPr>
                <a:defRPr/>
              </a:pPr>
              <a:t>24</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a:p>
            <a:pPr eaLnBrk="1" hangingPunct="1">
              <a:spcBef>
                <a:spcPct val="0"/>
              </a:spcBef>
            </a:pPr>
            <a:r>
              <a:rPr lang="ru-RU" smtClean="0"/>
              <a:t>Регулярно на базе ОКБ…..Заседание </a:t>
            </a:r>
          </a:p>
          <a:p>
            <a:pPr eaLnBrk="1" hangingPunct="1">
              <a:spcBef>
                <a:spcPct val="0"/>
              </a:spcBef>
            </a:pPr>
            <a:r>
              <a:rPr lang="ru-RU" smtClean="0"/>
              <a:t>ассоциации рентгенолаборантов </a:t>
            </a:r>
          </a:p>
          <a:p>
            <a:pPr eaLnBrk="1" hangingPunct="1">
              <a:spcBef>
                <a:spcPct val="0"/>
              </a:spcBef>
            </a:pPr>
            <a:r>
              <a:rPr lang="ru-RU" smtClean="0"/>
              <a:t>Омской области</a:t>
            </a:r>
          </a:p>
          <a:p>
            <a:pPr eaLnBrk="1" hangingPunct="1">
              <a:spcBef>
                <a:spcPct val="0"/>
              </a:spcBef>
            </a:pPr>
            <a:endParaRPr lang="ru-RU" smtClean="0"/>
          </a:p>
        </p:txBody>
      </p:sp>
      <p:sp>
        <p:nvSpPr>
          <p:cNvPr id="39940"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056E90-5C6C-4537-B17E-A7B46E5FB1FD}" type="slidenum">
              <a:rPr lang="ru-RU" smtClean="0"/>
              <a:pPr fontAlgn="base">
                <a:spcBef>
                  <a:spcPct val="0"/>
                </a:spcBef>
                <a:spcAft>
                  <a:spcPct val="0"/>
                </a:spcAft>
                <a:defRPr/>
              </a:pPr>
              <a:t>25</a:t>
            </a:fld>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Также, проблемы подготовки рлаб освещаются и в прессе …</a:t>
            </a:r>
          </a:p>
        </p:txBody>
      </p:sp>
      <p:sp>
        <p:nvSpPr>
          <p:cNvPr id="4198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62B458-A793-49EB-8678-B3AA27774E19}" type="slidenum">
              <a:rPr lang="ru-RU" smtClean="0"/>
              <a:pPr fontAlgn="base">
                <a:spcBef>
                  <a:spcPct val="0"/>
                </a:spcBef>
                <a:spcAft>
                  <a:spcPct val="0"/>
                </a:spcAft>
                <a:defRPr/>
              </a:pPr>
              <a:t>26</a:t>
            </a:fld>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E6A798C2-C2D3-4535-9858-C9672057CA84}" type="slidenum">
              <a:rPr lang="ru-RU" smtClean="0"/>
              <a:pPr>
                <a:defRPr/>
              </a:pPr>
              <a:t>28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СПАСИБО ЗА ВНИМАНИЕ</a:t>
            </a:r>
          </a:p>
        </p:txBody>
      </p:sp>
      <p:sp>
        <p:nvSpPr>
          <p:cNvPr id="4403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431262-D8CB-4368-AAB3-9F72C639EB41}" type="slidenum">
              <a:rPr lang="ru-RU" smtClean="0"/>
              <a:pPr fontAlgn="base">
                <a:spcBef>
                  <a:spcPct val="0"/>
                </a:spcBef>
                <a:spcAft>
                  <a:spcPct val="0"/>
                </a:spcAft>
                <a:defRPr/>
              </a:pPr>
              <a:t>29</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В настоящее время идет достаточно интенсивное оснащение лечебно-профилактических учреждений различного профиля рентгенодиагностической аппаратурой, относящейся как к традиционной рентгенологии пленочной и цифровой технологиями, так и прецизионной аппаратурой - рентгеновскими мультиспиральными компью­терными томографами и магнитно-резонансными томографами. </a:t>
            </a:r>
          </a:p>
        </p:txBody>
      </p:sp>
      <p:sp>
        <p:nvSpPr>
          <p:cNvPr id="25604"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C69085-2FA9-4083-8DDC-101BDF2DFBC5}" type="slidenum">
              <a:rPr lang="ru-RU" smtClean="0"/>
              <a:pPr fontAlgn="base">
                <a:spcBef>
                  <a:spcPct val="0"/>
                </a:spcBef>
                <a:spcAft>
                  <a:spcPct val="0"/>
                </a:spcAft>
                <a:defRPr/>
              </a:pPr>
              <a:t>3</a:t>
            </a:fld>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37892"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5A74D8-8025-431D-8944-2DD51B71387B}" type="slidenum">
              <a:rPr lang="ru-RU" smtClean="0"/>
              <a:pPr fontAlgn="base">
                <a:spcBef>
                  <a:spcPct val="0"/>
                </a:spcBef>
                <a:spcAft>
                  <a:spcPct val="0"/>
                </a:spcAft>
                <a:defRPr/>
              </a:pPr>
              <a:t>4</a:t>
            </a:fld>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Расширение круга высотехнологичных методик (МРТ, МСКТ в в/в болюсным усилением)</a:t>
            </a:r>
          </a:p>
          <a:p>
            <a:pPr eaLnBrk="1" hangingPunct="1">
              <a:spcBef>
                <a:spcPct val="0"/>
              </a:spcBef>
            </a:pPr>
            <a:endParaRPr lang="ru-RU" smtClean="0"/>
          </a:p>
        </p:txBody>
      </p:sp>
      <p:sp>
        <p:nvSpPr>
          <p:cNvPr id="27652"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307494-F21D-486F-BE27-075E0F2FCED6}" type="slidenum">
              <a:rPr lang="ru-RU" smtClean="0"/>
              <a:pPr fontAlgn="base">
                <a:spcBef>
                  <a:spcPct val="0"/>
                </a:spcBef>
                <a:spcAft>
                  <a:spcPct val="0"/>
                </a:spcAft>
                <a:defRPr/>
              </a:pPr>
              <a:t>7</a:t>
            </a:fld>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40964"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BDE953-DB32-4CB4-801E-149237DAE822}" type="slidenum">
              <a:rPr lang="ru-RU" smtClean="0"/>
              <a:pPr fontAlgn="base">
                <a:spcBef>
                  <a:spcPct val="0"/>
                </a:spcBef>
                <a:spcAft>
                  <a:spcPct val="0"/>
                </a:spcAft>
                <a:defRPr/>
              </a:pPr>
              <a:t>8</a:t>
            </a:fld>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2867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8F3DCC-BE74-4A36-A3AB-337E64CC9295}" type="slidenum">
              <a:rPr lang="ru-RU" smtClean="0"/>
              <a:pPr fontAlgn="base">
                <a:spcBef>
                  <a:spcPct val="0"/>
                </a:spcBef>
                <a:spcAft>
                  <a:spcPct val="0"/>
                </a:spcAft>
                <a:defRPr/>
              </a:pPr>
              <a:t>9</a:t>
            </a:fld>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Заметки 2"/>
          <p:cNvSpPr>
            <a:spLocks noGrp="1"/>
          </p:cNvSpPr>
          <p:nvPr>
            <p:ph type="body" idx="1"/>
          </p:nvPr>
        </p:nvSpPr>
        <p:spPr/>
        <p:txBody>
          <a:bodyPr/>
          <a:lstStyle/>
          <a:p>
            <a:pPr algn="just" eaLnBrk="1" fontAlgn="auto" hangingPunct="1">
              <a:spcBef>
                <a:spcPts val="0"/>
              </a:spcBef>
              <a:spcAft>
                <a:spcPts val="0"/>
              </a:spcAft>
              <a:defRPr/>
            </a:pPr>
            <a:r>
              <a:rPr lang="ru-RU" dirty="0" smtClean="0">
                <a:effectLst>
                  <a:outerShdw blurRad="38100" dist="38100" dir="2700000" algn="tl">
                    <a:srgbClr val="000000"/>
                  </a:outerShdw>
                </a:effectLst>
              </a:rPr>
              <a:t>Сегодня медицина предлагает внушительный перечень методов лучевой диагностики, позволяющих выявить широкий спектр заболеваний и способствовать их более эффективному лечению. </a:t>
            </a:r>
          </a:p>
          <a:p>
            <a:pPr algn="just" eaLnBrk="1" fontAlgn="auto" hangingPunct="1">
              <a:spcBef>
                <a:spcPts val="0"/>
              </a:spcBef>
              <a:spcAft>
                <a:spcPts val="0"/>
              </a:spcAft>
              <a:defRPr/>
            </a:pPr>
            <a:endParaRPr lang="ru-RU" i="1" dirty="0" smtClean="0">
              <a:effectLst>
                <a:outerShdw blurRad="38100" dist="38100" dir="2700000" algn="tl">
                  <a:srgbClr val="000000"/>
                </a:outerShdw>
              </a:effectLst>
            </a:endParaRPr>
          </a:p>
          <a:p>
            <a:pPr eaLnBrk="1" fontAlgn="auto" hangingPunct="1">
              <a:spcBef>
                <a:spcPts val="0"/>
              </a:spcBef>
              <a:spcAft>
                <a:spcPts val="0"/>
              </a:spcAft>
              <a:defRPr/>
            </a:pPr>
            <a:endParaRPr lang="ru-RU" dirty="0"/>
          </a:p>
        </p:txBody>
      </p:sp>
      <p:sp>
        <p:nvSpPr>
          <p:cNvPr id="2662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CF42DF-5F2B-40D3-9D5F-14DB63B07BF3}" type="slidenum">
              <a:rPr lang="ru-RU" smtClean="0"/>
              <a:pPr fontAlgn="base">
                <a:spcBef>
                  <a:spcPct val="0"/>
                </a:spcBef>
                <a:spcAft>
                  <a:spcPct val="0"/>
                </a:spcAft>
                <a:defRPr/>
              </a:pPr>
              <a:t>10</a:t>
            </a:fld>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3174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04E35F-EBC6-4678-9D6F-26FDF50A2D3A}" type="slidenum">
              <a:rPr lang="ru-RU" smtClean="0"/>
              <a:pPr fontAlgn="base">
                <a:spcBef>
                  <a:spcPct val="0"/>
                </a:spcBef>
                <a:spcAft>
                  <a:spcPct val="0"/>
                </a:spcAft>
                <a:defRPr/>
              </a:pPr>
              <a:t>11</a:t>
            </a:fld>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smtClean="0"/>
              <a:t>Подготовка кадров включает несколько этапов:</a:t>
            </a:r>
          </a:p>
          <a:p>
            <a:pPr eaLnBrk="1" hangingPunct="1">
              <a:spcBef>
                <a:spcPct val="0"/>
              </a:spcBef>
            </a:pPr>
            <a:endParaRPr lang="ru-RU" smtClean="0"/>
          </a:p>
          <a:p>
            <a:pPr eaLnBrk="1" hangingPunct="1">
              <a:spcBef>
                <a:spcPct val="0"/>
              </a:spcBef>
            </a:pPr>
            <a:r>
              <a:rPr lang="ru-RU" smtClean="0"/>
              <a:t>додипломная подготовка (мед.училище, колледж)</a:t>
            </a:r>
          </a:p>
          <a:p>
            <a:pPr eaLnBrk="1" hangingPunct="1">
              <a:spcBef>
                <a:spcPct val="0"/>
              </a:spcBef>
              <a:buFontTx/>
              <a:buChar char="-"/>
            </a:pPr>
            <a:r>
              <a:rPr lang="ru-RU" smtClean="0"/>
              <a:t>Последипломная подготовка  на базе ЦПК (специализация 432 часа, усовершенствование  242 часа)</a:t>
            </a:r>
          </a:p>
          <a:p>
            <a:pPr eaLnBrk="1" hangingPunct="1">
              <a:spcBef>
                <a:spcPct val="0"/>
              </a:spcBef>
              <a:buFontTx/>
              <a:buChar char="-"/>
            </a:pPr>
            <a:r>
              <a:rPr lang="ru-RU" smtClean="0"/>
              <a:t>Повышение квалификации через 5 лет</a:t>
            </a:r>
          </a:p>
          <a:p>
            <a:pPr eaLnBrk="1" hangingPunct="1">
              <a:spcBef>
                <a:spcPct val="0"/>
              </a:spcBef>
              <a:buFontTx/>
              <a:buChar char="-"/>
            </a:pPr>
            <a:r>
              <a:rPr lang="ru-RU" smtClean="0"/>
              <a:t>Освоение новых методик через аппликацию</a:t>
            </a:r>
          </a:p>
          <a:p>
            <a:pPr eaLnBrk="1" hangingPunct="1">
              <a:spcBef>
                <a:spcPct val="0"/>
              </a:spcBef>
            </a:pPr>
            <a:endParaRPr lang="ru-RU" smtClean="0"/>
          </a:p>
        </p:txBody>
      </p:sp>
      <p:sp>
        <p:nvSpPr>
          <p:cNvPr id="30724"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8AA1F7-E47F-4279-A886-AADCA51B621A}" type="slidenum">
              <a:rPr lang="ru-RU" smtClean="0"/>
              <a:pPr fontAlgn="base">
                <a:spcBef>
                  <a:spcPct val="0"/>
                </a:spcBef>
                <a:spcAft>
                  <a:spcPct val="0"/>
                </a:spcAft>
                <a:defRPr/>
              </a:pPr>
              <a:t>12</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9E1C597D-199D-4A67-BC35-7DF1B6337B4F}" type="datetimeFigureOut">
              <a:rPr lang="ru-RU"/>
              <a:pPr>
                <a:defRPr/>
              </a:pPr>
              <a:t>14.05.2015</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06E47DA6-6D53-428D-83E3-ADDF6877E58C}" type="slidenum">
              <a:rPr lang="ru-RU"/>
              <a:pPr>
                <a:defRPr/>
              </a:pPr>
              <a:t>‹#›</a:t>
            </a:fld>
            <a:endParaRPr lang="ru-RU"/>
          </a:p>
        </p:txBody>
      </p:sp>
    </p:spTree>
    <p:extLst>
      <p:ext uri="{BB962C8B-B14F-4D97-AF65-F5344CB8AC3E}">
        <p14:creationId xmlns:p14="http://schemas.microsoft.com/office/powerpoint/2010/main" val="472560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978EA380-832F-4243-BD74-3DE2DE49832A}" type="datetimeFigureOut">
              <a:rPr lang="ru-RU"/>
              <a:pPr>
                <a:defRPr/>
              </a:pPr>
              <a:t>14.05.2015</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BA7CA16-F27C-4912-9D0C-3DC66C013AC7}" type="slidenum">
              <a:rPr lang="ru-RU"/>
              <a:pPr>
                <a:defRPr/>
              </a:pPr>
              <a:t>‹#›</a:t>
            </a:fld>
            <a:endParaRPr lang="ru-RU"/>
          </a:p>
        </p:txBody>
      </p:sp>
    </p:spTree>
    <p:extLst>
      <p:ext uri="{BB962C8B-B14F-4D97-AF65-F5344CB8AC3E}">
        <p14:creationId xmlns:p14="http://schemas.microsoft.com/office/powerpoint/2010/main" val="1519526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FC46E15-DB13-4E41-B347-4CBCCAB7B281}" type="datetimeFigureOut">
              <a:rPr lang="ru-RU"/>
              <a:pPr>
                <a:defRPr/>
              </a:pPr>
              <a:t>14.05.2015</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194BB35-9B31-476B-891D-E5787C5C49C7}" type="slidenum">
              <a:rPr lang="ru-RU"/>
              <a:pPr>
                <a:defRPr/>
              </a:pPr>
              <a:t>‹#›</a:t>
            </a:fld>
            <a:endParaRPr lang="ru-RU"/>
          </a:p>
        </p:txBody>
      </p:sp>
    </p:spTree>
    <p:extLst>
      <p:ext uri="{BB962C8B-B14F-4D97-AF65-F5344CB8AC3E}">
        <p14:creationId xmlns:p14="http://schemas.microsoft.com/office/powerpoint/2010/main" val="3848357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3716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a:defRPr/>
            </a:lvl1pPr>
          </a:lstStyle>
          <a:p>
            <a:pPr>
              <a:defRPr/>
            </a:pPr>
            <a:endParaRPr lang="ru-RU"/>
          </a:p>
        </p:txBody>
      </p:sp>
      <p:sp>
        <p:nvSpPr>
          <p:cNvPr id="6" name="Rectangle 5"/>
          <p:cNvSpPr>
            <a:spLocks noGrp="1" noChangeArrowheads="1"/>
          </p:cNvSpPr>
          <p:nvPr>
            <p:ph type="ftr" sz="quarter" idx="11"/>
          </p:nvPr>
        </p:nvSpPr>
        <p:spPr/>
        <p:txBody>
          <a:bodyPr/>
          <a:lstStyle>
            <a:lvl1pPr>
              <a:defRPr/>
            </a:lvl1pPr>
          </a:lstStyle>
          <a:p>
            <a:pPr>
              <a:defRPr/>
            </a:pPr>
            <a:endParaRPr lang="ru-RU"/>
          </a:p>
        </p:txBody>
      </p:sp>
      <p:sp>
        <p:nvSpPr>
          <p:cNvPr id="7" name="Rectangle 6"/>
          <p:cNvSpPr>
            <a:spLocks noGrp="1" noChangeArrowheads="1"/>
          </p:cNvSpPr>
          <p:nvPr>
            <p:ph type="sldNum" sz="quarter" idx="12"/>
          </p:nvPr>
        </p:nvSpPr>
        <p:spPr/>
        <p:txBody>
          <a:bodyPr/>
          <a:lstStyle>
            <a:lvl1pPr>
              <a:defRPr/>
            </a:lvl1pPr>
          </a:lstStyle>
          <a:p>
            <a:pPr>
              <a:defRPr/>
            </a:pPr>
            <a:fld id="{BE7F83D5-25D0-426B-9CE7-0401203E0A41}" type="slidenum">
              <a:rPr lang="ru-RU"/>
              <a:pPr>
                <a:defRPr/>
              </a:pPr>
              <a:t>‹#›</a:t>
            </a:fld>
            <a:endParaRPr lang="ru-RU"/>
          </a:p>
        </p:txBody>
      </p:sp>
    </p:spTree>
    <p:extLst>
      <p:ext uri="{BB962C8B-B14F-4D97-AF65-F5344CB8AC3E}">
        <p14:creationId xmlns:p14="http://schemas.microsoft.com/office/powerpoint/2010/main" val="246594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C35C2F5F-A1AC-4A61-ACEE-C270BB54FFCE}" type="datetimeFigureOut">
              <a:rPr lang="ru-RU"/>
              <a:pPr>
                <a:defRPr/>
              </a:pPr>
              <a:t>14.05.2015</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29875F3-BF03-497A-AE73-C1A42587BA66}" type="slidenum">
              <a:rPr lang="ru-RU"/>
              <a:pPr>
                <a:defRPr/>
              </a:pPr>
              <a:t>‹#›</a:t>
            </a:fld>
            <a:endParaRPr lang="ru-RU"/>
          </a:p>
        </p:txBody>
      </p:sp>
    </p:spTree>
    <p:extLst>
      <p:ext uri="{BB962C8B-B14F-4D97-AF65-F5344CB8AC3E}">
        <p14:creationId xmlns:p14="http://schemas.microsoft.com/office/powerpoint/2010/main" val="2722379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79736A2-3CB4-49FC-A614-4F368FC1F3A4}" type="datetimeFigureOut">
              <a:rPr lang="ru-RU"/>
              <a:pPr>
                <a:defRPr/>
              </a:pPr>
              <a:t>14.05.2015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6EBD1B6-F499-4AE1-A054-1B34A8AB73E8}" type="slidenum">
              <a:rPr lang="ru-RU"/>
              <a:pPr>
                <a:defRPr/>
              </a:pPr>
              <a:t>‹#›</a:t>
            </a:fld>
            <a:endParaRPr lang="ru-RU"/>
          </a:p>
        </p:txBody>
      </p:sp>
    </p:spTree>
    <p:extLst>
      <p:ext uri="{BB962C8B-B14F-4D97-AF65-F5344CB8AC3E}">
        <p14:creationId xmlns:p14="http://schemas.microsoft.com/office/powerpoint/2010/main" val="366391029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4497F113-54D7-4460-AC88-A3B1F8C0B73A}" type="datetimeFigureOut">
              <a:rPr lang="ru-RU"/>
              <a:pPr>
                <a:defRPr/>
              </a:pPr>
              <a:t>14.05.2015</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8A129A45-1091-4316-AF03-281E42C697CC}" type="slidenum">
              <a:rPr lang="ru-RU"/>
              <a:pPr>
                <a:defRPr/>
              </a:pPr>
              <a:t>‹#›</a:t>
            </a:fld>
            <a:endParaRPr lang="ru-RU"/>
          </a:p>
        </p:txBody>
      </p:sp>
    </p:spTree>
    <p:extLst>
      <p:ext uri="{BB962C8B-B14F-4D97-AF65-F5344CB8AC3E}">
        <p14:creationId xmlns:p14="http://schemas.microsoft.com/office/powerpoint/2010/main" val="2748282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2BA21E73-D844-4699-921C-3DEE9184475F}" type="datetimeFigureOut">
              <a:rPr lang="ru-RU"/>
              <a:pPr>
                <a:defRPr/>
              </a:pPr>
              <a:t>14.05.2015</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A3157432-8036-4D52-A4C1-EEECE4BAAA42}" type="slidenum">
              <a:rPr lang="ru-RU"/>
              <a:pPr>
                <a:defRPr/>
              </a:pPr>
              <a:t>‹#›</a:t>
            </a:fld>
            <a:endParaRPr lang="ru-RU"/>
          </a:p>
        </p:txBody>
      </p:sp>
    </p:spTree>
    <p:extLst>
      <p:ext uri="{BB962C8B-B14F-4D97-AF65-F5344CB8AC3E}">
        <p14:creationId xmlns:p14="http://schemas.microsoft.com/office/powerpoint/2010/main" val="1216969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9DDBF93B-2D70-4E13-87D0-A82B0AED2B25}" type="datetimeFigureOut">
              <a:rPr lang="ru-RU"/>
              <a:pPr>
                <a:defRPr/>
              </a:pPr>
              <a:t>14.05.2015</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0A180EEB-8C73-49DA-BF4B-6C8AD2A3CCCC}" type="slidenum">
              <a:rPr lang="ru-RU"/>
              <a:pPr>
                <a:defRPr/>
              </a:pPr>
              <a:t>‹#›</a:t>
            </a:fld>
            <a:endParaRPr lang="ru-RU"/>
          </a:p>
        </p:txBody>
      </p:sp>
    </p:spTree>
    <p:extLst>
      <p:ext uri="{BB962C8B-B14F-4D97-AF65-F5344CB8AC3E}">
        <p14:creationId xmlns:p14="http://schemas.microsoft.com/office/powerpoint/2010/main" val="1056294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1340E7D7-AE4D-4DA9-A083-5C6ACBA777EA}" type="datetimeFigureOut">
              <a:rPr lang="ru-RU"/>
              <a:pPr>
                <a:defRPr/>
              </a:pPr>
              <a:t>14.05.2015</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A3BC533E-9197-4ACE-9F1D-A81D8353AF3B}" type="slidenum">
              <a:rPr lang="ru-RU"/>
              <a:pPr>
                <a:defRPr/>
              </a:pPr>
              <a:t>‹#›</a:t>
            </a:fld>
            <a:endParaRPr lang="ru-RU"/>
          </a:p>
        </p:txBody>
      </p:sp>
    </p:spTree>
    <p:extLst>
      <p:ext uri="{BB962C8B-B14F-4D97-AF65-F5344CB8AC3E}">
        <p14:creationId xmlns:p14="http://schemas.microsoft.com/office/powerpoint/2010/main" val="3610341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943342FA-30A1-4CA9-8F17-2EB08B51E8FA}" type="datetimeFigureOut">
              <a:rPr lang="ru-RU"/>
              <a:pPr>
                <a:defRPr/>
              </a:pPr>
              <a:t>14.05.2015</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3726F613-0279-47EF-9A5E-36CAE9631E38}" type="slidenum">
              <a:rPr lang="ru-RU"/>
              <a:pPr>
                <a:defRPr/>
              </a:pPr>
              <a:t>‹#›</a:t>
            </a:fld>
            <a:endParaRPr lang="ru-RU"/>
          </a:p>
        </p:txBody>
      </p:sp>
    </p:spTree>
    <p:extLst>
      <p:ext uri="{BB962C8B-B14F-4D97-AF65-F5344CB8AC3E}">
        <p14:creationId xmlns:p14="http://schemas.microsoft.com/office/powerpoint/2010/main" val="2536387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02BA73E3-F3A4-4268-9817-3C5B3256F079}" type="datetimeFigureOut">
              <a:rPr lang="ru-RU"/>
              <a:pPr>
                <a:defRPr/>
              </a:pPr>
              <a:t>14.05.2015</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11171A35-13C4-48C8-96FC-3CBB2F78CE29}" type="slidenum">
              <a:rPr lang="ru-RU"/>
              <a:pPr>
                <a:defRPr/>
              </a:pPr>
              <a:t>‹#›</a:t>
            </a:fld>
            <a:endParaRPr lang="ru-RU"/>
          </a:p>
        </p:txBody>
      </p:sp>
    </p:spTree>
    <p:extLst>
      <p:ext uri="{BB962C8B-B14F-4D97-AF65-F5344CB8AC3E}">
        <p14:creationId xmlns:p14="http://schemas.microsoft.com/office/powerpoint/2010/main" val="1537310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8F5335AA-4E68-435C-9D38-D854D4B703BF}" type="datetimeFigureOut">
              <a:rPr lang="ru-RU"/>
              <a:pPr>
                <a:defRPr/>
              </a:pPr>
              <a:t>14.05.2015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E94722F9-127D-49FB-8BD8-ACA9F27C6CF6}"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11"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2" r:id="rId12"/>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3.png"/><Relationship Id="rId2" Type="http://schemas.openxmlformats.org/officeDocument/2006/relationships/video" Target="file:///C:\Documents%20and%20Settings\vasiliev\Desktop\1.%20&#1042;&#1072;&#1089;&#1080;&#1083;&#1100;&#1077;&#1074;%20&#1040;.&#1070;\vid1.MPG" TargetMode="External"/><Relationship Id="rId1" Type="http://schemas.openxmlformats.org/officeDocument/2006/relationships/vmlDrawing" Target="../drawings/vmlDrawing1.vml"/><Relationship Id="rId6" Type="http://schemas.openxmlformats.org/officeDocument/2006/relationships/image" Target="../media/image12.png"/><Relationship Id="rId5" Type="http://schemas.openxmlformats.org/officeDocument/2006/relationships/oleObject" Target="../embeddings/oleObject1.bin"/><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0.png"/><Relationship Id="rId4" Type="http://schemas.openxmlformats.org/officeDocument/2006/relationships/oleObject" Target="../embeddings/oleObject2.bin"/></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hyperlink" Target="http://www.veremenko.ru/Images/RENTGEN-2.jp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857232"/>
            <a:ext cx="8429684" cy="2857520"/>
          </a:xfrm>
        </p:spPr>
        <p:txBody>
          <a:bodyPr/>
          <a:lstStyle/>
          <a:p>
            <a:pPr eaLnBrk="1" fontAlgn="auto" hangingPunct="1">
              <a:spcAft>
                <a:spcPts val="0"/>
              </a:spcAft>
              <a:defRPr/>
            </a:pPr>
            <a:r>
              <a:rPr lang="ru-RU" dirty="0"/>
              <a:t/>
            </a:r>
            <a:br>
              <a:rPr lang="ru-RU" dirty="0"/>
            </a:br>
            <a:endParaRPr lang="ru-RU" dirty="0"/>
          </a:p>
        </p:txBody>
      </p:sp>
      <p:sp>
        <p:nvSpPr>
          <p:cNvPr id="3" name="Подзаголовок 2"/>
          <p:cNvSpPr>
            <a:spLocks noGrp="1"/>
          </p:cNvSpPr>
          <p:nvPr>
            <p:ph type="subTitle" idx="1"/>
          </p:nvPr>
        </p:nvSpPr>
        <p:spPr>
          <a:xfrm>
            <a:off x="1285875" y="5857875"/>
            <a:ext cx="7072313" cy="642938"/>
          </a:xfrm>
        </p:spPr>
        <p:txBody>
          <a:bodyPr>
            <a:normAutofit/>
          </a:bodyPr>
          <a:lstStyle/>
          <a:p>
            <a:pPr eaLnBrk="1" fontAlgn="auto" hangingPunct="1">
              <a:spcAft>
                <a:spcPts val="0"/>
              </a:spcAft>
              <a:buClr>
                <a:schemeClr val="tx1">
                  <a:shade val="95000"/>
                </a:schemeClr>
              </a:buClr>
              <a:buFont typeface="Wingdings 2"/>
              <a:buNone/>
              <a:defRPr/>
            </a:pPr>
            <a:r>
              <a:rPr lang="ru-RU" dirty="0" smtClean="0"/>
              <a:t> Мананников М.Г. БУЗОО ОКБ</a:t>
            </a:r>
          </a:p>
          <a:p>
            <a:pPr eaLnBrk="1" fontAlgn="auto" hangingPunct="1">
              <a:spcAft>
                <a:spcPts val="0"/>
              </a:spcAft>
              <a:buClr>
                <a:schemeClr val="tx1">
                  <a:shade val="95000"/>
                </a:schemeClr>
              </a:buClr>
              <a:buFont typeface="Wingdings 2"/>
              <a:buNone/>
              <a:defRPr/>
            </a:pPr>
            <a:endParaRPr lang="ru-RU" dirty="0" smtClean="0"/>
          </a:p>
        </p:txBody>
      </p:sp>
      <p:pic>
        <p:nvPicPr>
          <p:cNvPr id="4100" name="Рисунок 3" descr="DSCN868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643313" y="357188"/>
            <a:ext cx="1714500"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2" descr="E:\Рентгенолаборанты\ЭМБЛЕМА.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00875" y="428625"/>
            <a:ext cx="1528763"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428625" y="1571625"/>
            <a:ext cx="8215313" cy="3170238"/>
          </a:xfrm>
          <a:prstGeom prst="rect">
            <a:avLst/>
          </a:prstGeom>
        </p:spPr>
        <p:txBody>
          <a:bodyPr>
            <a:spAutoFit/>
          </a:bodyPr>
          <a:lstStyle/>
          <a:p>
            <a:pPr algn="ctr">
              <a:defRPr/>
            </a:pPr>
            <a:endParaRPr lang="en-US" sz="3600" b="1" dirty="0">
              <a:solidFill>
                <a:schemeClr val="accent1"/>
              </a:solidFill>
              <a:effectLst>
                <a:outerShdw blurRad="38100" dist="38100" dir="2700000" algn="tl">
                  <a:srgbClr val="000000">
                    <a:alpha val="43137"/>
                  </a:srgbClr>
                </a:outerShdw>
              </a:effectLst>
              <a:latin typeface="Times New Roman" pitchFamily="18" charset="0"/>
            </a:endParaRPr>
          </a:p>
          <a:p>
            <a:pPr algn="ctr">
              <a:defRPr/>
            </a:pPr>
            <a:endParaRPr lang="en-US" sz="3600" b="1" dirty="0">
              <a:solidFill>
                <a:schemeClr val="accent1"/>
              </a:solidFill>
              <a:effectLst>
                <a:outerShdw blurRad="38100" dist="38100" dir="2700000" algn="tl">
                  <a:srgbClr val="000000">
                    <a:alpha val="43137"/>
                  </a:srgbClr>
                </a:outerShdw>
              </a:effectLst>
              <a:latin typeface="Times New Roman" pitchFamily="18" charset="0"/>
            </a:endParaRPr>
          </a:p>
          <a:p>
            <a:pPr algn="ctr">
              <a:defRPr/>
            </a:pPr>
            <a:r>
              <a:rPr lang="ru-RU" sz="3200" b="1" dirty="0">
                <a:latin typeface="Arial" pitchFamily="34" charset="0"/>
              </a:rPr>
              <a:t>Вклад специализированной секции «Рентгенология» </a:t>
            </a:r>
          </a:p>
          <a:p>
            <a:pPr algn="ctr">
              <a:defRPr/>
            </a:pPr>
            <a:r>
              <a:rPr lang="ru-RU" sz="3200" b="1" dirty="0">
                <a:latin typeface="Arial" pitchFamily="34" charset="0"/>
              </a:rPr>
              <a:t>в развитие Омской профессиональной сестринской ассоциации</a:t>
            </a:r>
            <a:endParaRPr lang="en-US" sz="3200" b="1" dirty="0">
              <a:solidFill>
                <a:schemeClr val="accent1"/>
              </a:solidFill>
              <a:effectLst>
                <a:outerShdw blurRad="38100" dist="38100" dir="2700000" algn="tl">
                  <a:srgbClr val="000000">
                    <a:alpha val="43137"/>
                  </a:srgbClr>
                </a:outerShdw>
              </a:effectLst>
              <a:latin typeface="Times New Roman" pitchFamily="18" charset="0"/>
            </a:endParaRPr>
          </a:p>
        </p:txBody>
      </p:sp>
      <p:sp>
        <p:nvSpPr>
          <p:cNvPr id="4103" name="Прямоугольник 6"/>
          <p:cNvSpPr>
            <a:spLocks noChangeArrowheads="1"/>
          </p:cNvSpPr>
          <p:nvPr/>
        </p:nvSpPr>
        <p:spPr bwMode="auto">
          <a:xfrm>
            <a:off x="1857375" y="3857625"/>
            <a:ext cx="63579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sz="2400"/>
          </a:p>
          <a:p>
            <a:pPr algn="ctr"/>
            <a:endParaRPr lang="ru-RU" sz="2400"/>
          </a:p>
          <a:p>
            <a:pPr algn="ctr"/>
            <a:endParaRPr lang="ru-RU" sz="2800"/>
          </a:p>
          <a:p>
            <a:pPr algn="ctr"/>
            <a:endParaRPr lang="ru-RU" sz="2400"/>
          </a:p>
        </p:txBody>
      </p:sp>
      <p:pic>
        <p:nvPicPr>
          <p:cNvPr id="4104" name="Picture 2" descr="C:\Users\User\Desktop\logo.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14375" y="357188"/>
            <a:ext cx="1357313" cy="15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eaLnBrk="1" fontAlgn="auto" hangingPunct="1">
              <a:spcAft>
                <a:spcPts val="0"/>
              </a:spcAft>
              <a:defRPr/>
            </a:pPr>
            <a:r>
              <a:rPr lang="ru-RU" sz="3600" dirty="0" smtClean="0">
                <a:solidFill>
                  <a:schemeClr val="accent1">
                    <a:lumMod val="60000"/>
                    <a:lumOff val="40000"/>
                  </a:schemeClr>
                </a:solidFill>
              </a:rPr>
              <a:t>Актуальность проблемы подготовки рентгенолаборантов</a:t>
            </a:r>
            <a:endParaRPr lang="ru-RU" sz="3600" dirty="0">
              <a:solidFill>
                <a:schemeClr val="accent1">
                  <a:lumMod val="60000"/>
                  <a:lumOff val="40000"/>
                </a:schemeClr>
              </a:solidFill>
            </a:endParaRPr>
          </a:p>
        </p:txBody>
      </p:sp>
      <p:sp>
        <p:nvSpPr>
          <p:cNvPr id="13315" name="Содержимое 2"/>
          <p:cNvSpPr>
            <a:spLocks noGrp="1"/>
          </p:cNvSpPr>
          <p:nvPr>
            <p:ph idx="1"/>
          </p:nvPr>
        </p:nvSpPr>
        <p:spPr>
          <a:xfrm>
            <a:off x="428625" y="1785938"/>
            <a:ext cx="8258175" cy="1471612"/>
          </a:xfrm>
        </p:spPr>
        <p:txBody>
          <a:bodyPr/>
          <a:lstStyle/>
          <a:p>
            <a:pPr eaLnBrk="1" hangingPunct="1"/>
            <a:r>
              <a:rPr lang="ru-RU" smtClean="0"/>
              <a:t>Рост количества аппаратуры, включая цифровую рентгенологию, МСКТ, МРТ</a:t>
            </a:r>
          </a:p>
          <a:p>
            <a:pPr eaLnBrk="1" hangingPunct="1"/>
            <a:endParaRPr lang="ru-RU" smtClean="0"/>
          </a:p>
        </p:txBody>
      </p:sp>
      <p:graphicFrame>
        <p:nvGraphicFramePr>
          <p:cNvPr id="13316" name="Object 4"/>
          <p:cNvGraphicFramePr>
            <a:graphicFrameLocks noChangeAspect="1"/>
          </p:cNvGraphicFramePr>
          <p:nvPr/>
        </p:nvGraphicFramePr>
        <p:xfrm>
          <a:off x="785813" y="2857500"/>
          <a:ext cx="3857625" cy="3429000"/>
        </p:xfrm>
        <a:graphic>
          <a:graphicData uri="http://schemas.openxmlformats.org/presentationml/2006/ole">
            <mc:AlternateContent xmlns:mc="http://schemas.openxmlformats.org/markup-compatibility/2006">
              <mc:Choice xmlns:v="urn:schemas-microsoft-com:vml" Requires="v">
                <p:oleObj spid="_x0000_s13319" name="Photo Editor Photo" r:id="rId5" imgW="4304762" imgH="3438095" progId="">
                  <p:embed/>
                </p:oleObj>
              </mc:Choice>
              <mc:Fallback>
                <p:oleObj name="Photo Editor Photo" r:id="rId5" imgW="4304762" imgH="3438095"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5813" y="2857500"/>
                        <a:ext cx="3857625" cy="3429000"/>
                      </a:xfrm>
                      <a:prstGeom prst="rect">
                        <a:avLst/>
                      </a:prstGeom>
                      <a:noFill/>
                      <a:ln w="1587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 name="vid1.MPG">
            <a:hlinkClick r:id="" action="ppaction://media"/>
          </p:cNvPr>
          <p:cNvPicPr>
            <a:picLocks noRot="1" noChangeAspect="1" noChangeArrowheads="1"/>
          </p:cNvPicPr>
          <p:nvPr>
            <a:videoFile r:link="rId2"/>
          </p:nvPr>
        </p:nvPicPr>
        <p:blipFill>
          <a:blip r:embed="rId7">
            <a:extLst>
              <a:ext uri="{28A0092B-C50C-407E-A947-70E740481C1C}">
                <a14:useLocalDpi xmlns:a14="http://schemas.microsoft.com/office/drawing/2010/main" val="0"/>
              </a:ext>
            </a:extLst>
          </a:blip>
          <a:srcRect/>
          <a:stretch>
            <a:fillRect/>
          </a:stretch>
        </p:blipFill>
        <p:spPr bwMode="auto">
          <a:xfrm>
            <a:off x="5072063" y="2857500"/>
            <a:ext cx="3762375" cy="342741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236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nodeType="clickPar">
                      <p:stCondLst>
                        <p:cond delay="0"/>
                      </p:stCondLst>
                      <p:childTnLst>
                        <p:par>
                          <p:cTn id="9" fill="hold" nodeType="withGroup">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p:cTn id="12"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500034" y="357166"/>
            <a:ext cx="8229600" cy="1371600"/>
          </a:xfrm>
        </p:spPr>
        <p:txBody>
          <a:bodyPr/>
          <a:lstStyle/>
          <a:p>
            <a:pPr eaLnBrk="1" fontAlgn="auto" hangingPunct="1">
              <a:spcAft>
                <a:spcPts val="0"/>
              </a:spcAft>
              <a:defRPr/>
            </a:pPr>
            <a:r>
              <a:rPr lang="ru-RU" sz="3600" dirty="0" smtClean="0"/>
              <a:t>Квалификация </a:t>
            </a:r>
            <a:br>
              <a:rPr lang="ru-RU" sz="3600" dirty="0" smtClean="0"/>
            </a:br>
            <a:r>
              <a:rPr lang="ru-RU" sz="3600" dirty="0" smtClean="0"/>
              <a:t>среднего медицинского персонала</a:t>
            </a:r>
          </a:p>
        </p:txBody>
      </p:sp>
      <p:sp>
        <p:nvSpPr>
          <p:cNvPr id="14339" name="Rectangle 3"/>
          <p:cNvSpPr>
            <a:spLocks noGrp="1" noChangeArrowheads="1"/>
          </p:cNvSpPr>
          <p:nvPr>
            <p:ph type="body" sz="half" idx="4294967295"/>
          </p:nvPr>
        </p:nvSpPr>
        <p:spPr>
          <a:xfrm>
            <a:off x="285750" y="1714500"/>
            <a:ext cx="8218488" cy="4114800"/>
          </a:xfrm>
        </p:spPr>
        <p:txBody>
          <a:bodyPr/>
          <a:lstStyle/>
          <a:p>
            <a:pPr marL="90488" indent="20638" algn="just" eaLnBrk="1" hangingPunct="1">
              <a:spcBef>
                <a:spcPct val="0"/>
              </a:spcBef>
              <a:buClrTx/>
              <a:buSzTx/>
              <a:buFontTx/>
              <a:buNone/>
            </a:pPr>
            <a:r>
              <a:rPr lang="ru-RU" sz="2000" smtClean="0">
                <a:solidFill>
                  <a:schemeClr val="folHlink"/>
                </a:solidFill>
              </a:rPr>
              <a:t>     </a:t>
            </a:r>
            <a:r>
              <a:rPr lang="ru-RU" smtClean="0"/>
              <a:t>Уровень профессиональной подготовки  недостаточен. </a:t>
            </a:r>
          </a:p>
          <a:p>
            <a:pPr marL="90488" indent="20638" algn="just" eaLnBrk="1" hangingPunct="1">
              <a:spcBef>
                <a:spcPct val="0"/>
              </a:spcBef>
              <a:buClrTx/>
              <a:buSzTx/>
              <a:buFontTx/>
              <a:buNone/>
            </a:pPr>
            <a:endParaRPr lang="ru-RU" smtClean="0"/>
          </a:p>
          <a:p>
            <a:pPr marL="90488" indent="20638" algn="just" eaLnBrk="1" hangingPunct="1">
              <a:spcBef>
                <a:spcPct val="0"/>
              </a:spcBef>
              <a:buClrTx/>
              <a:buSzTx/>
              <a:buFontTx/>
              <a:buNone/>
            </a:pPr>
            <a:r>
              <a:rPr lang="ru-RU" smtClean="0"/>
              <a:t>   Новые технологии в лучевой диагностике требуют дополнительных  более глубоких знаний и совмещения профессий.</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z="4000" dirty="0" smtClean="0">
                <a:effectLst>
                  <a:outerShdw blurRad="38100" dist="38100" dir="2700000" algn="tl">
                    <a:srgbClr val="000000">
                      <a:alpha val="43137"/>
                    </a:srgbClr>
                  </a:outerShdw>
                </a:effectLst>
              </a:rPr>
              <a:t>Подготовка кадров</a:t>
            </a:r>
            <a:endParaRPr lang="ru-RU" sz="4000" dirty="0">
              <a:effectLst>
                <a:outerShdw blurRad="38100" dist="38100" dir="2700000" algn="tl">
                  <a:srgbClr val="000000">
                    <a:alpha val="43137"/>
                  </a:srgbClr>
                </a:outerShdw>
              </a:effectLst>
            </a:endParaRPr>
          </a:p>
        </p:txBody>
      </p:sp>
      <p:sp>
        <p:nvSpPr>
          <p:cNvPr id="15363" name="Содержимое 2"/>
          <p:cNvSpPr>
            <a:spLocks noGrp="1"/>
          </p:cNvSpPr>
          <p:nvPr>
            <p:ph idx="1"/>
          </p:nvPr>
        </p:nvSpPr>
        <p:spPr/>
        <p:txBody>
          <a:bodyPr/>
          <a:lstStyle/>
          <a:p>
            <a:pPr eaLnBrk="1" hangingPunct="1">
              <a:buFont typeface="Wingdings 2" pitchFamily="18" charset="2"/>
              <a:buNone/>
            </a:pPr>
            <a:r>
              <a:rPr lang="ru-RU" smtClean="0"/>
              <a:t>-  </a:t>
            </a:r>
            <a:r>
              <a:rPr lang="ru-RU" u="sng" smtClean="0"/>
              <a:t>Додипломная подготовка </a:t>
            </a:r>
            <a:r>
              <a:rPr lang="ru-RU" smtClean="0"/>
              <a:t>(мед.училище, колледж)</a:t>
            </a:r>
          </a:p>
          <a:p>
            <a:pPr eaLnBrk="1" hangingPunct="1">
              <a:buFontTx/>
              <a:buChar char="-"/>
            </a:pPr>
            <a:r>
              <a:rPr lang="ru-RU" u="sng" smtClean="0"/>
              <a:t>Последипломная подготовка  на базе ЦПК </a:t>
            </a:r>
          </a:p>
          <a:p>
            <a:pPr eaLnBrk="1" hangingPunct="1">
              <a:buFont typeface="Wingdings 2" pitchFamily="18" charset="2"/>
              <a:buNone/>
            </a:pPr>
            <a:r>
              <a:rPr lang="ru-RU" smtClean="0"/>
              <a:t>     специализация 432 часа,</a:t>
            </a:r>
          </a:p>
          <a:p>
            <a:pPr eaLnBrk="1" hangingPunct="1">
              <a:buFont typeface="Wingdings 2" pitchFamily="18" charset="2"/>
              <a:buNone/>
            </a:pPr>
            <a:r>
              <a:rPr lang="ru-RU" smtClean="0"/>
              <a:t>     усовершенствование  216 часа)</a:t>
            </a:r>
          </a:p>
          <a:p>
            <a:pPr eaLnBrk="1" hangingPunct="1">
              <a:buFontTx/>
              <a:buChar char="-"/>
            </a:pPr>
            <a:r>
              <a:rPr lang="ru-RU" u="sng" smtClean="0"/>
              <a:t>Повышение квалификации через 5 лет</a:t>
            </a:r>
          </a:p>
          <a:p>
            <a:pPr eaLnBrk="1" hangingPunct="1">
              <a:buFontTx/>
              <a:buChar char="-"/>
            </a:pPr>
            <a:r>
              <a:rPr lang="ru-RU" u="sng" smtClean="0"/>
              <a:t>Освоение новых методик через аппликацию</a:t>
            </a:r>
          </a:p>
          <a:p>
            <a:pPr eaLnBrk="1" hangingPunct="1">
              <a:buFontTx/>
              <a:buChar char="-"/>
            </a:pPr>
            <a:endParaRPr lang="ru-RU"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sz="4000" dirty="0" smtClean="0"/>
              <a:t>Программа подготовки кадров</a:t>
            </a:r>
            <a:endParaRPr lang="ru-RU" sz="4000" dirty="0"/>
          </a:p>
        </p:txBody>
      </p:sp>
      <p:sp>
        <p:nvSpPr>
          <p:cNvPr id="16387" name="Содержимое 2"/>
          <p:cNvSpPr>
            <a:spLocks noGrp="1"/>
          </p:cNvSpPr>
          <p:nvPr>
            <p:ph idx="1"/>
          </p:nvPr>
        </p:nvSpPr>
        <p:spPr/>
        <p:txBody>
          <a:bodyPr/>
          <a:lstStyle/>
          <a:p>
            <a:pPr indent="450850" algn="just">
              <a:buFont typeface="Wingdings 2" pitchFamily="18" charset="2"/>
              <a:buChar char=""/>
            </a:pPr>
            <a:r>
              <a:rPr lang="ru-RU" smtClean="0">
                <a:cs typeface="Times New Roman" pitchFamily="18" charset="0"/>
              </a:rPr>
              <a:t>охрана труда, техника безопасности и радиационная безопасность  в отделениях лучевой диагностики</a:t>
            </a:r>
          </a:p>
          <a:p>
            <a:pPr indent="450850" algn="just">
              <a:buFont typeface="Wingdings 2" pitchFamily="18" charset="2"/>
              <a:buChar char=""/>
            </a:pPr>
            <a:r>
              <a:rPr lang="ru-RU" smtClean="0">
                <a:cs typeface="Times New Roman" pitchFamily="18" charset="0"/>
              </a:rPr>
              <a:t> общие вопросы медицинской рентгенотехники</a:t>
            </a:r>
          </a:p>
          <a:p>
            <a:pPr indent="450850" algn="just">
              <a:buFont typeface="Wingdings 2" pitchFamily="18" charset="2"/>
              <a:buChar char=""/>
            </a:pPr>
            <a:r>
              <a:rPr lang="ru-RU" smtClean="0">
                <a:cs typeface="Times New Roman" pitchFamily="18" charset="0"/>
              </a:rPr>
              <a:t> методы, методики, контрастные средства в рентгенологии</a:t>
            </a:r>
          </a:p>
          <a:p>
            <a:pPr indent="450850" algn="just">
              <a:buFont typeface="Wingdings 2" pitchFamily="18" charset="2"/>
              <a:buChar char=""/>
            </a:pPr>
            <a:r>
              <a:rPr lang="ru-RU" smtClean="0">
                <a:cs typeface="Times New Roman" pitchFamily="18" charset="0"/>
              </a:rPr>
              <a:t> методы лучевого исследования</a:t>
            </a:r>
          </a:p>
          <a:p>
            <a:pPr indent="450850" algn="just">
              <a:buFont typeface="Wingdings 2" pitchFamily="18" charset="2"/>
              <a:buChar char=""/>
            </a:pPr>
            <a:r>
              <a:rPr lang="ru-RU" smtClean="0">
                <a:cs typeface="Times New Roman" pitchFamily="18" charset="0"/>
              </a:rPr>
              <a:t> основы лучевой терапии </a:t>
            </a:r>
          </a:p>
          <a:p>
            <a:pPr indent="450850" algn="just">
              <a:buFont typeface="Wingdings 2" pitchFamily="18" charset="2"/>
              <a:buChar char=""/>
            </a:pPr>
            <a:r>
              <a:rPr lang="ru-RU" smtClean="0">
                <a:cs typeface="Times New Roman" pitchFamily="18" charset="0"/>
              </a:rPr>
              <a:t>частные вопросы лучевой диагностики</a:t>
            </a:r>
            <a:endParaRPr lang="ru-RU"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750" y="500063"/>
            <a:ext cx="6572250" cy="1323975"/>
          </a:xfrm>
          <a:prstGeom prst="rect">
            <a:avLst/>
          </a:prstGeom>
        </p:spPr>
        <p:txBody>
          <a:bodyPr>
            <a:spAutoFit/>
          </a:bodyPr>
          <a:lstStyle/>
          <a:p>
            <a:pPr algn="ctr">
              <a:defRPr/>
            </a:pPr>
            <a:r>
              <a:rPr lang="ru-RU" sz="4000" b="1" dirty="0">
                <a:solidFill>
                  <a:schemeClr val="accent1">
                    <a:lumMod val="40000"/>
                    <a:lumOff val="60000"/>
                  </a:schemeClr>
                </a:solidFill>
                <a:effectLst>
                  <a:outerShdw blurRad="38100" dist="38100" dir="2700000" algn="tl">
                    <a:srgbClr val="000000">
                      <a:alpha val="43137"/>
                    </a:srgbClr>
                  </a:outerShdw>
                </a:effectLst>
              </a:rPr>
              <a:t>Низкий престиж </a:t>
            </a:r>
          </a:p>
          <a:p>
            <a:pPr algn="ctr">
              <a:defRPr/>
            </a:pPr>
            <a:r>
              <a:rPr lang="ru-RU" sz="4000" b="1" dirty="0">
                <a:solidFill>
                  <a:schemeClr val="accent1">
                    <a:lumMod val="40000"/>
                    <a:lumOff val="60000"/>
                  </a:schemeClr>
                </a:solidFill>
                <a:effectLst>
                  <a:outerShdw blurRad="38100" dist="38100" dir="2700000" algn="tl">
                    <a:srgbClr val="000000">
                      <a:alpha val="43137"/>
                    </a:srgbClr>
                  </a:outerShdw>
                </a:effectLst>
              </a:rPr>
              <a:t>нашей профессии</a:t>
            </a:r>
          </a:p>
        </p:txBody>
      </p:sp>
      <p:pic>
        <p:nvPicPr>
          <p:cNvPr id="17411" name="Picture 1" descr="C:\Documents and Settings\Maxim\Рабочий стол\cf737591_big.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28938" y="1857375"/>
            <a:ext cx="3571875" cy="451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defRPr/>
            </a:pPr>
            <a:r>
              <a:rPr lang="ru-RU" sz="4000" dirty="0" smtClean="0">
                <a:solidFill>
                  <a:schemeClr val="accent1">
                    <a:lumMod val="40000"/>
                    <a:lumOff val="60000"/>
                  </a:schemeClr>
                </a:solidFill>
              </a:rPr>
              <a:t>Создание секции </a:t>
            </a:r>
            <a:br>
              <a:rPr lang="ru-RU" sz="4000" dirty="0" smtClean="0">
                <a:solidFill>
                  <a:schemeClr val="accent1">
                    <a:lumMod val="40000"/>
                    <a:lumOff val="60000"/>
                  </a:schemeClr>
                </a:solidFill>
              </a:rPr>
            </a:br>
            <a:r>
              <a:rPr lang="ru-RU" sz="4000" dirty="0" smtClean="0">
                <a:solidFill>
                  <a:schemeClr val="accent1">
                    <a:lumMod val="40000"/>
                    <a:lumOff val="60000"/>
                  </a:schemeClr>
                </a:solidFill>
              </a:rPr>
              <a:t>«Рентгенология»</a:t>
            </a:r>
            <a:endParaRPr lang="ru-RU" sz="4000" dirty="0">
              <a:solidFill>
                <a:schemeClr val="accent1">
                  <a:lumMod val="40000"/>
                  <a:lumOff val="60000"/>
                </a:schemeClr>
              </a:solidFill>
            </a:endParaRPr>
          </a:p>
        </p:txBody>
      </p:sp>
      <p:sp>
        <p:nvSpPr>
          <p:cNvPr id="18435" name="Текст 4"/>
          <p:cNvSpPr>
            <a:spLocks noGrp="1"/>
          </p:cNvSpPr>
          <p:nvPr>
            <p:ph type="body" sz="half" idx="2"/>
          </p:nvPr>
        </p:nvSpPr>
        <p:spPr>
          <a:xfrm>
            <a:off x="1857375" y="1357313"/>
            <a:ext cx="5486400" cy="530225"/>
          </a:xfrm>
        </p:spPr>
        <p:txBody>
          <a:bodyPr/>
          <a:lstStyle/>
          <a:p>
            <a:r>
              <a:rPr lang="ru-RU" sz="2800" smtClean="0"/>
              <a:t>16 ноября  2012 года</a:t>
            </a:r>
          </a:p>
        </p:txBody>
      </p:sp>
      <p:pic>
        <p:nvPicPr>
          <p:cNvPr id="6" name="Picture 4"/>
          <p:cNvPicPr>
            <a:picLocks noChangeAspect="1" noChangeArrowheads="1"/>
          </p:cNvPicPr>
          <p:nvPr/>
        </p:nvPicPr>
        <p:blipFill>
          <a:blip r:embed="rId2"/>
          <a:stretch>
            <a:fillRect/>
          </a:stretch>
        </p:blipFill>
        <p:spPr bwMode="auto">
          <a:xfrm>
            <a:off x="428596" y="1916378"/>
            <a:ext cx="3786214" cy="2798506"/>
          </a:xfrm>
          <a:prstGeom prst="rect">
            <a:avLst/>
          </a:prstGeom>
          <a:noFill/>
          <a:ln w="9525" cap="sq" cmpd="sng" algn="ctr">
            <a:noFill/>
            <a:prstDash val="solid"/>
            <a:miter lim="800000"/>
            <a:headEnd/>
            <a:tailEnd/>
          </a:ln>
          <a:effectLst/>
          <a:scene3d>
            <a:camera prst="orthographicFront">
              <a:rot lat="0" lon="0" rev="0"/>
            </a:camera>
            <a:lightRig rig="balanced" dir="tr">
              <a:rot lat="0" lon="0" rev="2700000"/>
            </a:lightRig>
          </a:scene3d>
          <a:sp3d prstMaterial="matte">
            <a:contourClr>
              <a:schemeClr val="tx2">
                <a:shade val="50000"/>
              </a:schemeClr>
            </a:contourClr>
          </a:sp3d>
        </p:spPr>
      </p:pic>
      <p:pic>
        <p:nvPicPr>
          <p:cNvPr id="7" name="Picture 5"/>
          <p:cNvPicPr>
            <a:picLocks noGrp="1" noChangeAspect="1" noChangeArrowheads="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5072066" y="3829846"/>
            <a:ext cx="3672997" cy="2652720"/>
          </a:xfrm>
          <a:noFill/>
          <a:ln w="9525">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defRPr/>
            </a:pPr>
            <a:r>
              <a:rPr lang="ru-RU" sz="4000" dirty="0" smtClean="0"/>
              <a:t>Цель секции</a:t>
            </a:r>
            <a:endParaRPr lang="ru-RU" sz="4000" dirty="0"/>
          </a:p>
        </p:txBody>
      </p:sp>
      <p:sp>
        <p:nvSpPr>
          <p:cNvPr id="19459" name="Содержимое 3"/>
          <p:cNvSpPr>
            <a:spLocks noGrp="1"/>
          </p:cNvSpPr>
          <p:nvPr>
            <p:ph idx="1"/>
          </p:nvPr>
        </p:nvSpPr>
        <p:spPr/>
        <p:txBody>
          <a:bodyPr/>
          <a:lstStyle/>
          <a:p>
            <a:pPr algn="just"/>
            <a:r>
              <a:rPr lang="ru-RU" b="1" smtClean="0"/>
              <a:t>проведение заседаний секции с рассмотрением актуальных вопросов рентгенолаборанторного дела, с приглашением ведущих специалистов Омской области и СФО</a:t>
            </a:r>
          </a:p>
          <a:p>
            <a:pPr algn="just"/>
            <a:r>
              <a:rPr lang="ru-RU" b="1" smtClean="0"/>
              <a:t>участие во Всероссийских и региональных научных конференциях и форумах</a:t>
            </a:r>
          </a:p>
          <a:p>
            <a:r>
              <a:rPr lang="ru-RU" b="1" smtClean="0"/>
              <a:t>подготовка и создание нового учебного пособия по рентгенолабораторному  делу</a:t>
            </a:r>
          </a:p>
          <a:p>
            <a:endParaRPr lang="ru-RU"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143000"/>
          </a:xfrm>
        </p:spPr>
        <p:txBody>
          <a:bodyPr>
            <a:normAutofit fontScale="90000"/>
          </a:bodyPr>
          <a:lstStyle/>
          <a:p>
            <a:pPr>
              <a:defRPr/>
            </a:pPr>
            <a:r>
              <a:rPr lang="ru-RU" sz="4400" dirty="0" smtClean="0">
                <a:solidFill>
                  <a:schemeClr val="accent1">
                    <a:lumMod val="60000"/>
                    <a:lumOff val="40000"/>
                  </a:schemeClr>
                </a:solidFill>
              </a:rPr>
              <a:t>Цель секции </a:t>
            </a:r>
            <a:r>
              <a:rPr lang="ru-RU" dirty="0" smtClean="0"/>
              <a:t/>
            </a:r>
            <a:br>
              <a:rPr lang="ru-RU" dirty="0" smtClean="0"/>
            </a:br>
            <a:r>
              <a:rPr lang="ru-RU" dirty="0" smtClean="0"/>
              <a:t/>
            </a:r>
            <a:br>
              <a:rPr lang="ru-RU" dirty="0" smtClean="0"/>
            </a:br>
            <a:endParaRPr lang="ru-RU" dirty="0"/>
          </a:p>
        </p:txBody>
      </p:sp>
      <p:sp>
        <p:nvSpPr>
          <p:cNvPr id="20483" name="Содержимое 2"/>
          <p:cNvSpPr>
            <a:spLocks noGrp="1"/>
          </p:cNvSpPr>
          <p:nvPr>
            <p:ph idx="1"/>
          </p:nvPr>
        </p:nvSpPr>
        <p:spPr/>
        <p:txBody>
          <a:bodyPr/>
          <a:lstStyle/>
          <a:p>
            <a:r>
              <a:rPr lang="ru-RU" b="1" smtClean="0"/>
              <a:t>дальнейшее развитие профессионализма рентгенолаборантов</a:t>
            </a:r>
          </a:p>
          <a:p>
            <a:r>
              <a:rPr lang="ru-RU" b="1" smtClean="0"/>
              <a:t>повышение качества оказания помощи населению, продвижению новаторских идей </a:t>
            </a:r>
          </a:p>
          <a:p>
            <a:r>
              <a:rPr lang="ru-RU" b="1" smtClean="0"/>
              <a:t>распространение передового опыта </a:t>
            </a:r>
          </a:p>
          <a:p>
            <a:r>
              <a:rPr lang="ru-RU" b="1" smtClean="0"/>
              <a:t>повышение профессионального престижа и статуса работы рентгенолаборанта</a:t>
            </a:r>
          </a:p>
          <a:p>
            <a:pPr>
              <a:buFont typeface="Wingdings 2" pitchFamily="18" charset="2"/>
              <a:buNone/>
            </a:pPr>
            <a:endParaRPr lang="ru-RU"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fontAlgn="auto" hangingPunct="1">
              <a:spcAft>
                <a:spcPts val="0"/>
              </a:spcAft>
              <a:defRPr/>
            </a:pPr>
            <a:r>
              <a:rPr lang="ru-RU" sz="4400" dirty="0" smtClean="0">
                <a:solidFill>
                  <a:schemeClr val="accent1">
                    <a:lumMod val="60000"/>
                    <a:lumOff val="40000"/>
                  </a:schemeClr>
                </a:solidFill>
                <a:latin typeface="+mn-lt"/>
              </a:rPr>
              <a:t>Цели секции</a:t>
            </a:r>
            <a:r>
              <a:rPr lang="ru-RU" sz="3200" i="1" dirty="0" smtClean="0"/>
              <a:t/>
            </a:r>
            <a:br>
              <a:rPr lang="ru-RU" sz="3200" i="1" dirty="0" smtClean="0"/>
            </a:br>
            <a:endParaRPr lang="ru-RU" sz="3200" i="1" dirty="0" smtClean="0"/>
          </a:p>
        </p:txBody>
      </p:sp>
      <p:sp>
        <p:nvSpPr>
          <p:cNvPr id="21507" name="Rectangle 3"/>
          <p:cNvSpPr>
            <a:spLocks noGrp="1" noChangeArrowheads="1"/>
          </p:cNvSpPr>
          <p:nvPr>
            <p:ph type="body" idx="1"/>
          </p:nvPr>
        </p:nvSpPr>
        <p:spPr>
          <a:xfrm>
            <a:off x="395288" y="1052513"/>
            <a:ext cx="8435975" cy="4114800"/>
          </a:xfrm>
        </p:spPr>
        <p:txBody>
          <a:bodyPr/>
          <a:lstStyle/>
          <a:p>
            <a:pPr marL="90488" indent="20638" algn="just" eaLnBrk="1" hangingPunct="1">
              <a:lnSpc>
                <a:spcPct val="90000"/>
              </a:lnSpc>
            </a:pPr>
            <a:endParaRPr lang="ru-RU" smtClean="0">
              <a:solidFill>
                <a:schemeClr val="folHlink"/>
              </a:solidFill>
            </a:endParaRPr>
          </a:p>
          <a:p>
            <a:pPr marL="90488" indent="20638" algn="just" eaLnBrk="1" hangingPunct="1">
              <a:lnSpc>
                <a:spcPct val="90000"/>
              </a:lnSpc>
              <a:buFontTx/>
              <a:buChar char="-"/>
            </a:pPr>
            <a:r>
              <a:rPr lang="ru-RU" smtClean="0"/>
              <a:t> объединение  среднего медицинского персонала отделений рентгенологии и лучевой диагностики:</a:t>
            </a:r>
          </a:p>
          <a:p>
            <a:pPr marL="90488" indent="20638" eaLnBrk="1" hangingPunct="1">
              <a:lnSpc>
                <a:spcPct val="90000"/>
              </a:lnSpc>
              <a:buFontTx/>
              <a:buChar char="-"/>
            </a:pPr>
            <a:r>
              <a:rPr lang="ru-RU" smtClean="0"/>
              <a:t>  для содействия распространения передового   отечественного и зарубежного опыта работы</a:t>
            </a:r>
          </a:p>
          <a:p>
            <a:pPr marL="90488" indent="20638" eaLnBrk="1" hangingPunct="1">
              <a:lnSpc>
                <a:spcPct val="90000"/>
              </a:lnSpc>
              <a:buFontTx/>
              <a:buChar char="-"/>
            </a:pPr>
            <a:r>
              <a:rPr lang="ru-RU" smtClean="0"/>
              <a:t>   для координации усилий специалистов по решению     проблемных вопросов </a:t>
            </a:r>
          </a:p>
          <a:p>
            <a:pPr marL="90488" indent="20638" eaLnBrk="1" hangingPunct="1">
              <a:lnSpc>
                <a:spcPct val="90000"/>
              </a:lnSpc>
              <a:buFontTx/>
              <a:buChar char="-"/>
            </a:pPr>
            <a:r>
              <a:rPr lang="ru-RU" smtClean="0"/>
              <a:t>   для создания высоко-эффективной практической            службы  в области лучевой диагностики</a:t>
            </a:r>
            <a:endParaRPr lang="ru-RU" smtClean="0">
              <a:solidFill>
                <a:schemeClr val="folHlink"/>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1"/>
          <p:cNvSpPr>
            <a:spLocks noChangeArrowheads="1"/>
          </p:cNvSpPr>
          <p:nvPr/>
        </p:nvSpPr>
        <p:spPr bwMode="auto">
          <a:xfrm>
            <a:off x="428625" y="214313"/>
            <a:ext cx="7858125" cy="4924425"/>
          </a:xfrm>
          <a:prstGeom prst="rect">
            <a:avLst/>
          </a:prstGeom>
          <a:noFill/>
          <a:ln w="9525">
            <a:noFill/>
            <a:miter lim="800000"/>
            <a:headEnd/>
            <a:tailEnd/>
          </a:ln>
        </p:spPr>
        <p:txBody>
          <a:bodyPr>
            <a:spAutoFit/>
          </a:bodyPr>
          <a:lstStyle/>
          <a:p>
            <a:pPr>
              <a:defRPr/>
            </a:pPr>
            <a:endParaRPr lang="en-US" dirty="0"/>
          </a:p>
          <a:p>
            <a:pPr algn="ctr">
              <a:defRPr/>
            </a:pPr>
            <a:r>
              <a:rPr lang="ru-RU" sz="4000" b="1" dirty="0">
                <a:solidFill>
                  <a:schemeClr val="accent1">
                    <a:lumMod val="60000"/>
                    <a:lumOff val="40000"/>
                  </a:schemeClr>
                </a:solidFill>
                <a:effectLst>
                  <a:outerShdw blurRad="38100" dist="38100" dir="2700000" algn="tl">
                    <a:srgbClr val="000000">
                      <a:alpha val="43137"/>
                    </a:srgbClr>
                  </a:outerShdw>
                </a:effectLst>
                <a:latin typeface="+mn-lt"/>
              </a:rPr>
              <a:t>Современные тенденции развития и самоподготовки</a:t>
            </a:r>
          </a:p>
          <a:p>
            <a:pPr>
              <a:lnSpc>
                <a:spcPct val="150000"/>
              </a:lnSpc>
              <a:buFont typeface="Arial" charset="0"/>
              <a:buChar char="•"/>
              <a:defRPr/>
            </a:pPr>
            <a:r>
              <a:rPr lang="ru-RU" sz="2400" b="1" dirty="0"/>
              <a:t> </a:t>
            </a:r>
            <a:r>
              <a:rPr lang="ru-RU" sz="2400" b="1" dirty="0">
                <a:latin typeface="+mn-lt"/>
              </a:rPr>
              <a:t>Теоретическое и практическое обучение</a:t>
            </a:r>
            <a:endParaRPr lang="en-US" sz="2400" b="1" dirty="0">
              <a:latin typeface="+mn-lt"/>
            </a:endParaRPr>
          </a:p>
          <a:p>
            <a:pPr>
              <a:lnSpc>
                <a:spcPct val="150000"/>
              </a:lnSpc>
              <a:buFont typeface="Arial" charset="0"/>
              <a:buChar char="•"/>
              <a:defRPr/>
            </a:pPr>
            <a:r>
              <a:rPr lang="ru-RU" sz="2400" b="1" dirty="0">
                <a:latin typeface="+mn-lt"/>
              </a:rPr>
              <a:t> Продолжающееся обучение, связанное с новыми цифровыми технологиями</a:t>
            </a:r>
          </a:p>
          <a:p>
            <a:pPr>
              <a:lnSpc>
                <a:spcPct val="150000"/>
              </a:lnSpc>
              <a:buFont typeface="Arial" charset="0"/>
              <a:buChar char="•"/>
              <a:defRPr/>
            </a:pPr>
            <a:r>
              <a:rPr lang="ru-RU" sz="2400" b="1" dirty="0">
                <a:latin typeface="+mn-lt"/>
              </a:rPr>
              <a:t> Телеконференции, интерактивные обучающие семинары, </a:t>
            </a:r>
            <a:r>
              <a:rPr lang="ru-RU" sz="2400" b="1" dirty="0" err="1">
                <a:latin typeface="+mn-lt"/>
              </a:rPr>
              <a:t>вебинары</a:t>
            </a:r>
            <a:endParaRPr lang="ru-RU" sz="2400" b="1" dirty="0">
              <a:latin typeface="+mn-lt"/>
            </a:endParaRPr>
          </a:p>
          <a:p>
            <a:pPr>
              <a:lnSpc>
                <a:spcPct val="150000"/>
              </a:lnSpc>
              <a:buFont typeface="Arial" charset="0"/>
              <a:buChar char="•"/>
              <a:defRPr/>
            </a:pPr>
            <a:r>
              <a:rPr lang="ru-RU" sz="2400" b="1" dirty="0">
                <a:latin typeface="+mn-lt"/>
              </a:rPr>
              <a:t>Обучающие </a:t>
            </a:r>
            <a:r>
              <a:rPr lang="ru-RU" sz="2400" b="1" dirty="0" err="1">
                <a:latin typeface="+mn-lt"/>
              </a:rPr>
              <a:t>симуляционные</a:t>
            </a:r>
            <a:r>
              <a:rPr lang="ru-RU" sz="2400" b="1" dirty="0">
                <a:latin typeface="+mn-lt"/>
              </a:rPr>
              <a:t> программы</a:t>
            </a:r>
            <a:endParaRPr lang="en-US" sz="2400" b="1"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t>Успехи лучевой диагностики</a:t>
            </a:r>
            <a:endParaRPr lang="ru-RU" dirty="0"/>
          </a:p>
        </p:txBody>
      </p:sp>
      <p:sp>
        <p:nvSpPr>
          <p:cNvPr id="5123" name="Содержимое 2"/>
          <p:cNvSpPr>
            <a:spLocks noGrp="1"/>
          </p:cNvSpPr>
          <p:nvPr>
            <p:ph idx="1"/>
          </p:nvPr>
        </p:nvSpPr>
        <p:spPr>
          <a:xfrm>
            <a:off x="142875" y="1500188"/>
            <a:ext cx="8858250" cy="4808537"/>
          </a:xfrm>
        </p:spPr>
        <p:txBody>
          <a:bodyPr/>
          <a:lstStyle/>
          <a:p>
            <a:pPr>
              <a:buFont typeface="Wingdings 2" pitchFamily="18" charset="2"/>
              <a:buNone/>
            </a:pPr>
            <a:r>
              <a:rPr lang="ru-RU" sz="3200" smtClean="0">
                <a:solidFill>
                  <a:srgbClr val="E0E0F0"/>
                </a:solidFill>
              </a:rPr>
              <a:t>    </a:t>
            </a:r>
            <a:r>
              <a:rPr lang="ru-RU" sz="3200" smtClean="0"/>
              <a:t>Диагностика - </a:t>
            </a:r>
            <a:r>
              <a:rPr lang="ru-RU" sz="3200" smtClean="0">
                <a:solidFill>
                  <a:srgbClr val="E0E0F0"/>
                </a:solidFill>
              </a:rPr>
              <a:t>раздел практического здравоохранения, от которого в значительной степени зависит успех оказания медицинской помощи в различных клинических ситуациях.</a:t>
            </a:r>
          </a:p>
          <a:p>
            <a:pPr>
              <a:buFont typeface="Wingdings 2" pitchFamily="18" charset="2"/>
              <a:buNone/>
            </a:pPr>
            <a:endParaRPr lang="ru-RU" sz="3200" smtClean="0">
              <a:solidFill>
                <a:srgbClr val="E0E0F0"/>
              </a:solidFill>
            </a:endParaRPr>
          </a:p>
          <a:p>
            <a:pPr>
              <a:buFont typeface="Wingdings 2" pitchFamily="18" charset="2"/>
              <a:buNone/>
            </a:pPr>
            <a:r>
              <a:rPr lang="ru-RU" sz="3200" b="1" smtClean="0">
                <a:solidFill>
                  <a:srgbClr val="FFFF00"/>
                </a:solidFill>
              </a:rPr>
              <a:t>    </a:t>
            </a:r>
            <a:r>
              <a:rPr lang="ru-RU" sz="3200" b="1" smtClean="0"/>
              <a:t>Лучевая диагностика </a:t>
            </a:r>
          </a:p>
          <a:p>
            <a:pPr>
              <a:buFont typeface="Wingdings 2" pitchFamily="18" charset="2"/>
              <a:buNone/>
            </a:pPr>
            <a:r>
              <a:rPr lang="ru-RU" sz="3200" b="1" smtClean="0">
                <a:solidFill>
                  <a:srgbClr val="DC58C9"/>
                </a:solidFill>
              </a:rPr>
              <a:t>    </a:t>
            </a:r>
            <a:r>
              <a:rPr lang="ru-RU" sz="3200" smtClean="0"/>
              <a:t>благодаря научно-техническому прогрессу существенно усилила свой потенциал, обеспечивая до 90% диагнозов.</a:t>
            </a:r>
          </a:p>
          <a:p>
            <a:pPr>
              <a:buFont typeface="Wingdings 2" pitchFamily="18" charset="2"/>
              <a:buNone/>
            </a:pPr>
            <a:endParaRPr lang="ru-RU" sz="32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defRPr/>
            </a:pPr>
            <a:r>
              <a:rPr lang="ru-RU" sz="4400" dirty="0"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Сайт</a:t>
            </a:r>
            <a:br>
              <a:rPr lang="ru-RU" sz="4400" dirty="0"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br>
            <a:r>
              <a:rPr lang="ru-RU" sz="4400" dirty="0"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ассоциации </a:t>
            </a:r>
            <a:r>
              <a:rPr lang="ru-RU" sz="4400" dirty="0" err="1"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рентгенолаборантов</a:t>
            </a:r>
            <a:r>
              <a:rPr lang="ru-RU" sz="4400" dirty="0"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 </a:t>
            </a:r>
            <a:r>
              <a:rPr lang="ru-RU" sz="4400" dirty="0" smtClean="0">
                <a:solidFill>
                  <a:schemeClr val="accent1"/>
                </a:solidFill>
                <a:effectLst>
                  <a:outerShdw blurRad="38100" dist="38100" dir="2700000" algn="tl">
                    <a:srgbClr val="000000">
                      <a:alpha val="43137"/>
                    </a:srgbClr>
                  </a:outerShdw>
                </a:effectLst>
                <a:latin typeface="Times New Roman" pitchFamily="18" charset="0"/>
              </a:rPr>
              <a:t/>
            </a:r>
            <a:br>
              <a:rPr lang="ru-RU" sz="4400" dirty="0" smtClean="0">
                <a:solidFill>
                  <a:schemeClr val="accent1"/>
                </a:solidFill>
                <a:effectLst>
                  <a:outerShdw blurRad="38100" dist="38100" dir="2700000" algn="tl">
                    <a:srgbClr val="000000">
                      <a:alpha val="43137"/>
                    </a:srgbClr>
                  </a:outerShdw>
                </a:effectLst>
                <a:latin typeface="Times New Roman" pitchFamily="18" charset="0"/>
              </a:rPr>
            </a:br>
            <a:endParaRPr lang="ru-RU" dirty="0"/>
          </a:p>
        </p:txBody>
      </p:sp>
      <p:pic>
        <p:nvPicPr>
          <p:cNvPr id="23555" name="Picture 3" descr="C:\Documents and Settings\Maxim\Рабочий стол\Официальный сайт ассоциации рентгенолаборантов России - Нормативно-правовые документы в работе рентген.jpe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714375" y="1500188"/>
            <a:ext cx="7900988" cy="4664075"/>
          </a:xfrm>
        </p:spPr>
      </p:pic>
      <p:sp>
        <p:nvSpPr>
          <p:cNvPr id="23556" name="Прямоугольник 3"/>
          <p:cNvSpPr>
            <a:spLocks noChangeArrowheads="1"/>
          </p:cNvSpPr>
          <p:nvPr/>
        </p:nvSpPr>
        <p:spPr bwMode="auto">
          <a:xfrm>
            <a:off x="3143250" y="6143625"/>
            <a:ext cx="2722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t>www.xraylab.ucoz.ru</a:t>
            </a:r>
            <a:endParaRPr lang="ru-RU" sz="2000">
              <a:latin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defRPr/>
            </a:pPr>
            <a:r>
              <a:rPr lang="ru-RU" sz="4000" dirty="0"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Сайт</a:t>
            </a:r>
            <a:br>
              <a:rPr lang="ru-RU" sz="4000" dirty="0"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br>
            <a:r>
              <a:rPr lang="ru-RU" sz="4000" dirty="0"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ассоциации </a:t>
            </a:r>
            <a:r>
              <a:rPr lang="ru-RU" sz="4000" dirty="0" err="1" smtClean="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рентгенолаборантов</a:t>
            </a:r>
            <a:endParaRPr lang="ru-RU" sz="4000" dirty="0">
              <a:solidFill>
                <a:schemeClr val="accent1">
                  <a:lumMod val="60000"/>
                  <a:lumOff val="40000"/>
                </a:schemeClr>
              </a:solidFill>
            </a:endParaRPr>
          </a:p>
        </p:txBody>
      </p:sp>
      <p:pic>
        <p:nvPicPr>
          <p:cNvPr id="24579" name="Picture 2" descr="C:\Users\User\Desktop\123.JPG"/>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457200" y="1857375"/>
            <a:ext cx="8229600" cy="3429000"/>
          </a:xfrm>
          <a:noFill/>
        </p:spPr>
      </p:pic>
      <p:sp>
        <p:nvSpPr>
          <p:cNvPr id="24580" name="Прямоугольник 4"/>
          <p:cNvSpPr>
            <a:spLocks noChangeArrowheads="1"/>
          </p:cNvSpPr>
          <p:nvPr/>
        </p:nvSpPr>
        <p:spPr bwMode="auto">
          <a:xfrm>
            <a:off x="3143250" y="6143625"/>
            <a:ext cx="2722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t>www.xraylab.ucoz.ru</a:t>
            </a:r>
            <a:endParaRPr lang="ru-RU" sz="2000">
              <a:latin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0125" y="0"/>
            <a:ext cx="7429500" cy="1323975"/>
          </a:xfrm>
          <a:prstGeom prst="rect">
            <a:avLst/>
          </a:prstGeom>
        </p:spPr>
        <p:txBody>
          <a:bodyPr>
            <a:spAutoFit/>
          </a:bodyPr>
          <a:lstStyle/>
          <a:p>
            <a:pPr algn="ctr">
              <a:defRPr/>
            </a:pPr>
            <a:r>
              <a:rPr lang="ru-RU" sz="40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Возможности </a:t>
            </a:r>
          </a:p>
          <a:p>
            <a:pPr algn="ctr">
              <a:defRPr/>
            </a:pPr>
            <a:r>
              <a:rPr lang="ru-RU" sz="40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интерактивного обучения</a:t>
            </a:r>
          </a:p>
        </p:txBody>
      </p:sp>
      <p:pic>
        <p:nvPicPr>
          <p:cNvPr id="25603" name="Picture 2" descr="http://rsna2011.rsna.org/exbData/1976/images/ISRRT%20logo%20new.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72063" y="1500188"/>
            <a:ext cx="351472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5813" y="4214813"/>
            <a:ext cx="3500437"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Прямоугольник 2"/>
          <p:cNvSpPr>
            <a:spLocks noChangeArrowheads="1"/>
          </p:cNvSpPr>
          <p:nvPr/>
        </p:nvSpPr>
        <p:spPr bwMode="auto">
          <a:xfrm>
            <a:off x="5286375" y="4429125"/>
            <a:ext cx="4000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2000" b="1"/>
              <a:t>Европейская федерация    рентгенолаборантов</a:t>
            </a:r>
          </a:p>
        </p:txBody>
      </p:sp>
      <p:sp>
        <p:nvSpPr>
          <p:cNvPr id="25606" name="Прямоугольник 5"/>
          <p:cNvSpPr>
            <a:spLocks noChangeArrowheads="1"/>
          </p:cNvSpPr>
          <p:nvPr/>
        </p:nvSpPr>
        <p:spPr bwMode="auto">
          <a:xfrm>
            <a:off x="428625" y="1500188"/>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2000" b="1"/>
              <a:t>Международное общество  рентгенолаборантов</a:t>
            </a:r>
          </a:p>
        </p:txBody>
      </p:sp>
      <p:sp>
        <p:nvSpPr>
          <p:cNvPr id="25607" name="Прямоугольник 4"/>
          <p:cNvSpPr>
            <a:spLocks noChangeArrowheads="1"/>
          </p:cNvSpPr>
          <p:nvPr/>
        </p:nvSpPr>
        <p:spPr bwMode="auto">
          <a:xfrm>
            <a:off x="1500188" y="2428875"/>
            <a:ext cx="1735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i="1" u="sng">
                <a:solidFill>
                  <a:srgbClr val="FF0000"/>
                </a:solidFill>
              </a:rPr>
              <a:t>www.isrrt.org</a:t>
            </a:r>
            <a:endParaRPr lang="ru-RU" b="1" i="1" u="sng">
              <a:solidFill>
                <a:srgbClr val="FF0000"/>
              </a:solidFill>
            </a:endParaRPr>
          </a:p>
        </p:txBody>
      </p:sp>
      <p:sp>
        <p:nvSpPr>
          <p:cNvPr id="25608" name="Прямоугольник 3"/>
          <p:cNvSpPr>
            <a:spLocks noChangeArrowheads="1"/>
          </p:cNvSpPr>
          <p:nvPr/>
        </p:nvSpPr>
        <p:spPr bwMode="auto">
          <a:xfrm>
            <a:off x="6072188" y="5572125"/>
            <a:ext cx="1535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u="sng">
                <a:solidFill>
                  <a:srgbClr val="FF0000"/>
                </a:solidFill>
              </a:rPr>
              <a:t>www.efrs.eu</a:t>
            </a:r>
            <a:endParaRPr lang="ru-RU" b="1" u="sng">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85875" y="214313"/>
            <a:ext cx="7215188" cy="646112"/>
          </a:xfrm>
          <a:prstGeom prst="rect">
            <a:avLst/>
          </a:prstGeom>
        </p:spPr>
        <p:txBody>
          <a:bodyPr>
            <a:spAutoFit/>
          </a:bodyPr>
          <a:lstStyle/>
          <a:p>
            <a:pPr algn="ctr">
              <a:defRPr/>
            </a:pPr>
            <a:r>
              <a:rPr lang="ru-RU" sz="3600" b="1" dirty="0">
                <a:solidFill>
                  <a:schemeClr val="accent1"/>
                </a:solidFill>
                <a:effectLst>
                  <a:outerShdw blurRad="38100" dist="38100" dir="2700000" algn="tl">
                    <a:srgbClr val="000000">
                      <a:alpha val="43137"/>
                    </a:srgbClr>
                  </a:outerShdw>
                </a:effectLst>
                <a:latin typeface="Times New Roman" pitchFamily="18" charset="0"/>
              </a:rPr>
              <a:t>Участие в </a:t>
            </a:r>
            <a:r>
              <a:rPr lang="ru-RU" sz="3600" b="1" dirty="0" err="1">
                <a:solidFill>
                  <a:schemeClr val="accent1"/>
                </a:solidFill>
                <a:effectLst>
                  <a:outerShdw blurRad="38100" dist="38100" dir="2700000" algn="tl">
                    <a:srgbClr val="000000">
                      <a:alpha val="43137"/>
                    </a:srgbClr>
                  </a:outerShdw>
                </a:effectLst>
                <a:latin typeface="Times New Roman" pitchFamily="18" charset="0"/>
              </a:rPr>
              <a:t>вебинарах</a:t>
            </a:r>
            <a:endParaRPr lang="ru-RU" sz="3600" b="1" dirty="0">
              <a:solidFill>
                <a:schemeClr val="accent1"/>
              </a:solidFill>
              <a:effectLst>
                <a:outerShdw blurRad="38100" dist="38100" dir="2700000" algn="tl">
                  <a:srgbClr val="000000">
                    <a:alpha val="43137"/>
                  </a:srgbClr>
                </a:outerShdw>
              </a:effectLst>
              <a:latin typeface="Times New Roman" pitchFamily="18" charset="0"/>
            </a:endParaRPr>
          </a:p>
        </p:txBody>
      </p:sp>
      <p:pic>
        <p:nvPicPr>
          <p:cNvPr id="26627"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313" y="857250"/>
            <a:ext cx="4214812"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19600" y="3786188"/>
            <a:ext cx="443865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virtualcolon.ucoz.ru/_nw/0/72856343.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28813" y="1785938"/>
            <a:ext cx="5857875"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285875" y="214313"/>
            <a:ext cx="7215188" cy="708025"/>
          </a:xfrm>
          <a:prstGeom prst="rect">
            <a:avLst/>
          </a:prstGeom>
        </p:spPr>
        <p:txBody>
          <a:bodyPr>
            <a:spAutoFit/>
          </a:bodyPr>
          <a:lstStyle/>
          <a:p>
            <a:pPr algn="ctr">
              <a:defRPr/>
            </a:pPr>
            <a:r>
              <a:rPr lang="ru-RU" sz="40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Обучающий  симулятор</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Прямоугольник 2"/>
          <p:cNvSpPr>
            <a:spLocks noChangeArrowheads="1"/>
          </p:cNvSpPr>
          <p:nvPr/>
        </p:nvSpPr>
        <p:spPr bwMode="auto">
          <a:xfrm>
            <a:off x="1285875" y="214313"/>
            <a:ext cx="7091363" cy="1754187"/>
          </a:xfrm>
          <a:prstGeom prst="rect">
            <a:avLst/>
          </a:prstGeom>
          <a:noFill/>
          <a:ln w="9525">
            <a:noFill/>
            <a:miter lim="800000"/>
            <a:headEnd/>
            <a:tailEnd/>
          </a:ln>
        </p:spPr>
        <p:txBody>
          <a:bodyPr wrap="none">
            <a:spAutoFit/>
          </a:bodyPr>
          <a:lstStyle/>
          <a:p>
            <a:pPr algn="ctr">
              <a:defRPr/>
            </a:pPr>
            <a:r>
              <a:rPr lang="ru-RU" sz="36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Заседание </a:t>
            </a:r>
          </a:p>
          <a:p>
            <a:pPr algn="ctr">
              <a:defRPr/>
            </a:pPr>
            <a:r>
              <a:rPr lang="ru-RU" sz="36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ассоциации рентгенолаборантов </a:t>
            </a:r>
          </a:p>
          <a:p>
            <a:pPr algn="ctr">
              <a:defRPr/>
            </a:pPr>
            <a:r>
              <a:rPr lang="ru-RU" sz="36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Омской области</a:t>
            </a:r>
          </a:p>
        </p:txBody>
      </p:sp>
      <p:sp>
        <p:nvSpPr>
          <p:cNvPr id="28675" name="Прямоугольник 3"/>
          <p:cNvSpPr>
            <a:spLocks noChangeArrowheads="1"/>
          </p:cNvSpPr>
          <p:nvPr/>
        </p:nvSpPr>
        <p:spPr bwMode="auto">
          <a:xfrm>
            <a:off x="3143250" y="6143625"/>
            <a:ext cx="2722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t>www.xraylab.ucoz.ru</a:t>
            </a:r>
            <a:endParaRPr lang="ru-RU" sz="2000">
              <a:latin typeface="Times New Roman" pitchFamily="18" charset="0"/>
            </a:endParaRPr>
          </a:p>
        </p:txBody>
      </p:sp>
      <p:pic>
        <p:nvPicPr>
          <p:cNvPr id="28676"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1500" y="2071688"/>
            <a:ext cx="3786188"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6" descr="E:\Рентгенолаборанты\АРР 23.06.09 00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72063" y="2071688"/>
            <a:ext cx="3786187"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6" descr="C:\Documents and Settings\Пользователь\Рабочий стол\НРФ 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25" y="285750"/>
            <a:ext cx="2214563" cy="302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Прямоугольник 2"/>
          <p:cNvSpPr>
            <a:spLocks noChangeArrowheads="1"/>
          </p:cNvSpPr>
          <p:nvPr/>
        </p:nvSpPr>
        <p:spPr bwMode="auto">
          <a:xfrm>
            <a:off x="3143250" y="500063"/>
            <a:ext cx="3503613" cy="646112"/>
          </a:xfrm>
          <a:prstGeom prst="rect">
            <a:avLst/>
          </a:prstGeom>
          <a:noFill/>
          <a:ln w="9525">
            <a:noFill/>
            <a:miter lim="800000"/>
            <a:headEnd/>
            <a:tailEnd/>
          </a:ln>
        </p:spPr>
        <p:txBody>
          <a:bodyPr wrap="none">
            <a:spAutoFit/>
          </a:bodyPr>
          <a:lstStyle/>
          <a:p>
            <a:pPr>
              <a:defRPr/>
            </a:pPr>
            <a:r>
              <a:rPr lang="ru-RU" sz="36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Научная работа</a:t>
            </a:r>
          </a:p>
        </p:txBody>
      </p:sp>
      <p:pic>
        <p:nvPicPr>
          <p:cNvPr id="29700" name="Picture 4" descr="C:\Documents and Settings\Пользователь\Рабочий стол\Медвиз.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5750" y="285750"/>
            <a:ext cx="2143125"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2" descr="C:\Documents and Settings\Пользователь\Рабочий стол\Статья АРР.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71625" y="1571625"/>
            <a:ext cx="2928938" cy="401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5" descr="C:\Documents and Settings\Пользователь\Рабочий стол\НРФ тезисы.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14875" y="2214563"/>
            <a:ext cx="300037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Подзаголовок 2"/>
          <p:cNvSpPr>
            <a:spLocks noGrp="1"/>
          </p:cNvSpPr>
          <p:nvPr>
            <p:ph type="subTitle" idx="4294967295"/>
          </p:nvPr>
        </p:nvSpPr>
        <p:spPr>
          <a:xfrm>
            <a:off x="785813" y="1571625"/>
            <a:ext cx="8358187" cy="4572000"/>
          </a:xfrm>
        </p:spPr>
        <p:txBody>
          <a:bodyPr/>
          <a:lstStyle/>
          <a:p>
            <a:pPr>
              <a:buFont typeface="Wingdings 2" pitchFamily="18" charset="2"/>
              <a:buNone/>
            </a:pPr>
            <a:r>
              <a:rPr lang="ru-RU" smtClean="0"/>
              <a:t>-   создание Федеральных центров подготовки</a:t>
            </a:r>
          </a:p>
          <a:p>
            <a:pPr>
              <a:buFont typeface="Wingdings 2" pitchFamily="18" charset="2"/>
              <a:buNone/>
            </a:pPr>
            <a:r>
              <a:rPr lang="ru-RU" smtClean="0"/>
              <a:t>-   переработка обучающих программ с увеличением часов на стажировку и практические занятия по вопросам цифровой рентгенологии</a:t>
            </a:r>
          </a:p>
          <a:p>
            <a:pPr>
              <a:buFont typeface="Wingdings 2" pitchFamily="18" charset="2"/>
              <a:buNone/>
            </a:pPr>
            <a:r>
              <a:rPr lang="ru-RU" smtClean="0"/>
              <a:t>-   перевод занятий на специализированные кафедры</a:t>
            </a:r>
          </a:p>
          <a:p>
            <a:pPr>
              <a:buFont typeface="Wingdings 2" pitchFamily="18" charset="2"/>
              <a:buNone/>
            </a:pPr>
            <a:r>
              <a:rPr lang="ru-RU" smtClean="0"/>
              <a:t>-   разработка и внедрение в практику тканеэквивалентных фантомов для отработки навыков укладок и выработки условий</a:t>
            </a:r>
          </a:p>
        </p:txBody>
      </p:sp>
      <p:sp>
        <p:nvSpPr>
          <p:cNvPr id="4" name="Прямоугольник 3"/>
          <p:cNvSpPr/>
          <p:nvPr/>
        </p:nvSpPr>
        <p:spPr>
          <a:xfrm>
            <a:off x="1500188" y="357188"/>
            <a:ext cx="6370637" cy="708025"/>
          </a:xfrm>
          <a:prstGeom prst="rect">
            <a:avLst/>
          </a:prstGeom>
        </p:spPr>
        <p:txBody>
          <a:bodyPr wrap="none">
            <a:spAutoFit/>
          </a:bodyPr>
          <a:lstStyle/>
          <a:p>
            <a:pPr>
              <a:defRPr/>
            </a:pPr>
            <a:r>
              <a:rPr lang="ru-RU" sz="4000" b="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Пути усовершенствования</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7" name="Object 2"/>
          <p:cNvGraphicFramePr>
            <a:graphicFrameLocks noGrp="1" noChangeAspect="1"/>
          </p:cNvGraphicFramePr>
          <p:nvPr>
            <p:ph idx="1"/>
          </p:nvPr>
        </p:nvGraphicFramePr>
        <p:xfrm>
          <a:off x="642938" y="642938"/>
          <a:ext cx="8072437" cy="5737225"/>
        </p:xfrm>
        <a:graphic>
          <a:graphicData uri="http://schemas.openxmlformats.org/presentationml/2006/ole">
            <mc:AlternateContent xmlns:mc="http://schemas.openxmlformats.org/markup-compatibility/2006">
              <mc:Choice xmlns:v="urn:schemas-microsoft-com:vml" Requires="v">
                <p:oleObj spid="_x0000_s31749" name="Photo Editor Photo" r:id="rId4" imgW="9000000" imgH="6238095" progId="">
                  <p:embed/>
                </p:oleObj>
              </mc:Choice>
              <mc:Fallback>
                <p:oleObj name="Photo Editor Photo" r:id="rId4" imgW="9000000" imgH="6238095"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642938"/>
                        <a:ext cx="8072437" cy="573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Прямоугольник 3"/>
          <p:cNvSpPr>
            <a:spLocks noChangeArrowheads="1"/>
          </p:cNvSpPr>
          <p:nvPr/>
        </p:nvSpPr>
        <p:spPr bwMode="auto">
          <a:xfrm>
            <a:off x="1643063" y="1500188"/>
            <a:ext cx="6459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sz="4000">
                <a:solidFill>
                  <a:srgbClr val="FF0000"/>
                </a:solidFill>
                <a:latin typeface="Times New Roman" pitchFamily="18" charset="0"/>
              </a:rPr>
              <a:t>СПАСИБО ЗА ВНИМАНИЕ</a:t>
            </a:r>
          </a:p>
        </p:txBody>
      </p:sp>
      <p:pic>
        <p:nvPicPr>
          <p:cNvPr id="32771"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43188" y="2786063"/>
            <a:ext cx="428625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Прямоугольник 3"/>
          <p:cNvSpPr>
            <a:spLocks noChangeArrowheads="1"/>
          </p:cNvSpPr>
          <p:nvPr/>
        </p:nvSpPr>
        <p:spPr bwMode="auto">
          <a:xfrm>
            <a:off x="3143250" y="6143625"/>
            <a:ext cx="2722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t>www.xraylab.ucoz.ru</a:t>
            </a:r>
            <a:endParaRPr lang="ru-RU" sz="2000">
              <a:latin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z="3200" dirty="0" smtClean="0"/>
              <a:t>Состояние рентгенологической техники в настоящее время</a:t>
            </a:r>
            <a:endParaRPr lang="ru-RU" sz="3200" dirty="0"/>
          </a:p>
        </p:txBody>
      </p:sp>
      <p:sp>
        <p:nvSpPr>
          <p:cNvPr id="6147" name="Содержимое 2"/>
          <p:cNvSpPr>
            <a:spLocks noGrp="1"/>
          </p:cNvSpPr>
          <p:nvPr>
            <p:ph idx="1"/>
          </p:nvPr>
        </p:nvSpPr>
        <p:spPr/>
        <p:txBody>
          <a:bodyPr/>
          <a:lstStyle/>
          <a:p>
            <a:pPr eaLnBrk="1" hangingPunct="1">
              <a:buFont typeface="Wingdings 2" pitchFamily="18" charset="2"/>
              <a:buNone/>
            </a:pPr>
            <a:r>
              <a:rPr lang="ru-RU" smtClean="0"/>
              <a:t> -  Классическая рентгенология (плёночная)</a:t>
            </a:r>
          </a:p>
          <a:p>
            <a:pPr eaLnBrk="1" hangingPunct="1">
              <a:buFontTx/>
              <a:buChar char="-"/>
            </a:pPr>
            <a:r>
              <a:rPr lang="ru-RU" smtClean="0"/>
              <a:t>Цифровая рентгенология</a:t>
            </a:r>
          </a:p>
          <a:p>
            <a:pPr eaLnBrk="1" hangingPunct="1">
              <a:buFontTx/>
              <a:buChar char="-"/>
            </a:pPr>
            <a:r>
              <a:rPr lang="ru-RU" smtClean="0"/>
              <a:t>Рентгеновская компьютерная томография</a:t>
            </a:r>
          </a:p>
        </p:txBody>
      </p:sp>
      <p:pic>
        <p:nvPicPr>
          <p:cNvPr id="6148" name="Picture 3" descr="H:\Рентген аппарат.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2875" y="5000625"/>
            <a:ext cx="2401888" cy="164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15" descr="Картинка 45 из 239">
            <a:hlinkClick r:id="rId4"/>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43125" y="4500563"/>
            <a:ext cx="2438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8" descr="C:\Users\User\Desktop\скачанные файлы.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071938" y="3929063"/>
            <a:ext cx="2571750"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7" descr="C:\Users\User\Desktop\mri2.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286500" y="3286125"/>
            <a:ext cx="2692400"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p:spPr>
        <p:txBody>
          <a:bodyPr>
            <a:normAutofit fontScale="90000"/>
          </a:bodyPr>
          <a:lstStyle/>
          <a:p>
            <a:pPr eaLnBrk="1" fontAlgn="auto" hangingPunct="1">
              <a:spcAft>
                <a:spcPts val="0"/>
              </a:spcAft>
              <a:defRPr/>
            </a:pPr>
            <a:r>
              <a:rPr lang="ru-RU" sz="3600" dirty="0" smtClean="0">
                <a:latin typeface="+mn-lt"/>
              </a:rPr>
              <a:t>Успехи лучевой диагностики</a:t>
            </a:r>
            <a:r>
              <a:rPr lang="ru-RU" sz="2800" dirty="0" smtClean="0">
                <a:latin typeface="+mn-lt"/>
              </a:rPr>
              <a:t/>
            </a:r>
            <a:br>
              <a:rPr lang="ru-RU" sz="2800" dirty="0" smtClean="0">
                <a:latin typeface="+mn-lt"/>
              </a:rPr>
            </a:br>
            <a:endParaRPr lang="ru-RU" sz="2800" dirty="0" smtClean="0">
              <a:latin typeface="+mn-lt"/>
            </a:endParaRPr>
          </a:p>
        </p:txBody>
      </p:sp>
      <p:sp>
        <p:nvSpPr>
          <p:cNvPr id="7171" name="Прямоугольник 5"/>
          <p:cNvSpPr>
            <a:spLocks noChangeArrowheads="1"/>
          </p:cNvSpPr>
          <p:nvPr/>
        </p:nvSpPr>
        <p:spPr bwMode="auto">
          <a:xfrm>
            <a:off x="714375" y="1582738"/>
            <a:ext cx="7929563"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363538" algn="just"/>
            <a:r>
              <a:rPr lang="ru-RU" sz="2800"/>
              <a:t>В значительной степени  успехам лучевой диагностики способствовало появление </a:t>
            </a:r>
            <a:r>
              <a:rPr lang="ru-RU" sz="2800" b="1">
                <a:solidFill>
                  <a:srgbClr val="FFFF00"/>
                </a:solidFill>
              </a:rPr>
              <a:t>цифровых технологий</a:t>
            </a:r>
            <a:r>
              <a:rPr lang="ru-RU" sz="2800"/>
              <a:t>. После определенного временного промежутка началось внедрение цифрового принципа получения изображения и в </a:t>
            </a:r>
            <a:r>
              <a:rPr lang="ru-RU" sz="2800" b="1">
                <a:solidFill>
                  <a:srgbClr val="FFFF00"/>
                </a:solidFill>
              </a:rPr>
              <a:t>традиционную рентгенодиагностику</a:t>
            </a:r>
            <a:r>
              <a:rPr lang="ru-RU" sz="2800">
                <a:solidFill>
                  <a:srgbClr val="FFFF00"/>
                </a:solidFill>
              </a:rPr>
              <a:t>.</a:t>
            </a:r>
          </a:p>
          <a:p>
            <a:pPr indent="363538" algn="just"/>
            <a:r>
              <a:rPr lang="ru-RU" sz="2800"/>
              <a:t>В настоящее время пленочное производство неуклонно снижается, а в обозримом будущем цифровые технологии полностью придут на смену пленочной рентгенографии.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sz="3200" dirty="0" smtClean="0"/>
              <a:t>Новые методики лучевой диагностики последнего десятилетия</a:t>
            </a:r>
            <a:endParaRPr lang="ru-RU" sz="3200" dirty="0"/>
          </a:p>
        </p:txBody>
      </p:sp>
      <p:sp>
        <p:nvSpPr>
          <p:cNvPr id="8195" name="Содержимое 2"/>
          <p:cNvSpPr>
            <a:spLocks noGrp="1"/>
          </p:cNvSpPr>
          <p:nvPr>
            <p:ph idx="1"/>
          </p:nvPr>
        </p:nvSpPr>
        <p:spPr>
          <a:xfrm>
            <a:off x="214313" y="1600200"/>
            <a:ext cx="8643937" cy="4708525"/>
          </a:xfrm>
        </p:spPr>
        <p:txBody>
          <a:bodyPr/>
          <a:lstStyle/>
          <a:p>
            <a:pPr eaLnBrk="1" hangingPunct="1">
              <a:buClr>
                <a:schemeClr val="tx2"/>
              </a:buClr>
            </a:pPr>
            <a:r>
              <a:rPr lang="ru-RU" smtClean="0"/>
              <a:t>Ортопантомография</a:t>
            </a:r>
          </a:p>
          <a:p>
            <a:pPr eaLnBrk="1" hangingPunct="1">
              <a:buClr>
                <a:schemeClr val="tx2"/>
              </a:buClr>
            </a:pPr>
            <a:r>
              <a:rPr lang="ru-RU" smtClean="0"/>
              <a:t>МСКТ и МР -ангиография</a:t>
            </a:r>
          </a:p>
          <a:p>
            <a:pPr eaLnBrk="1" hangingPunct="1">
              <a:buClr>
                <a:schemeClr val="tx2"/>
              </a:buClr>
            </a:pPr>
            <a:r>
              <a:rPr lang="ru-RU" smtClean="0"/>
              <a:t>МСКТ и МР-колонография</a:t>
            </a:r>
          </a:p>
          <a:p>
            <a:pPr eaLnBrk="1" hangingPunct="1">
              <a:buClr>
                <a:schemeClr val="tx2"/>
              </a:buClr>
            </a:pPr>
            <a:r>
              <a:rPr lang="ru-RU" smtClean="0"/>
              <a:t>МР-панкреатохолангиография</a:t>
            </a:r>
          </a:p>
          <a:p>
            <a:pPr eaLnBrk="1" hangingPunct="1">
              <a:buClr>
                <a:schemeClr val="tx2"/>
              </a:buClr>
            </a:pPr>
            <a:r>
              <a:rPr lang="ru-RU" smtClean="0"/>
              <a:t>УЗИ с ЦДК и получением объемного изображения</a:t>
            </a:r>
          </a:p>
          <a:p>
            <a:pPr eaLnBrk="1" hangingPunct="1">
              <a:buClr>
                <a:schemeClr val="tx2"/>
              </a:buClr>
            </a:pPr>
            <a:r>
              <a:rPr lang="ru-RU" smtClean="0"/>
              <a:t>Позитронно-эмиссионная томография, в том числе совмещенная с КТ и МРТ</a:t>
            </a:r>
          </a:p>
          <a:p>
            <a:pPr eaLnBrk="1" hangingPunct="1">
              <a:buClr>
                <a:schemeClr val="tx2"/>
              </a:buClr>
              <a:buFont typeface="Wingdings 2" pitchFamily="18" charset="2"/>
              <a:buNone/>
            </a:pPr>
            <a:endParaRPr lang="ru-RU" smtClean="0"/>
          </a:p>
          <a:p>
            <a:endParaRPr lang="ru-RU"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7200" y="1479550"/>
            <a:ext cx="8305800" cy="4845050"/>
          </a:xfrm>
          <a:prstGeom prst="rect">
            <a:avLst/>
          </a:prstGeom>
          <a:noFill/>
          <a:ln w="9525">
            <a:solidFill>
              <a:srgbClr val="202154"/>
            </a:solidFill>
            <a:miter lim="800000"/>
            <a:headEnd/>
            <a:tailEnd/>
          </a:ln>
          <a:extLst>
            <a:ext uri="{909E8E84-426E-40DD-AFC4-6F175D3DCCD1}">
              <a14:hiddenFill xmlns:a14="http://schemas.microsoft.com/office/drawing/2010/main">
                <a:solidFill>
                  <a:srgbClr val="FFFFFF"/>
                </a:solidFill>
              </a14:hiddenFill>
            </a:ext>
          </a:extLst>
        </p:spPr>
      </p:pic>
      <p:sp>
        <p:nvSpPr>
          <p:cNvPr id="3" name="Rectangle 2"/>
          <p:cNvSpPr txBox="1">
            <a:spLocks noChangeArrowheads="1"/>
          </p:cNvSpPr>
          <p:nvPr/>
        </p:nvSpPr>
        <p:spPr>
          <a:xfrm>
            <a:off x="2786063" y="285750"/>
            <a:ext cx="3152775" cy="609600"/>
          </a:xfrm>
          <a:prstGeom prst="rect">
            <a:avLst/>
          </a:prstGeom>
        </p:spPr>
        <p:txBody>
          <a:bodyPr>
            <a:normAutofit fontScale="90000" lnSpcReduction="10000"/>
          </a:bodyPr>
          <a:lstStyle/>
          <a:p>
            <a:pPr algn="ctr">
              <a:defRPr/>
            </a:pPr>
            <a:r>
              <a:rPr lang="en-US" sz="4100" b="1">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Arial" pitchFamily="34" charset="0"/>
                <a:ea typeface="+mj-ea"/>
                <a:cs typeface="+mj-cs"/>
              </a:rPr>
              <a:t>PACS / RIS</a:t>
            </a:r>
            <a:endParaRPr lang="en-US" sz="4100" b="1"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Arial" pitchFamily="34" charset="0"/>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рямоугольник 4"/>
          <p:cNvSpPr>
            <a:spLocks noChangeArrowheads="1"/>
          </p:cNvSpPr>
          <p:nvPr/>
        </p:nvSpPr>
        <p:spPr bwMode="auto">
          <a:xfrm>
            <a:off x="857250" y="428625"/>
            <a:ext cx="8001000" cy="2124075"/>
          </a:xfrm>
          <a:prstGeom prst="rect">
            <a:avLst/>
          </a:prstGeom>
          <a:noFill/>
          <a:ln w="9525">
            <a:noFill/>
            <a:miter lim="800000"/>
            <a:headEnd/>
            <a:tailEnd/>
          </a:ln>
        </p:spPr>
        <p:txBody>
          <a:bodyPr>
            <a:spAutoFit/>
          </a:bodyPr>
          <a:lstStyle/>
          <a:p>
            <a:pPr algn="ctr">
              <a:defRPr/>
            </a:pPr>
            <a:r>
              <a:rPr lang="ru-RU" sz="3600" b="1" dirty="0">
                <a:solidFill>
                  <a:schemeClr val="accent1"/>
                </a:solidFill>
                <a:effectLst>
                  <a:outerShdw blurRad="38100" dist="38100" dir="2700000" algn="tl">
                    <a:srgbClr val="000000">
                      <a:alpha val="43137"/>
                    </a:srgbClr>
                  </a:outerShdw>
                </a:effectLst>
                <a:latin typeface="Times New Roman" pitchFamily="18" charset="0"/>
              </a:rPr>
              <a:t>Расширение круга </a:t>
            </a:r>
          </a:p>
          <a:p>
            <a:pPr algn="ctr">
              <a:defRPr/>
            </a:pPr>
            <a:r>
              <a:rPr lang="ru-RU" sz="3600" b="1" dirty="0" err="1">
                <a:solidFill>
                  <a:schemeClr val="accent1"/>
                </a:solidFill>
                <a:effectLst>
                  <a:outerShdw blurRad="38100" dist="38100" dir="2700000" algn="tl">
                    <a:srgbClr val="000000">
                      <a:alpha val="43137"/>
                    </a:srgbClr>
                  </a:outerShdw>
                </a:effectLst>
                <a:latin typeface="Times New Roman" pitchFamily="18" charset="0"/>
              </a:rPr>
              <a:t>высотехнологичных</a:t>
            </a:r>
            <a:r>
              <a:rPr lang="ru-RU" sz="3600" b="1" dirty="0">
                <a:solidFill>
                  <a:schemeClr val="accent1"/>
                </a:solidFill>
                <a:effectLst>
                  <a:outerShdw blurRad="38100" dist="38100" dir="2700000" algn="tl">
                    <a:srgbClr val="000000">
                      <a:alpha val="43137"/>
                    </a:srgbClr>
                  </a:outerShdw>
                </a:effectLst>
                <a:latin typeface="Times New Roman" pitchFamily="18" charset="0"/>
              </a:rPr>
              <a:t> методик</a:t>
            </a:r>
          </a:p>
          <a:p>
            <a:pPr>
              <a:defRPr/>
            </a:pPr>
            <a:r>
              <a:rPr lang="ru-RU" sz="3200" b="1" dirty="0">
                <a:latin typeface="Times New Roman" pitchFamily="18" charset="0"/>
              </a:rPr>
              <a:t>      </a:t>
            </a:r>
          </a:p>
          <a:p>
            <a:pPr>
              <a:defRPr/>
            </a:pPr>
            <a:r>
              <a:rPr lang="ru-RU" sz="2800" dirty="0">
                <a:latin typeface="Times New Roman" pitchFamily="18" charset="0"/>
              </a:rPr>
              <a:t>   МСКТ с </a:t>
            </a:r>
            <a:r>
              <a:rPr lang="ru-RU" sz="2800" dirty="0" err="1">
                <a:latin typeface="Times New Roman" pitchFamily="18" charset="0"/>
              </a:rPr>
              <a:t>внутривенн</a:t>
            </a:r>
            <a:endParaRPr lang="ru-RU" sz="2800" dirty="0">
              <a:latin typeface="Times New Roman" pitchFamily="18" charset="0"/>
            </a:endParaRPr>
          </a:p>
        </p:txBody>
      </p:sp>
      <p:pic>
        <p:nvPicPr>
          <p:cNvPr id="10243" name="Picture 9" descr="Дестр панкр артфаз"/>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80063" y="2060575"/>
            <a:ext cx="3251200"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63" y="2000250"/>
            <a:ext cx="5568951"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42910" y="285728"/>
            <a:ext cx="8229600" cy="1143000"/>
          </a:xfrm>
        </p:spPr>
        <p:txBody>
          <a:bodyPr/>
          <a:lstStyle/>
          <a:p>
            <a:pPr>
              <a:defRPr/>
            </a:pPr>
            <a:r>
              <a:rPr lang="ru-RU" sz="2800" dirty="0" smtClean="0"/>
              <a:t>Снижение влияния вредных факторов рентгенологии на персонал и пациентов</a:t>
            </a:r>
            <a:endParaRPr lang="ru-RU" sz="2800" dirty="0"/>
          </a:p>
        </p:txBody>
      </p:sp>
      <p:sp>
        <p:nvSpPr>
          <p:cNvPr id="11267" name="Содержимое 6"/>
          <p:cNvSpPr>
            <a:spLocks noGrp="1"/>
          </p:cNvSpPr>
          <p:nvPr>
            <p:ph idx="1"/>
          </p:nvPr>
        </p:nvSpPr>
        <p:spPr>
          <a:xfrm>
            <a:off x="500063" y="1643063"/>
            <a:ext cx="8229600" cy="4708525"/>
          </a:xfrm>
        </p:spPr>
        <p:txBody>
          <a:bodyPr/>
          <a:lstStyle/>
          <a:p>
            <a:pPr>
              <a:buFont typeface="Arial" charset="0"/>
              <a:buChar char="•"/>
            </a:pPr>
            <a:r>
              <a:rPr lang="ru-RU" smtClean="0"/>
              <a:t>Суменьшается лучевая нагрузка на персонал и пациентов на 50-60%</a:t>
            </a:r>
          </a:p>
          <a:p>
            <a:pPr>
              <a:buFont typeface="Arial" charset="0"/>
              <a:buChar char="•"/>
            </a:pPr>
            <a:r>
              <a:rPr lang="ru-RU" smtClean="0"/>
              <a:t>Исключается фотолабораторный процесс, как следствие  уменьшается влияние химических реактивов на персонал</a:t>
            </a:r>
          </a:p>
          <a:p>
            <a:pPr>
              <a:buFont typeface="Arial" charset="0"/>
              <a:buChar char="•"/>
            </a:pPr>
            <a:r>
              <a:rPr lang="ru-RU" smtClean="0"/>
              <a:t>Появляются телеуправляемые аппараты</a:t>
            </a:r>
          </a:p>
          <a:p>
            <a:pPr>
              <a:buFont typeface="Arial" charset="0"/>
              <a:buChar char="•"/>
            </a:pPr>
            <a:r>
              <a:rPr lang="ru-RU" smtClean="0"/>
              <a:t>Происходит замена свинцовосодержащих защитных средств на средства состоящих из редкоземельных материалов</a:t>
            </a:r>
          </a:p>
          <a:p>
            <a:pPr>
              <a:buFont typeface="Wingdings 2" pitchFamily="18" charset="2"/>
              <a:buNone/>
            </a:pPr>
            <a:endParaRPr lang="ru-R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Прямоугольник 3"/>
          <p:cNvSpPr>
            <a:spLocks noChangeArrowheads="1"/>
          </p:cNvSpPr>
          <p:nvPr/>
        </p:nvSpPr>
        <p:spPr bwMode="auto">
          <a:xfrm>
            <a:off x="1071563" y="428625"/>
            <a:ext cx="7429500" cy="2554288"/>
          </a:xfrm>
          <a:prstGeom prst="rect">
            <a:avLst/>
          </a:prstGeom>
          <a:noFill/>
          <a:ln w="9525">
            <a:noFill/>
            <a:miter lim="800000"/>
            <a:headEnd/>
            <a:tailEnd/>
          </a:ln>
        </p:spPr>
        <p:txBody>
          <a:bodyPr>
            <a:spAutoFit/>
          </a:bodyPr>
          <a:lstStyle/>
          <a:p>
            <a:pPr algn="ctr">
              <a:defRPr/>
            </a:pPr>
            <a:r>
              <a:rPr lang="ru-RU" sz="3600" b="1" dirty="0">
                <a:solidFill>
                  <a:schemeClr val="accent1">
                    <a:lumMod val="60000"/>
                    <a:lumOff val="40000"/>
                  </a:schemeClr>
                </a:solidFill>
                <a:latin typeface="Times New Roman" pitchFamily="18" charset="0"/>
              </a:rPr>
              <a:t>Увеличение интенсивности</a:t>
            </a:r>
          </a:p>
          <a:p>
            <a:pPr algn="ctr">
              <a:defRPr/>
            </a:pPr>
            <a:r>
              <a:rPr lang="ru-RU" sz="3600" b="1" dirty="0">
                <a:solidFill>
                  <a:schemeClr val="accent1">
                    <a:lumMod val="60000"/>
                    <a:lumOff val="40000"/>
                  </a:schemeClr>
                </a:solidFill>
                <a:latin typeface="Times New Roman" pitchFamily="18" charset="0"/>
              </a:rPr>
              <a:t> работы </a:t>
            </a:r>
            <a:r>
              <a:rPr lang="ru-RU" sz="3600" b="1" dirty="0" err="1">
                <a:solidFill>
                  <a:schemeClr val="accent1">
                    <a:lumMod val="60000"/>
                    <a:lumOff val="40000"/>
                  </a:schemeClr>
                </a:solidFill>
                <a:latin typeface="Times New Roman" pitchFamily="18" charset="0"/>
              </a:rPr>
              <a:t>рентгенолаборанта</a:t>
            </a:r>
            <a:endParaRPr lang="ru-RU" sz="3600" b="1" dirty="0">
              <a:solidFill>
                <a:schemeClr val="accent1">
                  <a:lumMod val="60000"/>
                  <a:lumOff val="40000"/>
                </a:schemeClr>
              </a:solidFill>
              <a:latin typeface="Times New Roman" pitchFamily="18" charset="0"/>
            </a:endParaRPr>
          </a:p>
          <a:p>
            <a:pPr algn="ctr">
              <a:defRPr/>
            </a:pPr>
            <a:endParaRPr lang="ru-RU" sz="3200" b="1" dirty="0">
              <a:solidFill>
                <a:schemeClr val="accent1"/>
              </a:solidFill>
              <a:effectLst>
                <a:outerShdw blurRad="38100" dist="38100" dir="2700000" algn="tl">
                  <a:srgbClr val="000000">
                    <a:alpha val="43137"/>
                  </a:srgbClr>
                </a:outerShdw>
              </a:effectLst>
              <a:latin typeface="Times New Roman" pitchFamily="18" charset="0"/>
            </a:endParaRPr>
          </a:p>
          <a:p>
            <a:pPr algn="ctr">
              <a:defRPr/>
            </a:pPr>
            <a:endParaRPr lang="ru-RU" sz="2800" dirty="0">
              <a:solidFill>
                <a:srgbClr val="FFC000"/>
              </a:solidFill>
              <a:latin typeface="Times New Roman" pitchFamily="18" charset="0"/>
            </a:endParaRPr>
          </a:p>
          <a:p>
            <a:pPr algn="ctr">
              <a:defRPr/>
            </a:pPr>
            <a:endParaRPr lang="ru-RU" sz="2800" dirty="0">
              <a:solidFill>
                <a:srgbClr val="FFC000"/>
              </a:solidFill>
              <a:latin typeface="Times New Roman" pitchFamily="18" charset="0"/>
            </a:endParaRPr>
          </a:p>
        </p:txBody>
      </p:sp>
      <p:sp>
        <p:nvSpPr>
          <p:cNvPr id="12291" name="Прямоугольник 2"/>
          <p:cNvSpPr>
            <a:spLocks noChangeArrowheads="1"/>
          </p:cNvSpPr>
          <p:nvPr/>
        </p:nvSpPr>
        <p:spPr bwMode="auto">
          <a:xfrm>
            <a:off x="214313" y="2071688"/>
            <a:ext cx="85725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77800" indent="20638" algn="just">
              <a:buFont typeface="Wingdings" pitchFamily="2" charset="2"/>
              <a:buNone/>
            </a:pPr>
            <a:r>
              <a:rPr lang="ru-RU" sz="2400"/>
              <a:t>Объем и качество первичной подготовки и усовершенствования в медицинских училищах повышения квалификации не соответствует уровню быстрых технологических преобразований в лучевой диагностике.</a:t>
            </a:r>
          </a:p>
          <a:p>
            <a:pPr marL="177800" indent="20638" algn="just">
              <a:buFont typeface="Wingdings" pitchFamily="2" charset="2"/>
              <a:buNone/>
            </a:pPr>
            <a:r>
              <a:rPr lang="ru-RU" sz="2400"/>
              <a:t> </a:t>
            </a:r>
          </a:p>
          <a:p>
            <a:pPr marL="177800" indent="20638" algn="just">
              <a:buFont typeface="Wingdings" pitchFamily="2" charset="2"/>
              <a:buNone/>
            </a:pPr>
            <a:r>
              <a:rPr lang="ru-RU" sz="2400"/>
              <a:t>Зачастую по разделу новых технологий в лучшем случае предусмотрены только лекции и полностью отсутствует отработка практических навыков.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913</TotalTime>
  <Words>812</Words>
  <Application>Microsoft Office PowerPoint</Application>
  <PresentationFormat>Экран (4:3)</PresentationFormat>
  <Paragraphs>159</Paragraphs>
  <Slides>29</Slides>
  <Notes>19</Notes>
  <HiddenSlides>0</HiddenSlides>
  <MMClips>1</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29</vt:i4>
      </vt:variant>
    </vt:vector>
  </HeadingPairs>
  <TitlesOfParts>
    <vt:vector size="31" baseType="lpstr">
      <vt:lpstr>Апекс</vt:lpstr>
      <vt:lpstr>Photo Editor Photo</vt:lpstr>
      <vt:lpstr> </vt:lpstr>
      <vt:lpstr>Успехи лучевой диагностики</vt:lpstr>
      <vt:lpstr>Состояние рентгенологической техники в настоящее время</vt:lpstr>
      <vt:lpstr>Успехи лучевой диагностики </vt:lpstr>
      <vt:lpstr>Новые методики лучевой диагностики последнего десятилетия</vt:lpstr>
      <vt:lpstr>Презентация PowerPoint</vt:lpstr>
      <vt:lpstr>Презентация PowerPoint</vt:lpstr>
      <vt:lpstr>Снижение влияния вредных факторов рентгенологии на персонал и пациентов</vt:lpstr>
      <vt:lpstr>Презентация PowerPoint</vt:lpstr>
      <vt:lpstr>Актуальность проблемы подготовки рентгенолаборантов</vt:lpstr>
      <vt:lpstr>Квалификация  среднего медицинского персонала</vt:lpstr>
      <vt:lpstr>Подготовка кадров</vt:lpstr>
      <vt:lpstr>Программа подготовки кадров</vt:lpstr>
      <vt:lpstr>Презентация PowerPoint</vt:lpstr>
      <vt:lpstr>Создание секции  «Рентгенология»</vt:lpstr>
      <vt:lpstr>Цель секции</vt:lpstr>
      <vt:lpstr>Цель секции   </vt:lpstr>
      <vt:lpstr>Цели секции </vt:lpstr>
      <vt:lpstr>Презентация PowerPoint</vt:lpstr>
      <vt:lpstr>Сайт ассоциации рентгенолаборантов  </vt:lpstr>
      <vt:lpstr>Сайт ассоциации рентгенолаборантов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Кафедра</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Пути совершенствования форм повышения квалификации рентген-лаборантов</dc:title>
  <dc:creator>Админ</dc:creator>
  <cp:lastModifiedBy>Sveta</cp:lastModifiedBy>
  <cp:revision>91</cp:revision>
  <dcterms:created xsi:type="dcterms:W3CDTF">2010-10-01T04:34:59Z</dcterms:created>
  <dcterms:modified xsi:type="dcterms:W3CDTF">2015-05-14T08:00:19Z</dcterms:modified>
</cp:coreProperties>
</file>