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62" r:id="rId3"/>
    <p:sldId id="273" r:id="rId4"/>
    <p:sldId id="278" r:id="rId5"/>
    <p:sldId id="284" r:id="rId6"/>
    <p:sldId id="279" r:id="rId7"/>
    <p:sldId id="28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-99392"/>
            <a:ext cx="9144000" cy="1152128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0288" y="-2416"/>
            <a:ext cx="8424936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ОРОО «Омская профессиональная сестринская ассоциация»</a:t>
            </a:r>
          </a:p>
          <a:p>
            <a:pPr algn="ctr"/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Профессиональный комитет</a:t>
            </a:r>
          </a:p>
          <a:p>
            <a:pPr algn="ctr"/>
            <a:r>
              <a:rPr lang="ru-RU" sz="1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Специализированная секция «Гистология»</a:t>
            </a:r>
          </a:p>
        </p:txBody>
      </p:sp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 июля 2015 г., г. Омск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242056" y="1916832"/>
            <a:ext cx="6804756" cy="132343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B00000"/>
                </a:solidFill>
              </a:rPr>
              <a:t>Специализированная секция</a:t>
            </a:r>
          </a:p>
          <a:p>
            <a:pPr algn="ctr"/>
            <a:r>
              <a:rPr lang="ru-RU" sz="4000" b="1" dirty="0" smtClean="0">
                <a:solidFill>
                  <a:srgbClr val="B00000"/>
                </a:solidFill>
              </a:rPr>
              <a:t>«Гистология»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19872" y="4509120"/>
            <a:ext cx="55081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А. М. Фильчаков, </a:t>
            </a:r>
          </a:p>
          <a:p>
            <a:pPr algn="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председатель специализированной </a:t>
            </a:r>
          </a:p>
          <a:p>
            <a:pPr algn="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секции ОПСА «Гистология», </a:t>
            </a:r>
          </a:p>
          <a:p>
            <a:pPr algn="r"/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</a:rPr>
              <a:t>старший лаборант централизованного патологоанатомического отделения ОДКБ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" name="Picture 2" descr="C:\Users\Aлександр\Desktop\секция гистология\zasedanie-specializirovannoy-sekcii-opsa-gistologiya-ot-25-09-15-g-pre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92" y="3677816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28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Создана 17 апреля 2015 г.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236296" y="5733256"/>
            <a:ext cx="17281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122234" y="64703"/>
            <a:ext cx="71759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Специализированная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секция «Гистология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»</a:t>
            </a:r>
          </a:p>
        </p:txBody>
      </p:sp>
      <p:pic>
        <p:nvPicPr>
          <p:cNvPr id="4" name="Picture 2" descr="Люб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911" y="1555390"/>
            <a:ext cx="2062541" cy="295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3" r="7390"/>
          <a:stretch/>
        </p:blipFill>
        <p:spPr bwMode="auto">
          <a:xfrm>
            <a:off x="6704614" y="2554183"/>
            <a:ext cx="2068277" cy="27230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52" name="Picture 4" descr="xeG6tWrgVUk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99992" y="2132856"/>
            <a:ext cx="2079396" cy="295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фильчаков 00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2000383" cy="29521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4076923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Фильчаков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Михайлович</a:t>
            </a:r>
          </a:p>
          <a:p>
            <a:pPr algn="ctr"/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23912" y="4677087"/>
            <a:ext cx="1888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Кудимова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Любовь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Николаевна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9992" y="5138752"/>
            <a:ext cx="2079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Зрюнина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Лариса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Васильевна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94387" y="5308084"/>
            <a:ext cx="1862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Булатова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Яна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Михайловна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147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52297" y="64703"/>
            <a:ext cx="7614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Специализированная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секция «Гистология»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340" y="4946194"/>
            <a:ext cx="47996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 по 13 октября 2015 года в составе делегации ОРОО ОПСА председатель секции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Фильчаков А.М.,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принял участие в работе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Всероссийского конгресса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</a:t>
            </a:r>
          </a:p>
        </p:txBody>
      </p:sp>
      <p:pic>
        <p:nvPicPr>
          <p:cNvPr id="7" name="Picture 3" descr="C:\Users\Aлександр\Desktop\секция гистология\Wrp1OtLi9Y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10880"/>
            <a:ext cx="4034848" cy="26698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Aлександр\Downloads\LXB438xMx9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094" y="2958825"/>
            <a:ext cx="2622247" cy="18355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833771" y="6378212"/>
            <a:ext cx="54764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Омск, Санкт-Петербург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2015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44868" y="1274265"/>
            <a:ext cx="59393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Региональная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научно-практическая конференция </a:t>
            </a:r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«Фельдшеры-лаборанты, медицинские лабораторные техники – как движущая сила перемен по оказанию эффективной и экономичной медицинской помощи в гистологии»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3" y="1172177"/>
            <a:ext cx="2738705" cy="20540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 descr="C:\Users\Aлександр\Desktop\секция гистология\phpThumb_generated_thumbnail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804" y="2948645"/>
            <a:ext cx="1388431" cy="20628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073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434916" y="-15001"/>
            <a:ext cx="8709084" cy="1102442"/>
          </a:xfrm>
          <a:prstGeom prst="rect">
            <a:avLst/>
          </a:prstGeom>
          <a:noFill/>
        </p:spPr>
      </p:pic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9592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отчетно-выборная конференция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ОПСА 11 декабря 2015 г.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4" name="Picture 2" descr="Голосование мандатам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08" y="1124744"/>
            <a:ext cx="3672408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Закрытое голосование по выбору в органы управления ОПС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94" y="3717031"/>
            <a:ext cx="3663034" cy="24420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Награждение победителей конкурса ОПСА «Лучший по профессии 2015 г.» в номинации «Лучший медицинский лабораторный техник (фельдшер-лаборант)»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242" y="1300192"/>
            <a:ext cx="4302958" cy="28686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-15001"/>
            <a:ext cx="7470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Calibri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Специализированная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секция «Гистология»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55242" y="4168831"/>
            <a:ext cx="44302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Победители регионального конкурса «Лучший по профессии 2015 года» в номинации «Лучший медицинский лабораторный техник» 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1512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434916" y="-15001"/>
            <a:ext cx="8709084" cy="1102442"/>
          </a:xfrm>
          <a:prstGeom prst="rect">
            <a:avLst/>
          </a:prstGeom>
          <a:noFill/>
        </p:spPr>
      </p:pic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99592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87624" y="-15001"/>
            <a:ext cx="7470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itchFamily="18" charset="0"/>
              <a:cs typeface="Calibri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Специализированная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секция «Гистология»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1340768"/>
            <a:ext cx="8640960" cy="444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ПРОБЛЕМЫ И ПУТИ ИХ  РЕШЕНИЯ:</a:t>
            </a:r>
          </a:p>
          <a:p>
            <a:pPr algn="ctr"/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некоммуникабельность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старших лаборантов патологоанатомических отделений, отделов, у многих отсутствует адрес электронной почты, и связь осуществляется через главных медицинских сестёр, в редких случаях через ключевых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членов;</a:t>
            </a:r>
          </a:p>
          <a:p>
            <a:pPr>
              <a:lnSpc>
                <a:spcPct val="150000"/>
              </a:lnSpc>
            </a:pPr>
            <a:endParaRPr lang="ru-RU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отсутствие современных квалифицированных специализированных программ повышения квалификации по специальности в нашем регионе, что не позволяет провести  каскадный метод обучения. Данные программы для лаборантов организованы в г. Санкт-Петербург, председателем секции подготовлено обращение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Правлению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ОПСА с вопросом возможности обучения членов секции на иногородних базах и соответственно их оплаты.</a:t>
            </a:r>
          </a:p>
        </p:txBody>
      </p:sp>
    </p:spTree>
    <p:extLst>
      <p:ext uri="{BB962C8B-B14F-4D97-AF65-F5344CB8AC3E}">
        <p14:creationId xmlns:p14="http://schemas.microsoft.com/office/powerpoint/2010/main" val="413430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</p:spPr>
      </p:pic>
      <p:pic>
        <p:nvPicPr>
          <p:cNvPr id="32" name="Рисунок 31" descr="C:\Users\Александр\Desktop\bIMG_65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27584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144868" y="6332180"/>
            <a:ext cx="8999132" cy="492443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Омск-2016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3304" y="129406"/>
            <a:ext cx="85506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Специализированная 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Calibri" pitchFamily="34" charset="0"/>
              </a:rPr>
              <a:t>секция «Гистология»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6645" y="1196752"/>
            <a:ext cx="865583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 заключение хочу поблагодарить всех своих коллег работающих в секции «Гистология»,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президента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Ассоциации Татьяну Александровну Зорину, председателя профессионального комитета Марину Юрьевну Дорошенко и ее заместителя главную медицинскую сестру ОДКБ Любовь Алексеевну Иващенко, Правление ОПСА,  за всестороннюю помощь в работе секции.</a:t>
            </a:r>
            <a:endParaRPr lang="ru-RU" sz="2400" b="1" i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9458" name="Picture 2" descr="Теодор Рузвельт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56" y="3874408"/>
            <a:ext cx="1619250" cy="2381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4005064"/>
            <a:ext cx="6552728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«Лучшая </a:t>
            </a:r>
            <a:r>
              <a:rPr lang="ru-RU" sz="2800" b="1" i="1" dirty="0">
                <a:solidFill>
                  <a:srgbClr val="FF0000"/>
                </a:solidFill>
              </a:rPr>
              <a:t>награда в нашей жизни это возможность заниматься делом, которое того </a:t>
            </a:r>
            <a:r>
              <a:rPr lang="ru-RU" sz="2800" b="1" i="1" dirty="0" smtClean="0">
                <a:solidFill>
                  <a:srgbClr val="FF0000"/>
                </a:solidFill>
              </a:rPr>
              <a:t>стоит»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</a:rPr>
              <a:t> </a:t>
            </a:r>
            <a:r>
              <a:rPr lang="ru-RU" sz="2000" b="1" i="1" dirty="0" smtClean="0">
                <a:solidFill>
                  <a:srgbClr val="FF0000"/>
                </a:solidFill>
              </a:rPr>
              <a:t>                                                                      </a:t>
            </a:r>
          </a:p>
          <a:p>
            <a:pPr algn="r"/>
            <a:r>
              <a:rPr lang="ru-RU" sz="2000" b="1" i="1" dirty="0" smtClean="0">
                <a:solidFill>
                  <a:srgbClr val="FF0000"/>
                </a:solidFill>
              </a:rPr>
              <a:t>Теодор Рузвельт   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11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13276"/>
            <a:ext cx="9170468" cy="1052736"/>
          </a:xfrm>
          <a:prstGeom prst="rect">
            <a:avLst/>
          </a:prstGeom>
          <a:noFill/>
        </p:spPr>
      </p:pic>
      <p:pic>
        <p:nvPicPr>
          <p:cNvPr id="40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21" t="77896" r="75987" b="3138"/>
          <a:stretch/>
        </p:blipFill>
        <p:spPr bwMode="auto">
          <a:xfrm>
            <a:off x="0" y="1052736"/>
            <a:ext cx="9144000" cy="72008"/>
          </a:xfrm>
          <a:prstGeom prst="rect">
            <a:avLst/>
          </a:prstGeom>
          <a:noFill/>
        </p:spPr>
      </p:pic>
      <p:pic>
        <p:nvPicPr>
          <p:cNvPr id="52" name="Picture 3" descr="C:\Users\User\Desktop\Рисунок1.jpg"/>
          <p:cNvPicPr>
            <a:picLocks noChangeAspect="1" noChangeArrowheads="1"/>
          </p:cNvPicPr>
          <p:nvPr/>
        </p:nvPicPr>
        <p:blipFill rotWithShape="1">
          <a:blip r:embed="rId2" cstate="print"/>
          <a:srcRect l="730" t="8135" r="97207" b="33087"/>
          <a:stretch/>
        </p:blipFill>
        <p:spPr bwMode="auto">
          <a:xfrm>
            <a:off x="0" y="6309320"/>
            <a:ext cx="9144000" cy="548680"/>
          </a:xfrm>
          <a:prstGeom prst="rect">
            <a:avLst/>
          </a:prstGeom>
          <a:noFill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24744"/>
            <a:ext cx="5688632" cy="52525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438779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chemeClr val="bg1"/>
                </a:solidFill>
              </a:rPr>
              <a:t>Спасибо за внимание!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14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856</TotalTime>
  <Words>318</Words>
  <Application>Microsoft Office PowerPoint</Application>
  <PresentationFormat>Экран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Aлександр</dc:creator>
  <cp:lastModifiedBy>Sveta</cp:lastModifiedBy>
  <cp:revision>71</cp:revision>
  <dcterms:modified xsi:type="dcterms:W3CDTF">2016-02-24T14:54:55Z</dcterms:modified>
</cp:coreProperties>
</file>