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8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-99392"/>
            <a:ext cx="9144000" cy="1152128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-179387"/>
            <a:ext cx="84249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</a:t>
            </a:r>
            <a:r>
              <a:rPr lang="ru-RU" sz="2000" b="1" dirty="0" smtClean="0">
                <a:solidFill>
                  <a:schemeClr val="bg1"/>
                </a:solidFill>
              </a:rPr>
              <a:t>оборудованием.</a:t>
            </a:r>
            <a:r>
              <a:rPr lang="ru-RU" sz="2000" b="1" dirty="0">
                <a:solidFill>
                  <a:schemeClr val="bg1"/>
                </a:solidFill>
              </a:rPr>
              <a:t> Вопросы эпидемиологии  в патологоанатомической службе. </a:t>
            </a:r>
            <a:endParaRPr lang="ru-RU" sz="19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56272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2016г., г. Омск.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15516" y="1646798"/>
            <a:ext cx="8712968" cy="286232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sz="3600" b="1" dirty="0">
              <a:solidFill>
                <a:srgbClr val="B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31840" y="4509120"/>
            <a:ext cx="57961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1" dirty="0" smtClean="0"/>
              <a:t>А. М. Фильчаков, </a:t>
            </a:r>
          </a:p>
          <a:p>
            <a:pPr algn="r"/>
            <a:r>
              <a:rPr lang="ru-RU" sz="2000" b="1" i="1" dirty="0" smtClean="0"/>
              <a:t>председатель специализированной </a:t>
            </a:r>
          </a:p>
          <a:p>
            <a:pPr algn="r"/>
            <a:r>
              <a:rPr lang="ru-RU" sz="2000" b="1" i="1" dirty="0" smtClean="0"/>
              <a:t>секции ОПСА «Гистология», </a:t>
            </a:r>
          </a:p>
          <a:p>
            <a:pPr algn="r"/>
            <a:r>
              <a:rPr lang="ru-RU" sz="2000" b="1" i="1" dirty="0" smtClean="0"/>
              <a:t>старший лаборант централизованного патологоанатомического отделения ОДКБ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54228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20667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 Вопросы эпидемиологии  в патологоанатомической службе.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2016г., г. Омск.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1412776"/>
            <a:ext cx="50040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Нормирование в сфере закупок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  Под </a:t>
            </a:r>
            <a:r>
              <a:rPr lang="ru-RU" dirty="0">
                <a:solidFill>
                  <a:srgbClr val="0000FF"/>
                </a:solidFill>
              </a:rPr>
              <a:t>нормированием в сфере закупок понимается установление требований к закупаемым заказчиком товарам, работам, услугам (в том числе предельной цены товаров, работ, услуг) и (или) нормативных затрат на обеспечение деятельности медицинской организации.</a:t>
            </a:r>
          </a:p>
        </p:txBody>
      </p:sp>
      <p:pic>
        <p:nvPicPr>
          <p:cNvPr id="6146" name="Picture 2" descr="http://www.rostu-comp.ru/upload/resize_cache/iblock/5fa/720_480_2/5fa6ae7c0212acd1e5570ae65b7dfe5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92" y="2420888"/>
            <a:ext cx="3240360" cy="293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buhonline.ru/Files/Modules/Course/video_204_s.jpg?t=13850493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855" y="4381061"/>
            <a:ext cx="2998178" cy="168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37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20667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 Вопросы эпидемиологии  в патологоанатомической службе.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2016г., г. Омск.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00288" y="1556793"/>
            <a:ext cx="28620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План-график</a:t>
            </a:r>
          </a:p>
          <a:p>
            <a:r>
              <a:rPr lang="ru-RU" dirty="0">
                <a:solidFill>
                  <a:srgbClr val="0000FF"/>
                </a:solidFill>
              </a:rPr>
              <a:t>1. Планы-графики содержат перечень закупок товаров, работ, услуг для обеспечения государственных и муниципальных нужд на финансовый год и являются основанием для осуществления закупок.</a:t>
            </a:r>
          </a:p>
        </p:txBody>
      </p:sp>
      <p:pic>
        <p:nvPicPr>
          <p:cNvPr id="7172" name="Picture 4" descr="http://sc.respectrb.ru/wp-content/uploads/2015/12/%D0%B4%D0%BB%D1%8F-%D1%81%D1%82%D0%B0%D1%82%D1%8C%D0%B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56793"/>
            <a:ext cx="439248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47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20667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 Вопросы эпидемиологии  в патологоанатомической службе.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2016г., г. Омск.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7898" y="1268760"/>
            <a:ext cx="523619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Начальная (максимальная) цена контракта, цена контракта, заключаемого с единственным поставщиком (подрядчиком, исполнителем)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  Начальная </a:t>
            </a:r>
            <a:r>
              <a:rPr lang="ru-RU" dirty="0">
                <a:solidFill>
                  <a:srgbClr val="0000FF"/>
                </a:solidFill>
              </a:rPr>
              <a:t>(максимальная) цена контракта и в предусмотренных настоящим Федеральным законом случаях цена контракта, заключаемого с единственным поставщиком (подрядчиком, исполнителем), определяются и обосновываются заказчиком посредством применения следующего метода или нескольких следующих методов:</a:t>
            </a:r>
          </a:p>
          <a:p>
            <a:r>
              <a:rPr lang="ru-RU" dirty="0">
                <a:solidFill>
                  <a:srgbClr val="0000FF"/>
                </a:solidFill>
              </a:rPr>
              <a:t>1) метод сопоставимых рыночных цен (анализа рынка);</a:t>
            </a:r>
          </a:p>
          <a:p>
            <a:r>
              <a:rPr lang="ru-RU" dirty="0">
                <a:solidFill>
                  <a:srgbClr val="0000FF"/>
                </a:solidFill>
              </a:rPr>
              <a:t>2) нормативный метод;</a:t>
            </a:r>
          </a:p>
          <a:p>
            <a:r>
              <a:rPr lang="ru-RU" dirty="0">
                <a:solidFill>
                  <a:srgbClr val="0000FF"/>
                </a:solidFill>
              </a:rPr>
              <a:t>3) тарифный метод;</a:t>
            </a:r>
          </a:p>
          <a:p>
            <a:r>
              <a:rPr lang="ru-RU" dirty="0">
                <a:solidFill>
                  <a:srgbClr val="0000FF"/>
                </a:solidFill>
              </a:rPr>
              <a:t>4) проектно-сметный метод;</a:t>
            </a:r>
          </a:p>
          <a:p>
            <a:r>
              <a:rPr lang="ru-RU" dirty="0">
                <a:solidFill>
                  <a:srgbClr val="0000FF"/>
                </a:solidFill>
              </a:rPr>
              <a:t>5) затратный метод.</a:t>
            </a:r>
          </a:p>
        </p:txBody>
      </p:sp>
      <p:pic>
        <p:nvPicPr>
          <p:cNvPr id="8196" name="Picture 4" descr="http://www.knews.kg/files/media/117/1174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16832"/>
            <a:ext cx="352839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19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zakupki223.net/images/cms/data/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758214"/>
            <a:ext cx="3240360" cy="2462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3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20667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 Вопросы эпидемиологии  в патологоанатомической службе.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3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3" cstate="print"/>
          <a:srcRect l="730" t="8135" r="97207" b="33087"/>
          <a:stretch/>
        </p:blipFill>
        <p:spPr bwMode="auto">
          <a:xfrm>
            <a:off x="0" y="6304061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2016г., г. Омск.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96062" y="1268760"/>
            <a:ext cx="66967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Идентификационный код закупки, каталог товаров, работ, услуг для обеспечения государственных и муниципальных нужд</a:t>
            </a:r>
          </a:p>
          <a:p>
            <a:r>
              <a:rPr lang="ru-RU" dirty="0">
                <a:solidFill>
                  <a:srgbClr val="0000FF"/>
                </a:solidFill>
              </a:rPr>
              <a:t> </a:t>
            </a:r>
            <a:r>
              <a:rPr lang="ru-RU" dirty="0" smtClean="0">
                <a:solidFill>
                  <a:srgbClr val="0000FF"/>
                </a:solidFill>
              </a:rPr>
              <a:t>  </a:t>
            </a:r>
            <a:r>
              <a:rPr lang="ru-RU" dirty="0">
                <a:solidFill>
                  <a:srgbClr val="0000FF"/>
                </a:solidFill>
              </a:rPr>
              <a:t>Идентификационный код закупки указывается в плане закупок, плане-графике, извещении об осуществлении закупки, приглашении принять участие в определении поставщика (подрядчика, исполнителя), осуществляемом закрытым способом, документации о закупке, в контракте, а также в иных документах, предусмотренных настоящим Федеральным законом.</a:t>
            </a:r>
          </a:p>
        </p:txBody>
      </p:sp>
    </p:spTree>
    <p:extLst>
      <p:ext uri="{BB962C8B-B14F-4D97-AF65-F5344CB8AC3E}">
        <p14:creationId xmlns:p14="http://schemas.microsoft.com/office/powerpoint/2010/main" val="414159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zakaz.pnzreg.ru/files/zakaz_pnzreg_ru/kartinki/shustov_contract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331" y="1560695"/>
            <a:ext cx="4032447" cy="302433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3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20667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 Вопросы эпидемиологии  в патологоанатомической службе.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3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3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2016г., г. Омск.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3792" y="1226204"/>
            <a:ext cx="47342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Контракт</a:t>
            </a:r>
          </a:p>
          <a:p>
            <a:endParaRPr lang="ru-RU" dirty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0000FF"/>
                </a:solidFill>
              </a:rPr>
              <a:t>  Контракт </a:t>
            </a:r>
            <a:r>
              <a:rPr lang="ru-RU" dirty="0">
                <a:solidFill>
                  <a:srgbClr val="0000FF"/>
                </a:solidFill>
              </a:rPr>
              <a:t>заключается на условиях, предусмотренных извещением об осуществлении закупки или приглашением принять участие в определении поставщика (подрядчика, исполнителя), документацией о закупке, заявкой, окончательным предложением участника закупки, с которым заключается контракт, за исключением случаев, в которых в соответствии с настоящим Федеральным </a:t>
            </a:r>
            <a:r>
              <a:rPr lang="ru-RU" dirty="0" smtClean="0">
                <a:solidFill>
                  <a:srgbClr val="0000FF"/>
                </a:solidFill>
              </a:rPr>
              <a:t>законом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792" y="4797152"/>
            <a:ext cx="84066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FF"/>
                </a:solidFill>
              </a:rPr>
              <a:t>извещение об осуществлении закупки или приглашение принять участие в определении поставщика (подрядчика, исполнителя), документация о закупке, заявка, окончательное предложение не предусмотрены.</a:t>
            </a:r>
          </a:p>
        </p:txBody>
      </p:sp>
    </p:spTree>
    <p:extLst>
      <p:ext uri="{BB962C8B-B14F-4D97-AF65-F5344CB8AC3E}">
        <p14:creationId xmlns:p14="http://schemas.microsoft.com/office/powerpoint/2010/main" val="159122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thumbs.dreamstime.com/t/%D0%B1%D0%B8%D0%B7%D0%BD%D0%B5%D1%81%D0%BC%D0%B5%D0%BD-%D1%87%D0%B5-%D0%BE%D0%B2%D0%B5%D0%BA%D0%B0-d-%D0%BF%D1%80%D0%B8%D0%BD%D0%B8%D0%BC%D0%B0%D1%8F-%D1%81%D0%BC%D1%8B%D1%87%D0%BE%D0%BA-276541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782011"/>
            <a:ext cx="3888432" cy="295232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3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3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3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9" y="4372168"/>
            <a:ext cx="7622232" cy="1143000"/>
          </a:xfrm>
        </p:spPr>
        <p:txBody>
          <a:bodyPr/>
          <a:lstStyle/>
          <a:p>
            <a:r>
              <a:rPr lang="ru-RU" i="1" dirty="0" smtClean="0"/>
              <a:t>Спасибо за внимание!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6391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-117832"/>
            <a:ext cx="9144000" cy="1170568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20667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 Вопросы эпидемиологии  в патологоанатомической службе.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2016г., г. Омск.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51920" y="1412776"/>
            <a:ext cx="49685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Рабочие помещения лаборатории — комната, в которой производят вырезку секционного, </a:t>
            </a:r>
            <a:r>
              <a:rPr lang="ru-RU" sz="2800" dirty="0" err="1">
                <a:solidFill>
                  <a:srgbClr val="C00000"/>
                </a:solidFill>
              </a:rPr>
              <a:t>биопсийного</a:t>
            </a:r>
            <a:r>
              <a:rPr lang="ru-RU" sz="2800" dirty="0">
                <a:solidFill>
                  <a:srgbClr val="C00000"/>
                </a:solidFill>
              </a:rPr>
              <a:t> или экспериментального материала; рабочая комната лаборантов; комната для размещения аппаратуры и моечная.</a:t>
            </a:r>
          </a:p>
        </p:txBody>
      </p:sp>
      <p:pic>
        <p:nvPicPr>
          <p:cNvPr id="1026" name="Picture 2" descr="E:\ффффф\bIMG_65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0589"/>
            <a:ext cx="333375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67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20667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 Вопросы эпидемиологии  в патологоанатомической службе.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</a:t>
            </a: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2016г.,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Омск.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3792" y="1556792"/>
            <a:ext cx="8172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FF"/>
                </a:solidFill>
              </a:rPr>
              <a:t>Лабораторное стекло, </a:t>
            </a:r>
            <a:r>
              <a:rPr lang="ru-RU" dirty="0" smtClean="0">
                <a:solidFill>
                  <a:srgbClr val="0000FF"/>
                </a:solidFill>
              </a:rPr>
              <a:t>посуда.</a:t>
            </a:r>
            <a:endParaRPr lang="ru-RU" dirty="0">
              <a:solidFill>
                <a:srgbClr val="0000FF"/>
              </a:solidFill>
            </a:endParaRPr>
          </a:p>
          <a:p>
            <a:r>
              <a:rPr lang="ru-RU" dirty="0">
                <a:solidFill>
                  <a:srgbClr val="C00000"/>
                </a:solidFill>
              </a:rPr>
              <a:t>Бесперебойная работа любой гистологической лаборатории возможна лишь при наличии достаточного набора лабораторного стекла и посуды. Наиболее часто используют чашки Петри,</a:t>
            </a:r>
          </a:p>
          <a:p>
            <a:r>
              <a:rPr lang="ru-RU" dirty="0">
                <a:solidFill>
                  <a:srgbClr val="C00000"/>
                </a:solidFill>
              </a:rPr>
              <a:t>банки с притертыми пробками, бюксы, кюветы, химические стаканчики, предметные и покровные стекла.</a:t>
            </a:r>
          </a:p>
        </p:txBody>
      </p:sp>
      <p:pic>
        <p:nvPicPr>
          <p:cNvPr id="1026" name="Picture 2" descr="http://www.interlabservice.ru/upload/medialibrary/eb5/%D0%A7%D0%B0%D1%88%D0%BA%D0%B8%20%D0%BF%D0%B5%D1%82%D1%80%D0%B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163279"/>
            <a:ext cx="2669123" cy="1779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romtehlab.ru/upload/iblock/93f/2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5" y="4170972"/>
            <a:ext cx="2352261" cy="176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roma-wiki.ru/wp-content/uploads/2012/02/%D1%81%D1%82%D0%B0%D0%BA%D0%B0%D0%BD-%D0%BB%D0%B0%D0%B1%D0%BE%D1%80%D0%B0%D1%82%D0%BE%D1%80%D0%BD%D1%8B%D0%B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163279"/>
            <a:ext cx="2815725" cy="1812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47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20667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 Вопросы эпидемиологии  в патологоанатомической службе.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4061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2016г., г. Омск.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4869" y="1124744"/>
            <a:ext cx="593929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FF"/>
                </a:solidFill>
              </a:rPr>
              <a:t>Перечень реактивов для гистологической (патоморфологической лаборатории</a:t>
            </a:r>
            <a:r>
              <a:rPr lang="ru-RU" b="1" dirty="0" smtClean="0">
                <a:solidFill>
                  <a:srgbClr val="0000FF"/>
                </a:solidFill>
              </a:rPr>
              <a:t>)</a:t>
            </a:r>
          </a:p>
          <a:p>
            <a:endParaRPr lang="ru-RU" b="1" dirty="0" smtClean="0">
              <a:solidFill>
                <a:srgbClr val="0000FF"/>
              </a:solidFill>
            </a:endParaRPr>
          </a:p>
          <a:p>
            <a:r>
              <a:rPr lang="ru-RU" sz="1400" dirty="0">
                <a:solidFill>
                  <a:srgbClr val="FF0000"/>
                </a:solidFill>
              </a:rPr>
              <a:t> </a:t>
            </a:r>
            <a:r>
              <a:rPr lang="ru-RU" sz="1400" b="1" dirty="0">
                <a:solidFill>
                  <a:srgbClr val="0000FF"/>
                </a:solidFill>
              </a:rPr>
              <a:t>Реактивы: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1.	Фиксатор – 10 мл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2.	Спирт – 20 </a:t>
            </a:r>
            <a:r>
              <a:rPr lang="ru-RU" sz="1400" dirty="0" err="1">
                <a:solidFill>
                  <a:schemeClr val="accent6">
                    <a:lumMod val="75000"/>
                  </a:schemeClr>
                </a:solidFill>
              </a:rPr>
              <a:t>гр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3.	Ксилол (бензол) – 10 мл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4.	Парафиновая среда (парафин с воском) – 10 </a:t>
            </a:r>
            <a:r>
              <a:rPr lang="ru-RU" sz="1400" dirty="0" err="1">
                <a:solidFill>
                  <a:schemeClr val="accent6">
                    <a:lumMod val="75000"/>
                  </a:schemeClr>
                </a:solidFill>
              </a:rPr>
              <a:t>гр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5.	Краска гематоксилин – 2 мл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6.	Краска эозин – 2 мл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7.	Монтирующая среда – 0,1 мл</a:t>
            </a:r>
          </a:p>
          <a:p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2" descr="http://franch.biz/aaa/images/franch/titles/6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45568"/>
            <a:ext cx="3384376" cy="189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1989" y="3933056"/>
            <a:ext cx="889162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0000FF"/>
                </a:solidFill>
              </a:rPr>
              <a:t>Расходные материалы</a:t>
            </a:r>
            <a:r>
              <a:rPr lang="ru-RU" sz="1400" dirty="0">
                <a:solidFill>
                  <a:srgbClr val="0000FF"/>
                </a:solidFill>
              </a:rPr>
              <a:t>: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1.	Перчатки смотровые – 1 пара на 20 исследований (для одного специалиста)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2.	Кассета </a:t>
            </a:r>
            <a:r>
              <a:rPr lang="ru-RU" sz="1400" dirty="0" err="1">
                <a:solidFill>
                  <a:schemeClr val="accent6">
                    <a:lumMod val="75000"/>
                  </a:schemeClr>
                </a:solidFill>
              </a:rPr>
              <a:t>биопсийная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 – 1 </a:t>
            </a:r>
            <a:r>
              <a:rPr lang="ru-RU" sz="1400" dirty="0" err="1">
                <a:solidFill>
                  <a:schemeClr val="accent6">
                    <a:lumMod val="75000"/>
                  </a:schemeClr>
                </a:solidFill>
              </a:rPr>
              <a:t>шт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 на 1-4 кусочка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3.	Кольцо для заливки (при использовании) – 1 </a:t>
            </a:r>
            <a:r>
              <a:rPr lang="ru-RU" sz="1400" dirty="0" err="1">
                <a:solidFill>
                  <a:schemeClr val="accent6">
                    <a:lumMod val="75000"/>
                  </a:schemeClr>
                </a:solidFill>
              </a:rPr>
              <a:t>шт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 на 1 кусочек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4.	Заливочные формы одноразовые – 1 </a:t>
            </a:r>
            <a:r>
              <a:rPr lang="ru-RU" sz="1400" dirty="0" err="1">
                <a:solidFill>
                  <a:schemeClr val="accent6">
                    <a:lumMod val="75000"/>
                  </a:schemeClr>
                </a:solidFill>
              </a:rPr>
              <a:t>шт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 на 1 кусочек (при разовом применении)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5.	Скальпель одноразовый – 1 </a:t>
            </a:r>
            <a:r>
              <a:rPr lang="ru-RU" sz="1400" dirty="0" err="1">
                <a:solidFill>
                  <a:schemeClr val="accent6">
                    <a:lumMod val="75000"/>
                  </a:schemeClr>
                </a:solidFill>
              </a:rPr>
              <a:t>шт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 на 20-50 исследований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6.	Одноразовые </a:t>
            </a:r>
            <a:r>
              <a:rPr lang="ru-RU" sz="1400" dirty="0" err="1">
                <a:solidFill>
                  <a:schemeClr val="accent6">
                    <a:lumMod val="75000"/>
                  </a:schemeClr>
                </a:solidFill>
              </a:rPr>
              <a:t>микротомные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 лезвия – 1 </a:t>
            </a:r>
            <a:r>
              <a:rPr lang="ru-RU" sz="1400" dirty="0" err="1">
                <a:solidFill>
                  <a:schemeClr val="accent6">
                    <a:lumMod val="75000"/>
                  </a:schemeClr>
                </a:solidFill>
              </a:rPr>
              <a:t>шт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 – 50-100 срезов</a:t>
            </a:r>
          </a:p>
          <a:p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7.	Фильтровальная бумага – 10х10 см на 10 исследований при использовании при окраске и так далее.</a:t>
            </a:r>
          </a:p>
        </p:txBody>
      </p:sp>
    </p:spTree>
    <p:extLst>
      <p:ext uri="{BB962C8B-B14F-4D97-AF65-F5344CB8AC3E}">
        <p14:creationId xmlns:p14="http://schemas.microsoft.com/office/powerpoint/2010/main" val="257147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20667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 Вопросы эпидемиологии  в патологоанатомической службе.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2016г., г. Омск.</a:t>
            </a:r>
          </a:p>
        </p:txBody>
      </p:sp>
      <p:pic>
        <p:nvPicPr>
          <p:cNvPr id="12" name="Рисунок 11" descr="http://www.zdrav.ru/images/from_old_site/im_3/0a1bd02ec6316796466a924fe4135d68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05" y="1412776"/>
            <a:ext cx="8184057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147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20667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 Вопросы эпидемиологии  в патологоанатомической службе.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2016г., г. Омск.</a:t>
            </a:r>
          </a:p>
        </p:txBody>
      </p:sp>
      <p:pic>
        <p:nvPicPr>
          <p:cNvPr id="10" name="Рисунок 9" descr="http://www.zdrav.ru/images/from_old_site/im_3/d53f6a167e3963ad9bd334e45281afa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729792" cy="489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www.zdrav.ru/images/from_old_site/im_3/7459e8cfce10e3dcc131efcf7f5ce2d5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434" y="1268760"/>
            <a:ext cx="3932530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147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20667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 Вопросы эпидемиологии  в патологоанатомической службе.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2016г., г. Омск.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96752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FF"/>
                </a:solidFill>
              </a:rPr>
              <a:t>Правила проведения закупок</a:t>
            </a:r>
          </a:p>
          <a:p>
            <a:r>
              <a:rPr lang="ru-RU" dirty="0">
                <a:solidFill>
                  <a:srgbClr val="C00000"/>
                </a:solidFill>
              </a:rPr>
              <a:t>Данные правила регламентируются Федеральным законом от 05.04.2013 N 44-ФЗ</a:t>
            </a:r>
          </a:p>
          <a:p>
            <a:r>
              <a:rPr lang="ru-RU" dirty="0">
                <a:solidFill>
                  <a:srgbClr val="C00000"/>
                </a:solidFill>
              </a:rPr>
              <a:t>(ред. от 30.12.2015) "О контрактной системе в сфере закупок товаров, работ, услуг для обеспечения государственных и муниципальных нужд"</a:t>
            </a:r>
          </a:p>
        </p:txBody>
      </p:sp>
      <p:pic>
        <p:nvPicPr>
          <p:cNvPr id="3074" name="Picture 2" descr="https://encrypted-tbn2.gstatic.com/images?q=tbn:ANd9GcStfc7lLDhBMrkfN3WzHOcuacm71JWHKhyhFaGpTMIF5PGgEPJ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041" y="2674080"/>
            <a:ext cx="4060785" cy="355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68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20667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 Вопросы эпидемиологии  в патологоанатомической службе.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2016г., г. Омск.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427984" y="2428403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Планирование закупок</a:t>
            </a:r>
          </a:p>
          <a:p>
            <a:r>
              <a:rPr lang="ru-RU" dirty="0">
                <a:solidFill>
                  <a:srgbClr val="0000FF"/>
                </a:solidFill>
              </a:rPr>
              <a:t>Планирование закупок осуществляется исходя из определенных целей осуществления закупок посредством формирования, утверждения и ведения:</a:t>
            </a:r>
          </a:p>
          <a:p>
            <a:r>
              <a:rPr lang="ru-RU" dirty="0">
                <a:solidFill>
                  <a:srgbClr val="0000FF"/>
                </a:solidFill>
              </a:rPr>
              <a:t>1) планов закупок;</a:t>
            </a:r>
          </a:p>
          <a:p>
            <a:r>
              <a:rPr lang="ru-RU" dirty="0">
                <a:solidFill>
                  <a:srgbClr val="0000FF"/>
                </a:solidFill>
              </a:rPr>
              <a:t>2) планов-графиков</a:t>
            </a:r>
            <a:r>
              <a:rPr lang="ru-RU" dirty="0" smtClean="0">
                <a:solidFill>
                  <a:srgbClr val="0000FF"/>
                </a:solidFill>
              </a:rPr>
              <a:t>.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098" name="Picture 2" descr="http://www.my-tender.ru/files/plan-zakupki-223-f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68" y="1484784"/>
            <a:ext cx="3851920" cy="391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69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infocom.uz/wp-content/uploads/gov_26_08_20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078" y="4647052"/>
            <a:ext cx="2259361" cy="162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3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20667"/>
            <a:ext cx="842493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Практические вопросы обеспечения патологоанатомических отделений (отделов) реактивами, расходными материалами, оборудованием. Вопросы эпидемиологии  в патологоанатомической службе. 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3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3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февраля 2016г., г. Омск.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1117340"/>
            <a:ext cx="52383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Обоснование закупок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 Обоснование </a:t>
            </a:r>
            <a:r>
              <a:rPr lang="ru-RU" dirty="0">
                <a:solidFill>
                  <a:srgbClr val="0000FF"/>
                </a:solidFill>
              </a:rPr>
              <a:t>закупки осуществляется заказчиком при формировании плана закупок, плана-графика и заключается в установлении соответствия планируемой закупки целям осуществления закупок, определенным настоящим Федеральным законом (в том числе решениям, поручениям, </a:t>
            </a:r>
            <a:r>
              <a:rPr lang="ru-RU" dirty="0" smtClean="0">
                <a:solidFill>
                  <a:srgbClr val="0000FF"/>
                </a:solidFill>
              </a:rPr>
              <a:t>указаниям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5122" name="Picture 2" descr="http://ramosu.ru/plugins/image/5664922086ed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4" y="1124744"/>
            <a:ext cx="3312369" cy="2564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3746857"/>
            <a:ext cx="67687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FF"/>
                </a:solidFill>
              </a:rPr>
              <a:t>Президента Российской Федерации, решениям, поручениям Правительства Российской Федерации, законам субъектов Российской Федерации, решениям, поручениям высших исполнительных органов государственной власти субъектов Российской Федерации, муниципальным правовым актам), а также законодательству Российской Федерации и иным нормативным правовым актам о контрактной системе в сфере закупок.</a:t>
            </a:r>
          </a:p>
          <a:p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06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359</TotalTime>
  <Words>989</Words>
  <Application>Microsoft Office PowerPoint</Application>
  <PresentationFormat>Экран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Sveta</cp:lastModifiedBy>
  <cp:revision>32</cp:revision>
  <dcterms:modified xsi:type="dcterms:W3CDTF">2016-02-24T14:56:27Z</dcterms:modified>
</cp:coreProperties>
</file>