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handoutMasterIdLst>
    <p:handoutMasterId r:id="rId17"/>
  </p:handoutMasterIdLst>
  <p:sldIdLst>
    <p:sldId id="282" r:id="rId2"/>
    <p:sldId id="256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7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CD2A2-89B0-4FC6-9336-CA5C08965014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605C6-024D-44ED-9A6F-1EAF489C7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020B6-C2A3-423B-B250-6605482ED221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662C5-0BCE-4070-8343-670DCB33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662C5-0BCE-4070-8343-670DCB3355B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64089" y="1196752"/>
            <a:ext cx="3600400" cy="3149890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ОСТРОЕ НАРУШЕНИЕ МОЗГОВОГО КРОВООБРАЩЕНИЯ</a:t>
            </a:r>
          </a:p>
        </p:txBody>
      </p:sp>
      <p:pic>
        <p:nvPicPr>
          <p:cNvPr id="2050" name="Picture 2" descr="http://fb.ru/misc/i/gallery/13849/7489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233" y="1196752"/>
            <a:ext cx="4199855" cy="314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54480" y="5373216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Медицинская сестра по физиотерапии ФТО БУЗОО «ЦМР»</a:t>
            </a:r>
          </a:p>
          <a:p>
            <a:r>
              <a:rPr lang="ru-RU" sz="2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Антипова Ирина Дмитриевна</a:t>
            </a:r>
          </a:p>
        </p:txBody>
      </p:sp>
    </p:spTree>
    <p:extLst>
      <p:ext uri="{BB962C8B-B14F-4D97-AF65-F5344CB8AC3E}">
        <p14:creationId xmlns:p14="http://schemas.microsoft.com/office/powerpoint/2010/main" val="14792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ПРОТИВОПОКАЗАНИЯ ДЛЯ ФИЗИОТЕРАПИИ: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628800"/>
            <a:ext cx="7312856" cy="4968552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острый период заболевания;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нарушения сознания, психики (реактивные психозы);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нарушения корковых функций  (афазия, агнозия); 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выраженные пирамидные (параличи), экстрапирамидные (гиперкинезы) и мозжечковые (атаксия) нарушения;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сердечно – сосудистая и дыхательная недостаточность в стадии декомпенсации. </a:t>
            </a:r>
          </a:p>
        </p:txBody>
      </p:sp>
    </p:spTree>
    <p:extLst>
      <p:ext uri="{BB962C8B-B14F-4D97-AF65-F5344CB8AC3E}">
        <p14:creationId xmlns:p14="http://schemas.microsoft.com/office/powerpoint/2010/main" val="3445952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САНАТОРНО-КУРОРТНОЕ ЛЕЧЕНИЕ</a:t>
            </a:r>
          </a:p>
        </p:txBody>
      </p:sp>
      <p:pic>
        <p:nvPicPr>
          <p:cNvPr id="3078" name="Picture 6" descr="http://golovalab.ru/wp-content/uploads/2016/06/simptomy-i-posledstviya-insulta-visochnyh-dolej-5-550x3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708" y="1628800"/>
            <a:ext cx="3439980" cy="228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sockurorty.ru/sites/default/files/img/256/zagruzhennoe_4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707"/>
            <a:ext cx="3373239" cy="224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vohma.smi44.ru/wp-content/uploads/2014/07/%D1%80%D0%B5%D0%B0%D0%B1%D0%B8%D0%BB%D0%B8%D1%82%D0%B0%D1%86%D0%B8%D1%8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2" y="4365104"/>
            <a:ext cx="3332309" cy="221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shop.netbp.ru/imgs/74214-sanatoriy-saki-lechenie-psoriaz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708" y="4365104"/>
            <a:ext cx="3439980" cy="2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89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ПРОТИВОПОКАЗАНИЯ ДЛЯ СКЛ: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5077544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рецидивирующий характер тромбоэмболических нарушений;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заболевания и состояния, сопровождающиеся выраженными нарушениями двигательных функций, препятствующих самостоятельному передвижению, трофическими расстройствами и нарушением функций тазовых органов;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выраженный </a:t>
            </a:r>
            <a:r>
              <a:rPr lang="ru-RU" dirty="0" err="1">
                <a:latin typeface="Arial Narrow" panose="020B0606020202030204" pitchFamily="34" charset="0"/>
              </a:rPr>
              <a:t>психоорганический</a:t>
            </a:r>
            <a:r>
              <a:rPr lang="ru-RU" dirty="0">
                <a:latin typeface="Arial Narrow" panose="020B0606020202030204" pitchFamily="34" charset="0"/>
              </a:rPr>
              <a:t> синдром; 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грубые нарушения речи, депрессия, препятствующие общению с больным;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множественный стеноз или окклюзия магистральных артерий головы, не выключенная полностью из кровотока аневризма или </a:t>
            </a:r>
            <a:r>
              <a:rPr lang="ru-RU" dirty="0" err="1">
                <a:latin typeface="Arial Narrow" panose="020B0606020202030204" pitchFamily="34" charset="0"/>
              </a:rPr>
              <a:t>мальформация</a:t>
            </a:r>
            <a:r>
              <a:rPr lang="ru-RU" dirty="0">
                <a:latin typeface="Arial Narrow" panose="020B0606020202030204" pitchFamily="34" charset="0"/>
              </a:rPr>
              <a:t> (по данным ангиографического контроля).</a:t>
            </a:r>
          </a:p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003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ФИЗИОПРОФИЛАКТИКА направлена 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5293568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предупреждение развития острых нарушений мозгового кровообращения и их рецидивов;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адаптацию пациентов к повседневной жизни и трудовой деятельности путем лечения артериальной гипертензии, атеросклероза, ИБС, нарушений обмена веществ (сахарный диабет, ожирение);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коррекцию метаболических нарушений и функциональных расстройств ЦНС – неврозов;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восстановление моторики и двигательных функций.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175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10669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СПАСИБО </a:t>
            </a:r>
            <a:br>
              <a:rPr lang="ru-RU" sz="72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7200" b="1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ЗА </a:t>
            </a:r>
            <a:br>
              <a:rPr lang="ru-RU" sz="7200" b="1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7200" b="1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ВНИМАНИЕ</a:t>
            </a:r>
            <a:endParaRPr lang="ru-RU" sz="7200" b="1" dirty="0">
              <a:solidFill>
                <a:schemeClr val="accent5">
                  <a:lumMod val="40000"/>
                  <a:lumOff val="60000"/>
                </a:schemeClr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Задачи </a:t>
            </a:r>
            <a:b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медицинской реабилитации: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Clr>
                <a:schemeClr val="accent5"/>
              </a:buClr>
              <a:buNone/>
            </a:pPr>
            <a:r>
              <a:rPr lang="ru-RU" dirty="0"/>
              <a:t> </a:t>
            </a:r>
            <a:endParaRPr lang="ru-RU" dirty="0">
              <a:latin typeface="Arial Narrow" panose="020B0606020202030204" pitchFamily="34" charset="0"/>
            </a:endParaRP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b="1" dirty="0">
                <a:latin typeface="Arial Narrow" panose="020B0606020202030204" pitchFamily="34" charset="0"/>
                <a:cs typeface="Arial" panose="020B0604020202020204" pitchFamily="34" charset="0"/>
              </a:rPr>
              <a:t>полное (или частичное) восстановление нарушенных функций центральной нервной системы;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800" b="1" dirty="0">
                <a:latin typeface="Arial Narrow" panose="020B0606020202030204" pitchFamily="34" charset="0"/>
                <a:cs typeface="Arial" panose="020B0604020202020204" pitchFamily="34" charset="0"/>
              </a:rPr>
              <a:t> возвращение (или приспособление) больного к активному труду и повседневной жизни.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Цели</a:t>
            </a:r>
            <a:br>
              <a:rPr lang="ru-RU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медицинской реабилитации: 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оказать противовоспалительное и рассасывающее действие в зоне очага поражения;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улучшить церебральную гемодинамику;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 восстановить движение в </a:t>
            </a:r>
            <a:r>
              <a:rPr lang="ru-RU" dirty="0" err="1">
                <a:latin typeface="Arial Narrow" panose="020B0606020202030204" pitchFamily="34" charset="0"/>
              </a:rPr>
              <a:t>паретичных</a:t>
            </a:r>
            <a:r>
              <a:rPr lang="ru-RU" dirty="0">
                <a:latin typeface="Arial Narrow" panose="020B0606020202030204" pitchFamily="34" charset="0"/>
              </a:rPr>
              <a:t> конечностях;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уменьшить выраженность </a:t>
            </a:r>
            <a:r>
              <a:rPr lang="ru-RU" dirty="0" err="1">
                <a:latin typeface="Arial Narrow" panose="020B0606020202030204" pitchFamily="34" charset="0"/>
              </a:rPr>
              <a:t>афатических</a:t>
            </a:r>
            <a:r>
              <a:rPr lang="ru-RU" dirty="0">
                <a:latin typeface="Arial Narrow" panose="020B0606020202030204" pitchFamily="34" charset="0"/>
              </a:rPr>
              <a:t>, вегетативно-трофических расстройств;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Arial Narrow" panose="020B0606020202030204" pitchFamily="34" charset="0"/>
              </a:rPr>
              <a:t>предупредить развитие контрактур и выраженность </a:t>
            </a:r>
            <a:r>
              <a:rPr lang="ru-RU" dirty="0" err="1">
                <a:latin typeface="Arial Narrow" panose="020B0606020202030204" pitchFamily="34" charset="0"/>
              </a:rPr>
              <a:t>спастичности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16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ФИЗИОТЕРАПЕВТИЧЕСКИЕ МЕТОДЫ:</a:t>
            </a:r>
            <a:endParaRPr lang="ru-RU" sz="40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47800"/>
            <a:ext cx="7416824" cy="4800600"/>
          </a:xfrm>
        </p:spPr>
        <p:txBody>
          <a:bodyPr>
            <a:normAutofit/>
          </a:bodyPr>
          <a:lstStyle/>
          <a:p>
            <a:pPr algn="just"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b="1" dirty="0">
              <a:latin typeface="Arial Narrow" panose="020B0606020202030204" pitchFamily="34" charset="0"/>
            </a:endParaRP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гипокоагулирующие</a:t>
            </a:r>
            <a:r>
              <a:rPr lang="ru-RU" b="1" dirty="0">
                <a:latin typeface="Arial Narrow" panose="020B0606020202030204" pitchFamily="34" charset="0"/>
              </a:rPr>
              <a:t> методы</a:t>
            </a:r>
            <a:r>
              <a:rPr lang="ru-RU" dirty="0">
                <a:latin typeface="Arial Narrow" panose="020B0606020202030204" pitchFamily="34" charset="0"/>
              </a:rPr>
              <a:t>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энзимстимулирующие</a:t>
            </a:r>
            <a:r>
              <a:rPr lang="ru-RU" b="1" dirty="0">
                <a:latin typeface="Arial Narrow" panose="020B0606020202030204" pitchFamily="34" charset="0"/>
              </a:rPr>
              <a:t> методы</a:t>
            </a:r>
            <a:r>
              <a:rPr lang="ru-RU" dirty="0">
                <a:latin typeface="Arial Narrow" panose="020B0606020202030204" pitchFamily="34" charset="0"/>
              </a:rPr>
              <a:t>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>
                <a:latin typeface="Arial Narrow" panose="020B0606020202030204" pitchFamily="34" charset="0"/>
              </a:rPr>
              <a:t>психостимулирующие методы</a:t>
            </a:r>
            <a:r>
              <a:rPr lang="ru-RU" dirty="0">
                <a:latin typeface="Arial Narrow" panose="020B0606020202030204" pitchFamily="34" charset="0"/>
              </a:rPr>
              <a:t>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трофостимулирующие</a:t>
            </a:r>
            <a:r>
              <a:rPr lang="ru-RU" b="1" dirty="0">
                <a:latin typeface="Arial Narrow" panose="020B0606020202030204" pitchFamily="34" charset="0"/>
              </a:rPr>
              <a:t> методы</a:t>
            </a:r>
            <a:r>
              <a:rPr lang="ru-RU" dirty="0">
                <a:latin typeface="Arial Narrow" panose="020B0606020202030204" pitchFamily="34" charset="0"/>
              </a:rPr>
              <a:t>;</a:t>
            </a:r>
          </a:p>
          <a:p>
            <a:pPr algn="just"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нейростимулирующие</a:t>
            </a:r>
            <a:r>
              <a:rPr lang="ru-RU" b="1" dirty="0">
                <a:latin typeface="Arial Narrow" panose="020B0606020202030204" pitchFamily="34" charset="0"/>
              </a:rPr>
              <a:t> методы</a:t>
            </a:r>
            <a:r>
              <a:rPr lang="ru-RU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77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ГИПОКОАГУЛИРУЮЩИЕ МЕТОДЫ: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b="1" i="1" dirty="0">
              <a:latin typeface="Arial Narrow" panose="020B0606020202030204" pitchFamily="34" charset="0"/>
            </a:endParaRP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i="1" dirty="0">
                <a:latin typeface="Arial Narrow" panose="020B0606020202030204" pitchFamily="34" charset="0"/>
              </a:rPr>
              <a:t>Низкочастотная </a:t>
            </a:r>
            <a:r>
              <a:rPr lang="ru-RU" b="1" i="1" dirty="0" err="1">
                <a:latin typeface="Arial Narrow" panose="020B0606020202030204" pitchFamily="34" charset="0"/>
              </a:rPr>
              <a:t>магнитотерапия</a:t>
            </a:r>
            <a:r>
              <a:rPr lang="ru-RU" b="1" i="1" dirty="0">
                <a:latin typeface="Arial Narrow" panose="020B0606020202030204" pitchFamily="34" charset="0"/>
              </a:rPr>
              <a:t>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endParaRPr lang="ru-RU" b="1" i="1" dirty="0">
              <a:latin typeface="Arial Narrow" panose="020B0606020202030204" pitchFamily="34" charset="0"/>
            </a:endParaRP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i="1" dirty="0">
                <a:latin typeface="Arial Narrow" panose="020B0606020202030204" pitchFamily="34" charset="0"/>
              </a:rPr>
              <a:t>СМТ-электрофорез</a:t>
            </a:r>
            <a:r>
              <a:rPr lang="ru-RU" dirty="0">
                <a:latin typeface="Arial Narrow" panose="020B0606020202030204" pitchFamily="34" charset="0"/>
              </a:rPr>
              <a:t> 2,4% раствора аминофиллина или 10% раствор ацетилсалициловой кислоты в водном растворе </a:t>
            </a:r>
            <a:r>
              <a:rPr lang="ru-RU" dirty="0" err="1">
                <a:latin typeface="Arial Narrow" panose="020B0606020202030204" pitchFamily="34" charset="0"/>
              </a:rPr>
              <a:t>диметилсульфоксида</a:t>
            </a:r>
            <a:r>
              <a:rPr lang="ru-RU" dirty="0">
                <a:latin typeface="Arial Narrow" panose="020B0606020202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777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ЭНЗИМСТИМУЛИРУЮЩИЕ МЕТОДЫ: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dirty="0">
              <a:latin typeface="Arial Narrow" panose="020B0606020202030204" pitchFamily="34" charset="0"/>
            </a:endParaRPr>
          </a:p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инфракрасная лазеротерапия;</a:t>
            </a:r>
          </a:p>
          <a:p>
            <a:pPr marL="82296" indent="0">
              <a:buClr>
                <a:schemeClr val="accent5"/>
              </a:buClr>
              <a:buNone/>
            </a:pPr>
            <a:endParaRPr lang="ru-RU" b="1" dirty="0">
              <a:solidFill>
                <a:schemeClr val="accent5">
                  <a:lumMod val="40000"/>
                  <a:lumOff val="60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трансцеребральная</a:t>
            </a: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 УВЧ-терапия;</a:t>
            </a:r>
          </a:p>
          <a:p>
            <a:pPr marL="82296" indent="0">
              <a:buClr>
                <a:schemeClr val="accent5"/>
              </a:buClr>
              <a:buNone/>
            </a:pPr>
            <a:endParaRPr lang="ru-RU" b="1" dirty="0">
              <a:solidFill>
                <a:schemeClr val="accent5">
                  <a:lumMod val="40000"/>
                  <a:lumOff val="60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суховоздушные углекислые ванны.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24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ПСИХОСТИМУЛИРУЮЩИЕ МЕТОДЫ: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endParaRPr lang="ru-RU" b="1" dirty="0">
              <a:latin typeface="Arial Narrow" panose="020B0606020202030204" pitchFamily="34" charset="0"/>
            </a:endParaRP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>
                <a:latin typeface="Arial Narrow" panose="020B0606020202030204" pitchFamily="34" charset="0"/>
              </a:rPr>
              <a:t>круглосуточная аэротерапия;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>
                <a:latin typeface="Arial Narrow" panose="020B0606020202030204" pitchFamily="34" charset="0"/>
              </a:rPr>
              <a:t>кислородные ванны;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>
                <a:latin typeface="Arial Narrow" panose="020B0606020202030204" pitchFamily="34" charset="0"/>
              </a:rPr>
              <a:t>неселективная </a:t>
            </a:r>
            <a:r>
              <a:rPr lang="ru-RU" b="1" dirty="0" err="1">
                <a:latin typeface="Arial Narrow" panose="020B0606020202030204" pitchFamily="34" charset="0"/>
              </a:rPr>
              <a:t>хромотерапия</a:t>
            </a:r>
            <a:r>
              <a:rPr lang="ru-RU" b="1" dirty="0">
                <a:latin typeface="Arial Narrow" panose="020B0606020202030204" pitchFamily="34" charset="0"/>
              </a:rPr>
              <a:t>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транскраниальная</a:t>
            </a:r>
            <a:r>
              <a:rPr lang="ru-RU" b="1" dirty="0">
                <a:latin typeface="Arial Narrow" panose="020B0606020202030204" pitchFamily="34" charset="0"/>
              </a:rPr>
              <a:t> низкочастотная </a:t>
            </a:r>
            <a:r>
              <a:rPr lang="ru-RU" b="1" dirty="0" err="1">
                <a:latin typeface="Arial Narrow" panose="020B0606020202030204" pitchFamily="34" charset="0"/>
              </a:rPr>
              <a:t>магнитотерапия</a:t>
            </a:r>
            <a:r>
              <a:rPr lang="ru-RU" b="1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221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ТРОФОСТИМУЛИРУЮЩИЕ МЕТОДЫ: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dirty="0"/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транскутанная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электронейростимуляция</a:t>
            </a:r>
            <a:r>
              <a:rPr lang="ru-RU" b="1" dirty="0">
                <a:latin typeface="Arial Narrow" panose="020B0606020202030204" pitchFamily="34" charset="0"/>
              </a:rPr>
              <a:t>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диадинамотерапия</a:t>
            </a:r>
            <a:r>
              <a:rPr lang="ru-RU" b="1" dirty="0">
                <a:latin typeface="Arial Narrow" panose="020B0606020202030204" pitchFamily="34" charset="0"/>
              </a:rPr>
              <a:t>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>
                <a:latin typeface="Arial Narrow" panose="020B0606020202030204" pitchFamily="34" charset="0"/>
              </a:rPr>
              <a:t>местная дарсонвализация;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амплипульстерапия</a:t>
            </a:r>
            <a:r>
              <a:rPr lang="ru-RU" b="1" dirty="0">
                <a:latin typeface="Arial Narrow" panose="020B0606020202030204" pitchFamily="34" charset="0"/>
              </a:rPr>
              <a:t>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пелоидотерапия</a:t>
            </a:r>
            <a:r>
              <a:rPr lang="ru-RU" b="1" dirty="0">
                <a:latin typeface="Arial Narrow" panose="020B0606020202030204" pitchFamily="34" charset="0"/>
              </a:rPr>
              <a:t>;</a:t>
            </a:r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теплотерапия</a:t>
            </a:r>
            <a:r>
              <a:rPr lang="ru-RU" b="1" dirty="0">
                <a:latin typeface="Arial Narrow" panose="020B0606020202030204" pitchFamily="34" charset="0"/>
              </a:rPr>
              <a:t>.</a:t>
            </a:r>
          </a:p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1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НЕЙРОСТИМУЛИРУЮЩИЕ МЕТОДЫ: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dirty="0"/>
          </a:p>
          <a:p>
            <a:pPr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ru-RU" dirty="0"/>
          </a:p>
          <a:p>
            <a:pPr>
              <a:buClr>
                <a:schemeClr val="accent5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>
                <a:latin typeface="Arial Narrow" panose="020B0606020202030204" pitchFamily="34" charset="0"/>
              </a:rPr>
              <a:t>нейроэлектростимуляция</a:t>
            </a:r>
            <a:endParaRPr lang="ru-RU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28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884</TotalTime>
  <Words>348</Words>
  <Application>Microsoft Office PowerPoint</Application>
  <PresentationFormat>Экран (4:3)</PresentationFormat>
  <Paragraphs>70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Narrow</vt:lpstr>
      <vt:lpstr>Calibri</vt:lpstr>
      <vt:lpstr>Corbel</vt:lpstr>
      <vt:lpstr>Gill Sans MT</vt:lpstr>
      <vt:lpstr>Verdana</vt:lpstr>
      <vt:lpstr>Wingdings</vt:lpstr>
      <vt:lpstr>Wingdings 2</vt:lpstr>
      <vt:lpstr>Солнцестояние</vt:lpstr>
      <vt:lpstr>ОСТРОЕ НАРУШЕНИЕ МОЗГОВОГО КРОВООБРАЩЕНИЯ</vt:lpstr>
      <vt:lpstr>Задачи  медицинской реабилитации: </vt:lpstr>
      <vt:lpstr>Цели медицинской реабилитации: </vt:lpstr>
      <vt:lpstr>ФИЗИОТЕРАПЕВТИЧЕСКИЕ МЕТОДЫ:</vt:lpstr>
      <vt:lpstr>ГИПОКОАГУЛИРУЮЩИЕ МЕТОДЫ:</vt:lpstr>
      <vt:lpstr>ЭНЗИМСТИМУЛИРУЮЩИЕ МЕТОДЫ:</vt:lpstr>
      <vt:lpstr>ПСИХОСТИМУЛИРУЮЩИЕ МЕТОДЫ:</vt:lpstr>
      <vt:lpstr>ТРОФОСТИМУЛИРУЮЩИЕ МЕТОДЫ:</vt:lpstr>
      <vt:lpstr>НЕЙРОСТИМУЛИРУЮЩИЕ МЕТОДЫ:</vt:lpstr>
      <vt:lpstr>ПРОТИВОПОКАЗАНИЯ ДЛЯ ФИЗИОТЕРАПИИ:</vt:lpstr>
      <vt:lpstr>САНАТОРНО-КУРОРТНОЕ ЛЕЧЕНИЕ</vt:lpstr>
      <vt:lpstr>ПРОТИВОПОКАЗАНИЯ ДЛЯ СКЛ:</vt:lpstr>
      <vt:lpstr>ФИЗИОПРОФИЛАКТИКА направлена на:</vt:lpstr>
      <vt:lpstr>СПАСИБО  ЗА 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УдодоваСИ</dc:creator>
  <cp:lastModifiedBy>Логистика Ру</cp:lastModifiedBy>
  <cp:revision>103</cp:revision>
  <dcterms:created xsi:type="dcterms:W3CDTF">2016-07-19T05:13:49Z</dcterms:created>
  <dcterms:modified xsi:type="dcterms:W3CDTF">2016-08-25T17:02:02Z</dcterms:modified>
</cp:coreProperties>
</file>