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72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7" r:id="rId21"/>
    <p:sldId id="278" r:id="rId22"/>
    <p:sldId id="279" r:id="rId23"/>
    <p:sldId id="280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57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4E4636-10FD-489A-A737-B300ADDC7A17}" type="datetimeFigureOut">
              <a:rPr lang="ru-RU" smtClean="0"/>
              <a:pPr/>
              <a:t>29.08.2016</a:t>
            </a:fld>
            <a:endParaRPr lang="ru-R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C273A-FB0A-4483-B63E-C92718524F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4E4636-10FD-489A-A737-B300ADDC7A17}" type="datetimeFigureOut">
              <a:rPr lang="ru-RU" smtClean="0"/>
              <a:pPr/>
              <a:t>29.08.2016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C273A-FB0A-4483-B63E-C92718524F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4E4636-10FD-489A-A737-B300ADDC7A17}" type="datetimeFigureOut">
              <a:rPr lang="ru-RU" smtClean="0"/>
              <a:pPr/>
              <a:t>29.08.2016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C273A-FB0A-4483-B63E-C92718524F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4E4636-10FD-489A-A737-B300ADDC7A17}" type="datetimeFigureOut">
              <a:rPr lang="ru-RU" smtClean="0"/>
              <a:pPr/>
              <a:t>29.08.2016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C273A-FB0A-4483-B63E-C92718524F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4E4636-10FD-489A-A737-B300ADDC7A17}" type="datetimeFigureOut">
              <a:rPr lang="ru-RU" smtClean="0"/>
              <a:pPr/>
              <a:t>29.08.2016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C273A-FB0A-4483-B63E-C92718524F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4E4636-10FD-489A-A737-B300ADDC7A17}" type="datetimeFigureOut">
              <a:rPr lang="ru-RU" smtClean="0"/>
              <a:pPr/>
              <a:t>29.08.2016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C273A-FB0A-4483-B63E-C92718524F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4E4636-10FD-489A-A737-B300ADDC7A17}" type="datetimeFigureOut">
              <a:rPr lang="ru-RU" smtClean="0"/>
              <a:pPr/>
              <a:t>29.08.2016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C273A-FB0A-4483-B63E-C92718524F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4E4636-10FD-489A-A737-B300ADDC7A17}" type="datetimeFigureOut">
              <a:rPr lang="ru-RU" smtClean="0"/>
              <a:pPr/>
              <a:t>29.08.2016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C273A-FB0A-4483-B63E-C92718524F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4E4636-10FD-489A-A737-B300ADDC7A17}" type="datetimeFigureOut">
              <a:rPr lang="ru-RU" smtClean="0"/>
              <a:pPr/>
              <a:t>29.08.2016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C273A-FB0A-4483-B63E-C92718524F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4E4636-10FD-489A-A737-B300ADDC7A17}" type="datetimeFigureOut">
              <a:rPr lang="ru-RU" smtClean="0"/>
              <a:pPr/>
              <a:t>29.08.2016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C273A-FB0A-4483-B63E-C92718524F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4E4636-10FD-489A-A737-B300ADDC7A17}" type="datetimeFigureOut">
              <a:rPr lang="ru-RU" smtClean="0"/>
              <a:pPr/>
              <a:t>29.08.2016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47C273A-FB0A-4483-B63E-C92718524FA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C74E4636-10FD-489A-A737-B300ADDC7A17}" type="datetimeFigureOut">
              <a:rPr lang="ru-RU" smtClean="0"/>
              <a:pPr/>
              <a:t>29.08.2016</a:t>
            </a:fld>
            <a:endParaRPr lang="ru-R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47C273A-FB0A-4483-B63E-C92718524FAC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2708920"/>
            <a:ext cx="8352928" cy="216024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dirty="0">
                <a:effectLst/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4000" dirty="0">
                <a:effectLst/>
                <a:latin typeface="Times New Roman" pitchFamily="18" charset="0"/>
                <a:cs typeface="Times New Roman" pitchFamily="18" charset="0"/>
              </a:rPr>
              <a:t>Острые нарушения мозгового кровообращения (ОНМК</a:t>
            </a:r>
            <a:r>
              <a:rPr lang="ru-RU" sz="4000" dirty="0" smtClean="0">
                <a:effectLst/>
                <a:latin typeface="Times New Roman" pitchFamily="18" charset="0"/>
                <a:cs typeface="Times New Roman" pitchFamily="18" charset="0"/>
              </a:rPr>
              <a:t>): клиника, диагностика, лечение, профилактика»</a:t>
            </a:r>
            <a:r>
              <a:rPr lang="ru-RU" dirty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effectLst/>
              </a:rPr>
              <a:t> </a:t>
            </a:r>
            <a:br>
              <a:rPr lang="ru-RU" dirty="0">
                <a:effectLst/>
              </a:rPr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63888" y="4653136"/>
            <a:ext cx="5334416" cy="1752600"/>
          </a:xfrm>
        </p:spPr>
        <p:txBody>
          <a:bodyPr>
            <a:normAutofit/>
          </a:bodyPr>
          <a:lstStyle/>
          <a:p>
            <a:pPr algn="ctr"/>
            <a:r>
              <a:rPr lang="ru-RU" sz="2000" i="1" dirty="0"/>
              <a:t>Заведующая неврологическим отделение (для больных с острым нарушением мозгового кровообращения) </a:t>
            </a:r>
            <a:endParaRPr lang="ru-RU" sz="2000" b="1" dirty="0"/>
          </a:p>
          <a:p>
            <a:pPr algn="ctr"/>
            <a:r>
              <a:rPr lang="ru-RU" sz="2000" i="1" dirty="0"/>
              <a:t>БУЗОО «ГК БСМП №1» </a:t>
            </a:r>
            <a:endParaRPr lang="ru-RU" sz="2000" b="1" dirty="0"/>
          </a:p>
          <a:p>
            <a:pPr algn="ctr"/>
            <a:r>
              <a:rPr lang="ru-RU" sz="2000" i="1" dirty="0"/>
              <a:t>врач высшей категории Золотарёва З.М.</a:t>
            </a:r>
            <a:endParaRPr lang="ru-RU" sz="2000" b="1" dirty="0"/>
          </a:p>
          <a:p>
            <a:pPr algn="ctr"/>
            <a:endParaRPr lang="ru-RU" sz="2000" dirty="0"/>
          </a:p>
        </p:txBody>
      </p:sp>
      <p:pic>
        <p:nvPicPr>
          <p:cNvPr id="4" name="Picture 4" descr="Логотип_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16633"/>
            <a:ext cx="2088232" cy="12993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1964575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476672"/>
            <a:ext cx="7848872" cy="35086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ctr">
              <a:spcAft>
                <a:spcPts val="0"/>
              </a:spcAft>
            </a:pPr>
            <a:r>
              <a:rPr lang="ru-RU" sz="2400" b="1" dirty="0" smtClean="0">
                <a:solidFill>
                  <a:srgbClr val="365F91"/>
                </a:solidFill>
                <a:effectLst/>
                <a:latin typeface="Times New Roman"/>
              </a:rPr>
              <a:t>Этиология и патогенез</a:t>
            </a:r>
            <a:endParaRPr lang="ru-RU" sz="2400" b="1" dirty="0" smtClean="0">
              <a:effectLst/>
              <a:latin typeface="Times New Roman"/>
            </a:endParaRPr>
          </a:p>
          <a:p>
            <a:pPr indent="450215" algn="just">
              <a:spcAft>
                <a:spcPts val="0"/>
              </a:spcAft>
            </a:pPr>
            <a:r>
              <a:rPr lang="ru-RU" b="1" i="1" dirty="0" smtClean="0">
                <a:solidFill>
                  <a:srgbClr val="365F91"/>
                </a:solidFill>
                <a:effectLst/>
                <a:latin typeface="Times New Roman"/>
                <a:ea typeface="Times New Roman"/>
              </a:rPr>
              <a:t>Общими для инсультов факторами риска заболевания являются</a:t>
            </a:r>
            <a:r>
              <a:rPr lang="ru-RU" dirty="0" smtClean="0">
                <a:solidFill>
                  <a:srgbClr val="365F91"/>
                </a:solidFill>
                <a:effectLst/>
                <a:latin typeface="Times New Roman"/>
                <a:ea typeface="Times New Roman"/>
              </a:rPr>
              <a:t>: артериальная гипертензия, пожилой возраст, курение, избыточная масса тела, а также ряд факторов, являющихся специфическими для различных типов инсульта.</a:t>
            </a:r>
            <a:endParaRPr lang="ru-RU" sz="1600" dirty="0" smtClean="0">
              <a:effectLst/>
              <a:latin typeface="Times New Roman"/>
              <a:ea typeface="Times New Roman"/>
            </a:endParaRPr>
          </a:p>
          <a:p>
            <a:pPr indent="450215" algn="just">
              <a:spcAft>
                <a:spcPts val="0"/>
              </a:spcAft>
            </a:pPr>
            <a:r>
              <a:rPr lang="ru-RU" b="1" i="1" dirty="0" smtClean="0">
                <a:solidFill>
                  <a:srgbClr val="365F91"/>
                </a:solidFill>
                <a:effectLst/>
                <a:latin typeface="Times New Roman"/>
                <a:ea typeface="Times New Roman"/>
              </a:rPr>
              <a:t>Перечень заболеваний: </a:t>
            </a:r>
            <a:r>
              <a:rPr lang="ru-RU" dirty="0" smtClean="0">
                <a:solidFill>
                  <a:srgbClr val="365F91"/>
                </a:solidFill>
                <a:effectLst/>
                <a:latin typeface="Times New Roman"/>
                <a:ea typeface="Times New Roman"/>
              </a:rPr>
              <a:t>первичная и вторичная артериальная гипертензия, церебральный атеросклероз, артериальная гипотензия, заболевания сердца (инфаркт миокарда, эндокардиты, поражения клапанного аппарата, нарушения ритма), дисплазии мозговых сосудов, сосудистые аневризмы, </a:t>
            </a:r>
            <a:r>
              <a:rPr lang="ru-RU" dirty="0" err="1" smtClean="0">
                <a:solidFill>
                  <a:srgbClr val="365F91"/>
                </a:solidFill>
                <a:effectLst/>
                <a:latin typeface="Times New Roman"/>
                <a:ea typeface="Times New Roman"/>
              </a:rPr>
              <a:t>васкулиты</a:t>
            </a:r>
            <a:r>
              <a:rPr lang="ru-RU" dirty="0" smtClean="0">
                <a:solidFill>
                  <a:srgbClr val="365F91"/>
                </a:solidFill>
                <a:effectLst/>
                <a:latin typeface="Times New Roman"/>
                <a:ea typeface="Times New Roman"/>
              </a:rPr>
              <a:t> и </a:t>
            </a:r>
            <a:r>
              <a:rPr lang="ru-RU" dirty="0" err="1" smtClean="0">
                <a:solidFill>
                  <a:srgbClr val="365F91"/>
                </a:solidFill>
                <a:effectLst/>
                <a:latin typeface="Times New Roman"/>
                <a:ea typeface="Times New Roman"/>
              </a:rPr>
              <a:t>васкулопатии</a:t>
            </a:r>
            <a:r>
              <a:rPr lang="ru-RU" dirty="0" smtClean="0">
                <a:solidFill>
                  <a:srgbClr val="365F91"/>
                </a:solidFill>
                <a:effectLst/>
                <a:latin typeface="Times New Roman"/>
                <a:ea typeface="Times New Roman"/>
              </a:rPr>
              <a:t> (</a:t>
            </a:r>
            <a:r>
              <a:rPr lang="ru-RU" dirty="0" err="1" smtClean="0">
                <a:solidFill>
                  <a:srgbClr val="365F91"/>
                </a:solidFill>
                <a:effectLst/>
                <a:latin typeface="Times New Roman"/>
                <a:ea typeface="Times New Roman"/>
              </a:rPr>
              <a:t>ангиопатии</a:t>
            </a:r>
            <a:r>
              <a:rPr lang="ru-RU" dirty="0" smtClean="0">
                <a:solidFill>
                  <a:srgbClr val="365F91"/>
                </a:solidFill>
                <a:effectLst/>
                <a:latin typeface="Times New Roman"/>
                <a:ea typeface="Times New Roman"/>
              </a:rPr>
              <a:t>), болезни крови и ряд других заболеваний.</a:t>
            </a:r>
            <a:endParaRPr lang="ru-RU" sz="1600" dirty="0" smtClean="0">
              <a:effectLst/>
              <a:latin typeface="Times New Roman"/>
              <a:ea typeface="Times New Roman"/>
            </a:endParaRPr>
          </a:p>
          <a:p>
            <a:pPr indent="450215" algn="just">
              <a:spcAft>
                <a:spcPts val="0"/>
              </a:spcAft>
            </a:pPr>
            <a:r>
              <a:rPr lang="ru-RU" dirty="0" smtClean="0">
                <a:solidFill>
                  <a:srgbClr val="365F91"/>
                </a:solidFill>
                <a:effectLst/>
                <a:latin typeface="Times New Roman"/>
                <a:ea typeface="Times New Roman"/>
              </a:rPr>
              <a:t> </a:t>
            </a:r>
            <a:endParaRPr lang="ru-RU" sz="1600" dirty="0">
              <a:effectLst/>
              <a:latin typeface="Times New Roman"/>
              <a:ea typeface="Times New Roman"/>
            </a:endParaRPr>
          </a:p>
        </p:txBody>
      </p:sp>
      <p:pic>
        <p:nvPicPr>
          <p:cNvPr id="8196" name="Picture 4" descr="Картинки по запросу картинки ожирение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389576" y="3988889"/>
            <a:ext cx="2452886" cy="2612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198" name="Picture 6" descr="Картинки по запросу картинки курение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563888" y="4005154"/>
            <a:ext cx="2825688" cy="18333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200" name="Picture 8" descr="Картинки по запросу картинки инсульт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2019" r="2129"/>
          <a:stretch/>
        </p:blipFill>
        <p:spPr bwMode="auto">
          <a:xfrm>
            <a:off x="107504" y="4149080"/>
            <a:ext cx="3085031" cy="2038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566109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611560" y="548680"/>
            <a:ext cx="8064896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0215" algn="ctr">
              <a:spcAft>
                <a:spcPts val="0"/>
              </a:spcAft>
            </a:pPr>
            <a:r>
              <a:rPr lang="ru-RU" b="1" dirty="0" smtClean="0">
                <a:solidFill>
                  <a:srgbClr val="365F91"/>
                </a:solidFill>
                <a:effectLst/>
                <a:latin typeface="Times New Roman"/>
                <a:ea typeface="Times New Roman"/>
              </a:rPr>
              <a:t>Транзиторная ишемическая атака</a:t>
            </a:r>
            <a:r>
              <a:rPr lang="ru-RU" dirty="0" smtClean="0">
                <a:solidFill>
                  <a:srgbClr val="365F91"/>
                </a:solidFill>
                <a:effectLst/>
                <a:latin typeface="Times New Roman"/>
                <a:ea typeface="Times New Roman"/>
              </a:rPr>
              <a:t> </a:t>
            </a:r>
            <a:endParaRPr lang="ru-RU" sz="1600" dirty="0" smtClean="0">
              <a:effectLst/>
              <a:latin typeface="Times New Roman"/>
              <a:ea typeface="Times New Roman"/>
            </a:endParaRPr>
          </a:p>
          <a:p>
            <a:pPr indent="450215" algn="just">
              <a:spcAft>
                <a:spcPts val="0"/>
              </a:spcAft>
            </a:pPr>
            <a:r>
              <a:rPr lang="ru-RU" dirty="0" smtClean="0">
                <a:solidFill>
                  <a:srgbClr val="365F91"/>
                </a:solidFill>
                <a:effectLst/>
                <a:latin typeface="Times New Roman"/>
                <a:ea typeface="Times New Roman"/>
              </a:rPr>
              <a:t>В основе патогенеза транзиторной ишемической атаки (ТИА) лежит обратимая локальная ишемия мозга (без формирования очага инфаркта) в результате кардиогенной или артерио-артериальной эмболии. Реже к ТИА приводит гемодинамическая недостаточность кровообращения при стенозах крупных артерии – сонных на шее или позвоночных.</a:t>
            </a:r>
            <a:endParaRPr lang="ru-RU" sz="1600" dirty="0" smtClean="0">
              <a:effectLst/>
              <a:latin typeface="Times New Roman"/>
              <a:ea typeface="Times New Roman"/>
            </a:endParaRPr>
          </a:p>
          <a:p>
            <a:pPr indent="450215" algn="ctr">
              <a:spcAft>
                <a:spcPts val="0"/>
              </a:spcAft>
            </a:pPr>
            <a:r>
              <a:rPr lang="ru-RU" b="1" dirty="0" smtClean="0">
                <a:solidFill>
                  <a:srgbClr val="365F91"/>
                </a:solidFill>
                <a:effectLst/>
                <a:latin typeface="Times New Roman"/>
                <a:ea typeface="Times New Roman"/>
              </a:rPr>
              <a:t>Ишемический инсульт</a:t>
            </a:r>
            <a:endParaRPr lang="ru-RU" sz="1600" dirty="0" smtClean="0">
              <a:effectLst/>
              <a:latin typeface="Times New Roman"/>
              <a:ea typeface="Times New Roman"/>
            </a:endParaRPr>
          </a:p>
          <a:p>
            <a:pPr indent="450215" algn="just">
              <a:spcAft>
                <a:spcPts val="0"/>
              </a:spcAft>
            </a:pPr>
            <a:r>
              <a:rPr lang="ru-RU" dirty="0" smtClean="0">
                <a:solidFill>
                  <a:srgbClr val="365F91"/>
                </a:solidFill>
                <a:effectLst/>
                <a:latin typeface="Times New Roman"/>
                <a:ea typeface="Times New Roman"/>
              </a:rPr>
              <a:t>В качестве этиологических факторов ишемического инсульта выступают заболевания, приводящие к сужению просвета мозговых артерий в результате тромбоза, эмболии, стеноза или сдавления сосуда. В результате развивается </a:t>
            </a:r>
            <a:r>
              <a:rPr lang="ru-RU" dirty="0" err="1" smtClean="0">
                <a:solidFill>
                  <a:srgbClr val="365F91"/>
                </a:solidFill>
                <a:effectLst/>
                <a:latin typeface="Times New Roman"/>
                <a:ea typeface="Times New Roman"/>
              </a:rPr>
              <a:t>гипоперфузия</a:t>
            </a:r>
            <a:r>
              <a:rPr lang="ru-RU" dirty="0" smtClean="0">
                <a:solidFill>
                  <a:srgbClr val="365F91"/>
                </a:solidFill>
                <a:effectLst/>
                <a:latin typeface="Times New Roman"/>
                <a:ea typeface="Times New Roman"/>
              </a:rPr>
              <a:t>, проявляющаяся локальной ишемией участка мозга в бассейне соответствующей крупной или мелкой артерии.</a:t>
            </a:r>
            <a:endParaRPr lang="ru-RU" sz="1600" dirty="0">
              <a:effectLst/>
              <a:latin typeface="Times New Roman"/>
              <a:ea typeface="Times New Roman"/>
            </a:endParaRPr>
          </a:p>
        </p:txBody>
      </p:sp>
      <p:pic>
        <p:nvPicPr>
          <p:cNvPr id="14338" name="Picture 2" descr="Картинки по запросу картинки инсульт тиа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051720" y="4077072"/>
            <a:ext cx="4824536" cy="23187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349390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26200" y="404664"/>
            <a:ext cx="7560840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ctr">
              <a:spcAft>
                <a:spcPts val="0"/>
              </a:spcAft>
            </a:pPr>
            <a:r>
              <a:rPr lang="ru-RU" b="1" dirty="0" smtClean="0">
                <a:solidFill>
                  <a:srgbClr val="365F91"/>
                </a:solidFill>
                <a:effectLst/>
                <a:latin typeface="Times New Roman"/>
                <a:ea typeface="Times New Roman"/>
              </a:rPr>
              <a:t>Внутримозговое кровоизлияние</a:t>
            </a:r>
            <a:endParaRPr lang="ru-RU" sz="1600" dirty="0" smtClean="0">
              <a:effectLst/>
              <a:latin typeface="Times New Roman"/>
              <a:ea typeface="Times New Roman"/>
            </a:endParaRPr>
          </a:p>
          <a:p>
            <a:pPr indent="450215" algn="just">
              <a:spcAft>
                <a:spcPts val="0"/>
              </a:spcAft>
            </a:pPr>
            <a:r>
              <a:rPr lang="ru-RU" dirty="0" smtClean="0">
                <a:solidFill>
                  <a:srgbClr val="365F91"/>
                </a:solidFill>
                <a:effectLst/>
                <a:latin typeface="Times New Roman"/>
                <a:ea typeface="Times New Roman"/>
              </a:rPr>
              <a:t>Для развития внутримозгового кровоизлиянии, как правило, необходимо сочетание артериальной гипертензии с таким поражением стенки артерии, которое может приводить к разрыву артерии или аневризмы (с последующим формированием тромба), и развитию кровоизлияния по типу гематомы или геморрагического пропитывания. В 70 - 80% случаев кровоизлияния в мозг случаются вследствие артериальной гипертензии.</a:t>
            </a:r>
            <a:endParaRPr lang="ru-RU" sz="1600" dirty="0" smtClean="0">
              <a:effectLst/>
              <a:latin typeface="Times New Roman"/>
              <a:ea typeface="Times New Roman"/>
            </a:endParaRPr>
          </a:p>
          <a:p>
            <a:pPr indent="450215" algn="just">
              <a:spcAft>
                <a:spcPts val="0"/>
              </a:spcAft>
            </a:pPr>
            <a:r>
              <a:rPr lang="ru-RU" dirty="0" smtClean="0">
                <a:solidFill>
                  <a:srgbClr val="365F91"/>
                </a:solidFill>
                <a:effectLst/>
                <a:latin typeface="Times New Roman"/>
                <a:ea typeface="Times New Roman"/>
              </a:rPr>
              <a:t> </a:t>
            </a:r>
            <a:endParaRPr lang="ru-RU" sz="1600" dirty="0" smtClean="0">
              <a:effectLst/>
              <a:latin typeface="Times New Roman"/>
              <a:ea typeface="Times New Roman"/>
            </a:endParaRPr>
          </a:p>
          <a:p>
            <a:pPr marL="450215" algn="ctr">
              <a:spcAft>
                <a:spcPts val="0"/>
              </a:spcAft>
            </a:pPr>
            <a:r>
              <a:rPr lang="ru-RU" b="1" dirty="0" smtClean="0">
                <a:solidFill>
                  <a:srgbClr val="365F91"/>
                </a:solidFill>
                <a:effectLst/>
                <a:latin typeface="Times New Roman"/>
                <a:ea typeface="Times New Roman"/>
              </a:rPr>
              <a:t>Субарахноидальное кровоизлияние</a:t>
            </a:r>
            <a:endParaRPr lang="ru-RU" sz="1600" dirty="0" smtClean="0">
              <a:effectLst/>
              <a:latin typeface="Times New Roman"/>
              <a:ea typeface="Times New Roman"/>
            </a:endParaRPr>
          </a:p>
          <a:p>
            <a:pPr algn="just"/>
            <a:r>
              <a:rPr lang="ru-RU" dirty="0" smtClean="0">
                <a:solidFill>
                  <a:srgbClr val="365F91"/>
                </a:solidFill>
                <a:effectLst/>
                <a:latin typeface="Times New Roman"/>
                <a:ea typeface="Times New Roman"/>
              </a:rPr>
              <a:t>Спонтанное субарахноидальное кровоизлияние (САК) в 60 – 85% случаев вызвано разрывом артериальной аневризмы головного мозга с излитием крови в субарахноидальное пространство</a:t>
            </a:r>
            <a:endParaRPr lang="ru-RU" dirty="0"/>
          </a:p>
        </p:txBody>
      </p:sp>
      <p:pic>
        <p:nvPicPr>
          <p:cNvPr id="12290" name="Picture 2" descr="Картинки по запросу картинки инсульт субарахноидальное кровоизлияние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55776" y="4325390"/>
            <a:ext cx="4068451" cy="22885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78508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77888" y="1196752"/>
            <a:ext cx="7488832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ctr">
              <a:spcAft>
                <a:spcPts val="0"/>
              </a:spcAft>
            </a:pPr>
            <a:r>
              <a:rPr lang="ru-RU" sz="2400" b="1" dirty="0" smtClean="0">
                <a:solidFill>
                  <a:srgbClr val="365F91"/>
                </a:solidFill>
                <a:effectLst/>
                <a:latin typeface="Times New Roman"/>
              </a:rPr>
              <a:t>Клиника и осложнения</a:t>
            </a:r>
            <a:endParaRPr lang="ru-RU" sz="2400" b="1" dirty="0" smtClean="0">
              <a:effectLst/>
              <a:latin typeface="Times New Roman"/>
            </a:endParaRPr>
          </a:p>
          <a:p>
            <a:pPr indent="450215" algn="just">
              <a:spcAft>
                <a:spcPts val="0"/>
              </a:spcAft>
            </a:pPr>
            <a:r>
              <a:rPr lang="ru-RU" sz="2000" dirty="0" smtClean="0">
                <a:solidFill>
                  <a:srgbClr val="365F91"/>
                </a:solidFill>
                <a:effectLst/>
                <a:latin typeface="Times New Roman"/>
                <a:ea typeface="Times New Roman"/>
              </a:rPr>
              <a:t>Для инсультов больших полушарий мозга (бассейн сонных артерий) характерно внезапное развитие:</a:t>
            </a:r>
            <a:endParaRPr lang="ru-RU" sz="2000" dirty="0" smtClean="0">
              <a:effectLst/>
              <a:latin typeface="Times New Roman"/>
              <a:ea typeface="Times New Roman"/>
            </a:endParaRPr>
          </a:p>
          <a:p>
            <a:pPr marL="342900" lvl="0" indent="-342900" algn="just">
              <a:spcAft>
                <a:spcPts val="0"/>
              </a:spcAft>
              <a:buSzPts val="1000"/>
              <a:buFont typeface="Wingdings"/>
              <a:buChar char=""/>
              <a:tabLst>
                <a:tab pos="457200" algn="l"/>
              </a:tabLst>
            </a:pPr>
            <a:r>
              <a:rPr lang="ru-RU" sz="2000" dirty="0" smtClean="0">
                <a:solidFill>
                  <a:srgbClr val="365F91"/>
                </a:solidFill>
                <a:effectLst/>
                <a:latin typeface="Times New Roman"/>
                <a:ea typeface="Times New Roman"/>
              </a:rPr>
              <a:t>Параличей (парезов) в руке и ноге на одной стороне тела (гемипарез или гемиплегия).</a:t>
            </a:r>
            <a:endParaRPr lang="ru-RU" sz="2000" dirty="0" smtClean="0">
              <a:effectLst/>
              <a:latin typeface="Times New Roman"/>
              <a:ea typeface="Times New Roman"/>
            </a:endParaRPr>
          </a:p>
          <a:p>
            <a:pPr marL="342900" lvl="0" indent="-342900" algn="just">
              <a:spcAft>
                <a:spcPts val="0"/>
              </a:spcAft>
              <a:buSzPts val="1000"/>
              <a:buFont typeface="Wingdings"/>
              <a:buChar char=""/>
              <a:tabLst>
                <a:tab pos="457200" algn="l"/>
              </a:tabLst>
            </a:pPr>
            <a:r>
              <a:rPr lang="ru-RU" sz="2000" dirty="0" smtClean="0">
                <a:solidFill>
                  <a:srgbClr val="365F91"/>
                </a:solidFill>
                <a:effectLst/>
                <a:latin typeface="Times New Roman"/>
                <a:ea typeface="Times New Roman"/>
              </a:rPr>
              <a:t>Нарушения чувствительности на руке и ноге на одной стороне тела.</a:t>
            </a:r>
            <a:endParaRPr lang="ru-RU" sz="2000" dirty="0" smtClean="0">
              <a:effectLst/>
              <a:latin typeface="Times New Roman"/>
              <a:ea typeface="Times New Roman"/>
            </a:endParaRPr>
          </a:p>
          <a:p>
            <a:pPr marL="342900" lvl="0" indent="-342900" algn="just">
              <a:spcAft>
                <a:spcPts val="0"/>
              </a:spcAft>
              <a:buSzPts val="1000"/>
              <a:buFont typeface="Wingdings"/>
              <a:buChar char=""/>
              <a:tabLst>
                <a:tab pos="457200" algn="l"/>
              </a:tabLst>
            </a:pPr>
            <a:r>
              <a:rPr lang="ru-RU" sz="2000" dirty="0" smtClean="0">
                <a:solidFill>
                  <a:srgbClr val="365F91"/>
                </a:solidFill>
                <a:effectLst/>
                <a:latin typeface="Times New Roman"/>
                <a:ea typeface="Times New Roman"/>
              </a:rPr>
              <a:t>Внезапная слепота на один глаз.</a:t>
            </a:r>
            <a:endParaRPr lang="ru-RU" sz="2000" dirty="0" smtClean="0">
              <a:effectLst/>
              <a:latin typeface="Times New Roman"/>
              <a:ea typeface="Times New Roman"/>
            </a:endParaRPr>
          </a:p>
          <a:p>
            <a:pPr marL="342900" lvl="0" indent="-342900" algn="just">
              <a:spcAft>
                <a:spcPts val="0"/>
              </a:spcAft>
              <a:buSzPts val="1000"/>
              <a:buFont typeface="Wingdings"/>
              <a:buChar char=""/>
              <a:tabLst>
                <a:tab pos="457200" algn="l"/>
              </a:tabLst>
            </a:pPr>
            <a:r>
              <a:rPr lang="ru-RU" sz="2000" dirty="0" err="1" smtClean="0">
                <a:solidFill>
                  <a:srgbClr val="365F91"/>
                </a:solidFill>
                <a:effectLst/>
                <a:latin typeface="Times New Roman"/>
                <a:ea typeface="Times New Roman"/>
              </a:rPr>
              <a:t>Гомонимные</a:t>
            </a:r>
            <a:r>
              <a:rPr lang="ru-RU" sz="2000" dirty="0" smtClean="0">
                <a:solidFill>
                  <a:srgbClr val="365F91"/>
                </a:solidFill>
                <a:effectLst/>
                <a:latin typeface="Times New Roman"/>
                <a:ea typeface="Times New Roman"/>
              </a:rPr>
              <a:t> дефекты полей зрения (т.е. на обоих глазах или в правых, или в левых половинах поля зрения).</a:t>
            </a:r>
            <a:endParaRPr lang="ru-RU" sz="2000" dirty="0" smtClean="0">
              <a:effectLst/>
              <a:latin typeface="Times New Roman"/>
              <a:ea typeface="Times New Roman"/>
            </a:endParaRPr>
          </a:p>
          <a:p>
            <a:pPr marL="342900" lvl="0" indent="-342900" algn="just">
              <a:spcAft>
                <a:spcPts val="0"/>
              </a:spcAft>
              <a:buSzPts val="1000"/>
              <a:buFont typeface="Wingdings"/>
              <a:buChar char=""/>
              <a:tabLst>
                <a:tab pos="457200" algn="l"/>
              </a:tabLst>
            </a:pPr>
            <a:r>
              <a:rPr lang="ru-RU" sz="2000" dirty="0" smtClean="0">
                <a:solidFill>
                  <a:srgbClr val="365F91"/>
                </a:solidFill>
                <a:effectLst/>
                <a:latin typeface="Times New Roman"/>
                <a:ea typeface="Times New Roman"/>
              </a:rPr>
              <a:t>Нейропсихологические нарушения: </a:t>
            </a:r>
            <a:r>
              <a:rPr lang="ru-RU" sz="2000" i="1" dirty="0" smtClean="0">
                <a:solidFill>
                  <a:srgbClr val="365F91"/>
                </a:solidFill>
                <a:latin typeface="Times New Roman"/>
                <a:ea typeface="Times New Roman"/>
              </a:rPr>
              <a:t>афазия</a:t>
            </a:r>
            <a:r>
              <a:rPr lang="ru-RU" sz="2000" dirty="0" smtClean="0">
                <a:solidFill>
                  <a:srgbClr val="365F91"/>
                </a:solidFill>
                <a:latin typeface="Times New Roman"/>
                <a:ea typeface="Times New Roman"/>
              </a:rPr>
              <a:t> - </a:t>
            </a:r>
            <a:r>
              <a:rPr lang="ru-RU" sz="2000" dirty="0" smtClean="0">
                <a:solidFill>
                  <a:srgbClr val="365F91"/>
                </a:solidFill>
                <a:effectLst/>
                <a:latin typeface="Times New Roman"/>
                <a:ea typeface="Times New Roman"/>
              </a:rPr>
              <a:t>нарушение речи, </a:t>
            </a:r>
            <a:r>
              <a:rPr lang="ru-RU" sz="2000" i="1" dirty="0" smtClean="0">
                <a:solidFill>
                  <a:srgbClr val="365F91"/>
                </a:solidFill>
                <a:effectLst/>
                <a:latin typeface="Times New Roman"/>
                <a:ea typeface="Times New Roman"/>
              </a:rPr>
              <a:t>апраксия</a:t>
            </a:r>
            <a:r>
              <a:rPr lang="ru-RU" sz="2000" dirty="0" smtClean="0">
                <a:solidFill>
                  <a:srgbClr val="365F91"/>
                </a:solidFill>
                <a:effectLst/>
                <a:latin typeface="Times New Roman"/>
                <a:ea typeface="Times New Roman"/>
              </a:rPr>
              <a:t> - нарушение сложных, целенаправленных движений, </a:t>
            </a:r>
            <a:r>
              <a:rPr lang="ru-RU" sz="2000" i="1" dirty="0" smtClean="0">
                <a:solidFill>
                  <a:srgbClr val="365F91"/>
                </a:solidFill>
                <a:effectLst/>
                <a:latin typeface="Times New Roman"/>
                <a:ea typeface="Times New Roman"/>
              </a:rPr>
              <a:t>синдром игнорирования полупространства </a:t>
            </a:r>
            <a:r>
              <a:rPr lang="ru-RU" sz="2000" dirty="0" smtClean="0">
                <a:solidFill>
                  <a:srgbClr val="365F91"/>
                </a:solidFill>
                <a:effectLst/>
                <a:latin typeface="Times New Roman"/>
                <a:ea typeface="Times New Roman"/>
              </a:rPr>
              <a:t>и др..</a:t>
            </a:r>
            <a:endParaRPr lang="ru-RU" sz="2000" dirty="0">
              <a:effectLst/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93419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Картинки по запросу картинки инсульт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63688" y="476672"/>
            <a:ext cx="5688632" cy="6038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753153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836712"/>
            <a:ext cx="7848872" cy="46166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ctr">
              <a:spcAft>
                <a:spcPts val="0"/>
              </a:spcAft>
            </a:pPr>
            <a:r>
              <a:rPr lang="ru-RU" sz="2400" b="1" dirty="0" smtClean="0">
                <a:solidFill>
                  <a:srgbClr val="365F91"/>
                </a:solidFill>
                <a:effectLst/>
                <a:latin typeface="Times New Roman"/>
              </a:rPr>
              <a:t>Диагностика</a:t>
            </a:r>
            <a:endParaRPr lang="ru-RU" sz="2400" b="1" dirty="0" smtClean="0">
              <a:effectLst/>
              <a:latin typeface="Times New Roman"/>
            </a:endParaRPr>
          </a:p>
          <a:p>
            <a:pPr marL="450215" algn="just">
              <a:spcAft>
                <a:spcPts val="0"/>
              </a:spcAft>
            </a:pPr>
            <a:r>
              <a:rPr lang="ru-RU" b="1" dirty="0" smtClean="0">
                <a:solidFill>
                  <a:srgbClr val="365F91"/>
                </a:solidFill>
                <a:effectLst/>
                <a:latin typeface="Times New Roman"/>
                <a:ea typeface="Times New Roman"/>
              </a:rPr>
              <a:t>Когда необходимо заподозрить инсульт:</a:t>
            </a:r>
            <a:endParaRPr lang="ru-RU" sz="1600" dirty="0" smtClean="0">
              <a:effectLst/>
              <a:latin typeface="Times New Roman"/>
              <a:ea typeface="Times New Roman"/>
            </a:endParaRPr>
          </a:p>
          <a:p>
            <a:pPr marL="742950" lvl="1" indent="-285750" algn="just">
              <a:spcAft>
                <a:spcPts val="0"/>
              </a:spcAft>
              <a:buSzPts val="1000"/>
              <a:buFont typeface="Wingdings"/>
              <a:buChar char=""/>
              <a:tabLst>
                <a:tab pos="914400" algn="l"/>
              </a:tabLst>
            </a:pPr>
            <a:r>
              <a:rPr lang="ru-RU" dirty="0" smtClean="0">
                <a:solidFill>
                  <a:srgbClr val="365F91"/>
                </a:solidFill>
                <a:effectLst/>
                <a:latin typeface="Times New Roman"/>
                <a:ea typeface="Times New Roman"/>
              </a:rPr>
              <a:t>При развитии у пациента внезапной слабости или потери чувствительности на лице, руке или ноге, особенно, если это на одной стороне тела.</a:t>
            </a:r>
            <a:endParaRPr lang="ru-RU" sz="1600" dirty="0" smtClean="0">
              <a:effectLst/>
              <a:latin typeface="Times New Roman"/>
              <a:ea typeface="Times New Roman"/>
            </a:endParaRPr>
          </a:p>
          <a:p>
            <a:pPr marL="742950" lvl="1" indent="-285750" algn="just">
              <a:spcAft>
                <a:spcPts val="0"/>
              </a:spcAft>
              <a:buSzPts val="1000"/>
              <a:buFont typeface="Wingdings"/>
              <a:buChar char=""/>
              <a:tabLst>
                <a:tab pos="914400" algn="l"/>
              </a:tabLst>
            </a:pPr>
            <a:r>
              <a:rPr lang="ru-RU" dirty="0" smtClean="0">
                <a:solidFill>
                  <a:srgbClr val="365F91"/>
                </a:solidFill>
                <a:effectLst/>
                <a:latin typeface="Times New Roman"/>
                <a:ea typeface="Times New Roman"/>
              </a:rPr>
              <a:t>При внезапном нарушении зрения или слепоте на один или оба глаза.</a:t>
            </a:r>
            <a:endParaRPr lang="ru-RU" sz="1600" dirty="0" smtClean="0">
              <a:effectLst/>
              <a:latin typeface="Times New Roman"/>
              <a:ea typeface="Times New Roman"/>
            </a:endParaRPr>
          </a:p>
          <a:p>
            <a:pPr marL="742950" lvl="1" indent="-285750" algn="just">
              <a:spcAft>
                <a:spcPts val="0"/>
              </a:spcAft>
              <a:buSzPts val="1000"/>
              <a:buFont typeface="Wingdings"/>
              <a:buChar char=""/>
              <a:tabLst>
                <a:tab pos="914400" algn="l"/>
              </a:tabLst>
            </a:pPr>
            <a:r>
              <a:rPr lang="ru-RU" dirty="0" smtClean="0">
                <a:solidFill>
                  <a:srgbClr val="365F91"/>
                </a:solidFill>
                <a:effectLst/>
                <a:latin typeface="Times New Roman"/>
                <a:ea typeface="Times New Roman"/>
              </a:rPr>
              <a:t>При развитии затруднений речи или понимания слов и простых предложений.</a:t>
            </a:r>
            <a:endParaRPr lang="ru-RU" sz="1600" dirty="0" smtClean="0">
              <a:effectLst/>
              <a:latin typeface="Times New Roman"/>
              <a:ea typeface="Times New Roman"/>
            </a:endParaRPr>
          </a:p>
          <a:p>
            <a:pPr marL="742950" lvl="1" indent="-285750" algn="just">
              <a:spcAft>
                <a:spcPts val="0"/>
              </a:spcAft>
              <a:buSzPts val="1000"/>
              <a:buFont typeface="Wingdings"/>
              <a:buChar char=""/>
              <a:tabLst>
                <a:tab pos="914400" algn="l"/>
              </a:tabLst>
            </a:pPr>
            <a:r>
              <a:rPr lang="ru-RU" dirty="0" smtClean="0">
                <a:solidFill>
                  <a:srgbClr val="365F91"/>
                </a:solidFill>
                <a:effectLst/>
                <a:latin typeface="Times New Roman"/>
                <a:ea typeface="Times New Roman"/>
              </a:rPr>
              <a:t>При внезапном развитии головокружения, потери равновесия или расстройства координации движений, особенно при сочетании с другими симптомами, такими как нарушенная речь, двоение в глазах, онемение, или слабость.</a:t>
            </a:r>
            <a:endParaRPr lang="ru-RU" sz="1600" dirty="0" smtClean="0">
              <a:effectLst/>
              <a:latin typeface="Times New Roman"/>
              <a:ea typeface="Times New Roman"/>
            </a:endParaRPr>
          </a:p>
          <a:p>
            <a:pPr marL="742950" lvl="1" indent="-285750" algn="just">
              <a:spcAft>
                <a:spcPts val="0"/>
              </a:spcAft>
              <a:buSzPts val="1000"/>
              <a:buFont typeface="Wingdings"/>
              <a:buChar char=""/>
              <a:tabLst>
                <a:tab pos="914400" algn="l"/>
              </a:tabLst>
            </a:pPr>
            <a:r>
              <a:rPr lang="ru-RU" dirty="0" smtClean="0">
                <a:solidFill>
                  <a:srgbClr val="365F91"/>
                </a:solidFill>
                <a:effectLst/>
                <a:latin typeface="Times New Roman"/>
                <a:ea typeface="Times New Roman"/>
              </a:rPr>
              <a:t>При внезапном развитии у пациента угнетения сознания вплоть до комы с ослаблением или отсутствием движений в руке и ноге одной стороны тела.</a:t>
            </a:r>
            <a:endParaRPr lang="ru-RU" sz="1600" dirty="0" smtClean="0">
              <a:effectLst/>
              <a:latin typeface="Times New Roman"/>
              <a:ea typeface="Times New Roman"/>
            </a:endParaRPr>
          </a:p>
          <a:p>
            <a:pPr marL="742950" lvl="1" indent="-285750" algn="just">
              <a:spcAft>
                <a:spcPts val="0"/>
              </a:spcAft>
              <a:buSzPts val="1000"/>
              <a:buFont typeface="Wingdings"/>
              <a:buChar char=""/>
              <a:tabLst>
                <a:tab pos="914400" algn="l"/>
              </a:tabLst>
            </a:pPr>
            <a:r>
              <a:rPr lang="ru-RU" dirty="0" smtClean="0">
                <a:solidFill>
                  <a:srgbClr val="365F91"/>
                </a:solidFill>
                <a:effectLst/>
                <a:latin typeface="Times New Roman"/>
                <a:ea typeface="Times New Roman"/>
              </a:rPr>
              <a:t>При развитии внезапной, необъяснимой, интенсивной головной боли.</a:t>
            </a:r>
            <a:endParaRPr lang="ru-RU" sz="1600" dirty="0" smtClean="0">
              <a:effectLst/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653561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71600" y="404664"/>
            <a:ext cx="6480720" cy="61755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4014598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17386" y="476672"/>
            <a:ext cx="8352928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ctr">
              <a:spcAft>
                <a:spcPts val="0"/>
              </a:spcAft>
            </a:pPr>
            <a:r>
              <a:rPr lang="ru-RU" sz="2400" b="1" dirty="0" smtClean="0">
                <a:solidFill>
                  <a:srgbClr val="365F91"/>
                </a:solidFill>
                <a:effectLst/>
                <a:latin typeface="Times New Roman"/>
                <a:ea typeface="Times New Roman"/>
              </a:rPr>
              <a:t>Цели диагностики</a:t>
            </a:r>
            <a:endParaRPr lang="ru-RU" sz="2400" dirty="0" smtClean="0">
              <a:effectLst/>
              <a:latin typeface="Times New Roman"/>
              <a:ea typeface="Times New Roman"/>
            </a:endParaRPr>
          </a:p>
          <a:p>
            <a:pPr marL="742950" lvl="1" indent="-285750" algn="just">
              <a:spcAft>
                <a:spcPts val="0"/>
              </a:spcAft>
              <a:buSzPts val="1000"/>
              <a:buFont typeface="Wingdings"/>
              <a:buChar char=""/>
              <a:tabLst>
                <a:tab pos="914400" algn="l"/>
              </a:tabLst>
            </a:pPr>
            <a:r>
              <a:rPr lang="ru-RU" dirty="0" smtClean="0">
                <a:solidFill>
                  <a:srgbClr val="365F91"/>
                </a:solidFill>
                <a:effectLst/>
                <a:latin typeface="Times New Roman"/>
                <a:ea typeface="Times New Roman"/>
              </a:rPr>
              <a:t>Подтвердить диагноз инсульта.</a:t>
            </a:r>
            <a:endParaRPr lang="ru-RU" sz="1600" dirty="0" smtClean="0">
              <a:effectLst/>
              <a:latin typeface="Times New Roman"/>
              <a:ea typeface="Times New Roman"/>
            </a:endParaRPr>
          </a:p>
          <a:p>
            <a:pPr marL="742950" lvl="1" indent="-285750" algn="just">
              <a:spcAft>
                <a:spcPts val="0"/>
              </a:spcAft>
              <a:buSzPts val="1000"/>
              <a:buFont typeface="Wingdings"/>
              <a:buChar char=""/>
              <a:tabLst>
                <a:tab pos="914400" algn="l"/>
              </a:tabLst>
            </a:pPr>
            <a:r>
              <a:rPr lang="ru-RU" dirty="0" smtClean="0">
                <a:solidFill>
                  <a:srgbClr val="365F91"/>
                </a:solidFill>
                <a:effectLst/>
                <a:latin typeface="Times New Roman"/>
                <a:ea typeface="Times New Roman"/>
              </a:rPr>
              <a:t>Дифференцировать ишемический и геморрагический типы инсульта, а также патогенетические подтипы ишемического инсульта для начала специфической патогенетической терапии в 3-4.5 часов от начала инсульта («терапевтическое окно»).</a:t>
            </a:r>
            <a:endParaRPr lang="ru-RU" sz="1600" dirty="0" smtClean="0">
              <a:effectLst/>
              <a:latin typeface="Times New Roman"/>
              <a:ea typeface="Times New Roman"/>
            </a:endParaRPr>
          </a:p>
          <a:p>
            <a:pPr marL="742950" lvl="1" indent="-285750" algn="just">
              <a:spcAft>
                <a:spcPts val="0"/>
              </a:spcAft>
              <a:buSzPts val="1000"/>
              <a:buFont typeface="Wingdings"/>
              <a:buChar char=""/>
              <a:tabLst>
                <a:tab pos="914400" algn="l"/>
              </a:tabLst>
            </a:pPr>
            <a:r>
              <a:rPr lang="ru-RU" dirty="0" smtClean="0">
                <a:solidFill>
                  <a:srgbClr val="365F91"/>
                </a:solidFill>
                <a:effectLst/>
                <a:latin typeface="Times New Roman"/>
                <a:ea typeface="Times New Roman"/>
              </a:rPr>
              <a:t>Определить показания к медикаментозному </a:t>
            </a:r>
            <a:r>
              <a:rPr lang="ru-RU" dirty="0" err="1" smtClean="0">
                <a:solidFill>
                  <a:srgbClr val="365F91"/>
                </a:solidFill>
                <a:effectLst/>
                <a:latin typeface="Times New Roman"/>
                <a:ea typeface="Times New Roman"/>
              </a:rPr>
              <a:t>тромболизу</a:t>
            </a:r>
            <a:r>
              <a:rPr lang="ru-RU" dirty="0" smtClean="0">
                <a:solidFill>
                  <a:srgbClr val="365F91"/>
                </a:solidFill>
                <a:effectLst/>
                <a:latin typeface="Times New Roman"/>
                <a:ea typeface="Times New Roman"/>
              </a:rPr>
              <a:t> в первые 1-4.5 часов от начала инсульта.</a:t>
            </a:r>
            <a:endParaRPr lang="ru-RU" sz="1600" dirty="0" smtClean="0">
              <a:effectLst/>
              <a:latin typeface="Times New Roman"/>
              <a:ea typeface="Times New Roman"/>
            </a:endParaRPr>
          </a:p>
          <a:p>
            <a:pPr marL="742950" lvl="1" indent="-285750" algn="just">
              <a:spcAft>
                <a:spcPts val="0"/>
              </a:spcAft>
              <a:buSzPts val="1000"/>
              <a:buFont typeface="Wingdings"/>
              <a:buChar char=""/>
              <a:tabLst>
                <a:tab pos="914400" algn="l"/>
              </a:tabLst>
            </a:pPr>
            <a:r>
              <a:rPr lang="ru-RU" dirty="0" smtClean="0">
                <a:solidFill>
                  <a:srgbClr val="365F91"/>
                </a:solidFill>
                <a:effectLst/>
                <a:latin typeface="Times New Roman"/>
                <a:ea typeface="Times New Roman"/>
              </a:rPr>
              <a:t>Определить пораженный сосудистый бассейн, размеры и локализацию очага поражения мозга, выраженность отека мозга, наличие крови в желудочках, выраженность смещения срединных структур мозга и дислокационных синдромов.</a:t>
            </a:r>
            <a:endParaRPr lang="ru-RU" sz="1600" dirty="0" smtClean="0">
              <a:effectLst/>
              <a:latin typeface="Times New Roman"/>
              <a:ea typeface="Times New Roman"/>
            </a:endParaRPr>
          </a:p>
          <a:p>
            <a:pPr indent="450215" algn="just">
              <a:spcAft>
                <a:spcPts val="0"/>
              </a:spcAft>
            </a:pPr>
            <a:r>
              <a:rPr lang="ru-RU" dirty="0" smtClean="0">
                <a:solidFill>
                  <a:srgbClr val="365F91"/>
                </a:solidFill>
                <a:effectLst/>
                <a:latin typeface="Times New Roman"/>
                <a:ea typeface="Times New Roman"/>
              </a:rPr>
              <a:t> </a:t>
            </a:r>
            <a:endParaRPr lang="ru-RU" sz="1600" dirty="0">
              <a:effectLst/>
              <a:latin typeface="Times New Roman"/>
              <a:ea typeface="Times New Roman"/>
            </a:endParaRPr>
          </a:p>
        </p:txBody>
      </p:sp>
      <p:pic>
        <p:nvPicPr>
          <p:cNvPr id="16386" name="Picture 2" descr="Картинки по запросу картинки инсульт симптоматика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267744" y="4077072"/>
            <a:ext cx="4799856" cy="24674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935494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332656"/>
            <a:ext cx="8136904" cy="57246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ctr">
              <a:spcAft>
                <a:spcPts val="0"/>
              </a:spcAft>
            </a:pPr>
            <a:r>
              <a:rPr lang="ru-RU" sz="2400" b="1" dirty="0" smtClean="0">
                <a:solidFill>
                  <a:srgbClr val="365F91"/>
                </a:solidFill>
                <a:effectLst/>
                <a:latin typeface="Times New Roman"/>
              </a:rPr>
              <a:t>Лечение</a:t>
            </a:r>
            <a:endParaRPr lang="ru-RU" sz="2400" b="1" dirty="0" smtClean="0">
              <a:effectLst/>
              <a:latin typeface="Times New Roman"/>
            </a:endParaRPr>
          </a:p>
          <a:p>
            <a:pPr marL="450215" algn="just">
              <a:spcAft>
                <a:spcPts val="0"/>
              </a:spcAft>
            </a:pPr>
            <a:r>
              <a:rPr lang="ru-RU" b="1" dirty="0" smtClean="0">
                <a:solidFill>
                  <a:srgbClr val="365F91"/>
                </a:solidFill>
                <a:effectLst/>
                <a:latin typeface="Times New Roman"/>
                <a:ea typeface="Times New Roman"/>
              </a:rPr>
              <a:t>Цели лечения</a:t>
            </a:r>
            <a:endParaRPr lang="ru-RU" sz="1600" dirty="0" smtClean="0">
              <a:effectLst/>
              <a:latin typeface="Times New Roman"/>
              <a:ea typeface="Times New Roman"/>
            </a:endParaRPr>
          </a:p>
          <a:p>
            <a:pPr marL="742950" lvl="1" indent="-285750" algn="just">
              <a:spcAft>
                <a:spcPts val="0"/>
              </a:spcAft>
              <a:buSzPts val="1000"/>
              <a:buFont typeface="Wingdings"/>
              <a:buChar char=""/>
              <a:tabLst>
                <a:tab pos="914400" algn="l"/>
              </a:tabLst>
            </a:pPr>
            <a:r>
              <a:rPr lang="ru-RU" dirty="0" smtClean="0">
                <a:solidFill>
                  <a:srgbClr val="365F91"/>
                </a:solidFill>
                <a:effectLst/>
                <a:latin typeface="Times New Roman"/>
                <a:ea typeface="Times New Roman"/>
              </a:rPr>
              <a:t>Коррекция нарушений жизненно важных функций и систем организма.</a:t>
            </a:r>
            <a:endParaRPr lang="ru-RU" sz="1600" dirty="0" smtClean="0">
              <a:effectLst/>
              <a:latin typeface="Times New Roman"/>
              <a:ea typeface="Times New Roman"/>
            </a:endParaRPr>
          </a:p>
          <a:p>
            <a:pPr marL="742950" lvl="1" indent="-285750" algn="just">
              <a:spcAft>
                <a:spcPts val="0"/>
              </a:spcAft>
              <a:buSzPts val="1000"/>
              <a:buFont typeface="Wingdings"/>
              <a:buChar char=""/>
              <a:tabLst>
                <a:tab pos="914400" algn="l"/>
              </a:tabLst>
            </a:pPr>
            <a:r>
              <a:rPr lang="ru-RU" dirty="0" smtClean="0">
                <a:solidFill>
                  <a:srgbClr val="365F91"/>
                </a:solidFill>
                <a:effectLst/>
                <a:latin typeface="Times New Roman"/>
                <a:ea typeface="Times New Roman"/>
              </a:rPr>
              <a:t>Минимизация неврологического дефекта.</a:t>
            </a:r>
            <a:endParaRPr lang="ru-RU" sz="1600" dirty="0" smtClean="0">
              <a:effectLst/>
              <a:latin typeface="Times New Roman"/>
              <a:ea typeface="Times New Roman"/>
            </a:endParaRPr>
          </a:p>
          <a:p>
            <a:pPr marL="742950" lvl="1" indent="-285750" algn="just">
              <a:spcAft>
                <a:spcPts val="0"/>
              </a:spcAft>
              <a:buSzPts val="1000"/>
              <a:buFont typeface="Wingdings"/>
              <a:buChar char=""/>
              <a:tabLst>
                <a:tab pos="914400" algn="l"/>
              </a:tabLst>
            </a:pPr>
            <a:r>
              <a:rPr lang="ru-RU" dirty="0" smtClean="0">
                <a:solidFill>
                  <a:srgbClr val="365F91"/>
                </a:solidFill>
                <a:effectLst/>
                <a:latin typeface="Times New Roman"/>
                <a:ea typeface="Times New Roman"/>
              </a:rPr>
              <a:t>Профилактика и лечение неврологических и соматических осложнений.</a:t>
            </a:r>
            <a:endParaRPr lang="ru-RU" sz="1600" dirty="0" smtClean="0">
              <a:effectLst/>
              <a:latin typeface="Times New Roman"/>
              <a:ea typeface="Times New Roman"/>
            </a:endParaRPr>
          </a:p>
          <a:p>
            <a:pPr marL="450215" algn="just">
              <a:spcAft>
                <a:spcPts val="0"/>
              </a:spcAft>
            </a:pPr>
            <a:r>
              <a:rPr lang="ru-RU" b="1" dirty="0" smtClean="0">
                <a:solidFill>
                  <a:srgbClr val="365F91"/>
                </a:solidFill>
                <a:effectLst/>
                <a:latin typeface="Times New Roman"/>
                <a:ea typeface="Times New Roman"/>
              </a:rPr>
              <a:t>Задачи лечения</a:t>
            </a:r>
            <a:endParaRPr lang="ru-RU" sz="1600" dirty="0" smtClean="0">
              <a:effectLst/>
              <a:latin typeface="Times New Roman"/>
              <a:ea typeface="Times New Roman"/>
            </a:endParaRPr>
          </a:p>
          <a:p>
            <a:pPr marL="742950" lvl="1" indent="-285750" algn="just">
              <a:spcAft>
                <a:spcPts val="0"/>
              </a:spcAft>
              <a:buSzPts val="1000"/>
              <a:buFont typeface="Wingdings"/>
              <a:buChar char=""/>
              <a:tabLst>
                <a:tab pos="914400" algn="l"/>
              </a:tabLst>
            </a:pPr>
            <a:r>
              <a:rPr lang="ru-RU" dirty="0" smtClean="0">
                <a:solidFill>
                  <a:srgbClr val="365F91"/>
                </a:solidFill>
                <a:effectLst/>
                <a:latin typeface="Times New Roman"/>
                <a:ea typeface="Times New Roman"/>
              </a:rPr>
              <a:t>Нормализация функции дыхания.</a:t>
            </a:r>
            <a:endParaRPr lang="ru-RU" sz="1600" dirty="0" smtClean="0">
              <a:effectLst/>
              <a:latin typeface="Times New Roman"/>
              <a:ea typeface="Times New Roman"/>
            </a:endParaRPr>
          </a:p>
          <a:p>
            <a:pPr marL="742950" lvl="1" indent="-285750" algn="just">
              <a:spcAft>
                <a:spcPts val="0"/>
              </a:spcAft>
              <a:buSzPts val="1000"/>
              <a:buFont typeface="Wingdings"/>
              <a:buChar char=""/>
              <a:tabLst>
                <a:tab pos="914400" algn="l"/>
              </a:tabLst>
            </a:pPr>
            <a:r>
              <a:rPr lang="ru-RU" dirty="0" smtClean="0">
                <a:solidFill>
                  <a:srgbClr val="365F91"/>
                </a:solidFill>
                <a:effectLst/>
                <a:latin typeface="Times New Roman"/>
                <a:ea typeface="Times New Roman"/>
              </a:rPr>
              <a:t>Нормализация кровообращения.</a:t>
            </a:r>
            <a:endParaRPr lang="ru-RU" sz="1600" dirty="0" smtClean="0">
              <a:effectLst/>
              <a:latin typeface="Times New Roman"/>
              <a:ea typeface="Times New Roman"/>
            </a:endParaRPr>
          </a:p>
          <a:p>
            <a:pPr marL="742950" lvl="1" indent="-285750" algn="just">
              <a:spcAft>
                <a:spcPts val="0"/>
              </a:spcAft>
              <a:buSzPts val="1000"/>
              <a:buFont typeface="Wingdings"/>
              <a:buChar char=""/>
              <a:tabLst>
                <a:tab pos="914400" algn="l"/>
              </a:tabLst>
            </a:pPr>
            <a:r>
              <a:rPr lang="ru-RU" dirty="0" smtClean="0">
                <a:solidFill>
                  <a:srgbClr val="365F91"/>
                </a:solidFill>
                <a:effectLst/>
                <a:latin typeface="Times New Roman"/>
                <a:ea typeface="Times New Roman"/>
              </a:rPr>
              <a:t>Регуляция гомеостаза.</a:t>
            </a:r>
            <a:endParaRPr lang="ru-RU" sz="1600" dirty="0" smtClean="0">
              <a:effectLst/>
              <a:latin typeface="Times New Roman"/>
              <a:ea typeface="Times New Roman"/>
            </a:endParaRPr>
          </a:p>
          <a:p>
            <a:pPr marL="742950" lvl="1" indent="-285750" algn="just">
              <a:spcAft>
                <a:spcPts val="0"/>
              </a:spcAft>
              <a:buSzPts val="1000"/>
              <a:buFont typeface="Wingdings"/>
              <a:buChar char=""/>
              <a:tabLst>
                <a:tab pos="914400" algn="l"/>
              </a:tabLst>
            </a:pPr>
            <a:r>
              <a:rPr lang="ru-RU" dirty="0" smtClean="0">
                <a:solidFill>
                  <a:srgbClr val="365F91"/>
                </a:solidFill>
                <a:effectLst/>
                <a:latin typeface="Times New Roman"/>
                <a:ea typeface="Times New Roman"/>
              </a:rPr>
              <a:t>Уменьшение отека головного мозга.</a:t>
            </a:r>
            <a:endParaRPr lang="ru-RU" sz="1600" dirty="0" smtClean="0">
              <a:effectLst/>
              <a:latin typeface="Times New Roman"/>
              <a:ea typeface="Times New Roman"/>
            </a:endParaRPr>
          </a:p>
          <a:p>
            <a:pPr marL="742950" lvl="1" indent="-285750" algn="just">
              <a:spcAft>
                <a:spcPts val="0"/>
              </a:spcAft>
              <a:buSzPts val="1000"/>
              <a:buFont typeface="Wingdings"/>
              <a:buChar char=""/>
              <a:tabLst>
                <a:tab pos="914400" algn="l"/>
              </a:tabLst>
            </a:pPr>
            <a:r>
              <a:rPr lang="ru-RU" dirty="0" smtClean="0">
                <a:solidFill>
                  <a:srgbClr val="365F91"/>
                </a:solidFill>
                <a:effectLst/>
                <a:latin typeface="Times New Roman"/>
                <a:ea typeface="Times New Roman"/>
              </a:rPr>
              <a:t>Симптоматическая терапия.</a:t>
            </a:r>
            <a:endParaRPr lang="ru-RU" sz="1600" dirty="0" smtClean="0">
              <a:effectLst/>
              <a:latin typeface="Times New Roman"/>
              <a:ea typeface="Times New Roman"/>
            </a:endParaRPr>
          </a:p>
          <a:p>
            <a:pPr marL="742950" lvl="1" indent="-285750" algn="just">
              <a:spcAft>
                <a:spcPts val="0"/>
              </a:spcAft>
              <a:buSzPts val="1000"/>
              <a:buFont typeface="Wingdings"/>
              <a:buChar char=""/>
              <a:tabLst>
                <a:tab pos="914400" algn="l"/>
              </a:tabLst>
            </a:pPr>
            <a:r>
              <a:rPr lang="ru-RU" dirty="0" smtClean="0">
                <a:solidFill>
                  <a:srgbClr val="365F91"/>
                </a:solidFill>
                <a:effectLst/>
                <a:latin typeface="Times New Roman"/>
                <a:ea typeface="Times New Roman"/>
              </a:rPr>
              <a:t>При ишемическом инсульте – восстановление кровотока в зонах </a:t>
            </a:r>
            <a:r>
              <a:rPr lang="ru-RU" dirty="0" err="1" smtClean="0">
                <a:solidFill>
                  <a:srgbClr val="365F91"/>
                </a:solidFill>
                <a:effectLst/>
                <a:latin typeface="Times New Roman"/>
                <a:ea typeface="Times New Roman"/>
              </a:rPr>
              <a:t>гипоперфузии</a:t>
            </a:r>
            <a:r>
              <a:rPr lang="ru-RU" dirty="0" smtClean="0">
                <a:solidFill>
                  <a:srgbClr val="365F91"/>
                </a:solidFill>
                <a:effectLst/>
                <a:latin typeface="Times New Roman"/>
                <a:ea typeface="Times New Roman"/>
              </a:rPr>
              <a:t> головного мозга (</a:t>
            </a:r>
            <a:r>
              <a:rPr lang="ru-RU" dirty="0" err="1" smtClean="0">
                <a:solidFill>
                  <a:srgbClr val="365F91"/>
                </a:solidFill>
                <a:effectLst/>
                <a:latin typeface="Times New Roman"/>
                <a:ea typeface="Times New Roman"/>
              </a:rPr>
              <a:t>реперфузия</a:t>
            </a:r>
            <a:r>
              <a:rPr lang="ru-RU" dirty="0" smtClean="0">
                <a:solidFill>
                  <a:srgbClr val="365F91"/>
                </a:solidFill>
                <a:effectLst/>
                <a:latin typeface="Times New Roman"/>
                <a:ea typeface="Times New Roman"/>
              </a:rPr>
              <a:t>).</a:t>
            </a:r>
            <a:endParaRPr lang="ru-RU" sz="1600" dirty="0" smtClean="0">
              <a:effectLst/>
              <a:latin typeface="Times New Roman"/>
              <a:ea typeface="Times New Roman"/>
            </a:endParaRPr>
          </a:p>
          <a:p>
            <a:pPr marL="742950" lvl="1" indent="-285750" algn="just">
              <a:spcAft>
                <a:spcPts val="0"/>
              </a:spcAft>
              <a:buSzPts val="1000"/>
              <a:buFont typeface="Wingdings"/>
              <a:buChar char=""/>
              <a:tabLst>
                <a:tab pos="914400" algn="l"/>
              </a:tabLst>
            </a:pPr>
            <a:r>
              <a:rPr lang="ru-RU" dirty="0" smtClean="0">
                <a:solidFill>
                  <a:srgbClr val="365F91"/>
                </a:solidFill>
                <a:effectLst/>
                <a:latin typeface="Times New Roman"/>
                <a:ea typeface="Times New Roman"/>
              </a:rPr>
              <a:t>При кровоизлиянии в мозг – снижение повышенного АД, остановка кровотечения и удаление гематомы, в некоторых случаях устранение источника кровотечения (аневризмы).</a:t>
            </a:r>
            <a:endParaRPr lang="ru-RU" sz="1600" dirty="0" smtClean="0">
              <a:effectLst/>
              <a:latin typeface="Times New Roman"/>
              <a:ea typeface="Times New Roman"/>
            </a:endParaRPr>
          </a:p>
          <a:p>
            <a:pPr marL="742950" lvl="1" indent="-285750" algn="just">
              <a:spcAft>
                <a:spcPts val="0"/>
              </a:spcAft>
              <a:buSzPts val="1000"/>
              <a:buFont typeface="Wingdings"/>
              <a:buChar char=""/>
              <a:tabLst>
                <a:tab pos="914400" algn="l"/>
              </a:tabLst>
            </a:pPr>
            <a:r>
              <a:rPr lang="ru-RU" dirty="0" smtClean="0">
                <a:solidFill>
                  <a:srgbClr val="365F91"/>
                </a:solidFill>
                <a:effectLst/>
                <a:latin typeface="Times New Roman"/>
                <a:ea typeface="Times New Roman"/>
              </a:rPr>
              <a:t>При САК – остановка кровотечения, устранение источника кровотечения (аневризмы).</a:t>
            </a:r>
            <a:endParaRPr lang="ru-RU" sz="1600" dirty="0" smtClean="0">
              <a:effectLst/>
              <a:latin typeface="Times New Roman"/>
              <a:ea typeface="Times New Roman"/>
            </a:endParaRPr>
          </a:p>
          <a:p>
            <a:pPr marL="742950" lvl="1" indent="-285750" algn="just">
              <a:spcAft>
                <a:spcPts val="0"/>
              </a:spcAft>
              <a:buSzPts val="1000"/>
              <a:buFont typeface="Wingdings"/>
              <a:buChar char=""/>
              <a:tabLst>
                <a:tab pos="914400" algn="l"/>
              </a:tabLst>
            </a:pPr>
            <a:r>
              <a:rPr lang="ru-RU" dirty="0" err="1" smtClean="0">
                <a:solidFill>
                  <a:srgbClr val="365F91"/>
                </a:solidFill>
                <a:effectLst/>
                <a:latin typeface="Times New Roman"/>
                <a:ea typeface="Times New Roman"/>
              </a:rPr>
              <a:t>Нейропротекция</a:t>
            </a:r>
            <a:r>
              <a:rPr lang="ru-RU" dirty="0" smtClean="0">
                <a:solidFill>
                  <a:srgbClr val="365F91"/>
                </a:solidFill>
                <a:effectLst/>
                <a:latin typeface="Times New Roman"/>
                <a:ea typeface="Times New Roman"/>
              </a:rPr>
              <a:t> и </a:t>
            </a:r>
            <a:r>
              <a:rPr lang="ru-RU" dirty="0" err="1" smtClean="0">
                <a:solidFill>
                  <a:srgbClr val="365F91"/>
                </a:solidFill>
                <a:effectLst/>
                <a:latin typeface="Times New Roman"/>
                <a:ea typeface="Times New Roman"/>
              </a:rPr>
              <a:t>репаративная</a:t>
            </a:r>
            <a:r>
              <a:rPr lang="ru-RU" dirty="0" smtClean="0">
                <a:solidFill>
                  <a:srgbClr val="365F91"/>
                </a:solidFill>
                <a:effectLst/>
                <a:latin typeface="Times New Roman"/>
                <a:ea typeface="Times New Roman"/>
              </a:rPr>
              <a:t> терапия.</a:t>
            </a:r>
            <a:endParaRPr lang="ru-RU" sz="1600" dirty="0" smtClean="0">
              <a:effectLst/>
              <a:latin typeface="Times New Roman"/>
              <a:ea typeface="Times New Roman"/>
            </a:endParaRPr>
          </a:p>
          <a:p>
            <a:pPr marL="720725" algn="just">
              <a:spcAft>
                <a:spcPts val="0"/>
              </a:spcAft>
            </a:pPr>
            <a:r>
              <a:rPr lang="ru-RU" dirty="0" smtClean="0">
                <a:solidFill>
                  <a:srgbClr val="365F91"/>
                </a:solidFill>
                <a:effectLst/>
                <a:latin typeface="Times New Roman"/>
                <a:ea typeface="Times New Roman"/>
              </a:rPr>
              <a:t> </a:t>
            </a:r>
            <a:endParaRPr lang="ru-RU" sz="1600" dirty="0" smtClean="0">
              <a:effectLst/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24113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18" y="404664"/>
            <a:ext cx="8531079" cy="38779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0215" algn="ctr">
              <a:spcAft>
                <a:spcPts val="0"/>
              </a:spcAft>
            </a:pPr>
            <a:r>
              <a:rPr lang="ru-RU" sz="2400" b="1" dirty="0" smtClean="0">
                <a:solidFill>
                  <a:srgbClr val="365F91"/>
                </a:solidFill>
                <a:effectLst/>
                <a:latin typeface="Times New Roman"/>
                <a:ea typeface="Times New Roman"/>
              </a:rPr>
              <a:t>Оптимальная организация медицинской помощи при инсульте</a:t>
            </a:r>
            <a:endParaRPr lang="ru-RU" sz="2400" dirty="0" smtClean="0">
              <a:effectLst/>
              <a:latin typeface="Times New Roman"/>
              <a:ea typeface="Times New Roman"/>
            </a:endParaRPr>
          </a:p>
          <a:p>
            <a:pPr marL="742950" lvl="1" indent="-285750" algn="just">
              <a:spcAft>
                <a:spcPts val="0"/>
              </a:spcAft>
              <a:buSzPts val="1000"/>
              <a:buFont typeface="Wingdings"/>
              <a:buChar char=""/>
              <a:tabLst>
                <a:tab pos="914400" algn="l"/>
              </a:tabLst>
            </a:pPr>
            <a:r>
              <a:rPr lang="ru-RU" dirty="0" smtClean="0">
                <a:solidFill>
                  <a:srgbClr val="365F91"/>
                </a:solidFill>
                <a:effectLst/>
                <a:latin typeface="Times New Roman"/>
                <a:ea typeface="Times New Roman"/>
              </a:rPr>
              <a:t>Срочная госпитализация пациентов в течение первых 1-3 ч от начала инсульта в специализированные отделения сосудистой неврологии (оснащенные круглосуточной службой </a:t>
            </a:r>
            <a:r>
              <a:rPr lang="ru-RU" dirty="0" err="1" smtClean="0">
                <a:solidFill>
                  <a:srgbClr val="365F91"/>
                </a:solidFill>
                <a:effectLst/>
                <a:latin typeface="Times New Roman"/>
                <a:ea typeface="Times New Roman"/>
              </a:rPr>
              <a:t>нейровизуализации</a:t>
            </a:r>
            <a:r>
              <a:rPr lang="ru-RU" dirty="0" smtClean="0">
                <a:solidFill>
                  <a:srgbClr val="365F91"/>
                </a:solidFill>
                <a:effectLst/>
                <a:latin typeface="Times New Roman"/>
                <a:ea typeface="Times New Roman"/>
              </a:rPr>
              <a:t>, в которых имеется возможность консультации и поддержки нейрохирургической бригадой.</a:t>
            </a:r>
            <a:endParaRPr lang="ru-RU" sz="1600" dirty="0" smtClean="0">
              <a:effectLst/>
              <a:latin typeface="Times New Roman"/>
              <a:ea typeface="Times New Roman"/>
            </a:endParaRPr>
          </a:p>
          <a:p>
            <a:pPr marL="742950" lvl="1" indent="-285750" algn="just">
              <a:spcAft>
                <a:spcPts val="0"/>
              </a:spcAft>
              <a:buSzPts val="1000"/>
              <a:buFont typeface="Wingdings"/>
              <a:buChar char=""/>
              <a:tabLst>
                <a:tab pos="914400" algn="l"/>
              </a:tabLst>
            </a:pPr>
            <a:r>
              <a:rPr lang="ru-RU" dirty="0" smtClean="0">
                <a:solidFill>
                  <a:srgbClr val="365F91"/>
                </a:solidFill>
                <a:effectLst/>
                <a:latin typeface="Times New Roman"/>
                <a:ea typeface="Times New Roman"/>
              </a:rPr>
              <a:t>Лечение в первые 5–7 сут</a:t>
            </a:r>
            <a:r>
              <a:rPr lang="ru-RU" dirty="0" smtClean="0">
                <a:solidFill>
                  <a:srgbClr val="365F91"/>
                </a:solidFill>
                <a:latin typeface="Times New Roman"/>
                <a:ea typeface="Times New Roman"/>
              </a:rPr>
              <a:t>ок</a:t>
            </a:r>
            <a:r>
              <a:rPr lang="ru-RU" dirty="0" smtClean="0">
                <a:solidFill>
                  <a:srgbClr val="365F91"/>
                </a:solidFill>
                <a:effectLst/>
                <a:latin typeface="Times New Roman"/>
                <a:ea typeface="Times New Roman"/>
              </a:rPr>
              <a:t> (острейший период заболевания) должно проводиться в специализированном неврологическом блоке интенсивной терапии.</a:t>
            </a:r>
            <a:endParaRPr lang="ru-RU" sz="1600" dirty="0" smtClean="0">
              <a:effectLst/>
              <a:latin typeface="Times New Roman"/>
              <a:ea typeface="Times New Roman"/>
            </a:endParaRPr>
          </a:p>
          <a:p>
            <a:pPr marL="742950" lvl="1" indent="-285750" algn="just">
              <a:spcAft>
                <a:spcPts val="0"/>
              </a:spcAft>
              <a:buSzPts val="1000"/>
              <a:buFont typeface="Wingdings"/>
              <a:buChar char=""/>
              <a:tabLst>
                <a:tab pos="914400" algn="l"/>
              </a:tabLst>
            </a:pPr>
            <a:r>
              <a:rPr lang="ru-RU" dirty="0" smtClean="0">
                <a:solidFill>
                  <a:srgbClr val="365F91"/>
                </a:solidFill>
                <a:effectLst/>
                <a:latin typeface="Times New Roman"/>
                <a:ea typeface="Times New Roman"/>
              </a:rPr>
              <a:t>По окончании острейшего периода лечение проводится в палатах сосудистого неврологического отделения.</a:t>
            </a:r>
            <a:endParaRPr lang="ru-RU" sz="1600" dirty="0" smtClean="0">
              <a:effectLst/>
              <a:latin typeface="Times New Roman"/>
              <a:ea typeface="Times New Roman"/>
            </a:endParaRPr>
          </a:p>
          <a:p>
            <a:pPr marL="540385" algn="just">
              <a:spcAft>
                <a:spcPts val="0"/>
              </a:spcAft>
            </a:pPr>
            <a:r>
              <a:rPr lang="ru-RU" dirty="0" smtClean="0">
                <a:solidFill>
                  <a:srgbClr val="365F91"/>
                </a:solidFill>
                <a:effectLst/>
                <a:latin typeface="Times New Roman"/>
                <a:ea typeface="Times New Roman"/>
              </a:rPr>
              <a:t> </a:t>
            </a:r>
            <a:endParaRPr lang="ru-RU" sz="1600" dirty="0">
              <a:effectLst/>
              <a:latin typeface="Times New Roman"/>
              <a:ea typeface="Times New Roman"/>
            </a:endParaRPr>
          </a:p>
        </p:txBody>
      </p:sp>
      <p:pic>
        <p:nvPicPr>
          <p:cNvPr id="17410" name="Picture 2" descr="Картинки по запросу картинки инсульт палаты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9653" r="18057" b="29122"/>
          <a:stretch/>
        </p:blipFill>
        <p:spPr bwMode="auto">
          <a:xfrm>
            <a:off x="3059832" y="4025755"/>
            <a:ext cx="3922567" cy="25084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758957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39771" y="764704"/>
            <a:ext cx="7344816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just">
              <a:spcAft>
                <a:spcPts val="0"/>
              </a:spcAft>
            </a:pPr>
            <a:r>
              <a:rPr lang="ru-RU" b="1" dirty="0" smtClean="0">
                <a:solidFill>
                  <a:srgbClr val="365F91"/>
                </a:solidFill>
                <a:effectLst/>
                <a:latin typeface="Times New Roman"/>
                <a:ea typeface="Times New Roman"/>
              </a:rPr>
              <a:t>Острые нарушения мозгового кровообращения (ОНМК) </a:t>
            </a:r>
            <a:r>
              <a:rPr lang="ru-RU" dirty="0" smtClean="0">
                <a:solidFill>
                  <a:srgbClr val="365F91"/>
                </a:solidFill>
                <a:effectLst/>
                <a:latin typeface="Times New Roman"/>
                <a:ea typeface="Times New Roman"/>
              </a:rPr>
              <a:t>представляют собой группу заболеваний, развивающихся вследствие острого расстройства кровообращения головного мозга при поражениях:</a:t>
            </a:r>
            <a:endParaRPr lang="ru-RU" sz="1600" dirty="0" smtClean="0">
              <a:effectLst/>
              <a:latin typeface="Times New Roman"/>
              <a:ea typeface="Times New Roman"/>
            </a:endParaRPr>
          </a:p>
          <a:p>
            <a:pPr marL="342900" lvl="0" indent="-342900" algn="just">
              <a:spcAft>
                <a:spcPts val="0"/>
              </a:spcAft>
              <a:buSzPts val="1000"/>
              <a:buFont typeface="Wingdings"/>
              <a:buChar char=""/>
              <a:tabLst>
                <a:tab pos="457200" algn="l"/>
              </a:tabLst>
            </a:pPr>
            <a:r>
              <a:rPr lang="ru-RU" dirty="0" smtClean="0">
                <a:solidFill>
                  <a:srgbClr val="365F91"/>
                </a:solidFill>
                <a:effectLst/>
                <a:latin typeface="Times New Roman"/>
                <a:ea typeface="Times New Roman"/>
              </a:rPr>
              <a:t>артериосклеротических (атеросклероз, </a:t>
            </a:r>
            <a:r>
              <a:rPr lang="ru-RU" dirty="0" err="1" smtClean="0">
                <a:solidFill>
                  <a:srgbClr val="365F91"/>
                </a:solidFill>
                <a:effectLst/>
                <a:latin typeface="Times New Roman"/>
                <a:ea typeface="Times New Roman"/>
              </a:rPr>
              <a:t>ангиопатии</a:t>
            </a:r>
            <a:r>
              <a:rPr lang="ru-RU" dirty="0" smtClean="0">
                <a:solidFill>
                  <a:srgbClr val="365F91"/>
                </a:solidFill>
                <a:effectLst/>
                <a:latin typeface="Times New Roman"/>
                <a:ea typeface="Times New Roman"/>
              </a:rPr>
              <a:t> и др.);</a:t>
            </a:r>
            <a:endParaRPr lang="ru-RU" sz="1600" dirty="0">
              <a:latin typeface="Times New Roman"/>
              <a:ea typeface="Times New Roman"/>
            </a:endParaRPr>
          </a:p>
          <a:p>
            <a:pPr marL="342900" lvl="0" indent="-342900" algn="just">
              <a:spcAft>
                <a:spcPts val="0"/>
              </a:spcAft>
              <a:buSzPts val="1000"/>
              <a:buFont typeface="Wingdings"/>
              <a:buChar char=""/>
              <a:tabLst>
                <a:tab pos="457200" algn="l"/>
              </a:tabLst>
            </a:pPr>
            <a:r>
              <a:rPr lang="ru-RU" dirty="0" smtClean="0">
                <a:solidFill>
                  <a:srgbClr val="365F91"/>
                </a:solidFill>
                <a:effectLst/>
                <a:latin typeface="Times New Roman"/>
                <a:ea typeface="Times New Roman"/>
              </a:rPr>
              <a:t>крупных экстракраниальных или </a:t>
            </a:r>
            <a:r>
              <a:rPr lang="ru-RU" dirty="0" err="1" smtClean="0">
                <a:solidFill>
                  <a:srgbClr val="365F91"/>
                </a:solidFill>
                <a:effectLst/>
                <a:latin typeface="Times New Roman"/>
                <a:ea typeface="Times New Roman"/>
              </a:rPr>
              <a:t>интракраниальных</a:t>
            </a:r>
            <a:r>
              <a:rPr lang="ru-RU" dirty="0" smtClean="0">
                <a:solidFill>
                  <a:srgbClr val="365F91"/>
                </a:solidFill>
                <a:effectLst/>
                <a:latin typeface="Times New Roman"/>
                <a:ea typeface="Times New Roman"/>
              </a:rPr>
              <a:t> сосудов;</a:t>
            </a:r>
            <a:endParaRPr lang="ru-RU" sz="1600" dirty="0">
              <a:latin typeface="Times New Roman"/>
              <a:ea typeface="Times New Roman"/>
            </a:endParaRPr>
          </a:p>
          <a:p>
            <a:pPr marL="342900" lvl="0" indent="-342900" algn="just">
              <a:spcAft>
                <a:spcPts val="0"/>
              </a:spcAft>
              <a:buSzPts val="1000"/>
              <a:buFont typeface="Wingdings"/>
              <a:buChar char=""/>
              <a:tabLst>
                <a:tab pos="457200" algn="l"/>
              </a:tabLst>
            </a:pPr>
            <a:r>
              <a:rPr lang="ru-RU" dirty="0" smtClean="0">
                <a:solidFill>
                  <a:srgbClr val="365F91"/>
                </a:solidFill>
                <a:effectLst/>
                <a:latin typeface="Times New Roman"/>
                <a:ea typeface="Times New Roman"/>
              </a:rPr>
              <a:t>мелких мозговых сосудов;</a:t>
            </a:r>
            <a:endParaRPr lang="ru-RU" sz="1600" dirty="0" smtClean="0">
              <a:effectLst/>
              <a:latin typeface="Times New Roman"/>
              <a:ea typeface="Times New Roman"/>
            </a:endParaRPr>
          </a:p>
          <a:p>
            <a:pPr marL="342900" lvl="0" indent="-342900" algn="just">
              <a:spcAft>
                <a:spcPts val="0"/>
              </a:spcAft>
              <a:buSzPts val="1000"/>
              <a:buFont typeface="Wingdings"/>
              <a:buChar char=""/>
              <a:tabLst>
                <a:tab pos="457200" algn="l"/>
              </a:tabLst>
            </a:pPr>
            <a:r>
              <a:rPr lang="ru-RU" dirty="0" smtClean="0">
                <a:solidFill>
                  <a:srgbClr val="365F91"/>
                </a:solidFill>
                <a:effectLst/>
                <a:latin typeface="Times New Roman"/>
                <a:ea typeface="Times New Roman"/>
              </a:rPr>
              <a:t>в результате кардиогенной эмболии (при заболеваниях сердца);</a:t>
            </a:r>
            <a:endParaRPr lang="ru-RU" sz="1600" dirty="0" smtClean="0">
              <a:effectLst/>
              <a:latin typeface="Times New Roman"/>
              <a:ea typeface="Times New Roman"/>
            </a:endParaRPr>
          </a:p>
          <a:p>
            <a:pPr marL="342900" lvl="0" indent="-342900" algn="just">
              <a:spcAft>
                <a:spcPts val="0"/>
              </a:spcAft>
              <a:buSzPts val="1000"/>
              <a:buFont typeface="Wingdings"/>
              <a:buChar char=""/>
              <a:tabLst>
                <a:tab pos="457200" algn="l"/>
              </a:tabLst>
            </a:pPr>
            <a:r>
              <a:rPr lang="ru-RU" dirty="0" smtClean="0">
                <a:solidFill>
                  <a:srgbClr val="365F91"/>
                </a:solidFill>
                <a:effectLst/>
                <a:latin typeface="Times New Roman"/>
                <a:ea typeface="Times New Roman"/>
              </a:rPr>
              <a:t>при не артериосклеротических поражениях сосудов;</a:t>
            </a:r>
            <a:endParaRPr lang="ru-RU" sz="1600" dirty="0" smtClean="0">
              <a:effectLst/>
              <a:latin typeface="Times New Roman"/>
              <a:ea typeface="Times New Roman"/>
            </a:endParaRPr>
          </a:p>
          <a:p>
            <a:pPr marL="342900" lvl="0" indent="-342900" algn="just">
              <a:spcAft>
                <a:spcPts val="0"/>
              </a:spcAft>
              <a:buSzPts val="1000"/>
              <a:buFont typeface="Wingdings"/>
              <a:buChar char=""/>
              <a:tabLst>
                <a:tab pos="457200" algn="l"/>
              </a:tabLst>
            </a:pPr>
            <a:r>
              <a:rPr lang="ru-RU" dirty="0" smtClean="0">
                <a:solidFill>
                  <a:srgbClr val="365F91"/>
                </a:solidFill>
                <a:effectLst/>
                <a:latin typeface="Times New Roman"/>
                <a:ea typeface="Times New Roman"/>
              </a:rPr>
              <a:t>при тромбозе венозных синусов.</a:t>
            </a:r>
            <a:endParaRPr lang="ru-RU" sz="1600" dirty="0" smtClean="0">
              <a:effectLst/>
              <a:latin typeface="Times New Roman"/>
              <a:ea typeface="Times New Roman"/>
            </a:endParaRPr>
          </a:p>
          <a:p>
            <a:pPr indent="450215" algn="just">
              <a:spcAft>
                <a:spcPts val="0"/>
              </a:spcAft>
            </a:pPr>
            <a:r>
              <a:rPr lang="ru-RU" dirty="0" smtClean="0">
                <a:solidFill>
                  <a:srgbClr val="365F91"/>
                </a:solidFill>
                <a:effectLst/>
                <a:latin typeface="Times New Roman"/>
                <a:ea typeface="Times New Roman"/>
              </a:rPr>
              <a:t>Около 2/3 нарушений кровообращения происходит в бассейне сонных артерий, и 1/3 в </a:t>
            </a:r>
            <a:r>
              <a:rPr lang="ru-RU" dirty="0" err="1" smtClean="0">
                <a:solidFill>
                  <a:srgbClr val="365F91"/>
                </a:solidFill>
                <a:effectLst/>
                <a:latin typeface="Times New Roman"/>
                <a:ea typeface="Times New Roman"/>
              </a:rPr>
              <a:t>вертебробазиллярном</a:t>
            </a:r>
            <a:r>
              <a:rPr lang="ru-RU" dirty="0" smtClean="0">
                <a:solidFill>
                  <a:srgbClr val="365F91"/>
                </a:solidFill>
                <a:effectLst/>
                <a:latin typeface="Times New Roman"/>
                <a:ea typeface="Times New Roman"/>
              </a:rPr>
              <a:t> бассейне.</a:t>
            </a:r>
            <a:endParaRPr lang="ru-RU" sz="1600" dirty="0">
              <a:effectLst/>
              <a:latin typeface="Times New Roman"/>
              <a:ea typeface="Times New Roman"/>
            </a:endParaRPr>
          </a:p>
        </p:txBody>
      </p:sp>
      <p:pic>
        <p:nvPicPr>
          <p:cNvPr id="1026" name="Picture 2" descr="Картинки по запросу картинки инсульт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411760" y="4077072"/>
            <a:ext cx="4607216" cy="25915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94953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1"/>
          <p:cNvSpPr>
            <a:spLocks noChangeArrowheads="1"/>
          </p:cNvSpPr>
          <p:nvPr/>
        </p:nvSpPr>
        <p:spPr bwMode="auto">
          <a:xfrm>
            <a:off x="251520" y="75982"/>
            <a:ext cx="8568952" cy="63773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914400" algn="l"/>
              </a:tabLst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1F497D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Прогноз при ишемическом инсульте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914400" algn="l"/>
              </a:tabLs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1F497D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Летальный исход в первый месяц заболевания у 15 – 25% пациентов.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914400" algn="l"/>
              </a:tabLst>
            </a:pPr>
            <a:r>
              <a:rPr kumimoji="0" lang="ru-RU" sz="1600" b="0" i="1" u="none" strike="noStrike" cap="none" normalizeH="0" baseline="0" dirty="0" smtClean="0">
                <a:ln>
                  <a:noFill/>
                </a:ln>
                <a:solidFill>
                  <a:srgbClr val="1F497D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Причины смерти: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457200" marR="0" lvl="1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"/>
              <a:tabLst>
                <a:tab pos="914400" algn="l"/>
              </a:tabLs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1F497D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 первой неделе: чаще — отек и дислокацией головного мозга с повреждением витальных центров (40% всех летальных исходов первых 30 дней), реже — кардиальная патология.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457200" marR="0" lvl="1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"/>
              <a:tabLst>
                <a:tab pos="914400" algn="l"/>
              </a:tabLs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1F497D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 2 – 4 неделе: тромбоэмболия легочной артерии, пневмония, острая сердечная недостаточность.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914400" algn="l"/>
              </a:tabLst>
            </a:pPr>
            <a:r>
              <a:rPr kumimoji="0" lang="ru-RU" sz="1600" b="0" i="1" u="none" strike="noStrike" cap="none" normalizeH="0" baseline="0" dirty="0" smtClean="0">
                <a:ln>
                  <a:noFill/>
                </a:ln>
                <a:solidFill>
                  <a:srgbClr val="1F497D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Выживаемость больных:</a:t>
            </a:r>
            <a:endParaRPr kumimoji="0" lang="ru-RU" sz="16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457200" marR="0" lvl="1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"/>
              <a:tabLst>
                <a:tab pos="914400" algn="l"/>
              </a:tabLs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1F497D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 концу первого года 60 – 70%.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457200" marR="0" lvl="1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"/>
              <a:tabLst>
                <a:tab pos="914400" algn="l"/>
              </a:tabLs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1F497D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Через 5 лет — 50% (неблагоприятные прогностические признаки: пожилой возраст, перенесенный инфаркт миокарда, мерцательная аритмия, сердечная недостаточность).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457200" marR="0" lvl="1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"/>
              <a:tabLst>
                <a:tab pos="914400" algn="l"/>
              </a:tabLs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1F497D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Через 10 лет — 25%.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457200" marR="0" lvl="1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"/>
              <a:tabLst>
                <a:tab pos="914400" algn="l"/>
              </a:tabLs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1F497D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дальнейшем смертность составляет 16 – 18% в год.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914400" algn="l"/>
              </a:tabLst>
            </a:pPr>
            <a:r>
              <a:rPr kumimoji="0" lang="ru-RU" sz="1600" b="0" i="1" u="none" strike="noStrike" cap="none" normalizeH="0" baseline="0" dirty="0" err="1" smtClean="0">
                <a:ln>
                  <a:noFill/>
                </a:ln>
                <a:solidFill>
                  <a:srgbClr val="1F497D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Инвалидизирующие</a:t>
            </a:r>
            <a:r>
              <a:rPr kumimoji="0" lang="ru-RU" sz="1600" b="0" i="1" u="none" strike="noStrike" cap="none" normalizeH="0" baseline="0" dirty="0" smtClean="0">
                <a:ln>
                  <a:noFill/>
                </a:ln>
                <a:solidFill>
                  <a:srgbClr val="1F497D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расстройства: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457200" marR="0" lvl="1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"/>
              <a:tabLst>
                <a:tab pos="914400" algn="l"/>
              </a:tabLs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1F497D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 концу первого месяца у 60 – 70% больных.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457200" marR="0" lvl="1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"/>
              <a:tabLst>
                <a:tab pos="914400" algn="l"/>
              </a:tabLs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1F497D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Через 6 месяцев у 40%.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457200" marR="0" lvl="1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"/>
              <a:tabLst>
                <a:tab pos="914400" algn="l"/>
              </a:tabLs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1F497D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Через год у 30% больных.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914400" algn="l"/>
              </a:tabLst>
            </a:pPr>
            <a:r>
              <a:rPr kumimoji="0" lang="ru-RU" sz="1600" b="0" i="1" u="none" strike="noStrike" cap="none" normalizeH="0" baseline="0" dirty="0" smtClean="0">
                <a:ln>
                  <a:noFill/>
                </a:ln>
                <a:solidFill>
                  <a:srgbClr val="1F497D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Восстановление движений:</a:t>
            </a:r>
            <a:endParaRPr kumimoji="0" lang="ru-RU" sz="16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457200" marR="0" lvl="1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"/>
              <a:tabLst>
                <a:tab pos="914400" algn="l"/>
              </a:tabLs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1F497D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Наиболее заметно первые 3 месяца.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457200" marR="0" lvl="1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"/>
              <a:tabLst>
                <a:tab pos="914400" algn="l"/>
              </a:tabLs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1F497D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Парез в ноге часто лучше восстанавливается, чем в руке.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457200" marR="0" lvl="1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"/>
              <a:tabLst>
                <a:tab pos="914400" algn="l"/>
              </a:tabLs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1F497D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Гемиплегия к концу 1-го месяца,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1F497D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плегия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1F497D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в руке — неблагоприятные прогностические признаки.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457200" marR="0" lvl="1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"/>
              <a:tabLst>
                <a:tab pos="914400" algn="l"/>
              </a:tabLs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1F497D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Малая вероятность регресса неврологического дефицита спустя год и более (исключения бывают у больных с афазией — реч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1F497D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ь восстанавливается несколько лет).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Rectangle 1"/>
          <p:cNvSpPr>
            <a:spLocks noChangeArrowheads="1"/>
          </p:cNvSpPr>
          <p:nvPr/>
        </p:nvSpPr>
        <p:spPr bwMode="auto">
          <a:xfrm>
            <a:off x="539552" y="836712"/>
            <a:ext cx="7560840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914400" algn="l"/>
              </a:tabLs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1F497D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Прогноз при внутримозговом кровоизлиянии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9144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1F497D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Летальный исход в первый месяц у 40 – 60% больных.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914400" algn="l"/>
              </a:tabLst>
            </a:pP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rgbClr val="1F497D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Причины смерти: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457200" marR="0" lvl="1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"/>
              <a:tabLst>
                <a:tab pos="9144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1F497D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Массивная (более 60 мл) гематома, отёк, дислокация головного мозга, прорыв крови в желудочки.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457200" marR="0" lvl="1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"/>
              <a:tabLst>
                <a:tab pos="9144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1F497D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Тромбоэмболия легочной артерии, пневмония, инфаркт миокарда, острая сердечная недостаточность.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914400" algn="l"/>
              </a:tabLst>
            </a:pP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rgbClr val="1F497D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Неблагоприятные прогностический факторы: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457200" marR="0" lvl="1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"/>
              <a:tabLst>
                <a:tab pos="9144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1F497D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Кома.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457200" marR="0" lvl="1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"/>
              <a:tabLst>
                <a:tab pos="9144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1F497D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Гемиплегия.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457200" marR="0" lvl="1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"/>
              <a:tabLst>
                <a:tab pos="9144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1F497D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Гипергликемия.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457200" marR="0" lvl="1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"/>
              <a:tabLst>
                <a:tab pos="9144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1F497D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Возраст старше 70 лет.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457200" marR="0" lvl="1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"/>
              <a:tabLst>
                <a:tab pos="9144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1F497D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Объем гематомы более 60 мл.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457200" marR="0" lvl="1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"/>
              <a:tabLst>
                <a:tab pos="9144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1F497D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Прорыв крови в желудочки.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4819" name="Picture 3" descr="Картинки по запросу картинки фото инсульт пациенты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4008" y="3789040"/>
            <a:ext cx="3810000" cy="27717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 descr="Картинки по запросу картинки инсульт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260648"/>
            <a:ext cx="7344816" cy="64061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Rectangle 1"/>
          <p:cNvSpPr>
            <a:spLocks noChangeArrowheads="1"/>
          </p:cNvSpPr>
          <p:nvPr/>
        </p:nvSpPr>
        <p:spPr bwMode="auto">
          <a:xfrm>
            <a:off x="1475656" y="1265565"/>
            <a:ext cx="6192688" cy="203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Желаю Вам получать радость от Жизни </a:t>
            </a:r>
          </a:p>
          <a:p>
            <a:pPr algn="ctr"/>
            <a:r>
              <a:rPr lang="ru-RU" sz="36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до глубокой старости!</a:t>
            </a:r>
          </a:p>
          <a:p>
            <a:pPr marL="0" marR="0" lvl="0" indent="4508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Picture 2" descr="chto-vlijaet-na-harakter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846709" y="3429000"/>
            <a:ext cx="5162550" cy="25558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404664"/>
            <a:ext cx="770485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just">
              <a:spcAft>
                <a:spcPts val="0"/>
              </a:spcAft>
            </a:pPr>
            <a:r>
              <a:rPr lang="ru-RU" b="1" i="0" dirty="0" smtClean="0">
                <a:solidFill>
                  <a:schemeClr val="accent1">
                    <a:lumMod val="75000"/>
                  </a:schemeClr>
                </a:solidFill>
                <a:effectLst/>
                <a:latin typeface="Georgia"/>
              </a:rPr>
              <a:t>Инсульт</a:t>
            </a:r>
            <a:r>
              <a:rPr lang="ru-RU" b="0" i="0" dirty="0" smtClean="0">
                <a:solidFill>
                  <a:schemeClr val="accent1">
                    <a:lumMod val="75000"/>
                  </a:schemeClr>
                </a:solidFill>
                <a:effectLst/>
                <a:latin typeface="Georgia"/>
              </a:rPr>
              <a:t> — это острое нарушение кровообращения мозга, приводящее к повреждению и отмиранию нервных клеток. Инсульт происходит, если кровеносный сосуд в мозге либо блокируется (бляшкой, тромбом - ишемический инсульт), либо разрывается (геморрагический инсульт). </a:t>
            </a:r>
            <a:endParaRPr lang="ru-RU" sz="1600" dirty="0" smtClean="0">
              <a:solidFill>
                <a:schemeClr val="accent1">
                  <a:lumMod val="75000"/>
                </a:schemeClr>
              </a:solidFill>
              <a:effectLst/>
              <a:latin typeface="Times New Roman"/>
              <a:ea typeface="Times New Roman"/>
            </a:endParaRPr>
          </a:p>
        </p:txBody>
      </p:sp>
      <p:pic>
        <p:nvPicPr>
          <p:cNvPr id="2052" name="Picture 4" descr="Картинки по запросу картинки инсульт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9552" y="2492896"/>
            <a:ext cx="7848872" cy="3681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29904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11560" y="476672"/>
            <a:ext cx="7632847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just">
              <a:spcAft>
                <a:spcPts val="0"/>
              </a:spcAft>
            </a:pPr>
            <a:r>
              <a:rPr lang="ru-RU" sz="2000" b="1" dirty="0" smtClean="0">
                <a:solidFill>
                  <a:srgbClr val="365F91"/>
                </a:solidFill>
                <a:effectLst/>
                <a:latin typeface="Times New Roman"/>
                <a:ea typeface="Times New Roman"/>
              </a:rPr>
              <a:t>Клинически инсульты могут проявляться:</a:t>
            </a:r>
            <a:endParaRPr lang="ru-RU" sz="2000" b="1" dirty="0" smtClean="0">
              <a:effectLst/>
              <a:latin typeface="Times New Roman"/>
              <a:ea typeface="Times New Roman"/>
            </a:endParaRPr>
          </a:p>
          <a:p>
            <a:pPr marL="342900" lvl="0" indent="-342900" algn="just">
              <a:spcAft>
                <a:spcPts val="0"/>
              </a:spcAft>
              <a:buSzPts val="1000"/>
              <a:buFont typeface="Wingdings"/>
              <a:buChar char=""/>
              <a:tabLst>
                <a:tab pos="457200" algn="l"/>
              </a:tabLst>
            </a:pPr>
            <a:r>
              <a:rPr lang="ru-RU" sz="2000" i="1" dirty="0" smtClean="0">
                <a:solidFill>
                  <a:srgbClr val="365F91"/>
                </a:solidFill>
                <a:effectLst/>
                <a:latin typeface="Times New Roman"/>
                <a:ea typeface="Times New Roman"/>
              </a:rPr>
              <a:t>очаговой симптоматикой</a:t>
            </a:r>
            <a:r>
              <a:rPr lang="ru-RU" sz="2000" dirty="0" smtClean="0">
                <a:solidFill>
                  <a:srgbClr val="365F91"/>
                </a:solidFill>
                <a:effectLst/>
                <a:latin typeface="Times New Roman"/>
                <a:ea typeface="Times New Roman"/>
              </a:rPr>
              <a:t> (характеризующейся нарушением определенных неврологических функций в соответствии с местом (очагом) поражения мозга в виде параличей конечностей, нарушений чувствительности, слепоты на один глаз, нарушений речи и др.);</a:t>
            </a:r>
            <a:endParaRPr lang="ru-RU" sz="2000" dirty="0" smtClean="0">
              <a:effectLst/>
              <a:latin typeface="Times New Roman"/>
              <a:ea typeface="Times New Roman"/>
            </a:endParaRPr>
          </a:p>
          <a:p>
            <a:pPr marL="342900" lvl="0" indent="-342900" algn="just">
              <a:spcAft>
                <a:spcPts val="0"/>
              </a:spcAft>
              <a:buSzPts val="1000"/>
              <a:buFont typeface="Wingdings"/>
              <a:buChar char=""/>
              <a:tabLst>
                <a:tab pos="457200" algn="l"/>
              </a:tabLst>
            </a:pPr>
            <a:r>
              <a:rPr lang="ru-RU" sz="2000" i="1" dirty="0" smtClean="0">
                <a:solidFill>
                  <a:srgbClr val="365F91"/>
                </a:solidFill>
                <a:effectLst/>
                <a:latin typeface="Times New Roman"/>
                <a:ea typeface="Times New Roman"/>
              </a:rPr>
              <a:t>общемозговой симптоматикой</a:t>
            </a:r>
            <a:r>
              <a:rPr lang="ru-RU" sz="2000" dirty="0" smtClean="0">
                <a:solidFill>
                  <a:srgbClr val="365F91"/>
                </a:solidFill>
                <a:effectLst/>
                <a:latin typeface="Times New Roman"/>
                <a:ea typeface="Times New Roman"/>
              </a:rPr>
              <a:t> (головная боль, тошнота, рвота, угнетение сознания);</a:t>
            </a:r>
            <a:endParaRPr lang="ru-RU" sz="2000" dirty="0" smtClean="0">
              <a:effectLst/>
              <a:latin typeface="Times New Roman"/>
              <a:ea typeface="Times New Roman"/>
            </a:endParaRPr>
          </a:p>
          <a:p>
            <a:pPr marL="342900" lvl="0" indent="-342900" algn="just">
              <a:spcAft>
                <a:spcPts val="0"/>
              </a:spcAft>
              <a:buSzPts val="1000"/>
              <a:buFont typeface="Wingdings"/>
              <a:buChar char=""/>
              <a:tabLst>
                <a:tab pos="457200" algn="l"/>
              </a:tabLst>
            </a:pPr>
            <a:r>
              <a:rPr lang="ru-RU" sz="2000" i="1" dirty="0" smtClean="0">
                <a:solidFill>
                  <a:srgbClr val="365F91"/>
                </a:solidFill>
                <a:effectLst/>
                <a:latin typeface="Times New Roman"/>
                <a:ea typeface="Times New Roman"/>
              </a:rPr>
              <a:t>менингеальными знаками </a:t>
            </a:r>
            <a:r>
              <a:rPr lang="ru-RU" sz="2000" dirty="0" smtClean="0">
                <a:solidFill>
                  <a:srgbClr val="365F91"/>
                </a:solidFill>
                <a:effectLst/>
                <a:latin typeface="Times New Roman"/>
                <a:ea typeface="Times New Roman"/>
              </a:rPr>
              <a:t>(ригидность шейных мышц, светобоязнь, симптом </a:t>
            </a:r>
            <a:r>
              <a:rPr lang="ru-RU" sz="2000" dirty="0" err="1" smtClean="0">
                <a:solidFill>
                  <a:srgbClr val="365F91"/>
                </a:solidFill>
                <a:effectLst/>
                <a:latin typeface="Times New Roman"/>
                <a:ea typeface="Times New Roman"/>
              </a:rPr>
              <a:t>Кернига</a:t>
            </a:r>
            <a:r>
              <a:rPr lang="ru-RU" sz="2000" dirty="0" smtClean="0">
                <a:solidFill>
                  <a:srgbClr val="365F91"/>
                </a:solidFill>
                <a:effectLst/>
                <a:latin typeface="Times New Roman"/>
                <a:ea typeface="Times New Roman"/>
              </a:rPr>
              <a:t> и др.).</a:t>
            </a:r>
            <a:endParaRPr lang="ru-RU" sz="2000" dirty="0" smtClean="0">
              <a:effectLst/>
              <a:latin typeface="Times New Roman"/>
              <a:ea typeface="Times New Roman"/>
            </a:endParaRPr>
          </a:p>
        </p:txBody>
      </p:sp>
      <p:pic>
        <p:nvPicPr>
          <p:cNvPr id="4100" name="Picture 4" descr="Картинки по запросу картинки инсульт симптоматика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11399"/>
          <a:stretch/>
        </p:blipFill>
        <p:spPr bwMode="auto">
          <a:xfrm>
            <a:off x="4788023" y="3717031"/>
            <a:ext cx="3576001" cy="23762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Картинки по запросу картинки инсульт симптоматика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3568" y="3717031"/>
            <a:ext cx="3600400" cy="23762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041500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476672"/>
            <a:ext cx="8064896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just">
              <a:spcAft>
                <a:spcPts val="0"/>
              </a:spcAft>
            </a:pPr>
            <a:r>
              <a:rPr lang="ru-RU" dirty="0" smtClean="0">
                <a:solidFill>
                  <a:srgbClr val="365F91"/>
                </a:solidFill>
                <a:effectLst/>
                <a:latin typeface="Times New Roman"/>
                <a:ea typeface="Times New Roman"/>
              </a:rPr>
              <a:t> </a:t>
            </a:r>
            <a:r>
              <a:rPr lang="ru-RU" b="1" dirty="0" smtClean="0">
                <a:solidFill>
                  <a:srgbClr val="365F91"/>
                </a:solidFill>
                <a:effectLst/>
                <a:latin typeface="Times New Roman"/>
                <a:ea typeface="Times New Roman"/>
              </a:rPr>
              <a:t>Диагностика инсульта осуществляется на основании клинического анализа характерных клинических синдромов</a:t>
            </a:r>
            <a:r>
              <a:rPr lang="ru-RU" dirty="0" smtClean="0">
                <a:solidFill>
                  <a:srgbClr val="365F91"/>
                </a:solidFill>
                <a:effectLst/>
                <a:latin typeface="Times New Roman"/>
                <a:ea typeface="Times New Roman"/>
              </a:rPr>
              <a:t> – очаговых, общемозговых и менингеальных признаков – их выраженности, сочетания и динамики развития, а также наличия факторов риска развития инсульта.</a:t>
            </a:r>
          </a:p>
          <a:p>
            <a:pPr indent="450215" algn="just">
              <a:spcAft>
                <a:spcPts val="0"/>
              </a:spcAft>
            </a:pPr>
            <a:r>
              <a:rPr lang="ru-RU" dirty="0" smtClean="0">
                <a:solidFill>
                  <a:srgbClr val="365F91"/>
                </a:solidFill>
                <a:effectLst/>
                <a:latin typeface="Times New Roman"/>
                <a:ea typeface="Times New Roman"/>
              </a:rPr>
              <a:t> Достоверная диагностика характера инсульта в остром периоде возможна с применением МРТ или КТ томографии головного мозга.</a:t>
            </a:r>
            <a:endParaRPr lang="ru-RU" sz="1600" dirty="0" smtClean="0">
              <a:effectLst/>
              <a:latin typeface="Times New Roman"/>
              <a:ea typeface="Times New Roman"/>
            </a:endParaRPr>
          </a:p>
          <a:p>
            <a:pPr indent="450215" algn="just">
              <a:spcAft>
                <a:spcPts val="0"/>
              </a:spcAft>
            </a:pPr>
            <a:r>
              <a:rPr lang="ru-RU" b="1" dirty="0" smtClean="0">
                <a:solidFill>
                  <a:srgbClr val="365F91"/>
                </a:solidFill>
                <a:latin typeface="Times New Roman"/>
                <a:ea typeface="Times New Roman"/>
              </a:rPr>
              <a:t>Б</a:t>
            </a:r>
            <a:r>
              <a:rPr lang="ru-RU" b="1" dirty="0" smtClean="0">
                <a:solidFill>
                  <a:srgbClr val="365F91"/>
                </a:solidFill>
                <a:effectLst/>
                <a:latin typeface="Times New Roman"/>
                <a:ea typeface="Times New Roman"/>
              </a:rPr>
              <a:t>азисная терапия инсульта: </a:t>
            </a:r>
            <a:r>
              <a:rPr lang="ru-RU" dirty="0" smtClean="0">
                <a:solidFill>
                  <a:srgbClr val="365F91"/>
                </a:solidFill>
                <a:effectLst/>
                <a:latin typeface="Times New Roman"/>
                <a:ea typeface="Times New Roman"/>
              </a:rPr>
              <a:t>нормализация дыхания, сердечно-сосудистой деятельности (в частности поддержание оптимального АД), гомеостаза, борьба с отеком головного мозга и внутричерепной гипертензией, судорогами, соматическими и неврологическими осложнениями.</a:t>
            </a:r>
            <a:endParaRPr lang="ru-RU" sz="1600" dirty="0" smtClean="0">
              <a:effectLst/>
              <a:latin typeface="Times New Roman"/>
              <a:ea typeface="Times New Roman"/>
            </a:endParaRPr>
          </a:p>
        </p:txBody>
      </p:sp>
      <p:pic>
        <p:nvPicPr>
          <p:cNvPr id="6146" name="Picture 2" descr="Картинки по запросу картинки инсульт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375756" y="3524558"/>
            <a:ext cx="4392488" cy="29582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202160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466542" y="1700808"/>
            <a:ext cx="8208912" cy="44012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6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kumimoji="0" lang="ru-RU" altLang="ru-RU" sz="1600" b="1" i="0" u="none" strike="noStrike" cap="none" normalizeH="0" baseline="0" dirty="0" err="1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Тромболитическая</a:t>
            </a:r>
            <a:r>
              <a:rPr kumimoji="0" lang="ru-RU" altLang="ru-RU" sz="16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терапия – единственная на сегодняшний день возможность высокоэффективной помощи при ишемическом инсульте, которая позволяет восстановить кровоток в пораженном сосуде и предотвратить необратимые изменения в ткани мозга.</a:t>
            </a:r>
            <a:endParaRPr lang="ru-RU" altLang="ru-RU" sz="1600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 </a:t>
            </a:r>
            <a:b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   Суть метода состоит в том, что в первые часы от начала развития ишемического инсульта пациенту вводится </a:t>
            </a:r>
            <a:r>
              <a:rPr kumimoji="0" lang="ru-RU" altLang="ru-RU" sz="1600" b="0" i="0" u="none" strike="noStrike" cap="none" normalizeH="0" baseline="0" dirty="0" err="1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тромболитик</a:t>
            </a: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– вещество, растворяющее тромб внутри пораженного сосуда. Это приводит к быстрому восстановлению кровотока в бассейне закупоренного сосуда и регрессу неврологических симптомов: речевых расстройств, гемипареза (расстройств движений на противоположной от очага инсульта стороне тела) и др. </a:t>
            </a:r>
            <a:b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kumimoji="0" lang="ru-RU" altLang="ru-RU" sz="1600" b="1" i="0" u="none" strike="noStrike" cap="none" normalizeH="0" baseline="0" dirty="0" err="1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Тромболизис</a:t>
            </a:r>
            <a:r>
              <a:rPr kumimoji="0" lang="ru-RU" altLang="ru-RU" sz="16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может быть неселективным </a:t>
            </a: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(то есть введение препарата осуществляется в вену) или </a:t>
            </a:r>
            <a:r>
              <a:rPr kumimoji="0" lang="ru-RU" altLang="ru-RU" sz="16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селективным</a:t>
            </a: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(в бассейн пораженной артерии с помощью </a:t>
            </a:r>
            <a:r>
              <a:rPr kumimoji="0" lang="ru-RU" altLang="ru-RU" sz="1600" b="0" i="0" u="none" strike="noStrike" cap="none" normalizeH="0" baseline="0" dirty="0" err="1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рентгенохирурга</a:t>
            </a: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в условиях ангиографической операционной).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altLang="ru-RU" sz="16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60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Эти два основных метода </a:t>
            </a:r>
            <a:r>
              <a:rPr kumimoji="0" lang="ru-RU" altLang="ru-RU" sz="1600" b="0" i="0" u="none" strike="noStrike" cap="none" normalizeH="0" baseline="0" dirty="0" err="1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тромболизиса</a:t>
            </a: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имеют различные протоколы проведения. Сроки осуществления неселективной методики: до 3 часов от начала развития клиники инсульта, селективной – до 6 часов.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kumimoji="0" lang="ru-RU" alt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cs typeface="Arial" pitchFamily="34" charset="0"/>
              </a:rPr>
              <a:t> </a:t>
            </a: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95536" y="620688"/>
            <a:ext cx="792088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450215" algn="just"/>
            <a:r>
              <a:rPr lang="ru-RU" b="1" dirty="0">
                <a:solidFill>
                  <a:srgbClr val="365F91"/>
                </a:solidFill>
                <a:latin typeface="Times New Roman"/>
                <a:ea typeface="Times New Roman"/>
              </a:rPr>
              <a:t>Специфическая терапия </a:t>
            </a:r>
            <a:r>
              <a:rPr lang="ru-RU" dirty="0">
                <a:solidFill>
                  <a:srgbClr val="365F91"/>
                </a:solidFill>
                <a:latin typeface="Times New Roman"/>
                <a:ea typeface="Times New Roman"/>
              </a:rPr>
              <a:t>с доказанной эффективностью при ишемическом инсульте зависит от времени с начала заболевания и включает в себя проведение по показаниям внутривенного </a:t>
            </a:r>
            <a:r>
              <a:rPr lang="ru-RU" dirty="0" err="1">
                <a:solidFill>
                  <a:srgbClr val="365F91"/>
                </a:solidFill>
                <a:latin typeface="Times New Roman"/>
                <a:ea typeface="Times New Roman"/>
              </a:rPr>
              <a:t>тромболиза</a:t>
            </a:r>
            <a:r>
              <a:rPr lang="ru-RU" dirty="0">
                <a:solidFill>
                  <a:srgbClr val="365F91"/>
                </a:solidFill>
                <a:latin typeface="Times New Roman"/>
                <a:ea typeface="Times New Roman"/>
              </a:rPr>
              <a:t>. </a:t>
            </a:r>
            <a:endParaRPr lang="ru-RU" sz="1600" dirty="0">
              <a:solidFill>
                <a:prstClr val="black"/>
              </a:solidFill>
              <a:latin typeface="Times New Roman"/>
              <a:ea typeface="Times New Roman"/>
            </a:endParaRPr>
          </a:p>
        </p:txBody>
      </p:sp>
      <p:sp>
        <p:nvSpPr>
          <p:cNvPr id="5" name="AutoShape 4" descr="Картинки по запросу КАРТИНКИ ТРОМБОЛИЗИС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AutoShape 6" descr="Картинки по запросу КАРТИНКИ ТРОМБОЛИЗИС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AutoShape 8" descr="Картинки по запросу КАРТИНКИ ТРОМБОЛИЗИС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" name="AutoShape 10" descr="Картинки по запросу КАРТИНКИ ТРОМБОЛИЗИС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63332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Картинки по запросу КАРТИНКИ ТРОМБОЛИЗИС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0815"/>
          <a:stretch/>
        </p:blipFill>
        <p:spPr bwMode="auto">
          <a:xfrm>
            <a:off x="683568" y="989960"/>
            <a:ext cx="6436276" cy="42917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195736" y="517321"/>
            <a:ext cx="411510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0" lang="ru-RU" altLang="ru-RU" sz="2400" b="1" i="0" u="none" strike="noStrike" cap="none" normalizeH="0" baseline="0" dirty="0" err="1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Тромболитическая</a:t>
            </a:r>
            <a:r>
              <a:rPr kumimoji="0" lang="ru-RU" altLang="ru-RU" sz="24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терапия </a:t>
            </a:r>
            <a:endParaRPr lang="ru-RU" sz="2400" dirty="0"/>
          </a:p>
        </p:txBody>
      </p:sp>
      <p:pic>
        <p:nvPicPr>
          <p:cNvPr id="7172" name="Picture 4" descr="Картинки по запросу КАРТИНКИ ТРОМБОЛИЗИС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652120" y="4581128"/>
            <a:ext cx="3315150" cy="18796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150676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63688" y="548680"/>
            <a:ext cx="504687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/>
            <a:r>
              <a:rPr lang="ru-RU" altLang="ru-RU" sz="2800" b="1" u="none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Инсульт в России</a:t>
            </a:r>
            <a:endParaRPr lang="ru-RU" altLang="ru-RU" sz="2800" b="1" u="none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 Box 4"/>
          <p:cNvSpPr txBox="1">
            <a:spLocks noChangeArrowheads="1"/>
          </p:cNvSpPr>
          <p:nvPr/>
        </p:nvSpPr>
        <p:spPr bwMode="auto">
          <a:xfrm>
            <a:off x="611188" y="5516563"/>
            <a:ext cx="2903537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sz="2000" b="1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</a:rPr>
              <a:t>Лишь 20% выживших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sz="2000" b="1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</a:rPr>
              <a:t>возвращаются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sz="2000" b="1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</a:rPr>
              <a:t>к прежней работе</a:t>
            </a:r>
          </a:p>
        </p:txBody>
      </p:sp>
      <p:sp>
        <p:nvSpPr>
          <p:cNvPr id="4" name="Rectangle 6"/>
          <p:cNvSpPr>
            <a:spLocks noChangeArrowheads="1"/>
          </p:cNvSpPr>
          <p:nvPr/>
        </p:nvSpPr>
        <p:spPr bwMode="auto">
          <a:xfrm>
            <a:off x="495300" y="3098800"/>
            <a:ext cx="1866900" cy="609600"/>
          </a:xfrm>
          <a:prstGeom prst="rect">
            <a:avLst/>
          </a:prstGeom>
          <a:solidFill>
            <a:srgbClr val="0000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u="sng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5" name="Text Box 7"/>
          <p:cNvSpPr txBox="1">
            <a:spLocks noChangeArrowheads="1"/>
          </p:cNvSpPr>
          <p:nvPr/>
        </p:nvSpPr>
        <p:spPr bwMode="auto">
          <a:xfrm>
            <a:off x="479425" y="3189288"/>
            <a:ext cx="1978025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ru-RU" sz="2800" b="1" dirty="0">
                <a:solidFill>
                  <a:srgbClr val="55F7F3"/>
                </a:solidFill>
                <a:latin typeface="Arial" pitchFamily="34" charset="0"/>
              </a:rPr>
              <a:t>&gt;1 000 000</a:t>
            </a:r>
            <a:endParaRPr lang="ru-RU" altLang="ru-RU" sz="2800" b="1" dirty="0">
              <a:solidFill>
                <a:srgbClr val="55F7F3"/>
              </a:solidFill>
              <a:latin typeface="Arial" pitchFamily="34" charset="0"/>
            </a:endParaRPr>
          </a:p>
        </p:txBody>
      </p:sp>
      <p:sp>
        <p:nvSpPr>
          <p:cNvPr id="6" name="Line 8"/>
          <p:cNvSpPr>
            <a:spLocks noChangeShapeType="1"/>
          </p:cNvSpPr>
          <p:nvPr/>
        </p:nvSpPr>
        <p:spPr bwMode="auto">
          <a:xfrm flipH="1">
            <a:off x="1428750" y="3733800"/>
            <a:ext cx="0" cy="628650"/>
          </a:xfrm>
          <a:prstGeom prst="line">
            <a:avLst/>
          </a:prstGeom>
          <a:noFill/>
          <a:ln w="85725">
            <a:solidFill>
              <a:srgbClr val="FF33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u="sng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7" name="Rectangle 9"/>
          <p:cNvSpPr>
            <a:spLocks noChangeArrowheads="1"/>
          </p:cNvSpPr>
          <p:nvPr/>
        </p:nvSpPr>
        <p:spPr bwMode="auto">
          <a:xfrm>
            <a:off x="2393950" y="3432175"/>
            <a:ext cx="962123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fontAlgn="base" hangingPunct="0">
              <a:lnSpc>
                <a:spcPct val="75000"/>
              </a:lnSpc>
              <a:spcBef>
                <a:spcPct val="50000"/>
              </a:spcBef>
              <a:spcAft>
                <a:spcPct val="0"/>
              </a:spcAft>
            </a:pPr>
            <a:r>
              <a:rPr lang="ru-RU" altLang="ru-RU" sz="24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после</a:t>
            </a:r>
          </a:p>
        </p:txBody>
      </p:sp>
      <p:sp>
        <p:nvSpPr>
          <p:cNvPr id="8" name="Rectangle 10"/>
          <p:cNvSpPr>
            <a:spLocks noChangeArrowheads="1"/>
          </p:cNvSpPr>
          <p:nvPr/>
        </p:nvSpPr>
        <p:spPr bwMode="auto">
          <a:xfrm>
            <a:off x="2417763" y="3813175"/>
            <a:ext cx="1452192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fontAlgn="base" hangingPunct="0">
              <a:lnSpc>
                <a:spcPct val="75000"/>
              </a:lnSpc>
              <a:spcBef>
                <a:spcPct val="50000"/>
              </a:spcBef>
              <a:spcAft>
                <a:spcPct val="0"/>
              </a:spcAft>
            </a:pPr>
            <a:r>
              <a:rPr lang="ru-RU" altLang="ru-RU" sz="24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инсульта</a:t>
            </a:r>
          </a:p>
        </p:txBody>
      </p:sp>
      <p:sp>
        <p:nvSpPr>
          <p:cNvPr id="9" name="Rectangle 11"/>
          <p:cNvSpPr>
            <a:spLocks noChangeArrowheads="1"/>
          </p:cNvSpPr>
          <p:nvPr/>
        </p:nvSpPr>
        <p:spPr bwMode="auto">
          <a:xfrm>
            <a:off x="2400300" y="3059113"/>
            <a:ext cx="457200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fontAlgn="base" hangingPunct="0">
              <a:lnSpc>
                <a:spcPct val="75000"/>
              </a:lnSpc>
              <a:spcBef>
                <a:spcPct val="50000"/>
              </a:spcBef>
              <a:spcAft>
                <a:spcPct val="0"/>
              </a:spcAft>
            </a:pPr>
            <a:r>
              <a:rPr lang="ru-RU" altLang="ru-RU" sz="24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выживших</a:t>
            </a:r>
            <a:r>
              <a:rPr lang="en-US" altLang="ru-RU" sz="24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altLang="ru-RU" sz="24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 Box 12"/>
          <p:cNvSpPr txBox="1">
            <a:spLocks noChangeArrowheads="1"/>
          </p:cNvSpPr>
          <p:nvPr/>
        </p:nvSpPr>
        <p:spPr bwMode="auto">
          <a:xfrm>
            <a:off x="517525" y="4465638"/>
            <a:ext cx="4846563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ru-RU" sz="24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&gt;800 000 </a:t>
            </a:r>
            <a:r>
              <a:rPr lang="ru-RU" altLang="ru-RU" sz="24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sz="24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</a:t>
            </a:r>
            <a:r>
              <a:rPr lang="ru-RU" altLang="ru-RU" sz="2400" b="1" dirty="0" err="1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инвалидизацией</a:t>
            </a:r>
            <a:endParaRPr lang="ru-RU" altLang="ru-RU" sz="2400" b="1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Line 13"/>
          <p:cNvSpPr>
            <a:spLocks noChangeShapeType="1"/>
          </p:cNvSpPr>
          <p:nvPr/>
        </p:nvSpPr>
        <p:spPr bwMode="auto">
          <a:xfrm flipH="1">
            <a:off x="1466850" y="1714500"/>
            <a:ext cx="0" cy="628650"/>
          </a:xfrm>
          <a:prstGeom prst="line">
            <a:avLst/>
          </a:prstGeom>
          <a:noFill/>
          <a:ln w="85725">
            <a:solidFill>
              <a:srgbClr val="FF33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u="sng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12" name="Rectangle 14"/>
          <p:cNvSpPr>
            <a:spLocks noChangeArrowheads="1"/>
          </p:cNvSpPr>
          <p:nvPr/>
        </p:nvSpPr>
        <p:spPr bwMode="auto">
          <a:xfrm>
            <a:off x="704850" y="1162050"/>
            <a:ext cx="1752600" cy="609600"/>
          </a:xfrm>
          <a:prstGeom prst="rect">
            <a:avLst/>
          </a:prstGeom>
          <a:solidFill>
            <a:srgbClr val="0000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u="sng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13" name="Text Box 15"/>
          <p:cNvSpPr txBox="1">
            <a:spLocks noChangeArrowheads="1"/>
          </p:cNvSpPr>
          <p:nvPr/>
        </p:nvSpPr>
        <p:spPr bwMode="auto">
          <a:xfrm>
            <a:off x="669925" y="1189038"/>
            <a:ext cx="5382179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ru-RU" sz="2800" b="1" dirty="0">
                <a:solidFill>
                  <a:srgbClr val="55F7F3"/>
                </a:solidFill>
                <a:latin typeface="Arial" pitchFamily="34" charset="0"/>
              </a:rPr>
              <a:t>&gt; 450 000 </a:t>
            </a:r>
            <a:r>
              <a:rPr lang="ru-RU" altLang="ru-RU" sz="2800" b="1" dirty="0" smtClean="0">
                <a:solidFill>
                  <a:srgbClr val="55F7F3"/>
                </a:solidFill>
                <a:latin typeface="Arial" pitchFamily="34" charset="0"/>
              </a:rPr>
              <a:t> </a:t>
            </a:r>
            <a:r>
              <a:rPr lang="ru-RU" altLang="ru-RU" sz="24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новых </a:t>
            </a:r>
            <a:r>
              <a:rPr lang="ru-RU" altLang="ru-RU" sz="24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случаев ежегодно</a:t>
            </a:r>
          </a:p>
        </p:txBody>
      </p:sp>
      <p:pic>
        <p:nvPicPr>
          <p:cNvPr id="14" name="Picture 16" descr="Slide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219700" y="3141663"/>
            <a:ext cx="2808288" cy="172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80133" y="4889425"/>
            <a:ext cx="4260850" cy="1358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3086" y="2006407"/>
            <a:ext cx="8845550" cy="10318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755913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980728"/>
            <a:ext cx="8640960" cy="42165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0215" algn="ctr">
              <a:spcAft>
                <a:spcPts val="0"/>
              </a:spcAft>
            </a:pPr>
            <a:r>
              <a:rPr lang="ru-RU" sz="2800" b="1" dirty="0" smtClean="0">
                <a:solidFill>
                  <a:srgbClr val="365F91"/>
                </a:solidFill>
                <a:effectLst/>
                <a:latin typeface="Times New Roman"/>
                <a:ea typeface="Times New Roman"/>
              </a:rPr>
              <a:t>Классификация ОНМК</a:t>
            </a:r>
            <a:endParaRPr lang="ru-RU" sz="2800" dirty="0" smtClean="0">
              <a:effectLst/>
              <a:latin typeface="Times New Roman"/>
              <a:ea typeface="Times New Roman"/>
            </a:endParaRPr>
          </a:p>
          <a:p>
            <a:pPr indent="450215" algn="just">
              <a:spcAft>
                <a:spcPts val="0"/>
              </a:spcAft>
            </a:pPr>
            <a:r>
              <a:rPr lang="ru-RU" sz="2400" b="1" i="1" dirty="0" smtClean="0">
                <a:solidFill>
                  <a:srgbClr val="365F91"/>
                </a:solidFill>
                <a:effectLst/>
                <a:latin typeface="Times New Roman"/>
                <a:ea typeface="Times New Roman"/>
              </a:rPr>
              <a:t>ОНМК подразделяют на основные виды:</a:t>
            </a:r>
            <a:endParaRPr lang="ru-RU" sz="2400" b="1" dirty="0" smtClean="0">
              <a:effectLst/>
              <a:latin typeface="Times New Roman"/>
              <a:ea typeface="Times New Roman"/>
            </a:endParaRPr>
          </a:p>
          <a:p>
            <a:pPr marL="742950" lvl="1" indent="-285750" algn="just">
              <a:spcAft>
                <a:spcPts val="0"/>
              </a:spcAft>
              <a:buSzPts val="1000"/>
              <a:buFont typeface="Wingdings"/>
              <a:buChar char=""/>
              <a:tabLst>
                <a:tab pos="810260" algn="l"/>
              </a:tabLst>
            </a:pPr>
            <a:r>
              <a:rPr lang="ru-RU" sz="2400" i="1" dirty="0" smtClean="0">
                <a:solidFill>
                  <a:srgbClr val="365F91"/>
                </a:solidFill>
                <a:effectLst/>
                <a:latin typeface="Times New Roman"/>
                <a:ea typeface="Times New Roman"/>
              </a:rPr>
              <a:t>Преходящее нарушение мозгового кровообращения</a:t>
            </a:r>
            <a:r>
              <a:rPr lang="ru-RU" sz="2400" dirty="0" smtClean="0">
                <a:solidFill>
                  <a:srgbClr val="365F91"/>
                </a:solidFill>
                <a:effectLst/>
                <a:latin typeface="Times New Roman"/>
                <a:ea typeface="Times New Roman"/>
              </a:rPr>
              <a:t> (транзиторная ишемическая атака, ТИА).</a:t>
            </a:r>
            <a:endParaRPr lang="ru-RU" sz="2400" dirty="0" smtClean="0">
              <a:effectLst/>
              <a:latin typeface="Times New Roman"/>
              <a:ea typeface="Times New Roman"/>
            </a:endParaRPr>
          </a:p>
          <a:p>
            <a:pPr marL="742950" lvl="1" indent="-285750" algn="just">
              <a:spcAft>
                <a:spcPts val="0"/>
              </a:spcAft>
              <a:buSzPts val="1000"/>
              <a:buFont typeface="Wingdings"/>
              <a:buChar char=""/>
              <a:tabLst>
                <a:tab pos="810260" algn="l"/>
              </a:tabLst>
            </a:pPr>
            <a:r>
              <a:rPr lang="ru-RU" sz="2400" dirty="0" smtClean="0">
                <a:solidFill>
                  <a:srgbClr val="365F91"/>
                </a:solidFill>
                <a:effectLst/>
                <a:latin typeface="Times New Roman"/>
                <a:ea typeface="Times New Roman"/>
              </a:rPr>
              <a:t>Инсульт, который подразделяется на основные виды:</a:t>
            </a:r>
            <a:endParaRPr lang="ru-RU" sz="2400" dirty="0" smtClean="0">
              <a:effectLst/>
              <a:latin typeface="Times New Roman"/>
              <a:ea typeface="Times New Roman"/>
            </a:endParaRPr>
          </a:p>
          <a:p>
            <a:pPr marL="1143000" lvl="2" indent="-228600" algn="just">
              <a:spcAft>
                <a:spcPts val="0"/>
              </a:spcAft>
              <a:buSzPts val="1000"/>
              <a:buFont typeface="Wingdings"/>
              <a:buChar char=""/>
              <a:tabLst>
                <a:tab pos="810260" algn="l"/>
                <a:tab pos="1371600" algn="l"/>
              </a:tabLst>
            </a:pPr>
            <a:r>
              <a:rPr lang="ru-RU" sz="2400" i="1" dirty="0" smtClean="0">
                <a:solidFill>
                  <a:srgbClr val="365F91"/>
                </a:solidFill>
                <a:effectLst/>
                <a:latin typeface="Times New Roman"/>
                <a:ea typeface="Times New Roman"/>
              </a:rPr>
              <a:t>ишемический инсульт</a:t>
            </a:r>
            <a:r>
              <a:rPr lang="ru-RU" sz="2400" dirty="0" smtClean="0">
                <a:solidFill>
                  <a:srgbClr val="365F91"/>
                </a:solidFill>
                <a:effectLst/>
                <a:latin typeface="Times New Roman"/>
                <a:ea typeface="Times New Roman"/>
              </a:rPr>
              <a:t> (инфаркт мозга);</a:t>
            </a:r>
            <a:endParaRPr lang="ru-RU" sz="2400" dirty="0" smtClean="0">
              <a:effectLst/>
              <a:latin typeface="Times New Roman"/>
              <a:ea typeface="Times New Roman"/>
            </a:endParaRPr>
          </a:p>
          <a:p>
            <a:pPr marL="1143000" lvl="2" indent="-228600" algn="just">
              <a:spcAft>
                <a:spcPts val="0"/>
              </a:spcAft>
              <a:buSzPts val="1000"/>
              <a:buFont typeface="Wingdings"/>
              <a:buChar char=""/>
              <a:tabLst>
                <a:tab pos="810260" algn="l"/>
                <a:tab pos="1371600" algn="l"/>
              </a:tabLst>
            </a:pPr>
            <a:r>
              <a:rPr lang="ru-RU" sz="2400" i="1" dirty="0" smtClean="0">
                <a:solidFill>
                  <a:srgbClr val="365F91"/>
                </a:solidFill>
                <a:effectLst/>
                <a:latin typeface="Times New Roman"/>
                <a:ea typeface="Times New Roman"/>
              </a:rPr>
              <a:t>геморрагический инсульт</a:t>
            </a:r>
            <a:r>
              <a:rPr lang="ru-RU" sz="2400" dirty="0" smtClean="0">
                <a:solidFill>
                  <a:srgbClr val="365F91"/>
                </a:solidFill>
                <a:effectLst/>
                <a:latin typeface="Times New Roman"/>
                <a:ea typeface="Times New Roman"/>
              </a:rPr>
              <a:t> (внутричерепное кровоизлияние), который включает:</a:t>
            </a:r>
            <a:endParaRPr lang="ru-RU" sz="2400" dirty="0" smtClean="0">
              <a:effectLst/>
              <a:latin typeface="Times New Roman"/>
              <a:ea typeface="Times New Roman"/>
            </a:endParaRPr>
          </a:p>
          <a:p>
            <a:pPr marL="1600200" lvl="3" indent="-228600" algn="just">
              <a:spcAft>
                <a:spcPts val="0"/>
              </a:spcAft>
              <a:buSzPts val="1000"/>
              <a:buFont typeface="Wingdings"/>
              <a:buChar char=""/>
              <a:tabLst>
                <a:tab pos="810260" algn="l"/>
                <a:tab pos="1350645" algn="l"/>
              </a:tabLst>
            </a:pPr>
            <a:r>
              <a:rPr lang="ru-RU" sz="2400" i="1" dirty="0" smtClean="0">
                <a:solidFill>
                  <a:srgbClr val="365F91"/>
                </a:solidFill>
                <a:effectLst/>
                <a:latin typeface="Times New Roman"/>
                <a:ea typeface="Times New Roman"/>
              </a:rPr>
              <a:t>внутримозговое (паренхиматозное) кровоизлияние;</a:t>
            </a:r>
            <a:endParaRPr lang="ru-RU" sz="2400" dirty="0" smtClean="0">
              <a:effectLst/>
              <a:latin typeface="Times New Roman"/>
              <a:ea typeface="Times New Roman"/>
            </a:endParaRPr>
          </a:p>
          <a:p>
            <a:pPr marL="1600200" lvl="3" indent="-228600" algn="just">
              <a:spcAft>
                <a:spcPts val="0"/>
              </a:spcAft>
              <a:buSzPts val="1000"/>
              <a:buFont typeface="Wingdings"/>
              <a:buChar char=""/>
              <a:tabLst>
                <a:tab pos="810260" algn="l"/>
                <a:tab pos="1350645" algn="l"/>
              </a:tabLst>
            </a:pPr>
            <a:r>
              <a:rPr lang="ru-RU" sz="2400" i="1" dirty="0" smtClean="0">
                <a:solidFill>
                  <a:srgbClr val="365F91"/>
                </a:solidFill>
                <a:effectLst/>
                <a:latin typeface="Times New Roman"/>
                <a:ea typeface="Times New Roman"/>
              </a:rPr>
              <a:t>спонтанное (нетравматическое) субарахноидальное кровоизлияние (САК).</a:t>
            </a:r>
            <a:endParaRPr lang="ru-RU" sz="2400" dirty="0">
              <a:effectLst/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03766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212</TotalTime>
  <Words>1221</Words>
  <Application>Microsoft Office PowerPoint</Application>
  <PresentationFormat>Экран (4:3)</PresentationFormat>
  <Paragraphs>134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Поток</vt:lpstr>
      <vt:lpstr>«Острые нарушения мозгового кровообращения (ОНМК): клиника, диагностика, лечение, профилактика»  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«Острые нарушения мозгового кровообращения (ОНМК): клиника, диагностика, лечение, профилактика»</dc:title>
  <dc:creator>Galuza</dc:creator>
  <cp:lastModifiedBy>лена</cp:lastModifiedBy>
  <cp:revision>18</cp:revision>
  <dcterms:created xsi:type="dcterms:W3CDTF">2016-08-28T15:16:48Z</dcterms:created>
  <dcterms:modified xsi:type="dcterms:W3CDTF">2016-08-29T06:00:57Z</dcterms:modified>
</cp:coreProperties>
</file>