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0" r:id="rId4"/>
    <p:sldId id="261" r:id="rId5"/>
    <p:sldId id="258" r:id="rId6"/>
    <p:sldId id="259" r:id="rId7"/>
    <p:sldId id="265" r:id="rId8"/>
    <p:sldId id="280" r:id="rId9"/>
    <p:sldId id="262" r:id="rId10"/>
    <p:sldId id="263" r:id="rId11"/>
    <p:sldId id="266" r:id="rId12"/>
    <p:sldId id="264" r:id="rId13"/>
    <p:sldId id="267" r:id="rId14"/>
    <p:sldId id="268" r:id="rId15"/>
    <p:sldId id="272" r:id="rId16"/>
    <p:sldId id="269" r:id="rId17"/>
    <p:sldId id="270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81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64268F4-9EFD-4F41-84B2-A99BAFA13D08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16629F-F2D3-4FFA-B4A5-952F005A283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redcord.com.ru/neurac-1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redcord.com.ru/neurac-1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redcord.com.ru/neurac-1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redcord.com.ru/neurac-1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hyperlink" Target="https://www.youtube.com/watch?v=ieXykTNbMT0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redcord.com.ru/neurac-1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263691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Применение методики </a:t>
            </a:r>
            <a:r>
              <a:rPr lang="ru-RU" b="1" dirty="0" err="1">
                <a:hlinkClick r:id="rId2" tooltip="Permalink to Neurac"/>
              </a:rPr>
              <a:t>Neurac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 реабилитации пациентов после ОНМК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Юля\Работа\Новая папка (2)\WgAfOjotZ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4000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77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Юля\Работа\Новая папка (2)\Экзрта фот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65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31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 работы: открытые и закрытые кинематические цепи.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Одним из основных элементов, используемых в методике </a:t>
            </a:r>
            <a:r>
              <a:rPr lang="ru-RU" dirty="0" err="1">
                <a:hlinkClick r:id="rId2" tooltip="Permalink to Neurac"/>
              </a:rPr>
              <a:t>Neurac</a:t>
            </a:r>
            <a:r>
              <a:rPr lang="ru-RU" dirty="0"/>
              <a:t>, являются упражнения в замкнутых кинематических цепях. Такие упражнения позволяют минимизировать сдвиговые силы, которые могут привести к повреждениям пассивных стабилизирующих элементов, а кроме того, активизируют большое количество моторных единиц.</a:t>
            </a:r>
          </a:p>
        </p:txBody>
      </p:sp>
    </p:spTree>
    <p:extLst>
      <p:ext uri="{BB962C8B-B14F-4D97-AF65-F5344CB8AC3E}">
        <p14:creationId xmlns:p14="http://schemas.microsoft.com/office/powerpoint/2010/main" val="347378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b="1" u="sng" dirty="0"/>
              <a:t>Кинематическая цепь</a:t>
            </a:r>
            <a:r>
              <a:rPr lang="ru-RU" dirty="0"/>
              <a:t> - это соединение соседних суставов и костей между собой. Во время движения кинематическая цепь может быть определена как открытая или закрытая</a:t>
            </a:r>
            <a:r>
              <a:rPr lang="ru-RU" dirty="0" smtClean="0"/>
              <a:t>.</a:t>
            </a:r>
          </a:p>
          <a:p>
            <a:r>
              <a:rPr lang="ru-RU" b="1" u="sng" dirty="0"/>
              <a:t>Открытая кинематическая цепь </a:t>
            </a:r>
            <a:r>
              <a:rPr lang="ru-RU" dirty="0"/>
              <a:t>представляет собой соединение из последовательных суставов и костей, где последний сустав может свободно двигаться.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88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/>
          </a:bodyPr>
          <a:lstStyle/>
          <a:p>
            <a:r>
              <a:rPr lang="ru-RU" b="1" u="sng" dirty="0"/>
              <a:t>Закрытая (замкнутая) цепь </a:t>
            </a:r>
            <a:r>
              <a:rPr lang="ru-RU" dirty="0"/>
              <a:t>- это соединение из последовательных суставов и костей, где последний сустав сталкивается со значительным сопротивлением, препятствующим свободному движению или ограничивающим его.</a:t>
            </a:r>
          </a:p>
          <a:p>
            <a:r>
              <a:rPr lang="ru-RU" b="1" u="sng" dirty="0"/>
              <a:t>Лестница прогрессий </a:t>
            </a:r>
            <a:r>
              <a:rPr lang="ru-RU" dirty="0"/>
              <a:t>- это способ постепенного усложнения данного упражнения.</a:t>
            </a:r>
          </a:p>
        </p:txBody>
      </p:sp>
    </p:spTree>
    <p:extLst>
      <p:ext uri="{BB962C8B-B14F-4D97-AF65-F5344CB8AC3E}">
        <p14:creationId xmlns:p14="http://schemas.microsoft.com/office/powerpoint/2010/main" val="3892141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качестве лестницы прогрессий  используется:</a:t>
            </a:r>
          </a:p>
          <a:p>
            <a:r>
              <a:rPr lang="ru-RU" dirty="0" smtClean="0"/>
              <a:t> вибрация;</a:t>
            </a:r>
          </a:p>
          <a:p>
            <a:r>
              <a:rPr lang="ru-RU" dirty="0"/>
              <a:t>нестабильное </a:t>
            </a:r>
            <a:r>
              <a:rPr lang="ru-RU" dirty="0" smtClean="0"/>
              <a:t>основание;</a:t>
            </a:r>
            <a:endParaRPr lang="ru-RU" dirty="0"/>
          </a:p>
        </p:txBody>
      </p:sp>
      <p:pic>
        <p:nvPicPr>
          <p:cNvPr id="3074" name="Picture 2" descr="D:\Юля\Работа\Новая папка (2)\199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3056"/>
            <a:ext cx="496855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Юля\Работа\Новая папка (2)\RTEmagicC_ekzarta-balance_01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90945"/>
            <a:ext cx="3454876" cy="248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856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Юля\Работа\Новая папка (2)\e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48" y="10527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401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Применение методики «ЭКЗАРТА» в неврологии включает: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lang="ru-RU" dirty="0" smtClean="0"/>
              <a:t>Нервно-мышечную </a:t>
            </a:r>
            <a:r>
              <a:rPr lang="ru-RU" dirty="0"/>
              <a:t>активацию мышц, стабилизирующих поясничный отдел позвоночника (поперечной мышцы живота, многораздельной мышцы, диафрагмы, диафрагмы таза), что является необходимым для </a:t>
            </a:r>
            <a:r>
              <a:rPr lang="ru-RU" dirty="0" err="1"/>
              <a:t>вертикализации</a:t>
            </a:r>
            <a:r>
              <a:rPr lang="ru-RU" dirty="0"/>
              <a:t> </a:t>
            </a:r>
            <a:r>
              <a:rPr lang="ru-RU" dirty="0" smtClean="0"/>
              <a:t>пациента;</a:t>
            </a:r>
          </a:p>
          <a:p>
            <a:r>
              <a:rPr lang="ru-RU" dirty="0" smtClean="0"/>
              <a:t> </a:t>
            </a:r>
            <a:r>
              <a:rPr lang="ru-RU" dirty="0"/>
              <a:t>Последующую </a:t>
            </a:r>
            <a:r>
              <a:rPr lang="ru-RU" dirty="0" err="1"/>
              <a:t>коактивацию</a:t>
            </a:r>
            <a:r>
              <a:rPr lang="ru-RU" dirty="0"/>
              <a:t> глубоких мышц с поверхностными с целью формирования оптимального двигательного стереотипа.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5445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Сенсомоторную </a:t>
            </a:r>
            <a:r>
              <a:rPr lang="ru-RU" dirty="0"/>
              <a:t>тренировку </a:t>
            </a:r>
            <a:r>
              <a:rPr lang="ru-RU" dirty="0" smtClean="0"/>
              <a:t>3D;</a:t>
            </a:r>
          </a:p>
          <a:p>
            <a:r>
              <a:rPr lang="ru-RU" dirty="0"/>
              <a:t>Устранение источника боли, а не её внешних </a:t>
            </a:r>
            <a:r>
              <a:rPr lang="ru-RU" dirty="0" smtClean="0"/>
              <a:t>признаков;</a:t>
            </a:r>
          </a:p>
          <a:p>
            <a:r>
              <a:rPr lang="ru-RU" dirty="0"/>
              <a:t>Минимальное влияние гравитации на движения и 3D </a:t>
            </a:r>
            <a:r>
              <a:rPr lang="ru-RU" dirty="0" smtClean="0"/>
              <a:t>тренировка;</a:t>
            </a:r>
          </a:p>
          <a:p>
            <a:r>
              <a:rPr lang="ru-RU" dirty="0"/>
              <a:t>Тренировка сенсомоторного контроля на нестабильной </a:t>
            </a:r>
            <a:r>
              <a:rPr lang="ru-RU" dirty="0" smtClean="0"/>
              <a:t>опоре;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b="1" u="sng" dirty="0" smtClean="0"/>
              <a:t>3D </a:t>
            </a:r>
            <a:r>
              <a:rPr lang="ru-RU" b="1" u="sng" dirty="0"/>
              <a:t>тренинг </a:t>
            </a:r>
            <a:r>
              <a:rPr lang="ru-RU" dirty="0"/>
              <a:t>– это сочетание движений во всех плоскостях и функциональные двигательные стереотипы:</a:t>
            </a:r>
          </a:p>
          <a:p>
            <a:r>
              <a:rPr lang="ru-RU" dirty="0"/>
              <a:t>- Координация.</a:t>
            </a:r>
          </a:p>
          <a:p>
            <a:r>
              <a:rPr lang="ru-RU" dirty="0"/>
              <a:t>- Равновесие.</a:t>
            </a:r>
          </a:p>
          <a:p>
            <a:r>
              <a:rPr lang="ru-RU" dirty="0"/>
              <a:t>- Кинестетическое чувство.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069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Принцип работы с пациентом на подвесной системе ЭКЗАРТА: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 Средство диагностики: Тесты ЭКЗАРТА, тест слабого </a:t>
            </a:r>
            <a:r>
              <a:rPr lang="ru-RU" dirty="0" smtClean="0"/>
              <a:t>звена;</a:t>
            </a:r>
            <a:endParaRPr lang="ru-RU" dirty="0"/>
          </a:p>
          <a:p>
            <a:r>
              <a:rPr lang="ru-RU" dirty="0"/>
              <a:t>- Вспомогательное средство: Принцип третьей </a:t>
            </a:r>
            <a:r>
              <a:rPr lang="ru-RU" dirty="0" smtClean="0"/>
              <a:t>руки;</a:t>
            </a:r>
            <a:endParaRPr lang="ru-RU" dirty="0"/>
          </a:p>
          <a:p>
            <a:r>
              <a:rPr lang="ru-RU" dirty="0"/>
              <a:t>- Нервно-мышечная </a:t>
            </a:r>
            <a:r>
              <a:rPr lang="ru-RU" dirty="0" smtClean="0"/>
              <a:t>реактивация;</a:t>
            </a:r>
            <a:endParaRPr lang="ru-RU" dirty="0"/>
          </a:p>
          <a:p>
            <a:r>
              <a:rPr lang="ru-RU" dirty="0"/>
              <a:t>- Функциональный тренинг и корректирующие </a:t>
            </a:r>
            <a:r>
              <a:rPr lang="ru-RU" dirty="0" smtClean="0"/>
              <a:t>упражнения;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764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Нейромышечная активация: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Пациентам перенесшим ОНМК, как правило, предстоит повторное обучение нервно-мышечной активации, которое включает:</a:t>
            </a:r>
          </a:p>
          <a:p>
            <a:r>
              <a:rPr lang="ru-RU" dirty="0"/>
              <a:t>- обратную связь </a:t>
            </a:r>
            <a:r>
              <a:rPr lang="ru-RU" dirty="0">
                <a:solidFill>
                  <a:srgbClr val="FFFF00"/>
                </a:solidFill>
              </a:rPr>
              <a:t>(</a:t>
            </a:r>
            <a:r>
              <a:rPr lang="ru-RU" dirty="0" err="1">
                <a:solidFill>
                  <a:srgbClr val="FFFF00"/>
                </a:solidFill>
              </a:rPr>
              <a:t>Feedback</a:t>
            </a:r>
            <a:r>
              <a:rPr lang="ru-RU" dirty="0">
                <a:solidFill>
                  <a:srgbClr val="FFFF00"/>
                </a:solidFill>
              </a:rPr>
              <a:t>) </a:t>
            </a:r>
            <a:r>
              <a:rPr lang="ru-RU" dirty="0"/>
              <a:t>- реактивное напряжение мышц во время начального рефлекса стимуляции через суставные или мышечно-сухожильные рецепторы.</a:t>
            </a:r>
          </a:p>
          <a:p>
            <a:r>
              <a:rPr lang="ru-RU" dirty="0"/>
              <a:t>- опережающая связь </a:t>
            </a:r>
            <a:r>
              <a:rPr lang="ru-RU" dirty="0">
                <a:solidFill>
                  <a:srgbClr val="FFFF00"/>
                </a:solidFill>
              </a:rPr>
              <a:t>(</a:t>
            </a:r>
            <a:r>
              <a:rPr lang="ru-RU" dirty="0" err="1">
                <a:solidFill>
                  <a:srgbClr val="FFFF00"/>
                </a:solidFill>
              </a:rPr>
              <a:t>Feedforward</a:t>
            </a:r>
            <a:r>
              <a:rPr lang="ru-RU" dirty="0">
                <a:solidFill>
                  <a:srgbClr val="FFFF00"/>
                </a:solidFill>
              </a:rPr>
              <a:t>) </a:t>
            </a:r>
            <a:r>
              <a:rPr lang="ru-RU" dirty="0"/>
              <a:t>- подготовительное напряжение мышц для определения предсказуемых нагрузок или двигательной активности.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899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dirty="0"/>
              <a:t>Сосудистые заболевания головного мозга являются одной из актуальных проблем в реабилитации.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r>
              <a:rPr lang="ru-RU" dirty="0"/>
              <a:t>Церебральный инсульт оставляет после себя стойкие двигательные расстройства</a:t>
            </a:r>
            <a:r>
              <a:rPr lang="ru-RU" dirty="0" smtClean="0"/>
              <a:t>:</a:t>
            </a:r>
            <a:endParaRPr lang="en-US" dirty="0" smtClean="0"/>
          </a:p>
          <a:p>
            <a:r>
              <a:rPr lang="ru-RU" dirty="0"/>
              <a:t>П</a:t>
            </a:r>
            <a:r>
              <a:rPr lang="ru-RU" dirty="0" smtClean="0"/>
              <a:t>ирамидные;</a:t>
            </a:r>
          </a:p>
          <a:p>
            <a:r>
              <a:rPr lang="ru-RU" dirty="0" smtClean="0"/>
              <a:t>Экстрапирамидные;</a:t>
            </a:r>
          </a:p>
          <a:p>
            <a:r>
              <a:rPr lang="ru-RU" dirty="0" smtClean="0"/>
              <a:t>Мозжечковые синдромы;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dirty="0"/>
              <a:t>4 ключевых момента в восстановлении сенсомоторного контроля: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</a:t>
            </a:r>
            <a:r>
              <a:rPr lang="ru-RU" dirty="0"/>
              <a:t>. Динамическая стабилизация отдельных </a:t>
            </a:r>
            <a:r>
              <a:rPr lang="ru-RU" dirty="0" smtClean="0"/>
              <a:t>суставов; </a:t>
            </a:r>
            <a:endParaRPr lang="ru-RU" dirty="0"/>
          </a:p>
          <a:p>
            <a:r>
              <a:rPr lang="ru-RU" dirty="0"/>
              <a:t>2. </a:t>
            </a:r>
            <a:r>
              <a:rPr lang="ru-RU" dirty="0" err="1"/>
              <a:t>Коактивация</a:t>
            </a:r>
            <a:r>
              <a:rPr lang="ru-RU" dirty="0"/>
              <a:t> мышц агонистов и </a:t>
            </a:r>
            <a:r>
              <a:rPr lang="ru-RU" dirty="0" smtClean="0"/>
              <a:t>антагонистов;</a:t>
            </a:r>
            <a:endParaRPr lang="ru-RU" dirty="0"/>
          </a:p>
          <a:p>
            <a:r>
              <a:rPr lang="ru-RU" dirty="0"/>
              <a:t>3. Нервно-мышечная тренировка отдельных </a:t>
            </a:r>
            <a:r>
              <a:rPr lang="ru-RU" dirty="0" smtClean="0"/>
              <a:t>суставов;</a:t>
            </a:r>
            <a:endParaRPr lang="ru-RU" dirty="0"/>
          </a:p>
          <a:p>
            <a:r>
              <a:rPr lang="ru-RU" dirty="0"/>
              <a:t>4. Реактивное нервно-мышечное </a:t>
            </a:r>
            <a:r>
              <a:rPr lang="ru-RU" dirty="0" smtClean="0"/>
              <a:t>обучение:</a:t>
            </a:r>
            <a:endParaRPr lang="ru-RU" dirty="0"/>
          </a:p>
          <a:p>
            <a:pPr marL="137160" indent="0">
              <a:buNone/>
            </a:pPr>
            <a:r>
              <a:rPr lang="ru-RU" dirty="0"/>
              <a:t>- Стимуляция рефлекторной </a:t>
            </a:r>
            <a:r>
              <a:rPr lang="ru-RU" dirty="0" smtClean="0"/>
              <a:t>активности;</a:t>
            </a:r>
            <a:endParaRPr lang="ru-RU" dirty="0"/>
          </a:p>
          <a:p>
            <a:pPr marL="137160" indent="0">
              <a:buNone/>
            </a:pPr>
            <a:r>
              <a:rPr lang="ru-RU" dirty="0"/>
              <a:t>- Быстрые изменения положения </a:t>
            </a:r>
            <a:r>
              <a:rPr lang="ru-RU" dirty="0" smtClean="0"/>
              <a:t>сустава;</a:t>
            </a:r>
            <a:endParaRPr lang="ru-RU" dirty="0"/>
          </a:p>
          <a:p>
            <a:pPr marL="137160" indent="0">
              <a:buNone/>
            </a:pPr>
            <a:r>
              <a:rPr lang="ru-RU" dirty="0"/>
              <a:t>- Нестабильная опора.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8548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ПРЕИМУЩЕСТВА НЕЙРОМЫШЕЧНОЙ АКТИВАЦИИ НА УСТАНОВКЕ «ЭКЗАРТА»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Отсутствие влияния гравитации на движения позволяет тем самым обойти мышечное сопротивление и исключить риск </a:t>
            </a:r>
            <a:r>
              <a:rPr lang="ru-RU" dirty="0" err="1" smtClean="0"/>
              <a:t>травматизации</a:t>
            </a:r>
            <a:r>
              <a:rPr lang="ru-RU" dirty="0" smtClean="0"/>
              <a:t>;</a:t>
            </a:r>
          </a:p>
          <a:p>
            <a:r>
              <a:rPr lang="ru-RU" dirty="0"/>
              <a:t>Возможность выполнять упражнения без преодоления боли делает тренировку мышц более </a:t>
            </a:r>
            <a:r>
              <a:rPr lang="ru-RU" dirty="0" smtClean="0"/>
              <a:t>эффективной;</a:t>
            </a:r>
          </a:p>
          <a:p>
            <a:r>
              <a:rPr lang="ru-RU" dirty="0"/>
              <a:t>Индивидуальный </a:t>
            </a:r>
            <a:r>
              <a:rPr lang="ru-RU" dirty="0" smtClean="0"/>
              <a:t>подход;</a:t>
            </a:r>
          </a:p>
          <a:p>
            <a:r>
              <a:rPr lang="ru-RU" dirty="0"/>
              <a:t>Предварительный тест позволяет оценить степень поражения мышечной активности и в зависимости от этого дозировано давать </a:t>
            </a:r>
            <a:r>
              <a:rPr lang="ru-RU" dirty="0" smtClean="0"/>
              <a:t>нагрузку;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4745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Возможность пассивной </a:t>
            </a:r>
            <a:r>
              <a:rPr lang="ru-RU" dirty="0" smtClean="0"/>
              <a:t>работы;</a:t>
            </a:r>
          </a:p>
          <a:p>
            <a:r>
              <a:rPr lang="ru-RU" dirty="0"/>
              <a:t>Система подвесных устройств позволяет терапевту правильно позиционировать тело пациента и регулировать степень компрессии </a:t>
            </a:r>
            <a:r>
              <a:rPr lang="ru-RU" dirty="0" smtClean="0"/>
              <a:t>и </a:t>
            </a:r>
            <a:r>
              <a:rPr lang="ru-RU" dirty="0" err="1" smtClean="0"/>
              <a:t>тракции</a:t>
            </a:r>
            <a:r>
              <a:rPr lang="ru-RU" dirty="0" smtClean="0"/>
              <a:t>;</a:t>
            </a:r>
          </a:p>
          <a:p>
            <a:r>
              <a:rPr lang="ru-RU" dirty="0"/>
              <a:t>Ментальная нагрузка: отмечается улучшение когнитивных функций у пациентов занимающихся по системе </a:t>
            </a:r>
            <a:r>
              <a:rPr lang="ru-RU" dirty="0" err="1">
                <a:hlinkClick r:id="rId2" tooltip="Permalink to Neurac"/>
              </a:rPr>
              <a:t>Neurac</a:t>
            </a:r>
            <a:r>
              <a:rPr lang="ru-RU" dirty="0"/>
              <a:t>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2715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Развитие и восстановление паттернов ходьбы и других двигательных стереотипов возможно из положения, лежа, подвесы помогают преодолевать силы гравитации, благодаря нестабильной опоре в мозг поступают мощные потоки афферентной информации, происходит восстановление кинестетического чувства, развитие моторного контроля, который включает в себя: </a:t>
            </a:r>
          </a:p>
          <a:p>
            <a:pPr marL="137160" indent="0">
              <a:buNone/>
            </a:pPr>
            <a:r>
              <a:rPr lang="ru-RU" dirty="0"/>
              <a:t>- стабилизацию тела в пространстве (постуральный контроль, равновесие)</a:t>
            </a:r>
          </a:p>
          <a:p>
            <a:pPr marL="137160" indent="0">
              <a:buNone/>
            </a:pPr>
            <a:r>
              <a:rPr lang="ru-RU" dirty="0"/>
              <a:t>- движение тела в пространстве.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931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Благодаря этой уникальной методике возможно усиливать слабые мышцы за счет </a:t>
            </a:r>
            <a:r>
              <a:rPr lang="ru-RU" dirty="0" err="1" smtClean="0"/>
              <a:t>задействия</a:t>
            </a:r>
            <a:r>
              <a:rPr lang="ru-RU" dirty="0" smtClean="0"/>
              <a:t> </a:t>
            </a:r>
            <a:r>
              <a:rPr lang="ru-RU" dirty="0"/>
              <a:t>мышц синергистов и более сильных мышечных лент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Вся система </a:t>
            </a:r>
            <a:r>
              <a:rPr lang="ru-RU" dirty="0" err="1">
                <a:hlinkClick r:id="rId2" tooltip="Permalink to Neurac"/>
              </a:rPr>
              <a:t>Neurac</a:t>
            </a:r>
            <a:r>
              <a:rPr lang="ru-RU" dirty="0"/>
              <a:t> основана на концепции </a:t>
            </a:r>
            <a:r>
              <a:rPr lang="ru-RU" dirty="0" err="1"/>
              <a:t>миофасциальных</a:t>
            </a:r>
            <a:r>
              <a:rPr lang="ru-RU" dirty="0"/>
              <a:t> лент Томаса </a:t>
            </a:r>
            <a:r>
              <a:rPr lang="ru-RU" dirty="0" err="1"/>
              <a:t>Маерса</a:t>
            </a:r>
            <a:r>
              <a:rPr lang="ru-RU" dirty="0"/>
              <a:t> «Анатомические поезда».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8695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688672"/>
          </a:xfrm>
        </p:spPr>
        <p:txBody>
          <a:bodyPr/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www.youtube.com/watch?v=ieXykTNbMT0</a:t>
            </a:r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  <p:pic>
        <p:nvPicPr>
          <p:cNvPr id="4" name="Redcord Elderly Training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1844824"/>
            <a:ext cx="6912768" cy="451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10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>Спасибо за внимание!</a:t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1"/>
            <a:ext cx="9144000" cy="529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07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Постуральный баланс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Постуральный баланс человека </a:t>
            </a:r>
            <a:r>
              <a:rPr lang="ru-RU" dirty="0"/>
              <a:t>(</a:t>
            </a:r>
            <a:r>
              <a:rPr lang="ru-RU" dirty="0" err="1"/>
              <a:t>Posture</a:t>
            </a:r>
            <a:r>
              <a:rPr lang="ru-RU" dirty="0"/>
              <a:t> с лат. положение, поза) может быть определен, как способность поддерживать и управлять общим центром массы тела (ОЦМ), в пределах базы поддержки его опоры, в целях предотвращения падения или потери равновесия, при статическом и динамическом положениях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33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Осуществления постурального контроля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человеческом организме постуральный контроль осуществляется с использованием афферентной информации от источников различной </a:t>
            </a:r>
            <a:r>
              <a:rPr lang="ru-RU" dirty="0" smtClean="0"/>
              <a:t>модальности:</a:t>
            </a:r>
          </a:p>
          <a:p>
            <a:pPr marL="0" indent="0">
              <a:buNone/>
            </a:pPr>
            <a:r>
              <a:rPr lang="ru-RU" dirty="0" smtClean="0"/>
              <a:t> - зрительной;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- Соматосенсорной;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- Вестибулярной;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558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dirty="0"/>
              <a:t>4 варианта формирования расстройств </a:t>
            </a:r>
            <a:r>
              <a:rPr lang="ru-RU" dirty="0" smtClean="0"/>
              <a:t>постурального баланса: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680520"/>
          </a:xfrm>
        </p:spPr>
        <p:txBody>
          <a:bodyPr>
            <a:normAutofit/>
          </a:bodyPr>
          <a:lstStyle/>
          <a:p>
            <a:r>
              <a:rPr lang="ru-RU" dirty="0"/>
              <a:t> I вариант - афферентный - с преобладанием сенсорной недостаточности;</a:t>
            </a:r>
          </a:p>
          <a:p>
            <a:r>
              <a:rPr lang="ru-RU" dirty="0"/>
              <a:t>II вариант - эфферентный - с доминированием пирамидной, мозжечковой симптоматики; </a:t>
            </a:r>
            <a:endParaRPr lang="ru-RU" dirty="0" smtClean="0"/>
          </a:p>
          <a:p>
            <a:r>
              <a:rPr lang="ru-RU" dirty="0"/>
              <a:t>III вариант - интегративный - с превалированием когнитивных нарушений; </a:t>
            </a:r>
          </a:p>
          <a:p>
            <a:r>
              <a:rPr lang="ru-RU" dirty="0"/>
              <a:t>IV вариант - психогенный - преимущественно с аффективными расстройствами.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084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Оценка состояния равновесия.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Стабилометрия</a:t>
            </a:r>
            <a:r>
              <a:rPr lang="ru-RU" dirty="0"/>
              <a:t> является наиболее высокоинформативным методом диагностики нарушений постурального баланса.</a:t>
            </a:r>
          </a:p>
        </p:txBody>
      </p:sp>
      <p:pic>
        <p:nvPicPr>
          <p:cNvPr id="2050" name="Picture 2" descr="http://istis.ru/images/foto/rcss/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68960"/>
            <a:ext cx="540060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8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hlinkClick r:id="rId2" tooltip="Permalink to Neurac"/>
              </a:rPr>
              <a:t>Neurac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600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>
                <a:hlinkClick r:id="rId2" tooltip="Permalink to Neurac"/>
              </a:rPr>
              <a:t>Neurac</a:t>
            </a:r>
            <a:r>
              <a:rPr lang="ru-RU" dirty="0"/>
              <a:t> сегодня успешно применяют во всем мире в качестве реабилитации неврологических больных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Это комплекс упражнений, направленных на активацию слабых </a:t>
            </a:r>
            <a:r>
              <a:rPr lang="ru-RU" dirty="0" smtClean="0"/>
              <a:t>мышц</a:t>
            </a:r>
            <a:r>
              <a:rPr lang="ru-RU" dirty="0"/>
              <a:t>;</a:t>
            </a:r>
            <a:r>
              <a:rPr lang="ru-RU" dirty="0" smtClean="0"/>
              <a:t> </a:t>
            </a:r>
          </a:p>
          <a:p>
            <a:r>
              <a:rPr lang="ru-RU" dirty="0" smtClean="0"/>
              <a:t> На </a:t>
            </a:r>
            <a:r>
              <a:rPr lang="ru-RU" dirty="0"/>
              <a:t>устранение </a:t>
            </a:r>
            <a:r>
              <a:rPr lang="ru-RU" dirty="0" smtClean="0"/>
              <a:t>спазмов;</a:t>
            </a:r>
          </a:p>
          <a:p>
            <a:r>
              <a:rPr lang="ru-RU" dirty="0" smtClean="0"/>
              <a:t> На </a:t>
            </a:r>
            <a:r>
              <a:rPr lang="ru-RU" dirty="0"/>
              <a:t>формирование кинетических навыков на нейронном </a:t>
            </a:r>
            <a:r>
              <a:rPr lang="ru-RU" dirty="0" smtClean="0"/>
              <a:t>уровне;</a:t>
            </a:r>
          </a:p>
          <a:p>
            <a:r>
              <a:rPr lang="ru-RU" dirty="0" smtClean="0"/>
              <a:t> </a:t>
            </a:r>
            <a:r>
              <a:rPr lang="ru-RU" dirty="0"/>
              <a:t>Высокую результативность таким тренировкам обеспечивает система подвесов, позволяющая позиционировать тело и преодолевать влияние </a:t>
            </a:r>
            <a:r>
              <a:rPr lang="ru-RU" dirty="0" smtClean="0"/>
              <a:t>гравитации</a:t>
            </a:r>
            <a:r>
              <a:rPr lang="ru-RU" dirty="0"/>
              <a:t>;</a:t>
            </a:r>
            <a:r>
              <a:rPr lang="ru-RU" dirty="0" smtClean="0"/>
              <a:t> </a:t>
            </a:r>
          </a:p>
          <a:p>
            <a:r>
              <a:rPr lang="ru-RU" dirty="0" smtClean="0"/>
              <a:t>Дополнительно </a:t>
            </a:r>
            <a:r>
              <a:rPr lang="ru-RU" dirty="0"/>
              <a:t>к системе подвесов используются вибрация и нестабильная </a:t>
            </a:r>
            <a:r>
              <a:rPr lang="ru-RU" dirty="0" smtClean="0"/>
              <a:t>опора;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9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31623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0"/>
            <a:ext cx="2847975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80928"/>
            <a:ext cx="6551935" cy="390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0688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Redcord</a:t>
            </a:r>
            <a:r>
              <a:rPr lang="ru-RU" dirty="0"/>
              <a:t> или </a:t>
            </a:r>
            <a:r>
              <a:rPr lang="ru-RU" dirty="0" err="1"/>
              <a:t>Экзарта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Целью нейромышечной активации (</a:t>
            </a:r>
            <a:r>
              <a:rPr lang="ru-RU" dirty="0" err="1"/>
              <a:t>Neurac</a:t>
            </a:r>
            <a:r>
              <a:rPr lang="ru-RU" dirty="0"/>
              <a:t>) </a:t>
            </a:r>
            <a:r>
              <a:rPr lang="ru-RU" dirty="0" smtClean="0"/>
              <a:t>является:</a:t>
            </a:r>
          </a:p>
          <a:p>
            <a:r>
              <a:rPr lang="ru-RU" dirty="0" smtClean="0"/>
              <a:t> </a:t>
            </a:r>
            <a:r>
              <a:rPr lang="ru-RU" dirty="0"/>
              <a:t>В</a:t>
            </a:r>
            <a:r>
              <a:rPr lang="ru-RU" dirty="0" smtClean="0"/>
              <a:t>осстановление </a:t>
            </a:r>
            <a:r>
              <a:rPr lang="ru-RU" dirty="0"/>
              <a:t>правильных моторных программ, которое возможно только путем интенсивной стимуляции нервной системы. Чтобы такие действия принесли надлежащие результаты, все упражнения должны выполняться в условиях </a:t>
            </a:r>
            <a:r>
              <a:rPr lang="ru-RU" u="sng" dirty="0"/>
              <a:t>полного отсутствия боли</a:t>
            </a:r>
            <a:r>
              <a:rPr lang="ru-RU" dirty="0"/>
              <a:t>. Исключительно в таких условиях терапия </a:t>
            </a:r>
            <a:r>
              <a:rPr lang="ru-RU" dirty="0" err="1"/>
              <a:t>Neurac</a:t>
            </a:r>
            <a:r>
              <a:rPr lang="ru-RU" dirty="0"/>
              <a:t> будет приносить желаемые результаты.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765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149</TotalTime>
  <Words>889</Words>
  <Application>Microsoft Office PowerPoint</Application>
  <PresentationFormat>Экран (4:3)</PresentationFormat>
  <Paragraphs>83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Апекс</vt:lpstr>
      <vt:lpstr>Применение методики Neurac в реабилитации пациентов после ОНМК </vt:lpstr>
      <vt:lpstr>Сосудистые заболевания головного мозга являются одной из актуальных проблем в реабилитации.</vt:lpstr>
      <vt:lpstr>Постуральный баланс</vt:lpstr>
      <vt:lpstr>Осуществления постурального контроля</vt:lpstr>
      <vt:lpstr>4 варианта формирования расстройств постурального баланса: </vt:lpstr>
      <vt:lpstr>Оценка состояния равновесия.</vt:lpstr>
      <vt:lpstr>Neurac</vt:lpstr>
      <vt:lpstr>Презентация PowerPoint</vt:lpstr>
      <vt:lpstr>Redcord или Экзарта</vt:lpstr>
      <vt:lpstr>Презентация PowerPoint</vt:lpstr>
      <vt:lpstr>Принцип работы: открытые и закрытые кинематические цепи.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Применение методики «ЭКЗАРТА» в неврологии включает: </vt:lpstr>
      <vt:lpstr>Презентация PowerPoint</vt:lpstr>
      <vt:lpstr>Принцип работы с пациентом на подвесной системе ЭКЗАРТА: </vt:lpstr>
      <vt:lpstr>Нейромышечная активация:</vt:lpstr>
      <vt:lpstr>4 ключевых момента в восстановлении сенсомоторного контроля: </vt:lpstr>
      <vt:lpstr>ПРЕИМУЩЕСТВА НЕЙРОМЫШЕЧНОЙ АКТИВАЦИИ НА УСТАНОВКЕ «ЭКЗАРТА»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методики Neurac в реабилитации пациентов после ОНМК</dc:title>
  <dc:creator>Юля и Рома</dc:creator>
  <cp:lastModifiedBy>Юля и Рома</cp:lastModifiedBy>
  <cp:revision>14</cp:revision>
  <dcterms:created xsi:type="dcterms:W3CDTF">2016-08-21T15:33:44Z</dcterms:created>
  <dcterms:modified xsi:type="dcterms:W3CDTF">2016-08-24T17:28:56Z</dcterms:modified>
</cp:coreProperties>
</file>