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0" r:id="rId4"/>
    <p:sldId id="262" r:id="rId5"/>
    <p:sldId id="263" r:id="rId6"/>
    <p:sldId id="264" r:id="rId7"/>
    <p:sldId id="265" r:id="rId8"/>
    <p:sldId id="266" r:id="rId9"/>
    <p:sldId id="267" r:id="rId10"/>
    <p:sldId id="268" r:id="rId11"/>
    <p:sldId id="269" r:id="rId12"/>
    <p:sldId id="281" r:id="rId13"/>
    <p:sldId id="282" r:id="rId14"/>
    <p:sldId id="283" r:id="rId15"/>
    <p:sldId id="284" r:id="rId16"/>
    <p:sldId id="285" r:id="rId17"/>
    <p:sldId id="286" r:id="rId18"/>
    <p:sldId id="287" r:id="rId19"/>
    <p:sldId id="288" r:id="rId20"/>
    <p:sldId id="289" r:id="rId21"/>
    <p:sldId id="270" r:id="rId22"/>
    <p:sldId id="290" r:id="rId23"/>
    <p:sldId id="291" r:id="rId24"/>
    <p:sldId id="292" r:id="rId25"/>
    <p:sldId id="271" r:id="rId26"/>
    <p:sldId id="274" r:id="rId27"/>
    <p:sldId id="275" r:id="rId28"/>
    <p:sldId id="276" r:id="rId29"/>
    <p:sldId id="277" r:id="rId30"/>
    <p:sldId id="279" r:id="rId31"/>
    <p:sldId id="280"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BB780494-186A-4E59-851E-F9C7E33C6ACB}" type="datetimeFigureOut">
              <a:rPr lang="ru-RU" smtClean="0"/>
              <a:pPr/>
              <a:t>29.08.2016</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EDE89EF1-2313-402F-9F78-16D30AEEED77}"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B780494-186A-4E59-851E-F9C7E33C6ACB}" type="datetimeFigureOut">
              <a:rPr lang="ru-RU" smtClean="0"/>
              <a:pPr/>
              <a:t>29.08.2016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E89EF1-2313-402F-9F78-16D30AEEED7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B780494-186A-4E59-851E-F9C7E33C6ACB}" type="datetimeFigureOut">
              <a:rPr lang="ru-RU" smtClean="0"/>
              <a:pPr/>
              <a:t>29.08.2016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E89EF1-2313-402F-9F78-16D30AEEED7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B780494-186A-4E59-851E-F9C7E33C6ACB}" type="datetimeFigureOut">
              <a:rPr lang="ru-RU" smtClean="0"/>
              <a:pPr/>
              <a:t>29.08.2016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E89EF1-2313-402F-9F78-16D30AEEED7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BB780494-186A-4E59-851E-F9C7E33C6ACB}" type="datetimeFigureOut">
              <a:rPr lang="ru-RU" smtClean="0"/>
              <a:pPr/>
              <a:t>29.08.2016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E89EF1-2313-402F-9F78-16D30AEEED77}"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B780494-186A-4E59-851E-F9C7E33C6ACB}" type="datetimeFigureOut">
              <a:rPr lang="ru-RU" smtClean="0"/>
              <a:pPr/>
              <a:t>29.08.2016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DE89EF1-2313-402F-9F78-16D30AEEED7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BB780494-186A-4E59-851E-F9C7E33C6ACB}" type="datetimeFigureOut">
              <a:rPr lang="ru-RU" smtClean="0"/>
              <a:pPr/>
              <a:t>29.08.2016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DE89EF1-2313-402F-9F78-16D30AEEED7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BB780494-186A-4E59-851E-F9C7E33C6ACB}" type="datetimeFigureOut">
              <a:rPr lang="ru-RU" smtClean="0"/>
              <a:pPr/>
              <a:t>29.08.2016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DE89EF1-2313-402F-9F78-16D30AEEED7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B780494-186A-4E59-851E-F9C7E33C6ACB}" type="datetimeFigureOut">
              <a:rPr lang="ru-RU" smtClean="0"/>
              <a:pPr/>
              <a:t>29.08.2016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DE89EF1-2313-402F-9F78-16D30AEEED7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B780494-186A-4E59-851E-F9C7E33C6ACB}" type="datetimeFigureOut">
              <a:rPr lang="ru-RU" smtClean="0"/>
              <a:pPr/>
              <a:t>29.08.2016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DE89EF1-2313-402F-9F78-16D30AEEED7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B780494-186A-4E59-851E-F9C7E33C6ACB}" type="datetimeFigureOut">
              <a:rPr lang="ru-RU" smtClean="0"/>
              <a:pPr/>
              <a:t>29.08.2016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EDE89EF1-2313-402F-9F78-16D30AEEED77}"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B780494-186A-4E59-851E-F9C7E33C6ACB}" type="datetimeFigureOut">
              <a:rPr lang="ru-RU" smtClean="0"/>
              <a:pPr/>
              <a:t>29.08.2016</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DE89EF1-2313-402F-9F78-16D30AEEED77}"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3501008"/>
            <a:ext cx="7851648" cy="1828800"/>
          </a:xfrm>
        </p:spPr>
        <p:txBody>
          <a:bodyPr>
            <a:noAutofit/>
          </a:bodyPr>
          <a:lstStyle/>
          <a:p>
            <a:pPr algn="ctr"/>
            <a:r>
              <a:rPr lang="ru-RU" sz="3600" dirty="0" smtClean="0">
                <a:solidFill>
                  <a:schemeClr val="accent1">
                    <a:lumMod val="20000"/>
                    <a:lumOff val="80000"/>
                  </a:schemeClr>
                </a:solidFill>
                <a:latin typeface="Times New Roman" pitchFamily="18" charset="0"/>
                <a:cs typeface="Times New Roman" pitchFamily="18" charset="0"/>
              </a:rPr>
              <a:t>Ранний период реабилитации при остром нарушении мозгового кровообращения на базе отделения восстановительного лечения </a:t>
            </a:r>
            <a:br>
              <a:rPr lang="ru-RU" sz="3600" dirty="0" smtClean="0">
                <a:solidFill>
                  <a:schemeClr val="accent1">
                    <a:lumMod val="20000"/>
                    <a:lumOff val="80000"/>
                  </a:schemeClr>
                </a:solidFill>
                <a:latin typeface="Times New Roman" pitchFamily="18" charset="0"/>
                <a:cs typeface="Times New Roman" pitchFamily="18" charset="0"/>
              </a:rPr>
            </a:br>
            <a:r>
              <a:rPr lang="ru-RU" sz="3600" dirty="0" smtClean="0">
                <a:solidFill>
                  <a:schemeClr val="accent1">
                    <a:lumMod val="20000"/>
                    <a:lumOff val="80000"/>
                  </a:schemeClr>
                </a:solidFill>
                <a:latin typeface="Times New Roman" pitchFamily="18" charset="0"/>
                <a:cs typeface="Times New Roman" pitchFamily="18" charset="0"/>
              </a:rPr>
              <a:t>БУЗОО «ГК БСМП №1»</a:t>
            </a:r>
            <a:br>
              <a:rPr lang="ru-RU" sz="3600" dirty="0" smtClean="0">
                <a:solidFill>
                  <a:schemeClr val="accent1">
                    <a:lumMod val="20000"/>
                    <a:lumOff val="80000"/>
                  </a:schemeClr>
                </a:solidFill>
                <a:latin typeface="Times New Roman" pitchFamily="18" charset="0"/>
                <a:cs typeface="Times New Roman" pitchFamily="18" charset="0"/>
              </a:rPr>
            </a:br>
            <a:endParaRPr lang="ru-RU" sz="3600" dirty="0">
              <a:solidFill>
                <a:schemeClr val="accent1">
                  <a:lumMod val="20000"/>
                  <a:lumOff val="80000"/>
                </a:schemeClr>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539552" y="4941168"/>
            <a:ext cx="7999040" cy="1512168"/>
          </a:xfrm>
        </p:spPr>
        <p:txBody>
          <a:bodyPr>
            <a:normAutofit fontScale="77500" lnSpcReduction="20000"/>
          </a:bodyPr>
          <a:lstStyle/>
          <a:p>
            <a:r>
              <a:rPr lang="ru-RU" sz="2300" b="1" i="1" dirty="0" smtClean="0">
                <a:latin typeface="Times New Roman" pitchFamily="18" charset="0"/>
                <a:cs typeface="Times New Roman" pitchFamily="18" charset="0"/>
              </a:rPr>
              <a:t>Инструктор-методист </a:t>
            </a:r>
            <a:r>
              <a:rPr lang="ru-RU" sz="2300" b="1" i="1" dirty="0">
                <a:latin typeface="Times New Roman" pitchFamily="18" charset="0"/>
                <a:cs typeface="Times New Roman" pitchFamily="18" charset="0"/>
              </a:rPr>
              <a:t>по </a:t>
            </a:r>
            <a:r>
              <a:rPr lang="ru-RU" sz="2300" b="1" i="1" dirty="0" smtClean="0">
                <a:latin typeface="Times New Roman" pitchFamily="18" charset="0"/>
                <a:cs typeface="Times New Roman" pitchFamily="18" charset="0"/>
              </a:rPr>
              <a:t>ЛФК Проскурякова О.В.</a:t>
            </a:r>
          </a:p>
          <a:p>
            <a:r>
              <a:rPr lang="ru-RU" sz="2300" b="1" i="1" dirty="0">
                <a:latin typeface="Times New Roman" pitchFamily="18" charset="0"/>
                <a:cs typeface="Times New Roman" pitchFamily="18" charset="0"/>
              </a:rPr>
              <a:t>С</a:t>
            </a:r>
            <a:r>
              <a:rPr lang="ru-RU" sz="2300" b="1" i="1" dirty="0" smtClean="0">
                <a:latin typeface="Times New Roman" pitchFamily="18" charset="0"/>
                <a:cs typeface="Times New Roman" pitchFamily="18" charset="0"/>
              </a:rPr>
              <a:t>таршая медицинская сестра </a:t>
            </a:r>
          </a:p>
          <a:p>
            <a:r>
              <a:rPr lang="ru-RU" sz="2300" b="1" i="1" dirty="0" smtClean="0">
                <a:latin typeface="Times New Roman" pitchFamily="18" charset="0"/>
                <a:cs typeface="Times New Roman" pitchFamily="18" charset="0"/>
              </a:rPr>
              <a:t>отделения восстановительного лечения </a:t>
            </a:r>
            <a:r>
              <a:rPr lang="ru-RU" sz="2300" b="1" i="1" dirty="0" err="1" smtClean="0">
                <a:latin typeface="Times New Roman" pitchFamily="18" charset="0"/>
                <a:cs typeface="Times New Roman" pitchFamily="18" charset="0"/>
              </a:rPr>
              <a:t>Галуза</a:t>
            </a:r>
            <a:r>
              <a:rPr lang="ru-RU" sz="2300" b="1" i="1" dirty="0" smtClean="0">
                <a:latin typeface="Times New Roman" pitchFamily="18" charset="0"/>
                <a:cs typeface="Times New Roman" pitchFamily="18" charset="0"/>
              </a:rPr>
              <a:t> </a:t>
            </a:r>
            <a:r>
              <a:rPr lang="ru-RU" sz="2300" b="1" i="1" dirty="0">
                <a:latin typeface="Times New Roman" pitchFamily="18" charset="0"/>
                <a:cs typeface="Times New Roman" pitchFamily="18" charset="0"/>
              </a:rPr>
              <a:t>Е.А.</a:t>
            </a:r>
            <a:endParaRPr lang="ru-RU" sz="2300" i="1" dirty="0">
              <a:latin typeface="Times New Roman" pitchFamily="18" charset="0"/>
              <a:cs typeface="Times New Roman" pitchFamily="18" charset="0"/>
            </a:endParaRPr>
          </a:p>
          <a:p>
            <a:endParaRPr lang="ru-RU" sz="2300" b="1" i="1" dirty="0" smtClean="0">
              <a:latin typeface="Times New Roman" pitchFamily="18" charset="0"/>
              <a:cs typeface="Times New Roman" pitchFamily="18" charset="0"/>
            </a:endParaRPr>
          </a:p>
          <a:p>
            <a:r>
              <a:rPr lang="ru-RU" b="1" dirty="0" smtClean="0">
                <a:latin typeface="Times New Roman" pitchFamily="18" charset="0"/>
                <a:cs typeface="Times New Roman" pitchFamily="18" charset="0"/>
              </a:rPr>
              <a:t> </a:t>
            </a:r>
            <a:endParaRPr lang="ru-RU" dirty="0"/>
          </a:p>
        </p:txBody>
      </p:sp>
      <p:pic>
        <p:nvPicPr>
          <p:cNvPr id="1026" name="Picture 2"/>
          <p:cNvPicPr>
            <a:picLocks noChangeAspect="1" noChangeArrowheads="1"/>
          </p:cNvPicPr>
          <p:nvPr/>
        </p:nvPicPr>
        <p:blipFill>
          <a:blip r:embed="rId2" cstate="print"/>
          <a:srcRect/>
          <a:stretch>
            <a:fillRect/>
          </a:stretch>
        </p:blipFill>
        <p:spPr bwMode="auto">
          <a:xfrm>
            <a:off x="6997949" y="332656"/>
            <a:ext cx="1473950" cy="1428913"/>
          </a:xfrm>
          <a:prstGeom prst="rect">
            <a:avLst/>
          </a:prstGeom>
          <a:solidFill>
            <a:srgbClr val="FFFF99"/>
          </a:solidFill>
          <a:ln w="9525">
            <a:noFill/>
            <a:miter lim="800000"/>
            <a:headEnd/>
            <a:tailEnd/>
          </a:ln>
        </p:spPr>
      </p:pic>
      <p:pic>
        <p:nvPicPr>
          <p:cNvPr id="5" name="Picture 4" descr="Логотип_2"/>
          <p:cNvPicPr>
            <a:picLocks noChangeAspect="1" noChangeArrowheads="1"/>
          </p:cNvPicPr>
          <p:nvPr/>
        </p:nvPicPr>
        <p:blipFill>
          <a:blip r:embed="rId3" cstate="print"/>
          <a:srcRect/>
          <a:stretch>
            <a:fillRect/>
          </a:stretch>
        </p:blipFill>
        <p:spPr bwMode="auto">
          <a:xfrm>
            <a:off x="395536" y="332656"/>
            <a:ext cx="2296418" cy="142891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836712"/>
            <a:ext cx="8612360" cy="1323439"/>
          </a:xfrm>
          <a:prstGeom prst="rect">
            <a:avLst/>
          </a:prstGeom>
        </p:spPr>
        <p:txBody>
          <a:bodyPr wrap="square">
            <a:spAutoFit/>
          </a:bodyPr>
          <a:lstStyle/>
          <a:p>
            <a:pPr algn="just"/>
            <a:r>
              <a:rPr lang="ru-RU" sz="2000" dirty="0" smtClean="0">
                <a:latin typeface="Times New Roman" panose="02020603050405020304" pitchFamily="18" charset="0"/>
                <a:cs typeface="Times New Roman" panose="02020603050405020304" pitchFamily="18" charset="0"/>
              </a:rPr>
              <a:t>- Приказ </a:t>
            </a:r>
            <a:r>
              <a:rPr lang="ru-RU" sz="2000" dirty="0">
                <a:latin typeface="Times New Roman" panose="02020603050405020304" pitchFamily="18" charset="0"/>
                <a:cs typeface="Times New Roman" panose="02020603050405020304" pitchFamily="18" charset="0"/>
              </a:rPr>
              <a:t>Минздрава России от 15.11.2012 N 928н</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"Об утверждении Порядка оказания медицинской помощи больным с острыми нарушениями мозгового кровообращения"</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(Зарегистрировано в Минюсте России 27.02.2013 N </a:t>
            </a:r>
            <a:r>
              <a:rPr lang="ru-RU" sz="2000" dirty="0" smtClean="0">
                <a:latin typeface="Times New Roman" panose="02020603050405020304" pitchFamily="18" charset="0"/>
                <a:cs typeface="Times New Roman" panose="02020603050405020304" pitchFamily="18" charset="0"/>
              </a:rPr>
              <a:t>27353)реабилитации</a:t>
            </a:r>
            <a:endParaRPr lang="ru-RU" sz="20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323528" y="2204864"/>
            <a:ext cx="8568952" cy="1015663"/>
          </a:xfrm>
          <a:prstGeom prst="rect">
            <a:avLst/>
          </a:prstGeom>
        </p:spPr>
        <p:txBody>
          <a:bodyPr wrap="square">
            <a:spAutoFit/>
          </a:bodyPr>
          <a:lstStyle/>
          <a:p>
            <a:pPr algn="just"/>
            <a:r>
              <a:rPr lang="ru-RU" sz="2000" dirty="0" smtClean="0">
                <a:latin typeface="Times New Roman" panose="02020603050405020304" pitchFamily="18" charset="0"/>
                <a:cs typeface="Times New Roman" panose="02020603050405020304" pitchFamily="18" charset="0"/>
              </a:rPr>
              <a:t>- Приказ </a:t>
            </a:r>
            <a:r>
              <a:rPr lang="ru-RU" sz="2000" dirty="0">
                <a:latin typeface="Times New Roman" panose="02020603050405020304" pitchFamily="18" charset="0"/>
                <a:cs typeface="Times New Roman" panose="02020603050405020304" pitchFamily="18" charset="0"/>
              </a:rPr>
              <a:t>Министерства здравоохранения Российской Федерации от 29 декабря 2012 г. №</a:t>
            </a:r>
            <a:r>
              <a:rPr lang="ru-RU" sz="2000" dirty="0" smtClean="0">
                <a:latin typeface="Times New Roman" panose="02020603050405020304" pitchFamily="18" charset="0"/>
                <a:cs typeface="Times New Roman" panose="02020603050405020304" pitchFamily="18" charset="0"/>
              </a:rPr>
              <a:t>1705 «О </a:t>
            </a:r>
            <a:r>
              <a:rPr lang="ru-RU" sz="2000" dirty="0">
                <a:latin typeface="Times New Roman" panose="02020603050405020304" pitchFamily="18" charset="0"/>
                <a:cs typeface="Times New Roman" panose="02020603050405020304" pitchFamily="18" charset="0"/>
              </a:rPr>
              <a:t>порядке организации медицинской помощи по медицинской реабилитации»</a:t>
            </a:r>
          </a:p>
        </p:txBody>
      </p:sp>
      <p:sp>
        <p:nvSpPr>
          <p:cNvPr id="4" name="Прямоугольник 3"/>
          <p:cNvSpPr/>
          <p:nvPr/>
        </p:nvSpPr>
        <p:spPr>
          <a:xfrm>
            <a:off x="683568" y="3429000"/>
            <a:ext cx="7992888" cy="1938992"/>
          </a:xfrm>
          <a:prstGeom prst="rect">
            <a:avLst/>
          </a:prstGeom>
        </p:spPr>
        <p:txBody>
          <a:bodyPr wrap="square">
            <a:spAutoFit/>
          </a:bodyPr>
          <a:lstStyle/>
          <a:p>
            <a:pPr algn="just"/>
            <a:r>
              <a:rPr lang="ru-RU" sz="2000" dirty="0" smtClean="0">
                <a:latin typeface="Times New Roman" panose="02020603050405020304" pitchFamily="18" charset="0"/>
                <a:cs typeface="Times New Roman" panose="02020603050405020304" pitchFamily="18" charset="0"/>
              </a:rPr>
              <a:t>   Настоящий </a:t>
            </a:r>
            <a:r>
              <a:rPr lang="ru-RU" sz="2000" dirty="0">
                <a:latin typeface="Times New Roman" panose="02020603050405020304" pitchFamily="18" charset="0"/>
                <a:cs typeface="Times New Roman" panose="02020603050405020304" pitchFamily="18" charset="0"/>
              </a:rPr>
              <a:t>порядок регулирует вопросы организации медицинской помощи по медицинской реабилитации взрослому и детскому населению медицинскими организациями на основе комплексного применения природных лечебных факторов, лекарственной, немедикаментозной терапии и других методов, направленных на решение задач медицинской реабилитации.</a:t>
            </a:r>
          </a:p>
        </p:txBody>
      </p:sp>
    </p:spTree>
    <p:extLst>
      <p:ext uri="{BB962C8B-B14F-4D97-AF65-F5344CB8AC3E}">
        <p14:creationId xmlns:p14="http://schemas.microsoft.com/office/powerpoint/2010/main" xmlns="" val="42803221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3553" y="548680"/>
            <a:ext cx="8352928" cy="2308324"/>
          </a:xfrm>
          <a:prstGeom prst="rect">
            <a:avLst/>
          </a:prstGeom>
        </p:spPr>
        <p:txBody>
          <a:bodyPr wrap="square">
            <a:spAutoFit/>
          </a:bodyPr>
          <a:lstStyle/>
          <a:p>
            <a:pPr algn="just">
              <a:spcAft>
                <a:spcPts val="0"/>
              </a:spcAft>
            </a:pPr>
            <a:r>
              <a:rPr lang="ru-RU" b="1" dirty="0">
                <a:solidFill>
                  <a:schemeClr val="accent1"/>
                </a:solidFill>
                <a:latin typeface="Times New Roman"/>
                <a:ea typeface="Calibri"/>
                <a:cs typeface="Times New Roman"/>
              </a:rPr>
              <a:t>Лечение положением</a:t>
            </a:r>
            <a:r>
              <a:rPr lang="ru-RU" dirty="0">
                <a:solidFill>
                  <a:schemeClr val="accent1"/>
                </a:solidFill>
                <a:latin typeface="Times New Roman"/>
                <a:ea typeface="Calibri"/>
                <a:cs typeface="Times New Roman"/>
              </a:rPr>
              <a:t> (корригирующие позы) </a:t>
            </a:r>
            <a:r>
              <a:rPr lang="ru-RU" dirty="0">
                <a:latin typeface="Times New Roman"/>
                <a:ea typeface="Calibri"/>
                <a:cs typeface="Times New Roman"/>
              </a:rPr>
              <a:t>состоит в придании парализованным конечностям правильного положения в течение того времени, когда пациент находится в постели. </a:t>
            </a:r>
            <a:endParaRPr lang="ru-RU" dirty="0" smtClean="0">
              <a:latin typeface="Times New Roman"/>
              <a:ea typeface="Calibri"/>
              <a:cs typeface="Times New Roman"/>
            </a:endParaRPr>
          </a:p>
          <a:p>
            <a:pPr algn="just">
              <a:spcAft>
                <a:spcPts val="0"/>
              </a:spcAft>
            </a:pPr>
            <a:r>
              <a:rPr lang="ru-RU" dirty="0" smtClean="0">
                <a:latin typeface="Times New Roman"/>
                <a:ea typeface="Calibri"/>
                <a:cs typeface="Times New Roman"/>
              </a:rPr>
              <a:t>Лечение </a:t>
            </a:r>
            <a:r>
              <a:rPr lang="ru-RU" dirty="0">
                <a:latin typeface="Times New Roman"/>
                <a:ea typeface="Calibri"/>
                <a:cs typeface="Times New Roman"/>
              </a:rPr>
              <a:t>положением включает:</a:t>
            </a:r>
            <a:endParaRPr lang="ru-RU" sz="1400" dirty="0">
              <a:latin typeface="Calibri"/>
              <a:ea typeface="Calibri"/>
              <a:cs typeface="Times New Roman"/>
            </a:endParaRPr>
          </a:p>
          <a:p>
            <a:pPr algn="just">
              <a:spcAft>
                <a:spcPts val="0"/>
              </a:spcAft>
            </a:pPr>
            <a:r>
              <a:rPr lang="ru-RU" dirty="0">
                <a:latin typeface="Times New Roman"/>
                <a:ea typeface="Times New Roman"/>
              </a:rPr>
              <a:t> -положение на спине;</a:t>
            </a:r>
            <a:endParaRPr lang="ru-RU" sz="1600" dirty="0">
              <a:latin typeface="Times New Roman"/>
              <a:ea typeface="Times New Roman"/>
            </a:endParaRPr>
          </a:p>
          <a:p>
            <a:pPr algn="just">
              <a:spcAft>
                <a:spcPts val="0"/>
              </a:spcAft>
            </a:pPr>
            <a:r>
              <a:rPr lang="ru-RU" dirty="0">
                <a:latin typeface="Times New Roman"/>
                <a:ea typeface="Times New Roman"/>
              </a:rPr>
              <a:t> -укладка парализованных конечностей при положении пациента на здоровой стороне;</a:t>
            </a:r>
            <a:endParaRPr lang="ru-RU" sz="1600" dirty="0">
              <a:latin typeface="Times New Roman"/>
              <a:ea typeface="Times New Roman"/>
            </a:endParaRPr>
          </a:p>
          <a:p>
            <a:pPr algn="just">
              <a:spcAft>
                <a:spcPts val="0"/>
              </a:spcAft>
            </a:pPr>
            <a:r>
              <a:rPr lang="ru-RU" dirty="0">
                <a:latin typeface="Times New Roman"/>
                <a:ea typeface="Times New Roman"/>
              </a:rPr>
              <a:t> -положение на парализованной стороне</a:t>
            </a:r>
            <a:r>
              <a:rPr lang="ru-RU" dirty="0" smtClean="0">
                <a:latin typeface="Times New Roman"/>
                <a:ea typeface="Times New Roman"/>
              </a:rPr>
              <a:t>.</a:t>
            </a:r>
            <a:endParaRPr lang="ru-RU" sz="1600" dirty="0">
              <a:effectLst/>
              <a:latin typeface="Times New Roman"/>
              <a:ea typeface="Times New Roman"/>
            </a:endParaRPr>
          </a:p>
        </p:txBody>
      </p:sp>
      <p:sp>
        <p:nvSpPr>
          <p:cNvPr id="3" name="Прямоугольник 2"/>
          <p:cNvSpPr/>
          <p:nvPr/>
        </p:nvSpPr>
        <p:spPr>
          <a:xfrm>
            <a:off x="971600" y="3068960"/>
            <a:ext cx="7200800" cy="2800767"/>
          </a:xfrm>
          <a:prstGeom prst="rect">
            <a:avLst/>
          </a:prstGeom>
        </p:spPr>
        <p:txBody>
          <a:bodyPr wrap="square">
            <a:spAutoFit/>
          </a:bodyPr>
          <a:lstStyle/>
          <a:p>
            <a:r>
              <a:rPr lang="ru-RU" sz="1600" b="1" dirty="0" smtClean="0">
                <a:solidFill>
                  <a:schemeClr val="accent1"/>
                </a:solidFill>
                <a:latin typeface="Times New Roman" panose="02020603050405020304" pitchFamily="18" charset="0"/>
                <a:cs typeface="Times New Roman" panose="02020603050405020304" pitchFamily="18" charset="0"/>
              </a:rPr>
              <a:t>Принцип:</a:t>
            </a:r>
            <a:endParaRPr lang="ru-RU" sz="1600" b="1" dirty="0">
              <a:solidFill>
                <a:schemeClr val="accent1"/>
              </a:solidFill>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 максимально возможная симметричность;</a:t>
            </a:r>
          </a:p>
          <a:p>
            <a:r>
              <a:rPr lang="ru-RU" sz="1600" dirty="0">
                <a:latin typeface="Times New Roman" panose="02020603050405020304" pitchFamily="18" charset="0"/>
                <a:cs typeface="Times New Roman" panose="02020603050405020304" pitchFamily="18" charset="0"/>
              </a:rPr>
              <a:t>- поддержка всех сегментов тела;</a:t>
            </a:r>
          </a:p>
          <a:p>
            <a:r>
              <a:rPr lang="ru-RU" sz="1600" dirty="0">
                <a:latin typeface="Times New Roman" panose="02020603050405020304" pitchFamily="18" charset="0"/>
                <a:cs typeface="Times New Roman" panose="02020603050405020304" pitchFamily="18" charset="0"/>
              </a:rPr>
              <a:t>- бережное отношение к плечу </a:t>
            </a:r>
            <a:r>
              <a:rPr lang="ru-RU" sz="1600" dirty="0" err="1">
                <a:latin typeface="Times New Roman" panose="02020603050405020304" pitchFamily="18" charset="0"/>
                <a:cs typeface="Times New Roman" panose="02020603050405020304" pitchFamily="18" charset="0"/>
              </a:rPr>
              <a:t>паретичной</a:t>
            </a:r>
            <a:r>
              <a:rPr lang="ru-RU" sz="1600" dirty="0">
                <a:latin typeface="Times New Roman" panose="02020603050405020304" pitchFamily="18" charset="0"/>
                <a:cs typeface="Times New Roman" panose="02020603050405020304" pitchFamily="18" charset="0"/>
              </a:rPr>
              <a:t> руки.</a:t>
            </a:r>
          </a:p>
          <a:p>
            <a:pPr algn="ctr"/>
            <a:r>
              <a:rPr lang="ru-RU" sz="1600" b="1" dirty="0">
                <a:solidFill>
                  <a:srgbClr val="C00000"/>
                </a:solidFill>
                <a:latin typeface="Times New Roman" panose="02020603050405020304" pitchFamily="18" charset="0"/>
                <a:cs typeface="Times New Roman" panose="02020603050405020304" pitchFamily="18" charset="0"/>
              </a:rPr>
              <a:t>«Золотое» правило: пациент лежит на любом боку, но не на </a:t>
            </a:r>
            <a:r>
              <a:rPr lang="ru-RU" sz="1600" b="1" dirty="0" smtClean="0">
                <a:solidFill>
                  <a:srgbClr val="C00000"/>
                </a:solidFill>
                <a:latin typeface="Times New Roman" panose="02020603050405020304" pitchFamily="18" charset="0"/>
                <a:cs typeface="Times New Roman" panose="02020603050405020304" pitchFamily="18" charset="0"/>
              </a:rPr>
              <a:t>спине</a:t>
            </a:r>
            <a:r>
              <a:rPr lang="ru-RU" sz="1600" b="1" dirty="0">
                <a:solidFill>
                  <a:srgbClr val="C00000"/>
                </a:solidFill>
                <a:latin typeface="Times New Roman" panose="02020603050405020304" pitchFamily="18" charset="0"/>
                <a:cs typeface="Times New Roman" panose="02020603050405020304" pitchFamily="18" charset="0"/>
              </a:rPr>
              <a:t>!</a:t>
            </a:r>
            <a:endParaRPr lang="ru-RU" sz="1600" b="1" dirty="0" smtClean="0">
              <a:solidFill>
                <a:srgbClr val="C00000"/>
              </a:solidFill>
              <a:latin typeface="Times New Roman" panose="02020603050405020304" pitchFamily="18" charset="0"/>
              <a:cs typeface="Times New Roman" panose="02020603050405020304" pitchFamily="18" charset="0"/>
            </a:endParaRPr>
          </a:p>
          <a:p>
            <a:r>
              <a:rPr lang="ru-RU" sz="1600" b="1" dirty="0" smtClean="0">
                <a:solidFill>
                  <a:schemeClr val="accent1"/>
                </a:solidFill>
                <a:latin typeface="Times New Roman" panose="02020603050405020304" pitchFamily="18" charset="0"/>
                <a:cs typeface="Times New Roman" panose="02020603050405020304" pitchFamily="18" charset="0"/>
              </a:rPr>
              <a:t>Положение лежа на спине имеет отрицательные факторы:</a:t>
            </a:r>
          </a:p>
          <a:p>
            <a:r>
              <a:rPr lang="ru-RU" sz="1600" dirty="0" smtClean="0">
                <a:latin typeface="Times New Roman" panose="02020603050405020304" pitchFamily="18" charset="0"/>
                <a:cs typeface="Times New Roman" panose="02020603050405020304" pitchFamily="18" charset="0"/>
              </a:rPr>
              <a:t>- недостаточная респираторная функция;</a:t>
            </a:r>
          </a:p>
          <a:p>
            <a:r>
              <a:rPr lang="ru-RU" sz="1600" dirty="0" smtClean="0">
                <a:latin typeface="Times New Roman" panose="02020603050405020304" pitchFamily="18" charset="0"/>
                <a:cs typeface="Times New Roman" panose="02020603050405020304" pitchFamily="18" charset="0"/>
              </a:rPr>
              <a:t>- высокий риск аспирации слюной;</a:t>
            </a:r>
          </a:p>
          <a:p>
            <a:r>
              <a:rPr lang="ru-RU" sz="1600" dirty="0" smtClean="0">
                <a:latin typeface="Times New Roman" panose="02020603050405020304" pitchFamily="18" charset="0"/>
                <a:cs typeface="Times New Roman" panose="02020603050405020304" pitchFamily="18" charset="0"/>
              </a:rPr>
              <a:t>- возможное рефлекторное влияние;</a:t>
            </a:r>
          </a:p>
          <a:p>
            <a:r>
              <a:rPr lang="ru-RU" sz="1600" dirty="0" smtClean="0">
                <a:latin typeface="Times New Roman" panose="02020603050405020304" pitchFamily="18" charset="0"/>
                <a:cs typeface="Times New Roman" panose="02020603050405020304" pitchFamily="18" charset="0"/>
              </a:rPr>
              <a:t>- плохой обзор палаты (с точки зрения пациента);</a:t>
            </a:r>
          </a:p>
          <a:p>
            <a:r>
              <a:rPr lang="ru-RU" sz="1600" dirty="0" smtClean="0">
                <a:latin typeface="Times New Roman" panose="02020603050405020304" pitchFamily="18" charset="0"/>
                <a:cs typeface="Times New Roman" panose="02020603050405020304" pitchFamily="18" charset="0"/>
              </a:rPr>
              <a:t>- уплощение спины.</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1850414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reabilitacia56.ru/wp-content/uploads/2013/05/2013-05-01_1130263.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4157986"/>
            <a:ext cx="1402085" cy="2463122"/>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descr="http://helpinsult.ru/wp-content/uploads/2013/07/4.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75856" y="4183252"/>
            <a:ext cx="1555580" cy="2517931"/>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4" descr="http://helpinsult.ru/wp-content/uploads/2013/07/5.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444208" y="4246210"/>
            <a:ext cx="1552387" cy="242234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539552" y="260648"/>
            <a:ext cx="7992887" cy="3785652"/>
          </a:xfrm>
          <a:prstGeom prst="rect">
            <a:avLst/>
          </a:prstGeom>
        </p:spPr>
        <p:txBody>
          <a:bodyPr wrap="square">
            <a:spAutoFit/>
          </a:bodyPr>
          <a:lstStyle/>
          <a:p>
            <a:pPr algn="just"/>
            <a:r>
              <a:rPr lang="ru-RU" sz="1600" b="1" dirty="0" smtClean="0">
                <a:solidFill>
                  <a:schemeClr val="accent1"/>
                </a:solidFill>
                <a:latin typeface="Times New Roman" panose="02020603050405020304" pitchFamily="18" charset="0"/>
                <a:cs typeface="Times New Roman" panose="02020603050405020304" pitchFamily="18" charset="0"/>
              </a:rPr>
              <a:t>В </a:t>
            </a:r>
            <a:r>
              <a:rPr lang="ru-RU" sz="1600" b="1" dirty="0">
                <a:solidFill>
                  <a:schemeClr val="accent1"/>
                </a:solidFill>
                <a:latin typeface="Times New Roman" panose="02020603050405020304" pitchFamily="18" charset="0"/>
                <a:cs typeface="Times New Roman" panose="02020603050405020304" pitchFamily="18" charset="0"/>
              </a:rPr>
              <a:t>положении лежа на спине</a:t>
            </a:r>
            <a:r>
              <a:rPr lang="ru-RU" sz="1600" dirty="0">
                <a:latin typeface="Times New Roman" panose="02020603050405020304" pitchFamily="18" charset="0"/>
                <a:cs typeface="Times New Roman" panose="02020603050405020304" pitchFamily="18" charset="0"/>
              </a:rPr>
              <a:t> голова пациента должна находиться по средней линии, туловище на пораженной стороне вытянуто, </a:t>
            </a:r>
            <a:r>
              <a:rPr lang="ru-RU" sz="1600" dirty="0" err="1">
                <a:latin typeface="Times New Roman" panose="02020603050405020304" pitchFamily="18" charset="0"/>
                <a:cs typeface="Times New Roman" panose="02020603050405020304" pitchFamily="18" charset="0"/>
              </a:rPr>
              <a:t>паретичное</a:t>
            </a:r>
            <a:r>
              <a:rPr lang="ru-RU" sz="1600" dirty="0">
                <a:latin typeface="Times New Roman" panose="02020603050405020304" pitchFamily="18" charset="0"/>
                <a:cs typeface="Times New Roman" panose="02020603050405020304" pitchFamily="18" charset="0"/>
              </a:rPr>
              <a:t> плечо поддержано подушкой (2-3 см высотой), под больной ягодицей с пораженной стороны находится плоская подушка (1,5-2 см), «больная» нога не развернута кнаружи, стопа ни во что не упирается. Кроме того, на ладонь руки </a:t>
            </a:r>
            <a:r>
              <a:rPr lang="ru-RU" sz="1600" dirty="0" err="1">
                <a:latin typeface="Times New Roman" panose="02020603050405020304" pitchFamily="18" charset="0"/>
                <a:cs typeface="Times New Roman" panose="02020603050405020304" pitchFamily="18" charset="0"/>
              </a:rPr>
              <a:t>паретичной</a:t>
            </a:r>
            <a:r>
              <a:rPr lang="ru-RU" sz="1600" dirty="0">
                <a:latin typeface="Times New Roman" panose="02020603050405020304" pitchFamily="18" charset="0"/>
                <a:cs typeface="Times New Roman" panose="02020603050405020304" pitchFamily="18" charset="0"/>
              </a:rPr>
              <a:t> конечности не следует ничего класть.  </a:t>
            </a:r>
          </a:p>
          <a:p>
            <a:pPr algn="just"/>
            <a:r>
              <a:rPr lang="ru-RU" sz="1600" b="1" dirty="0" smtClean="0">
                <a:solidFill>
                  <a:schemeClr val="accent1"/>
                </a:solidFill>
                <a:latin typeface="Times New Roman" panose="02020603050405020304" pitchFamily="18" charset="0"/>
                <a:cs typeface="Times New Roman" panose="02020603050405020304" pitchFamily="18" charset="0"/>
              </a:rPr>
              <a:t>В </a:t>
            </a:r>
            <a:r>
              <a:rPr lang="ru-RU" sz="1600" b="1" dirty="0">
                <a:solidFill>
                  <a:schemeClr val="accent1"/>
                </a:solidFill>
                <a:latin typeface="Times New Roman" panose="02020603050405020304" pitchFamily="18" charset="0"/>
                <a:cs typeface="Times New Roman" panose="02020603050405020304" pitchFamily="18" charset="0"/>
              </a:rPr>
              <a:t>положении лежа на здоровом боку </a:t>
            </a:r>
            <a:r>
              <a:rPr lang="ru-RU" sz="1600" dirty="0">
                <a:latin typeface="Times New Roman" panose="02020603050405020304" pitchFamily="18" charset="0"/>
                <a:cs typeface="Times New Roman" panose="02020603050405020304" pitchFamily="18" charset="0"/>
              </a:rPr>
              <a:t>голова пациента должна находиться на одной линии с туловищем, пациент лежит полностью на боку, а не повернут на ¼, тело не изогнуто, пораженное плечо вынесено вперед, рука поддержана по всей длине, кисть «больной» руки находится в среднефизиологическом положении, не свисает с подушки; не следует ничего класть в «больную» руку, стопа ни во что не упирается. </a:t>
            </a:r>
          </a:p>
          <a:p>
            <a:pPr algn="just"/>
            <a:r>
              <a:rPr lang="ru-RU" sz="1600" b="1" dirty="0">
                <a:solidFill>
                  <a:schemeClr val="accent1"/>
                </a:solidFill>
                <a:latin typeface="Times New Roman" panose="02020603050405020304" pitchFamily="18" charset="0"/>
                <a:cs typeface="Times New Roman" panose="02020603050405020304" pitchFamily="18" charset="0"/>
              </a:rPr>
              <a:t>Положение на «больном» боку </a:t>
            </a:r>
            <a:r>
              <a:rPr lang="ru-RU" sz="1600" dirty="0">
                <a:latin typeface="Times New Roman" panose="02020603050405020304" pitchFamily="18" charset="0"/>
                <a:cs typeface="Times New Roman" panose="02020603050405020304" pitchFamily="18" charset="0"/>
              </a:rPr>
              <a:t>дает возможность обеспечить пациенту хорошую респираторную функцию, минимизировать риск аспирации, улучшить тактильную стимуляцию пораженной стороны, ликвидировать влияние тонических шейных рефлексов, создать комфортное положение спины, сохранить максимально возможную активность лежачего пациента</a:t>
            </a:r>
            <a:r>
              <a:rPr lang="ru-RU" sz="1600" dirty="0" smtClean="0">
                <a:latin typeface="Times New Roman" panose="02020603050405020304" pitchFamily="18" charset="0"/>
                <a:cs typeface="Times New Roman" panose="02020603050405020304" pitchFamily="18" charset="0"/>
              </a:rPr>
              <a:t>.</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137335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36325" y="620688"/>
            <a:ext cx="7344816" cy="5539978"/>
          </a:xfrm>
          <a:prstGeom prst="rect">
            <a:avLst/>
          </a:prstGeom>
        </p:spPr>
        <p:txBody>
          <a:bodyPr wrap="square">
            <a:spAutoFit/>
          </a:bodyPr>
          <a:lstStyle/>
          <a:p>
            <a:pPr algn="ctr"/>
            <a:r>
              <a:rPr lang="ru-RU" sz="2400" b="1" dirty="0" smtClean="0">
                <a:solidFill>
                  <a:schemeClr val="accent1"/>
                </a:solidFill>
                <a:latin typeface="Times New Roman" panose="02020603050405020304" pitchFamily="18" charset="0"/>
                <a:cs typeface="Times New Roman" panose="02020603050405020304" pitchFamily="18" charset="0"/>
              </a:rPr>
              <a:t>Цели </a:t>
            </a:r>
            <a:r>
              <a:rPr lang="ru-RU" sz="2400" b="1" dirty="0" err="1">
                <a:solidFill>
                  <a:schemeClr val="accent1"/>
                </a:solidFill>
                <a:latin typeface="Times New Roman" panose="02020603050405020304" pitchFamily="18" charset="0"/>
                <a:cs typeface="Times New Roman" panose="02020603050405020304" pitchFamily="18" charset="0"/>
              </a:rPr>
              <a:t>вертикализации</a:t>
            </a:r>
            <a:r>
              <a:rPr lang="ru-RU" sz="2400" b="1" dirty="0">
                <a:solidFill>
                  <a:schemeClr val="accent1"/>
                </a:solidFill>
                <a:latin typeface="Times New Roman" panose="02020603050405020304" pitchFamily="18" charset="0"/>
                <a:cs typeface="Times New Roman" panose="02020603050405020304" pitchFamily="18" charset="0"/>
              </a:rPr>
              <a:t>:</a:t>
            </a:r>
          </a:p>
          <a:p>
            <a:pPr algn="just"/>
            <a:r>
              <a:rPr lang="ru-RU" sz="2400" dirty="0">
                <a:latin typeface="Times New Roman" panose="02020603050405020304" pitchFamily="18" charset="0"/>
                <a:cs typeface="Times New Roman" panose="02020603050405020304" pitchFamily="18" charset="0"/>
              </a:rPr>
              <a:t>- профилактика утраты опорно-двигательных функций мышечной системы, не вовлеченной в </a:t>
            </a:r>
            <a:r>
              <a:rPr lang="ru-RU" sz="2400" dirty="0" smtClean="0">
                <a:latin typeface="Times New Roman" panose="02020603050405020304" pitchFamily="18" charset="0"/>
                <a:cs typeface="Times New Roman" panose="02020603050405020304" pitchFamily="18" charset="0"/>
              </a:rPr>
              <a:t>патологический </a:t>
            </a:r>
            <a:r>
              <a:rPr lang="ru-RU" sz="2400" dirty="0" err="1">
                <a:latin typeface="Times New Roman" panose="02020603050405020304" pitchFamily="18" charset="0"/>
                <a:cs typeface="Times New Roman" panose="02020603050405020304" pitchFamily="18" charset="0"/>
              </a:rPr>
              <a:t>синдромокомплекс</a:t>
            </a:r>
            <a:r>
              <a:rPr lang="ru-RU" sz="2400" dirty="0">
                <a:latin typeface="Times New Roman" panose="02020603050405020304" pitchFamily="18" charset="0"/>
                <a:cs typeface="Times New Roman" panose="02020603050405020304" pitchFamily="18" charset="0"/>
              </a:rPr>
              <a:t> острого центрального пареза (</a:t>
            </a:r>
            <a:r>
              <a:rPr lang="ru-RU" sz="2400" dirty="0" err="1">
                <a:latin typeface="Times New Roman" panose="02020603050405020304" pitchFamily="18" charset="0"/>
                <a:cs typeface="Times New Roman" panose="02020603050405020304" pitchFamily="18" charset="0"/>
              </a:rPr>
              <a:t>плегии</a:t>
            </a:r>
            <a:r>
              <a:rPr lang="ru-RU" sz="2400" dirty="0">
                <a:latin typeface="Times New Roman" panose="02020603050405020304" pitchFamily="18" charset="0"/>
                <a:cs typeface="Times New Roman" panose="02020603050405020304" pitchFamily="18" charset="0"/>
              </a:rPr>
              <a:t>);</a:t>
            </a:r>
          </a:p>
          <a:p>
            <a:pPr algn="just"/>
            <a:r>
              <a:rPr lang="ru-RU" sz="2400" dirty="0">
                <a:latin typeface="Times New Roman" panose="02020603050405020304" pitchFamily="18" charset="0"/>
                <a:cs typeface="Times New Roman" panose="02020603050405020304" pitchFamily="18" charset="0"/>
              </a:rPr>
              <a:t>- профилактика развития синдрома несостоятельности системной гемодинамики;</a:t>
            </a:r>
          </a:p>
          <a:p>
            <a:pPr algn="just"/>
            <a:r>
              <a:rPr lang="ru-RU" sz="2400" dirty="0">
                <a:latin typeface="Times New Roman" panose="02020603050405020304" pitchFamily="18" charset="0"/>
                <a:cs typeface="Times New Roman" panose="02020603050405020304" pitchFamily="18" charset="0"/>
              </a:rPr>
              <a:t>- профилактика гнойно- воспалительных осложнений;</a:t>
            </a:r>
          </a:p>
          <a:p>
            <a:pPr algn="just"/>
            <a:r>
              <a:rPr lang="ru-RU" sz="2400" dirty="0">
                <a:latin typeface="Times New Roman" panose="02020603050405020304" pitchFamily="18" charset="0"/>
                <a:cs typeface="Times New Roman" panose="02020603050405020304" pitchFamily="18" charset="0"/>
              </a:rPr>
              <a:t>- профилактика тромбоэмболических осложнений;</a:t>
            </a:r>
          </a:p>
          <a:p>
            <a:pPr algn="just"/>
            <a:r>
              <a:rPr lang="ru-RU" sz="2400" dirty="0">
                <a:latin typeface="Times New Roman" panose="02020603050405020304" pitchFamily="18" charset="0"/>
                <a:cs typeface="Times New Roman" panose="02020603050405020304" pitchFamily="18" charset="0"/>
              </a:rPr>
              <a:t>- стимулирование мышечного тонуса </a:t>
            </a:r>
            <a:r>
              <a:rPr lang="ru-RU" sz="2400" dirty="0" err="1">
                <a:latin typeface="Times New Roman" panose="02020603050405020304" pitchFamily="18" charset="0"/>
                <a:cs typeface="Times New Roman" panose="02020603050405020304" pitchFamily="18" charset="0"/>
              </a:rPr>
              <a:t>паретичных</a:t>
            </a:r>
            <a:r>
              <a:rPr lang="ru-RU" sz="2400" dirty="0">
                <a:latin typeface="Times New Roman" panose="02020603050405020304" pitchFamily="18" charset="0"/>
                <a:cs typeface="Times New Roman" panose="02020603050405020304" pitchFamily="18" charset="0"/>
              </a:rPr>
              <a:t> конечностей и формирование опорной функции ноги;</a:t>
            </a:r>
          </a:p>
          <a:p>
            <a:pPr algn="just"/>
            <a:r>
              <a:rPr lang="ru-RU" sz="2400" dirty="0">
                <a:latin typeface="Times New Roman" panose="02020603050405020304" pitchFamily="18" charset="0"/>
                <a:cs typeface="Times New Roman" panose="02020603050405020304" pitchFamily="18" charset="0"/>
              </a:rPr>
              <a:t>- повышение переносимости физических нагрузок в период восстановительного лечения;</a:t>
            </a:r>
          </a:p>
          <a:p>
            <a:pPr algn="just"/>
            <a:r>
              <a:rPr lang="ru-RU" sz="2400" dirty="0">
                <a:latin typeface="Times New Roman" panose="02020603050405020304" pitchFamily="18" charset="0"/>
                <a:cs typeface="Times New Roman" panose="02020603050405020304" pitchFamily="18" charset="0"/>
              </a:rPr>
              <a:t>- повышение уровня сознания.</a:t>
            </a:r>
          </a:p>
          <a:p>
            <a:endParaRPr lang="ru-RU" dirty="0"/>
          </a:p>
        </p:txBody>
      </p:sp>
    </p:spTree>
    <p:extLst>
      <p:ext uri="{BB962C8B-B14F-4D97-AF65-F5344CB8AC3E}">
        <p14:creationId xmlns:p14="http://schemas.microsoft.com/office/powerpoint/2010/main" xmlns="" val="39125777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836712"/>
            <a:ext cx="8136904" cy="4247317"/>
          </a:xfrm>
          <a:prstGeom prst="rect">
            <a:avLst/>
          </a:prstGeom>
        </p:spPr>
        <p:txBody>
          <a:bodyPr wrap="square">
            <a:spAutoFit/>
          </a:bodyPr>
          <a:lstStyle/>
          <a:p>
            <a:pPr algn="just"/>
            <a:r>
              <a:rPr lang="ru-RU" b="1" dirty="0">
                <a:solidFill>
                  <a:schemeClr val="accent1"/>
                </a:solidFill>
                <a:latin typeface="Times New Roman" panose="02020603050405020304" pitchFamily="18" charset="0"/>
                <a:cs typeface="Times New Roman" panose="02020603050405020304" pitchFamily="18" charset="0"/>
              </a:rPr>
              <a:t>Техника проведения активной </a:t>
            </a:r>
            <a:r>
              <a:rPr lang="ru-RU" b="1" dirty="0" err="1">
                <a:solidFill>
                  <a:schemeClr val="accent1"/>
                </a:solidFill>
                <a:latin typeface="Times New Roman" panose="02020603050405020304" pitchFamily="18" charset="0"/>
                <a:cs typeface="Times New Roman" panose="02020603050405020304" pitchFamily="18" charset="0"/>
              </a:rPr>
              <a:t>полуортостатической</a:t>
            </a:r>
            <a:r>
              <a:rPr lang="ru-RU" b="1" dirty="0">
                <a:solidFill>
                  <a:schemeClr val="accent1"/>
                </a:solidFill>
                <a:latin typeface="Times New Roman" panose="02020603050405020304" pitchFamily="18" charset="0"/>
                <a:cs typeface="Times New Roman" panose="02020603050405020304" pitchFamily="18" charset="0"/>
              </a:rPr>
              <a:t> пробы </a:t>
            </a:r>
            <a:r>
              <a:rPr lang="ru-RU" dirty="0">
                <a:latin typeface="Times New Roman" panose="02020603050405020304" pitchFamily="18" charset="0"/>
                <a:cs typeface="Times New Roman" panose="02020603050405020304" pitchFamily="18" charset="0"/>
              </a:rPr>
              <a:t>состоит в следующем: пациент из положения лежа на кровати со спущенными ногами, проводят измерения АД и ЧСС. </a:t>
            </a:r>
            <a:r>
              <a:rPr lang="ru-RU" dirty="0" err="1">
                <a:latin typeface="Times New Roman" panose="02020603050405020304" pitchFamily="18" charset="0"/>
                <a:cs typeface="Times New Roman" panose="02020603050405020304" pitchFamily="18" charset="0"/>
              </a:rPr>
              <a:t>Присаживание</a:t>
            </a:r>
            <a:r>
              <a:rPr lang="ru-RU" dirty="0">
                <a:latin typeface="Times New Roman" panose="02020603050405020304" pitchFamily="18" charset="0"/>
                <a:cs typeface="Times New Roman" panose="02020603050405020304" pitchFamily="18" charset="0"/>
              </a:rPr>
              <a:t> не должно быть резким: желателен поворот на бок, спускание ног и поднятие туловища. Возможна минимальная помощь ассистента. Полученные результаты сравнивают с цифрами АД и ЧСС в покое. Проба считается адекватной, если один или оба показателя повысились относительно исходных параметров либо не изменились. Допустимые подъем АД систолического на 20 мм рт. ст., диастолического на 10 мм рт. ст., увеличение ЧСС на 30 в 1 мин. Проба считается неадекватной, если один или оба показателя понизились относительно исходных параметров. Также проба считается неадекватной, если происходит повышение АД или ЧСС более указанных значений. </a:t>
            </a:r>
          </a:p>
          <a:p>
            <a:pPr algn="just"/>
            <a:r>
              <a:rPr lang="ru-RU" dirty="0">
                <a:latin typeface="Times New Roman" panose="02020603050405020304" pitchFamily="18" charset="0"/>
                <a:cs typeface="Times New Roman" panose="02020603050405020304" pitchFamily="18" charset="0"/>
              </a:rPr>
              <a:t>В случае адекватной реакции на пробу с </a:t>
            </a:r>
            <a:r>
              <a:rPr lang="ru-RU" dirty="0" err="1">
                <a:latin typeface="Times New Roman" panose="02020603050405020304" pitchFamily="18" charset="0"/>
                <a:cs typeface="Times New Roman" panose="02020603050405020304" pitchFamily="18" charset="0"/>
              </a:rPr>
              <a:t>полуортостазом</a:t>
            </a:r>
            <a:r>
              <a:rPr lang="ru-RU" dirty="0">
                <a:latin typeface="Times New Roman" panose="02020603050405020304" pitchFamily="18" charset="0"/>
                <a:cs typeface="Times New Roman" panose="02020603050405020304" pitchFamily="18" charset="0"/>
              </a:rPr>
              <a:t> проводят дальнейшие нагрузочные пробы. Если проба неадекватная, то необходимо проводить мероприятия по повышению толерантности пациента к физической нагрузке.</a:t>
            </a:r>
          </a:p>
        </p:txBody>
      </p:sp>
    </p:spTree>
    <p:extLst>
      <p:ext uri="{BB962C8B-B14F-4D97-AF65-F5344CB8AC3E}">
        <p14:creationId xmlns:p14="http://schemas.microsoft.com/office/powerpoint/2010/main" xmlns="" val="17708217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59632" y="332656"/>
            <a:ext cx="7056784" cy="3970318"/>
          </a:xfrm>
          <a:prstGeom prst="rect">
            <a:avLst/>
          </a:prstGeom>
        </p:spPr>
        <p:txBody>
          <a:bodyPr wrap="square">
            <a:spAutoFit/>
          </a:bodyPr>
          <a:lstStyle/>
          <a:p>
            <a:pPr algn="just"/>
            <a:r>
              <a:rPr lang="ru-RU" b="1" dirty="0">
                <a:solidFill>
                  <a:schemeClr val="accent1"/>
                </a:solidFill>
                <a:latin typeface="Times New Roman" panose="02020603050405020304" pitchFamily="18" charset="0"/>
                <a:cs typeface="Times New Roman" panose="02020603050405020304" pitchFamily="18" charset="0"/>
              </a:rPr>
              <a:t>Пассивная </a:t>
            </a:r>
            <a:r>
              <a:rPr lang="ru-RU" b="1" dirty="0" err="1">
                <a:solidFill>
                  <a:schemeClr val="accent1"/>
                </a:solidFill>
                <a:latin typeface="Times New Roman" panose="02020603050405020304" pitchFamily="18" charset="0"/>
                <a:cs typeface="Times New Roman" panose="02020603050405020304" pitchFamily="18" charset="0"/>
              </a:rPr>
              <a:t>полуортостатическая</a:t>
            </a:r>
            <a:r>
              <a:rPr lang="ru-RU" b="1" dirty="0">
                <a:solidFill>
                  <a:schemeClr val="accent1"/>
                </a:solidFill>
                <a:latin typeface="Times New Roman" panose="02020603050405020304" pitchFamily="18" charset="0"/>
                <a:cs typeface="Times New Roman" panose="02020603050405020304" pitchFamily="18" charset="0"/>
              </a:rPr>
              <a:t> проба </a:t>
            </a:r>
            <a:r>
              <a:rPr lang="ru-RU" dirty="0">
                <a:latin typeface="Times New Roman" panose="02020603050405020304" pitchFamily="18" charset="0"/>
                <a:cs typeface="Times New Roman" panose="02020603050405020304" pitchFamily="18" charset="0"/>
              </a:rPr>
              <a:t>проводиться при невозможности выполнения вышеописанной пробы из-за дефицита сознания или когнитивных нарушений. </a:t>
            </a:r>
          </a:p>
          <a:p>
            <a:pPr algn="just"/>
            <a:r>
              <a:rPr lang="ru-RU" dirty="0">
                <a:latin typeface="Times New Roman" panose="02020603050405020304" pitchFamily="18" charset="0"/>
                <a:cs typeface="Times New Roman" panose="02020603050405020304" pitchFamily="18" charset="0"/>
              </a:rPr>
              <a:t>Техника проведения: пациента из положения лежа на кровати присаживают в кровати,  не спуская ног, далее проводиться измерение АД и ЧСС. Целесообразно выполнять </a:t>
            </a:r>
            <a:r>
              <a:rPr lang="ru-RU" dirty="0" err="1">
                <a:latin typeface="Times New Roman" panose="02020603050405020304" pitchFamily="18" charset="0"/>
                <a:cs typeface="Times New Roman" panose="02020603050405020304" pitchFamily="18" charset="0"/>
              </a:rPr>
              <a:t>присаживание</a:t>
            </a:r>
            <a:r>
              <a:rPr lang="ru-RU" dirty="0">
                <a:latin typeface="Times New Roman" panose="02020603050405020304" pitchFamily="18" charset="0"/>
                <a:cs typeface="Times New Roman" panose="02020603050405020304" pitchFamily="18" charset="0"/>
              </a:rPr>
              <a:t> двумя специалистами, стоящими по оба края кровати. Возможно </a:t>
            </a:r>
            <a:r>
              <a:rPr lang="ru-RU" dirty="0" err="1">
                <a:latin typeface="Times New Roman" panose="02020603050405020304" pitchFamily="18" charset="0"/>
                <a:cs typeface="Times New Roman" panose="02020603050405020304" pitchFamily="18" charset="0"/>
              </a:rPr>
              <a:t>присаживание</a:t>
            </a:r>
            <a:r>
              <a:rPr lang="ru-RU" dirty="0">
                <a:latin typeface="Times New Roman" panose="02020603050405020304" pitchFamily="18" charset="0"/>
                <a:cs typeface="Times New Roman" panose="02020603050405020304" pitchFamily="18" charset="0"/>
              </a:rPr>
              <a:t> с использованием функциональной кровати.</a:t>
            </a:r>
          </a:p>
          <a:p>
            <a:pPr algn="just"/>
            <a:r>
              <a:rPr lang="ru-RU" dirty="0">
                <a:latin typeface="Times New Roman" panose="02020603050405020304" pitchFamily="18" charset="0"/>
                <a:cs typeface="Times New Roman" panose="02020603050405020304" pitchFamily="18" charset="0"/>
              </a:rPr>
              <a:t>Полученные результаты сравнивают с цифрами АД и ЧСС в покое. Проба считается адекватной, если один или оба показателя повысились относительно исходных параметров, либо АД и ЧСС не изменились. Проба считается не адекватной, если один или оба показателя понизились относительно исходных параметров, либо зафиксировано изменение АД или ЧСС выше указанных значений.</a:t>
            </a:r>
          </a:p>
        </p:txBody>
      </p:sp>
      <p:pic>
        <p:nvPicPr>
          <p:cNvPr id="1026" name="Picture 2" descr="Картинки по запросу картинки Пассивная ортостатическая проба"/>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63888" y="4302974"/>
            <a:ext cx="1913384" cy="240058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816956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188640"/>
            <a:ext cx="7704856" cy="400110"/>
          </a:xfrm>
          <a:prstGeom prst="rect">
            <a:avLst/>
          </a:prstGeom>
        </p:spPr>
        <p:txBody>
          <a:bodyPr wrap="square">
            <a:spAutoFit/>
          </a:bodyPr>
          <a:lstStyle/>
          <a:p>
            <a:pPr algn="ctr"/>
            <a:r>
              <a:rPr lang="ru-RU" sz="2000" b="1" dirty="0" err="1" smtClean="0">
                <a:solidFill>
                  <a:schemeClr val="accent1"/>
                </a:solidFill>
                <a:latin typeface="Times New Roman" panose="02020603050405020304" pitchFamily="18" charset="0"/>
                <a:cs typeface="Times New Roman" panose="02020603050405020304" pitchFamily="18" charset="0"/>
              </a:rPr>
              <a:t>Вертикализация</a:t>
            </a:r>
            <a:endParaRPr lang="ru-RU" sz="2000" b="1" dirty="0">
              <a:solidFill>
                <a:schemeClr val="accent1"/>
              </a:solidFill>
              <a:latin typeface="Times New Roman" panose="02020603050405020304" pitchFamily="18" charset="0"/>
              <a:cs typeface="Times New Roman" panose="02020603050405020304" pitchFamily="18" charset="0"/>
            </a:endParaRPr>
          </a:p>
        </p:txBody>
      </p:sp>
      <p:pic>
        <p:nvPicPr>
          <p:cNvPr id="3" name="Picture 2"/>
          <p:cNvPicPr>
            <a:picLocks noChangeAspect="1" noChangeArrowheads="1"/>
          </p:cNvPicPr>
          <p:nvPr/>
        </p:nvPicPr>
        <p:blipFill>
          <a:blip r:embed="rId2" cstate="print"/>
          <a:srcRect r="4082"/>
          <a:stretch>
            <a:fillRect/>
          </a:stretch>
        </p:blipFill>
        <p:spPr bwMode="auto">
          <a:xfrm>
            <a:off x="251520" y="476672"/>
            <a:ext cx="3384376" cy="4904928"/>
          </a:xfrm>
          <a:prstGeom prst="rect">
            <a:avLst/>
          </a:prstGeom>
          <a:noFill/>
          <a:ln w="9525">
            <a:noFill/>
            <a:miter lim="800000"/>
            <a:headEnd/>
            <a:tailEnd/>
          </a:ln>
        </p:spPr>
      </p:pic>
      <p:pic>
        <p:nvPicPr>
          <p:cNvPr id="4" name="Picture 2"/>
          <p:cNvPicPr>
            <a:picLocks noChangeAspect="1" noChangeArrowheads="1"/>
          </p:cNvPicPr>
          <p:nvPr/>
        </p:nvPicPr>
        <p:blipFill>
          <a:blip r:embed="rId3" cstate="print"/>
          <a:srcRect/>
          <a:stretch>
            <a:fillRect/>
          </a:stretch>
        </p:blipFill>
        <p:spPr bwMode="auto">
          <a:xfrm>
            <a:off x="5975648" y="692696"/>
            <a:ext cx="3168352" cy="4561130"/>
          </a:xfrm>
          <a:prstGeom prst="rect">
            <a:avLst/>
          </a:prstGeom>
          <a:noFill/>
          <a:ln w="9525">
            <a:noFill/>
            <a:miter lim="800000"/>
            <a:headEnd/>
            <a:tailEnd/>
          </a:ln>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699792" y="3933056"/>
            <a:ext cx="3520797" cy="46701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393289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15616" y="764704"/>
            <a:ext cx="7200800" cy="4401205"/>
          </a:xfrm>
          <a:prstGeom prst="rect">
            <a:avLst/>
          </a:prstGeom>
        </p:spPr>
        <p:txBody>
          <a:bodyPr wrap="square">
            <a:spAutoFit/>
          </a:bodyPr>
          <a:lstStyle/>
          <a:p>
            <a:pPr algn="just"/>
            <a:r>
              <a:rPr lang="ru-RU" sz="2000" b="1" dirty="0">
                <a:solidFill>
                  <a:schemeClr val="accent1"/>
                </a:solidFill>
                <a:latin typeface="Times New Roman" panose="02020603050405020304" pitchFamily="18" charset="0"/>
                <a:cs typeface="Times New Roman" panose="02020603050405020304" pitchFamily="18" charset="0"/>
              </a:rPr>
              <a:t>Международным критерием допустимой ортостатической гипотензии </a:t>
            </a:r>
            <a:r>
              <a:rPr lang="ru-RU" sz="2000" dirty="0">
                <a:latin typeface="Times New Roman" panose="02020603050405020304" pitchFamily="18" charset="0"/>
                <a:cs typeface="Times New Roman" panose="02020603050405020304" pitchFamily="18" charset="0"/>
              </a:rPr>
              <a:t>является падение систолического артериального давления не более чем на 20 мм рт. ст., что может сопровождаться клиническими проявлениями ортостатической гипотензии в сочетании с признаками </a:t>
            </a:r>
            <a:r>
              <a:rPr lang="ru-RU" sz="2000" dirty="0" err="1">
                <a:latin typeface="Times New Roman" panose="02020603050405020304" pitchFamily="18" charset="0"/>
                <a:cs typeface="Times New Roman" panose="02020603050405020304" pitchFamily="18" charset="0"/>
              </a:rPr>
              <a:t>дисавтономии</a:t>
            </a:r>
            <a:r>
              <a:rPr lang="ru-RU" sz="2000" dirty="0">
                <a:latin typeface="Times New Roman" panose="02020603050405020304" pitchFamily="18" charset="0"/>
                <a:cs typeface="Times New Roman" panose="02020603050405020304" pitchFamily="18" charset="0"/>
              </a:rPr>
              <a:t>: </a:t>
            </a:r>
          </a:p>
          <a:p>
            <a:pPr algn="just"/>
            <a:r>
              <a:rPr lang="ru-RU" sz="2000" dirty="0">
                <a:latin typeface="Times New Roman" panose="02020603050405020304" pitchFamily="18" charset="0"/>
                <a:cs typeface="Times New Roman" panose="02020603050405020304" pitchFamily="18" charset="0"/>
              </a:rPr>
              <a:t>1. Церебральная </a:t>
            </a:r>
            <a:r>
              <a:rPr lang="ru-RU" sz="2000" dirty="0" err="1">
                <a:latin typeface="Times New Roman" panose="02020603050405020304" pitchFamily="18" charset="0"/>
                <a:cs typeface="Times New Roman" panose="02020603050405020304" pitchFamily="18" charset="0"/>
              </a:rPr>
              <a:t>гипоперфузия</a:t>
            </a:r>
            <a:r>
              <a:rPr lang="ru-RU" sz="2000" dirty="0">
                <a:latin typeface="Times New Roman" panose="02020603050405020304" pitchFamily="18" charset="0"/>
                <a:cs typeface="Times New Roman" panose="02020603050405020304" pitchFamily="18" charset="0"/>
              </a:rPr>
              <a:t>: головокружение, нарушение зрения, когнитивный дефицит, потеря сознания, падения. </a:t>
            </a:r>
          </a:p>
          <a:p>
            <a:pPr algn="just"/>
            <a:r>
              <a:rPr lang="ru-RU" sz="2000" dirty="0">
                <a:latin typeface="Times New Roman" panose="02020603050405020304" pitchFamily="18" charset="0"/>
                <a:cs typeface="Times New Roman" panose="02020603050405020304" pitchFamily="18" charset="0"/>
              </a:rPr>
              <a:t>2. </a:t>
            </a:r>
            <a:r>
              <a:rPr lang="ru-RU" sz="2000" dirty="0" err="1">
                <a:latin typeface="Times New Roman" panose="02020603050405020304" pitchFamily="18" charset="0"/>
                <a:cs typeface="Times New Roman" panose="02020603050405020304" pitchFamily="18" charset="0"/>
              </a:rPr>
              <a:t>Тахипноэ</a:t>
            </a:r>
            <a:r>
              <a:rPr lang="ru-RU" sz="2000" dirty="0">
                <a:latin typeface="Times New Roman" panose="02020603050405020304" pitchFamily="18" charset="0"/>
                <a:cs typeface="Times New Roman" panose="02020603050405020304" pitchFamily="18" charset="0"/>
              </a:rPr>
              <a:t>&gt; 24 дыханий в минуту.</a:t>
            </a:r>
          </a:p>
          <a:p>
            <a:pPr algn="just"/>
            <a:r>
              <a:rPr lang="ru-RU" sz="2000" dirty="0">
                <a:latin typeface="Times New Roman" panose="02020603050405020304" pitchFamily="18" charset="0"/>
                <a:cs typeface="Times New Roman" panose="02020603050405020304" pitchFamily="18" charset="0"/>
              </a:rPr>
              <a:t>3. Тахикардия&gt; 90 ударов в минуту.</a:t>
            </a:r>
          </a:p>
          <a:p>
            <a:pPr algn="just"/>
            <a:r>
              <a:rPr lang="ru-RU" sz="2000" dirty="0">
                <a:latin typeface="Times New Roman" panose="02020603050405020304" pitchFamily="18" charset="0"/>
                <a:cs typeface="Times New Roman" panose="02020603050405020304" pitchFamily="18" charset="0"/>
              </a:rPr>
              <a:t>4. Повышение потоотделения. </a:t>
            </a:r>
          </a:p>
          <a:p>
            <a:pPr algn="just"/>
            <a:r>
              <a:rPr lang="ru-RU" sz="2000" dirty="0">
                <a:latin typeface="Times New Roman" panose="02020603050405020304" pitchFamily="18" charset="0"/>
                <a:cs typeface="Times New Roman" panose="02020603050405020304" pitchFamily="18" charset="0"/>
              </a:rPr>
              <a:t>5. Снижение темпа диуреза.</a:t>
            </a:r>
          </a:p>
          <a:p>
            <a:pPr algn="ctr"/>
            <a:r>
              <a:rPr lang="ru-RU" sz="2000" b="1" dirty="0">
                <a:solidFill>
                  <a:schemeClr val="accent1"/>
                </a:solidFill>
                <a:latin typeface="Times New Roman" panose="02020603050405020304" pitchFamily="18" charset="0"/>
                <a:cs typeface="Times New Roman" panose="02020603050405020304" pitchFamily="18" charset="0"/>
              </a:rPr>
              <a:t>При появлении этих симптомов </a:t>
            </a:r>
            <a:r>
              <a:rPr lang="ru-RU" sz="2000" b="1" dirty="0" err="1">
                <a:solidFill>
                  <a:schemeClr val="accent1"/>
                </a:solidFill>
                <a:latin typeface="Times New Roman" panose="02020603050405020304" pitchFamily="18" charset="0"/>
                <a:cs typeface="Times New Roman" panose="02020603050405020304" pitchFamily="18" charset="0"/>
              </a:rPr>
              <a:t>вертикализацию</a:t>
            </a:r>
            <a:r>
              <a:rPr lang="ru-RU" sz="2000" b="1" dirty="0">
                <a:solidFill>
                  <a:schemeClr val="accent1"/>
                </a:solidFill>
                <a:latin typeface="Times New Roman" panose="02020603050405020304" pitchFamily="18" charset="0"/>
                <a:cs typeface="Times New Roman" panose="02020603050405020304" pitchFamily="18" charset="0"/>
              </a:rPr>
              <a:t> следует прекратить, даже при отсутствии значимого снижения артериального давления. </a:t>
            </a:r>
          </a:p>
        </p:txBody>
      </p:sp>
    </p:spTree>
    <p:extLst>
      <p:ext uri="{BB962C8B-B14F-4D97-AF65-F5344CB8AC3E}">
        <p14:creationId xmlns:p14="http://schemas.microsoft.com/office/powerpoint/2010/main" xmlns="" val="7100832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7384"/>
            <a:ext cx="8496944" cy="6740307"/>
          </a:xfrm>
          <a:prstGeom prst="rect">
            <a:avLst/>
          </a:prstGeom>
        </p:spPr>
        <p:txBody>
          <a:bodyPr wrap="square">
            <a:spAutoFit/>
          </a:bodyPr>
          <a:lstStyle/>
          <a:p>
            <a:pPr algn="ctr"/>
            <a:r>
              <a:rPr lang="ru-RU" sz="1600" b="1" dirty="0">
                <a:solidFill>
                  <a:schemeClr val="accent1"/>
                </a:solidFill>
                <a:latin typeface="Times New Roman" panose="02020603050405020304" pitchFamily="18" charset="0"/>
                <a:cs typeface="Times New Roman" panose="02020603050405020304" pitchFamily="18" charset="0"/>
              </a:rPr>
              <a:t>Показания к проведению пассивной </a:t>
            </a:r>
            <a:r>
              <a:rPr lang="ru-RU" sz="1600" b="1" dirty="0" err="1">
                <a:solidFill>
                  <a:schemeClr val="accent1"/>
                </a:solidFill>
                <a:latin typeface="Times New Roman" panose="02020603050405020304" pitchFamily="18" charset="0"/>
                <a:cs typeface="Times New Roman" panose="02020603050405020304" pitchFamily="18" charset="0"/>
              </a:rPr>
              <a:t>вертикализации</a:t>
            </a:r>
            <a:r>
              <a:rPr lang="ru-RU" sz="1600" b="1" dirty="0">
                <a:solidFill>
                  <a:schemeClr val="accent1"/>
                </a:solidFill>
                <a:latin typeface="Times New Roman" panose="02020603050405020304" pitchFamily="18" charset="0"/>
                <a:cs typeface="Times New Roman" panose="02020603050405020304" pitchFamily="18" charset="0"/>
              </a:rPr>
              <a:t>:</a:t>
            </a:r>
          </a:p>
          <a:p>
            <a:pPr algn="just"/>
            <a:r>
              <a:rPr lang="ru-RU" sz="1600" dirty="0" smtClean="0">
                <a:latin typeface="Times New Roman" panose="02020603050405020304" pitchFamily="18" charset="0"/>
                <a:cs typeface="Times New Roman" panose="02020603050405020304" pitchFamily="18" charset="0"/>
              </a:rPr>
              <a:t>1.Гликемия </a:t>
            </a:r>
            <a:r>
              <a:rPr lang="ru-RU" sz="1600" dirty="0">
                <a:latin typeface="Times New Roman" panose="02020603050405020304" pitchFamily="18" charset="0"/>
                <a:cs typeface="Times New Roman" panose="02020603050405020304" pitchFamily="18" charset="0"/>
              </a:rPr>
              <a:t>более 4 </a:t>
            </a:r>
            <a:r>
              <a:rPr lang="ru-RU" sz="1600" dirty="0" err="1">
                <a:latin typeface="Times New Roman" panose="02020603050405020304" pitchFamily="18" charset="0"/>
                <a:cs typeface="Times New Roman" panose="02020603050405020304" pitchFamily="18" charset="0"/>
              </a:rPr>
              <a:t>ммоль</a:t>
            </a:r>
            <a:r>
              <a:rPr lang="ru-RU" sz="1600" dirty="0">
                <a:latin typeface="Times New Roman" panose="02020603050405020304" pitchFamily="18" charset="0"/>
                <a:cs typeface="Times New Roman" panose="02020603050405020304" pitchFamily="18" charset="0"/>
              </a:rPr>
              <a:t>/л.</a:t>
            </a:r>
          </a:p>
          <a:p>
            <a:pPr algn="just"/>
            <a:r>
              <a:rPr lang="ru-RU" sz="1600" dirty="0" smtClean="0">
                <a:latin typeface="Times New Roman" panose="02020603050405020304" pitchFamily="18" charset="0"/>
                <a:cs typeface="Times New Roman" panose="02020603050405020304" pitchFamily="18" charset="0"/>
              </a:rPr>
              <a:t>2.САД </a:t>
            </a:r>
            <a:r>
              <a:rPr lang="ru-RU" sz="1600" dirty="0">
                <a:latin typeface="Times New Roman" panose="02020603050405020304" pitchFamily="18" charset="0"/>
                <a:cs typeface="Times New Roman" panose="02020603050405020304" pitchFamily="18" charset="0"/>
              </a:rPr>
              <a:t>от 90 мм рт. ст. до 180 мм рт. ст. (без инотропной поддержки).</a:t>
            </a:r>
          </a:p>
          <a:p>
            <a:pPr algn="just"/>
            <a:r>
              <a:rPr lang="ru-RU" sz="1600" dirty="0" smtClean="0">
                <a:latin typeface="Times New Roman" panose="02020603050405020304" pitchFamily="18" charset="0"/>
                <a:cs typeface="Times New Roman" panose="02020603050405020304" pitchFamily="18" charset="0"/>
              </a:rPr>
              <a:t>3.Аксилярная </a:t>
            </a:r>
            <a:r>
              <a:rPr lang="ru-RU" sz="1600" dirty="0">
                <a:latin typeface="Times New Roman" panose="02020603050405020304" pitchFamily="18" charset="0"/>
                <a:cs typeface="Times New Roman" panose="02020603050405020304" pitchFamily="18" charset="0"/>
              </a:rPr>
              <a:t>температура тела ниже 37,50С.</a:t>
            </a:r>
          </a:p>
          <a:p>
            <a:pPr algn="just"/>
            <a:r>
              <a:rPr lang="ru-RU" sz="1600" dirty="0" smtClean="0">
                <a:latin typeface="Times New Roman" panose="02020603050405020304" pitchFamily="18" charset="0"/>
                <a:cs typeface="Times New Roman" panose="02020603050405020304" pitchFamily="18" charset="0"/>
              </a:rPr>
              <a:t>4.ЧСС </a:t>
            </a:r>
            <a:r>
              <a:rPr lang="ru-RU" sz="1600" dirty="0">
                <a:latin typeface="Times New Roman" panose="02020603050405020304" pitchFamily="18" charset="0"/>
                <a:cs typeface="Times New Roman" panose="02020603050405020304" pitchFamily="18" charset="0"/>
              </a:rPr>
              <a:t>в диапазоне от 60 до 110 уд./мин.</a:t>
            </a:r>
          </a:p>
          <a:p>
            <a:pPr algn="just"/>
            <a:r>
              <a:rPr lang="ru-RU" sz="1600" dirty="0" smtClean="0">
                <a:latin typeface="Times New Roman" panose="02020603050405020304" pitchFamily="18" charset="0"/>
                <a:cs typeface="Times New Roman" panose="02020603050405020304" pitchFamily="18" charset="0"/>
              </a:rPr>
              <a:t>5.ЧД </a:t>
            </a:r>
            <a:r>
              <a:rPr lang="ru-RU" sz="1600" dirty="0">
                <a:latin typeface="Times New Roman" panose="02020603050405020304" pitchFamily="18" charset="0"/>
                <a:cs typeface="Times New Roman" panose="02020603050405020304" pitchFamily="18" charset="0"/>
              </a:rPr>
              <a:t>от 10 до 30 уд./мин.</a:t>
            </a:r>
          </a:p>
          <a:p>
            <a:pPr algn="just"/>
            <a:r>
              <a:rPr lang="ru-RU" sz="1600" dirty="0" smtClean="0">
                <a:latin typeface="Times New Roman" panose="02020603050405020304" pitchFamily="18" charset="0"/>
                <a:cs typeface="Times New Roman" panose="02020603050405020304" pitchFamily="18" charset="0"/>
              </a:rPr>
              <a:t>6.Отсутствие </a:t>
            </a:r>
            <a:r>
              <a:rPr lang="ru-RU" sz="1600" dirty="0" err="1">
                <a:latin typeface="Times New Roman" panose="02020603050405020304" pitchFamily="18" charset="0"/>
                <a:cs typeface="Times New Roman" panose="02020603050405020304" pitchFamily="18" charset="0"/>
              </a:rPr>
              <a:t>волемического</a:t>
            </a:r>
            <a:r>
              <a:rPr lang="ru-RU" sz="1600" dirty="0">
                <a:latin typeface="Times New Roman" panose="02020603050405020304" pitchFamily="18" charset="0"/>
                <a:cs typeface="Times New Roman" panose="02020603050405020304" pitchFamily="18" charset="0"/>
              </a:rPr>
              <a:t> или </a:t>
            </a:r>
            <a:r>
              <a:rPr lang="ru-RU" sz="1600" dirty="0" err="1">
                <a:latin typeface="Times New Roman" panose="02020603050405020304" pitchFamily="18" charset="0"/>
                <a:cs typeface="Times New Roman" panose="02020603050405020304" pitchFamily="18" charset="0"/>
              </a:rPr>
              <a:t>нутритивного</a:t>
            </a:r>
            <a:r>
              <a:rPr lang="ru-RU" sz="1600" dirty="0">
                <a:latin typeface="Times New Roman" panose="02020603050405020304" pitchFamily="18" charset="0"/>
                <a:cs typeface="Times New Roman" panose="02020603050405020304" pitchFamily="18" charset="0"/>
              </a:rPr>
              <a:t> дефицита (</a:t>
            </a:r>
            <a:r>
              <a:rPr lang="ru-RU" sz="1600" dirty="0" err="1">
                <a:latin typeface="Times New Roman" panose="02020603050405020304" pitchFamily="18" charset="0"/>
                <a:cs typeface="Times New Roman" panose="02020603050405020304" pitchFamily="18" charset="0"/>
              </a:rPr>
              <a:t>гемокрит</a:t>
            </a:r>
            <a:r>
              <a:rPr lang="ru-RU" sz="1600" dirty="0">
                <a:latin typeface="Times New Roman" panose="02020603050405020304" pitchFamily="18" charset="0"/>
                <a:cs typeface="Times New Roman" panose="02020603050405020304" pitchFamily="18" charset="0"/>
              </a:rPr>
              <a:t> более 35, гемоглобин более 90 г/л, общий белок более 55 г/л).</a:t>
            </a:r>
          </a:p>
          <a:p>
            <a:pPr algn="just"/>
            <a:r>
              <a:rPr lang="ru-RU" sz="1600" dirty="0" smtClean="0">
                <a:latin typeface="Times New Roman" panose="02020603050405020304" pitchFamily="18" charset="0"/>
                <a:cs typeface="Times New Roman" panose="02020603050405020304" pitchFamily="18" charset="0"/>
              </a:rPr>
              <a:t>7.Нормоксия </a:t>
            </a:r>
            <a:r>
              <a:rPr lang="ru-RU" sz="1600" dirty="0">
                <a:latin typeface="Times New Roman" panose="02020603050405020304" pitchFamily="18" charset="0"/>
                <a:cs typeface="Times New Roman" panose="02020603050405020304" pitchFamily="18" charset="0"/>
              </a:rPr>
              <a:t>(сатурация более 92%).</a:t>
            </a:r>
          </a:p>
          <a:p>
            <a:pPr algn="just"/>
            <a:r>
              <a:rPr lang="ru-RU" sz="1600" dirty="0" smtClean="0">
                <a:latin typeface="Times New Roman" panose="02020603050405020304" pitchFamily="18" charset="0"/>
                <a:cs typeface="Times New Roman" panose="02020603050405020304" pitchFamily="18" charset="0"/>
              </a:rPr>
              <a:t>8.Неадекватная </a:t>
            </a:r>
            <a:r>
              <a:rPr lang="ru-RU" sz="1600" dirty="0">
                <a:latin typeface="Times New Roman" panose="02020603050405020304" pitchFamily="18" charset="0"/>
                <a:cs typeface="Times New Roman" panose="02020603050405020304" pitchFamily="18" charset="0"/>
              </a:rPr>
              <a:t>реакция на </a:t>
            </a:r>
            <a:r>
              <a:rPr lang="ru-RU" sz="1600" dirty="0" err="1">
                <a:latin typeface="Times New Roman" panose="02020603050405020304" pitchFamily="18" charset="0"/>
                <a:cs typeface="Times New Roman" panose="02020603050405020304" pitchFamily="18" charset="0"/>
              </a:rPr>
              <a:t>полуортостатическую</a:t>
            </a:r>
            <a:r>
              <a:rPr lang="ru-RU" sz="1600" dirty="0">
                <a:latin typeface="Times New Roman" panose="02020603050405020304" pitchFamily="18" charset="0"/>
                <a:cs typeface="Times New Roman" panose="02020603050405020304" pitchFamily="18" charset="0"/>
              </a:rPr>
              <a:t> пробу.</a:t>
            </a:r>
          </a:p>
          <a:p>
            <a:pPr algn="ctr"/>
            <a:r>
              <a:rPr lang="ru-RU" sz="1600" b="1" dirty="0" smtClean="0">
                <a:solidFill>
                  <a:schemeClr val="accent1"/>
                </a:solidFill>
                <a:latin typeface="Times New Roman" panose="02020603050405020304" pitchFamily="18" charset="0"/>
                <a:cs typeface="Times New Roman" panose="02020603050405020304" pitchFamily="18" charset="0"/>
              </a:rPr>
              <a:t>Абсолютные </a:t>
            </a:r>
            <a:r>
              <a:rPr lang="ru-RU" sz="1600" b="1" dirty="0" err="1" smtClean="0">
                <a:solidFill>
                  <a:schemeClr val="accent1"/>
                </a:solidFill>
                <a:latin typeface="Times New Roman" panose="02020603050405020304" pitchFamily="18" charset="0"/>
                <a:cs typeface="Times New Roman" panose="02020603050405020304" pitchFamily="18" charset="0"/>
              </a:rPr>
              <a:t>противопоказания:</a:t>
            </a:r>
            <a:r>
              <a:rPr lang="ru-RU" sz="1600" b="1" dirty="0" err="1">
                <a:solidFill>
                  <a:schemeClr val="accent1"/>
                </a:solidFill>
                <a:latin typeface="Times New Roman" panose="02020603050405020304" pitchFamily="18" charset="0"/>
                <a:cs typeface="Times New Roman" panose="02020603050405020304" pitchFamily="18" charset="0"/>
              </a:rPr>
              <a:t>к</a:t>
            </a:r>
            <a:r>
              <a:rPr lang="ru-RU" sz="1600" b="1" dirty="0">
                <a:solidFill>
                  <a:schemeClr val="accent1"/>
                </a:solidFill>
                <a:latin typeface="Times New Roman" panose="02020603050405020304" pitchFamily="18" charset="0"/>
                <a:cs typeface="Times New Roman" panose="02020603050405020304" pitchFamily="18" charset="0"/>
              </a:rPr>
              <a:t> проведению пассивной </a:t>
            </a:r>
            <a:r>
              <a:rPr lang="ru-RU" sz="1600" b="1" dirty="0" err="1" smtClean="0">
                <a:solidFill>
                  <a:schemeClr val="accent1"/>
                </a:solidFill>
                <a:latin typeface="Times New Roman" panose="02020603050405020304" pitchFamily="18" charset="0"/>
                <a:cs typeface="Times New Roman" panose="02020603050405020304" pitchFamily="18" charset="0"/>
              </a:rPr>
              <a:t>вертикализации</a:t>
            </a:r>
            <a:r>
              <a:rPr lang="ru-RU" sz="1600" b="1" dirty="0">
                <a:solidFill>
                  <a:schemeClr val="accent1"/>
                </a:solidFill>
                <a:latin typeface="Times New Roman" panose="02020603050405020304" pitchFamily="18" charset="0"/>
                <a:cs typeface="Times New Roman" panose="02020603050405020304" pitchFamily="18" charset="0"/>
              </a:rPr>
              <a:t>:</a:t>
            </a:r>
          </a:p>
          <a:p>
            <a:pPr algn="just"/>
            <a:r>
              <a:rPr lang="ru-RU" sz="1600" dirty="0" smtClean="0">
                <a:latin typeface="Times New Roman" panose="02020603050405020304" pitchFamily="18" charset="0"/>
                <a:cs typeface="Times New Roman" panose="02020603050405020304" pitchFamily="18" charset="0"/>
              </a:rPr>
              <a:t>1.Тромбоэмболия </a:t>
            </a:r>
            <a:r>
              <a:rPr lang="ru-RU" sz="1600" dirty="0">
                <a:latin typeface="Times New Roman" panose="02020603050405020304" pitchFamily="18" charset="0"/>
                <a:cs typeface="Times New Roman" panose="02020603050405020304" pitchFamily="18" charset="0"/>
              </a:rPr>
              <a:t>легочной артерии, нарастающий тромбоз или наличие </a:t>
            </a:r>
            <a:r>
              <a:rPr lang="ru-RU" sz="1600" dirty="0" err="1">
                <a:latin typeface="Times New Roman" panose="02020603050405020304" pitchFamily="18" charset="0"/>
                <a:cs typeface="Times New Roman" panose="02020603050405020304" pitchFamily="18" charset="0"/>
              </a:rPr>
              <a:t>флотирующего</a:t>
            </a:r>
            <a:r>
              <a:rPr lang="ru-RU" sz="1600" dirty="0">
                <a:latin typeface="Times New Roman" panose="02020603050405020304" pitchFamily="18" charset="0"/>
                <a:cs typeface="Times New Roman" panose="02020603050405020304" pitchFamily="18" charset="0"/>
              </a:rPr>
              <a:t> тромбоза.</a:t>
            </a:r>
          </a:p>
          <a:p>
            <a:pPr algn="just"/>
            <a:r>
              <a:rPr lang="ru-RU" sz="1600" dirty="0" smtClean="0">
                <a:latin typeface="Times New Roman" panose="02020603050405020304" pitchFamily="18" charset="0"/>
                <a:cs typeface="Times New Roman" panose="02020603050405020304" pitchFamily="18" charset="0"/>
              </a:rPr>
              <a:t>2.Нарушение </a:t>
            </a:r>
            <a:r>
              <a:rPr lang="ru-RU" sz="1600" dirty="0">
                <a:latin typeface="Times New Roman" panose="02020603050405020304" pitchFamily="18" charset="0"/>
                <a:cs typeface="Times New Roman" panose="02020603050405020304" pitchFamily="18" charset="0"/>
              </a:rPr>
              <a:t>уровня сознания, сопровождающееся двигательным возбуждением.</a:t>
            </a:r>
          </a:p>
          <a:p>
            <a:pPr algn="just"/>
            <a:r>
              <a:rPr lang="ru-RU" sz="1600" dirty="0" smtClean="0">
                <a:latin typeface="Times New Roman" panose="02020603050405020304" pitchFamily="18" charset="0"/>
                <a:cs typeface="Times New Roman" panose="02020603050405020304" pitchFamily="18" charset="0"/>
              </a:rPr>
              <a:t>3.Острый </a:t>
            </a:r>
            <a:r>
              <a:rPr lang="ru-RU" sz="1600" dirty="0">
                <a:latin typeface="Times New Roman" panose="02020603050405020304" pitchFamily="18" charset="0"/>
                <a:cs typeface="Times New Roman" panose="02020603050405020304" pitchFamily="18" charset="0"/>
              </a:rPr>
              <a:t>коронарный синдром.</a:t>
            </a:r>
          </a:p>
          <a:p>
            <a:pPr algn="just"/>
            <a:r>
              <a:rPr lang="ru-RU" sz="1600" dirty="0" smtClean="0">
                <a:latin typeface="Times New Roman" panose="02020603050405020304" pitchFamily="18" charset="0"/>
                <a:cs typeface="Times New Roman" panose="02020603050405020304" pitchFamily="18" charset="0"/>
              </a:rPr>
              <a:t>4.Острая </a:t>
            </a:r>
            <a:r>
              <a:rPr lang="ru-RU" sz="1600" dirty="0">
                <a:latin typeface="Times New Roman" panose="02020603050405020304" pitchFamily="18" charset="0"/>
                <a:cs typeface="Times New Roman" panose="02020603050405020304" pitchFamily="18" charset="0"/>
              </a:rPr>
              <a:t>хирургическая патология.</a:t>
            </a:r>
          </a:p>
          <a:p>
            <a:pPr algn="just"/>
            <a:r>
              <a:rPr lang="ru-RU" sz="1600" dirty="0" smtClean="0">
                <a:latin typeface="Times New Roman" panose="02020603050405020304" pitchFamily="18" charset="0"/>
                <a:cs typeface="Times New Roman" panose="02020603050405020304" pitchFamily="18" charset="0"/>
              </a:rPr>
              <a:t>5.Нестабильность </a:t>
            </a:r>
            <a:r>
              <a:rPr lang="ru-RU" sz="1600" dirty="0">
                <a:latin typeface="Times New Roman" panose="02020603050405020304" pitchFamily="18" charset="0"/>
                <a:cs typeface="Times New Roman" panose="02020603050405020304" pitchFamily="18" charset="0"/>
              </a:rPr>
              <a:t>неврологического статуса (</a:t>
            </a:r>
            <a:r>
              <a:rPr lang="ru-RU" sz="1600" dirty="0" err="1">
                <a:latin typeface="Times New Roman" panose="02020603050405020304" pitchFamily="18" charset="0"/>
                <a:cs typeface="Times New Roman" panose="02020603050405020304" pitchFamily="18" charset="0"/>
              </a:rPr>
              <a:t>проградиентное</a:t>
            </a:r>
            <a:r>
              <a:rPr lang="ru-RU" sz="1600" dirty="0">
                <a:latin typeface="Times New Roman" panose="02020603050405020304" pitchFamily="18" charset="0"/>
                <a:cs typeface="Times New Roman" panose="02020603050405020304" pitchFamily="18" charset="0"/>
              </a:rPr>
              <a:t> течение инсульта).</a:t>
            </a:r>
          </a:p>
          <a:p>
            <a:pPr algn="just"/>
            <a:r>
              <a:rPr lang="ru-RU" sz="1600" dirty="0" smtClean="0">
                <a:latin typeface="Times New Roman" panose="02020603050405020304" pitchFamily="18" charset="0"/>
                <a:cs typeface="Times New Roman" panose="02020603050405020304" pitchFamily="18" charset="0"/>
              </a:rPr>
              <a:t>6.Проведение </a:t>
            </a:r>
            <a:r>
              <a:rPr lang="ru-RU" sz="1600" dirty="0">
                <a:latin typeface="Times New Roman" panose="02020603050405020304" pitchFamily="18" charset="0"/>
                <a:cs typeface="Times New Roman" panose="02020603050405020304" pitchFamily="18" charset="0"/>
              </a:rPr>
              <a:t>инотропной поддержки.</a:t>
            </a:r>
          </a:p>
          <a:p>
            <a:pPr algn="ctr"/>
            <a:r>
              <a:rPr lang="ru-RU" sz="1600" b="1" dirty="0">
                <a:solidFill>
                  <a:schemeClr val="accent1"/>
                </a:solidFill>
                <a:latin typeface="Times New Roman" panose="02020603050405020304" pitchFamily="18" charset="0"/>
                <a:cs typeface="Times New Roman" panose="02020603050405020304" pitchFamily="18" charset="0"/>
              </a:rPr>
              <a:t>Относительные противопоказания:</a:t>
            </a:r>
          </a:p>
          <a:p>
            <a:pPr algn="just"/>
            <a:r>
              <a:rPr lang="ru-RU" sz="1600" dirty="0" smtClean="0">
                <a:latin typeface="Times New Roman" panose="02020603050405020304" pitchFamily="18" charset="0"/>
                <a:cs typeface="Times New Roman" panose="02020603050405020304" pitchFamily="18" charset="0"/>
              </a:rPr>
              <a:t>1.Проведение </a:t>
            </a:r>
            <a:r>
              <a:rPr lang="ru-RU" sz="1600" dirty="0">
                <a:latin typeface="Times New Roman" panose="02020603050405020304" pitchFamily="18" charset="0"/>
                <a:cs typeface="Times New Roman" panose="02020603050405020304" pitchFamily="18" charset="0"/>
              </a:rPr>
              <a:t>искусственной вентиляции легких.</a:t>
            </a:r>
          </a:p>
          <a:p>
            <a:pPr algn="just"/>
            <a:r>
              <a:rPr lang="ru-RU" sz="1600" dirty="0" smtClean="0">
                <a:latin typeface="Times New Roman" panose="02020603050405020304" pitchFamily="18" charset="0"/>
                <a:cs typeface="Times New Roman" panose="02020603050405020304" pitchFamily="18" charset="0"/>
              </a:rPr>
              <a:t>2.Дислокационный </a:t>
            </a:r>
            <a:r>
              <a:rPr lang="ru-RU" sz="1600" dirty="0">
                <a:latin typeface="Times New Roman" panose="02020603050405020304" pitchFamily="18" charset="0"/>
                <a:cs typeface="Times New Roman" panose="02020603050405020304" pitchFamily="18" charset="0"/>
              </a:rPr>
              <a:t>синдром.</a:t>
            </a:r>
          </a:p>
          <a:p>
            <a:pPr algn="just"/>
            <a:r>
              <a:rPr lang="ru-RU" sz="1600" dirty="0" smtClean="0">
                <a:latin typeface="Times New Roman" panose="02020603050405020304" pitchFamily="18" charset="0"/>
                <a:cs typeface="Times New Roman" panose="02020603050405020304" pitchFamily="18" charset="0"/>
              </a:rPr>
              <a:t>3.Субархноидальное </a:t>
            </a:r>
            <a:r>
              <a:rPr lang="ru-RU" sz="1600" dirty="0">
                <a:latin typeface="Times New Roman" panose="02020603050405020304" pitchFamily="18" charset="0"/>
                <a:cs typeface="Times New Roman" panose="02020603050405020304" pitchFamily="18" charset="0"/>
              </a:rPr>
              <a:t>кровоизлияние.</a:t>
            </a:r>
          </a:p>
          <a:p>
            <a:pPr algn="just"/>
            <a:r>
              <a:rPr lang="ru-RU" sz="1600" dirty="0" smtClean="0">
                <a:latin typeface="Times New Roman" panose="02020603050405020304" pitchFamily="18" charset="0"/>
                <a:cs typeface="Times New Roman" panose="02020603050405020304" pitchFamily="18" charset="0"/>
              </a:rPr>
              <a:t>4.Кома</a:t>
            </a:r>
            <a:r>
              <a:rPr lang="ru-RU" sz="1600" dirty="0">
                <a:latin typeface="Times New Roman" panose="02020603050405020304" pitchFamily="18" charset="0"/>
                <a:cs typeface="Times New Roman" panose="02020603050405020304" pitchFamily="18" charset="0"/>
              </a:rPr>
              <a:t>.</a:t>
            </a:r>
          </a:p>
          <a:p>
            <a:pPr algn="just"/>
            <a:r>
              <a:rPr lang="ru-RU" sz="1600" dirty="0" smtClean="0">
                <a:latin typeface="Times New Roman" panose="02020603050405020304" pitchFamily="18" charset="0"/>
                <a:cs typeface="Times New Roman" panose="02020603050405020304" pitchFamily="18" charset="0"/>
              </a:rPr>
              <a:t>5.Нестабильность </a:t>
            </a:r>
            <a:r>
              <a:rPr lang="ru-RU" sz="1600" dirty="0">
                <a:latin typeface="Times New Roman" panose="02020603050405020304" pitchFamily="18" charset="0"/>
                <a:cs typeface="Times New Roman" panose="02020603050405020304" pitchFamily="18" charset="0"/>
              </a:rPr>
              <a:t>сердечного ритма в покое.</a:t>
            </a:r>
          </a:p>
          <a:p>
            <a:pPr algn="just"/>
            <a:r>
              <a:rPr lang="ru-RU" sz="1600" dirty="0" smtClean="0">
                <a:latin typeface="Times New Roman" panose="02020603050405020304" pitchFamily="18" charset="0"/>
                <a:cs typeface="Times New Roman" panose="02020603050405020304" pitchFamily="18" charset="0"/>
              </a:rPr>
              <a:t>6.Нестабильность </a:t>
            </a:r>
            <a:r>
              <a:rPr lang="ru-RU" sz="1600" dirty="0">
                <a:latin typeface="Times New Roman" panose="02020603050405020304" pitchFamily="18" charset="0"/>
                <a:cs typeface="Times New Roman" panose="02020603050405020304" pitchFamily="18" charset="0"/>
              </a:rPr>
              <a:t>АД в покое.</a:t>
            </a:r>
          </a:p>
          <a:p>
            <a:pPr algn="just"/>
            <a:r>
              <a:rPr lang="ru-RU" sz="1600" dirty="0" smtClean="0">
                <a:latin typeface="Times New Roman" panose="02020603050405020304" pitchFamily="18" charset="0"/>
                <a:cs typeface="Times New Roman" panose="02020603050405020304" pitchFamily="18" charset="0"/>
              </a:rPr>
              <a:t>7.Артериальная </a:t>
            </a:r>
            <a:r>
              <a:rPr lang="ru-RU" sz="1600" dirty="0">
                <a:latin typeface="Times New Roman" panose="02020603050405020304" pitchFamily="18" charset="0"/>
                <a:cs typeface="Times New Roman" panose="02020603050405020304" pitchFamily="18" charset="0"/>
              </a:rPr>
              <a:t>гипертензия с цифрами САД выше 180-200 мм рт. ст.</a:t>
            </a:r>
          </a:p>
          <a:p>
            <a:pPr algn="just"/>
            <a:r>
              <a:rPr lang="ru-RU" sz="1600" dirty="0" smtClean="0">
                <a:latin typeface="Times New Roman" panose="02020603050405020304" pitchFamily="18" charset="0"/>
                <a:cs typeface="Times New Roman" panose="02020603050405020304" pitchFamily="18" charset="0"/>
              </a:rPr>
              <a:t>8.Гипертермия </a:t>
            </a:r>
            <a:r>
              <a:rPr lang="ru-RU" sz="1600" dirty="0">
                <a:latin typeface="Times New Roman" panose="02020603050405020304" pitchFamily="18" charset="0"/>
                <a:cs typeface="Times New Roman" panose="02020603050405020304" pitchFamily="18" charset="0"/>
              </a:rPr>
              <a:t>выше 37,50 С</a:t>
            </a:r>
            <a:r>
              <a:rPr lang="ru-RU" sz="1600" dirty="0" smtClean="0">
                <a:latin typeface="Times New Roman" panose="02020603050405020304" pitchFamily="18" charset="0"/>
                <a:cs typeface="Times New Roman" panose="02020603050405020304" pitchFamily="18" charset="0"/>
              </a:rPr>
              <a:t>.</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986530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476672"/>
            <a:ext cx="8424936" cy="5909310"/>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   </a:t>
            </a:r>
            <a:r>
              <a:rPr lang="ru-RU" b="1" dirty="0" err="1" smtClean="0">
                <a:solidFill>
                  <a:schemeClr val="accent1"/>
                </a:solidFill>
                <a:latin typeface="Times New Roman" panose="02020603050405020304" pitchFamily="18" charset="0"/>
                <a:cs typeface="Times New Roman" panose="02020603050405020304" pitchFamily="18" charset="0"/>
              </a:rPr>
              <a:t>Вертикализация</a:t>
            </a:r>
            <a:r>
              <a:rPr lang="ru-RU" b="1" dirty="0" smtClean="0">
                <a:solidFill>
                  <a:schemeClr val="accent1"/>
                </a:solidFill>
                <a:latin typeface="Times New Roman" panose="02020603050405020304" pitchFamily="18" charset="0"/>
                <a:cs typeface="Times New Roman" panose="02020603050405020304" pitchFamily="18" charset="0"/>
              </a:rPr>
              <a:t> </a:t>
            </a:r>
            <a:r>
              <a:rPr lang="ru-RU" b="1" dirty="0">
                <a:solidFill>
                  <a:schemeClr val="accent1"/>
                </a:solidFill>
                <a:latin typeface="Times New Roman" panose="02020603050405020304" pitchFamily="18" charset="0"/>
                <a:cs typeface="Times New Roman" panose="02020603050405020304" pitchFamily="18" charset="0"/>
              </a:rPr>
              <a:t>пациента проводиться последовательно на угол 20-40-60-80 градусов. </a:t>
            </a:r>
            <a:endParaRPr lang="ru-RU" b="1" dirty="0" smtClean="0">
              <a:solidFill>
                <a:schemeClr val="accent1"/>
              </a:solidFill>
              <a:latin typeface="Times New Roman" panose="02020603050405020304" pitchFamily="18" charset="0"/>
              <a:cs typeface="Times New Roman" panose="02020603050405020304" pitchFamily="18" charset="0"/>
            </a:endParaRPr>
          </a:p>
          <a:p>
            <a:pPr algn="just"/>
            <a:r>
              <a:rPr lang="ru-RU" dirty="0" smtClean="0">
                <a:latin typeface="Times New Roman" panose="02020603050405020304" pitchFamily="18" charset="0"/>
                <a:cs typeface="Times New Roman" panose="02020603050405020304" pitchFamily="18" charset="0"/>
              </a:rPr>
              <a:t>П</a:t>
            </a:r>
            <a:r>
              <a:rPr lang="ru-RU" dirty="0" smtClean="0">
                <a:latin typeface="Times New Roman" panose="02020603050405020304" pitchFamily="18" charset="0"/>
                <a:cs typeface="Times New Roman" panose="02020603050405020304" pitchFamily="18" charset="0"/>
              </a:rPr>
              <a:t>одробно </a:t>
            </a:r>
            <a:r>
              <a:rPr lang="ru-RU" dirty="0" smtClean="0">
                <a:latin typeface="Times New Roman" panose="02020603050405020304" pitchFamily="18" charset="0"/>
                <a:cs typeface="Times New Roman" panose="02020603050405020304" pitchFamily="18" charset="0"/>
              </a:rPr>
              <a:t>информировать пациента о предстоящей </a:t>
            </a:r>
            <a:r>
              <a:rPr lang="ru-RU" dirty="0" smtClean="0">
                <a:latin typeface="Times New Roman" panose="02020603050405020304" pitchFamily="18" charset="0"/>
                <a:cs typeface="Times New Roman" panose="02020603050405020304" pitchFamily="18" charset="0"/>
              </a:rPr>
              <a:t>процедуре.</a:t>
            </a:r>
            <a:endParaRPr lang="ru-RU" dirty="0" smtClean="0">
              <a:latin typeface="Times New Roman" panose="02020603050405020304" pitchFamily="18" charset="0"/>
              <a:cs typeface="Times New Roman" panose="02020603050405020304" pitchFamily="18" charset="0"/>
            </a:endParaRPr>
          </a:p>
          <a:p>
            <a:pPr algn="just"/>
            <a:r>
              <a:rPr lang="ru-RU" dirty="0" smtClean="0">
                <a:latin typeface="Times New Roman" panose="02020603050405020304" pitchFamily="18" charset="0"/>
                <a:cs typeface="Times New Roman" panose="02020603050405020304" pitchFamily="18" charset="0"/>
              </a:rPr>
              <a:t>Пациенту проводиться измерение АД, ЧСС и сатурации крови. </a:t>
            </a:r>
            <a:endParaRPr lang="ru-RU" dirty="0" smtClean="0">
              <a:latin typeface="Times New Roman" panose="02020603050405020304" pitchFamily="18" charset="0"/>
              <a:cs typeface="Times New Roman" panose="02020603050405020304" pitchFamily="18" charset="0"/>
            </a:endParaRPr>
          </a:p>
          <a:p>
            <a:pPr algn="just"/>
            <a:r>
              <a:rPr lang="ru-RU" dirty="0" smtClean="0">
                <a:latin typeface="Times New Roman" panose="02020603050405020304" pitchFamily="18" charset="0"/>
                <a:cs typeface="Times New Roman" panose="02020603050405020304" pitchFamily="18" charset="0"/>
              </a:rPr>
              <a:t>При </a:t>
            </a:r>
            <a:r>
              <a:rPr lang="ru-RU" dirty="0" smtClean="0">
                <a:latin typeface="Times New Roman" panose="02020603050405020304" pitchFamily="18" charset="0"/>
                <a:cs typeface="Times New Roman" panose="02020603050405020304" pitchFamily="18" charset="0"/>
              </a:rPr>
              <a:t>перемещении соблюдаются правила трансфера пациента. </a:t>
            </a:r>
          </a:p>
          <a:p>
            <a:pPr algn="just"/>
            <a:r>
              <a:rPr lang="ru-RU" dirty="0" smtClean="0">
                <a:latin typeface="Times New Roman" panose="02020603050405020304" pitchFamily="18" charset="0"/>
                <a:cs typeface="Times New Roman" panose="02020603050405020304" pitchFamily="18" charset="0"/>
              </a:rPr>
              <a:t>Особое внимание обращают на правильный упор стоп на специальной платформе. </a:t>
            </a:r>
            <a:endParaRPr lang="ru-RU" dirty="0" smtClean="0">
              <a:latin typeface="Times New Roman" panose="02020603050405020304" pitchFamily="18" charset="0"/>
              <a:cs typeface="Times New Roman" panose="02020603050405020304" pitchFamily="18" charset="0"/>
            </a:endParaRPr>
          </a:p>
          <a:p>
            <a:pPr algn="just"/>
            <a:r>
              <a:rPr lang="ru-RU" dirty="0" smtClean="0">
                <a:latin typeface="Times New Roman" panose="02020603050405020304" pitchFamily="18" charset="0"/>
                <a:cs typeface="Times New Roman" panose="02020603050405020304" pitchFamily="18" charset="0"/>
              </a:rPr>
              <a:t>П</a:t>
            </a:r>
            <a:r>
              <a:rPr lang="ru-RU" dirty="0" smtClean="0">
                <a:latin typeface="Times New Roman" panose="02020603050405020304" pitchFamily="18" charset="0"/>
                <a:cs typeface="Times New Roman" panose="02020603050405020304" pitchFamily="18" charset="0"/>
              </a:rPr>
              <a:t>овторное </a:t>
            </a:r>
            <a:r>
              <a:rPr lang="ru-RU" dirty="0" smtClean="0">
                <a:latin typeface="Times New Roman" panose="02020603050405020304" pitchFamily="18" charset="0"/>
                <a:cs typeface="Times New Roman" panose="02020603050405020304" pitchFamily="18" charset="0"/>
              </a:rPr>
              <a:t>измерение АД, ЧСС и сатурации крови.</a:t>
            </a:r>
          </a:p>
          <a:p>
            <a:pPr algn="just"/>
            <a:r>
              <a:rPr lang="ru-RU" i="1" dirty="0" smtClean="0">
                <a:latin typeface="Times New Roman" panose="02020603050405020304" pitchFamily="18" charset="0"/>
                <a:cs typeface="Times New Roman" panose="02020603050405020304" pitchFamily="18" charset="0"/>
              </a:rPr>
              <a:t>Поэтапно </a:t>
            </a:r>
            <a:r>
              <a:rPr lang="ru-RU" i="1" dirty="0">
                <a:latin typeface="Times New Roman" panose="02020603050405020304" pitchFamily="18" charset="0"/>
                <a:cs typeface="Times New Roman" panose="02020603050405020304" pitchFamily="18" charset="0"/>
              </a:rPr>
              <a:t>проводятся:</a:t>
            </a:r>
          </a:p>
          <a:p>
            <a:pPr algn="just"/>
            <a:r>
              <a:rPr lang="ru-RU" dirty="0">
                <a:latin typeface="Times New Roman" panose="02020603050405020304" pitchFamily="18" charset="0"/>
                <a:cs typeface="Times New Roman" panose="02020603050405020304" pitchFamily="18" charset="0"/>
              </a:rPr>
              <a:t>1. </a:t>
            </a:r>
            <a:r>
              <a:rPr lang="ru-RU" dirty="0" smtClean="0">
                <a:latin typeface="Times New Roman" panose="02020603050405020304" pitchFamily="18" charset="0"/>
                <a:cs typeface="Times New Roman" panose="02020603050405020304" pitchFamily="18" charset="0"/>
              </a:rPr>
              <a:t>П</a:t>
            </a:r>
            <a:r>
              <a:rPr lang="ru-RU" dirty="0" smtClean="0">
                <a:latin typeface="Times New Roman" panose="02020603050405020304" pitchFamily="18" charset="0"/>
                <a:cs typeface="Times New Roman" panose="02020603050405020304" pitchFamily="18" charset="0"/>
              </a:rPr>
              <a:t>одъем </a:t>
            </a:r>
            <a:r>
              <a:rPr lang="ru-RU" dirty="0">
                <a:latin typeface="Times New Roman" panose="02020603050405020304" pitchFamily="18" charset="0"/>
                <a:cs typeface="Times New Roman" panose="02020603050405020304" pitchFamily="18" charset="0"/>
              </a:rPr>
              <a:t>пациента на угол 20 градусов и последующее измерение АД, ЧСС и сатурации крови. </a:t>
            </a:r>
          </a:p>
          <a:p>
            <a:pPr algn="just"/>
            <a:r>
              <a:rPr lang="ru-RU" dirty="0">
                <a:latin typeface="Times New Roman" panose="02020603050405020304" pitchFamily="18" charset="0"/>
                <a:cs typeface="Times New Roman" panose="02020603050405020304" pitchFamily="18" charset="0"/>
              </a:rPr>
              <a:t>2. Перевод пациента из вертикального положения в 20 градусов в вертикальное положение на 40 градусов также сопровождается контролем АД, ЧСС и сатурации крови. </a:t>
            </a:r>
          </a:p>
          <a:p>
            <a:pPr algn="just"/>
            <a:r>
              <a:rPr lang="ru-RU" dirty="0">
                <a:latin typeface="Times New Roman" panose="02020603050405020304" pitchFamily="18" charset="0"/>
                <a:cs typeface="Times New Roman" panose="02020603050405020304" pitchFamily="18" charset="0"/>
              </a:rPr>
              <a:t>3. Перевод пациента из вертикального положения в 40 градусов в вертикальное положение на 60 градусов.</a:t>
            </a:r>
          </a:p>
          <a:p>
            <a:pPr algn="just"/>
            <a:r>
              <a:rPr lang="ru-RU" dirty="0">
                <a:latin typeface="Times New Roman" panose="02020603050405020304" pitchFamily="18" charset="0"/>
                <a:cs typeface="Times New Roman" panose="02020603050405020304" pitchFamily="18" charset="0"/>
              </a:rPr>
              <a:t>4. Перевод пациента из вертикального положения в 60 градусов в вертикальное положение на 80 градусов.</a:t>
            </a:r>
          </a:p>
          <a:p>
            <a:pPr algn="just"/>
            <a:r>
              <a:rPr lang="ru-RU" dirty="0">
                <a:latin typeface="Times New Roman" panose="02020603050405020304" pitchFamily="18" charset="0"/>
                <a:cs typeface="Times New Roman" panose="02020603050405020304" pitchFamily="18" charset="0"/>
              </a:rPr>
              <a:t>Повторная процедура </a:t>
            </a:r>
            <a:r>
              <a:rPr lang="ru-RU" dirty="0" err="1">
                <a:latin typeface="Times New Roman" panose="02020603050405020304" pitchFamily="18" charset="0"/>
                <a:cs typeface="Times New Roman" panose="02020603050405020304" pitchFamily="18" charset="0"/>
              </a:rPr>
              <a:t>вертикализации</a:t>
            </a:r>
            <a:r>
              <a:rPr lang="ru-RU" dirty="0">
                <a:latin typeface="Times New Roman" panose="02020603050405020304" pitchFamily="18" charset="0"/>
                <a:cs typeface="Times New Roman" panose="02020603050405020304" pitchFamily="18" charset="0"/>
              </a:rPr>
              <a:t> проводится на следующие сутки или через 48 часов. Целесообразно отграничить проведение пассивной </a:t>
            </a:r>
            <a:r>
              <a:rPr lang="ru-RU" dirty="0" err="1">
                <a:latin typeface="Times New Roman" panose="02020603050405020304" pitchFamily="18" charset="0"/>
                <a:cs typeface="Times New Roman" panose="02020603050405020304" pitchFamily="18" charset="0"/>
              </a:rPr>
              <a:t>вертикализации</a:t>
            </a:r>
            <a:r>
              <a:rPr lang="ru-RU" dirty="0">
                <a:latin typeface="Times New Roman" panose="02020603050405020304" pitchFamily="18" charset="0"/>
                <a:cs typeface="Times New Roman" panose="02020603050405020304" pitchFamily="18" charset="0"/>
              </a:rPr>
              <a:t> от других реабилитационных процедур интервалом отдыха не менее 60 мин.</a:t>
            </a:r>
          </a:p>
          <a:p>
            <a:pPr algn="just"/>
            <a:r>
              <a:rPr lang="ru-RU" dirty="0" smtClean="0">
                <a:latin typeface="Times New Roman" panose="02020603050405020304" pitchFamily="18" charset="0"/>
                <a:cs typeface="Times New Roman" panose="02020603050405020304" pitchFamily="18" charset="0"/>
              </a:rPr>
              <a:t>Результаты </a:t>
            </a:r>
            <a:r>
              <a:rPr lang="ru-RU" dirty="0">
                <a:latin typeface="Times New Roman" panose="02020603050405020304" pitchFamily="18" charset="0"/>
                <a:cs typeface="Times New Roman" panose="02020603050405020304" pitchFamily="18" charset="0"/>
              </a:rPr>
              <a:t>проведения пассивной </a:t>
            </a:r>
            <a:r>
              <a:rPr lang="ru-RU" dirty="0" err="1">
                <a:latin typeface="Times New Roman" panose="02020603050405020304" pitchFamily="18" charset="0"/>
                <a:cs typeface="Times New Roman" panose="02020603050405020304" pitchFamily="18" charset="0"/>
              </a:rPr>
              <a:t>вертикализации</a:t>
            </a:r>
            <a:r>
              <a:rPr lang="ru-RU" dirty="0">
                <a:latin typeface="Times New Roman" panose="02020603050405020304" pitchFamily="18" charset="0"/>
                <a:cs typeface="Times New Roman" panose="02020603050405020304" pitchFamily="18" charset="0"/>
              </a:rPr>
              <a:t> обязательно протоколируются. </a:t>
            </a:r>
          </a:p>
        </p:txBody>
      </p:sp>
    </p:spTree>
    <p:extLst>
      <p:ext uri="{BB962C8B-B14F-4D97-AF65-F5344CB8AC3E}">
        <p14:creationId xmlns:p14="http://schemas.microsoft.com/office/powerpoint/2010/main" xmlns="" val="32081260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755576" y="692696"/>
            <a:ext cx="6984776"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accent1"/>
                </a:solidFill>
                <a:effectLst/>
                <a:latin typeface="Times New Roman" pitchFamily="18" charset="0"/>
                <a:ea typeface="Times New Roman" pitchFamily="18" charset="0"/>
                <a:cs typeface="Times New Roman" pitchFamily="18" charset="0"/>
              </a:rPr>
              <a:t>Инсульт - острое нарушение мозгового кровообращения,</a:t>
            </a:r>
            <a:r>
              <a:rPr kumimoji="0" lang="ru-RU" sz="2400" b="0" i="0" u="none" strike="noStrike" cap="none" normalizeH="0" baseline="0" dirty="0" smtClean="0">
                <a:ln>
                  <a:noFill/>
                </a:ln>
                <a:solidFill>
                  <a:schemeClr val="accent1"/>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характеризующееся внезапным появлением очаговой неврологической или общемозговой симптоматики, которая сохраняется более 24 часов и приводит к смерти пациентов в более короткий промежуток времени вследствие  цереброваскулярной</a:t>
            </a:r>
            <a:r>
              <a:rPr kumimoji="0" lang="ru-RU" sz="24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патологии</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19" descr="insult"/>
          <p:cNvPicPr>
            <a:picLocks noChangeAspect="1" noChangeArrowheads="1"/>
          </p:cNvPicPr>
          <p:nvPr/>
        </p:nvPicPr>
        <p:blipFill>
          <a:blip r:embed="rId2" cstate="print"/>
          <a:srcRect/>
          <a:stretch>
            <a:fillRect/>
          </a:stretch>
        </p:blipFill>
        <p:spPr bwMode="auto">
          <a:xfrm>
            <a:off x="971600" y="3550496"/>
            <a:ext cx="4002019" cy="2520280"/>
          </a:xfrm>
          <a:prstGeom prst="rect">
            <a:avLst/>
          </a:prstGeom>
          <a:noFill/>
          <a:ln w="9525">
            <a:noFill/>
            <a:miter lim="800000"/>
            <a:headEnd/>
            <a:tailEnd/>
          </a:ln>
        </p:spPr>
      </p:pic>
      <p:pic>
        <p:nvPicPr>
          <p:cNvPr id="2050" name="Picture 2" descr="http://mymedicalportal.net/uploads/posts/2014-12/1418312804_insult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55976" y="3429511"/>
            <a:ext cx="4133850" cy="2762251"/>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35329" y="620688"/>
            <a:ext cx="7128792" cy="4555093"/>
          </a:xfrm>
          <a:prstGeom prst="rect">
            <a:avLst/>
          </a:prstGeom>
        </p:spPr>
        <p:txBody>
          <a:bodyPr wrap="square">
            <a:spAutoFit/>
          </a:bodyPr>
          <a:lstStyle/>
          <a:p>
            <a:pPr algn="ctr"/>
            <a:r>
              <a:rPr lang="ru-RU" sz="2000" b="1" dirty="0" smtClean="0">
                <a:solidFill>
                  <a:schemeClr val="accent1"/>
                </a:solidFill>
                <a:latin typeface="Times New Roman" panose="02020603050405020304" pitchFamily="18" charset="0"/>
                <a:cs typeface="Times New Roman" panose="02020603050405020304" pitchFamily="18" charset="0"/>
              </a:rPr>
              <a:t>Основные </a:t>
            </a:r>
            <a:r>
              <a:rPr lang="ru-RU" sz="2000" b="1" dirty="0">
                <a:solidFill>
                  <a:schemeClr val="accent1"/>
                </a:solidFill>
                <a:latin typeface="Times New Roman" panose="02020603050405020304" pitchFamily="18" charset="0"/>
                <a:cs typeface="Times New Roman" panose="02020603050405020304" pitchFamily="18" charset="0"/>
              </a:rPr>
              <a:t>правила проведения лечебной гимнастики:</a:t>
            </a:r>
          </a:p>
          <a:p>
            <a:pPr algn="just"/>
            <a:r>
              <a:rPr lang="ru-RU" dirty="0">
                <a:latin typeface="Times New Roman" panose="02020603050405020304" pitchFamily="18" charset="0"/>
                <a:cs typeface="Times New Roman" panose="02020603050405020304" pitchFamily="18" charset="0"/>
              </a:rPr>
              <a:t>- в начале лечения применять пассивные движения с пораженными конечностями;</a:t>
            </a:r>
          </a:p>
          <a:p>
            <a:pPr algn="just"/>
            <a:r>
              <a:rPr lang="ru-RU" dirty="0">
                <a:latin typeface="Times New Roman" panose="02020603050405020304" pitchFamily="18" charset="0"/>
                <a:cs typeface="Times New Roman" panose="02020603050405020304" pitchFamily="18" charset="0"/>
              </a:rPr>
              <a:t>- переход от пассивных к активным движениям должен быть плавным;</a:t>
            </a:r>
          </a:p>
          <a:p>
            <a:pPr algn="just"/>
            <a:r>
              <a:rPr lang="ru-RU" dirty="0">
                <a:latin typeface="Times New Roman" panose="02020603050405020304" pitchFamily="18" charset="0"/>
                <a:cs typeface="Times New Roman" panose="02020603050405020304" pitchFamily="18" charset="0"/>
              </a:rPr>
              <a:t>- в первую очередь выполнять упражнения для здоровой стороны тела;</a:t>
            </a:r>
          </a:p>
          <a:p>
            <a:pPr algn="just"/>
            <a:r>
              <a:rPr lang="ru-RU" dirty="0">
                <a:latin typeface="Times New Roman" panose="02020603050405020304" pitchFamily="18" charset="0"/>
                <a:cs typeface="Times New Roman" panose="02020603050405020304" pitchFamily="18" charset="0"/>
              </a:rPr>
              <a:t>- упражнения выполнять мягко, плавно, в медленном темпе, они не должны вызывать острую боль;</a:t>
            </a:r>
          </a:p>
          <a:p>
            <a:pPr algn="just"/>
            <a:r>
              <a:rPr lang="ru-RU" dirty="0">
                <a:latin typeface="Times New Roman" panose="02020603050405020304" pitchFamily="18" charset="0"/>
                <a:cs typeface="Times New Roman" panose="02020603050405020304" pitchFamily="18" charset="0"/>
              </a:rPr>
              <a:t>- начинать упражнения с проксимальных отделов, постепенно переходя к дистальным отделам;</a:t>
            </a:r>
          </a:p>
          <a:p>
            <a:pPr algn="just"/>
            <a:r>
              <a:rPr lang="ru-RU" dirty="0">
                <a:latin typeface="Times New Roman" panose="02020603050405020304" pitchFamily="18" charset="0"/>
                <a:cs typeface="Times New Roman" panose="02020603050405020304" pitchFamily="18" charset="0"/>
              </a:rPr>
              <a:t>- необходимо чередовать специальные упражнения с общеукрепляющими;</a:t>
            </a:r>
          </a:p>
          <a:p>
            <a:pPr algn="just"/>
            <a:r>
              <a:rPr lang="ru-RU" dirty="0">
                <a:latin typeface="Times New Roman" panose="02020603050405020304" pitchFamily="18" charset="0"/>
                <a:cs typeface="Times New Roman" panose="02020603050405020304" pitchFamily="18" charset="0"/>
              </a:rPr>
              <a:t>- занятия должны быть регулярными;</a:t>
            </a:r>
          </a:p>
          <a:p>
            <a:pPr algn="just"/>
            <a:r>
              <a:rPr lang="ru-RU" dirty="0">
                <a:latin typeface="Times New Roman" panose="02020603050405020304" pitchFamily="18" charset="0"/>
                <a:cs typeface="Times New Roman" panose="02020603050405020304" pitchFamily="18" charset="0"/>
              </a:rPr>
              <a:t>- упражнения следует повторять много раз, делать паузы для отдыха, следить за правильным и ритмичным дыханием;</a:t>
            </a:r>
          </a:p>
          <a:p>
            <a:pPr algn="just"/>
            <a:r>
              <a:rPr lang="ru-RU" dirty="0">
                <a:latin typeface="Times New Roman" panose="02020603050405020304" pitchFamily="18" charset="0"/>
                <a:cs typeface="Times New Roman" panose="02020603050405020304" pitchFamily="18" charset="0"/>
              </a:rPr>
              <a:t>- постепенно увеличивать физическую нагрузку;</a:t>
            </a:r>
          </a:p>
          <a:p>
            <a:pPr algn="just"/>
            <a:r>
              <a:rPr lang="ru-RU" dirty="0">
                <a:latin typeface="Times New Roman" panose="02020603050405020304" pitchFamily="18" charset="0"/>
                <a:cs typeface="Times New Roman" panose="02020603050405020304" pitchFamily="18" charset="0"/>
              </a:rPr>
              <a:t>- поддерживать позитивный эмоциональный фон во время занятий</a:t>
            </a:r>
            <a:r>
              <a:rPr lang="ru-RU" sz="1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37074384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4494" y="476672"/>
            <a:ext cx="7845938" cy="1323439"/>
          </a:xfrm>
          <a:prstGeom prst="rect">
            <a:avLst/>
          </a:prstGeom>
        </p:spPr>
        <p:txBody>
          <a:bodyPr wrap="square">
            <a:spAutoFit/>
          </a:bodyPr>
          <a:lstStyle/>
          <a:p>
            <a:pPr algn="just"/>
            <a:r>
              <a:rPr lang="ru-RU" dirty="0"/>
              <a:t> </a:t>
            </a:r>
            <a:r>
              <a:rPr lang="ru-RU" sz="2000" dirty="0">
                <a:latin typeface="Times New Roman" panose="02020603050405020304" pitchFamily="18" charset="0"/>
                <a:cs typeface="Times New Roman" panose="02020603050405020304" pitchFamily="18" charset="0"/>
              </a:rPr>
              <a:t>Л</a:t>
            </a:r>
            <a:r>
              <a:rPr lang="ru-RU" sz="2000" dirty="0" smtClean="0">
                <a:latin typeface="Times New Roman" panose="02020603050405020304" pitchFamily="18" charset="0"/>
                <a:cs typeface="Times New Roman" panose="02020603050405020304" pitchFamily="18" charset="0"/>
              </a:rPr>
              <a:t>ечебную </a:t>
            </a:r>
            <a:r>
              <a:rPr lang="ru-RU" sz="2000" dirty="0">
                <a:latin typeface="Times New Roman" panose="02020603050405020304" pitchFamily="18" charset="0"/>
                <a:cs typeface="Times New Roman" panose="02020603050405020304" pitchFamily="18" charset="0"/>
              </a:rPr>
              <a:t>гимнастику назначают со 2-5-го дня от начала заболевания, после исчезновения явлений коматозного состояния. Противопоказанием служит тяжелое общее состояние с нарушением деятельности сердечно-сосудистой и дыхательной систем.</a:t>
            </a:r>
          </a:p>
        </p:txBody>
      </p:sp>
      <p:pic>
        <p:nvPicPr>
          <p:cNvPr id="8194" name="Picture 2" descr="F:\ФОТО\фото для редакции\Работ а ОВЛ в ОРИТ (ОНМК) 007.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903" r="24393"/>
          <a:stretch/>
        </p:blipFill>
        <p:spPr bwMode="auto">
          <a:xfrm>
            <a:off x="4283968" y="1844824"/>
            <a:ext cx="3794333" cy="30594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8195" name="Picture 3" descr="F:\ФОТО\фото для редакции\Работ а ОВЛ в ОРИТ (ОНМК) 010.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5750" b="9465"/>
          <a:stretch/>
        </p:blipFill>
        <p:spPr bwMode="auto">
          <a:xfrm>
            <a:off x="755576" y="2060848"/>
            <a:ext cx="2917756" cy="44015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8197" name="Picture 5" descr="Картинки по запросу электростимуляция паретичных мышц картинки"/>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42217" y="5085184"/>
            <a:ext cx="2905125" cy="15716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8709871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xmlns="" val="3380835192"/>
              </p:ext>
            </p:extLst>
          </p:nvPr>
        </p:nvGraphicFramePr>
        <p:xfrm>
          <a:off x="539552" y="980728"/>
          <a:ext cx="7488832" cy="5424792"/>
        </p:xfrm>
        <a:graphic>
          <a:graphicData uri="http://schemas.openxmlformats.org/drawingml/2006/table">
            <a:tbl>
              <a:tblPr/>
              <a:tblGrid>
                <a:gridCol w="1102897"/>
                <a:gridCol w="6385935"/>
              </a:tblGrid>
              <a:tr h="401888">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gn="ctr">
                        <a:lnSpc>
                          <a:spcPct val="115000"/>
                        </a:lnSpc>
                        <a:spcAft>
                          <a:spcPts val="0"/>
                        </a:spcAft>
                      </a:pPr>
                      <a:r>
                        <a:rPr lang="ru-RU" sz="2000" dirty="0">
                          <a:ln>
                            <a:solidFill>
                              <a:schemeClr val="bg2">
                                <a:lumMod val="25000"/>
                              </a:schemeClr>
                            </a:solidFill>
                          </a:ln>
                          <a:solidFill>
                            <a:schemeClr val="tx1"/>
                          </a:solidFill>
                          <a:latin typeface="Times New Roman"/>
                          <a:ea typeface="Times New Roman"/>
                          <a:cs typeface="Times New Roman"/>
                        </a:rPr>
                        <a:t>Баллы</a:t>
                      </a:r>
                      <a:endParaRPr lang="ru-RU" sz="2000" dirty="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gn="ctr">
                        <a:lnSpc>
                          <a:spcPct val="115000"/>
                        </a:lnSpc>
                        <a:spcAft>
                          <a:spcPts val="0"/>
                        </a:spcAft>
                      </a:pPr>
                      <a:r>
                        <a:rPr lang="ru-RU" sz="2000" dirty="0">
                          <a:ln>
                            <a:solidFill>
                              <a:schemeClr val="bg2">
                                <a:lumMod val="25000"/>
                              </a:schemeClr>
                            </a:solidFill>
                          </a:ln>
                          <a:solidFill>
                            <a:schemeClr val="tx1"/>
                          </a:solidFill>
                          <a:latin typeface="Times New Roman"/>
                          <a:ea typeface="Times New Roman"/>
                          <a:cs typeface="Times New Roman"/>
                        </a:rPr>
                        <a:t>Характеристика мышечного тонуса</a:t>
                      </a:r>
                      <a:endParaRPr lang="ru-RU" sz="2000" dirty="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508456">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dirty="0">
                          <a:ln>
                            <a:solidFill>
                              <a:schemeClr val="bg2">
                                <a:lumMod val="25000"/>
                              </a:schemeClr>
                            </a:solidFill>
                          </a:ln>
                          <a:solidFill>
                            <a:schemeClr val="tx1"/>
                          </a:solidFill>
                          <a:latin typeface="Times New Roman"/>
                          <a:ea typeface="Times New Roman"/>
                          <a:cs typeface="Times New Roman"/>
                        </a:rPr>
                        <a:t>0</a:t>
                      </a:r>
                      <a:endParaRPr lang="ru-RU" sz="2000" dirty="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dirty="0">
                          <a:ln>
                            <a:solidFill>
                              <a:schemeClr val="bg2">
                                <a:lumMod val="25000"/>
                              </a:schemeClr>
                            </a:solidFill>
                          </a:ln>
                          <a:solidFill>
                            <a:schemeClr val="tx1"/>
                          </a:solidFill>
                          <a:latin typeface="Times New Roman"/>
                          <a:ea typeface="Times New Roman"/>
                          <a:cs typeface="Times New Roman"/>
                        </a:rPr>
                        <a:t>Нет повышения </a:t>
                      </a:r>
                      <a:endParaRPr lang="ru-RU" sz="2000" dirty="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803776">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a:ln>
                            <a:solidFill>
                              <a:schemeClr val="bg2">
                                <a:lumMod val="25000"/>
                              </a:schemeClr>
                            </a:solidFill>
                          </a:ln>
                          <a:solidFill>
                            <a:schemeClr val="tx1"/>
                          </a:solidFill>
                          <a:latin typeface="Times New Roman"/>
                          <a:ea typeface="Times New Roman"/>
                          <a:cs typeface="Times New Roman"/>
                        </a:rPr>
                        <a:t>1</a:t>
                      </a:r>
                      <a:endParaRPr lang="ru-RU" sz="200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dirty="0">
                          <a:ln>
                            <a:solidFill>
                              <a:schemeClr val="bg2">
                                <a:lumMod val="25000"/>
                              </a:schemeClr>
                            </a:solidFill>
                          </a:ln>
                          <a:solidFill>
                            <a:schemeClr val="tx1"/>
                          </a:solidFill>
                          <a:latin typeface="Times New Roman"/>
                          <a:ea typeface="Times New Roman"/>
                          <a:cs typeface="Times New Roman"/>
                        </a:rPr>
                        <a:t>Легкое повышение тонуса в виде небольшого сопротивления при сгибании и разгибании сегмента конечности </a:t>
                      </a:r>
                      <a:endParaRPr lang="ru-RU" sz="2000" dirty="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803776">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a:ln>
                            <a:solidFill>
                              <a:schemeClr val="bg2">
                                <a:lumMod val="25000"/>
                              </a:schemeClr>
                            </a:solidFill>
                          </a:ln>
                          <a:solidFill>
                            <a:schemeClr val="tx1"/>
                          </a:solidFill>
                          <a:latin typeface="Times New Roman"/>
                          <a:ea typeface="Times New Roman"/>
                          <a:cs typeface="Times New Roman"/>
                        </a:rPr>
                        <a:t>2</a:t>
                      </a:r>
                      <a:endParaRPr lang="ru-RU" sz="200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dirty="0">
                          <a:ln>
                            <a:solidFill>
                              <a:schemeClr val="bg2">
                                <a:lumMod val="25000"/>
                              </a:schemeClr>
                            </a:solidFill>
                          </a:ln>
                          <a:solidFill>
                            <a:schemeClr val="tx1"/>
                          </a:solidFill>
                          <a:latin typeface="Times New Roman"/>
                          <a:ea typeface="Times New Roman"/>
                          <a:cs typeface="Times New Roman"/>
                        </a:rPr>
                        <a:t>Незначительное повышение тонуса в виде сопротивления, возникающего после выполнения не менее половины движения </a:t>
                      </a:r>
                      <a:endParaRPr lang="ru-RU" sz="2000" dirty="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803776">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a:ln>
                            <a:solidFill>
                              <a:schemeClr val="bg2">
                                <a:lumMod val="25000"/>
                              </a:schemeClr>
                            </a:solidFill>
                          </a:ln>
                          <a:solidFill>
                            <a:schemeClr val="tx1"/>
                          </a:solidFill>
                          <a:latin typeface="Times New Roman"/>
                          <a:ea typeface="Times New Roman"/>
                          <a:cs typeface="Times New Roman"/>
                        </a:rPr>
                        <a:t>3</a:t>
                      </a:r>
                      <a:endParaRPr lang="ru-RU" sz="200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dirty="0">
                          <a:ln>
                            <a:solidFill>
                              <a:schemeClr val="bg2">
                                <a:lumMod val="25000"/>
                              </a:schemeClr>
                            </a:solidFill>
                          </a:ln>
                          <a:solidFill>
                            <a:schemeClr val="tx1"/>
                          </a:solidFill>
                          <a:latin typeface="Times New Roman"/>
                          <a:ea typeface="Times New Roman"/>
                          <a:cs typeface="Times New Roman"/>
                        </a:rPr>
                        <a:t>Умеренное повышение тонуса на протяжении всего движения, не затрудняющее пассивных движений </a:t>
                      </a:r>
                      <a:endParaRPr lang="ru-RU" sz="2000" dirty="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803776">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a:ln>
                            <a:solidFill>
                              <a:schemeClr val="bg2">
                                <a:lumMod val="25000"/>
                              </a:schemeClr>
                            </a:solidFill>
                          </a:ln>
                          <a:solidFill>
                            <a:schemeClr val="tx1"/>
                          </a:solidFill>
                          <a:latin typeface="Times New Roman"/>
                          <a:ea typeface="Times New Roman"/>
                          <a:cs typeface="Times New Roman"/>
                        </a:rPr>
                        <a:t>4</a:t>
                      </a:r>
                      <a:endParaRPr lang="ru-RU" sz="200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dirty="0">
                          <a:ln>
                            <a:solidFill>
                              <a:schemeClr val="bg2">
                                <a:lumMod val="25000"/>
                              </a:schemeClr>
                            </a:solidFill>
                          </a:ln>
                          <a:solidFill>
                            <a:schemeClr val="tx1"/>
                          </a:solidFill>
                          <a:latin typeface="Times New Roman"/>
                          <a:ea typeface="Times New Roman"/>
                          <a:cs typeface="Times New Roman"/>
                        </a:rPr>
                        <a:t>Значительное повышение тонуса, затрудняющее выполнение пассивных движений </a:t>
                      </a:r>
                      <a:endParaRPr lang="ru-RU" sz="2000" dirty="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803776">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a:ln>
                            <a:solidFill>
                              <a:schemeClr val="bg2">
                                <a:lumMod val="25000"/>
                              </a:schemeClr>
                            </a:solidFill>
                          </a:ln>
                          <a:solidFill>
                            <a:schemeClr val="tx1"/>
                          </a:solidFill>
                          <a:latin typeface="Times New Roman"/>
                          <a:ea typeface="Times New Roman"/>
                          <a:cs typeface="Times New Roman"/>
                        </a:rPr>
                        <a:t>5</a:t>
                      </a:r>
                      <a:endParaRPr lang="ru-RU" sz="200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Tw Cen MT"/>
                        </a:defRPr>
                      </a:lvl1pPr>
                      <a:lvl2pPr marL="457200" algn="l" rtl="0" eaLnBrk="1" latinLnBrk="0" hangingPunct="1">
                        <a:defRPr kumimoji="0" kern="1200">
                          <a:solidFill>
                            <a:schemeClr val="tx1"/>
                          </a:solidFill>
                          <a:latin typeface="Tw Cen MT"/>
                        </a:defRPr>
                      </a:lvl2pPr>
                      <a:lvl3pPr marL="914400" algn="l" rtl="0" eaLnBrk="1" latinLnBrk="0" hangingPunct="1">
                        <a:defRPr kumimoji="0" kern="1200">
                          <a:solidFill>
                            <a:schemeClr val="tx1"/>
                          </a:solidFill>
                          <a:latin typeface="Tw Cen MT"/>
                        </a:defRPr>
                      </a:lvl3pPr>
                      <a:lvl4pPr marL="1371600" algn="l" rtl="0" eaLnBrk="1" latinLnBrk="0" hangingPunct="1">
                        <a:defRPr kumimoji="0" kern="1200">
                          <a:solidFill>
                            <a:schemeClr val="tx1"/>
                          </a:solidFill>
                          <a:latin typeface="Tw Cen MT"/>
                        </a:defRPr>
                      </a:lvl4pPr>
                      <a:lvl5pPr marL="1828800" algn="l" rtl="0" eaLnBrk="1" latinLnBrk="0" hangingPunct="1">
                        <a:defRPr kumimoji="0" kern="1200">
                          <a:solidFill>
                            <a:schemeClr val="tx1"/>
                          </a:solidFill>
                          <a:latin typeface="Tw Cen MT"/>
                        </a:defRPr>
                      </a:lvl5pPr>
                      <a:lvl6pPr marL="2286000" algn="l" rtl="0" eaLnBrk="1" latinLnBrk="0" hangingPunct="1">
                        <a:defRPr kumimoji="0" kern="1200">
                          <a:solidFill>
                            <a:schemeClr val="tx1"/>
                          </a:solidFill>
                          <a:latin typeface="Tw Cen MT"/>
                        </a:defRPr>
                      </a:lvl6pPr>
                      <a:lvl7pPr marL="2743200" algn="l" rtl="0" eaLnBrk="1" latinLnBrk="0" hangingPunct="1">
                        <a:defRPr kumimoji="0" kern="1200">
                          <a:solidFill>
                            <a:schemeClr val="tx1"/>
                          </a:solidFill>
                          <a:latin typeface="Tw Cen MT"/>
                        </a:defRPr>
                      </a:lvl7pPr>
                      <a:lvl8pPr marL="3200400" algn="l" rtl="0" eaLnBrk="1" latinLnBrk="0" hangingPunct="1">
                        <a:defRPr kumimoji="0" kern="1200">
                          <a:solidFill>
                            <a:schemeClr val="tx1"/>
                          </a:solidFill>
                          <a:latin typeface="Tw Cen MT"/>
                        </a:defRPr>
                      </a:lvl8pPr>
                      <a:lvl9pPr marL="3657600" algn="l" rtl="0" eaLnBrk="1" latinLnBrk="0" hangingPunct="1">
                        <a:defRPr kumimoji="0" kern="1200">
                          <a:solidFill>
                            <a:schemeClr val="tx1"/>
                          </a:solidFill>
                          <a:latin typeface="Tw Cen MT"/>
                        </a:defRPr>
                      </a:lvl9pPr>
                    </a:lstStyle>
                    <a:p>
                      <a:pPr>
                        <a:lnSpc>
                          <a:spcPct val="115000"/>
                        </a:lnSpc>
                        <a:spcAft>
                          <a:spcPts val="0"/>
                        </a:spcAft>
                      </a:pPr>
                      <a:r>
                        <a:rPr lang="ru-RU" sz="2000" dirty="0">
                          <a:ln>
                            <a:solidFill>
                              <a:schemeClr val="bg2">
                                <a:lumMod val="25000"/>
                              </a:schemeClr>
                            </a:solidFill>
                          </a:ln>
                          <a:solidFill>
                            <a:schemeClr val="tx1"/>
                          </a:solidFill>
                          <a:latin typeface="Times New Roman"/>
                          <a:ea typeface="Times New Roman"/>
                          <a:cs typeface="Times New Roman"/>
                        </a:rPr>
                        <a:t>Сегмент конечности фиксирован в положении сгибания или разгибания </a:t>
                      </a:r>
                      <a:endParaRPr lang="ru-RU" sz="2000" dirty="0">
                        <a:ln>
                          <a:solidFill>
                            <a:schemeClr val="bg2">
                              <a:lumMod val="25000"/>
                            </a:schemeClr>
                          </a:solidFill>
                        </a:ln>
                        <a:solidFill>
                          <a:schemeClr val="tx1"/>
                        </a:solidFill>
                        <a:latin typeface="Calibri"/>
                        <a:ea typeface="Times New Roman"/>
                        <a:cs typeface="Times New Roman"/>
                      </a:endParaRPr>
                    </a:p>
                  </a:txBody>
                  <a:tcPr marL="68281" marR="682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 name="Прямоугольник 2"/>
          <p:cNvSpPr/>
          <p:nvPr/>
        </p:nvSpPr>
        <p:spPr>
          <a:xfrm>
            <a:off x="755576" y="397873"/>
            <a:ext cx="7200800" cy="400110"/>
          </a:xfrm>
          <a:prstGeom prst="rect">
            <a:avLst/>
          </a:prstGeom>
        </p:spPr>
        <p:txBody>
          <a:bodyPr wrap="square">
            <a:spAutoFit/>
          </a:bodyPr>
          <a:lstStyle/>
          <a:p>
            <a:pPr lvl="0" algn="ctr" fontAlgn="base">
              <a:spcBef>
                <a:spcPct val="0"/>
              </a:spcBef>
              <a:spcAft>
                <a:spcPct val="0"/>
              </a:spcAft>
            </a:pPr>
            <a:r>
              <a:rPr lang="ru-RU" sz="2000" b="1" dirty="0">
                <a:solidFill>
                  <a:schemeClr val="accent1"/>
                </a:solidFill>
                <a:latin typeface="Times New Roman" pitchFamily="18" charset="0"/>
                <a:ea typeface="Times New Roman" pitchFamily="18" charset="0"/>
                <a:cs typeface="Times New Roman" pitchFamily="18" charset="0"/>
              </a:rPr>
              <a:t>Модифицированная шкала </a:t>
            </a:r>
            <a:r>
              <a:rPr lang="ru-RU" sz="2000" b="1" dirty="0" err="1">
                <a:solidFill>
                  <a:schemeClr val="accent1"/>
                </a:solidFill>
                <a:latin typeface="Times New Roman" pitchFamily="18" charset="0"/>
                <a:ea typeface="Times New Roman" pitchFamily="18" charset="0"/>
                <a:cs typeface="Times New Roman" pitchFamily="18" charset="0"/>
              </a:rPr>
              <a:t>спастичности</a:t>
            </a:r>
            <a:r>
              <a:rPr lang="ru-RU" sz="2000" b="1" dirty="0">
                <a:solidFill>
                  <a:schemeClr val="accent1"/>
                </a:solidFill>
                <a:latin typeface="Times New Roman" pitchFamily="18" charset="0"/>
                <a:ea typeface="Times New Roman" pitchFamily="18" charset="0"/>
                <a:cs typeface="Times New Roman" pitchFamily="18" charset="0"/>
              </a:rPr>
              <a:t> </a:t>
            </a:r>
            <a:r>
              <a:rPr lang="ru-RU" sz="2000" b="1" dirty="0" err="1">
                <a:solidFill>
                  <a:schemeClr val="accent1"/>
                </a:solidFill>
                <a:latin typeface="Times New Roman" pitchFamily="18" charset="0"/>
                <a:ea typeface="Times New Roman" pitchFamily="18" charset="0"/>
                <a:cs typeface="Times New Roman" pitchFamily="18" charset="0"/>
              </a:rPr>
              <a:t>Ashworth</a:t>
            </a:r>
            <a:endParaRPr lang="ru-RU" sz="2000" b="1" dirty="0">
              <a:solidFill>
                <a:schemeClr val="accent1"/>
              </a:solidFill>
              <a:latin typeface="Arial" pitchFamily="34" charset="0"/>
              <a:cs typeface="Arial" pitchFamily="34" charset="0"/>
            </a:endParaRPr>
          </a:p>
        </p:txBody>
      </p:sp>
    </p:spTree>
    <p:extLst>
      <p:ext uri="{BB962C8B-B14F-4D97-AF65-F5344CB8AC3E}">
        <p14:creationId xmlns:p14="http://schemas.microsoft.com/office/powerpoint/2010/main" xmlns="" val="14004187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548680"/>
            <a:ext cx="8136904" cy="3693319"/>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   Постинсультные </a:t>
            </a:r>
            <a:r>
              <a:rPr lang="ru-RU" dirty="0">
                <a:latin typeface="Times New Roman" panose="02020603050405020304" pitchFamily="18" charset="0"/>
                <a:cs typeface="Times New Roman" panose="02020603050405020304" pitchFamily="18" charset="0"/>
              </a:rPr>
              <a:t>двигательные расстройства характеризуются (в большинстве случаев) нарушением как простых, элементарных, составляющих локомоций – сила, скорость, объем движений, так и более сложно организованных двигательных функций, например, «опора», «равновесие», «координация», которые объединены таким понятием, как «постуральная функция»; также одним из проявлений нарушений сложно организованных составляющих локомоций может быть «</a:t>
            </a:r>
            <a:r>
              <a:rPr lang="ru-RU" dirty="0" err="1">
                <a:latin typeface="Times New Roman" panose="02020603050405020304" pitchFamily="18" charset="0"/>
                <a:cs typeface="Times New Roman" panose="02020603050405020304" pitchFamily="18" charset="0"/>
              </a:rPr>
              <a:t>pusher</a:t>
            </a:r>
            <a:r>
              <a:rPr lang="ru-RU" dirty="0">
                <a:latin typeface="Times New Roman" panose="02020603050405020304" pitchFamily="18" charset="0"/>
                <a:cs typeface="Times New Roman" panose="02020603050405020304" pitchFamily="18" charset="0"/>
              </a:rPr>
              <a:t>-синдром».</a:t>
            </a:r>
          </a:p>
          <a:p>
            <a:pPr algn="just"/>
            <a:r>
              <a:rPr lang="ru-RU" b="1" dirty="0" smtClean="0">
                <a:solidFill>
                  <a:schemeClr val="accent1"/>
                </a:solidFill>
                <a:latin typeface="Times New Roman" panose="02020603050405020304" pitchFamily="18" charset="0"/>
                <a:cs typeface="Times New Roman" panose="02020603050405020304" pitchFamily="18" charset="0"/>
              </a:rPr>
              <a:t>     </a:t>
            </a:r>
            <a:r>
              <a:rPr lang="ru-RU" b="1" dirty="0" err="1" smtClean="0">
                <a:solidFill>
                  <a:schemeClr val="accent1"/>
                </a:solidFill>
                <a:latin typeface="Times New Roman" panose="02020603050405020304" pitchFamily="18" charset="0"/>
                <a:cs typeface="Times New Roman" panose="02020603050405020304" pitchFamily="18" charset="0"/>
              </a:rPr>
              <a:t>Рusher</a:t>
            </a:r>
            <a:r>
              <a:rPr lang="ru-RU" b="1" dirty="0" smtClean="0">
                <a:solidFill>
                  <a:schemeClr val="accent1"/>
                </a:solidFill>
                <a:latin typeface="Times New Roman" panose="02020603050405020304" pitchFamily="18" charset="0"/>
                <a:cs typeface="Times New Roman" panose="02020603050405020304" pitchFamily="18" charset="0"/>
              </a:rPr>
              <a:t>-синдром </a:t>
            </a:r>
            <a:r>
              <a:rPr lang="ru-RU" b="1" dirty="0">
                <a:solidFill>
                  <a:schemeClr val="accent1"/>
                </a:solidFill>
                <a:latin typeface="Times New Roman" panose="02020603050405020304" pitchFamily="18" charset="0"/>
                <a:cs typeface="Times New Roman" panose="02020603050405020304" pitchFamily="18" charset="0"/>
              </a:rPr>
              <a:t>(от </a:t>
            </a:r>
            <a:r>
              <a:rPr lang="ru-RU" b="1" dirty="0" err="1">
                <a:solidFill>
                  <a:schemeClr val="accent1"/>
                </a:solidFill>
                <a:latin typeface="Times New Roman" panose="02020603050405020304" pitchFamily="18" charset="0"/>
                <a:cs typeface="Times New Roman" panose="02020603050405020304" pitchFamily="18" charset="0"/>
              </a:rPr>
              <a:t>англ.push</a:t>
            </a:r>
            <a:r>
              <a:rPr lang="ru-RU" b="1" dirty="0">
                <a:solidFill>
                  <a:schemeClr val="accent1"/>
                </a:solidFill>
                <a:latin typeface="Times New Roman" panose="02020603050405020304" pitchFamily="18" charset="0"/>
                <a:cs typeface="Times New Roman" panose="02020603050405020304" pitchFamily="18" charset="0"/>
              </a:rPr>
              <a:t> – толкать) </a:t>
            </a:r>
            <a:r>
              <a:rPr lang="ru-RU" dirty="0">
                <a:latin typeface="Times New Roman" panose="02020603050405020304" pitchFamily="18" charset="0"/>
                <a:cs typeface="Times New Roman" panose="02020603050405020304" pitchFamily="18" charset="0"/>
              </a:rPr>
              <a:t>– это синдром, который характеризуется изменением восприятия тела в отношении гравитации и который проявляется тем, что пациент при стоянии, ходьбе и даже сидя отталкивается </a:t>
            </a:r>
            <a:r>
              <a:rPr lang="ru-RU" dirty="0" err="1">
                <a:latin typeface="Times New Roman" panose="02020603050405020304" pitchFamily="18" charset="0"/>
                <a:cs typeface="Times New Roman" panose="02020603050405020304" pitchFamily="18" charset="0"/>
              </a:rPr>
              <a:t>непаретичной</a:t>
            </a:r>
            <a:r>
              <a:rPr lang="ru-RU" dirty="0">
                <a:latin typeface="Times New Roman" panose="02020603050405020304" pitchFamily="18" charset="0"/>
                <a:cs typeface="Times New Roman" panose="02020603050405020304" pitchFamily="18" charset="0"/>
              </a:rPr>
              <a:t> рукой и ногой, что не позволяет опираться на «здоровую» сторону и приводит к значительному ухудшению равновесия.</a:t>
            </a:r>
          </a:p>
          <a:p>
            <a:endParaRPr lang="ru-RU" dirty="0"/>
          </a:p>
        </p:txBody>
      </p:sp>
      <p:pic>
        <p:nvPicPr>
          <p:cNvPr id="3" name="Рисунок 2"/>
          <p:cNvPicPr/>
          <p:nvPr/>
        </p:nvPicPr>
        <p:blipFill>
          <a:blip r:embed="rId2" cstate="print">
            <a:lum contrast="20000"/>
          </a:blip>
          <a:srcRect/>
          <a:stretch>
            <a:fillRect/>
          </a:stretch>
        </p:blipFill>
        <p:spPr bwMode="auto">
          <a:xfrm>
            <a:off x="3399543" y="4005064"/>
            <a:ext cx="2560938" cy="2639786"/>
          </a:xfrm>
          <a:prstGeom prst="rect">
            <a:avLst/>
          </a:prstGeom>
          <a:noFill/>
          <a:ln w="9525">
            <a:noFill/>
            <a:miter lim="800000"/>
            <a:headEnd/>
            <a:tailEnd/>
          </a:ln>
        </p:spPr>
      </p:pic>
    </p:spTree>
    <p:extLst>
      <p:ext uri="{BB962C8B-B14F-4D97-AF65-F5344CB8AC3E}">
        <p14:creationId xmlns:p14="http://schemas.microsoft.com/office/powerpoint/2010/main" xmlns="" val="37113123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476672"/>
            <a:ext cx="8136904" cy="5732980"/>
          </a:xfrm>
          <a:prstGeom prst="rect">
            <a:avLst/>
          </a:prstGeom>
        </p:spPr>
        <p:txBody>
          <a:bodyPr wrap="square">
            <a:spAutoFit/>
          </a:bodyPr>
          <a:lstStyle/>
          <a:p>
            <a:pPr indent="450215" algn="ctr">
              <a:lnSpc>
                <a:spcPct val="115000"/>
              </a:lnSpc>
              <a:spcAft>
                <a:spcPts val="0"/>
              </a:spcAft>
            </a:pPr>
            <a:r>
              <a:rPr lang="ru-RU" sz="2000" b="1" dirty="0" smtClean="0">
                <a:solidFill>
                  <a:schemeClr val="accent1"/>
                </a:solidFill>
                <a:latin typeface="Times New Roman"/>
                <a:ea typeface="Times New Roman"/>
                <a:cs typeface="Times New Roman"/>
              </a:rPr>
              <a:t>Комплекс </a:t>
            </a:r>
            <a:r>
              <a:rPr lang="ru-RU" sz="2000" b="1" dirty="0">
                <a:solidFill>
                  <a:schemeClr val="accent1"/>
                </a:solidFill>
                <a:latin typeface="Times New Roman"/>
                <a:ea typeface="Times New Roman"/>
                <a:cs typeface="Times New Roman"/>
              </a:rPr>
              <a:t>пассивных упражнений при двигательных нарушениях у постинсультных пациентов:</a:t>
            </a:r>
            <a:endParaRPr lang="ru-RU" sz="2000" dirty="0">
              <a:solidFill>
                <a:schemeClr val="accent1"/>
              </a:solidFill>
              <a:latin typeface="Calibri"/>
              <a:ea typeface="Calibri"/>
              <a:cs typeface="Times New Roman"/>
            </a:endParaRPr>
          </a:p>
          <a:p>
            <a:pPr indent="450215" algn="just">
              <a:lnSpc>
                <a:spcPct val="115000"/>
              </a:lnSpc>
              <a:spcAft>
                <a:spcPts val="0"/>
              </a:spcAft>
            </a:pPr>
            <a:r>
              <a:rPr lang="ru-RU" sz="2000" dirty="0">
                <a:latin typeface="Times New Roman"/>
                <a:ea typeface="Times New Roman"/>
                <a:cs typeface="Times New Roman"/>
              </a:rPr>
              <a:t>1.</a:t>
            </a:r>
            <a:r>
              <a:rPr lang="ru-RU" sz="2000" i="1" dirty="0">
                <a:latin typeface="Times New Roman"/>
                <a:ea typeface="Times New Roman"/>
                <a:cs typeface="Times New Roman"/>
              </a:rPr>
              <a:t> Пассивная (пассивно-активная) имитация ходьбы в положении лежа на спине </a:t>
            </a:r>
            <a:endParaRPr lang="ru-RU" sz="2000" dirty="0">
              <a:latin typeface="Calibri"/>
              <a:ea typeface="Calibri"/>
              <a:cs typeface="Times New Roman"/>
            </a:endParaRPr>
          </a:p>
          <a:p>
            <a:pPr indent="450215" algn="just">
              <a:lnSpc>
                <a:spcPct val="115000"/>
              </a:lnSpc>
              <a:spcAft>
                <a:spcPts val="0"/>
              </a:spcAft>
            </a:pPr>
            <a:r>
              <a:rPr lang="ru-RU" sz="2000" dirty="0">
                <a:latin typeface="Times New Roman"/>
                <a:ea typeface="Times New Roman"/>
                <a:cs typeface="Times New Roman"/>
              </a:rPr>
              <a:t>2.</a:t>
            </a:r>
            <a:r>
              <a:rPr lang="ru-RU" sz="2000" i="1" dirty="0">
                <a:latin typeface="Times New Roman"/>
                <a:ea typeface="Times New Roman"/>
                <a:cs typeface="Times New Roman"/>
              </a:rPr>
              <a:t> Пассивная (пассивно-активная) имитация ходьбы в положении лежа на здоровом боку </a:t>
            </a:r>
            <a:endParaRPr lang="ru-RU" sz="2000" dirty="0">
              <a:latin typeface="Calibri"/>
              <a:ea typeface="Calibri"/>
              <a:cs typeface="Times New Roman"/>
            </a:endParaRPr>
          </a:p>
          <a:p>
            <a:pPr indent="450215" algn="just">
              <a:lnSpc>
                <a:spcPct val="115000"/>
              </a:lnSpc>
              <a:spcAft>
                <a:spcPts val="0"/>
              </a:spcAft>
            </a:pPr>
            <a:r>
              <a:rPr lang="ru-RU" sz="2000" dirty="0">
                <a:latin typeface="Times New Roman"/>
                <a:ea typeface="Times New Roman"/>
                <a:cs typeface="Times New Roman"/>
              </a:rPr>
              <a:t>3.</a:t>
            </a:r>
            <a:r>
              <a:rPr lang="ru-RU" sz="2000" i="1" dirty="0">
                <a:latin typeface="Times New Roman"/>
                <a:ea typeface="Times New Roman"/>
                <a:cs typeface="Times New Roman"/>
              </a:rPr>
              <a:t> Пассивный (пассивно-активный) подъем таза («мостик») на выдохе</a:t>
            </a:r>
            <a:endParaRPr lang="ru-RU" sz="2000" dirty="0">
              <a:latin typeface="Calibri"/>
              <a:ea typeface="Calibri"/>
              <a:cs typeface="Times New Roman"/>
            </a:endParaRPr>
          </a:p>
          <a:p>
            <a:pPr indent="450215" algn="just">
              <a:lnSpc>
                <a:spcPct val="115000"/>
              </a:lnSpc>
              <a:spcAft>
                <a:spcPts val="0"/>
              </a:spcAft>
            </a:pPr>
            <a:r>
              <a:rPr lang="ru-RU" sz="2000" b="1" dirty="0">
                <a:latin typeface="Times New Roman"/>
                <a:ea typeface="Times New Roman"/>
                <a:cs typeface="Times New Roman"/>
              </a:rPr>
              <a:t>Статические лечебные физические упражнения</a:t>
            </a:r>
            <a:endParaRPr lang="ru-RU" sz="2000" dirty="0">
              <a:latin typeface="Calibri"/>
              <a:ea typeface="Calibri"/>
              <a:cs typeface="Times New Roman"/>
            </a:endParaRPr>
          </a:p>
          <a:p>
            <a:pPr indent="450215" algn="just">
              <a:lnSpc>
                <a:spcPct val="115000"/>
              </a:lnSpc>
              <a:spcAft>
                <a:spcPts val="0"/>
              </a:spcAft>
            </a:pPr>
            <a:r>
              <a:rPr lang="ru-RU" sz="2000" dirty="0">
                <a:latin typeface="Times New Roman"/>
                <a:ea typeface="Times New Roman"/>
                <a:cs typeface="Times New Roman"/>
              </a:rPr>
              <a:t>Статические упражнения направлены на удержание отдельной части руки или ноги в приданом положении.</a:t>
            </a:r>
            <a:endParaRPr lang="ru-RU" sz="2000" dirty="0">
              <a:latin typeface="Calibri"/>
              <a:ea typeface="Calibri"/>
              <a:cs typeface="Times New Roman"/>
            </a:endParaRPr>
          </a:p>
          <a:p>
            <a:pPr indent="450215" algn="just">
              <a:lnSpc>
                <a:spcPct val="115000"/>
              </a:lnSpc>
              <a:spcAft>
                <a:spcPts val="0"/>
              </a:spcAft>
            </a:pPr>
            <a:r>
              <a:rPr lang="ru-RU" sz="2000" i="1" dirty="0">
                <a:latin typeface="Times New Roman"/>
                <a:ea typeface="Times New Roman"/>
                <a:cs typeface="Times New Roman"/>
              </a:rPr>
              <a:t>Тренировка мышц плеча</a:t>
            </a:r>
            <a:endParaRPr lang="ru-RU" sz="2000" i="1" dirty="0">
              <a:latin typeface="Calibri"/>
              <a:ea typeface="Calibri"/>
              <a:cs typeface="Times New Roman"/>
            </a:endParaRPr>
          </a:p>
          <a:p>
            <a:pPr indent="450215" algn="just">
              <a:lnSpc>
                <a:spcPct val="115000"/>
              </a:lnSpc>
              <a:spcAft>
                <a:spcPts val="0"/>
              </a:spcAft>
            </a:pPr>
            <a:r>
              <a:rPr lang="ru-RU" sz="2000" i="1" dirty="0">
                <a:latin typeface="Times New Roman"/>
                <a:ea typeface="Times New Roman"/>
                <a:cs typeface="Times New Roman"/>
              </a:rPr>
              <a:t>Тренировка мышц-разгибателей предплечья </a:t>
            </a:r>
            <a:endParaRPr lang="ru-RU" sz="2000" i="1" dirty="0">
              <a:latin typeface="Calibri"/>
              <a:ea typeface="Calibri"/>
              <a:cs typeface="Times New Roman"/>
            </a:endParaRPr>
          </a:p>
          <a:p>
            <a:pPr indent="450215" algn="just">
              <a:lnSpc>
                <a:spcPct val="115000"/>
              </a:lnSpc>
              <a:spcAft>
                <a:spcPts val="0"/>
              </a:spcAft>
            </a:pPr>
            <a:r>
              <a:rPr lang="ru-RU" sz="2000" i="1" dirty="0">
                <a:latin typeface="Times New Roman"/>
                <a:ea typeface="Times New Roman"/>
                <a:cs typeface="Times New Roman"/>
              </a:rPr>
              <a:t>Тренировка мышц- разгибателей кисти </a:t>
            </a:r>
            <a:endParaRPr lang="ru-RU" sz="2000" i="1" dirty="0">
              <a:latin typeface="Calibri"/>
              <a:ea typeface="Calibri"/>
              <a:cs typeface="Times New Roman"/>
            </a:endParaRPr>
          </a:p>
          <a:p>
            <a:pPr indent="450215" algn="just">
              <a:lnSpc>
                <a:spcPct val="115000"/>
              </a:lnSpc>
              <a:spcAft>
                <a:spcPts val="0"/>
              </a:spcAft>
            </a:pPr>
            <a:r>
              <a:rPr lang="ru-RU" sz="2000" i="1" dirty="0">
                <a:latin typeface="Times New Roman"/>
                <a:ea typeface="Times New Roman"/>
                <a:cs typeface="Times New Roman"/>
              </a:rPr>
              <a:t>Тренировка мышц-сгибателей голени</a:t>
            </a:r>
            <a:endParaRPr lang="ru-RU" sz="2000" i="1" dirty="0">
              <a:latin typeface="Calibri"/>
              <a:ea typeface="Calibri"/>
              <a:cs typeface="Times New Roman"/>
            </a:endParaRPr>
          </a:p>
          <a:p>
            <a:pPr indent="450215" algn="just">
              <a:lnSpc>
                <a:spcPct val="115000"/>
              </a:lnSpc>
              <a:spcAft>
                <a:spcPts val="0"/>
              </a:spcAft>
            </a:pPr>
            <a:r>
              <a:rPr lang="ru-RU" sz="2000" i="1" dirty="0">
                <a:latin typeface="Times New Roman"/>
                <a:ea typeface="Times New Roman"/>
                <a:cs typeface="Times New Roman"/>
              </a:rPr>
              <a:t>Тренировка мышц тыльных сгибателей стопы</a:t>
            </a:r>
            <a:endParaRPr lang="ru-RU" sz="2000" i="1" dirty="0">
              <a:effectLst/>
              <a:latin typeface="Calibri"/>
              <a:ea typeface="Calibri"/>
              <a:cs typeface="Times New Roman"/>
            </a:endParaRPr>
          </a:p>
        </p:txBody>
      </p:sp>
    </p:spTree>
    <p:extLst>
      <p:ext uri="{BB962C8B-B14F-4D97-AF65-F5344CB8AC3E}">
        <p14:creationId xmlns:p14="http://schemas.microsoft.com/office/powerpoint/2010/main" xmlns="" val="5280187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764704"/>
            <a:ext cx="8136904" cy="1200329"/>
          </a:xfrm>
          <a:prstGeom prst="rect">
            <a:avLst/>
          </a:prstGeom>
        </p:spPr>
        <p:txBody>
          <a:bodyPr wrap="square">
            <a:spAutoFit/>
          </a:bodyPr>
          <a:lstStyle/>
          <a:p>
            <a:pPr algn="just"/>
            <a:r>
              <a:rPr lang="ru-RU" sz="2400" b="1" dirty="0">
                <a:solidFill>
                  <a:schemeClr val="accent1"/>
                </a:solidFill>
                <a:latin typeface="Times New Roman" pitchFamily="18" charset="0"/>
                <a:cs typeface="Times New Roman" pitchFamily="18" charset="0"/>
              </a:rPr>
              <a:t>Активные движения </a:t>
            </a:r>
            <a:r>
              <a:rPr lang="ru-RU" sz="2400" dirty="0">
                <a:latin typeface="Times New Roman" pitchFamily="18" charset="0"/>
                <a:cs typeface="Times New Roman" pitchFamily="18" charset="0"/>
              </a:rPr>
              <a:t>(при отсутствии противопоказаний) начинают при ишемическом инсульте через 7–10 дней, при геморрагическом – через 15–20 дней от начала болезни. </a:t>
            </a:r>
          </a:p>
        </p:txBody>
      </p:sp>
      <p:pic>
        <p:nvPicPr>
          <p:cNvPr id="9218" name="Picture 2" descr="http://ladyslimfit.ru/uploads/posts/2015-07/1437657677_gimnastika-posle-insult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29593" y="3849273"/>
            <a:ext cx="3431704" cy="24021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9219" name="Picture 3" descr="D:\ОСНОВНОЕ НА ЭТОМ ДИСКЕ\ОСНОВНОЕ\Фотографии\Фото Проскурякова\IMG_1414.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9422" t="21052" r="7766" b="17898"/>
          <a:stretch/>
        </p:blipFill>
        <p:spPr bwMode="auto">
          <a:xfrm>
            <a:off x="683568" y="2204864"/>
            <a:ext cx="2215182" cy="29055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9221" name="Picture 5" descr="F:\ФОТО\Фото ОВЛ\IMG_2134.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7861" b="10239"/>
          <a:stretch/>
        </p:blipFill>
        <p:spPr bwMode="auto">
          <a:xfrm>
            <a:off x="6061297" y="2348880"/>
            <a:ext cx="2747991" cy="30007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37961530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F:\ФОТО\фото для редакции\Работ а ОВЛ в ОРИТ (ОНМК) 01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99992" y="352269"/>
            <a:ext cx="2148821" cy="38235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xmlns="">
                <a:solidFill>
                  <a:srgbClr val="FFFFFF"/>
                </a:solidFill>
              </a14:hiddenFill>
            </a:ext>
          </a:extLst>
        </p:spPr>
      </p:pic>
      <p:pic>
        <p:nvPicPr>
          <p:cNvPr id="12291" name="Picture 3" descr="F:\ФОТО\фото для редакции\Работ а ОВЛ в ОРИТ (ОНМК) 019.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3226"/>
          <a:stretch/>
        </p:blipFill>
        <p:spPr bwMode="auto">
          <a:xfrm>
            <a:off x="6516216" y="2780928"/>
            <a:ext cx="2237164" cy="3852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323528" y="692696"/>
            <a:ext cx="3744416" cy="5632311"/>
          </a:xfrm>
          <a:prstGeom prst="rect">
            <a:avLst/>
          </a:prstGeom>
        </p:spPr>
        <p:txBody>
          <a:bodyPr wrap="square">
            <a:spAutoFit/>
          </a:bodyPr>
          <a:lstStyle/>
          <a:p>
            <a:pPr algn="ctr"/>
            <a:r>
              <a:rPr lang="ru-RU" sz="2400" dirty="0">
                <a:solidFill>
                  <a:schemeClr val="accent1"/>
                </a:solidFill>
                <a:latin typeface="Times New Roman" pitchFamily="18" charset="0"/>
                <a:cs typeface="Times New Roman" pitchFamily="18" charset="0"/>
              </a:rPr>
              <a:t>Задачи </a:t>
            </a:r>
            <a:r>
              <a:rPr lang="ru-RU" sz="2400" dirty="0" smtClean="0">
                <a:solidFill>
                  <a:schemeClr val="accent1"/>
                </a:solidFill>
                <a:latin typeface="Times New Roman" pitchFamily="18" charset="0"/>
                <a:cs typeface="Times New Roman" pitchFamily="18" charset="0"/>
              </a:rPr>
              <a:t>массажа</a:t>
            </a:r>
            <a:endParaRPr lang="ru-RU" sz="2400" dirty="0">
              <a:solidFill>
                <a:schemeClr val="accent1"/>
              </a:solidFill>
              <a:latin typeface="Times New Roman" pitchFamily="18" charset="0"/>
              <a:cs typeface="Times New Roman" pitchFamily="18" charset="0"/>
            </a:endParaRPr>
          </a:p>
          <a:p>
            <a:pPr algn="just"/>
            <a:r>
              <a:rPr lang="ru-RU" sz="1600" dirty="0">
                <a:latin typeface="Times New Roman" pitchFamily="18" charset="0"/>
                <a:cs typeface="Times New Roman" pitchFamily="18" charset="0"/>
              </a:rPr>
              <a:t>- усилить </a:t>
            </a:r>
            <a:r>
              <a:rPr lang="ru-RU" sz="1600" dirty="0" err="1">
                <a:latin typeface="Times New Roman" pitchFamily="18" charset="0"/>
                <a:cs typeface="Times New Roman" pitchFamily="18" charset="0"/>
              </a:rPr>
              <a:t>крово</a:t>
            </a:r>
            <a:r>
              <a:rPr lang="ru-RU" sz="1600" dirty="0">
                <a:latin typeface="Times New Roman" pitchFamily="18" charset="0"/>
                <a:cs typeface="Times New Roman" pitchFamily="18" charset="0"/>
              </a:rPr>
              <a:t>- и </a:t>
            </a:r>
            <a:r>
              <a:rPr lang="ru-RU" sz="1600" dirty="0" err="1">
                <a:latin typeface="Times New Roman" pitchFamily="18" charset="0"/>
                <a:cs typeface="Times New Roman" pitchFamily="18" charset="0"/>
              </a:rPr>
              <a:t>лимфообращение</a:t>
            </a:r>
            <a:r>
              <a:rPr lang="ru-RU" sz="1600" dirty="0">
                <a:latin typeface="Times New Roman" pitchFamily="18" charset="0"/>
                <a:cs typeface="Times New Roman" pitchFamily="18" charset="0"/>
              </a:rPr>
              <a:t> в парализованных конечностях и во всем организме; </a:t>
            </a:r>
          </a:p>
          <a:p>
            <a:pPr algn="just"/>
            <a:r>
              <a:rPr lang="ru-RU" sz="1600" dirty="0">
                <a:latin typeface="Times New Roman" pitchFamily="18" charset="0"/>
                <a:cs typeface="Times New Roman" pitchFamily="18" charset="0"/>
              </a:rPr>
              <a:t> - уменьшить или снять болевые ощущения; </a:t>
            </a:r>
          </a:p>
          <a:p>
            <a:pPr algn="just"/>
            <a:r>
              <a:rPr lang="ru-RU" sz="1600" dirty="0">
                <a:latin typeface="Times New Roman" pitchFamily="18" charset="0"/>
                <a:cs typeface="Times New Roman" pitchFamily="18" charset="0"/>
              </a:rPr>
              <a:t> </a:t>
            </a:r>
            <a:r>
              <a:rPr lang="ru-RU" sz="1600" dirty="0" smtClean="0">
                <a:latin typeface="Times New Roman" pitchFamily="18" charset="0"/>
                <a:cs typeface="Times New Roman" pitchFamily="18" charset="0"/>
              </a:rPr>
              <a:t>- повысить </a:t>
            </a:r>
            <a:r>
              <a:rPr lang="ru-RU" sz="1600" dirty="0">
                <a:latin typeface="Times New Roman" pitchFamily="18" charset="0"/>
                <a:cs typeface="Times New Roman" pitchFamily="18" charset="0"/>
              </a:rPr>
              <a:t>тонус и силу мышц, предупредить и уменьшить их атрофию, способствовать восстановлению функции движения в пораженных конечностях; </a:t>
            </a:r>
          </a:p>
          <a:p>
            <a:pPr algn="just"/>
            <a:r>
              <a:rPr lang="ru-RU" sz="1600" dirty="0">
                <a:latin typeface="Times New Roman" pitchFamily="18" charset="0"/>
                <a:cs typeface="Times New Roman" pitchFamily="18" charset="0"/>
              </a:rPr>
              <a:t> - противодействовать образованию контрактур и деформации суставов;  </a:t>
            </a:r>
          </a:p>
          <a:p>
            <a:pPr algn="just"/>
            <a:r>
              <a:rPr lang="ru-RU" sz="1600" dirty="0">
                <a:latin typeface="Times New Roman" pitchFamily="18" charset="0"/>
                <a:cs typeface="Times New Roman" pitchFamily="18" charset="0"/>
              </a:rPr>
              <a:t>- снизить мышечный тонус в спастических мышцах и уменьшить выраженность судорожных движений;</a:t>
            </a:r>
          </a:p>
          <a:p>
            <a:pPr algn="just"/>
            <a:r>
              <a:rPr lang="ru-RU" sz="1600" dirty="0">
                <a:latin typeface="Times New Roman" pitchFamily="18" charset="0"/>
                <a:cs typeface="Times New Roman" pitchFamily="18" charset="0"/>
              </a:rPr>
              <a:t>  - повысить эмоциональный тонус (настроение) пациента;  </a:t>
            </a:r>
          </a:p>
          <a:p>
            <a:pPr algn="just"/>
            <a:r>
              <a:rPr lang="ru-RU" sz="1600" dirty="0">
                <a:latin typeface="Times New Roman" pitchFamily="18" charset="0"/>
                <a:cs typeface="Times New Roman" pitchFamily="18" charset="0"/>
              </a:rPr>
              <a:t>- предупредить застойную пневмонию у лиц пожилого возраста;  </a:t>
            </a:r>
          </a:p>
          <a:p>
            <a:pPr algn="just"/>
            <a:r>
              <a:rPr lang="ru-RU" sz="1600" dirty="0">
                <a:latin typeface="Times New Roman" pitchFamily="18" charset="0"/>
                <a:cs typeface="Times New Roman" pitchFamily="18" charset="0"/>
              </a:rPr>
              <a:t> - предупредить образование пролежней.</a:t>
            </a:r>
            <a:r>
              <a:rPr lang="ru-RU" sz="1600" dirty="0"/>
              <a:t> </a:t>
            </a:r>
          </a:p>
        </p:txBody>
      </p:sp>
    </p:spTree>
    <p:extLst>
      <p:ext uri="{BB962C8B-B14F-4D97-AF65-F5344CB8AC3E}">
        <p14:creationId xmlns:p14="http://schemas.microsoft.com/office/powerpoint/2010/main" xmlns="" val="33295485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9592" y="260648"/>
            <a:ext cx="7848872" cy="1754326"/>
          </a:xfrm>
          <a:prstGeom prst="rect">
            <a:avLst/>
          </a:prstGeom>
        </p:spPr>
        <p:txBody>
          <a:bodyPr wrap="square">
            <a:spAutoFit/>
          </a:bodyPr>
          <a:lstStyle/>
          <a:p>
            <a:pPr algn="just"/>
            <a:r>
              <a:rPr lang="ru-RU" dirty="0"/>
              <a:t> </a:t>
            </a:r>
            <a:r>
              <a:rPr lang="ru-RU" dirty="0">
                <a:latin typeface="Times New Roman" pitchFamily="18" charset="0"/>
                <a:cs typeface="Times New Roman" pitchFamily="18" charset="0"/>
              </a:rPr>
              <a:t>В остром периоде ОНМК физиотерапевтические методы лечения ограничены и назначаются индивидуально. По показаниям с целью лечения и профилактики пневмонии и хронических заболеваний легких назначаются </a:t>
            </a:r>
            <a:r>
              <a:rPr lang="ru-RU" b="1" dirty="0">
                <a:latin typeface="Times New Roman" pitchFamily="18" charset="0"/>
                <a:cs typeface="Times New Roman" pitchFamily="18" charset="0"/>
              </a:rPr>
              <a:t>ингаляции</a:t>
            </a:r>
            <a:r>
              <a:rPr lang="ru-RU" dirty="0">
                <a:latin typeface="Times New Roman" pitchFamily="18" charset="0"/>
                <a:cs typeface="Times New Roman" pitchFamily="18" charset="0"/>
              </a:rPr>
              <a:t> с минеральной водой, при наличии пролежней - УФО на пролежни. </a:t>
            </a:r>
            <a:r>
              <a:rPr lang="ru-RU" dirty="0" smtClean="0">
                <a:latin typeface="Times New Roman" pitchFamily="18" charset="0"/>
                <a:cs typeface="Times New Roman" pitchFamily="18" charset="0"/>
              </a:rPr>
              <a:t>Наиболее </a:t>
            </a:r>
            <a:r>
              <a:rPr lang="ru-RU" dirty="0">
                <a:latin typeface="Times New Roman" pitchFamily="18" charset="0"/>
                <a:cs typeface="Times New Roman" pitchFamily="18" charset="0"/>
              </a:rPr>
              <a:t>эффективный физический метод в системе реабилитационных мероприятий -</a:t>
            </a:r>
            <a:r>
              <a:rPr lang="ru-RU" b="1" dirty="0">
                <a:latin typeface="Times New Roman" pitchFamily="18" charset="0"/>
                <a:cs typeface="Times New Roman" pitchFamily="18" charset="0"/>
              </a:rPr>
              <a:t> электростимуляция </a:t>
            </a:r>
            <a:r>
              <a:rPr lang="ru-RU" b="1" dirty="0" err="1">
                <a:latin typeface="Times New Roman" pitchFamily="18" charset="0"/>
                <a:cs typeface="Times New Roman" pitchFamily="18" charset="0"/>
              </a:rPr>
              <a:t>паретичных</a:t>
            </a:r>
            <a:r>
              <a:rPr lang="ru-RU" b="1" dirty="0">
                <a:latin typeface="Times New Roman" pitchFamily="18" charset="0"/>
                <a:cs typeface="Times New Roman" pitchFamily="18" charset="0"/>
              </a:rPr>
              <a:t> мышц.</a:t>
            </a:r>
            <a:r>
              <a:rPr lang="ru-RU" dirty="0">
                <a:latin typeface="Times New Roman" pitchFamily="18" charset="0"/>
                <a:cs typeface="Times New Roman" pitchFamily="18" charset="0"/>
              </a:rPr>
              <a:t> </a:t>
            </a:r>
          </a:p>
        </p:txBody>
      </p:sp>
      <p:pic>
        <p:nvPicPr>
          <p:cNvPr id="13314" name="Picture 2" descr="F:\ФОТО\фото для редакции\DSC0078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4551" y="2130452"/>
            <a:ext cx="2985321" cy="19872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3315" name="Picture 3" descr="F:\ФОТО\фото для редакции\DSC00791.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7741"/>
          <a:stretch/>
        </p:blipFill>
        <p:spPr bwMode="auto">
          <a:xfrm>
            <a:off x="6012159" y="2344802"/>
            <a:ext cx="2742040" cy="33884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 name="Picture 2" descr="b3fecda98348a701f9bb3cca05068fb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771800" y="4221088"/>
            <a:ext cx="2996952" cy="22477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606130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548680"/>
            <a:ext cx="7344816" cy="1323439"/>
          </a:xfrm>
          <a:prstGeom prst="rect">
            <a:avLst/>
          </a:prstGeom>
        </p:spPr>
        <p:txBody>
          <a:bodyPr wrap="square">
            <a:spAutoFit/>
          </a:bodyPr>
          <a:lstStyle/>
          <a:p>
            <a:pPr algn="ctr"/>
            <a:r>
              <a:rPr lang="ru-RU" sz="2000" b="1" dirty="0">
                <a:solidFill>
                  <a:schemeClr val="accent1"/>
                </a:solidFill>
                <a:latin typeface="Times New Roman" pitchFamily="18" charset="0"/>
                <a:cs typeface="Times New Roman" pitchFamily="18" charset="0"/>
              </a:rPr>
              <a:t>"АМО-АТОС-Э" </a:t>
            </a:r>
            <a:br>
              <a:rPr lang="ru-RU" sz="2000" b="1" dirty="0">
                <a:solidFill>
                  <a:schemeClr val="accent1"/>
                </a:solidFill>
                <a:latin typeface="Times New Roman" pitchFamily="18" charset="0"/>
                <a:cs typeface="Times New Roman" pitchFamily="18" charset="0"/>
              </a:rPr>
            </a:br>
            <a:r>
              <a:rPr lang="ru-RU" sz="2000" b="1" dirty="0">
                <a:solidFill>
                  <a:schemeClr val="accent1"/>
                </a:solidFill>
                <a:latin typeface="Times New Roman" pitchFamily="18" charset="0"/>
                <a:cs typeface="Times New Roman" pitchFamily="18" charset="0"/>
              </a:rPr>
              <a:t>Аппарат физиотерапевтический для сочетанной </a:t>
            </a:r>
            <a:r>
              <a:rPr lang="ru-RU" sz="2000" b="1" dirty="0" err="1">
                <a:solidFill>
                  <a:schemeClr val="accent1"/>
                </a:solidFill>
                <a:latin typeface="Times New Roman" pitchFamily="18" charset="0"/>
                <a:cs typeface="Times New Roman" pitchFamily="18" charset="0"/>
              </a:rPr>
              <a:t>транскраниальной</a:t>
            </a:r>
            <a:r>
              <a:rPr lang="ru-RU" sz="2000" b="1" dirty="0">
                <a:solidFill>
                  <a:schemeClr val="accent1"/>
                </a:solidFill>
                <a:latin typeface="Times New Roman" pitchFamily="18" charset="0"/>
                <a:cs typeface="Times New Roman" pitchFamily="18" charset="0"/>
              </a:rPr>
              <a:t> </a:t>
            </a:r>
            <a:r>
              <a:rPr lang="ru-RU" sz="2000" b="1" dirty="0" err="1" smtClean="0">
                <a:solidFill>
                  <a:schemeClr val="accent1"/>
                </a:solidFill>
                <a:latin typeface="Times New Roman" pitchFamily="18" charset="0"/>
                <a:cs typeface="Times New Roman" pitchFamily="18" charset="0"/>
              </a:rPr>
              <a:t>магнитотерапии</a:t>
            </a:r>
            <a:r>
              <a:rPr lang="ru-RU" sz="2000" b="1" dirty="0" smtClean="0">
                <a:solidFill>
                  <a:schemeClr val="accent1"/>
                </a:solidFill>
                <a:latin typeface="Times New Roman" pitchFamily="18" charset="0"/>
                <a:cs typeface="Times New Roman" pitchFamily="18" charset="0"/>
              </a:rPr>
              <a:t> </a:t>
            </a:r>
            <a:r>
              <a:rPr lang="ru-RU" sz="2000" b="1" dirty="0">
                <a:solidFill>
                  <a:schemeClr val="accent1"/>
                </a:solidFill>
                <a:latin typeface="Times New Roman" pitchFamily="18" charset="0"/>
                <a:cs typeface="Times New Roman" pitchFamily="18" charset="0"/>
              </a:rPr>
              <a:t>и электростимуляции (</a:t>
            </a:r>
            <a:r>
              <a:rPr lang="ru-RU" sz="2000" b="1" dirty="0" err="1">
                <a:solidFill>
                  <a:schemeClr val="accent1"/>
                </a:solidFill>
                <a:latin typeface="Times New Roman" pitchFamily="18" charset="0"/>
                <a:cs typeface="Times New Roman" pitchFamily="18" charset="0"/>
              </a:rPr>
              <a:t>мезодиэнцефальной</a:t>
            </a:r>
            <a:r>
              <a:rPr lang="ru-RU" sz="2000" b="1" dirty="0">
                <a:solidFill>
                  <a:schemeClr val="accent1"/>
                </a:solidFill>
                <a:latin typeface="Times New Roman" pitchFamily="18" charset="0"/>
                <a:cs typeface="Times New Roman" pitchFamily="18" charset="0"/>
              </a:rPr>
              <a:t> модуляции) </a:t>
            </a:r>
            <a:endParaRPr lang="ru-RU" sz="2000" dirty="0">
              <a:solidFill>
                <a:schemeClr val="accent1"/>
              </a:solidFill>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2195736" y="2195824"/>
            <a:ext cx="5077024" cy="4362733"/>
          </a:xfrm>
          <a:prstGeom prst="rect">
            <a:avLst/>
          </a:prstGeom>
          <a:noFill/>
        </p:spPr>
      </p:pic>
    </p:spTree>
    <p:extLst>
      <p:ext uri="{BB962C8B-B14F-4D97-AF65-F5344CB8AC3E}">
        <p14:creationId xmlns:p14="http://schemas.microsoft.com/office/powerpoint/2010/main" xmlns="" val="35224509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F:\ФОТО\Фото ОВЛ\IMG_2174.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6130" r="20814" b="15706"/>
          <a:stretch/>
        </p:blipFill>
        <p:spPr bwMode="auto">
          <a:xfrm>
            <a:off x="467544" y="1412776"/>
            <a:ext cx="4085175" cy="30243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5363" name="Picture 3" descr="F:\ФОТО\фото для редакции\Работ а ОВЛ в неврологии (ОНМК) 006.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96136" y="1123954"/>
            <a:ext cx="2597853" cy="46222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5364" name="Picture 4" descr="F:\ФОТО\фото для редакции\Изображение 018.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472599" y="3789040"/>
            <a:ext cx="2160240" cy="28800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Прямоугольник 1"/>
          <p:cNvSpPr/>
          <p:nvPr/>
        </p:nvSpPr>
        <p:spPr>
          <a:xfrm>
            <a:off x="982057" y="602677"/>
            <a:ext cx="2817631" cy="523220"/>
          </a:xfrm>
          <a:prstGeom prst="rect">
            <a:avLst/>
          </a:prstGeom>
        </p:spPr>
        <p:txBody>
          <a:bodyPr wrap="none">
            <a:spAutoFit/>
          </a:bodyPr>
          <a:lstStyle/>
          <a:p>
            <a:r>
              <a:rPr lang="ru-RU" sz="2800" dirty="0" smtClean="0">
                <a:solidFill>
                  <a:schemeClr val="accent1"/>
                </a:solidFill>
                <a:latin typeface="Times New Roman" pitchFamily="18" charset="0"/>
                <a:cs typeface="Times New Roman" pitchFamily="18" charset="0"/>
              </a:rPr>
              <a:t>Тренажер </a:t>
            </a:r>
            <a:r>
              <a:rPr lang="ru-RU" sz="2800" dirty="0">
                <a:solidFill>
                  <a:schemeClr val="accent1"/>
                </a:solidFill>
                <a:latin typeface="Times New Roman" pitchFamily="18" charset="0"/>
                <a:cs typeface="Times New Roman" pitchFamily="18" charset="0"/>
              </a:rPr>
              <a:t>«Дон» </a:t>
            </a:r>
          </a:p>
        </p:txBody>
      </p:sp>
    </p:spTree>
    <p:extLst>
      <p:ext uri="{BB962C8B-B14F-4D97-AF65-F5344CB8AC3E}">
        <p14:creationId xmlns:p14="http://schemas.microsoft.com/office/powerpoint/2010/main" xmlns="" val="1735849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535320"/>
            <a:ext cx="8064896" cy="2677656"/>
          </a:xfrm>
          <a:prstGeom prst="rect">
            <a:avLst/>
          </a:prstGeom>
        </p:spPr>
        <p:txBody>
          <a:bodyPr wrap="square">
            <a:spAutoFit/>
          </a:bodyPr>
          <a:lstStyle/>
          <a:p>
            <a:pPr algn="ctr"/>
            <a:r>
              <a:rPr lang="ru-RU" sz="2400" dirty="0">
                <a:latin typeface="Times New Roman" pitchFamily="18" charset="0"/>
                <a:cs typeface="Times New Roman" pitchFamily="18" charset="0"/>
              </a:rPr>
              <a:t>Основной задачей </a:t>
            </a:r>
            <a:r>
              <a:rPr lang="ru-RU" sz="2400" dirty="0" smtClean="0">
                <a:latin typeface="Times New Roman" pitchFamily="18" charset="0"/>
                <a:cs typeface="Times New Roman" pitchFamily="18" charset="0"/>
              </a:rPr>
              <a:t>отделений </a:t>
            </a:r>
            <a:r>
              <a:rPr lang="ru-RU" sz="2400" dirty="0">
                <a:latin typeface="Times New Roman" pitchFamily="18" charset="0"/>
                <a:cs typeface="Times New Roman" pitchFamily="18" charset="0"/>
              </a:rPr>
              <a:t>реанимации и интенсивной терапии для больных с НМК и палаты интенсивной терапии отделения неврологии для больных с НМК </a:t>
            </a:r>
            <a:r>
              <a:rPr lang="ru-RU" sz="2400" dirty="0" smtClean="0">
                <a:latin typeface="Times New Roman" pitchFamily="18" charset="0"/>
                <a:cs typeface="Times New Roman" pitchFamily="18" charset="0"/>
              </a:rPr>
              <a:t>является </a:t>
            </a:r>
            <a:r>
              <a:rPr lang="ru-RU" sz="2400" dirty="0">
                <a:latin typeface="Times New Roman" pitchFamily="18" charset="0"/>
                <a:cs typeface="Times New Roman" pitchFamily="18" charset="0"/>
              </a:rPr>
              <a:t>осуществление комплексных мероприятий по реанимации, интенсивной терапии лицам с острым и повторным нарушением мозгового кровообращения до </a:t>
            </a:r>
            <a:r>
              <a:rPr lang="ru-RU" sz="2400" dirty="0" smtClean="0">
                <a:latin typeface="Times New Roman" pitchFamily="18" charset="0"/>
                <a:cs typeface="Times New Roman" pitchFamily="18" charset="0"/>
              </a:rPr>
              <a:t>74,6</a:t>
            </a:r>
            <a:r>
              <a:rPr lang="ru-RU" sz="2400" dirty="0">
                <a:latin typeface="Times New Roman" pitchFamily="18" charset="0"/>
                <a:cs typeface="Times New Roman" pitchFamily="18" charset="0"/>
              </a:rPr>
              <a:t>% от общего числа поступивших. </a:t>
            </a:r>
            <a:endParaRPr lang="ru-RU" sz="2400" dirty="0">
              <a:solidFill>
                <a:schemeClr val="accent1"/>
              </a:solidFill>
              <a:latin typeface="Times New Roman" pitchFamily="18" charset="0"/>
              <a:cs typeface="Times New Roman" pitchFamily="18" charset="0"/>
            </a:endParaRPr>
          </a:p>
        </p:txBody>
      </p:sp>
      <p:pic>
        <p:nvPicPr>
          <p:cNvPr id="1026" name="Рисунок 2" descr="Описание: http://www.pravmir.ru/wp-content/uploads/2013/05/1973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55776" y="3334024"/>
            <a:ext cx="3526013" cy="32829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lh5.googleusercontent.com/V46hyz324vO32RTKbvdX-O2Ie9KsYoqFiGm36AobcPlRsz3HfrNy4dFvYChhIv-psJyTtFvur5TYHh7BiNWBwp_mW1aDdyPtWvbdjLPcuurwGsiaa-c0bK9jP8mZM3q6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44008" y="3512816"/>
            <a:ext cx="4381500" cy="29146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7412" name="Picture 4" descr="http://ksm-adastra.com.ua/images/content/uslugi/reabilitaciya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40260" y="294879"/>
            <a:ext cx="5505450" cy="3095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7417" name="Рисунок 12" descr="Описание: http://www.xn----8sbb8bpkri.xn--p1ai/wp-content/uploads/2013/09/47.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62507" y="3512816"/>
            <a:ext cx="4141986" cy="27613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382795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75656" y="1268760"/>
            <a:ext cx="5929312" cy="4743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
        <p:nvSpPr>
          <p:cNvPr id="3" name="Прямоугольник 2"/>
          <p:cNvSpPr/>
          <p:nvPr/>
        </p:nvSpPr>
        <p:spPr>
          <a:xfrm>
            <a:off x="1763688" y="2564904"/>
            <a:ext cx="6466899" cy="769441"/>
          </a:xfrm>
          <a:prstGeom prst="rect">
            <a:avLst/>
          </a:prstGeom>
        </p:spPr>
        <p:txBody>
          <a:bodyPr wrap="none">
            <a:spAutoFit/>
          </a:bodyPr>
          <a:lstStyle/>
          <a:p>
            <a:r>
              <a:rPr lang="ru-RU" sz="4400" b="1" dirty="0" smtClean="0">
                <a:solidFill>
                  <a:schemeClr val="accent1"/>
                </a:solidFill>
                <a:latin typeface="Times New Roman" pitchFamily="18" charset="0"/>
                <a:cs typeface="Times New Roman" pitchFamily="18" charset="0"/>
              </a:rPr>
              <a:t>Благодарю </a:t>
            </a:r>
            <a:r>
              <a:rPr lang="ru-RU" sz="4400" b="1" dirty="0">
                <a:solidFill>
                  <a:schemeClr val="accent1"/>
                </a:solidFill>
                <a:latin typeface="Times New Roman" pitchFamily="18" charset="0"/>
                <a:cs typeface="Times New Roman" pitchFamily="18" charset="0"/>
              </a:rPr>
              <a:t>за внимание!</a:t>
            </a:r>
            <a:endParaRPr lang="ru-RU" sz="4400" dirty="0">
              <a:solidFill>
                <a:schemeClr val="accent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7374426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620688"/>
            <a:ext cx="7416824" cy="1077218"/>
          </a:xfrm>
          <a:prstGeom prst="rect">
            <a:avLst/>
          </a:prstGeom>
        </p:spPr>
        <p:txBody>
          <a:bodyPr wrap="square">
            <a:spAutoFit/>
          </a:bodyPr>
          <a:lstStyle/>
          <a:p>
            <a:pPr algn="ctr"/>
            <a:r>
              <a:rPr lang="ru-RU" sz="3200" b="1" dirty="0" smtClean="0">
                <a:solidFill>
                  <a:schemeClr val="accent1"/>
                </a:solidFill>
                <a:latin typeface="Times New Roman" pitchFamily="18" charset="0"/>
                <a:cs typeface="Times New Roman" pitchFamily="18" charset="0"/>
              </a:rPr>
              <a:t>Негативные последствия чрезмерно </a:t>
            </a:r>
          </a:p>
          <a:p>
            <a:pPr algn="ctr"/>
            <a:r>
              <a:rPr lang="ru-RU" sz="3200" b="1" dirty="0" smtClean="0">
                <a:solidFill>
                  <a:schemeClr val="accent1"/>
                </a:solidFill>
                <a:latin typeface="Times New Roman" pitchFamily="18" charset="0"/>
                <a:cs typeface="Times New Roman" pitchFamily="18" charset="0"/>
              </a:rPr>
              <a:t>длительной  неподвижности</a:t>
            </a:r>
            <a:endParaRPr lang="ru-RU" sz="3200" dirty="0">
              <a:solidFill>
                <a:schemeClr val="accent1"/>
              </a:solidFill>
              <a:latin typeface="Times New Roman" pitchFamily="18" charset="0"/>
              <a:cs typeface="Times New Roman" pitchFamily="18" charset="0"/>
            </a:endParaRPr>
          </a:p>
        </p:txBody>
      </p:sp>
      <p:sp>
        <p:nvSpPr>
          <p:cNvPr id="3" name="Прямоугольник 2"/>
          <p:cNvSpPr/>
          <p:nvPr/>
        </p:nvSpPr>
        <p:spPr>
          <a:xfrm>
            <a:off x="1187624" y="2276872"/>
            <a:ext cx="6480720" cy="2554545"/>
          </a:xfrm>
          <a:prstGeom prst="rect">
            <a:avLst/>
          </a:prstGeom>
        </p:spPr>
        <p:txBody>
          <a:bodyPr wrap="square">
            <a:spAutoFit/>
          </a:bodyPr>
          <a:lstStyle/>
          <a:p>
            <a:r>
              <a:rPr lang="ru-RU" sz="3200" dirty="0" smtClean="0">
                <a:latin typeface="Times New Roman" pitchFamily="18" charset="0"/>
                <a:cs typeface="Times New Roman" pitchFamily="18" charset="0"/>
              </a:rPr>
              <a:t>- мышечные атрофии;</a:t>
            </a:r>
          </a:p>
          <a:p>
            <a:r>
              <a:rPr lang="ru-RU" sz="3200" dirty="0" smtClean="0">
                <a:latin typeface="Times New Roman" pitchFamily="18" charset="0"/>
                <a:cs typeface="Times New Roman" pitchFamily="18" charset="0"/>
              </a:rPr>
              <a:t>- венозные тромбозы;</a:t>
            </a:r>
          </a:p>
          <a:p>
            <a:r>
              <a:rPr lang="ru-RU" sz="3200" dirty="0" smtClean="0">
                <a:latin typeface="Times New Roman" pitchFamily="18" charset="0"/>
                <a:cs typeface="Times New Roman" pitchFamily="18" charset="0"/>
              </a:rPr>
              <a:t>- застойные явления в легких; </a:t>
            </a:r>
          </a:p>
          <a:p>
            <a:r>
              <a:rPr lang="ru-RU" sz="3200" dirty="0" smtClean="0">
                <a:latin typeface="Times New Roman" pitchFamily="18" charset="0"/>
                <a:cs typeface="Times New Roman" pitchFamily="18" charset="0"/>
              </a:rPr>
              <a:t>- пролежни;</a:t>
            </a:r>
          </a:p>
          <a:p>
            <a:r>
              <a:rPr lang="ru-RU" sz="3200" dirty="0" smtClean="0">
                <a:latin typeface="Times New Roman" pitchFamily="18" charset="0"/>
                <a:cs typeface="Times New Roman" pitchFamily="18" charset="0"/>
              </a:rPr>
              <a:t>- контрактуры </a:t>
            </a:r>
            <a:endParaRPr lang="ru-RU" sz="3200" dirty="0" smtClean="0">
              <a:solidFill>
                <a:schemeClr val="accent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1700808"/>
            <a:ext cx="7632848" cy="4524315"/>
          </a:xfrm>
          <a:prstGeom prst="rect">
            <a:avLst/>
          </a:prstGeom>
        </p:spPr>
        <p:txBody>
          <a:bodyPr wrap="square">
            <a:spAutoFit/>
          </a:bodyPr>
          <a:lstStyle/>
          <a:p>
            <a:r>
              <a:rPr lang="ru-RU" sz="2400" dirty="0" smtClean="0">
                <a:latin typeface="Times New Roman" pitchFamily="18" charset="0"/>
                <a:cs typeface="Times New Roman" pitchFamily="18" charset="0"/>
              </a:rPr>
              <a:t>- острейший период  - первые 24 часа;</a:t>
            </a:r>
          </a:p>
          <a:p>
            <a:r>
              <a:rPr lang="ru-RU" sz="2400" dirty="0" smtClean="0">
                <a:latin typeface="Times New Roman" pitchFamily="18" charset="0"/>
                <a:cs typeface="Times New Roman" pitchFamily="18" charset="0"/>
              </a:rPr>
              <a:t>- острый  период - 1-21 сутки;</a:t>
            </a:r>
          </a:p>
          <a:p>
            <a:r>
              <a:rPr lang="ru-RU" sz="2400" dirty="0" smtClean="0">
                <a:latin typeface="Times New Roman" pitchFamily="18" charset="0"/>
                <a:cs typeface="Times New Roman" pitchFamily="18" charset="0"/>
              </a:rPr>
              <a:t>- ранний  восстановительный – до 6 месяцев;</a:t>
            </a:r>
          </a:p>
          <a:p>
            <a:r>
              <a:rPr lang="ru-RU" sz="2400" dirty="0" smtClean="0">
                <a:latin typeface="Times New Roman" pitchFamily="18" charset="0"/>
                <a:cs typeface="Times New Roman" pitchFamily="18" charset="0"/>
              </a:rPr>
              <a:t>- поздний восстановительный – до 2 лет;</a:t>
            </a:r>
          </a:p>
          <a:p>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резидуалный</a:t>
            </a:r>
            <a:r>
              <a:rPr lang="ru-RU" sz="2400" dirty="0" smtClean="0">
                <a:latin typeface="Times New Roman" pitchFamily="18" charset="0"/>
                <a:cs typeface="Times New Roman" pitchFamily="18" charset="0"/>
              </a:rPr>
              <a:t>  период - после 2 лет.</a:t>
            </a:r>
          </a:p>
          <a:p>
            <a:r>
              <a:rPr lang="ru-RU" sz="2400" dirty="0" smtClean="0">
                <a:latin typeface="Times New Roman" pitchFamily="18" charset="0"/>
                <a:cs typeface="Times New Roman" pitchFamily="18" charset="0"/>
              </a:rPr>
              <a:t>     </a:t>
            </a:r>
          </a:p>
          <a:p>
            <a:pPr algn="ctr"/>
            <a:r>
              <a:rPr lang="ru-RU" sz="2400" dirty="0" smtClean="0">
                <a:latin typeface="Times New Roman" pitchFamily="18" charset="0"/>
                <a:cs typeface="Times New Roman" pitchFamily="18" charset="0"/>
              </a:rPr>
              <a:t> Активная реабилитация идет первые 12 месяцев после инсульта, причем в первые 6 месяцев  процесс идет наиболее быстро. </a:t>
            </a:r>
          </a:p>
          <a:p>
            <a:pPr algn="ctr"/>
            <a:endParaRPr lang="ru-RU" sz="2400" dirty="0" smtClean="0">
              <a:latin typeface="Times New Roman" pitchFamily="18" charset="0"/>
              <a:cs typeface="Times New Roman" pitchFamily="18" charset="0"/>
            </a:endParaRPr>
          </a:p>
          <a:p>
            <a:pPr algn="ctr"/>
            <a:r>
              <a:rPr lang="ru-RU" sz="2400" b="1" dirty="0" smtClean="0">
                <a:solidFill>
                  <a:schemeClr val="accent1"/>
                </a:solidFill>
                <a:latin typeface="Times New Roman" pitchFamily="18" charset="0"/>
                <a:cs typeface="Times New Roman" pitchFamily="18" charset="0"/>
              </a:rPr>
              <a:t>ВАЖНО НЕ УПУСТИТЬ ЭТО ВРЕМЯ!</a:t>
            </a:r>
          </a:p>
          <a:p>
            <a:pPr algn="ctr"/>
            <a:r>
              <a:rPr lang="ru-RU" sz="2400" dirty="0" smtClean="0">
                <a:latin typeface="Times New Roman" pitchFamily="18" charset="0"/>
                <a:cs typeface="Times New Roman" pitchFamily="18" charset="0"/>
              </a:rPr>
              <a:t> </a:t>
            </a:r>
          </a:p>
        </p:txBody>
      </p:sp>
      <p:sp>
        <p:nvSpPr>
          <p:cNvPr id="3" name="Прямоугольник 2"/>
          <p:cNvSpPr/>
          <p:nvPr/>
        </p:nvSpPr>
        <p:spPr>
          <a:xfrm>
            <a:off x="467544" y="476672"/>
            <a:ext cx="8064896" cy="830997"/>
          </a:xfrm>
          <a:prstGeom prst="rect">
            <a:avLst/>
          </a:prstGeom>
        </p:spPr>
        <p:txBody>
          <a:bodyPr wrap="square">
            <a:spAutoFit/>
          </a:bodyPr>
          <a:lstStyle/>
          <a:p>
            <a:r>
              <a:rPr lang="ru-RU" sz="2400" b="1" dirty="0" smtClean="0">
                <a:solidFill>
                  <a:schemeClr val="accent1"/>
                </a:solidFill>
                <a:latin typeface="Times New Roman" pitchFamily="18" charset="0"/>
                <a:cs typeface="Times New Roman" pitchFamily="18" charset="0"/>
              </a:rPr>
              <a:t>   По данным НИИ неврологии, выделяют следующие периоды инсульта:</a:t>
            </a:r>
            <a:endParaRPr lang="ru-RU" sz="2400" dirty="0">
              <a:solidFill>
                <a:schemeClr val="accent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692696"/>
            <a:ext cx="7992888" cy="3046988"/>
          </a:xfrm>
          <a:prstGeom prst="rect">
            <a:avLst/>
          </a:prstGeom>
        </p:spPr>
        <p:txBody>
          <a:bodyPr wrap="square">
            <a:spAutoFit/>
          </a:bodyPr>
          <a:lstStyle/>
          <a:p>
            <a:pPr algn="just"/>
            <a:r>
              <a:rPr lang="ru-RU" sz="2400" b="1" dirty="0" err="1" smtClean="0">
                <a:solidFill>
                  <a:schemeClr val="accent1"/>
                </a:solidFill>
                <a:latin typeface="Times New Roman" pitchFamily="18" charset="0"/>
                <a:cs typeface="Times New Roman" pitchFamily="18" charset="0"/>
              </a:rPr>
              <a:t>Мультидисциплинарная</a:t>
            </a:r>
            <a:r>
              <a:rPr lang="ru-RU" sz="2400" b="1" dirty="0" smtClean="0">
                <a:solidFill>
                  <a:schemeClr val="accent1"/>
                </a:solidFill>
                <a:latin typeface="Times New Roman" pitchFamily="18" charset="0"/>
                <a:cs typeface="Times New Roman" pitchFamily="18" charset="0"/>
              </a:rPr>
              <a:t> </a:t>
            </a:r>
            <a:r>
              <a:rPr lang="ru-RU" sz="2400" b="1" dirty="0">
                <a:solidFill>
                  <a:schemeClr val="accent1"/>
                </a:solidFill>
                <a:latin typeface="Times New Roman" pitchFamily="18" charset="0"/>
                <a:cs typeface="Times New Roman" pitchFamily="18" charset="0"/>
              </a:rPr>
              <a:t>реабилитационная команда</a:t>
            </a:r>
            <a:r>
              <a:rPr lang="ru-RU" sz="2400" dirty="0">
                <a:latin typeface="Times New Roman" pitchFamily="18" charset="0"/>
                <a:cs typeface="Times New Roman" pitchFamily="18" charset="0"/>
              </a:rPr>
              <a:t>, организованная в больнице скорой медицинской </a:t>
            </a:r>
            <a:r>
              <a:rPr lang="ru-RU" sz="2400" dirty="0" smtClean="0">
                <a:latin typeface="Times New Roman" pitchFamily="18" charset="0"/>
                <a:cs typeface="Times New Roman" pitchFamily="18" charset="0"/>
              </a:rPr>
              <a:t>помощи– лечащий врач </a:t>
            </a: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невролог, врач </a:t>
            </a:r>
            <a:r>
              <a:rPr lang="ru-RU" sz="2400" dirty="0">
                <a:latin typeface="Times New Roman" pitchFamily="18" charset="0"/>
                <a:cs typeface="Times New Roman" pitchFamily="18" charset="0"/>
              </a:rPr>
              <a:t>по лечебной </a:t>
            </a:r>
            <a:r>
              <a:rPr lang="ru-RU" sz="2400" dirty="0" smtClean="0">
                <a:latin typeface="Times New Roman" pitchFamily="18" charset="0"/>
                <a:cs typeface="Times New Roman" pitchFamily="18" charset="0"/>
              </a:rPr>
              <a:t>физкультуре, логопед, врач-физиотерапевт, психотерапевт - по </a:t>
            </a:r>
            <a:r>
              <a:rPr lang="ru-RU" sz="2400" dirty="0">
                <a:latin typeface="Times New Roman" pitchFamily="18" charset="0"/>
                <a:cs typeface="Times New Roman" pitchFamily="18" charset="0"/>
              </a:rPr>
              <a:t>совокупности полученных данных определяет прогноз и в зависимости от сроков инсульта составляет программу реабилитации </a:t>
            </a:r>
            <a:r>
              <a:rPr lang="ru-RU" sz="2400" dirty="0" smtClean="0">
                <a:latin typeface="Times New Roman" pitchFamily="18" charset="0"/>
                <a:cs typeface="Times New Roman" pitchFamily="18" charset="0"/>
              </a:rPr>
              <a:t>пациента и </a:t>
            </a:r>
            <a:r>
              <a:rPr lang="ru-RU" sz="2400" dirty="0">
                <a:latin typeface="Times New Roman" pitchFamily="18" charset="0"/>
                <a:cs typeface="Times New Roman" pitchFamily="18" charset="0"/>
              </a:rPr>
              <a:t>начинает работать над ее реализацией. </a:t>
            </a:r>
            <a:r>
              <a:rPr lang="ru-RU" sz="2400" dirty="0" smtClean="0">
                <a:latin typeface="Times New Roman" pitchFamily="18" charset="0"/>
                <a:cs typeface="Times New Roman" pitchFamily="18" charset="0"/>
              </a:rPr>
              <a:t> </a:t>
            </a:r>
            <a:endParaRPr lang="ru-RU" sz="2400" dirty="0">
              <a:solidFill>
                <a:schemeClr val="accent1"/>
              </a:solidFill>
              <a:latin typeface="Times New Roman" pitchFamily="18" charset="0"/>
              <a:cs typeface="Times New Roman" pitchFamily="18" charset="0"/>
            </a:endParaRPr>
          </a:p>
        </p:txBody>
      </p:sp>
      <p:pic>
        <p:nvPicPr>
          <p:cNvPr id="4099" name="Рисунок 22" descr="Описание: http://www.katrenstyle.ru/sites/default/files/imagecache/article_main_image/03_2012_28-1_0.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8517" r="16068"/>
          <a:stretch/>
        </p:blipFill>
        <p:spPr bwMode="auto">
          <a:xfrm>
            <a:off x="2521008" y="3543472"/>
            <a:ext cx="4592861" cy="28378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07704" y="1124744"/>
            <a:ext cx="6840760" cy="2246769"/>
          </a:xfrm>
          <a:prstGeom prst="rect">
            <a:avLst/>
          </a:prstGeom>
        </p:spPr>
        <p:txBody>
          <a:bodyPr wrap="square">
            <a:spAutoFit/>
          </a:bodyPr>
          <a:lstStyle/>
          <a:p>
            <a:pPr algn="just"/>
            <a:r>
              <a:rPr lang="ru-RU" sz="2000" dirty="0" smtClean="0">
                <a:latin typeface="Times New Roman" pitchFamily="18" charset="0"/>
              </a:rPr>
              <a:t>   Отделение является самостоятельным функциональным лечебным подразделением стационара, предназначенным для комплексного лечения пациентов различного клинического профиля с использованием искусственных лечебных физических факторов.  </a:t>
            </a:r>
          </a:p>
          <a:p>
            <a:pPr algn="just"/>
            <a:r>
              <a:rPr lang="ru-RU" sz="2000" dirty="0" smtClean="0">
                <a:latin typeface="Times New Roman" pitchFamily="18" charset="0"/>
              </a:rPr>
              <a:t>Комплекс ранней реабилитации: лечебная физкультура, массаж, физиотерапевтическое лечение.</a:t>
            </a:r>
          </a:p>
        </p:txBody>
      </p:sp>
      <p:pic>
        <p:nvPicPr>
          <p:cNvPr id="3" name="Picture 2" descr="D:\Загрузки\Все со старого компьютера\БЕЙДЖ\stock-vector-collection-of-yoga-people-vector-icons-42541594.jpg"/>
          <p:cNvPicPr>
            <a:picLocks noChangeAspect="1" noChangeArrowheads="1"/>
          </p:cNvPicPr>
          <p:nvPr/>
        </p:nvPicPr>
        <p:blipFill>
          <a:blip r:embed="rId2" cstate="print"/>
          <a:srcRect l="66730" t="59991" b="8391"/>
          <a:stretch>
            <a:fillRect/>
          </a:stretch>
        </p:blipFill>
        <p:spPr bwMode="auto">
          <a:xfrm>
            <a:off x="323528" y="620688"/>
            <a:ext cx="1295400" cy="1381125"/>
          </a:xfrm>
          <a:prstGeom prst="rect">
            <a:avLst/>
          </a:prstGeom>
          <a:ln>
            <a:noFill/>
          </a:ln>
          <a:effectLst>
            <a:outerShdw blurRad="292100" dist="139700" dir="2700000" algn="tl" rotWithShape="0">
              <a:srgbClr val="333333">
                <a:alpha val="65000"/>
              </a:srgbClr>
            </a:outerShdw>
          </a:effectLst>
        </p:spPr>
      </p:pic>
      <p:sp>
        <p:nvSpPr>
          <p:cNvPr id="4" name="Прямоугольник 3"/>
          <p:cNvSpPr/>
          <p:nvPr/>
        </p:nvSpPr>
        <p:spPr>
          <a:xfrm>
            <a:off x="2339752" y="476672"/>
            <a:ext cx="5760103" cy="461665"/>
          </a:xfrm>
          <a:prstGeom prst="rect">
            <a:avLst/>
          </a:prstGeom>
        </p:spPr>
        <p:txBody>
          <a:bodyPr wrap="none">
            <a:spAutoFit/>
          </a:bodyPr>
          <a:lstStyle/>
          <a:p>
            <a:r>
              <a:rPr lang="ru-RU" sz="2400" b="1" dirty="0" smtClean="0">
                <a:solidFill>
                  <a:schemeClr val="accent1"/>
                </a:solidFill>
                <a:latin typeface="Times New Roman" pitchFamily="18" charset="0"/>
                <a:cs typeface="Times New Roman" pitchFamily="18" charset="0"/>
              </a:rPr>
              <a:t>Отделение восстановительного лечения</a:t>
            </a:r>
            <a:endParaRPr lang="ru-RU" sz="2400" dirty="0">
              <a:solidFill>
                <a:schemeClr val="accent1"/>
              </a:solidFill>
            </a:endParaRPr>
          </a:p>
        </p:txBody>
      </p:sp>
      <p:pic>
        <p:nvPicPr>
          <p:cNvPr id="5" name="Picture 2" descr="IMG_1013"/>
          <p:cNvPicPr>
            <a:picLocks noChangeAspect="1" noChangeArrowheads="1"/>
          </p:cNvPicPr>
          <p:nvPr/>
        </p:nvPicPr>
        <p:blipFill>
          <a:blip r:embed="rId3" cstate="print">
            <a:lum bright="-10000"/>
          </a:blip>
          <a:srcRect/>
          <a:stretch>
            <a:fillRect/>
          </a:stretch>
        </p:blipFill>
        <p:spPr>
          <a:xfrm>
            <a:off x="467544" y="3356992"/>
            <a:ext cx="2207030" cy="16561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4" descr="IMG_1016"/>
          <p:cNvPicPr>
            <a:picLocks noChangeAspect="1" noChangeArrowheads="1"/>
          </p:cNvPicPr>
          <p:nvPr/>
        </p:nvPicPr>
        <p:blipFill rotWithShape="1">
          <a:blip r:embed="rId4" cstate="print">
            <a:lum bright="-10000"/>
          </a:blip>
          <a:srcRect l="-2457" t="6362" r="2457" b="-1181"/>
          <a:stretch/>
        </p:blipFill>
        <p:spPr bwMode="auto">
          <a:xfrm>
            <a:off x="7092280" y="3861048"/>
            <a:ext cx="1752475" cy="25087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3" descr="G:\Презентация Шаймарданова\Новая папка\IMG_2180.JPG"/>
          <p:cNvPicPr>
            <a:picLocks noChangeAspect="1" noChangeArrowheads="1"/>
          </p:cNvPicPr>
          <p:nvPr/>
        </p:nvPicPr>
        <p:blipFill>
          <a:blip r:embed="rId5" cstate="print"/>
          <a:srcRect l="3100" t="5000" b="21667"/>
          <a:stretch>
            <a:fillRect/>
          </a:stretch>
        </p:blipFill>
        <p:spPr bwMode="auto">
          <a:xfrm>
            <a:off x="3419872" y="4869160"/>
            <a:ext cx="2345930" cy="18266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5" descr="G:\Презентация Шаймарданова\Новая папка\IMG_2155.JPG"/>
          <p:cNvPicPr>
            <a:picLocks noChangeAspect="1" noChangeArrowheads="1"/>
          </p:cNvPicPr>
          <p:nvPr/>
        </p:nvPicPr>
        <p:blipFill>
          <a:blip r:embed="rId6" cstate="print"/>
          <a:srcRect l="6967" r="10854" b="4545"/>
          <a:stretch>
            <a:fillRect/>
          </a:stretch>
        </p:blipFill>
        <p:spPr bwMode="auto">
          <a:xfrm>
            <a:off x="755576" y="4941168"/>
            <a:ext cx="2455067" cy="16534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4" descr="G:\Презентация Шаймарданова\Новая папка\IMG_2145.JPG"/>
          <p:cNvPicPr>
            <a:picLocks noChangeAspect="1" noChangeArrowheads="1"/>
          </p:cNvPicPr>
          <p:nvPr/>
        </p:nvPicPr>
        <p:blipFill>
          <a:blip r:embed="rId7" cstate="print"/>
          <a:srcRect t="24390" b="30488"/>
          <a:stretch>
            <a:fillRect/>
          </a:stretch>
        </p:blipFill>
        <p:spPr bwMode="auto">
          <a:xfrm>
            <a:off x="4211960" y="3429000"/>
            <a:ext cx="2671092" cy="17988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840487"/>
            <a:ext cx="7776864" cy="1015663"/>
          </a:xfrm>
          <a:prstGeom prst="rect">
            <a:avLst/>
          </a:prstGeom>
        </p:spPr>
        <p:txBody>
          <a:bodyPr wrap="square">
            <a:spAutoFit/>
          </a:bodyPr>
          <a:lstStyle/>
          <a:p>
            <a:pPr algn="ctr"/>
            <a:r>
              <a:rPr lang="ru-RU" sz="2000" b="1" dirty="0">
                <a:solidFill>
                  <a:schemeClr val="accent1"/>
                </a:solidFill>
                <a:latin typeface="Times New Roman" pitchFamily="18" charset="0"/>
                <a:cs typeface="Times New Roman" pitchFamily="18" charset="0"/>
              </a:rPr>
              <a:t> Сотрудники отделения восстановительного лечения проводят комплекс реабилитационных мероприятий для пациентов с поражением нервной </a:t>
            </a:r>
            <a:r>
              <a:rPr lang="ru-RU" sz="2000" b="1" dirty="0" smtClean="0">
                <a:solidFill>
                  <a:schemeClr val="accent1"/>
                </a:solidFill>
                <a:latin typeface="Times New Roman" pitchFamily="18" charset="0"/>
                <a:cs typeface="Times New Roman" pitchFamily="18" charset="0"/>
              </a:rPr>
              <a:t>системы</a:t>
            </a:r>
            <a:endParaRPr lang="ru-RU" sz="2000" b="1" dirty="0">
              <a:solidFill>
                <a:schemeClr val="accent1"/>
              </a:solidFill>
              <a:latin typeface="Times New Roman" pitchFamily="18" charset="0"/>
              <a:cs typeface="Times New Roman" pitchFamily="18" charset="0"/>
            </a:endParaRPr>
          </a:p>
        </p:txBody>
      </p:sp>
      <p:pic>
        <p:nvPicPr>
          <p:cNvPr id="5122" name="Picture 2" descr="F:\ФОТО\Фото ОВЛ\P1140084.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9660" t="17519"/>
          <a:stretch/>
        </p:blipFill>
        <p:spPr bwMode="auto">
          <a:xfrm>
            <a:off x="425716" y="2060848"/>
            <a:ext cx="2752203" cy="33507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123" name="Picture 3" descr="F:\ФОТО\фото для редакции\Работ а ОВЛ в неврологии (ОНМК) 009.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2826" r="16193"/>
          <a:stretch/>
        </p:blipFill>
        <p:spPr bwMode="auto">
          <a:xfrm>
            <a:off x="2987824" y="3933056"/>
            <a:ext cx="3076486" cy="24359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125" name="Picture 5" descr="F:\ФОТО\фото для редакции\Работ а ОВЛ в ОРИТ (ОНМК) 012.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7990" t="9879" r="13579"/>
          <a:stretch/>
        </p:blipFill>
        <p:spPr bwMode="auto">
          <a:xfrm>
            <a:off x="5292080" y="2204864"/>
            <a:ext cx="3735810" cy="24125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210026"/>
            <a:ext cx="7776864" cy="6278642"/>
          </a:xfrm>
          <a:prstGeom prst="rect">
            <a:avLst/>
          </a:prstGeom>
        </p:spPr>
        <p:txBody>
          <a:bodyPr wrap="square">
            <a:spAutoFit/>
          </a:bodyPr>
          <a:lstStyle/>
          <a:p>
            <a:pPr algn="just">
              <a:spcAft>
                <a:spcPts val="0"/>
              </a:spcAft>
            </a:pPr>
            <a:r>
              <a:rPr lang="ru-RU" sz="2400" b="1" dirty="0">
                <a:latin typeface="Times New Roman"/>
                <a:ea typeface="Times New Roman"/>
              </a:rPr>
              <a:t> </a:t>
            </a:r>
            <a:r>
              <a:rPr lang="ru-RU" sz="2400" b="1" dirty="0" smtClean="0">
                <a:latin typeface="Times New Roman"/>
                <a:ea typeface="Times New Roman"/>
              </a:rPr>
              <a:t>   В </a:t>
            </a:r>
            <a:r>
              <a:rPr lang="ru-RU" sz="2400" b="1" dirty="0">
                <a:latin typeface="Times New Roman"/>
                <a:ea typeface="Times New Roman"/>
              </a:rPr>
              <a:t>течение нескольких суток медицинский персонал реализуется следующую программу:</a:t>
            </a:r>
          </a:p>
          <a:p>
            <a:pPr algn="just">
              <a:spcAft>
                <a:spcPts val="0"/>
              </a:spcAft>
            </a:pPr>
            <a:r>
              <a:rPr lang="ru-RU" sz="2400" dirty="0">
                <a:latin typeface="Times New Roman"/>
                <a:ea typeface="Times New Roman"/>
              </a:rPr>
              <a:t>- базисную и дифференцированную терапию;</a:t>
            </a:r>
          </a:p>
          <a:p>
            <a:pPr algn="just">
              <a:spcAft>
                <a:spcPts val="0"/>
              </a:spcAft>
            </a:pPr>
            <a:r>
              <a:rPr lang="ru-RU" sz="2400" dirty="0">
                <a:latin typeface="Times New Roman"/>
                <a:ea typeface="Times New Roman"/>
              </a:rPr>
              <a:t>- ЛФК (лечение положением, активные движения здоровыми конечностями, движения </a:t>
            </a:r>
            <a:r>
              <a:rPr lang="ru-RU" sz="2400" dirty="0" err="1">
                <a:latin typeface="Times New Roman"/>
                <a:ea typeface="Times New Roman"/>
              </a:rPr>
              <a:t>паретичных</a:t>
            </a:r>
            <a:r>
              <a:rPr lang="ru-RU" sz="2400" dirty="0">
                <a:latin typeface="Times New Roman"/>
                <a:ea typeface="Times New Roman"/>
              </a:rPr>
              <a:t> конечностей в сочетании с точечным массажем - пассивные, активные с помощью дыхательной гимнастики);</a:t>
            </a:r>
          </a:p>
          <a:p>
            <a:pPr algn="just">
              <a:spcAft>
                <a:spcPts val="0"/>
              </a:spcAft>
            </a:pPr>
            <a:r>
              <a:rPr lang="ru-RU" sz="2400" dirty="0">
                <a:latin typeface="Times New Roman"/>
                <a:ea typeface="Times New Roman"/>
              </a:rPr>
              <a:t>- массаж по дифференцированным методам;</a:t>
            </a:r>
          </a:p>
          <a:p>
            <a:pPr algn="just">
              <a:spcAft>
                <a:spcPts val="0"/>
              </a:spcAft>
            </a:pPr>
            <a:r>
              <a:rPr lang="ru-RU" sz="2400" dirty="0">
                <a:latin typeface="Times New Roman"/>
                <a:ea typeface="Times New Roman"/>
              </a:rPr>
              <a:t>- физиотерапию (общие и местные процедуры, направленные на устранение болей, трофических нарушений, мышечной </a:t>
            </a:r>
            <a:r>
              <a:rPr lang="ru-RU" sz="2400" dirty="0" err="1">
                <a:latin typeface="Times New Roman"/>
                <a:ea typeface="Times New Roman"/>
              </a:rPr>
              <a:t>спастики</a:t>
            </a:r>
            <a:r>
              <a:rPr lang="ru-RU" sz="2400" dirty="0">
                <a:latin typeface="Times New Roman"/>
                <a:ea typeface="Times New Roman"/>
              </a:rPr>
              <a:t>);</a:t>
            </a:r>
          </a:p>
          <a:p>
            <a:pPr algn="just">
              <a:spcAft>
                <a:spcPts val="0"/>
              </a:spcAft>
            </a:pPr>
            <a:r>
              <a:rPr lang="ru-RU" sz="2400" dirty="0">
                <a:latin typeface="Times New Roman"/>
                <a:ea typeface="Times New Roman"/>
              </a:rPr>
              <a:t>- электростимуляцию при мышечных атрофиях;</a:t>
            </a:r>
          </a:p>
          <a:p>
            <a:pPr algn="just">
              <a:spcAft>
                <a:spcPts val="0"/>
              </a:spcAft>
            </a:pPr>
            <a:r>
              <a:rPr lang="ru-RU" sz="2400" dirty="0">
                <a:latin typeface="Times New Roman"/>
                <a:ea typeface="Times New Roman"/>
              </a:rPr>
              <a:t>- при стабилизации гемодинамики осуществляют начальные этапы </a:t>
            </a:r>
            <a:r>
              <a:rPr lang="ru-RU" sz="2400" dirty="0" err="1">
                <a:latin typeface="Times New Roman"/>
                <a:ea typeface="Times New Roman"/>
              </a:rPr>
              <a:t>вертикализации</a:t>
            </a:r>
            <a:r>
              <a:rPr lang="ru-RU" sz="2400" dirty="0">
                <a:latin typeface="Times New Roman"/>
                <a:ea typeface="Times New Roman"/>
              </a:rPr>
              <a:t>, обязательным условием при этом является </a:t>
            </a:r>
            <a:r>
              <a:rPr lang="ru-RU" sz="2400" dirty="0" err="1">
                <a:latin typeface="Times New Roman"/>
                <a:ea typeface="Times New Roman"/>
              </a:rPr>
              <a:t>мониторирование</a:t>
            </a:r>
            <a:r>
              <a:rPr lang="ru-RU" sz="2400" dirty="0">
                <a:latin typeface="Times New Roman"/>
                <a:ea typeface="Times New Roman"/>
              </a:rPr>
              <a:t> АД и ЧСС.</a:t>
            </a:r>
          </a:p>
          <a:p>
            <a:pPr algn="just">
              <a:spcAft>
                <a:spcPts val="0"/>
              </a:spcAft>
            </a:pPr>
            <a:r>
              <a:rPr lang="ru-RU" dirty="0">
                <a:latin typeface="Times New Roman"/>
                <a:ea typeface="Times New Roman"/>
              </a:rPr>
              <a:t> </a:t>
            </a:r>
            <a:endParaRPr lang="ru-RU" dirty="0"/>
          </a:p>
        </p:txBody>
      </p:sp>
    </p:spTree>
    <p:extLst>
      <p:ext uri="{BB962C8B-B14F-4D97-AF65-F5344CB8AC3E}">
        <p14:creationId xmlns:p14="http://schemas.microsoft.com/office/powerpoint/2010/main" xmlns="" val="216492613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721</TotalTime>
  <Words>2107</Words>
  <Application>Microsoft Office PowerPoint</Application>
  <PresentationFormat>Экран (4:3)</PresentationFormat>
  <Paragraphs>174</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Поток</vt:lpstr>
      <vt:lpstr>Ранний период реабилитации при остром нарушении мозгового кровообращения на базе отделения восстановительного лечения  БУЗОО «ГК БСМП №1»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vector>
  </TitlesOfParts>
  <Company>office 2007 rus ent: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Ранний период реабилитации при остром нарушении мозгового кровообращения на базе отделения восстановительного лечения  БУЗОО «ГК БСМП №1»</dc:title>
  <dc:creator>лена</dc:creator>
  <cp:lastModifiedBy>лена</cp:lastModifiedBy>
  <cp:revision>50</cp:revision>
  <dcterms:created xsi:type="dcterms:W3CDTF">2015-09-14T06:16:05Z</dcterms:created>
  <dcterms:modified xsi:type="dcterms:W3CDTF">2016-08-29T06:43:55Z</dcterms:modified>
</cp:coreProperties>
</file>