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4.4100463933126319E-2"/>
          <c:y val="8.7386736110540611E-2"/>
          <c:w val="0.40400467955667801"/>
          <c:h val="0.63007952090298969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explosion val="25"/>
          <c:dPt>
            <c:idx val="0"/>
            <c:spPr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-0.23414543977872204"/>
                  <c:y val="-0.32342334201381789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66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1"/>
              <c:layout>
                <c:manualLayout>
                  <c:x val="2.5847223871677111E-2"/>
                  <c:y val="5.2165055163518994E-3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0066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Лист1!$A$1:$A$2</c:f>
              <c:strCache>
                <c:ptCount val="2"/>
                <c:pt idx="0">
                  <c:v>Другие диссертации</c:v>
                </c:pt>
                <c:pt idx="1">
                  <c:v>Работы, посвященные вопросам подготовки и организации труда сестринского и младшего персонала </c:v>
                </c:pt>
              </c:strCache>
            </c:strRef>
          </c:cat>
          <c:val>
            <c:numRef>
              <c:f>Лист1!$C$1:$C$2</c:f>
              <c:numCache>
                <c:formatCode>0.0%</c:formatCode>
                <c:ptCount val="2"/>
                <c:pt idx="0">
                  <c:v>0.98299999999999998</c:v>
                </c:pt>
                <c:pt idx="1">
                  <c:v>1.7000000000000022E-2</c:v>
                </c:pt>
              </c:numCache>
            </c:numRef>
          </c:val>
        </c:ser>
        <c:dLbls>
          <c:showVal val="1"/>
        </c:dLbls>
      </c:pie3DChart>
      <c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c:spPr>
    </c:plotArea>
    <c:legend>
      <c:legendPos val="r"/>
      <c:layout>
        <c:manualLayout>
          <c:xMode val="edge"/>
          <c:yMode val="edge"/>
          <c:x val="1.5610933076401471E-2"/>
          <c:y val="0.68047733079216954"/>
          <c:w val="0.9463784435828978"/>
          <c:h val="0.28837848828134688"/>
        </c:manualLayout>
      </c:layout>
      <c:txPr>
        <a:bodyPr/>
        <a:lstStyle/>
        <a:p>
          <a:pPr>
            <a:defRPr sz="2000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5954767020620106"/>
          <c:y val="1.1747448289221432E-2"/>
          <c:w val="0.73537642169728779"/>
          <c:h val="0.98825256975036557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spPr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0"/>
              <c:layout>
                <c:manualLayout>
                  <c:x val="-0.21064965803685334"/>
                  <c:y val="-2.3515905640113226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Лист1!$A$7:$A$8</c:f>
              <c:strCache>
                <c:ptCount val="2"/>
                <c:pt idx="0">
                  <c:v>Другие диссертации</c:v>
                </c:pt>
                <c:pt idx="1">
                  <c:v>Работы, посвященные вопросам подготовки и организации труда сестр. и младшего персонала</c:v>
                </c:pt>
              </c:strCache>
            </c:strRef>
          </c:cat>
          <c:val>
            <c:numRef>
              <c:f>Лист1!$C$7:$C$8</c:f>
              <c:numCache>
                <c:formatCode>0.0%</c:formatCode>
                <c:ptCount val="2"/>
                <c:pt idx="0">
                  <c:v>0.98199999999999998</c:v>
                </c:pt>
                <c:pt idx="1">
                  <c:v>1.8000000000000016E-2</c:v>
                </c:pt>
              </c:numCache>
            </c:numRef>
          </c:val>
        </c:ser>
        <c:dLbls>
          <c:showVal val="1"/>
        </c:dLbls>
      </c:pie3DChart>
    </c:plotArea>
    <c:plotVisOnly val="1"/>
  </c:chart>
  <c:spPr>
    <a:noFill/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91680" y="5698247"/>
            <a:ext cx="7236296" cy="93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</a:t>
            </a:r>
          </a:p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242611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История развития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исследований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 рубежом и в России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637"/>
            <a:ext cx="846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Приоритетные направления 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сестринских научных исследований: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43608" y="1314048"/>
            <a:ext cx="752432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качество помощи на различных уровнях системы здравоохранения и для различных групп населения;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модели сестринской помощи, адаптированные к культуре и системе ценностей, принятых в стране;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области гигиены труда медицинских сестер;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инфекционный контроль.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8" y="192421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7" y="368691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5" y="512707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5" y="624469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2048" y="200834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России</a:t>
            </a:r>
          </a:p>
        </p:txBody>
      </p:sp>
      <p:pic>
        <p:nvPicPr>
          <p:cNvPr id="30721" name="Picture 1" descr="C:\Users\User\Desktop\Рисунок2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36296" y="44624"/>
            <a:ext cx="1609378" cy="94447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843808" y="1556792"/>
            <a:ext cx="61206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касались вопросов подготовки медицинских сестер в медицинских училищах и выполнялись, в основном, врачами, осуществляющими эту подготовку.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3528" y="980728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528" y="3933056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952328" y="4505052"/>
            <a:ext cx="61561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докторская диссертация «Сестринское дело в России» (Г.М. Перфильева) определила роль СД в отечественном здравоохранении, установила структуру и важнейшие элементы концепции развития СД в России.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16860" y="4077072"/>
            <a:ext cx="122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1995 г.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875031" y="1167135"/>
            <a:ext cx="3929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 конца 20-го столетия 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2843" y="1268760"/>
            <a:ext cx="226096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4365104"/>
            <a:ext cx="2330575" cy="155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048" y="200834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России</a:t>
            </a:r>
          </a:p>
        </p:txBody>
      </p:sp>
      <p:pic>
        <p:nvPicPr>
          <p:cNvPr id="3" name="Picture 1" descr="C:\Users\User\Desktop\Рисунок2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36296" y="44624"/>
            <a:ext cx="1609378" cy="94447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23528" y="980728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979712" y="1154068"/>
            <a:ext cx="626469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Отраслевая программа развития </a:t>
            </a:r>
          </a:p>
          <a:p>
            <a:pPr algn="ctr"/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сестринского дела в РФ </a:t>
            </a:r>
          </a:p>
          <a:p>
            <a:pPr algn="ctr"/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(МЗ РФ №4 от 09.01.2001 г.)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43608" y="2793234"/>
            <a:ext cx="6624736" cy="380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проводились научно-практические конференции по актуальным проблемам в сестринском деле;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разрабатывались новые и усовершенствовались                      имеющиеся технологий                      подготовки специалистов                  сестринского дела.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5" y="332687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5" y="5415111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E:\2000-2005 г\2005 г\02. Научно-практ. конфр. Научные исследования в СД 27.04.05\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87479" y="4200267"/>
            <a:ext cx="3505001" cy="246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048" y="116632"/>
            <a:ext cx="6660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Публикация результатов исследований</a:t>
            </a:r>
          </a:p>
        </p:txBody>
      </p:sp>
      <p:pic>
        <p:nvPicPr>
          <p:cNvPr id="3" name="Picture 1" descr="C:\Users\User\Desktop\Рисунок2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36296" y="324290"/>
            <a:ext cx="1609378" cy="94447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28673" name="Picture 1" descr="ВС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116644">
            <a:off x="6558526" y="3640340"/>
            <a:ext cx="2139433" cy="29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675" name="Picture 3" descr="D:\Рисунки\Печатные издания\Журналы, газеты\Гл. мед. сестра\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667631">
            <a:off x="728582" y="3599461"/>
            <a:ext cx="2204265" cy="29822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23528" y="155679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49069">
            <a:off x="4692427" y="2049121"/>
            <a:ext cx="2234004" cy="310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677" name="Picture 5" descr="F:\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19204">
            <a:off x="2600520" y="1960872"/>
            <a:ext cx="2268950" cy="30547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User\Desktop\Рисунок2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36296" y="44624"/>
            <a:ext cx="1609378" cy="94447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23528" y="1124744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32048" y="-86037"/>
            <a:ext cx="658822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Анализ работ </a:t>
            </a:r>
          </a:p>
          <a:p>
            <a:pPr algn="ctr"/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СД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67544" y="1988840"/>
          <a:ext cx="8352928" cy="48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43608" y="1373867"/>
            <a:ext cx="32349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1998-2004 гг.</a:t>
            </a:r>
          </a:p>
          <a:p>
            <a:pPr algn="ctr"/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(всего - 1495 работ)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10142" y="1340768"/>
            <a:ext cx="33103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2005 г. </a:t>
            </a:r>
          </a:p>
          <a:p>
            <a:pPr algn="ctr"/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(всего – 392 работы)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64288" y="2420888"/>
            <a:ext cx="1191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(7 работ)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91727" y="2564904"/>
            <a:ext cx="1320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(26 работ)</a:t>
            </a:r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3923928" y="1124744"/>
          <a:ext cx="5004048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115616" y="1700808"/>
            <a:ext cx="79208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отсутствие достаточного числа методических материалов, посвященных организации и проведению исследований в сестринском деле;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незначительное число публикаций с результатами проведенных исследований, позволяющих оценить их достоверность;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невозможность, а иногда и нежелание внедрять результаты исследований в практическую деятельность.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69847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Проблемы развития научных исследований в СД</a:t>
            </a:r>
          </a:p>
        </p:txBody>
      </p:sp>
      <p:pic>
        <p:nvPicPr>
          <p:cNvPr id="4" name="Picture 1" descr="C:\Users\User\Desktop\Рисунок2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36296" y="324290"/>
            <a:ext cx="1609378" cy="94447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23528" y="155679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49872" y="249729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49870" y="440699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49870" y="588465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0648"/>
            <a:ext cx="1080119" cy="108011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872208" y="192122"/>
            <a:ext cx="71642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Ассоциация медицинских сестер России взяла на себя инициативу возрождения   и продвижения исследований в СД</a:t>
            </a:r>
          </a:p>
        </p:txBody>
      </p:sp>
      <p:pic>
        <p:nvPicPr>
          <p:cNvPr id="1027" name="Picture 3" descr="D:\Фотоальбом\2010 г\07. Семинар Сестр. исследования 29.03-02.04.10 С.-Петербург\DSC074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628800"/>
            <a:ext cx="6720747" cy="504056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304" y="2733888"/>
            <a:ext cx="88732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Роль медицинских сестер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исследованиях 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8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9" name="Овал 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56792"/>
            <a:ext cx="66247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Медицинские сестры и студенты           по-разному выражают степень участия в исследованиях, в одном случае активно разрабатывают,                  в других - проводят исследования.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157192"/>
            <a:ext cx="5688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производители сестринских исследований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4624"/>
            <a:ext cx="6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Роль медицинских сестер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исследованиях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7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8" name="Овал 7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Picture 3" descr="C:\Users\User\Desktop\Untitled-1.gif"/>
          <p:cNvPicPr>
            <a:picLocks noChangeAspect="1" noChangeArrowheads="1"/>
          </p:cNvPicPr>
          <p:nvPr/>
        </p:nvPicPr>
        <p:blipFill>
          <a:blip r:embed="rId3" cstate="screen"/>
          <a:srcRect b="6531"/>
          <a:stretch>
            <a:fillRect/>
          </a:stretch>
        </p:blipFill>
        <p:spPr bwMode="auto">
          <a:xfrm rot="5400000">
            <a:off x="2830035" y="4378877"/>
            <a:ext cx="837367" cy="377773"/>
          </a:xfrm>
          <a:prstGeom prst="rect">
            <a:avLst/>
          </a:prstGeom>
          <a:noFill/>
        </p:spPr>
      </p:pic>
      <p:pic>
        <p:nvPicPr>
          <p:cNvPr id="10241" name="Picture 1" descr="C:\Users\User\Desktop\Untitled-1.gif"/>
          <p:cNvPicPr>
            <a:picLocks noChangeAspect="1" noChangeArrowheads="1"/>
          </p:cNvPicPr>
          <p:nvPr/>
        </p:nvPicPr>
        <p:blipFill>
          <a:blip r:embed="rId4" cstate="screen"/>
          <a:srcRect l="30344" r="25808"/>
          <a:stretch>
            <a:fillRect/>
          </a:stretch>
        </p:blipFill>
        <p:spPr bwMode="auto">
          <a:xfrm>
            <a:off x="6372200" y="4293096"/>
            <a:ext cx="1501865" cy="239764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1484784"/>
            <a:ext cx="1887930" cy="263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25491"/>
            <a:ext cx="6120680" cy="4383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Медицинские сестры-исследователи часто возглавляют исследовательские            группы и имеют образование на уровне магистра или доктора      наук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4624"/>
            <a:ext cx="6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Роль медицинских сестер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исследованиях 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6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7" name="Овал 6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screen"/>
          <a:srcRect t="13758" b="5324"/>
          <a:stretch>
            <a:fillRect/>
          </a:stretch>
        </p:blipFill>
        <p:spPr bwMode="auto">
          <a:xfrm>
            <a:off x="5488253" y="1916832"/>
            <a:ext cx="347623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462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Начальный этап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628800"/>
            <a:ext cx="763284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Исследование, проведенное Флоренс Найтингейл в 1859 г., посвященное влиянию факторов окружающей среды на состояние здоровья человека.</a:t>
            </a:r>
          </a:p>
        </p:txBody>
      </p:sp>
      <p:pic>
        <p:nvPicPr>
          <p:cNvPr id="6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5400000">
            <a:off x="3982162" y="994501"/>
            <a:ext cx="837367" cy="37777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861048"/>
            <a:ext cx="3168352" cy="2707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7" name="Picture 3" descr="D:\Документы\МСМ\Фото\Деятели МСМ\Флоренс Найтингейл\Флоренс Найтингейл 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887622" y="3861048"/>
            <a:ext cx="2180322" cy="273630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4624"/>
            <a:ext cx="6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Роль медицинских сестер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исследованиях 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39552" y="1628800"/>
            <a:ext cx="8352928" cy="405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Медицинские сестры с более низким уровнем образования являются членами исследовательской группы, они могут участвовать в исследовании выборочно на одном из этапов. </a:t>
            </a:r>
          </a:p>
          <a:p>
            <a:pPr>
              <a:lnSpc>
                <a:spcPct val="110000"/>
              </a:lnSpc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Важным вкладом исследовательской                    группы считается контроль                                         клинической зависимости.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4610244"/>
            <a:ext cx="2460040" cy="213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4624"/>
            <a:ext cx="6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Роль медицинских сестер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исследованиях 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67544" y="1700808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исследовании могут участвовать и пассивные медицинские сестры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087958"/>
            <a:ext cx="5616624" cy="1149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потребители сестринских исследований</a:t>
            </a:r>
          </a:p>
        </p:txBody>
      </p:sp>
      <p:pic>
        <p:nvPicPr>
          <p:cNvPr id="9" name="Picture 3" descr="C:\Users\User\Desktop\Untitled-1.gif"/>
          <p:cNvPicPr>
            <a:picLocks noChangeAspect="1" noChangeArrowheads="1"/>
          </p:cNvPicPr>
          <p:nvPr/>
        </p:nvPicPr>
        <p:blipFill>
          <a:blip r:embed="rId3" cstate="screen"/>
          <a:srcRect b="6531"/>
          <a:stretch>
            <a:fillRect/>
          </a:stretch>
        </p:blipFill>
        <p:spPr bwMode="auto">
          <a:xfrm rot="5400000">
            <a:off x="2830035" y="4090845"/>
            <a:ext cx="837367" cy="377773"/>
          </a:xfrm>
          <a:prstGeom prst="rect">
            <a:avLst/>
          </a:prstGeom>
          <a:noFill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screen"/>
          <a:srcRect l="11631" b="5794"/>
          <a:stretch>
            <a:fillRect/>
          </a:stretch>
        </p:blipFill>
        <p:spPr bwMode="auto">
          <a:xfrm>
            <a:off x="5757063" y="1628800"/>
            <a:ext cx="313541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0" name="Picture 2" descr="C:\Users\User\Desktop\Untitled-1.gif"/>
          <p:cNvPicPr>
            <a:picLocks noChangeAspect="1" noChangeArrowheads="1"/>
          </p:cNvPicPr>
          <p:nvPr/>
        </p:nvPicPr>
        <p:blipFill>
          <a:blip r:embed="rId5" cstate="screen"/>
          <a:srcRect l="14164" r="17995"/>
          <a:stretch>
            <a:fillRect/>
          </a:stretch>
        </p:blipFill>
        <p:spPr bwMode="auto">
          <a:xfrm>
            <a:off x="6372200" y="4365104"/>
            <a:ext cx="2114314" cy="218162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2" name="Picture 4" descr="C:\Users\User\Desktop\Untitled-1.gif"/>
          <p:cNvPicPr>
            <a:picLocks noChangeAspect="1" noChangeArrowheads="1"/>
          </p:cNvPicPr>
          <p:nvPr/>
        </p:nvPicPr>
        <p:blipFill>
          <a:blip r:embed="rId6" cstate="screen"/>
          <a:srcRect l="27320" t="35960" r="28832" b="20840"/>
          <a:stretch>
            <a:fillRect/>
          </a:stretch>
        </p:blipFill>
        <p:spPr bwMode="auto">
          <a:xfrm flipH="1">
            <a:off x="7884368" y="4653136"/>
            <a:ext cx="792088" cy="288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4624"/>
            <a:ext cx="756084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Взаимодействие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производителей и потребителей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15616" y="1682606"/>
            <a:ext cx="7344816" cy="477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обсуждении результатов последних исследований;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формальной оценки значимости и возможности использования результатов исследования  в конкретных клинических условиях;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сборе информации;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13192" y="2068232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13190" y="415347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13190" y="599117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screen"/>
          <a:srcRect b="4354"/>
          <a:stretch>
            <a:fillRect/>
          </a:stretch>
        </p:blipFill>
        <p:spPr bwMode="auto">
          <a:xfrm>
            <a:off x="6804248" y="3636463"/>
            <a:ext cx="2016224" cy="303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4624"/>
            <a:ext cx="756084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Взаимодействие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производителей и потребителей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43608" y="1340768"/>
            <a:ext cx="7704856" cy="49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рассмотрение и оценка исследований, предлагаемых к проведению, с точки зрения безопасности участников исследования, научной значимости и реальности проведения;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предложение идей для проведения исследования;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в комитетах                                                 по этическим вопросам.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13192" y="235626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13190" y="422847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613190" y="559662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/>
          <a:srcRect l="10793" b="4302"/>
          <a:stretch>
            <a:fillRect/>
          </a:stretch>
        </p:blipFill>
        <p:spPr bwMode="auto">
          <a:xfrm>
            <a:off x="5652120" y="4509120"/>
            <a:ext cx="31731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9859"/>
            <a:ext cx="68407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Темы, выполненные медицинскими сестрами в других странах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71600" y="1484784"/>
            <a:ext cx="784887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Семья как единица анализа: стратегии для медсестры-исследователя.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медсестер в планировании действий общества при чрезвычайных ситуациях.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Взаимосвязь между социальной поддержкой и физиологическим самочувствием у женщин из двух этнических групп с диагнозом «</a:t>
            </a:r>
            <a:r>
              <a:rPr lang="ru-RU" sz="27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ревматоидный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артрит».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7" y="1780201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5" y="329236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5" y="548711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4437112"/>
            <a:ext cx="20162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9859"/>
            <a:ext cx="68407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Темы, выполненные медицинскими сестрами в других странах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8085906" y="188640"/>
            <a:ext cx="590550" cy="838200"/>
            <a:chOff x="8028384" y="188640"/>
            <a:chExt cx="590550" cy="838200"/>
          </a:xfrm>
        </p:grpSpPr>
        <p:pic>
          <p:nvPicPr>
            <p:cNvPr id="5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6" name="Овал 5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1539364"/>
            <a:ext cx="806489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Взаимосвязь клинической практики и исследований.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Человеческое горе: модель предотвращений и вмешательств.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одиночества и духовного благополучия  у хронических больных  и здоровых взрослых.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Депрессия как объяснение уменьшения субъективного времени в старчестве.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7" y="192421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5" y="307634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5" y="444449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532537">
            <a:off x="541184" y="591916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8826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США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661899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«Образование и должности медицинских сестер»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36304" y="3129355"/>
            <a:ext cx="63001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«Роль медицинских сестер в общественном здравоохранении, обучении и управлении» (</a:t>
            </a:r>
            <a:r>
              <a:rPr lang="ru-RU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Жозефин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Голдмарк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</p:txBody>
      </p:sp>
      <p:pic>
        <p:nvPicPr>
          <p:cNvPr id="2051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48264" y="116632"/>
            <a:ext cx="1917167" cy="124743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124744"/>
            <a:ext cx="1921947" cy="144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699792" y="1268760"/>
            <a:ext cx="14240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1906 г.: </a:t>
            </a:r>
            <a:endParaRPr lang="ru-RU" sz="25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2780928"/>
            <a:ext cx="14240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1923 г.: </a:t>
            </a:r>
            <a:endParaRPr lang="ru-RU" sz="25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23528" y="270892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2852936"/>
            <a:ext cx="1944216" cy="143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323528" y="4869160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808312" y="5517232"/>
            <a:ext cx="630019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предложения о порядке развития сестринских исследований (Мэри </a:t>
            </a:r>
            <a:r>
              <a:rPr lang="ru-RU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Марвин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771800" y="5089827"/>
            <a:ext cx="137409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1927 г.: </a:t>
            </a:r>
            <a:endParaRPr lang="ru-RU" sz="25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5085184"/>
            <a:ext cx="187555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78304"/>
            <a:ext cx="799288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Этапы усовершенствования сестринской практики: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43608" y="1412776"/>
            <a:ext cx="7776864" cy="524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сестринских процедур с точки зрения биологических и физических наук;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анализ сестринских процедур с целью выявления возможностей экономии материалов, финансовых средств, энергии и другие;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сравнительное изучение сестринских процедур с использованием различного оборудования и материалов;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77864" y="1780200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5" y="3652408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4" y="5740641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8304"/>
            <a:ext cx="799288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Этапы усовершенствования сестринской практики: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899592" y="1359698"/>
            <a:ext cx="8244408" cy="509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28600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экспериментальный поиск наилучших методик преподавания сестринского дела;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28600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предварительное тестирование абитуриентов, поступающих в сестринские школы, с целью определения их профессиональной пригодности и способностей;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28600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сестринской деятельности для определения навыков, получаемых на разных этапах профессионального обучения.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05857" y="1780200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9178" y="3652408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9177" y="552461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1232" y="1268760"/>
            <a:ext cx="71653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Фонд американских медицинских сестер </a:t>
            </a:r>
          </a:p>
          <a:p>
            <a:pPr>
              <a:spcAft>
                <a:spcPts val="12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отделения сестринского дела Службы общественного здравоохранения США </a:t>
            </a:r>
          </a:p>
          <a:p>
            <a:pPr>
              <a:spcAft>
                <a:spcPts val="12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отделения исследовательских грантов и стипендий при Отделе ресурсов сестринского дела Службы общественного здравоохранения США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4624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США</a:t>
            </a:r>
          </a:p>
        </p:txBody>
      </p:sp>
      <p:pic>
        <p:nvPicPr>
          <p:cNvPr id="4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48264" y="93332"/>
            <a:ext cx="1917167" cy="124743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268788" y="836712"/>
            <a:ext cx="122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1955 г.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95536" y="83671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5536" y="4293096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186185" y="4365104"/>
            <a:ext cx="122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1958 г.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4725144"/>
            <a:ext cx="4402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Комитет по исследованиям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5536" y="551723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60240" y="5877272"/>
            <a:ext cx="69482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создано 3 журнала, освещающих сестринские исследования.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23728" y="5517232"/>
            <a:ext cx="215911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1970-е годы 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908720"/>
            <a:ext cx="165618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screen">
            <a:grayscl/>
          </a:blip>
          <a:srcRect/>
          <a:stretch>
            <a:fillRect/>
          </a:stretch>
        </p:blipFill>
        <p:spPr bwMode="auto">
          <a:xfrm>
            <a:off x="539552" y="4365104"/>
            <a:ext cx="1556594" cy="103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336425">
            <a:off x="1247326" y="5549181"/>
            <a:ext cx="860226" cy="126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68393">
            <a:off x="456347" y="5543079"/>
            <a:ext cx="875293" cy="127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8826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Европе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907704" y="1124744"/>
            <a:ext cx="69847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Дании, Финляндии и Великобритании развивались в течение последних 30-40 лет.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странах Словении, Эстонии, Латвии чуть более 10 лет.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3146192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 в Великобритании, Германии, Франции, Швейцарии отмечают тенденции признания сестринского дела как самостоятельной профессии, ориентированы на сестринскую практику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5517232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Источники финансирования: национальные сестринские ассоциации, благотворительные организации и общественные фонды.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3528" y="2924944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51520" y="5301208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3528" y="980728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User\Desktop\6666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36296" y="0"/>
            <a:ext cx="1979712" cy="105273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grayscl/>
          </a:blip>
          <a:srcRect/>
          <a:stretch>
            <a:fillRect/>
          </a:stretch>
        </p:blipFill>
        <p:spPr bwMode="auto">
          <a:xfrm>
            <a:off x="467544" y="1196752"/>
            <a:ext cx="144167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screen">
            <a:grayscl/>
          </a:blip>
          <a:srcRect/>
          <a:stretch>
            <a:fillRect/>
          </a:stretch>
        </p:blipFill>
        <p:spPr bwMode="auto">
          <a:xfrm>
            <a:off x="539552" y="3212976"/>
            <a:ext cx="136815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3" name="Picture 5" descr="C:\Users\User\Desktop\Untitled-1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5373216"/>
            <a:ext cx="1080120" cy="1317526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-27384"/>
            <a:ext cx="846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Приоритетные направления 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сестринских научных исследований: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99592" y="1006271"/>
            <a:ext cx="8064896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результатов реформ в системе здравоохранения, с точки зрения равенства, адекватности и качества помощи, а также их влияние на медицинских сестер;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сравнительный анализ обеспеченности и потребности в медицинском персонале в странах с различным уровнем социально-экономического развития;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организационной структуры учреждения здравоохранения, условий работы, технологий, работы по повышению мотивации и продуктивности деятельности сестринского персонала;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05857" y="170819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9178" y="3580401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9177" y="5452610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637"/>
            <a:ext cx="846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Приоритетные направления 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сестринских научных исследований: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15616" y="1262945"/>
            <a:ext cx="7848872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анализ адекватности, эффективности и качества сестринского образования и практической деятельности медицинских сестер;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сравнительный анализ качества услуг, оказываемых медицинскими сестрами;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разработка моделей сестринской помощи и обеспечение необходимых условий для ее качественного оказания социально неблагополучным группам населения;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области этики;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49875" y="1958726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13196" y="343638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13195" y="487654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13193" y="631670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963</Words>
  <Application>Microsoft Office PowerPoint</Application>
  <PresentationFormat>Экран (4:3)</PresentationFormat>
  <Paragraphs>117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127</cp:revision>
  <dcterms:created xsi:type="dcterms:W3CDTF">2011-02-08T06:34:21Z</dcterms:created>
  <dcterms:modified xsi:type="dcterms:W3CDTF">2012-07-20T08:10:59Z</dcterms:modified>
</cp:coreProperties>
</file>