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65" r:id="rId5"/>
    <p:sldId id="257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50021"/>
    <a:srgbClr val="660066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00" autoAdjust="0"/>
  </p:normalViewPr>
  <p:slideViewPr>
    <p:cSldViewPr>
      <p:cViewPr varScale="1">
        <p:scale>
          <a:sx n="88" d="100"/>
          <a:sy n="88" d="100"/>
        </p:scale>
        <p:origin x="-9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03648" y="260648"/>
            <a:ext cx="684076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 исследованиям в сестринском деле для практикующих медицинских сестер «Применение исследований для совершенствования сестринского дела и повышения качества медицинских услуг пациентам»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539552" y="2132856"/>
            <a:ext cx="83529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Разработка вопросов</a:t>
            </a:r>
            <a:r>
              <a:rPr kumimoji="0" lang="ru-RU" sz="6000" b="1" i="0" u="none" strike="noStrike" cap="none" normalizeH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для исследования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691680" y="5698247"/>
            <a:ext cx="7236296" cy="937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О.А. Бучко,</a:t>
            </a:r>
          </a:p>
          <a:p>
            <a:pPr marL="0" marR="0" lvl="0" indent="0" algn="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координатор проекта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648072" y="119534"/>
            <a:ext cx="651621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Кого привлечь к проведению исследования?</a:t>
            </a:r>
          </a:p>
        </p:txBody>
      </p:sp>
      <p:grpSp>
        <p:nvGrpSpPr>
          <p:cNvPr id="2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7" name="Прямая соединительная линия 6"/>
          <p:cNvCxnSpPr/>
          <p:nvPr/>
        </p:nvCxnSpPr>
        <p:spPr>
          <a:xfrm>
            <a:off x="251520" y="1196752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611560" y="1700808"/>
            <a:ext cx="71287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Специалист </a:t>
            </a:r>
          </a:p>
          <a:p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 анализу данных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3212976"/>
            <a:ext cx="8064896" cy="2234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9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Это человек, работающий совместно              с исследователем и координатором                и выполняющий процедуры, необходимые для анализа данных.</a:t>
            </a:r>
          </a:p>
        </p:txBody>
      </p:sp>
      <p:pic>
        <p:nvPicPr>
          <p:cNvPr id="4099" name="Picture 3" descr="C:\Users\User\Desktop\Untitled-1.gif"/>
          <p:cNvPicPr>
            <a:picLocks noChangeAspect="1" noChangeArrowheads="1"/>
          </p:cNvPicPr>
          <p:nvPr/>
        </p:nvPicPr>
        <p:blipFill>
          <a:blip r:embed="rId3" cstate="print"/>
          <a:srcRect l="14468" r="6909"/>
          <a:stretch>
            <a:fillRect/>
          </a:stretch>
        </p:blipFill>
        <p:spPr bwMode="auto">
          <a:xfrm>
            <a:off x="6300192" y="1268760"/>
            <a:ext cx="2016224" cy="1795096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39552" y="119534"/>
            <a:ext cx="651621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Критерии для выбора исследовательских вопросов</a:t>
            </a:r>
          </a:p>
        </p:txBody>
      </p:sp>
      <p:grpSp>
        <p:nvGrpSpPr>
          <p:cNvPr id="5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6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7" name="Овал 6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8" name="Прямая соединительная линия 7"/>
          <p:cNvCxnSpPr/>
          <p:nvPr/>
        </p:nvCxnSpPr>
        <p:spPr>
          <a:xfrm>
            <a:off x="251520" y="1196752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043608" y="1554172"/>
            <a:ext cx="8064896" cy="475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большая численность пациентов (не менее   1-2 в день), которым оказывается помощь             в отделении и которые подошли бы для исследования;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напрямую касаются важных для пациента результатов или последствий лечения;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для проведения исследования по этому вопросу не требуется дополнительное финансирование;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577864" y="2246759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649872" y="4012448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649872" y="5452609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39552" y="119534"/>
            <a:ext cx="651621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Критерии для выбора исследовательских вопросов</a:t>
            </a:r>
          </a:p>
        </p:txBody>
      </p:sp>
      <p:grpSp>
        <p:nvGrpSpPr>
          <p:cNvPr id="2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6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7" name="Овал 6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8" name="Прямая соединительная линия 7"/>
          <p:cNvCxnSpPr/>
          <p:nvPr/>
        </p:nvCxnSpPr>
        <p:spPr>
          <a:xfrm>
            <a:off x="251520" y="1196752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043608" y="1628800"/>
            <a:ext cx="806489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для изучения вопроса имеются                               в распоряжении необходимые средства исследования;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легкодоступны данные, необходимые               для ответа на поставленный исследованием вопрос;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исследование, направленное на разрешение данного вопроса, может быть проведено группой;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577864" y="2212249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649872" y="3977938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649872" y="5703143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39552" y="119534"/>
            <a:ext cx="651621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Критерии для выбора исследовательских вопросов</a:t>
            </a:r>
          </a:p>
        </p:txBody>
      </p:sp>
      <p:grpSp>
        <p:nvGrpSpPr>
          <p:cNvPr id="2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6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7" name="Овал 6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8" name="Прямая соединительная линия 7"/>
          <p:cNvCxnSpPr/>
          <p:nvPr/>
        </p:nvCxnSpPr>
        <p:spPr>
          <a:xfrm>
            <a:off x="251520" y="1196752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043608" y="1412776"/>
            <a:ext cx="8100392" cy="5247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исследовательский вопрос или тема исключительно интересна медицинским работникам;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изучение этого вопроса не касается политически спорных областей практики (дискуссий);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исследование строится на клиническом опыте участвующих в нем медицинских сестер;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исследовательский вопрос находится в плоскости сестринского дела.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577864" y="1924217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649872" y="3508393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649872" y="4839047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649872" y="6028673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03648" y="260648"/>
            <a:ext cx="684076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по исследованиям в сестринском деле для практикующих медицинских сестер «Применение исследований для совершенствования сестринского дела и повышения качества медицинских услуг пациентам»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395536" y="2492896"/>
            <a:ext cx="8604448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1800"/>
              </a:spcAft>
            </a:pPr>
            <a:r>
              <a:rPr lang="ru-RU" sz="4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Кого привлечь </a:t>
            </a:r>
          </a:p>
          <a:p>
            <a:pPr algn="ctr">
              <a:spcAft>
                <a:spcPts val="1800"/>
              </a:spcAft>
            </a:pPr>
            <a:r>
              <a:rPr lang="ru-RU" sz="4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 проведению исследования?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648072" y="188640"/>
            <a:ext cx="651621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Кого привлечь к проведению исследования?</a:t>
            </a:r>
          </a:p>
        </p:txBody>
      </p:sp>
      <p:grpSp>
        <p:nvGrpSpPr>
          <p:cNvPr id="2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5" name="Прямая соединительная линия 14"/>
          <p:cNvCxnSpPr/>
          <p:nvPr/>
        </p:nvCxnSpPr>
        <p:spPr>
          <a:xfrm>
            <a:off x="251520" y="1196752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467544" y="2060848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Исследователь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11560" y="3075808"/>
            <a:ext cx="8388424" cy="3305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9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это человек, который несет ответственность за то, чтобы исследование осуществлялось в точности с тем,                        как оно было запланировано,                    принимает окончательное решение                    об исследовательских мероприятиях.</a:t>
            </a:r>
          </a:p>
        </p:txBody>
      </p:sp>
      <p:pic>
        <p:nvPicPr>
          <p:cNvPr id="1027" name="Picture 3" descr="C:\Users\User\Desktop\Untitled-1.gif"/>
          <p:cNvPicPr>
            <a:picLocks noChangeAspect="1" noChangeArrowheads="1"/>
          </p:cNvPicPr>
          <p:nvPr/>
        </p:nvPicPr>
        <p:blipFill>
          <a:blip r:embed="rId3" cstate="print"/>
          <a:srcRect l="8421" r="22784"/>
          <a:stretch>
            <a:fillRect/>
          </a:stretch>
        </p:blipFill>
        <p:spPr bwMode="auto">
          <a:xfrm>
            <a:off x="6444208" y="1556792"/>
            <a:ext cx="1656184" cy="1685192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648072" y="119534"/>
            <a:ext cx="651621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Кого привлечь к проведению исследования?</a:t>
            </a:r>
          </a:p>
        </p:txBody>
      </p:sp>
      <p:grpSp>
        <p:nvGrpSpPr>
          <p:cNvPr id="2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7" name="Прямая соединительная линия 6"/>
          <p:cNvCxnSpPr/>
          <p:nvPr/>
        </p:nvCxnSpPr>
        <p:spPr>
          <a:xfrm>
            <a:off x="251520" y="1196752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95536" y="1692097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Координатор исследования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2708920"/>
            <a:ext cx="8280920" cy="4021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2400"/>
              </a:spcAf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Следит за тем, что исследование выполняется, протокол исследования соблюдается, сроки выполнения работ                не нарушаются. </a:t>
            </a:r>
          </a:p>
          <a:p>
            <a:pPr>
              <a:lnSpc>
                <a:spcPct val="110000"/>
              </a:lnSpc>
              <a:spcAft>
                <a:spcPts val="2400"/>
              </a:spcAf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Ориентирует  и координирует специалистов  по сбору данных, чтобы убедиться в полноте собранной информации и корректировки ввода данных.</a:t>
            </a:r>
          </a:p>
        </p:txBody>
      </p:sp>
      <p:pic>
        <p:nvPicPr>
          <p:cNvPr id="3074" name="Picture 2" descr="C:\Users\User\Desktop\Untitled-1.gif"/>
          <p:cNvPicPr>
            <a:picLocks noChangeAspect="1" noChangeArrowheads="1"/>
          </p:cNvPicPr>
          <p:nvPr/>
        </p:nvPicPr>
        <p:blipFill>
          <a:blip r:embed="rId3" cstate="print"/>
          <a:srcRect l="18144" r="20621"/>
          <a:stretch>
            <a:fillRect/>
          </a:stretch>
        </p:blipFill>
        <p:spPr bwMode="auto">
          <a:xfrm flipH="1">
            <a:off x="6948264" y="1340768"/>
            <a:ext cx="1636158" cy="18703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648072" y="119534"/>
            <a:ext cx="651621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Кого привлечь к проведению исследования?</a:t>
            </a:r>
          </a:p>
        </p:txBody>
      </p:sp>
      <p:grpSp>
        <p:nvGrpSpPr>
          <p:cNvPr id="2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7" name="Прямая соединительная линия 6"/>
          <p:cNvCxnSpPr/>
          <p:nvPr/>
        </p:nvCxnSpPr>
        <p:spPr>
          <a:xfrm>
            <a:off x="251520" y="1196752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95536" y="1628800"/>
            <a:ext cx="65527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Специалисты по сбору данных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2401718"/>
            <a:ext cx="698477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это те, кто ведут сбор информации. </a:t>
            </a:r>
          </a:p>
          <a:p>
            <a:pPr>
              <a:spcAft>
                <a:spcPts val="2400"/>
              </a:spcAf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Главная задача - осуществить сбор данных в соответствии с протоколом исследования. </a:t>
            </a:r>
          </a:p>
          <a:p>
            <a:pPr>
              <a:spcAft>
                <a:spcPts val="2400"/>
              </a:spcAf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Подтверждают процесс сбора данных и его завершение. </a:t>
            </a:r>
          </a:p>
          <a:p>
            <a:pPr>
              <a:spcAft>
                <a:spcPts val="2400"/>
              </a:spcAf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Осуществляют передачу собранных данных специалисту по вводу данных.</a:t>
            </a:r>
          </a:p>
        </p:txBody>
      </p:sp>
      <p:pic>
        <p:nvPicPr>
          <p:cNvPr id="5122" name="Picture 2" descr="D:\Рисунки\человечки\76632.gif"/>
          <p:cNvPicPr>
            <a:picLocks noChangeAspect="1" noChangeArrowheads="1"/>
          </p:cNvPicPr>
          <p:nvPr/>
        </p:nvPicPr>
        <p:blipFill>
          <a:blip r:embed="rId3" cstate="print"/>
          <a:srcRect l="14468" r="17493"/>
          <a:stretch>
            <a:fillRect/>
          </a:stretch>
        </p:blipFill>
        <p:spPr bwMode="auto">
          <a:xfrm>
            <a:off x="7092280" y="1556792"/>
            <a:ext cx="1770553" cy="1821582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10" name="Picture 2" descr="C:\Users\User\Desktop\Untitled-1.gif"/>
          <p:cNvPicPr>
            <a:picLocks noChangeAspect="1" noChangeArrowheads="1"/>
          </p:cNvPicPr>
          <p:nvPr/>
        </p:nvPicPr>
        <p:blipFill>
          <a:blip r:embed="rId4" cstate="print"/>
          <a:srcRect l="58316" t="48920" r="31856" b="40280"/>
          <a:stretch>
            <a:fillRect/>
          </a:stretch>
        </p:blipFill>
        <p:spPr bwMode="auto">
          <a:xfrm>
            <a:off x="8424428" y="1628800"/>
            <a:ext cx="468052" cy="360040"/>
          </a:xfrm>
          <a:prstGeom prst="rect">
            <a:avLst/>
          </a:prstGeom>
          <a:noFill/>
        </p:spPr>
      </p:pic>
      <p:pic>
        <p:nvPicPr>
          <p:cNvPr id="11" name="Picture 2" descr="C:\Users\User\Desktop\Untitled-1.gi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58316" t="48920" r="31856" b="40280"/>
          <a:stretch>
            <a:fillRect/>
          </a:stretch>
        </p:blipFill>
        <p:spPr bwMode="auto">
          <a:xfrm rot="5400000">
            <a:off x="7038274" y="2258870"/>
            <a:ext cx="468052" cy="36004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648072" y="119534"/>
            <a:ext cx="651621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Кого привлечь к проведению исследования?</a:t>
            </a:r>
          </a:p>
        </p:txBody>
      </p:sp>
      <p:grpSp>
        <p:nvGrpSpPr>
          <p:cNvPr id="2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7" name="Прямая соединительная линия 6"/>
          <p:cNvCxnSpPr/>
          <p:nvPr/>
        </p:nvCxnSpPr>
        <p:spPr>
          <a:xfrm>
            <a:off x="251520" y="1196752"/>
            <a:ext cx="4824536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467544" y="2135758"/>
            <a:ext cx="66247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Специалист по вводу </a:t>
            </a:r>
          </a:p>
          <a:p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данных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3755355"/>
            <a:ext cx="7416824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9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Может быть один человек или несколько, вводят данные в программу, несут ответственность     за процедуру ввода и гарантируют их правильность.</a:t>
            </a:r>
          </a:p>
        </p:txBody>
      </p:sp>
      <p:pic>
        <p:nvPicPr>
          <p:cNvPr id="2050" name="Picture 2" descr="C:\Users\User\Desktop\Untitled-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5002" y="1556792"/>
            <a:ext cx="2880320" cy="2016224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385</Words>
  <Application>Microsoft Office PowerPoint</Application>
  <PresentationFormat>Экран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50</cp:revision>
  <dcterms:created xsi:type="dcterms:W3CDTF">2011-02-08T06:34:21Z</dcterms:created>
  <dcterms:modified xsi:type="dcterms:W3CDTF">2011-02-11T08:56:15Z</dcterms:modified>
</cp:coreProperties>
</file>