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6600"/>
    <a:srgbClr val="F2B300"/>
    <a:srgbClr val="660066"/>
    <a:srgbClr val="FABF8E"/>
    <a:srgbClr val="FBCD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51520" y="2276872"/>
            <a:ext cx="8712968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среды                         в поддержку сестринских исследований</a:t>
            </a:r>
            <a:endParaRPr kumimoji="0" lang="ru-RU" sz="5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572000" y="5733256"/>
            <a:ext cx="435699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координатор проекта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6512" y="0"/>
            <a:ext cx="91440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Окружающая среда для доказательной практики</a:t>
            </a:r>
            <a:endParaRPr lang="en-US" sz="27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611560" y="762000"/>
            <a:ext cx="8280920" cy="609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559" y="10800"/>
                </a:moveTo>
                <a:cubicBezTo>
                  <a:pt x="2559" y="15351"/>
                  <a:pt x="6249" y="19041"/>
                  <a:pt x="10800" y="19041"/>
                </a:cubicBezTo>
                <a:cubicBezTo>
                  <a:pt x="15351" y="19041"/>
                  <a:pt x="19041" y="15351"/>
                  <a:pt x="19041" y="10800"/>
                </a:cubicBezTo>
                <a:cubicBezTo>
                  <a:pt x="19041" y="6249"/>
                  <a:pt x="15351" y="2559"/>
                  <a:pt x="10800" y="2559"/>
                </a:cubicBezTo>
                <a:cubicBezTo>
                  <a:pt x="6249" y="2559"/>
                  <a:pt x="2559" y="6249"/>
                  <a:pt x="2559" y="10800"/>
                </a:cubicBezTo>
                <a:close/>
              </a:path>
            </a:pathLst>
          </a:custGeom>
          <a:noFill/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</a:endParaRP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835696" y="1124744"/>
            <a:ext cx="5904656" cy="3024336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клинических вопросов на практике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339752" y="1600200"/>
            <a:ext cx="5085928" cy="1107996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Исследование </a:t>
            </a:r>
            <a:endParaRPr lang="en-US" sz="22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  <a:p>
            <a:pPr algn="ctr"/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Реакция пациента/семьи</a:t>
            </a:r>
            <a:endParaRPr lang="en-US" sz="2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  <a:p>
            <a:pPr algn="ctr"/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В ситуациях здоровья + болезни</a:t>
            </a:r>
            <a:endParaRPr lang="en-US" sz="2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618856" y="2500154"/>
            <a:ext cx="457200" cy="78483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500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987824" y="3059668"/>
            <a:ext cx="3891880" cy="43088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Пробные вмешательства</a:t>
            </a:r>
            <a:endParaRPr lang="en-US" sz="2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2987824" y="3429000"/>
            <a:ext cx="3600400" cy="838200"/>
            <a:chOff x="2448" y="2544"/>
            <a:chExt cx="1056" cy="304"/>
          </a:xfrm>
        </p:grpSpPr>
        <p:sp>
          <p:nvSpPr>
            <p:cNvPr id="17" name="Line 11"/>
            <p:cNvSpPr>
              <a:spLocks noChangeShapeType="1"/>
            </p:cNvSpPr>
            <p:nvPr/>
          </p:nvSpPr>
          <p:spPr bwMode="auto">
            <a:xfrm flipH="1">
              <a:off x="2448" y="2544"/>
              <a:ext cx="528" cy="304"/>
            </a:xfrm>
            <a:prstGeom prst="line">
              <a:avLst/>
            </a:prstGeom>
            <a:noFill/>
            <a:ln w="31750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2976" y="2544"/>
              <a:ext cx="528" cy="304"/>
            </a:xfrm>
            <a:prstGeom prst="line">
              <a:avLst/>
            </a:prstGeom>
            <a:noFill/>
            <a:ln w="31750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683248" y="3873242"/>
            <a:ext cx="2256904" cy="707886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Сестринский процесс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051720" y="4293096"/>
            <a:ext cx="1524000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Оценка 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580112" y="4221088"/>
            <a:ext cx="2321768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Вмешательства 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3175000" y="5105400"/>
            <a:ext cx="3200400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Последствия 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895328" y="5579948"/>
            <a:ext cx="1828800" cy="369332"/>
          </a:xfrm>
          <a:prstGeom prst="rect">
            <a:avLst/>
          </a:prstGeom>
          <a:noFill/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 Ref" pitchFamily="34" charset="0"/>
              </a:rPr>
              <a:t>Оценка 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 Ref" pitchFamily="34" charset="0"/>
            </a:endParaRPr>
          </a:p>
        </p:txBody>
      </p:sp>
      <p:cxnSp>
        <p:nvCxnSpPr>
          <p:cNvPr id="12" name="AutoShape 18"/>
          <p:cNvCxnSpPr>
            <a:cxnSpLocks noChangeShapeType="1"/>
            <a:stCxn id="16" idx="2"/>
            <a:endCxn id="10" idx="0"/>
          </p:cNvCxnSpPr>
          <p:nvPr/>
        </p:nvCxnSpPr>
        <p:spPr bwMode="auto">
          <a:xfrm rot="5400000">
            <a:off x="5515997" y="3880401"/>
            <a:ext cx="484202" cy="1965796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00206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" y="44624"/>
            <a:ext cx="9144000" cy="1472208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Междисциплинарное сотрудничество</a:t>
            </a:r>
            <a:b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результаты исследования влияют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на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их 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лечение:</a:t>
            </a:r>
            <a:endParaRPr lang="en-US" sz="3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827584" y="1628800"/>
            <a:ext cx="81369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становится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все более важным как модель оказания помощи (повышает безопасность и качество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);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доказано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воздействие на результаты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лечения. </a:t>
            </a:r>
            <a:r>
              <a:rPr lang="ru-RU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Кнаус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коллеги (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1986 г.)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доказали влияние на выживаемость пациентов в критическом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состоянии;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сообщает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 пользе сестринской науки по уходу за пациентами и их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близкими; 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36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поддерживает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лидерство медсестер в обеспечении безопасности и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качества.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17124" y="1754262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17125" y="2973820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86016" y="4850606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89132" y="6074742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576064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 </a:t>
            </a: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исследований</a:t>
            </a:r>
            <a:endParaRPr lang="en-US" sz="34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467544" y="1916832"/>
            <a:ext cx="83529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8775" indent="-358775">
              <a:spcAft>
                <a:spcPts val="1800"/>
              </a:spcAft>
              <a:defRPr/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Быть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направлены на ключевые процессы мед. помощи и результаты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лечения:</a:t>
            </a:r>
            <a:endParaRPr lang="en-US" sz="23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914400" lvl="1" indent="-22225">
              <a:spcAft>
                <a:spcPts val="1800"/>
              </a:spcAft>
              <a:defRPr/>
            </a:pPr>
            <a:r>
              <a:rPr lang="en-US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подхода: исследования, качество, тестирование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научных данных на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практике</a:t>
            </a:r>
            <a:endParaRPr lang="en-US" sz="23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836712"/>
            <a:ext cx="82809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того, чтобы сестринские исследования оказывали влияние, они должны</a:t>
            </a:r>
            <a:r>
              <a:rPr lang="en-US" sz="2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5536" y="692696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9552" y="4005064"/>
            <a:ext cx="820891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spcAft>
                <a:spcPts val="3600"/>
              </a:spcAft>
              <a:defRPr/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Должны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применяться на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практике,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чтобы практические результаты доказывали достижение важных лечебных результатов пациентами и членами их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семей.</a:t>
            </a:r>
            <a:endParaRPr lang="en-US" sz="23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71463" indent="-271463">
              <a:spcAft>
                <a:spcPts val="3600"/>
              </a:spcAft>
              <a:defRPr/>
            </a:pP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Создавать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наследие для индивидуальных лиц и профессии в </a:t>
            </a:r>
            <a:r>
              <a:rPr lang="ru-RU" sz="23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целом.</a:t>
            </a:r>
            <a:endParaRPr lang="en-US" sz="23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1093189" y="2906390"/>
            <a:ext cx="263995" cy="25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323528" y="378904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51520" y="5661248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76064" y="116632"/>
            <a:ext cx="8388424" cy="11361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</a:t>
            </a:r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медицинские сестры </a:t>
            </a:r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должны проводить исследования</a:t>
            </a:r>
            <a:r>
              <a:rPr lang="en-US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115616" y="1700808"/>
            <a:ext cx="7848872" cy="3311624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None/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сокращение 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неблагоприятных факторов (падения, пролежни и др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.);</a:t>
            </a:r>
            <a:endParaRPr lang="en-US" sz="29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None/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улучшение 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состояния здоровья (снижение уровня боли или иных симптомов для пациента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);</a:t>
            </a:r>
            <a:endParaRPr lang="ru-RU" sz="29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None/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уровня ожиданий пациентов (удовлетворенности</a:t>
            </a: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lang="en-US" sz="29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621408" y="1808665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613191" y="3436384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649872" y="5452609"/>
            <a:ext cx="392103" cy="38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6632"/>
            <a:ext cx="74676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для </a:t>
            </a: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сестринской практики</a:t>
            </a:r>
            <a:endParaRPr lang="en-US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420888"/>
            <a:ext cx="213360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пациента</a:t>
            </a:r>
            <a:endParaRPr lang="en-US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2438400"/>
            <a:ext cx="266700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вмешательства</a:t>
            </a:r>
            <a:endParaRPr lang="en-US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79096" y="2514600"/>
            <a:ext cx="205740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лечения</a:t>
            </a:r>
            <a:endParaRPr lang="en-US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712" y="3356992"/>
            <a:ext cx="39882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Пациент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Характеристики 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Состояние здоровья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Статус болезни/заболевания</a:t>
            </a:r>
            <a:endParaRPr lang="en-US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7" name="Straight Connector 22"/>
          <p:cNvCxnSpPr/>
          <p:nvPr/>
        </p:nvCxnSpPr>
        <p:spPr>
          <a:xfrm>
            <a:off x="827584" y="5589241"/>
            <a:ext cx="7791400" cy="15454"/>
          </a:xfrm>
          <a:prstGeom prst="lin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23"/>
          <p:cNvCxnSpPr/>
          <p:nvPr/>
        </p:nvCxnSpPr>
        <p:spPr>
          <a:xfrm rot="5400000">
            <a:off x="446584" y="5250161"/>
            <a:ext cx="762000" cy="0"/>
          </a:xfrm>
          <a:prstGeom prst="lin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24"/>
          <p:cNvCxnSpPr/>
          <p:nvPr/>
        </p:nvCxnSpPr>
        <p:spPr>
          <a:xfrm rot="5400000">
            <a:off x="8215759" y="5268145"/>
            <a:ext cx="762000" cy="0"/>
          </a:xfrm>
          <a:prstGeom prst="lin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5710512"/>
            <a:ext cx="4290392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Научные данные </a:t>
            </a:r>
            <a:endParaRPr lang="en-US" sz="29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1" name="Straight Arrow Connector 26"/>
          <p:cNvCxnSpPr/>
          <p:nvPr/>
        </p:nvCxnSpPr>
        <p:spPr>
          <a:xfrm rot="5400000" flipH="1" flipV="1">
            <a:off x="1889920" y="5174977"/>
            <a:ext cx="757237" cy="1588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27"/>
          <p:cNvCxnSpPr/>
          <p:nvPr/>
        </p:nvCxnSpPr>
        <p:spPr>
          <a:xfrm rot="5400000" flipH="1" flipV="1">
            <a:off x="4194175" y="5174978"/>
            <a:ext cx="757238" cy="1587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28"/>
          <p:cNvCxnSpPr/>
          <p:nvPr/>
        </p:nvCxnSpPr>
        <p:spPr>
          <a:xfrm rot="5400000" flipH="1" flipV="1">
            <a:off x="6570439" y="5174978"/>
            <a:ext cx="757238" cy="1587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29"/>
          <p:cNvCxnSpPr/>
          <p:nvPr/>
        </p:nvCxnSpPr>
        <p:spPr>
          <a:xfrm rot="10800000" flipH="1" flipV="1">
            <a:off x="1906588" y="2852738"/>
            <a:ext cx="1446212" cy="0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30"/>
          <p:cNvCxnSpPr/>
          <p:nvPr/>
        </p:nvCxnSpPr>
        <p:spPr>
          <a:xfrm rot="10800000" flipH="1" flipV="1">
            <a:off x="5502051" y="2852738"/>
            <a:ext cx="1446213" cy="0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1157536" y="6127576"/>
            <a:ext cx="2655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Качество и безопасность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958136" y="6127576"/>
            <a:ext cx="215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Ресурсы и общение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7177336" y="4451176"/>
            <a:ext cx="1916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Пациент в центре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7127304" y="1602804"/>
            <a:ext cx="1981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Использование научных данных для принятия решений в клинической практике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246337" y="980728"/>
            <a:ext cx="5133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Образование и обучение через всю жизнь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47936" y="1784176"/>
            <a:ext cx="1828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Атмосфера для постановки клинических вопросов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539552" y="4077072"/>
            <a:ext cx="1800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Междисцип-линарное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сотрудничество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539552" y="-45387"/>
            <a:ext cx="79864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среды в поддержку влияния сестринских исследований</a:t>
            </a:r>
            <a:endParaRPr lang="en-US" sz="28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" name="Oval 14"/>
          <p:cNvSpPr/>
          <p:nvPr/>
        </p:nvSpPr>
        <p:spPr>
          <a:xfrm>
            <a:off x="2605336" y="1860376"/>
            <a:ext cx="4114800" cy="3810000"/>
          </a:xfrm>
          <a:prstGeom prst="ellipse">
            <a:avLst/>
          </a:prstGeom>
          <a:noFill/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5"/>
          <p:cNvSpPr/>
          <p:nvPr/>
        </p:nvSpPr>
        <p:spPr>
          <a:xfrm>
            <a:off x="3595936" y="2698576"/>
            <a:ext cx="2057400" cy="1905000"/>
          </a:xfrm>
          <a:prstGeom prst="ellipse">
            <a:avLst/>
          </a:prstGeom>
          <a:noFill/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4357936" y="2204864"/>
            <a:ext cx="1319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Медсестра 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3672136" y="4832176"/>
            <a:ext cx="2497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Отношение к пациенту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3748336" y="3308176"/>
            <a:ext cx="160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Результаты лечения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 rot="19759629">
            <a:off x="2081461" y="1793701"/>
            <a:ext cx="16684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Исследования 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6" name="TextBox 20"/>
          <p:cNvSpPr txBox="1">
            <a:spLocks noChangeArrowheads="1"/>
          </p:cNvSpPr>
          <p:nvPr/>
        </p:nvSpPr>
        <p:spPr bwMode="auto">
          <a:xfrm rot="1503116">
            <a:off x="4569074" y="1774651"/>
            <a:ext cx="2660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Доказательная практика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 rot="20726606">
            <a:off x="4180136" y="5681489"/>
            <a:ext cx="231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Повышение качества</a:t>
            </a:r>
            <a:endParaRPr lang="en-US" b="1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18" name="Shape 17"/>
          <p:cNvCxnSpPr>
            <a:stCxn id="16" idx="1"/>
            <a:endCxn id="15" idx="0"/>
          </p:cNvCxnSpPr>
          <p:nvPr/>
        </p:nvCxnSpPr>
        <p:spPr>
          <a:xfrm rot="10800000" flipV="1">
            <a:off x="2821236" y="1396826"/>
            <a:ext cx="1873250" cy="422275"/>
          </a:xfrm>
          <a:prstGeom prst="curvedConnector2">
            <a:avLst/>
          </a:prstGeom>
          <a:ln w="31750">
            <a:solidFill>
              <a:srgbClr val="00206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31"/>
          <p:cNvCxnSpPr/>
          <p:nvPr/>
        </p:nvCxnSpPr>
        <p:spPr>
          <a:xfrm rot="10800000" flipH="1" flipV="1">
            <a:off x="2529136" y="2317576"/>
            <a:ext cx="1808163" cy="3898900"/>
          </a:xfrm>
          <a:prstGeom prst="curvedConnector3">
            <a:avLst>
              <a:gd name="adj1" fmla="val -16648"/>
            </a:avLst>
          </a:prstGeom>
          <a:ln w="31750">
            <a:solidFill>
              <a:srgbClr val="00206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34"/>
          <p:cNvCxnSpPr/>
          <p:nvPr/>
        </p:nvCxnSpPr>
        <p:spPr>
          <a:xfrm>
            <a:off x="467544" y="980728"/>
            <a:ext cx="2061592" cy="955848"/>
          </a:xfrm>
          <a:prstGeom prst="line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35"/>
          <p:cNvCxnSpPr/>
          <p:nvPr/>
        </p:nvCxnSpPr>
        <p:spPr>
          <a:xfrm>
            <a:off x="395536" y="3308176"/>
            <a:ext cx="1752600" cy="0"/>
          </a:xfrm>
          <a:prstGeom prst="line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37"/>
          <p:cNvCxnSpPr/>
          <p:nvPr/>
        </p:nvCxnSpPr>
        <p:spPr>
          <a:xfrm flipV="1">
            <a:off x="539552" y="5289376"/>
            <a:ext cx="1760984" cy="1451992"/>
          </a:xfrm>
          <a:prstGeom prst="line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40"/>
          <p:cNvCxnSpPr/>
          <p:nvPr/>
        </p:nvCxnSpPr>
        <p:spPr>
          <a:xfrm rot="5400000" flipH="1" flipV="1">
            <a:off x="4434136" y="6584776"/>
            <a:ext cx="457200" cy="0"/>
          </a:xfrm>
          <a:prstGeom prst="line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42"/>
          <p:cNvCxnSpPr/>
          <p:nvPr/>
        </p:nvCxnSpPr>
        <p:spPr>
          <a:xfrm>
            <a:off x="7329736" y="5289376"/>
            <a:ext cx="1562744" cy="1451992"/>
          </a:xfrm>
          <a:prstGeom prst="line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46"/>
          <p:cNvCxnSpPr/>
          <p:nvPr/>
        </p:nvCxnSpPr>
        <p:spPr>
          <a:xfrm>
            <a:off x="7253536" y="3308176"/>
            <a:ext cx="1752600" cy="0"/>
          </a:xfrm>
          <a:prstGeom prst="line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49"/>
          <p:cNvCxnSpPr/>
          <p:nvPr/>
        </p:nvCxnSpPr>
        <p:spPr>
          <a:xfrm flipV="1">
            <a:off x="6643936" y="980728"/>
            <a:ext cx="2320552" cy="955848"/>
          </a:xfrm>
          <a:prstGeom prst="line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7"/>
          <p:cNvSpPr/>
          <p:nvPr/>
        </p:nvSpPr>
        <p:spPr>
          <a:xfrm>
            <a:off x="500202" y="980728"/>
            <a:ext cx="8424936" cy="5782412"/>
          </a:xfrm>
          <a:prstGeom prst="rect">
            <a:avLst/>
          </a:prstGeom>
          <a:noFill/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Freeform 39"/>
          <p:cNvSpPr/>
          <p:nvPr/>
        </p:nvSpPr>
        <p:spPr>
          <a:xfrm>
            <a:off x="6343899" y="2493789"/>
            <a:ext cx="842962" cy="3121025"/>
          </a:xfrm>
          <a:custGeom>
            <a:avLst/>
            <a:gdLst>
              <a:gd name="connsiteX0" fmla="*/ 618837 w 843588"/>
              <a:gd name="connsiteY0" fmla="*/ 0 h 3121891"/>
              <a:gd name="connsiteX1" fmla="*/ 840509 w 843588"/>
              <a:gd name="connsiteY1" fmla="*/ 1265382 h 3121891"/>
              <a:gd name="connsiteX2" fmla="*/ 600364 w 843588"/>
              <a:gd name="connsiteY2" fmla="*/ 2419927 h 3121891"/>
              <a:gd name="connsiteX3" fmla="*/ 0 w 843588"/>
              <a:gd name="connsiteY3" fmla="*/ 3121891 h 3121891"/>
              <a:gd name="connsiteX4" fmla="*/ 0 w 843588"/>
              <a:gd name="connsiteY4" fmla="*/ 3121891 h 312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3588" h="3121891">
                <a:moveTo>
                  <a:pt x="618837" y="0"/>
                </a:moveTo>
                <a:cubicBezTo>
                  <a:pt x="731212" y="431030"/>
                  <a:pt x="843588" y="862061"/>
                  <a:pt x="840509" y="1265382"/>
                </a:cubicBezTo>
                <a:cubicBezTo>
                  <a:pt x="837430" y="1668703"/>
                  <a:pt x="740449" y="2110509"/>
                  <a:pt x="600364" y="2419927"/>
                </a:cubicBezTo>
                <a:cubicBezTo>
                  <a:pt x="460279" y="2729345"/>
                  <a:pt x="0" y="3121891"/>
                  <a:pt x="0" y="3121891"/>
                </a:cubicBezTo>
                <a:lnTo>
                  <a:pt x="0" y="3121891"/>
                </a:lnTo>
              </a:path>
            </a:pathLst>
          </a:custGeom>
          <a:ln w="317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Arrow Connector 43"/>
          <p:cNvCxnSpPr/>
          <p:nvPr/>
        </p:nvCxnSpPr>
        <p:spPr>
          <a:xfrm rot="16200000" flipV="1">
            <a:off x="6872536" y="2546176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>
            <a:spLocks noChangeArrowheads="1"/>
          </p:cNvSpPr>
          <p:nvPr/>
        </p:nvSpPr>
        <p:spPr bwMode="auto">
          <a:xfrm>
            <a:off x="762000" y="-69304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5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лечения</a:t>
            </a:r>
            <a:endParaRPr lang="en-US" sz="50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Oval 1030"/>
          <p:cNvSpPr>
            <a:spLocks noChangeArrowheads="1"/>
          </p:cNvSpPr>
          <p:nvPr/>
        </p:nvSpPr>
        <p:spPr bwMode="auto">
          <a:xfrm>
            <a:off x="683568" y="2133600"/>
            <a:ext cx="2308870" cy="201548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755576" y="2636912"/>
            <a:ext cx="21336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1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Сокращение неблагоприятных событий</a:t>
            </a:r>
            <a:endParaRPr lang="en-US" sz="21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Line 1034"/>
          <p:cNvSpPr>
            <a:spLocks noChangeShapeType="1"/>
          </p:cNvSpPr>
          <p:nvPr/>
        </p:nvSpPr>
        <p:spPr bwMode="auto">
          <a:xfrm rot="20261697" flipH="1">
            <a:off x="2037978" y="1066800"/>
            <a:ext cx="1041400" cy="793750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Line 1035"/>
          <p:cNvSpPr>
            <a:spLocks noChangeShapeType="1"/>
          </p:cNvSpPr>
          <p:nvPr/>
        </p:nvSpPr>
        <p:spPr bwMode="auto">
          <a:xfrm rot="749846">
            <a:off x="6632447" y="1005248"/>
            <a:ext cx="991695" cy="813928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8" name="Line 1037"/>
          <p:cNvSpPr>
            <a:spLocks noChangeShapeType="1"/>
          </p:cNvSpPr>
          <p:nvPr/>
        </p:nvSpPr>
        <p:spPr bwMode="auto">
          <a:xfrm rot="1350792">
            <a:off x="1333654" y="4164036"/>
            <a:ext cx="239420" cy="810418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Line 1038"/>
          <p:cNvSpPr>
            <a:spLocks noChangeShapeType="1"/>
          </p:cNvSpPr>
          <p:nvPr/>
        </p:nvSpPr>
        <p:spPr bwMode="auto">
          <a:xfrm rot="20214210">
            <a:off x="2368398" y="4117080"/>
            <a:ext cx="17457" cy="883864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1" name="Oval 1043"/>
          <p:cNvSpPr>
            <a:spLocks noChangeArrowheads="1"/>
          </p:cNvSpPr>
          <p:nvPr/>
        </p:nvSpPr>
        <p:spPr bwMode="auto">
          <a:xfrm>
            <a:off x="6494190" y="2171699"/>
            <a:ext cx="2476534" cy="2089135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2" name="Text Box 1032"/>
          <p:cNvSpPr txBox="1">
            <a:spLocks noChangeArrowheads="1"/>
          </p:cNvSpPr>
          <p:nvPr/>
        </p:nvSpPr>
        <p:spPr bwMode="auto">
          <a:xfrm>
            <a:off x="6588224" y="2540000"/>
            <a:ext cx="225097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Совпадение/</a:t>
            </a:r>
          </a:p>
          <a:p>
            <a:pPr algn="ctr"/>
            <a:r>
              <a:rPr lang="ru-RU" sz="21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превышение ожиданий потребителей</a:t>
            </a:r>
            <a:endParaRPr lang="en-US" sz="21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Line 1048"/>
          <p:cNvSpPr>
            <a:spLocks noChangeShapeType="1"/>
          </p:cNvSpPr>
          <p:nvPr/>
        </p:nvSpPr>
        <p:spPr bwMode="auto">
          <a:xfrm>
            <a:off x="7848600" y="4267200"/>
            <a:ext cx="0" cy="685800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4" name="Rectangle 1050"/>
          <p:cNvSpPr>
            <a:spLocks noChangeArrowheads="1"/>
          </p:cNvSpPr>
          <p:nvPr/>
        </p:nvSpPr>
        <p:spPr bwMode="auto">
          <a:xfrm>
            <a:off x="539552" y="5127172"/>
            <a:ext cx="1371600" cy="1066800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Уровень </a:t>
            </a:r>
          </a:p>
          <a:p>
            <a:pPr algn="ctr"/>
            <a:r>
              <a:rPr lang="ru-RU" sz="2100" b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падений</a:t>
            </a:r>
            <a:endParaRPr lang="en-US" sz="2100" b="1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5" name="Rectangle 1051"/>
          <p:cNvSpPr>
            <a:spLocks noChangeArrowheads="1"/>
          </p:cNvSpPr>
          <p:nvPr/>
        </p:nvSpPr>
        <p:spPr bwMode="auto">
          <a:xfrm>
            <a:off x="2247528" y="5127172"/>
            <a:ext cx="1676400" cy="1066800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Число </a:t>
            </a:r>
          </a:p>
          <a:p>
            <a:pPr algn="ctr"/>
            <a:r>
              <a:rPr lang="ru-RU" sz="2100" b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пролежней</a:t>
            </a:r>
            <a:endParaRPr lang="en-US" sz="2100" b="1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1" name="Oval 1045"/>
          <p:cNvSpPr>
            <a:spLocks noChangeArrowheads="1"/>
          </p:cNvSpPr>
          <p:nvPr/>
        </p:nvSpPr>
        <p:spPr bwMode="auto">
          <a:xfrm>
            <a:off x="3919314" y="2095500"/>
            <a:ext cx="2308870" cy="201548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2" name="Text Box 1033"/>
          <p:cNvSpPr txBox="1">
            <a:spLocks noChangeArrowheads="1"/>
          </p:cNvSpPr>
          <p:nvPr/>
        </p:nvSpPr>
        <p:spPr bwMode="auto">
          <a:xfrm>
            <a:off x="4141167" y="2564904"/>
            <a:ext cx="1965003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Улучшение состояния здоровья</a:t>
            </a:r>
            <a:endParaRPr lang="en-US" sz="21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8" name="Line 1036"/>
          <p:cNvSpPr>
            <a:spLocks noChangeShapeType="1"/>
          </p:cNvSpPr>
          <p:nvPr/>
        </p:nvSpPr>
        <p:spPr bwMode="auto">
          <a:xfrm>
            <a:off x="5118149" y="1000125"/>
            <a:ext cx="0" cy="790575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9" name="Line 1042"/>
          <p:cNvSpPr>
            <a:spLocks noChangeShapeType="1"/>
          </p:cNvSpPr>
          <p:nvPr/>
        </p:nvSpPr>
        <p:spPr bwMode="auto">
          <a:xfrm flipH="1">
            <a:off x="5076057" y="4152900"/>
            <a:ext cx="1214" cy="788268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" name="Rectangle 1052"/>
          <p:cNvSpPr>
            <a:spLocks noChangeArrowheads="1"/>
          </p:cNvSpPr>
          <p:nvPr/>
        </p:nvSpPr>
        <p:spPr bwMode="auto">
          <a:xfrm>
            <a:off x="4429199" y="5143500"/>
            <a:ext cx="1444502" cy="1021804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Уровень </a:t>
            </a:r>
          </a:p>
          <a:p>
            <a:pPr algn="ctr"/>
            <a:r>
              <a:rPr lang="ru-RU" sz="2100" b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боли</a:t>
            </a:r>
            <a:endParaRPr lang="en-US" sz="2100" b="1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" name="Rectangle 1053"/>
          <p:cNvSpPr>
            <a:spLocks noChangeArrowheads="1"/>
          </p:cNvSpPr>
          <p:nvPr/>
        </p:nvSpPr>
        <p:spPr bwMode="auto">
          <a:xfrm>
            <a:off x="6858000" y="5105400"/>
            <a:ext cx="1981200" cy="1059904"/>
          </a:xfrm>
          <a:prstGeom prst="rect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100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Удовлетво</a:t>
            </a:r>
            <a:r>
              <a:rPr lang="ru-RU" sz="21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</a:t>
            </a:r>
          </a:p>
          <a:p>
            <a:pPr algn="ctr"/>
            <a:r>
              <a:rPr lang="ru-RU" sz="2100" b="1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ренность</a:t>
            </a:r>
            <a:endParaRPr lang="ru-RU" sz="21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ctr"/>
            <a:r>
              <a:rPr lang="ru-RU" sz="21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пациента</a:t>
            </a:r>
            <a:endParaRPr lang="en-US" sz="21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576" y="-99392"/>
            <a:ext cx="8351912" cy="1332384"/>
          </a:xfrm>
        </p:spPr>
        <p:txBody>
          <a:bodyPr>
            <a:noAutofit/>
          </a:bodyPr>
          <a:lstStyle/>
          <a:p>
            <a:pPr algn="l"/>
            <a:r>
              <a:rPr lang="ru-RU" sz="3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Среда поддержки для сестринских исследований</a:t>
            </a:r>
            <a:endParaRPr lang="en-US" sz="35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899592" y="1556792"/>
            <a:ext cx="81369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2600"/>
              </a:spcAft>
              <a:defRPr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климат </a:t>
            </a:r>
            <a:r>
              <a:rPr lang="ru-RU" sz="2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изучения клинических 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вопросов;</a:t>
            </a:r>
            <a:endParaRPr lang="en-US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600"/>
              </a:spcAft>
              <a:defRPr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образование </a:t>
            </a:r>
            <a:r>
              <a:rPr lang="ru-RU" sz="2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 обучение через всю 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жизнь;</a:t>
            </a:r>
            <a:endParaRPr lang="en-US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600"/>
              </a:spcAft>
              <a:defRPr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</a:t>
            </a:r>
            <a:r>
              <a:rPr lang="ru-RU" sz="2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научных данных для принятия решений в клинической 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практике;</a:t>
            </a:r>
            <a:endParaRPr lang="en-US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600"/>
              </a:spcAft>
              <a:defRPr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централизация пациента;</a:t>
            </a:r>
            <a:endParaRPr lang="en-US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600"/>
              </a:spcAft>
              <a:defRPr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ресурсы </a:t>
            </a:r>
            <a:r>
              <a:rPr lang="ru-RU" sz="2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общение;</a:t>
            </a:r>
            <a:endParaRPr lang="en-US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600"/>
              </a:spcAft>
              <a:defRPr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качество </a:t>
            </a:r>
            <a:r>
              <a:rPr lang="ru-RU" sz="2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безопасность;</a:t>
            </a:r>
            <a:endParaRPr lang="en-US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indent="-342900">
              <a:spcAft>
                <a:spcPts val="2600"/>
              </a:spcAft>
              <a:defRPr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междисциплинарное сотрудничество.</a:t>
            </a:r>
            <a:endParaRPr lang="en-US" sz="2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976953"/>
            <a:ext cx="40543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Ключевые элементы:</a:t>
            </a:r>
            <a:endParaRPr lang="en-US" sz="28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520" y="1268760"/>
            <a:ext cx="417646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94921" y="1721385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86704" y="2485009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86704" y="3133081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94921" y="4254951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86704" y="5077297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86704" y="5784091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86704" y="6445449"/>
            <a:ext cx="251061" cy="24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/>
          <p:nvPr/>
        </p:nvSpPr>
        <p:spPr>
          <a:xfrm>
            <a:off x="667072" y="533400"/>
            <a:ext cx="2133600" cy="68580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Структура</a:t>
            </a:r>
            <a:endParaRPr lang="en-US" sz="28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Oval 6"/>
          <p:cNvSpPr/>
          <p:nvPr/>
        </p:nvSpPr>
        <p:spPr>
          <a:xfrm>
            <a:off x="3715072" y="533400"/>
            <a:ext cx="2133600" cy="68580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Процесс</a:t>
            </a:r>
            <a:endParaRPr lang="en-US" sz="2800" b="1" dirty="0" smtClean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Oval 7"/>
          <p:cNvSpPr/>
          <p:nvPr/>
        </p:nvSpPr>
        <p:spPr>
          <a:xfrm>
            <a:off x="6758880" y="533400"/>
            <a:ext cx="2133600" cy="685800"/>
          </a:xfrm>
          <a:prstGeom prst="ellipse">
            <a:avLst/>
          </a:prstGeom>
          <a:solidFill>
            <a:srgbClr val="FABF8E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Результат</a:t>
            </a:r>
            <a:endParaRPr lang="en-US" sz="2800" b="1" dirty="0" smtClean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5" name="Straight Arrow Connector 13"/>
          <p:cNvCxnSpPr>
            <a:stCxn id="2" idx="6"/>
            <a:endCxn id="3" idx="2"/>
          </p:cNvCxnSpPr>
          <p:nvPr/>
        </p:nvCxnSpPr>
        <p:spPr>
          <a:xfrm>
            <a:off x="2800672" y="876300"/>
            <a:ext cx="914400" cy="1588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Straight Arrow Connector 15"/>
          <p:cNvCxnSpPr>
            <a:endCxn id="4" idx="2"/>
          </p:cNvCxnSpPr>
          <p:nvPr/>
        </p:nvCxnSpPr>
        <p:spPr>
          <a:xfrm>
            <a:off x="5920680" y="876300"/>
            <a:ext cx="838200" cy="1588"/>
          </a:xfrm>
          <a:prstGeom prst="straightConnector1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Down Arrow 18"/>
          <p:cNvSpPr/>
          <p:nvPr/>
        </p:nvSpPr>
        <p:spPr>
          <a:xfrm>
            <a:off x="1505272" y="1383432"/>
            <a:ext cx="474440" cy="677416"/>
          </a:xfrm>
          <a:prstGeom prst="downArrow">
            <a:avLst/>
          </a:prstGeom>
          <a:ln>
            <a:tailEnd type="arrow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67544" y="2060848"/>
            <a:ext cx="237626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Форумы 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Рабочие группы и комитеты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Журнальные клубы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Другое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3059832" y="2060848"/>
            <a:ext cx="25908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Обучение посредством вовлечения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 клиницистов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Наставничество/консультация 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вовремя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”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940152" y="2060848"/>
            <a:ext cx="320384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 на уход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за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пациентом и членами семьи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Содействует профессионализму сестры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Формирует наследие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СД</a:t>
            </a:r>
            <a:endParaRPr lang="en-US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9" name="Right Brace 22"/>
          <p:cNvSpPr/>
          <p:nvPr/>
        </p:nvSpPr>
        <p:spPr>
          <a:xfrm>
            <a:off x="2483768" y="2132856"/>
            <a:ext cx="381000" cy="3456384"/>
          </a:xfrm>
          <a:prstGeom prst="rightBrac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Down Arrow 18"/>
          <p:cNvSpPr/>
          <p:nvPr/>
        </p:nvSpPr>
        <p:spPr>
          <a:xfrm>
            <a:off x="4499992" y="1383432"/>
            <a:ext cx="474440" cy="677416"/>
          </a:xfrm>
          <a:prstGeom prst="downArrow">
            <a:avLst/>
          </a:prstGeom>
          <a:ln>
            <a:tailEnd type="arrow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18"/>
          <p:cNvSpPr/>
          <p:nvPr/>
        </p:nvSpPr>
        <p:spPr>
          <a:xfrm>
            <a:off x="7596336" y="1383432"/>
            <a:ext cx="474440" cy="677416"/>
          </a:xfrm>
          <a:prstGeom prst="downArrow">
            <a:avLst/>
          </a:prstGeom>
          <a:ln>
            <a:tailEnd type="arrow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ight Brace 22"/>
          <p:cNvSpPr/>
          <p:nvPr/>
        </p:nvSpPr>
        <p:spPr>
          <a:xfrm>
            <a:off x="5436096" y="2204864"/>
            <a:ext cx="381000" cy="3456384"/>
          </a:xfrm>
          <a:prstGeom prst="rightBrace">
            <a:avLst/>
          </a:prstGeom>
          <a:ln w="85725"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344816" cy="1080120"/>
          </a:xfrm>
        </p:spPr>
        <p:txBody>
          <a:bodyPr>
            <a:noAutofit/>
          </a:bodyPr>
          <a:lstStyle/>
          <a:p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Что</a:t>
            </a:r>
            <a:r>
              <a:rPr lang="ru-RU" sz="3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такое изучение клинических вопросов</a:t>
            </a:r>
            <a:r>
              <a:rPr lang="en-US" sz="3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556792"/>
            <a:ext cx="7632848" cy="3268960"/>
          </a:xfrm>
        </p:spPr>
        <p:txBody>
          <a:bodyPr>
            <a:noAutofit/>
          </a:bodyPr>
          <a:lstStyle/>
          <a:p>
            <a:pPr marL="0">
              <a:spcBef>
                <a:spcPct val="0"/>
              </a:spcBef>
              <a:spcAft>
                <a:spcPts val="5400"/>
              </a:spcAft>
              <a:buNone/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истематическое 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и рассмотрение событий и обстоятельств, связанных 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с 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совершенствованием помощи </a:t>
            </a:r>
            <a:r>
              <a:rPr lang="en-US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ru-RU" sz="30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Хардин</a:t>
            </a:r>
            <a:r>
              <a:rPr lang="en-US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en-US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2005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г.</a:t>
            </a:r>
            <a:r>
              <a:rPr lang="en-US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lang="en-US" sz="3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2" indent="0">
              <a:spcBef>
                <a:spcPct val="0"/>
              </a:spcBef>
              <a:spcAft>
                <a:spcPts val="5400"/>
              </a:spcAft>
              <a:buNone/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непрерывное 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медицинской помощи с точки зрения того, почему ее оказывают  определенным образом и как ее можно оказывать 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лучше.</a:t>
            </a:r>
            <a:endParaRPr lang="en-US" sz="3000" dirty="0" smtClean="0">
              <a:latin typeface="Calibri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58501" y="1654856"/>
            <a:ext cx="484309" cy="47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558502" y="4607183"/>
            <a:ext cx="484309" cy="47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вы заинтересовали коллег исследованиями?</a:t>
            </a:r>
            <a:endParaRPr lang="en-US" sz="42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5"/>
          <p:cNvSpPr>
            <a:spLocks noGrp="1"/>
          </p:cNvSpPr>
          <p:nvPr>
            <p:ph idx="1"/>
          </p:nvPr>
        </p:nvSpPr>
        <p:spPr>
          <a:xfrm>
            <a:off x="358080" y="1700808"/>
            <a:ext cx="8534400" cy="1080120"/>
          </a:xfrm>
        </p:spPr>
        <p:txBody>
          <a:bodyPr/>
          <a:lstStyle/>
          <a:p>
            <a:pPr marL="0">
              <a:spcBef>
                <a:spcPct val="0"/>
              </a:spcBef>
              <a:buFontTx/>
              <a:buNone/>
            </a:pP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</a:t>
            </a:r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клинических вопросов требует от профессионалов</a:t>
            </a:r>
            <a:r>
              <a:rPr lang="en-US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en-US" sz="3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1115616" y="3068960"/>
            <a:ext cx="7632848" cy="3717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34290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обладать чувством общности                 с другими и быть любознательными;</a:t>
            </a: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-34290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иметь поддерживающую окружающую среду, в которой поощрялась бы постановка вопросов, направленных на улучшения.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685808" y="3253659"/>
            <a:ext cx="393131" cy="38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532537">
            <a:off x="685393" y="4444705"/>
            <a:ext cx="393131" cy="38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476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Почему медицинские сестры должны проводить исследования?</vt:lpstr>
      <vt:lpstr>Слайд 3</vt:lpstr>
      <vt:lpstr>Слайд 4</vt:lpstr>
      <vt:lpstr>Слайд 5</vt:lpstr>
      <vt:lpstr>Среда поддержки для сестринских исследований</vt:lpstr>
      <vt:lpstr>Слайд 7</vt:lpstr>
      <vt:lpstr>Что такое изучение клинических вопросов?</vt:lpstr>
      <vt:lpstr> Как вы заинтересовали коллег исследованиями?</vt:lpstr>
      <vt:lpstr>Окружающая среда для доказательной практики</vt:lpstr>
      <vt:lpstr>Междисциплинарное сотрудничество как результаты исследования влияют                   на их  лечение:</vt:lpstr>
      <vt:lpstr>Влияние сестринских исследований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114</cp:revision>
  <dcterms:created xsi:type="dcterms:W3CDTF">2011-02-08T06:34:21Z</dcterms:created>
  <dcterms:modified xsi:type="dcterms:W3CDTF">2011-04-07T10:41:22Z</dcterms:modified>
</cp:coreProperties>
</file>