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60" r:id="rId4"/>
    <p:sldId id="26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FF9900"/>
    <a:srgbClr val="A50021"/>
    <a:srgbClr val="660066"/>
    <a:srgbClr val="F2B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51520" y="2390978"/>
            <a:ext cx="8712968" cy="226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7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исследования. Разработка дизайна исследования</a:t>
            </a:r>
            <a:endParaRPr kumimoji="0" lang="ru-RU" sz="47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572000" y="5733256"/>
            <a:ext cx="435699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проекта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7596"/>
            <a:ext cx="524374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темы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90872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88346" y="1340768"/>
            <a:ext cx="52558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Что является причиной?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23728" y="2495798"/>
            <a:ext cx="72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Какие факторы этому способствуют?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987824" y="4284385"/>
            <a:ext cx="48245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Каковы последствия?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283968" y="5448126"/>
            <a:ext cx="4176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2400"/>
              </a:spcAft>
              <a:buClrTx/>
              <a:buSzTx/>
              <a:tabLst>
                <a:tab pos="18097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Насколько эффективно….?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748762" y="1483062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1684866" y="263518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2620969" y="4435390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3917114" y="5587518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User\Desktop\Untitled-3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509120"/>
            <a:ext cx="1523468" cy="213285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4624"/>
            <a:ext cx="9145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Сложности при определении основной проблемы исследования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196752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600" y="1407840"/>
            <a:ext cx="792088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выбор одной проблемы 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 огромного перечня того, что нуждается в изучении;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недостаточная информированность 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исследователя о той или иной проблеме и об исследованиях, проведенных по этой проблеме;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недостаточные знания 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 процессе исследования и неспособность адекватно оценить исследование по уровню сложности его проведения.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65396" y="1579692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65395" y="287583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745" y="5011454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4624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для принятия решения выбора основной проблемы 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196752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412776"/>
            <a:ext cx="7992888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значимость проблемы 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сестринского дела (потенциальное значение для пациента, медицинских сестер или общая);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возможность изучения проблемы 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сточки зрения этической, юридической, методологической;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выполняемость исследования                             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конкретных условиях;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интереса 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 стороны исследователя.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59280" y="165257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65395" y="318936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745" y="4796309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745" y="6045067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Группа 13"/>
          <p:cNvGrpSpPr/>
          <p:nvPr/>
        </p:nvGrpSpPr>
        <p:grpSpPr>
          <a:xfrm>
            <a:off x="6732240" y="4221088"/>
            <a:ext cx="2008509" cy="2405067"/>
            <a:chOff x="6732240" y="4221088"/>
            <a:chExt cx="2008509" cy="2405067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pic>
          <p:nvPicPr>
            <p:cNvPr id="1026" name="Picture 2" descr="D:\Рисунки\человечки\76632.gif"/>
            <p:cNvPicPr>
              <a:picLocks noChangeAspect="1" noChangeArrowheads="1"/>
            </p:cNvPicPr>
            <p:nvPr/>
          </p:nvPicPr>
          <p:blipFill>
            <a:blip r:embed="rId3" cstate="screen">
              <a:duotone>
                <a:prstClr val="black"/>
                <a:schemeClr val="bg1">
                  <a:lumMod val="65000"/>
                  <a:tint val="45000"/>
                  <a:satMod val="400000"/>
                </a:schemeClr>
              </a:duotone>
            </a:blip>
            <a:srcRect l="14286" r="16964"/>
            <a:stretch>
              <a:fillRect/>
            </a:stretch>
          </p:blipFill>
          <p:spPr bwMode="auto">
            <a:xfrm>
              <a:off x="6732240" y="4581128"/>
              <a:ext cx="2008509" cy="2045027"/>
            </a:xfrm>
            <a:prstGeom prst="rect">
              <a:avLst/>
            </a:prstGeom>
            <a:noFill/>
          </p:spPr>
        </p:pic>
        <p:grpSp>
          <p:nvGrpSpPr>
            <p:cNvPr id="12" name="Группа 11"/>
            <p:cNvGrpSpPr/>
            <p:nvPr/>
          </p:nvGrpSpPr>
          <p:grpSpPr>
            <a:xfrm>
              <a:off x="8410196" y="4221088"/>
              <a:ext cx="237795" cy="864096"/>
              <a:chOff x="8338188" y="2748270"/>
              <a:chExt cx="288032" cy="1184786"/>
            </a:xfrm>
          </p:grpSpPr>
          <p:sp>
            <p:nvSpPr>
              <p:cNvPr id="10" name="Блок-схема: узел 9"/>
              <p:cNvSpPr/>
              <p:nvPr/>
            </p:nvSpPr>
            <p:spPr>
              <a:xfrm>
                <a:off x="8388424" y="3717032"/>
                <a:ext cx="216024" cy="216024"/>
              </a:xfrm>
              <a:prstGeom prst="flowChartConnector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Трапеция 10"/>
              <p:cNvSpPr/>
              <p:nvPr/>
            </p:nvSpPr>
            <p:spPr>
              <a:xfrm rot="10800000">
                <a:off x="8338188" y="2748270"/>
                <a:ext cx="288032" cy="864096"/>
              </a:xfrm>
              <a:prstGeom prst="trapezoid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526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оценки сформулированной проблемы исследования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196752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699792" y="5571237"/>
            <a:ext cx="56886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определена изучаемая группа населения</a:t>
            </a:r>
          </a:p>
        </p:txBody>
      </p:sp>
      <p:sp>
        <p:nvSpPr>
          <p:cNvPr id="6" name="Овал 5"/>
          <p:cNvSpPr>
            <a:spLocks/>
          </p:cNvSpPr>
          <p:nvPr/>
        </p:nvSpPr>
        <p:spPr>
          <a:xfrm>
            <a:off x="791728" y="1484784"/>
            <a:ext cx="1332000" cy="1332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4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457489"/>
            <a:ext cx="755335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1700808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проблема сформулирована четко и однозначно в форме вопроса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3501008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выражена взаимосвязь между двумя или более переменными</a:t>
            </a:r>
          </a:p>
        </p:txBody>
      </p:sp>
      <p:pic>
        <p:nvPicPr>
          <p:cNvPr id="39938" name="Picture 2" descr="C:\Users\User\Desktop\Untitled-9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5057800"/>
            <a:ext cx="1656184" cy="165618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00674" y="3594788"/>
            <a:ext cx="654346" cy="938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sz="5500" b="1" dirty="0" smtClean="0">
                <a:solidFill>
                  <a:srgbClr val="EE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endParaRPr lang="ru-RU" sz="5500" dirty="0">
              <a:solidFill>
                <a:srgbClr val="EE8E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3573016"/>
            <a:ext cx="654346" cy="938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en-US" sz="5500" b="1" dirty="0" smtClean="0">
                <a:solidFill>
                  <a:srgbClr val="EE8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</a:t>
            </a:r>
            <a:endParaRPr lang="ru-RU" sz="5500" dirty="0">
              <a:solidFill>
                <a:srgbClr val="EE8E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3965714"/>
            <a:ext cx="504056" cy="1440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064896" cy="325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цели исследования – 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декларативная, в виде утвердительного предложения, начинающегося с фразы </a:t>
            </a:r>
            <a:r>
              <a:rPr lang="ru-RU" sz="29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«Целью настоящего исследования является…….» 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продолжающегося дальнейшими действиями исполнителя.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268122"/>
            <a:ext cx="792088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исследования - 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составные части цели исследования, из которых выделяют те действия, которые надо совершать, что бы ее достичь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3528" y="3861048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55576" y="692696"/>
            <a:ext cx="831641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предположение о существовании двух или более переменных;</a:t>
            </a:r>
          </a:p>
          <a:p>
            <a:pPr>
              <a:spcAft>
                <a:spcPts val="2400"/>
              </a:spcAft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трансляция проблемы исследования в описание ожидаемых результатов;</a:t>
            </a:r>
          </a:p>
          <a:p>
            <a:pPr>
              <a:spcAft>
                <a:spcPts val="2400"/>
              </a:spcAft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гипотезе излагается взаимосвязь между двумя переменными.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28245"/>
            <a:ext cx="1898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</a:t>
            </a:r>
            <a:endParaRPr lang="ru-RU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47910" y="850849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45148" y="1898311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45149" y="2978432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827584" y="4802376"/>
            <a:ext cx="82089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измеряемая характеристика, принимающая разные значения у изучаемых объектов (рост, вес, возраст, АД, температура и др.);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может быть зависимой и независимой.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160693"/>
            <a:ext cx="2488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Переменная: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17156" y="4933534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14394" y="6373695"/>
            <a:ext cx="264162" cy="25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9192" y="2852936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Экспериментальное исследование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5096" y="679048"/>
            <a:ext cx="3357266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манипуляция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17704" y="620688"/>
            <a:ext cx="2386744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контроль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17304" y="5791616"/>
            <a:ext cx="3608937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рандомизация</a:t>
            </a:r>
          </a:p>
        </p:txBody>
      </p:sp>
      <p:pic>
        <p:nvPicPr>
          <p:cNvPr id="6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3542043">
            <a:off x="1928405" y="2024071"/>
            <a:ext cx="1173467" cy="315912"/>
          </a:xfrm>
          <a:prstGeom prst="rect">
            <a:avLst/>
          </a:prstGeom>
          <a:noFill/>
        </p:spPr>
      </p:pic>
      <p:pic>
        <p:nvPicPr>
          <p:cNvPr id="7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6589225">
            <a:off x="6194539" y="2028526"/>
            <a:ext cx="1173467" cy="315912"/>
          </a:xfrm>
          <a:prstGeom prst="rect">
            <a:avLst/>
          </a:prstGeom>
          <a:noFill/>
        </p:spPr>
      </p:pic>
      <p:pic>
        <p:nvPicPr>
          <p:cNvPr id="8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16200000">
            <a:off x="3844710" y="4865889"/>
            <a:ext cx="1173467" cy="315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4624"/>
            <a:ext cx="846043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разновидности квазиэкспериментального исследования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844824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43608" y="2114267"/>
            <a:ext cx="792088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неэквивалентной контрольной группы, которая называется группой сравнения;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исследование с использованием повторных измерений  (информация собирается длительный период времени, проводится множество повторных измерений, позволяющих утверждать, что данные изменения вызваны экспериментальным вмешательством).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875" y="2273562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875" y="3863829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8015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Неэкспериментальное исследование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980728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043608" y="1196752"/>
            <a:ext cx="770485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 применяются вмешательства               со стороны исследователя                              в естественный ход событий;</a:t>
            </a:r>
          </a:p>
          <a:p>
            <a:pPr>
              <a:spcAft>
                <a:spcPts val="42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цель – наблюдение, описание и документирование различных аспектов той или иной ситуации;</a:t>
            </a:r>
          </a:p>
          <a:p>
            <a:pPr>
              <a:spcAft>
                <a:spcPts val="42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выводы, полученные в ходе такого исследования, позволяют ответить          на вопрос «Что представляет собой данное исследование?»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8922" y="134354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8922" y="313765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8922" y="493785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7979"/>
            <a:ext cx="84604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Разновидности неэкспериментального исследования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83568" y="4437112"/>
            <a:ext cx="38164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корреляционное исследование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76056" y="4399944"/>
            <a:ext cx="37799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  <a:tabLst>
                <a:tab pos="180975" algn="l"/>
              </a:tabLst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описательное (дескриптивное) исследование </a:t>
            </a:r>
          </a:p>
        </p:txBody>
      </p:sp>
      <p:pic>
        <p:nvPicPr>
          <p:cNvPr id="33794" name="Picture 2" descr="D:\Рисунки\человечки\73369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2060848"/>
            <a:ext cx="3013734" cy="210961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33795" name="Picture 3" descr="C:\Users\User\Desktop\Untitled44.gif"/>
          <p:cNvPicPr>
            <a:picLocks noChangeAspect="1" noChangeArrowheads="1"/>
          </p:cNvPicPr>
          <p:nvPr/>
        </p:nvPicPr>
        <p:blipFill>
          <a:blip r:embed="rId3" cstate="screen"/>
          <a:srcRect l="15441" r="21920"/>
          <a:stretch>
            <a:fillRect/>
          </a:stretch>
        </p:blipFill>
        <p:spPr bwMode="auto">
          <a:xfrm>
            <a:off x="1547664" y="1772816"/>
            <a:ext cx="1727391" cy="266429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64096" y="116632"/>
            <a:ext cx="7956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Дизайн (программа) исследования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204864"/>
            <a:ext cx="8064896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общий план получения ответов на поставленные вопросы и решения проблем, которые могут возникнуть в ходе исследовательского процесса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23528" y="162880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7979"/>
            <a:ext cx="84604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Интервьюирование, анкетирование, опрос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26876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69" name="Picture 1" descr="C:\Users\User\Desktop\Untitled-666.gif"/>
          <p:cNvPicPr>
            <a:picLocks noChangeAspect="1" noChangeArrowheads="1"/>
          </p:cNvPicPr>
          <p:nvPr/>
        </p:nvPicPr>
        <p:blipFill>
          <a:blip r:embed="rId2" cstate="screen"/>
          <a:srcRect l="24080" r="29480"/>
          <a:stretch>
            <a:fillRect/>
          </a:stretch>
        </p:blipFill>
        <p:spPr bwMode="auto">
          <a:xfrm>
            <a:off x="6174232" y="2852936"/>
            <a:ext cx="1689842" cy="3638813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32770" name="Picture 2" descr="C:\Users\User\Desktop\Untitled-4223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9" y="2348880"/>
            <a:ext cx="3240360" cy="32403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Овальная выноска 5"/>
          <p:cNvSpPr/>
          <p:nvPr/>
        </p:nvSpPr>
        <p:spPr>
          <a:xfrm>
            <a:off x="827584" y="1844824"/>
            <a:ext cx="875773" cy="653910"/>
          </a:xfrm>
          <a:prstGeom prst="wedgeEllipseCallout">
            <a:avLst>
              <a:gd name="adj1" fmla="val 94059"/>
              <a:gd name="adj2" fmla="val 757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43844" y="2420888"/>
            <a:ext cx="175155" cy="16347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377749" y="2204864"/>
            <a:ext cx="350309" cy="3269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19909" y="1772816"/>
            <a:ext cx="788196" cy="6539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32"/>
            <a:ext cx="60238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 заполнении анкет: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980728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99592" y="1109057"/>
            <a:ext cx="8172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Дайте общее пояснение о цели анкетирования и работе с анкетой.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Поясните гарантии анонимности.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Ненавязчиво контролируйте поведение реципиентов во время анкетирования.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Оказывайте помощь при заполнении.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Организуйте сбор и косвенный контроль качества заполнения анкет.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36914" y="1271541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36914" y="2639693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36914" y="3575797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36914" y="4937858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36914" y="5873962"/>
            <a:ext cx="369363" cy="36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795637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1999292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3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фундаментальные (теоретические)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204864"/>
            <a:ext cx="305983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3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прикладные</a:t>
            </a:r>
          </a:p>
        </p:txBody>
      </p:sp>
      <p:pic>
        <p:nvPicPr>
          <p:cNvPr id="6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7083052">
            <a:off x="2832183" y="1289368"/>
            <a:ext cx="915558" cy="360040"/>
          </a:xfrm>
          <a:prstGeom prst="rect">
            <a:avLst/>
          </a:prstGeom>
          <a:noFill/>
        </p:spPr>
      </p:pic>
      <p:pic>
        <p:nvPicPr>
          <p:cNvPr id="7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3128776">
            <a:off x="5329364" y="1272630"/>
            <a:ext cx="915558" cy="3600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3712383"/>
            <a:ext cx="4392488" cy="2425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главная задача - решение проблем, которые способствуют расширению базы научных знаний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717032"/>
            <a:ext cx="4176464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главная задача - практическое значение полученных результатов</a:t>
            </a:r>
          </a:p>
        </p:txBody>
      </p:sp>
      <p:pic>
        <p:nvPicPr>
          <p:cNvPr id="10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5400000">
            <a:off x="2190569" y="3207808"/>
            <a:ext cx="514391" cy="360040"/>
          </a:xfrm>
          <a:prstGeom prst="rect">
            <a:avLst/>
          </a:prstGeom>
          <a:noFill/>
        </p:spPr>
      </p:pic>
      <p:pic>
        <p:nvPicPr>
          <p:cNvPr id="11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 b="6531"/>
          <a:stretch>
            <a:fillRect/>
          </a:stretch>
        </p:blipFill>
        <p:spPr bwMode="auto">
          <a:xfrm rot="5400000">
            <a:off x="6727073" y="3146136"/>
            <a:ext cx="514391" cy="3600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056" y="332656"/>
            <a:ext cx="795637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2201991"/>
            <a:ext cx="5832648" cy="794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количественные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74476" y="4146207"/>
            <a:ext cx="5545796" cy="794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качественные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1044624" y="2708920"/>
            <a:ext cx="3744416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27584" y="836712"/>
            <a:ext cx="1008112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27584" y="2708920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27584" y="4581128"/>
            <a:ext cx="576064" cy="0"/>
          </a:xfrm>
          <a:prstGeom prst="line">
            <a:avLst/>
          </a:prstGeom>
          <a:ln w="69850">
            <a:solidFill>
              <a:srgbClr val="F2B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1268760"/>
            <a:ext cx="1944216" cy="2639377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217" name="Picture 1" descr="C:\Users\User\Desktop\Untitled-465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4221088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8826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Количественные исследования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052736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971600" y="1196752"/>
            <a:ext cx="7992888" cy="5613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</a:t>
            </a:r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систематический сбор цифровых данных 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условиях целенаправленного контроля со стороны исследователя, и анализа этой информации при помощи определенных статистических процедур;</a:t>
            </a:r>
          </a:p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основная характеристика – </a:t>
            </a:r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объективность;</a:t>
            </a:r>
          </a:p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начинаются с </a:t>
            </a:r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идеи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(гипотезы), затем при помощи измерений собираются данные, и путем дедукции делается вывод;</a:t>
            </a:r>
          </a:p>
          <a:p>
            <a:pPr>
              <a:lnSpc>
                <a:spcPct val="110000"/>
              </a:lnSpc>
              <a:spcAft>
                <a:spcPts val="2600"/>
              </a:spcAf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сильная сторона – </a:t>
            </a:r>
            <a:r>
              <a:rPr lang="ru-RU" sz="2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надежность.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58882" y="133904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745" y="381997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744" y="457940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746" y="624647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8826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Качественные исследования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23528" y="1052736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971600" y="1272817"/>
            <a:ext cx="77048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это 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систематический сбор и анализ 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более субъективных, повествовательных данных в условиях минимального контролирующего воздействия со стороны исследователя;</a:t>
            </a:r>
          </a:p>
          <a:p>
            <a:pPr>
              <a:spcAft>
                <a:spcPts val="42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начинаются с намерения изучить определенную область 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путем наблюдений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бесед,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что приводит к идеям (гипотезам) и при помощи дедукции - к заключениям;</a:t>
            </a:r>
          </a:p>
          <a:p>
            <a:pPr>
              <a:spcAft>
                <a:spcPts val="42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сильная сторона – 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достоверность.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59279" y="1385440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59278" y="4017078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59280" y="6188204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27384"/>
            <a:ext cx="777686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проблемы, цели и задач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95536" y="1340768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32250" y="1674914"/>
            <a:ext cx="8064896" cy="49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>
                <a:tab pos="269875" algn="l"/>
              </a:tabLst>
            </a:pP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Тема и проблема </a:t>
            </a: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интересны </a:t>
            </a: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исследователя, актуальны и значимы для конкретной профессии.</a:t>
            </a: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>
                <a:tab pos="26987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Определяются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общие проблемы и подходы </a:t>
            </a: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 интересующей области          в конкретной проблеме, поддающейся практическому изучению.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65396" y="1817208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65395" y="4553512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27384"/>
            <a:ext cx="777686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проблемы, цели и задач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95536" y="1340768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827584" y="155679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 определении проблемы исследователь обращает внимание на 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практическую значимость в сестринском деле</a:t>
            </a: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отвечая на вопросы: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501008"/>
            <a:ext cx="662473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Каким образом следует исследовать эту проблему? </a:t>
            </a:r>
          </a:p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Какие ресурсы необходимы для исследования? </a:t>
            </a:r>
          </a:p>
          <a:p>
            <a:pPr>
              <a:spcAft>
                <a:spcPts val="2400"/>
              </a:spcAft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Возможно ли изучение проблемы        с этической точки зрения?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60730" y="169908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Группа 13"/>
          <p:cNvGrpSpPr/>
          <p:nvPr/>
        </p:nvGrpSpPr>
        <p:grpSpPr>
          <a:xfrm>
            <a:off x="7236296" y="4149080"/>
            <a:ext cx="1613925" cy="2420888"/>
            <a:chOff x="7530074" y="4437112"/>
            <a:chExt cx="1613925" cy="242088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pic>
          <p:nvPicPr>
            <p:cNvPr id="5121" name="Picture 1" descr="C:\Users\User\Desktop\Untitled-2.gi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7530074" y="4437112"/>
              <a:ext cx="1613925" cy="2420888"/>
            </a:xfrm>
            <a:prstGeom prst="rect">
              <a:avLst/>
            </a:prstGeom>
            <a:noFill/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8366653" y="5661248"/>
              <a:ext cx="216023" cy="216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8532440" y="444799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8471318" y="444799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8421082" y="4458884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8388424" y="450242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8449546" y="4447998"/>
              <a:ext cx="69008" cy="72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5124" name="Picture 4" descr="D:\Рисунки\Иконки\feed-icon-5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3645024"/>
            <a:ext cx="306586" cy="306586"/>
          </a:xfrm>
          <a:prstGeom prst="rect">
            <a:avLst/>
          </a:prstGeom>
          <a:noFill/>
        </p:spPr>
      </p:pic>
      <p:pic>
        <p:nvPicPr>
          <p:cNvPr id="16" name="Picture 4" descr="D:\Рисунки\Иконки\feed-icon-5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4797152"/>
            <a:ext cx="306586" cy="306586"/>
          </a:xfrm>
          <a:prstGeom prst="rect">
            <a:avLst/>
          </a:prstGeom>
          <a:noFill/>
        </p:spPr>
      </p:pic>
      <p:pic>
        <p:nvPicPr>
          <p:cNvPr id="17" name="Picture 4" descr="D:\Рисунки\Иконки\feed-icon-5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5877272"/>
            <a:ext cx="306586" cy="306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27384"/>
            <a:ext cx="777686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проблемы, цели и задач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95536" y="1340768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71600" y="1635314"/>
            <a:ext cx="8064896" cy="459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269875" algn="l"/>
              </a:tabLst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Формулировка целей позволяет четко представить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конечный результат исследования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>
                <a:tab pos="269875" algn="l"/>
              </a:tabLst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Постановка задач облегчает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процесс достижения целей исследования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               в задачах описываются конкретные действия, последовательно ведущие              к получению намеченного результата.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65396" y="1771094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565395" y="3859326"/>
            <a:ext cx="347126" cy="3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700</Words>
  <Application>Microsoft Office PowerPoint</Application>
  <PresentationFormat>Экран (4:3)</PresentationFormat>
  <Paragraphs>85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154</cp:revision>
  <dcterms:created xsi:type="dcterms:W3CDTF">2011-02-08T06:34:21Z</dcterms:created>
  <dcterms:modified xsi:type="dcterms:W3CDTF">2012-07-23T05:50:45Z</dcterms:modified>
</cp:coreProperties>
</file>