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0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  <p:sldMasterId id="2147483744" r:id="rId9"/>
    <p:sldMasterId id="2147483756" r:id="rId10"/>
  </p:sldMasterIdLst>
  <p:sldIdLst>
    <p:sldId id="256" r:id="rId11"/>
    <p:sldId id="257" r:id="rId12"/>
    <p:sldId id="259" r:id="rId13"/>
    <p:sldId id="260" r:id="rId14"/>
    <p:sldId id="261" r:id="rId15"/>
    <p:sldId id="262" r:id="rId16"/>
    <p:sldId id="258" r:id="rId17"/>
    <p:sldId id="263" r:id="rId18"/>
    <p:sldId id="264" r:id="rId19"/>
    <p:sldId id="265" r:id="rId20"/>
    <p:sldId id="266" r:id="rId21"/>
    <p:sldId id="267" r:id="rId22"/>
    <p:sldId id="268" r:id="rId23"/>
    <p:sldId id="270" r:id="rId24"/>
    <p:sldId id="271" r:id="rId25"/>
    <p:sldId id="272" r:id="rId26"/>
    <p:sldId id="274" r:id="rId27"/>
    <p:sldId id="273" r:id="rId28"/>
    <p:sldId id="269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B13F"/>
    <a:srgbClr val="FFA521"/>
    <a:srgbClr val="E9EDF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9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2584699"/>
      </p:ext>
    </p:extLst>
  </p:cSld>
  <p:clrMapOvr>
    <a:masterClrMapping/>
  </p:clrMapOvr>
  <p:transition spd="slow">
    <p:strips dir="rd"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6416152"/>
      </p:ext>
    </p:extLst>
  </p:cSld>
  <p:clrMapOvr>
    <a:masterClrMapping/>
  </p:clrMapOvr>
  <p:transition spd="slow">
    <p:strips dir="rd"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2573015"/>
      </p:ext>
    </p:extLst>
  </p:cSld>
  <p:clrMapOvr>
    <a:masterClrMapping/>
  </p:clrMapOvr>
  <p:transition spd="slow">
    <p:strips dir="rd"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2379366"/>
      </p:ext>
    </p:extLst>
  </p:cSld>
  <p:clrMapOvr>
    <a:masterClrMapping/>
  </p:clrMapOvr>
  <p:transition spd="slow">
    <p:strips dir="rd"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0647642"/>
      </p:ext>
    </p:extLst>
  </p:cSld>
  <p:clrMapOvr>
    <a:masterClrMapping/>
  </p:clrMapOvr>
  <p:transition spd="slow">
    <p:strips dir="rd"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8119370"/>
      </p:ext>
    </p:extLst>
  </p:cSld>
  <p:clrMapOvr>
    <a:masterClrMapping/>
  </p:clrMapOvr>
  <p:transition spd="slow">
    <p:strips dir="rd"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6959564"/>
      </p:ext>
    </p:extLst>
  </p:cSld>
  <p:clrMapOvr>
    <a:masterClrMapping/>
  </p:clrMapOvr>
  <p:transition spd="slow">
    <p:strips dir="rd"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0768575"/>
      </p:ext>
    </p:extLst>
  </p:cSld>
  <p:clrMapOvr>
    <a:masterClrMapping/>
  </p:clrMapOvr>
  <p:transition spd="slow">
    <p:strips dir="rd"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1757999"/>
      </p:ext>
    </p:extLst>
  </p:cSld>
  <p:clrMapOvr>
    <a:masterClrMapping/>
  </p:clrMapOvr>
  <p:transition spd="slow">
    <p:strips dir="rd"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5974984"/>
      </p:ext>
    </p:extLst>
  </p:cSld>
  <p:clrMapOvr>
    <a:masterClrMapping/>
  </p:clrMapOvr>
  <p:transition spd="slow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3236959"/>
      </p:ext>
    </p:extLst>
  </p:cSld>
  <p:clrMapOvr>
    <a:masterClrMapping/>
  </p:clrMapOvr>
  <p:transition spd="slow">
    <p:strips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0350113"/>
      </p:ext>
    </p:extLst>
  </p:cSld>
  <p:clrMapOvr>
    <a:masterClrMapping/>
  </p:clrMapOvr>
  <p:transition spd="slow">
    <p:strips dir="r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9477098"/>
      </p:ext>
    </p:extLst>
  </p:cSld>
  <p:clrMapOvr>
    <a:masterClrMapping/>
  </p:clrMapOvr>
  <p:transition spd="slow">
    <p:strips dir="r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3546203"/>
      </p:ext>
    </p:extLst>
  </p:cSld>
  <p:clrMapOvr>
    <a:masterClrMapping/>
  </p:clrMapOvr>
  <p:transition spd="slow">
    <p:strips dir="r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6042393"/>
      </p:ext>
    </p:extLst>
  </p:cSld>
  <p:clrMapOvr>
    <a:masterClrMapping/>
  </p:clrMapOvr>
  <p:transition spd="slow">
    <p:strips dir="r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534420"/>
      </p:ext>
    </p:extLst>
  </p:cSld>
  <p:clrMapOvr>
    <a:masterClrMapping/>
  </p:clrMapOvr>
  <p:transition spd="slow">
    <p:strips dir="r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4876797"/>
      </p:ext>
    </p:extLst>
  </p:cSld>
  <p:clrMapOvr>
    <a:masterClrMapping/>
  </p:clrMapOvr>
  <p:transition spd="slow">
    <p:strips dir="r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0259735"/>
      </p:ext>
    </p:extLst>
  </p:cSld>
  <p:clrMapOvr>
    <a:masterClrMapping/>
  </p:clrMapOvr>
  <p:transition spd="slow">
    <p:strips dir="r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5593615"/>
      </p:ext>
    </p:extLst>
  </p:cSld>
  <p:clrMapOvr>
    <a:masterClrMapping/>
  </p:clrMapOvr>
  <p:transition spd="slow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4520980"/>
      </p:ext>
    </p:extLst>
  </p:cSld>
  <p:clrMapOvr>
    <a:masterClrMapping/>
  </p:clrMapOvr>
  <p:transition spd="slow">
    <p:strips dir="r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7368787"/>
      </p:ext>
    </p:extLst>
  </p:cSld>
  <p:clrMapOvr>
    <a:masterClrMapping/>
  </p:clrMapOvr>
  <p:transition spd="slow">
    <p:strips dir="r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1994737"/>
      </p:ext>
    </p:extLst>
  </p:cSld>
  <p:clrMapOvr>
    <a:masterClrMapping/>
  </p:clrMapOvr>
  <p:transition spd="slow">
    <p:strips dir="rd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0350113"/>
      </p:ext>
    </p:extLst>
  </p:cSld>
  <p:clrMapOvr>
    <a:masterClrMapping/>
  </p:clrMapOvr>
  <p:transition spd="slow">
    <p:strips dir="rd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9477098"/>
      </p:ext>
    </p:extLst>
  </p:cSld>
  <p:clrMapOvr>
    <a:masterClrMapping/>
  </p:clrMapOvr>
  <p:transition spd="slow">
    <p:strips dir="rd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3546203"/>
      </p:ext>
    </p:extLst>
  </p:cSld>
  <p:clrMapOvr>
    <a:masterClrMapping/>
  </p:clrMapOvr>
  <p:transition spd="slow">
    <p:strips dir="rd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6042393"/>
      </p:ext>
    </p:extLst>
  </p:cSld>
  <p:clrMapOvr>
    <a:masterClrMapping/>
  </p:clrMapOvr>
  <p:transition spd="slow">
    <p:strips dir="rd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534420"/>
      </p:ext>
    </p:extLst>
  </p:cSld>
  <p:clrMapOvr>
    <a:masterClrMapping/>
  </p:clrMapOvr>
  <p:transition spd="slow">
    <p:strips dir="rd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4876797"/>
      </p:ext>
    </p:extLst>
  </p:cSld>
  <p:clrMapOvr>
    <a:masterClrMapping/>
  </p:clrMapOvr>
  <p:transition spd="slow">
    <p:strips dir="rd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0259735"/>
      </p:ext>
    </p:extLst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5593615"/>
      </p:ext>
    </p:extLst>
  </p:cSld>
  <p:clrMapOvr>
    <a:masterClrMapping/>
  </p:clrMapOvr>
  <p:transition spd="slow">
    <p:strips dir="rd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4520980"/>
      </p:ext>
    </p:extLst>
  </p:cSld>
  <p:clrMapOvr>
    <a:masterClrMapping/>
  </p:clrMapOvr>
  <p:transition spd="slow">
    <p:strips dir="rd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7368787"/>
      </p:ext>
    </p:extLst>
  </p:cSld>
  <p:clrMapOvr>
    <a:masterClrMapping/>
  </p:clrMapOvr>
  <p:transition spd="slow">
    <p:strips dir="rd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1994737"/>
      </p:ext>
    </p:extLst>
  </p:cSld>
  <p:clrMapOvr>
    <a:masterClrMapping/>
  </p:clrMapOvr>
  <p:transition spd="slow">
    <p:strips dir="rd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24827342"/>
      </p:ext>
    </p:extLst>
  </p:cSld>
  <p:clrMapOvr>
    <a:masterClrMapping/>
  </p:clrMapOvr>
  <p:transition spd="slow">
    <p:strips dir="rd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0924694"/>
      </p:ext>
    </p:extLst>
  </p:cSld>
  <p:clrMapOvr>
    <a:masterClrMapping/>
  </p:clrMapOvr>
  <p:transition spd="slow">
    <p:strips dir="rd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8949569"/>
      </p:ext>
    </p:extLst>
  </p:cSld>
  <p:clrMapOvr>
    <a:masterClrMapping/>
  </p:clrMapOvr>
  <p:transition spd="slow">
    <p:strips dir="rd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0654879"/>
      </p:ext>
    </p:extLst>
  </p:cSld>
  <p:clrMapOvr>
    <a:masterClrMapping/>
  </p:clrMapOvr>
  <p:transition spd="slow">
    <p:strips dir="rd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6985292"/>
      </p:ext>
    </p:extLst>
  </p:cSld>
  <p:clrMapOvr>
    <a:masterClrMapping/>
  </p:clrMapOvr>
  <p:transition spd="slow">
    <p:strips dir="rd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7992283"/>
      </p:ext>
    </p:extLst>
  </p:cSld>
  <p:clrMapOvr>
    <a:masterClrMapping/>
  </p:clrMapOvr>
  <p:transition spd="slow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7535913"/>
      </p:ext>
    </p:extLst>
  </p:cSld>
  <p:clrMapOvr>
    <a:masterClrMapping/>
  </p:clrMapOvr>
  <p:transition spd="slow">
    <p:strips dir="rd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3867153"/>
      </p:ext>
    </p:extLst>
  </p:cSld>
  <p:clrMapOvr>
    <a:masterClrMapping/>
  </p:clrMapOvr>
  <p:transition spd="slow">
    <p:strips dir="rd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2369748"/>
      </p:ext>
    </p:extLst>
  </p:cSld>
  <p:clrMapOvr>
    <a:masterClrMapping/>
  </p:clrMapOvr>
  <p:transition spd="slow">
    <p:strips dir="rd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9331696"/>
      </p:ext>
    </p:extLst>
  </p:cSld>
  <p:clrMapOvr>
    <a:masterClrMapping/>
  </p:clrMapOvr>
  <p:transition spd="slow">
    <p:strips dir="rd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185061"/>
      </p:ext>
    </p:extLst>
  </p:cSld>
  <p:clrMapOvr>
    <a:masterClrMapping/>
  </p:clrMapOvr>
  <p:transition spd="slow">
    <p:strips dir="rd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0311620"/>
      </p:ext>
    </p:extLst>
  </p:cSld>
  <p:clrMapOvr>
    <a:masterClrMapping/>
  </p:clrMapOvr>
  <p:transition spd="slow">
    <p:strips dir="rd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5145222"/>
      </p:ext>
    </p:extLst>
  </p:cSld>
  <p:clrMapOvr>
    <a:masterClrMapping/>
  </p:clrMapOvr>
  <p:transition spd="slow">
    <p:strips dir="rd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2545546"/>
      </p:ext>
    </p:extLst>
  </p:cSld>
  <p:clrMapOvr>
    <a:masterClrMapping/>
  </p:clrMapOvr>
  <p:transition spd="slow">
    <p:strips dir="rd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4462815"/>
      </p:ext>
    </p:extLst>
  </p:cSld>
  <p:clrMapOvr>
    <a:masterClrMapping/>
  </p:clrMapOvr>
  <p:transition spd="slow">
    <p:strips dir="rd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8244245"/>
      </p:ext>
    </p:extLst>
  </p:cSld>
  <p:clrMapOvr>
    <a:masterClrMapping/>
  </p:clrMapOvr>
  <p:transition spd="slow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4884970"/>
      </p:ext>
    </p:extLst>
  </p:cSld>
  <p:clrMapOvr>
    <a:masterClrMapping/>
  </p:clrMapOvr>
  <p:transition spd="slow">
    <p:strips dir="rd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1355139"/>
      </p:ext>
    </p:extLst>
  </p:cSld>
  <p:clrMapOvr>
    <a:masterClrMapping/>
  </p:clrMapOvr>
  <p:transition spd="slow">
    <p:strips dir="rd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3520722"/>
      </p:ext>
    </p:extLst>
  </p:cSld>
  <p:clrMapOvr>
    <a:masterClrMapping/>
  </p:clrMapOvr>
  <p:transition spd="slow">
    <p:strips dir="rd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4111873"/>
      </p:ext>
    </p:extLst>
  </p:cSld>
  <p:clrMapOvr>
    <a:masterClrMapping/>
  </p:clrMapOvr>
  <p:transition spd="slow">
    <p:strips dir="rd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4413705"/>
      </p:ext>
    </p:extLst>
  </p:cSld>
  <p:clrMapOvr>
    <a:masterClrMapping/>
  </p:clrMapOvr>
  <p:transition spd="slow">
    <p:strips dir="rd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3792087"/>
      </p:ext>
    </p:extLst>
  </p:cSld>
  <p:clrMapOvr>
    <a:masterClrMapping/>
  </p:clrMapOvr>
  <p:transition spd="slow">
    <p:strips dir="rd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6940750"/>
      </p:ext>
    </p:extLst>
  </p:cSld>
  <p:clrMapOvr>
    <a:masterClrMapping/>
  </p:clrMapOvr>
  <p:transition spd="slow">
    <p:strips dir="rd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838121"/>
      </p:ext>
    </p:extLst>
  </p:cSld>
  <p:clrMapOvr>
    <a:masterClrMapping/>
  </p:clrMapOvr>
  <p:transition spd="slow">
    <p:strips dir="rd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5529070"/>
      </p:ext>
    </p:extLst>
  </p:cSld>
  <p:clrMapOvr>
    <a:masterClrMapping/>
  </p:clrMapOvr>
  <p:transition spd="slow">
    <p:strips dir="rd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8218754"/>
      </p:ext>
    </p:extLst>
  </p:cSld>
  <p:clrMapOvr>
    <a:masterClrMapping/>
  </p:clrMapOvr>
  <p:transition spd="slow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9070168"/>
      </p:ext>
    </p:extLst>
  </p:cSld>
  <p:clrMapOvr>
    <a:masterClrMapping/>
  </p:clrMapOvr>
  <p:transition spd="slow">
    <p:strips dir="rd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1664494"/>
      </p:ext>
    </p:extLst>
  </p:cSld>
  <p:clrMapOvr>
    <a:masterClrMapping/>
  </p:clrMapOvr>
  <p:transition spd="slow">
    <p:strips dir="rd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1035939"/>
      </p:ext>
    </p:extLst>
  </p:cSld>
  <p:clrMapOvr>
    <a:masterClrMapping/>
  </p:clrMapOvr>
  <p:transition spd="slow">
    <p:strips dir="rd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1689485"/>
      </p:ext>
    </p:extLst>
  </p:cSld>
  <p:clrMapOvr>
    <a:masterClrMapping/>
  </p:clrMapOvr>
  <p:transition spd="slow">
    <p:strips dir="rd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5990199"/>
      </p:ext>
    </p:extLst>
  </p:cSld>
  <p:clrMapOvr>
    <a:masterClrMapping/>
  </p:clrMapOvr>
  <p:transition spd="slow">
    <p:strips dir="rd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9342629"/>
      </p:ext>
    </p:extLst>
  </p:cSld>
  <p:clrMapOvr>
    <a:masterClrMapping/>
  </p:clrMapOvr>
  <p:transition spd="slow">
    <p:strips dir="rd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3076113"/>
      </p:ext>
    </p:extLst>
  </p:cSld>
  <p:clrMapOvr>
    <a:masterClrMapping/>
  </p:clrMapOvr>
  <p:transition spd="slow">
    <p:strips dir="rd"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2584699"/>
      </p:ext>
    </p:extLst>
  </p:cSld>
  <p:clrMapOvr>
    <a:masterClrMapping/>
  </p:clrMapOvr>
  <p:transition spd="slow">
    <p:strips dir="rd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6416152"/>
      </p:ext>
    </p:extLst>
  </p:cSld>
  <p:clrMapOvr>
    <a:masterClrMapping/>
  </p:clrMapOvr>
  <p:transition spd="slow">
    <p:strips dir="rd"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2573015"/>
      </p:ext>
    </p:extLst>
  </p:cSld>
  <p:clrMapOvr>
    <a:masterClrMapping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2379366"/>
      </p:ext>
    </p:extLst>
  </p:cSld>
  <p:clrMapOvr>
    <a:masterClrMapping/>
  </p:clrMapOvr>
  <p:transition spd="slow">
    <p:strips dir="rd"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0647642"/>
      </p:ext>
    </p:extLst>
  </p:cSld>
  <p:clrMapOvr>
    <a:masterClrMapping/>
  </p:clrMapOvr>
  <p:transition spd="slow">
    <p:strips dir="rd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8119370"/>
      </p:ext>
    </p:extLst>
  </p:cSld>
  <p:clrMapOvr>
    <a:masterClrMapping/>
  </p:clrMapOvr>
  <p:transition spd="slow">
    <p:strips dir="rd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6959564"/>
      </p:ext>
    </p:extLst>
  </p:cSld>
  <p:clrMapOvr>
    <a:masterClrMapping/>
  </p:clrMapOvr>
  <p:transition spd="slow">
    <p:strips dir="rd"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0768575"/>
      </p:ext>
    </p:extLst>
  </p:cSld>
  <p:clrMapOvr>
    <a:masterClrMapping/>
  </p:clrMapOvr>
  <p:transition spd="slow">
    <p:strips dir="rd"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1757999"/>
      </p:ext>
    </p:extLst>
  </p:cSld>
  <p:clrMapOvr>
    <a:masterClrMapping/>
  </p:clrMapOvr>
  <p:transition spd="slow">
    <p:strips dir="rd"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5974984"/>
      </p:ext>
    </p:extLst>
  </p:cSld>
  <p:clrMapOvr>
    <a:masterClrMapping/>
  </p:clrMapOvr>
  <p:transition spd="slow">
    <p:strips dir="rd"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3236959"/>
      </p:ext>
    </p:extLst>
  </p:cSld>
  <p:clrMapOvr>
    <a:masterClrMapping/>
  </p:clrMapOvr>
  <p:transition spd="slow">
    <p:strips dir="rd"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2584699"/>
      </p:ext>
    </p:extLst>
  </p:cSld>
  <p:clrMapOvr>
    <a:masterClrMapping/>
  </p:clrMapOvr>
  <p:transition spd="slow">
    <p:strips dir="rd"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6416152"/>
      </p:ext>
    </p:extLst>
  </p:cSld>
  <p:clrMapOvr>
    <a:masterClrMapping/>
  </p:clrMapOvr>
  <p:transition spd="slow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2573015"/>
      </p:ext>
    </p:extLst>
  </p:cSld>
  <p:clrMapOvr>
    <a:masterClrMapping/>
  </p:clrMapOvr>
  <p:transition spd="slow">
    <p:strips dir="rd"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2379366"/>
      </p:ext>
    </p:extLst>
  </p:cSld>
  <p:clrMapOvr>
    <a:masterClrMapping/>
  </p:clrMapOvr>
  <p:transition spd="slow">
    <p:strips dir="rd"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0647642"/>
      </p:ext>
    </p:extLst>
  </p:cSld>
  <p:clrMapOvr>
    <a:masterClrMapping/>
  </p:clrMapOvr>
  <p:transition spd="slow">
    <p:strips dir="rd"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8119370"/>
      </p:ext>
    </p:extLst>
  </p:cSld>
  <p:clrMapOvr>
    <a:masterClrMapping/>
  </p:clrMapOvr>
  <p:transition spd="slow">
    <p:strips dir="rd"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6959564"/>
      </p:ext>
    </p:extLst>
  </p:cSld>
  <p:clrMapOvr>
    <a:masterClrMapping/>
  </p:clrMapOvr>
  <p:transition spd="slow">
    <p:strips dir="rd"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0768575"/>
      </p:ext>
    </p:extLst>
  </p:cSld>
  <p:clrMapOvr>
    <a:masterClrMapping/>
  </p:clrMapOvr>
  <p:transition spd="slow">
    <p:strips dir="rd"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1757999"/>
      </p:ext>
    </p:extLst>
  </p:cSld>
  <p:clrMapOvr>
    <a:masterClrMapping/>
  </p:clrMapOvr>
  <p:transition spd="slow">
    <p:strips dir="rd"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5974984"/>
      </p:ext>
    </p:extLst>
  </p:cSld>
  <p:clrMapOvr>
    <a:masterClrMapping/>
  </p:clrMapOvr>
  <p:transition spd="slow">
    <p:strips dir="rd"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3236959"/>
      </p:ext>
    </p:extLst>
  </p:cSld>
  <p:clrMapOvr>
    <a:masterClrMapping/>
  </p:clrMapOvr>
  <p:transition spd="slow">
    <p:strips dir="rd"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2584699"/>
      </p:ext>
    </p:extLst>
  </p:cSld>
  <p:clrMapOvr>
    <a:masterClrMapping/>
  </p:clrMapOvr>
  <p:transition spd="slow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6416152"/>
      </p:ext>
    </p:extLst>
  </p:cSld>
  <p:clrMapOvr>
    <a:masterClrMapping/>
  </p:clrMapOvr>
  <p:transition spd="slow">
    <p:strips dir="rd"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2573015"/>
      </p:ext>
    </p:extLst>
  </p:cSld>
  <p:clrMapOvr>
    <a:masterClrMapping/>
  </p:clrMapOvr>
  <p:transition spd="slow">
    <p:strips dir="rd"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2379366"/>
      </p:ext>
    </p:extLst>
  </p:cSld>
  <p:clrMapOvr>
    <a:masterClrMapping/>
  </p:clrMapOvr>
  <p:transition spd="slow">
    <p:strips dir="rd"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0647642"/>
      </p:ext>
    </p:extLst>
  </p:cSld>
  <p:clrMapOvr>
    <a:masterClrMapping/>
  </p:clrMapOvr>
  <p:transition spd="slow">
    <p:strips dir="rd"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8119370"/>
      </p:ext>
    </p:extLst>
  </p:cSld>
  <p:clrMapOvr>
    <a:masterClrMapping/>
  </p:clrMapOvr>
  <p:transition spd="slow">
    <p:strips dir="rd"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6959564"/>
      </p:ext>
    </p:extLst>
  </p:cSld>
  <p:clrMapOvr>
    <a:masterClrMapping/>
  </p:clrMapOvr>
  <p:transition spd="slow">
    <p:strips dir="rd"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0768575"/>
      </p:ext>
    </p:extLst>
  </p:cSld>
  <p:clrMapOvr>
    <a:masterClrMapping/>
  </p:clrMapOvr>
  <p:transition spd="slow">
    <p:strips dir="rd"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1757999"/>
      </p:ext>
    </p:extLst>
  </p:cSld>
  <p:clrMapOvr>
    <a:masterClrMapping/>
  </p:clrMapOvr>
  <p:transition spd="slow">
    <p:strips dir="rd"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5974984"/>
      </p:ext>
    </p:extLst>
  </p:cSld>
  <p:clrMapOvr>
    <a:masterClrMapping/>
  </p:clrMapOvr>
  <p:transition spd="slow">
    <p:strips dir="rd"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3236959"/>
      </p:ext>
    </p:extLst>
  </p:cSld>
  <p:clrMapOvr>
    <a:masterClrMapping/>
  </p:clrMapOvr>
  <p:transition spd="slow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19.05.2014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4070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slow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067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067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3510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1529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1851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4070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4070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slow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19.05.2014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4070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slow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916832"/>
            <a:ext cx="86409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600" b="1" dirty="0">
                <a:solidFill>
                  <a:srgbClr val="FFB1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Кого привлечь </a:t>
            </a:r>
          </a:p>
          <a:p>
            <a:pPr algn="ctr"/>
            <a:r>
              <a:rPr lang="ru-RU" sz="5600" b="1" dirty="0">
                <a:solidFill>
                  <a:srgbClr val="FFB1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 </a:t>
            </a:r>
            <a:r>
              <a:rPr lang="ru-RU" sz="5600" b="1" dirty="0" smtClean="0">
                <a:solidFill>
                  <a:srgbClr val="FFB1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проведению</a:t>
            </a:r>
            <a:r>
              <a:rPr lang="en-US" sz="5600" b="1" dirty="0" smtClean="0">
                <a:solidFill>
                  <a:srgbClr val="FFB1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5600" b="1" dirty="0" smtClean="0">
                <a:solidFill>
                  <a:srgbClr val="FFB1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исследований</a:t>
            </a:r>
            <a:r>
              <a:rPr lang="ru-RU" sz="5600" b="1" dirty="0">
                <a:solidFill>
                  <a:srgbClr val="FFB1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296691" y="5517232"/>
            <a:ext cx="3739805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800" b="1" i="1" dirty="0" err="1" smtClean="0">
                <a:solidFill>
                  <a:schemeClr val="bg1"/>
                </a:solidFill>
              </a:rPr>
              <a:t>О.А</a:t>
            </a:r>
            <a:r>
              <a:rPr lang="ru-RU" sz="2800" b="1" i="1" dirty="0" smtClean="0">
                <a:solidFill>
                  <a:schemeClr val="bg1"/>
                </a:solidFill>
              </a:rPr>
              <a:t>. Бучко,</a:t>
            </a:r>
            <a:r>
              <a:rPr lang="en-US" sz="2800" b="1" i="1" dirty="0" smtClean="0">
                <a:solidFill>
                  <a:schemeClr val="bg1"/>
                </a:solidFill>
              </a:rPr>
              <a:t> </a:t>
            </a:r>
          </a:p>
          <a:p>
            <a:pPr algn="r"/>
            <a:r>
              <a:rPr lang="ru-RU" sz="2800" b="1" i="1" dirty="0" smtClean="0">
                <a:solidFill>
                  <a:schemeClr val="bg1"/>
                </a:solidFill>
              </a:rPr>
              <a:t>вице-президент ОПСА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496" y="304200"/>
            <a:ext cx="91440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chemeClr val="bg1"/>
                </a:solidFill>
              </a:rPr>
              <a:t>Семинар </a:t>
            </a:r>
            <a:r>
              <a:rPr lang="ru-RU" sz="2600" b="1" dirty="0">
                <a:solidFill>
                  <a:schemeClr val="bg1"/>
                </a:solidFill>
              </a:rPr>
              <a:t>«Перспективы развития сестринских исследований </a:t>
            </a:r>
            <a:r>
              <a:rPr lang="ru-RU" sz="2600" b="1" dirty="0" smtClean="0">
                <a:solidFill>
                  <a:schemeClr val="bg1"/>
                </a:solidFill>
              </a:rPr>
              <a:t>в </a:t>
            </a:r>
            <a:r>
              <a:rPr lang="ru-RU" sz="2600" b="1" dirty="0">
                <a:solidFill>
                  <a:schemeClr val="bg1"/>
                </a:solidFill>
              </a:rPr>
              <a:t>Омской области»</a:t>
            </a:r>
            <a:endParaRPr lang="ru-RU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099400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476672"/>
            <a:ext cx="77048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rgbClr val="FFB13F"/>
                </a:solidFill>
              </a:rPr>
              <a:t>Специалисты по сбору данных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628800"/>
            <a:ext cx="8316416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4200"/>
              </a:spcAft>
            </a:pPr>
            <a:r>
              <a:rPr lang="ru-RU" sz="4000" b="1" dirty="0">
                <a:solidFill>
                  <a:schemeClr val="bg1"/>
                </a:solidFill>
              </a:rPr>
              <a:t>ведут сбор информации;</a:t>
            </a:r>
          </a:p>
          <a:p>
            <a:pPr>
              <a:spcAft>
                <a:spcPts val="4200"/>
              </a:spcAft>
            </a:pPr>
            <a:r>
              <a:rPr lang="ru-RU" sz="4000" b="1" dirty="0">
                <a:solidFill>
                  <a:schemeClr val="bg1"/>
                </a:solidFill>
              </a:rPr>
              <a:t>подтверждают процесс сбора данных и его завершение;</a:t>
            </a:r>
          </a:p>
          <a:p>
            <a:pPr>
              <a:spcAft>
                <a:spcPts val="4200"/>
              </a:spcAft>
            </a:pPr>
            <a:r>
              <a:rPr lang="ru-RU" sz="4000" b="1" dirty="0">
                <a:solidFill>
                  <a:schemeClr val="bg1"/>
                </a:solidFill>
              </a:rPr>
              <a:t>осуществляют передачу собранных данных специалисту по вводу данных.</a:t>
            </a:r>
          </a:p>
        </p:txBody>
      </p:sp>
      <p:sp>
        <p:nvSpPr>
          <p:cNvPr id="6" name="Овал 5"/>
          <p:cNvSpPr/>
          <p:nvPr/>
        </p:nvSpPr>
        <p:spPr>
          <a:xfrm>
            <a:off x="251520" y="1844824"/>
            <a:ext cx="288032" cy="288032"/>
          </a:xfrm>
          <a:prstGeom prst="ellipse">
            <a:avLst/>
          </a:prstGeom>
          <a:gradFill>
            <a:gsLst>
              <a:gs pos="0">
                <a:srgbClr val="FFB13F"/>
              </a:gs>
              <a:gs pos="80000">
                <a:srgbClr val="FFB13F"/>
              </a:gs>
              <a:gs pos="100000">
                <a:srgbClr val="FFB13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B13F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51520" y="2996952"/>
            <a:ext cx="288032" cy="288032"/>
          </a:xfrm>
          <a:prstGeom prst="ellipse">
            <a:avLst/>
          </a:prstGeom>
          <a:gradFill>
            <a:gsLst>
              <a:gs pos="0">
                <a:srgbClr val="FFB13F"/>
              </a:gs>
              <a:gs pos="80000">
                <a:srgbClr val="FFB13F"/>
              </a:gs>
              <a:gs pos="100000">
                <a:srgbClr val="FFB13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B13F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92732" y="4725144"/>
            <a:ext cx="288032" cy="288032"/>
          </a:xfrm>
          <a:prstGeom prst="ellipse">
            <a:avLst/>
          </a:prstGeom>
          <a:gradFill>
            <a:gsLst>
              <a:gs pos="0">
                <a:srgbClr val="FFB13F"/>
              </a:gs>
              <a:gs pos="80000">
                <a:srgbClr val="FFB13F"/>
              </a:gs>
              <a:gs pos="100000">
                <a:srgbClr val="FFB13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B13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956855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1" y="551002"/>
            <a:ext cx="856895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FFB13F"/>
                </a:solidFill>
              </a:rPr>
              <a:t>Специалист по вводу данных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0" y="3322727"/>
            <a:ext cx="896448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4200"/>
              </a:spcAft>
            </a:pPr>
            <a:r>
              <a:rPr lang="ru-RU" sz="4000" b="1" dirty="0">
                <a:solidFill>
                  <a:schemeClr val="bg1"/>
                </a:solidFill>
              </a:rPr>
              <a:t>может быть один человек или два, вводит данные в программу, несет </a:t>
            </a:r>
            <a:r>
              <a:rPr lang="ru-RU" sz="4000" b="1" dirty="0" smtClean="0">
                <a:solidFill>
                  <a:schemeClr val="bg1"/>
                </a:solidFill>
              </a:rPr>
              <a:t>ответственность за </a:t>
            </a:r>
            <a:r>
              <a:rPr lang="ru-RU" sz="4000" b="1" dirty="0">
                <a:solidFill>
                  <a:schemeClr val="bg1"/>
                </a:solidFill>
              </a:rPr>
              <a:t>процедуру ввода и гарантирует их правильность. </a:t>
            </a:r>
          </a:p>
        </p:txBody>
      </p:sp>
      <p:sp>
        <p:nvSpPr>
          <p:cNvPr id="11" name="Стрелка вниз 10"/>
          <p:cNvSpPr/>
          <p:nvPr/>
        </p:nvSpPr>
        <p:spPr>
          <a:xfrm>
            <a:off x="4139952" y="1916832"/>
            <a:ext cx="622559" cy="864096"/>
          </a:xfrm>
          <a:prstGeom prst="downArrow">
            <a:avLst/>
          </a:prstGeom>
          <a:gradFill>
            <a:gsLst>
              <a:gs pos="0">
                <a:srgbClr val="FFB13F"/>
              </a:gs>
              <a:gs pos="80000">
                <a:srgbClr val="FFB13F"/>
              </a:gs>
              <a:gs pos="100000">
                <a:srgbClr val="FFB13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B13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4385888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24544" y="548680"/>
            <a:ext cx="8783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solidFill>
                  <a:srgbClr val="FFB13F"/>
                </a:solidFill>
              </a:rPr>
              <a:t>Специалист по анализу данных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44016" y="3127608"/>
            <a:ext cx="88924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200" b="1" dirty="0">
                <a:solidFill>
                  <a:schemeClr val="bg1"/>
                </a:solidFill>
              </a:rPr>
              <a:t>человек, работающий совместно </a:t>
            </a:r>
            <a:r>
              <a:rPr lang="en-US" sz="4200" b="1" dirty="0" smtClean="0">
                <a:solidFill>
                  <a:schemeClr val="bg1"/>
                </a:solidFill>
              </a:rPr>
              <a:t>             </a:t>
            </a:r>
            <a:r>
              <a:rPr lang="ru-RU" sz="4200" b="1" dirty="0" smtClean="0">
                <a:solidFill>
                  <a:schemeClr val="bg1"/>
                </a:solidFill>
              </a:rPr>
              <a:t> с </a:t>
            </a:r>
            <a:r>
              <a:rPr lang="ru-RU" sz="4200" b="1" dirty="0">
                <a:solidFill>
                  <a:schemeClr val="bg1"/>
                </a:solidFill>
              </a:rPr>
              <a:t>исследователем и координатором и выполняющий процедуры, необходимые </a:t>
            </a:r>
            <a:r>
              <a:rPr lang="ru-RU" sz="4200" b="1" dirty="0" smtClean="0">
                <a:solidFill>
                  <a:schemeClr val="bg1"/>
                </a:solidFill>
              </a:rPr>
              <a:t>для </a:t>
            </a:r>
            <a:r>
              <a:rPr lang="ru-RU" sz="4200" b="1" dirty="0">
                <a:solidFill>
                  <a:schemeClr val="bg1"/>
                </a:solidFill>
              </a:rPr>
              <a:t>анализа данных.</a:t>
            </a:r>
          </a:p>
        </p:txBody>
      </p:sp>
      <p:sp>
        <p:nvSpPr>
          <p:cNvPr id="10" name="Стрелка вниз 9"/>
          <p:cNvSpPr/>
          <p:nvPr/>
        </p:nvSpPr>
        <p:spPr>
          <a:xfrm>
            <a:off x="4139952" y="1844824"/>
            <a:ext cx="622559" cy="864096"/>
          </a:xfrm>
          <a:prstGeom prst="downArrow">
            <a:avLst/>
          </a:prstGeom>
          <a:gradFill>
            <a:gsLst>
              <a:gs pos="0">
                <a:srgbClr val="FFB13F"/>
              </a:gs>
              <a:gs pos="80000">
                <a:srgbClr val="FFB13F"/>
              </a:gs>
              <a:gs pos="100000">
                <a:srgbClr val="FFB13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B13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9202482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23528" y="260648"/>
            <a:ext cx="81724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 smtClean="0">
                <a:solidFill>
                  <a:srgbClr val="FFB13F"/>
                </a:solidFill>
              </a:rPr>
              <a:t>План исследования:</a:t>
            </a:r>
            <a:endParaRPr lang="ru-RU" sz="5000" b="1" dirty="0">
              <a:solidFill>
                <a:srgbClr val="FFB13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267881"/>
            <a:ext cx="8604448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000"/>
              </a:spcAft>
            </a:pPr>
            <a:r>
              <a:rPr lang="ru-RU" sz="2700" b="1" dirty="0">
                <a:solidFill>
                  <a:schemeClr val="bg1"/>
                </a:solidFill>
              </a:rPr>
              <a:t>Начинается с разработки темы. </a:t>
            </a:r>
          </a:p>
          <a:p>
            <a:pPr>
              <a:spcAft>
                <a:spcPts val="3000"/>
              </a:spcAft>
            </a:pPr>
            <a:r>
              <a:rPr lang="ru-RU" sz="2700" b="1" dirty="0">
                <a:solidFill>
                  <a:schemeClr val="bg1"/>
                </a:solidFill>
              </a:rPr>
              <a:t>Позволяет систематизировать и упорядочить всю последующую исследовательскую работу.</a:t>
            </a:r>
          </a:p>
          <a:p>
            <a:pPr>
              <a:spcAft>
                <a:spcPts val="3000"/>
              </a:spcAft>
            </a:pPr>
            <a:r>
              <a:rPr lang="ru-RU" sz="2700" b="1" dirty="0">
                <a:solidFill>
                  <a:schemeClr val="bg1"/>
                </a:solidFill>
              </a:rPr>
              <a:t>План, составленный </a:t>
            </a:r>
            <a:r>
              <a:rPr lang="ru-RU" sz="2700" b="1" dirty="0" smtClean="0">
                <a:solidFill>
                  <a:schemeClr val="bg1"/>
                </a:solidFill>
              </a:rPr>
              <a:t>в </a:t>
            </a:r>
            <a:r>
              <a:rPr lang="ru-RU" sz="2700" b="1" dirty="0">
                <a:solidFill>
                  <a:schemeClr val="bg1"/>
                </a:solidFill>
              </a:rPr>
              <a:t>начале проводимого исследования, в дальнейшем может уточняться и быть более конкретизированным, но основная задача, стоящая перед </a:t>
            </a:r>
            <a:r>
              <a:rPr lang="ru-RU" sz="2700" b="1" dirty="0" smtClean="0">
                <a:solidFill>
                  <a:schemeClr val="bg1"/>
                </a:solidFill>
              </a:rPr>
              <a:t>исследованием, </a:t>
            </a:r>
            <a:r>
              <a:rPr lang="ru-RU" sz="2700" b="1" dirty="0">
                <a:solidFill>
                  <a:schemeClr val="bg1"/>
                </a:solidFill>
              </a:rPr>
              <a:t>в целом, должна оставаться неизменной.</a:t>
            </a:r>
          </a:p>
          <a:p>
            <a:pPr>
              <a:spcAft>
                <a:spcPts val="3000"/>
              </a:spcAft>
            </a:pPr>
            <a:r>
              <a:rPr lang="ru-RU" sz="2700" b="1" dirty="0">
                <a:solidFill>
                  <a:schemeClr val="bg1"/>
                </a:solidFill>
              </a:rPr>
              <a:t>Должен предусматривать все, что можно заранее предвидеть в проведении исследования.</a:t>
            </a:r>
          </a:p>
        </p:txBody>
      </p:sp>
      <p:sp>
        <p:nvSpPr>
          <p:cNvPr id="8" name="Овал 7"/>
          <p:cNvSpPr/>
          <p:nvPr/>
        </p:nvSpPr>
        <p:spPr>
          <a:xfrm>
            <a:off x="179512" y="1443877"/>
            <a:ext cx="288032" cy="288032"/>
          </a:xfrm>
          <a:prstGeom prst="ellipse">
            <a:avLst/>
          </a:prstGeom>
          <a:gradFill>
            <a:gsLst>
              <a:gs pos="0">
                <a:srgbClr val="FFB13F"/>
              </a:gs>
              <a:gs pos="80000">
                <a:srgbClr val="FFB13F"/>
              </a:gs>
              <a:gs pos="100000">
                <a:srgbClr val="FFB13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B13F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79512" y="2204864"/>
            <a:ext cx="288032" cy="288032"/>
          </a:xfrm>
          <a:prstGeom prst="ellipse">
            <a:avLst/>
          </a:prstGeom>
          <a:gradFill>
            <a:gsLst>
              <a:gs pos="0">
                <a:srgbClr val="FFB13F"/>
              </a:gs>
              <a:gs pos="80000">
                <a:srgbClr val="FFB13F"/>
              </a:gs>
              <a:gs pos="100000">
                <a:srgbClr val="FFB13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B13F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98397" y="3429000"/>
            <a:ext cx="288032" cy="288032"/>
          </a:xfrm>
          <a:prstGeom prst="ellipse">
            <a:avLst/>
          </a:prstGeom>
          <a:gradFill>
            <a:gsLst>
              <a:gs pos="0">
                <a:srgbClr val="FFB13F"/>
              </a:gs>
              <a:gs pos="80000">
                <a:srgbClr val="FFB13F"/>
              </a:gs>
              <a:gs pos="100000">
                <a:srgbClr val="FFB13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B13F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79512" y="5877272"/>
            <a:ext cx="288032" cy="288032"/>
          </a:xfrm>
          <a:prstGeom prst="ellipse">
            <a:avLst/>
          </a:prstGeom>
          <a:gradFill>
            <a:gsLst>
              <a:gs pos="0">
                <a:srgbClr val="FFB13F"/>
              </a:gs>
              <a:gs pos="80000">
                <a:srgbClr val="FFB13F"/>
              </a:gs>
              <a:gs pos="100000">
                <a:srgbClr val="FFB13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B13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341790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593379"/>
            <a:ext cx="28803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составляется             </a:t>
            </a:r>
            <a:r>
              <a:rPr lang="ru-RU" sz="2800" b="1" dirty="0">
                <a:solidFill>
                  <a:schemeClr val="bg1"/>
                </a:solidFill>
              </a:rPr>
              <a:t>в форме рубрик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67297" y="339914"/>
            <a:ext cx="817240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500" b="1" dirty="0" smtClean="0">
                <a:solidFill>
                  <a:srgbClr val="FFB13F"/>
                </a:solidFill>
              </a:rPr>
              <a:t>План исследования</a:t>
            </a:r>
            <a:endParaRPr lang="ru-RU" sz="4500" b="1" dirty="0">
              <a:solidFill>
                <a:srgbClr val="FFB13F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779912" y="3501008"/>
            <a:ext cx="536408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</a:rPr>
              <a:t>реферативное изложение расположенных в логическом порядке вопросов, по которым </a:t>
            </a:r>
            <a:r>
              <a:rPr lang="ru-RU" sz="2800" b="1" dirty="0" smtClean="0">
                <a:solidFill>
                  <a:schemeClr val="bg1"/>
                </a:solidFill>
              </a:rPr>
              <a:t>             в </a:t>
            </a:r>
            <a:r>
              <a:rPr lang="ru-RU" sz="2800" b="1" dirty="0">
                <a:solidFill>
                  <a:schemeClr val="bg1"/>
                </a:solidFill>
              </a:rPr>
              <a:t>дальнейшем будет систематизироваться весь собранный фактический материал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779912" y="1340768"/>
            <a:ext cx="536408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наименование </a:t>
            </a:r>
            <a:r>
              <a:rPr lang="ru-RU" sz="2800" b="1" dirty="0">
                <a:solidFill>
                  <a:schemeClr val="bg1"/>
                </a:solidFill>
              </a:rPr>
              <a:t>мероприятий, сроки исполнения, необходимые ресурсы и ответственные </a:t>
            </a:r>
            <a:r>
              <a:rPr lang="ru-RU" sz="2800" b="1" dirty="0" smtClean="0">
                <a:solidFill>
                  <a:schemeClr val="bg1"/>
                </a:solidFill>
              </a:rPr>
              <a:t>исполнители 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79512" y="4221088"/>
            <a:ext cx="17773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план-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проспект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6" name="Стрелка вниз 15"/>
          <p:cNvSpPr/>
          <p:nvPr/>
        </p:nvSpPr>
        <p:spPr>
          <a:xfrm rot="16200000">
            <a:off x="3176786" y="1757862"/>
            <a:ext cx="379499" cy="613407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 rot="16200000">
            <a:off x="3176786" y="4360660"/>
            <a:ext cx="379499" cy="613407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591611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196752"/>
            <a:ext cx="309634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>
                <a:solidFill>
                  <a:srgbClr val="FFB13F"/>
                </a:solidFill>
              </a:rPr>
              <a:t>Организационная очередность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4984720"/>
            <a:ext cx="331236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>
                <a:solidFill>
                  <a:srgbClr val="FFB13F"/>
                </a:solidFill>
              </a:rPr>
              <a:t>Логическая последовательность </a:t>
            </a:r>
          </a:p>
        </p:txBody>
      </p:sp>
      <p:pic>
        <p:nvPicPr>
          <p:cNvPr id="1026" name="Picture 2" descr="http://www.11pr.net/wp-content/uploads/2012/07/voskl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2924944"/>
            <a:ext cx="1368152" cy="1387513"/>
          </a:xfrm>
          <a:prstGeom prst="rect">
            <a:avLst/>
          </a:prstGeom>
          <a:noFill/>
          <a:ln w="15875">
            <a:solidFill>
              <a:schemeClr val="tx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635896" y="620688"/>
            <a:ext cx="550810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b="1" dirty="0">
                <a:solidFill>
                  <a:schemeClr val="bg1"/>
                </a:solidFill>
              </a:rPr>
              <a:t>задания </a:t>
            </a:r>
            <a:r>
              <a:rPr lang="ru-RU" sz="2500" b="1" dirty="0" smtClean="0">
                <a:solidFill>
                  <a:schemeClr val="bg1"/>
                </a:solidFill>
              </a:rPr>
              <a:t>выполняются  в </a:t>
            </a:r>
            <a:r>
              <a:rPr lang="ru-RU" sz="2500" b="1" dirty="0">
                <a:solidFill>
                  <a:schemeClr val="bg1"/>
                </a:solidFill>
              </a:rPr>
              <a:t>зависимости от наличия возможности, и порядок исполнения их может измениться </a:t>
            </a:r>
            <a:r>
              <a:rPr lang="ru-RU" sz="2500" b="1" dirty="0" smtClean="0">
                <a:solidFill>
                  <a:schemeClr val="bg1"/>
                </a:solidFill>
              </a:rPr>
              <a:t>        с </a:t>
            </a:r>
            <a:r>
              <a:rPr lang="ru-RU" sz="2500" b="1" dirty="0">
                <a:solidFill>
                  <a:schemeClr val="bg1"/>
                </a:solidFill>
              </a:rPr>
              <a:t>тем условием, чтобы </a:t>
            </a:r>
            <a:r>
              <a:rPr lang="ru-RU" sz="2500" b="1" dirty="0" smtClean="0">
                <a:solidFill>
                  <a:schemeClr val="bg1"/>
                </a:solidFill>
              </a:rPr>
              <a:t> </a:t>
            </a:r>
            <a:r>
              <a:rPr lang="en-US" sz="2500" b="1" dirty="0" smtClean="0">
                <a:solidFill>
                  <a:schemeClr val="bg1"/>
                </a:solidFill>
              </a:rPr>
              <a:t>                             </a:t>
            </a:r>
            <a:r>
              <a:rPr lang="ru-RU" sz="2500" b="1" dirty="0" smtClean="0">
                <a:solidFill>
                  <a:schemeClr val="bg1"/>
                </a:solidFill>
              </a:rPr>
              <a:t>за </a:t>
            </a:r>
            <a:r>
              <a:rPr lang="ru-RU" sz="2500" b="1" dirty="0">
                <a:solidFill>
                  <a:schemeClr val="bg1"/>
                </a:solidFill>
              </a:rPr>
              <a:t>определенный период работы они все были выполнены.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651759" y="3744186"/>
            <a:ext cx="5492241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500" b="1" dirty="0">
                <a:solidFill>
                  <a:schemeClr val="bg1"/>
                </a:solidFill>
              </a:rPr>
              <a:t>Пока не изучен первый раздел, нельзя переходить ко второму. </a:t>
            </a:r>
          </a:p>
          <a:p>
            <a:endParaRPr lang="ru-RU" sz="2500" b="1" dirty="0" smtClean="0">
              <a:solidFill>
                <a:schemeClr val="bg1"/>
              </a:solidFill>
            </a:endParaRPr>
          </a:p>
          <a:p>
            <a:r>
              <a:rPr lang="ru-RU" sz="2500" b="1" dirty="0" smtClean="0">
                <a:solidFill>
                  <a:schemeClr val="bg1"/>
                </a:solidFill>
              </a:rPr>
              <a:t>Важно </a:t>
            </a:r>
            <a:r>
              <a:rPr lang="ru-RU" sz="2500" b="1" dirty="0">
                <a:solidFill>
                  <a:schemeClr val="bg1"/>
                </a:solidFill>
              </a:rPr>
              <a:t>научиться находить в любой работе главное, решающее, на чем следует сосредоточить в данное время все внимание. 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V="1">
            <a:off x="1290831" y="2276872"/>
            <a:ext cx="0" cy="648072"/>
          </a:xfrm>
          <a:prstGeom prst="line">
            <a:avLst/>
          </a:prstGeom>
          <a:ln w="47625">
            <a:solidFill>
              <a:srgbClr val="FFB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1290831" y="4312457"/>
            <a:ext cx="0" cy="648072"/>
          </a:xfrm>
          <a:prstGeom prst="line">
            <a:avLst/>
          </a:prstGeom>
          <a:ln w="47625">
            <a:solidFill>
              <a:srgbClr val="FFB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78982185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0652" y="188640"/>
            <a:ext cx="83978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FFB13F"/>
                </a:solidFill>
              </a:rPr>
              <a:t>Медицинская сестра-исследователь: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190937"/>
            <a:ext cx="8640960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400"/>
              </a:spcAft>
            </a:pPr>
            <a:r>
              <a:rPr lang="ru-RU" sz="3000" b="1" dirty="0" smtClean="0">
                <a:solidFill>
                  <a:schemeClr val="bg1"/>
                </a:solidFill>
              </a:rPr>
              <a:t>определяет </a:t>
            </a:r>
            <a:r>
              <a:rPr lang="ru-RU" sz="3000" b="1" dirty="0">
                <a:solidFill>
                  <a:schemeClr val="bg1"/>
                </a:solidFill>
              </a:rPr>
              <a:t>общую генеральную цель в своей </a:t>
            </a:r>
            <a:r>
              <a:rPr lang="ru-RU" sz="3000" b="1" dirty="0" smtClean="0">
                <a:solidFill>
                  <a:schemeClr val="bg1"/>
                </a:solidFill>
              </a:rPr>
              <a:t>работе;</a:t>
            </a:r>
            <a:endParaRPr lang="ru-RU" sz="3000" b="1" dirty="0">
              <a:solidFill>
                <a:schemeClr val="bg1"/>
              </a:solidFill>
            </a:endParaRPr>
          </a:p>
          <a:p>
            <a:pPr>
              <a:spcAft>
                <a:spcPts val="2400"/>
              </a:spcAft>
            </a:pPr>
            <a:r>
              <a:rPr lang="ru-RU" sz="3000" b="1" dirty="0" smtClean="0">
                <a:solidFill>
                  <a:schemeClr val="bg1"/>
                </a:solidFill>
              </a:rPr>
              <a:t>формулирует </a:t>
            </a:r>
            <a:r>
              <a:rPr lang="ru-RU" sz="3000" b="1" dirty="0">
                <a:solidFill>
                  <a:schemeClr val="bg1"/>
                </a:solidFill>
              </a:rPr>
              <a:t>центральную </a:t>
            </a:r>
            <a:r>
              <a:rPr lang="ru-RU" sz="3000" b="1" dirty="0" smtClean="0">
                <a:solidFill>
                  <a:schemeClr val="bg1"/>
                </a:solidFill>
              </a:rPr>
              <a:t>задачу;</a:t>
            </a:r>
            <a:endParaRPr lang="ru-RU" sz="3000" b="1" dirty="0">
              <a:solidFill>
                <a:schemeClr val="bg1"/>
              </a:solidFill>
            </a:endParaRPr>
          </a:p>
          <a:p>
            <a:pPr>
              <a:spcAft>
                <a:spcPts val="2400"/>
              </a:spcAft>
            </a:pPr>
            <a:r>
              <a:rPr lang="ru-RU" sz="3000" b="1" dirty="0" smtClean="0">
                <a:solidFill>
                  <a:schemeClr val="bg1"/>
                </a:solidFill>
              </a:rPr>
              <a:t>выявляет </a:t>
            </a:r>
            <a:r>
              <a:rPr lang="ru-RU" sz="3000" b="1" dirty="0">
                <a:solidFill>
                  <a:schemeClr val="bg1"/>
                </a:solidFill>
              </a:rPr>
              <a:t>все доступные резервы для выполнения замысла и </a:t>
            </a:r>
            <a:r>
              <a:rPr lang="ru-RU" sz="3000" b="1" dirty="0" smtClean="0">
                <a:solidFill>
                  <a:schemeClr val="bg1"/>
                </a:solidFill>
              </a:rPr>
              <a:t>идеи;</a:t>
            </a:r>
            <a:endParaRPr lang="ru-RU" sz="3000" b="1" dirty="0">
              <a:solidFill>
                <a:schemeClr val="bg1"/>
              </a:solidFill>
            </a:endParaRPr>
          </a:p>
          <a:p>
            <a:pPr>
              <a:spcAft>
                <a:spcPts val="2400"/>
              </a:spcAft>
            </a:pPr>
            <a:r>
              <a:rPr lang="ru-RU" sz="3000" b="1" dirty="0" smtClean="0">
                <a:solidFill>
                  <a:schemeClr val="bg1"/>
                </a:solidFill>
              </a:rPr>
              <a:t>выбирает </a:t>
            </a:r>
            <a:r>
              <a:rPr lang="ru-RU" sz="3000" b="1" dirty="0">
                <a:solidFill>
                  <a:schemeClr val="bg1"/>
                </a:solidFill>
              </a:rPr>
              <a:t>необходимые методы и приемы </a:t>
            </a:r>
            <a:r>
              <a:rPr lang="ru-RU" sz="3000" b="1" dirty="0" smtClean="0">
                <a:solidFill>
                  <a:schemeClr val="bg1"/>
                </a:solidFill>
              </a:rPr>
              <a:t>действий;</a:t>
            </a:r>
            <a:endParaRPr lang="ru-RU" sz="3000" b="1" dirty="0">
              <a:solidFill>
                <a:schemeClr val="bg1"/>
              </a:solidFill>
            </a:endParaRPr>
          </a:p>
          <a:p>
            <a:pPr>
              <a:spcAft>
                <a:spcPts val="2400"/>
              </a:spcAft>
            </a:pPr>
            <a:r>
              <a:rPr lang="ru-RU" sz="3000" b="1" dirty="0" smtClean="0">
                <a:solidFill>
                  <a:schemeClr val="bg1"/>
                </a:solidFill>
              </a:rPr>
              <a:t>находит </a:t>
            </a:r>
            <a:r>
              <a:rPr lang="ru-RU" sz="3000" b="1" dirty="0">
                <a:solidFill>
                  <a:schemeClr val="bg1"/>
                </a:solidFill>
              </a:rPr>
              <a:t>наиболее удобное время для выполнения каждого этапа.</a:t>
            </a:r>
          </a:p>
        </p:txBody>
      </p:sp>
      <p:sp>
        <p:nvSpPr>
          <p:cNvPr id="4" name="Овал 3"/>
          <p:cNvSpPr/>
          <p:nvPr/>
        </p:nvSpPr>
        <p:spPr>
          <a:xfrm>
            <a:off x="179512" y="1340768"/>
            <a:ext cx="288032" cy="288032"/>
          </a:xfrm>
          <a:prstGeom prst="ellipse">
            <a:avLst/>
          </a:prstGeom>
          <a:gradFill>
            <a:gsLst>
              <a:gs pos="0">
                <a:srgbClr val="FFB13F"/>
              </a:gs>
              <a:gs pos="80000">
                <a:srgbClr val="FFB13F"/>
              </a:gs>
              <a:gs pos="100000">
                <a:srgbClr val="FFB13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B13F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79512" y="2636912"/>
            <a:ext cx="288032" cy="288032"/>
          </a:xfrm>
          <a:prstGeom prst="ellipse">
            <a:avLst/>
          </a:prstGeom>
          <a:gradFill>
            <a:gsLst>
              <a:gs pos="0">
                <a:srgbClr val="FFB13F"/>
              </a:gs>
              <a:gs pos="80000">
                <a:srgbClr val="FFB13F"/>
              </a:gs>
              <a:gs pos="100000">
                <a:srgbClr val="FFB13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B13F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98397" y="3356992"/>
            <a:ext cx="288032" cy="288032"/>
          </a:xfrm>
          <a:prstGeom prst="ellipse">
            <a:avLst/>
          </a:prstGeom>
          <a:gradFill>
            <a:gsLst>
              <a:gs pos="0">
                <a:srgbClr val="FFB13F"/>
              </a:gs>
              <a:gs pos="80000">
                <a:srgbClr val="FFB13F"/>
              </a:gs>
              <a:gs pos="100000">
                <a:srgbClr val="FFB13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B13F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79512" y="4581128"/>
            <a:ext cx="288032" cy="288032"/>
          </a:xfrm>
          <a:prstGeom prst="ellipse">
            <a:avLst/>
          </a:prstGeom>
          <a:gradFill>
            <a:gsLst>
              <a:gs pos="0">
                <a:srgbClr val="FFB13F"/>
              </a:gs>
              <a:gs pos="80000">
                <a:srgbClr val="FFB13F"/>
              </a:gs>
              <a:gs pos="100000">
                <a:srgbClr val="FFB13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B13F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98397" y="5805264"/>
            <a:ext cx="288032" cy="288032"/>
          </a:xfrm>
          <a:prstGeom prst="ellipse">
            <a:avLst/>
          </a:prstGeom>
          <a:gradFill>
            <a:gsLst>
              <a:gs pos="0">
                <a:srgbClr val="FFB13F"/>
              </a:gs>
              <a:gs pos="80000">
                <a:srgbClr val="FFB13F"/>
              </a:gs>
              <a:gs pos="100000">
                <a:srgbClr val="FFB13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B13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982185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260648"/>
            <a:ext cx="47195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FFB13F"/>
                </a:solidFill>
              </a:rPr>
              <a:t>План </a:t>
            </a:r>
            <a:r>
              <a:rPr lang="ru-RU" sz="4000" b="1" dirty="0" smtClean="0">
                <a:solidFill>
                  <a:srgbClr val="FFB13F"/>
                </a:solidFill>
              </a:rPr>
              <a:t>мероприятий: </a:t>
            </a:r>
            <a:endParaRPr lang="ru-RU" sz="4000" b="1" dirty="0">
              <a:solidFill>
                <a:srgbClr val="FFB13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196752"/>
            <a:ext cx="831641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3000"/>
              </a:spcAft>
            </a:pPr>
            <a:r>
              <a:rPr lang="ru-RU" sz="2900" b="1" dirty="0">
                <a:solidFill>
                  <a:schemeClr val="bg1"/>
                </a:solidFill>
              </a:rPr>
              <a:t>Проведение обзора </a:t>
            </a:r>
            <a:r>
              <a:rPr lang="ru-RU" sz="2900" b="1" dirty="0" smtClean="0">
                <a:solidFill>
                  <a:schemeClr val="bg1"/>
                </a:solidFill>
              </a:rPr>
              <a:t>литературы.</a:t>
            </a:r>
            <a:endParaRPr lang="ru-RU" sz="2900" b="1" dirty="0">
              <a:solidFill>
                <a:schemeClr val="bg1"/>
              </a:solidFill>
            </a:endParaRPr>
          </a:p>
          <a:p>
            <a:pPr lvl="0">
              <a:spcAft>
                <a:spcPts val="3000"/>
              </a:spcAft>
            </a:pPr>
            <a:r>
              <a:rPr lang="ru-RU" sz="2900" b="1" dirty="0">
                <a:solidFill>
                  <a:schemeClr val="bg1"/>
                </a:solidFill>
              </a:rPr>
              <a:t>Определение темы и цели </a:t>
            </a:r>
            <a:r>
              <a:rPr lang="ru-RU" sz="2900" b="1" dirty="0" smtClean="0">
                <a:solidFill>
                  <a:schemeClr val="bg1"/>
                </a:solidFill>
              </a:rPr>
              <a:t>исследования, </a:t>
            </a:r>
            <a:r>
              <a:rPr lang="ru-RU" sz="2900" b="1" dirty="0">
                <a:solidFill>
                  <a:schemeClr val="bg1"/>
                </a:solidFill>
              </a:rPr>
              <a:t>и его значения для </a:t>
            </a:r>
            <a:r>
              <a:rPr lang="ru-RU" sz="2900" b="1" dirty="0" smtClean="0">
                <a:solidFill>
                  <a:schemeClr val="bg1"/>
                </a:solidFill>
              </a:rPr>
              <a:t>практики.</a:t>
            </a:r>
            <a:endParaRPr lang="ru-RU" sz="2900" b="1" dirty="0">
              <a:solidFill>
                <a:schemeClr val="bg1"/>
              </a:solidFill>
            </a:endParaRPr>
          </a:p>
          <a:p>
            <a:pPr lvl="0">
              <a:spcAft>
                <a:spcPts val="3000"/>
              </a:spcAft>
            </a:pPr>
            <a:r>
              <a:rPr lang="ru-RU" sz="2900" b="1" dirty="0">
                <a:solidFill>
                  <a:schemeClr val="bg1"/>
                </a:solidFill>
              </a:rPr>
              <a:t>Составление графика подготовки и реализации исследования, формирование пакета документов по </a:t>
            </a:r>
            <a:r>
              <a:rPr lang="ru-RU" sz="2900" b="1" dirty="0" smtClean="0">
                <a:solidFill>
                  <a:schemeClr val="bg1"/>
                </a:solidFill>
              </a:rPr>
              <a:t>исследованию.</a:t>
            </a:r>
            <a:endParaRPr lang="ru-RU" sz="2900" b="1" dirty="0">
              <a:solidFill>
                <a:schemeClr val="bg1"/>
              </a:solidFill>
            </a:endParaRPr>
          </a:p>
          <a:p>
            <a:pPr lvl="0">
              <a:spcAft>
                <a:spcPts val="3000"/>
              </a:spcAft>
            </a:pPr>
            <a:r>
              <a:rPr lang="ru-RU" sz="2900" b="1" dirty="0">
                <a:solidFill>
                  <a:schemeClr val="bg1"/>
                </a:solidFill>
              </a:rPr>
              <a:t>Проведение встреч с администрацией и персоналом для информирования о ходе исследования внутри медицинской </a:t>
            </a:r>
            <a:r>
              <a:rPr lang="ru-RU" sz="2900" b="1" dirty="0" smtClean="0">
                <a:solidFill>
                  <a:schemeClr val="bg1"/>
                </a:solidFill>
              </a:rPr>
              <a:t>организации.</a:t>
            </a:r>
            <a:endParaRPr lang="ru-RU" sz="2900" b="1" dirty="0">
              <a:solidFill>
                <a:schemeClr val="bg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51520" y="1340768"/>
            <a:ext cx="288032" cy="288032"/>
          </a:xfrm>
          <a:prstGeom prst="ellipse">
            <a:avLst/>
          </a:prstGeom>
          <a:gradFill>
            <a:gsLst>
              <a:gs pos="0">
                <a:srgbClr val="FFB13F"/>
              </a:gs>
              <a:gs pos="80000">
                <a:srgbClr val="FFB13F"/>
              </a:gs>
              <a:gs pos="100000">
                <a:srgbClr val="FFB13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B13F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51520" y="2173763"/>
            <a:ext cx="288032" cy="288032"/>
          </a:xfrm>
          <a:prstGeom prst="ellipse">
            <a:avLst/>
          </a:prstGeom>
          <a:gradFill>
            <a:gsLst>
              <a:gs pos="0">
                <a:srgbClr val="FFB13F"/>
              </a:gs>
              <a:gs pos="80000">
                <a:srgbClr val="FFB13F"/>
              </a:gs>
              <a:gs pos="100000">
                <a:srgbClr val="FFB13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B13F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70405" y="3429000"/>
            <a:ext cx="288032" cy="288032"/>
          </a:xfrm>
          <a:prstGeom prst="ellipse">
            <a:avLst/>
          </a:prstGeom>
          <a:gradFill>
            <a:gsLst>
              <a:gs pos="0">
                <a:srgbClr val="FFB13F"/>
              </a:gs>
              <a:gs pos="80000">
                <a:srgbClr val="FFB13F"/>
              </a:gs>
              <a:gs pos="100000">
                <a:srgbClr val="FFB13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B13F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51520" y="5085184"/>
            <a:ext cx="288032" cy="288032"/>
          </a:xfrm>
          <a:prstGeom prst="ellipse">
            <a:avLst/>
          </a:prstGeom>
          <a:gradFill>
            <a:gsLst>
              <a:gs pos="0">
                <a:srgbClr val="FFB13F"/>
              </a:gs>
              <a:gs pos="80000">
                <a:srgbClr val="FFB13F"/>
              </a:gs>
              <a:gs pos="100000">
                <a:srgbClr val="FFB13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B13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982185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344850"/>
            <a:ext cx="5282215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500" b="1" dirty="0">
                <a:solidFill>
                  <a:srgbClr val="FFB13F"/>
                </a:solidFill>
              </a:rPr>
              <a:t>План </a:t>
            </a:r>
            <a:r>
              <a:rPr lang="ru-RU" sz="4500" b="1" dirty="0" smtClean="0">
                <a:solidFill>
                  <a:srgbClr val="FFB13F"/>
                </a:solidFill>
              </a:rPr>
              <a:t>мероприятий: </a:t>
            </a:r>
            <a:endParaRPr lang="ru-RU" sz="4500" b="1" dirty="0">
              <a:solidFill>
                <a:srgbClr val="FFB13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412776"/>
            <a:ext cx="8244408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4800"/>
              </a:spcAft>
            </a:pPr>
            <a:r>
              <a:rPr lang="ru-RU" sz="3400" b="1" dirty="0">
                <a:solidFill>
                  <a:schemeClr val="bg1"/>
                </a:solidFill>
              </a:rPr>
              <a:t>Подбор исследовательской команды и график ее </a:t>
            </a:r>
            <a:r>
              <a:rPr lang="ru-RU" sz="3400" b="1" dirty="0" smtClean="0">
                <a:solidFill>
                  <a:schemeClr val="bg1"/>
                </a:solidFill>
              </a:rPr>
              <a:t>обучения.</a:t>
            </a:r>
            <a:endParaRPr lang="ru-RU" sz="3400" b="1" dirty="0">
              <a:solidFill>
                <a:schemeClr val="bg1"/>
              </a:solidFill>
            </a:endParaRPr>
          </a:p>
          <a:p>
            <a:pPr>
              <a:spcAft>
                <a:spcPts val="4800"/>
              </a:spcAft>
            </a:pPr>
            <a:r>
              <a:rPr lang="ru-RU" sz="3400" b="1" dirty="0">
                <a:solidFill>
                  <a:schemeClr val="bg1"/>
                </a:solidFill>
              </a:rPr>
              <a:t>Согласование в этическом комитете плана исследования и образца информированного согласия </a:t>
            </a:r>
            <a:r>
              <a:rPr lang="ru-RU" sz="3400" b="1" dirty="0" smtClean="0">
                <a:solidFill>
                  <a:schemeClr val="bg1"/>
                </a:solidFill>
              </a:rPr>
              <a:t>пациента.</a:t>
            </a:r>
            <a:endParaRPr lang="ru-RU" sz="3400" b="1" dirty="0">
              <a:solidFill>
                <a:schemeClr val="bg1"/>
              </a:solidFill>
            </a:endParaRPr>
          </a:p>
          <a:p>
            <a:pPr>
              <a:spcAft>
                <a:spcPts val="4800"/>
              </a:spcAft>
            </a:pPr>
            <a:r>
              <a:rPr lang="ru-RU" sz="3400" b="1" dirty="0">
                <a:solidFill>
                  <a:schemeClr val="bg1"/>
                </a:solidFill>
              </a:rPr>
              <a:t>Набор и формирование исследуемой группы для </a:t>
            </a:r>
            <a:r>
              <a:rPr lang="ru-RU" sz="3400" b="1" dirty="0" smtClean="0">
                <a:solidFill>
                  <a:schemeClr val="bg1"/>
                </a:solidFill>
              </a:rPr>
              <a:t>исследования.</a:t>
            </a:r>
            <a:endParaRPr lang="ru-RU" sz="3400" b="1" dirty="0">
              <a:solidFill>
                <a:schemeClr val="bg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04643" y="1628800"/>
            <a:ext cx="288032" cy="288032"/>
          </a:xfrm>
          <a:prstGeom prst="ellipse">
            <a:avLst/>
          </a:prstGeom>
          <a:gradFill>
            <a:gsLst>
              <a:gs pos="0">
                <a:srgbClr val="FFB13F"/>
              </a:gs>
              <a:gs pos="80000">
                <a:srgbClr val="FFB13F"/>
              </a:gs>
              <a:gs pos="100000">
                <a:srgbClr val="FFB13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B13F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04643" y="3212976"/>
            <a:ext cx="288032" cy="288032"/>
          </a:xfrm>
          <a:prstGeom prst="ellipse">
            <a:avLst/>
          </a:prstGeom>
          <a:gradFill>
            <a:gsLst>
              <a:gs pos="0">
                <a:srgbClr val="FFB13F"/>
              </a:gs>
              <a:gs pos="80000">
                <a:srgbClr val="FFB13F"/>
              </a:gs>
              <a:gs pos="100000">
                <a:srgbClr val="FFB13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B13F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23528" y="5445224"/>
            <a:ext cx="288032" cy="288032"/>
          </a:xfrm>
          <a:prstGeom prst="ellipse">
            <a:avLst/>
          </a:prstGeom>
          <a:gradFill>
            <a:gsLst>
              <a:gs pos="0">
                <a:srgbClr val="FFB13F"/>
              </a:gs>
              <a:gs pos="80000">
                <a:srgbClr val="FFB13F"/>
              </a:gs>
              <a:gs pos="100000">
                <a:srgbClr val="FFB13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B13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982185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23728" y="339914"/>
            <a:ext cx="5282215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500" b="1" dirty="0">
                <a:solidFill>
                  <a:srgbClr val="FFB13F"/>
                </a:solidFill>
              </a:rPr>
              <a:t>План </a:t>
            </a:r>
            <a:r>
              <a:rPr lang="ru-RU" sz="4500" b="1" dirty="0" smtClean="0">
                <a:solidFill>
                  <a:srgbClr val="FFB13F"/>
                </a:solidFill>
              </a:rPr>
              <a:t>мероприятий: </a:t>
            </a:r>
            <a:endParaRPr lang="ru-RU" sz="4500" b="1" dirty="0">
              <a:solidFill>
                <a:srgbClr val="FFB13F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340768"/>
            <a:ext cx="8549431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4800"/>
              </a:spcAft>
            </a:pPr>
            <a:r>
              <a:rPr lang="ru-RU" sz="3400" b="1" dirty="0">
                <a:solidFill>
                  <a:schemeClr val="bg1"/>
                </a:solidFill>
              </a:rPr>
              <a:t>Определение методов исследования, способов измерения и сбора </a:t>
            </a:r>
            <a:r>
              <a:rPr lang="ru-RU" sz="3400" b="1" dirty="0" smtClean="0">
                <a:solidFill>
                  <a:schemeClr val="bg1"/>
                </a:solidFill>
              </a:rPr>
              <a:t>данных.</a:t>
            </a:r>
            <a:endParaRPr lang="ru-RU" sz="3400" b="1" dirty="0">
              <a:solidFill>
                <a:schemeClr val="bg1"/>
              </a:solidFill>
            </a:endParaRPr>
          </a:p>
          <a:p>
            <a:pPr lvl="0">
              <a:spcAft>
                <a:spcPts val="4800"/>
              </a:spcAft>
            </a:pPr>
            <a:r>
              <a:rPr lang="ru-RU" sz="3400" b="1" dirty="0">
                <a:solidFill>
                  <a:schemeClr val="bg1"/>
                </a:solidFill>
              </a:rPr>
              <a:t>Составление плана или графика для ввода данных и их </a:t>
            </a:r>
            <a:r>
              <a:rPr lang="ru-RU" sz="3400" b="1" dirty="0" smtClean="0">
                <a:solidFill>
                  <a:schemeClr val="bg1"/>
                </a:solidFill>
              </a:rPr>
              <a:t>верификация.</a:t>
            </a:r>
            <a:endParaRPr lang="ru-RU" sz="3400" b="1" dirty="0">
              <a:solidFill>
                <a:schemeClr val="bg1"/>
              </a:solidFill>
            </a:endParaRPr>
          </a:p>
          <a:p>
            <a:pPr lvl="0">
              <a:spcAft>
                <a:spcPts val="4800"/>
              </a:spcAft>
            </a:pPr>
            <a:r>
              <a:rPr lang="ru-RU" sz="3400" b="1" dirty="0">
                <a:solidFill>
                  <a:schemeClr val="bg1"/>
                </a:solidFill>
              </a:rPr>
              <a:t>Составление плана для написания статьи для информирования медицинской организации и </a:t>
            </a:r>
            <a:r>
              <a:rPr lang="ru-RU" sz="3400" b="1" dirty="0" smtClean="0">
                <a:solidFill>
                  <a:schemeClr val="bg1"/>
                </a:solidFill>
              </a:rPr>
              <a:t>общественности.</a:t>
            </a:r>
            <a:endParaRPr lang="ru-RU" sz="3400" b="1" dirty="0">
              <a:solidFill>
                <a:schemeClr val="bg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23528" y="1484784"/>
            <a:ext cx="288032" cy="288032"/>
          </a:xfrm>
          <a:prstGeom prst="ellipse">
            <a:avLst/>
          </a:prstGeom>
          <a:gradFill>
            <a:gsLst>
              <a:gs pos="0">
                <a:srgbClr val="FFB13F"/>
              </a:gs>
              <a:gs pos="80000">
                <a:srgbClr val="FFB13F"/>
              </a:gs>
              <a:gs pos="100000">
                <a:srgbClr val="FFB13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B13F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23528" y="3212976"/>
            <a:ext cx="288032" cy="288032"/>
          </a:xfrm>
          <a:prstGeom prst="ellipse">
            <a:avLst/>
          </a:prstGeom>
          <a:gradFill>
            <a:gsLst>
              <a:gs pos="0">
                <a:srgbClr val="FFB13F"/>
              </a:gs>
              <a:gs pos="80000">
                <a:srgbClr val="FFB13F"/>
              </a:gs>
              <a:gs pos="100000">
                <a:srgbClr val="FFB13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B13F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42413" y="4869160"/>
            <a:ext cx="288032" cy="288032"/>
          </a:xfrm>
          <a:prstGeom prst="ellipse">
            <a:avLst/>
          </a:prstGeom>
          <a:gradFill>
            <a:gsLst>
              <a:gs pos="0">
                <a:srgbClr val="FFB13F"/>
              </a:gs>
              <a:gs pos="80000">
                <a:srgbClr val="FFB13F"/>
              </a:gs>
              <a:gs pos="100000">
                <a:srgbClr val="FFB13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B13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3945052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548680"/>
            <a:ext cx="70567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rgbClr val="FFB13F"/>
                </a:solidFill>
              </a:rPr>
              <a:t>Координатор проекта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3076505"/>
            <a:ext cx="864096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chemeClr val="bg1"/>
                </a:solidFill>
              </a:rPr>
              <a:t>это специалист, который несет ответственность </a:t>
            </a:r>
            <a:r>
              <a:rPr lang="en-US" sz="4400" b="1" dirty="0" smtClean="0">
                <a:solidFill>
                  <a:schemeClr val="bg1"/>
                </a:solidFill>
              </a:rPr>
              <a:t>                                   </a:t>
            </a:r>
            <a:r>
              <a:rPr lang="ru-RU" sz="4400" b="1" dirty="0" smtClean="0">
                <a:solidFill>
                  <a:schemeClr val="bg1"/>
                </a:solidFill>
              </a:rPr>
              <a:t> за </a:t>
            </a:r>
            <a:r>
              <a:rPr lang="ru-RU" sz="4400" b="1" dirty="0">
                <a:solidFill>
                  <a:schemeClr val="bg1"/>
                </a:solidFill>
              </a:rPr>
              <a:t>планирование, подготовку и исполнение конкретного проекта.</a:t>
            </a:r>
          </a:p>
        </p:txBody>
      </p:sp>
      <p:sp>
        <p:nvSpPr>
          <p:cNvPr id="8" name="Стрелка вниз 7"/>
          <p:cNvSpPr/>
          <p:nvPr/>
        </p:nvSpPr>
        <p:spPr>
          <a:xfrm>
            <a:off x="4139952" y="1916832"/>
            <a:ext cx="622559" cy="864096"/>
          </a:xfrm>
          <a:prstGeom prst="downArrow">
            <a:avLst/>
          </a:prstGeom>
          <a:gradFill>
            <a:gsLst>
              <a:gs pos="0">
                <a:srgbClr val="FFB13F"/>
              </a:gs>
              <a:gs pos="80000">
                <a:srgbClr val="FFB13F"/>
              </a:gs>
              <a:gs pos="100000">
                <a:srgbClr val="FFB13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B13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0049096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828092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FFB13F"/>
                </a:solidFill>
              </a:rPr>
              <a:t>Консультант по научным исследованиям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3487648"/>
            <a:ext cx="83529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200" b="1" dirty="0">
                <a:solidFill>
                  <a:schemeClr val="bg1"/>
                </a:solidFill>
              </a:rPr>
              <a:t>это специалист, имеющий ученую степень, определяющий методы проведения исследований и их практическое значение.</a:t>
            </a:r>
          </a:p>
        </p:txBody>
      </p:sp>
      <p:sp>
        <p:nvSpPr>
          <p:cNvPr id="11" name="Стрелка вниз 10"/>
          <p:cNvSpPr/>
          <p:nvPr/>
        </p:nvSpPr>
        <p:spPr>
          <a:xfrm>
            <a:off x="3995936" y="2204864"/>
            <a:ext cx="622559" cy="864096"/>
          </a:xfrm>
          <a:prstGeom prst="downArrow">
            <a:avLst/>
          </a:prstGeom>
          <a:gradFill>
            <a:gsLst>
              <a:gs pos="0">
                <a:srgbClr val="FFB13F"/>
              </a:gs>
              <a:gs pos="80000">
                <a:srgbClr val="FFB13F"/>
              </a:gs>
              <a:gs pos="100000">
                <a:srgbClr val="FFB13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B13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4402726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339752" y="476672"/>
            <a:ext cx="4572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5000" b="1" dirty="0">
                <a:solidFill>
                  <a:srgbClr val="FFB13F"/>
                </a:solidFill>
              </a:rPr>
              <a:t>Куратор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5496" y="2748984"/>
            <a:ext cx="914501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</a:rPr>
              <a:t>это специалист, содействующий процессу проведения исследования, отвечающий </a:t>
            </a:r>
            <a:r>
              <a:rPr lang="en-US" sz="3600" b="1" dirty="0" smtClean="0">
                <a:solidFill>
                  <a:schemeClr val="bg1"/>
                </a:solidFill>
              </a:rPr>
              <a:t>          </a:t>
            </a:r>
            <a:r>
              <a:rPr lang="ru-RU" sz="3600" b="1" dirty="0" smtClean="0">
                <a:solidFill>
                  <a:schemeClr val="bg1"/>
                </a:solidFill>
              </a:rPr>
              <a:t>за </a:t>
            </a:r>
            <a:r>
              <a:rPr lang="ru-RU" sz="3600" b="1" dirty="0">
                <a:solidFill>
                  <a:schemeClr val="bg1"/>
                </a:solidFill>
              </a:rPr>
              <a:t>его своевременное проведение </a:t>
            </a:r>
            <a:r>
              <a:rPr lang="en-US" sz="3600" b="1" dirty="0" smtClean="0">
                <a:solidFill>
                  <a:schemeClr val="bg1"/>
                </a:solidFill>
              </a:rPr>
              <a:t>                  </a:t>
            </a:r>
            <a:r>
              <a:rPr lang="ru-RU" sz="3600" b="1" dirty="0" smtClean="0">
                <a:solidFill>
                  <a:schemeClr val="bg1"/>
                </a:solidFill>
              </a:rPr>
              <a:t>в </a:t>
            </a:r>
            <a:r>
              <a:rPr lang="ru-RU" sz="3600" b="1" dirty="0">
                <a:solidFill>
                  <a:schemeClr val="bg1"/>
                </a:solidFill>
              </a:rPr>
              <a:t>медицинской организации, формирующий позитивное мнение медицинской общественности к инновациям.</a:t>
            </a:r>
          </a:p>
        </p:txBody>
      </p:sp>
      <p:sp>
        <p:nvSpPr>
          <p:cNvPr id="8" name="Стрелка вниз 7"/>
          <p:cNvSpPr/>
          <p:nvPr/>
        </p:nvSpPr>
        <p:spPr>
          <a:xfrm>
            <a:off x="4283968" y="1556792"/>
            <a:ext cx="622559" cy="864096"/>
          </a:xfrm>
          <a:prstGeom prst="downArrow">
            <a:avLst/>
          </a:prstGeom>
          <a:gradFill>
            <a:gsLst>
              <a:gs pos="0">
                <a:srgbClr val="FFB13F"/>
              </a:gs>
              <a:gs pos="80000">
                <a:srgbClr val="FFB13F"/>
              </a:gs>
              <a:gs pos="100000">
                <a:srgbClr val="FFB13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B13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846725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304256" y="404664"/>
            <a:ext cx="4572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5000" b="1" dirty="0">
                <a:solidFill>
                  <a:srgbClr val="FFB13F"/>
                </a:solidFill>
              </a:rPr>
              <a:t>Рецензент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2627034"/>
            <a:ext cx="896448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</a:rPr>
              <a:t>это специалист имеющий высокую профессиональную квалификацию, ученую степень, оценивающий и анализирующий научные работы </a:t>
            </a:r>
            <a:r>
              <a:rPr lang="ru-RU" sz="3600" b="1" dirty="0" smtClean="0">
                <a:solidFill>
                  <a:schemeClr val="bg1"/>
                </a:solidFill>
              </a:rPr>
              <a:t>в </a:t>
            </a:r>
            <a:r>
              <a:rPr lang="ru-RU" sz="3600" b="1" dirty="0">
                <a:solidFill>
                  <a:schemeClr val="bg1"/>
                </a:solidFill>
              </a:rPr>
              <a:t>какой-либо определенной медицинской сфере деятельности, публикующий научные труды.</a:t>
            </a:r>
          </a:p>
        </p:txBody>
      </p:sp>
      <p:sp>
        <p:nvSpPr>
          <p:cNvPr id="8" name="Стрелка вниз 7"/>
          <p:cNvSpPr/>
          <p:nvPr/>
        </p:nvSpPr>
        <p:spPr>
          <a:xfrm>
            <a:off x="4067944" y="1484784"/>
            <a:ext cx="622559" cy="864096"/>
          </a:xfrm>
          <a:prstGeom prst="downArrow">
            <a:avLst/>
          </a:prstGeom>
          <a:gradFill>
            <a:gsLst>
              <a:gs pos="0">
                <a:srgbClr val="FFB13F"/>
              </a:gs>
              <a:gs pos="80000">
                <a:srgbClr val="FFB13F"/>
              </a:gs>
              <a:gs pos="100000">
                <a:srgbClr val="FFB13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B13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525137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611560" y="2062584"/>
            <a:ext cx="8640960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600"/>
              </a:spcAft>
            </a:pPr>
            <a:r>
              <a:rPr lang="ru-RU" sz="3200" b="1" dirty="0">
                <a:solidFill>
                  <a:schemeClr val="bg1"/>
                </a:solidFill>
              </a:rPr>
              <a:t>Сестринский персонал должен быть вовлечен в процесс </a:t>
            </a:r>
            <a:r>
              <a:rPr lang="ru-RU" sz="3200" b="1" dirty="0" smtClean="0">
                <a:solidFill>
                  <a:schemeClr val="bg1"/>
                </a:solidFill>
              </a:rPr>
              <a:t>исследования.</a:t>
            </a:r>
            <a:endParaRPr lang="ru-RU" sz="3200" b="1" dirty="0">
              <a:solidFill>
                <a:schemeClr val="bg1"/>
              </a:solidFill>
            </a:endParaRPr>
          </a:p>
          <a:p>
            <a:pPr>
              <a:spcAft>
                <a:spcPts val="3600"/>
              </a:spcAft>
            </a:pPr>
            <a:r>
              <a:rPr lang="ru-RU" sz="3200" b="1" dirty="0">
                <a:solidFill>
                  <a:schemeClr val="bg1"/>
                </a:solidFill>
              </a:rPr>
              <a:t>Поддержка со стороны врачебного персонала, научных сотрудников кафедр </a:t>
            </a:r>
            <a:r>
              <a:rPr lang="ru-RU" sz="3200" b="1" dirty="0" err="1" smtClean="0">
                <a:solidFill>
                  <a:schemeClr val="bg1"/>
                </a:solidFill>
              </a:rPr>
              <a:t>ОмГМА</a:t>
            </a:r>
            <a:r>
              <a:rPr lang="ru-RU" sz="3200" b="1" dirty="0">
                <a:solidFill>
                  <a:schemeClr val="bg1"/>
                </a:solidFill>
              </a:rPr>
              <a:t>, учебно-методического кабинета.</a:t>
            </a:r>
          </a:p>
          <a:p>
            <a:pPr>
              <a:spcAft>
                <a:spcPts val="3600"/>
              </a:spcAft>
            </a:pPr>
            <a:r>
              <a:rPr lang="ru-RU" sz="3200" b="1" dirty="0">
                <a:solidFill>
                  <a:schemeClr val="bg1"/>
                </a:solidFill>
              </a:rPr>
              <a:t>Посещение библиотек, сайтов российских и зарубежных коллег.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971600" y="548680"/>
            <a:ext cx="61773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B13F"/>
                </a:solidFill>
              </a:rPr>
              <a:t>Кого привлечь к проведению исследований?</a:t>
            </a:r>
            <a:endParaRPr lang="ru-RU" sz="2800" b="1" dirty="0">
              <a:solidFill>
                <a:srgbClr val="FFB13F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10308" y="2204864"/>
            <a:ext cx="288032" cy="288032"/>
          </a:xfrm>
          <a:prstGeom prst="ellipse">
            <a:avLst/>
          </a:prstGeom>
          <a:gradFill>
            <a:gsLst>
              <a:gs pos="0">
                <a:srgbClr val="FFB13F"/>
              </a:gs>
              <a:gs pos="80000">
                <a:srgbClr val="FFB13F"/>
              </a:gs>
              <a:gs pos="100000">
                <a:srgbClr val="FFB13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B13F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210308" y="3717032"/>
            <a:ext cx="288032" cy="288032"/>
          </a:xfrm>
          <a:prstGeom prst="ellipse">
            <a:avLst/>
          </a:prstGeom>
          <a:gradFill>
            <a:gsLst>
              <a:gs pos="0">
                <a:srgbClr val="FFB13F"/>
              </a:gs>
              <a:gs pos="80000">
                <a:srgbClr val="FFB13F"/>
              </a:gs>
              <a:gs pos="100000">
                <a:srgbClr val="FFB13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B13F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251520" y="5589240"/>
            <a:ext cx="288032" cy="288032"/>
          </a:xfrm>
          <a:prstGeom prst="ellipse">
            <a:avLst/>
          </a:prstGeom>
          <a:gradFill>
            <a:gsLst>
              <a:gs pos="0">
                <a:srgbClr val="FFB13F"/>
              </a:gs>
              <a:gs pos="80000">
                <a:srgbClr val="FFB13F"/>
              </a:gs>
              <a:gs pos="100000">
                <a:srgbClr val="FFB13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B13F"/>
              </a:solidFill>
            </a:endParaRPr>
          </a:p>
        </p:txBody>
      </p:sp>
      <p:pic>
        <p:nvPicPr>
          <p:cNvPr id="2050" name="Picture 2" descr="http://seomarketing.si/wp-content/uploads/2010/11/marketing-2-400x2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76672"/>
            <a:ext cx="1702358" cy="1063974"/>
          </a:xfrm>
          <a:prstGeom prst="rect">
            <a:avLst/>
          </a:prstGeom>
          <a:noFill/>
          <a:ln w="15875">
            <a:solidFill>
              <a:schemeClr val="tx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9513933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899592" y="332656"/>
            <a:ext cx="7509322" cy="103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400" b="1" dirty="0" smtClean="0">
                <a:solidFill>
                  <a:srgbClr val="FFB13F"/>
                </a:solidFill>
              </a:rPr>
              <a:t>Создание команды медицинских сестер для проведения исследований</a:t>
            </a:r>
            <a:endParaRPr lang="ru-RU" sz="3400" b="1" dirty="0">
              <a:solidFill>
                <a:srgbClr val="FFB13F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337244" y="1628800"/>
            <a:ext cx="350001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b="1" dirty="0">
                <a:solidFill>
                  <a:schemeClr val="bg1"/>
                </a:solidFill>
              </a:rPr>
              <a:t>Медицинская сестра – </a:t>
            </a:r>
            <a:r>
              <a:rPr lang="ru-RU" sz="2500" b="1" dirty="0" smtClean="0">
                <a:solidFill>
                  <a:schemeClr val="bg1"/>
                </a:solidFill>
              </a:rPr>
              <a:t>исследователь</a:t>
            </a:r>
            <a:endParaRPr lang="ru-RU" sz="2500" b="1" dirty="0">
              <a:solidFill>
                <a:schemeClr val="bg1"/>
              </a:solidFill>
            </a:endParaRPr>
          </a:p>
        </p:txBody>
      </p:sp>
      <p:pic>
        <p:nvPicPr>
          <p:cNvPr id="1028" name="Picture 4" descr="http://videonablyudenie.com.ua/image/data/%20%D0%BD%D0%B0%D1%81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9669"/>
          <a:stretch/>
        </p:blipFill>
        <p:spPr bwMode="auto">
          <a:xfrm>
            <a:off x="899592" y="3287969"/>
            <a:ext cx="3250605" cy="1779650"/>
          </a:xfrm>
          <a:prstGeom prst="rect">
            <a:avLst/>
          </a:prstGeom>
          <a:noFill/>
          <a:ln w="15875">
            <a:solidFill>
              <a:schemeClr val="tx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693247" y="2470249"/>
            <a:ext cx="2664296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b="1" dirty="0" smtClean="0">
                <a:solidFill>
                  <a:schemeClr val="bg1"/>
                </a:solidFill>
              </a:rPr>
              <a:t>Координатор </a:t>
            </a:r>
            <a:endParaRPr lang="ru-RU" sz="2500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65332" y="4658920"/>
            <a:ext cx="270823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b="1" dirty="0" smtClean="0">
                <a:solidFill>
                  <a:schemeClr val="bg1"/>
                </a:solidFill>
              </a:rPr>
              <a:t>Специалист </a:t>
            </a:r>
            <a:r>
              <a:rPr lang="en-US" sz="2500" b="1" dirty="0" smtClean="0">
                <a:solidFill>
                  <a:schemeClr val="bg1"/>
                </a:solidFill>
              </a:rPr>
              <a:t>               </a:t>
            </a:r>
            <a:r>
              <a:rPr lang="ru-RU" sz="2500" b="1" dirty="0" smtClean="0">
                <a:solidFill>
                  <a:schemeClr val="bg1"/>
                </a:solidFill>
              </a:rPr>
              <a:t>по </a:t>
            </a:r>
            <a:r>
              <a:rPr lang="ru-RU" sz="2500" b="1" dirty="0">
                <a:solidFill>
                  <a:schemeClr val="bg1"/>
                </a:solidFill>
              </a:rPr>
              <a:t>вводу данных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837263" y="3365098"/>
            <a:ext cx="273630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b="1" dirty="0" smtClean="0">
                <a:solidFill>
                  <a:schemeClr val="bg1"/>
                </a:solidFill>
              </a:rPr>
              <a:t> Специалисты </a:t>
            </a:r>
            <a:r>
              <a:rPr lang="en-US" sz="2500" b="1" dirty="0" smtClean="0">
                <a:solidFill>
                  <a:schemeClr val="bg1"/>
                </a:solidFill>
              </a:rPr>
              <a:t>          </a:t>
            </a:r>
            <a:r>
              <a:rPr lang="ru-RU" sz="2500" b="1" dirty="0" smtClean="0">
                <a:solidFill>
                  <a:schemeClr val="bg1"/>
                </a:solidFill>
              </a:rPr>
              <a:t>по </a:t>
            </a:r>
            <a:r>
              <a:rPr lang="ru-RU" sz="2500" b="1" dirty="0">
                <a:solidFill>
                  <a:schemeClr val="bg1"/>
                </a:solidFill>
              </a:rPr>
              <a:t>сбору данных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812927" y="5663570"/>
            <a:ext cx="344774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b="1" dirty="0" smtClean="0">
                <a:solidFill>
                  <a:schemeClr val="bg1"/>
                </a:solidFill>
              </a:rPr>
              <a:t>Специалист </a:t>
            </a:r>
            <a:r>
              <a:rPr lang="ru-RU" sz="2500" b="1" dirty="0">
                <a:solidFill>
                  <a:schemeClr val="bg1"/>
                </a:solidFill>
              </a:rPr>
              <a:t>по анализу данных (эксперт)</a:t>
            </a:r>
          </a:p>
        </p:txBody>
      </p:sp>
      <p:sp>
        <p:nvSpPr>
          <p:cNvPr id="11" name="Стрелка вниз 10"/>
          <p:cNvSpPr/>
          <p:nvPr/>
        </p:nvSpPr>
        <p:spPr>
          <a:xfrm rot="2468187">
            <a:off x="3796092" y="2480098"/>
            <a:ext cx="459615" cy="745136"/>
          </a:xfrm>
          <a:prstGeom prst="downArrow">
            <a:avLst/>
          </a:prstGeom>
          <a:gradFill>
            <a:gsLst>
              <a:gs pos="0">
                <a:srgbClr val="FFB13F"/>
              </a:gs>
              <a:gs pos="80000">
                <a:srgbClr val="FFB13F"/>
              </a:gs>
              <a:gs pos="100000">
                <a:srgbClr val="FFB13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B13F"/>
              </a:solidFill>
            </a:endParaRPr>
          </a:p>
        </p:txBody>
      </p:sp>
      <p:sp>
        <p:nvSpPr>
          <p:cNvPr id="12" name="Стрелка вниз 11"/>
          <p:cNvSpPr/>
          <p:nvPr/>
        </p:nvSpPr>
        <p:spPr>
          <a:xfrm rot="3155804">
            <a:off x="4965493" y="2794733"/>
            <a:ext cx="459615" cy="745136"/>
          </a:xfrm>
          <a:prstGeom prst="downArrow">
            <a:avLst/>
          </a:prstGeom>
          <a:gradFill>
            <a:gsLst>
              <a:gs pos="0">
                <a:srgbClr val="FFB13F"/>
              </a:gs>
              <a:gs pos="80000">
                <a:srgbClr val="FFB13F"/>
              </a:gs>
              <a:gs pos="100000">
                <a:srgbClr val="FFB13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B13F"/>
              </a:solidFill>
            </a:endParaRPr>
          </a:p>
        </p:txBody>
      </p:sp>
      <p:sp>
        <p:nvSpPr>
          <p:cNvPr id="13" name="Стрелка вниз 12"/>
          <p:cNvSpPr/>
          <p:nvPr/>
        </p:nvSpPr>
        <p:spPr>
          <a:xfrm rot="5400000">
            <a:off x="5167742" y="3624497"/>
            <a:ext cx="459615" cy="745136"/>
          </a:xfrm>
          <a:prstGeom prst="downArrow">
            <a:avLst/>
          </a:prstGeom>
          <a:gradFill>
            <a:gsLst>
              <a:gs pos="0">
                <a:srgbClr val="FFB13F"/>
              </a:gs>
              <a:gs pos="80000">
                <a:srgbClr val="FFB13F"/>
              </a:gs>
              <a:gs pos="100000">
                <a:srgbClr val="FFB13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B13F"/>
              </a:solidFill>
            </a:endParaRPr>
          </a:p>
        </p:txBody>
      </p:sp>
      <p:sp>
        <p:nvSpPr>
          <p:cNvPr id="14" name="Стрелка вниз 13"/>
          <p:cNvSpPr/>
          <p:nvPr/>
        </p:nvSpPr>
        <p:spPr>
          <a:xfrm rot="7166621">
            <a:off x="5144940" y="4528281"/>
            <a:ext cx="459615" cy="745136"/>
          </a:xfrm>
          <a:prstGeom prst="downArrow">
            <a:avLst/>
          </a:prstGeom>
          <a:gradFill>
            <a:gsLst>
              <a:gs pos="0">
                <a:srgbClr val="FFB13F"/>
              </a:gs>
              <a:gs pos="80000">
                <a:srgbClr val="FFB13F"/>
              </a:gs>
              <a:gs pos="100000">
                <a:srgbClr val="FFB13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B13F"/>
              </a:solidFill>
            </a:endParaRPr>
          </a:p>
        </p:txBody>
      </p:sp>
      <p:sp>
        <p:nvSpPr>
          <p:cNvPr id="15" name="Стрелка вниз 14"/>
          <p:cNvSpPr/>
          <p:nvPr/>
        </p:nvSpPr>
        <p:spPr>
          <a:xfrm rot="7166621">
            <a:off x="3722006" y="5078319"/>
            <a:ext cx="459615" cy="745136"/>
          </a:xfrm>
          <a:prstGeom prst="downArrow">
            <a:avLst/>
          </a:prstGeom>
          <a:gradFill>
            <a:gsLst>
              <a:gs pos="0">
                <a:srgbClr val="FFB13F"/>
              </a:gs>
              <a:gs pos="80000">
                <a:srgbClr val="FFB13F"/>
              </a:gs>
              <a:gs pos="100000">
                <a:srgbClr val="FFB13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B13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4402726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467544" y="332656"/>
            <a:ext cx="7848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000" b="1" dirty="0">
                <a:solidFill>
                  <a:srgbClr val="FFB13F"/>
                </a:solidFill>
              </a:rPr>
              <a:t>Медицинская сестра-исследователь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0" y="2878772"/>
            <a:ext cx="907199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>
                <a:solidFill>
                  <a:schemeClr val="bg1"/>
                </a:solidFill>
              </a:rPr>
              <a:t>это специалист, который несет ответственность за то, чтобы исследование осуществлялось </a:t>
            </a:r>
            <a:r>
              <a:rPr lang="ru-RU" sz="3500" b="1" dirty="0" smtClean="0">
                <a:solidFill>
                  <a:schemeClr val="bg1"/>
                </a:solidFill>
              </a:rPr>
              <a:t> в </a:t>
            </a:r>
            <a:r>
              <a:rPr lang="ru-RU" sz="3500" b="1" dirty="0">
                <a:solidFill>
                  <a:schemeClr val="bg1"/>
                </a:solidFill>
              </a:rPr>
              <a:t>точности с тем, как оно было запланировано, принимает окончательное решение </a:t>
            </a:r>
            <a:r>
              <a:rPr lang="en-US" sz="3500" b="1" dirty="0" smtClean="0">
                <a:solidFill>
                  <a:schemeClr val="bg1"/>
                </a:solidFill>
              </a:rPr>
              <a:t>                                           </a:t>
            </a:r>
            <a:r>
              <a:rPr lang="ru-RU" sz="3500" b="1" dirty="0" smtClean="0">
                <a:solidFill>
                  <a:schemeClr val="bg1"/>
                </a:solidFill>
              </a:rPr>
              <a:t>об </a:t>
            </a:r>
            <a:r>
              <a:rPr lang="ru-RU" sz="3500" b="1" dirty="0">
                <a:solidFill>
                  <a:schemeClr val="bg1"/>
                </a:solidFill>
              </a:rPr>
              <a:t>исследовательских мероприятиях.</a:t>
            </a:r>
          </a:p>
        </p:txBody>
      </p:sp>
      <p:sp>
        <p:nvSpPr>
          <p:cNvPr id="14" name="Стрелка вниз 13"/>
          <p:cNvSpPr/>
          <p:nvPr/>
        </p:nvSpPr>
        <p:spPr>
          <a:xfrm>
            <a:off x="4035996" y="1772816"/>
            <a:ext cx="622559" cy="864096"/>
          </a:xfrm>
          <a:prstGeom prst="downArrow">
            <a:avLst/>
          </a:prstGeom>
          <a:gradFill>
            <a:gsLst>
              <a:gs pos="0">
                <a:srgbClr val="FFB13F"/>
              </a:gs>
              <a:gs pos="80000">
                <a:srgbClr val="FFB13F"/>
              </a:gs>
              <a:gs pos="100000">
                <a:srgbClr val="FFB13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B13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692648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948352" y="404664"/>
            <a:ext cx="75608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000" b="1" dirty="0">
                <a:solidFill>
                  <a:srgbClr val="FFB13F"/>
                </a:solidFill>
              </a:rPr>
              <a:t>Координатор проводимого исследования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79512" y="3538751"/>
            <a:ext cx="86409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200" b="1" dirty="0">
                <a:solidFill>
                  <a:schemeClr val="bg1"/>
                </a:solidFill>
              </a:rPr>
              <a:t>следит за тем, чтобы исследование выполнялось, план исследования соблюдался, сроки выполнения работ не нарушались.</a:t>
            </a:r>
          </a:p>
        </p:txBody>
      </p:sp>
      <p:sp>
        <p:nvSpPr>
          <p:cNvPr id="19" name="Стрелка вниз 18"/>
          <p:cNvSpPr/>
          <p:nvPr/>
        </p:nvSpPr>
        <p:spPr>
          <a:xfrm>
            <a:off x="4123861" y="2060848"/>
            <a:ext cx="622559" cy="864096"/>
          </a:xfrm>
          <a:prstGeom prst="downArrow">
            <a:avLst/>
          </a:prstGeom>
          <a:gradFill>
            <a:gsLst>
              <a:gs pos="0">
                <a:srgbClr val="FFB13F"/>
              </a:gs>
              <a:gs pos="80000">
                <a:srgbClr val="FFB13F"/>
              </a:gs>
              <a:gs pos="100000">
                <a:srgbClr val="FFB13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B13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159203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618</Words>
  <Application>Microsoft Office PowerPoint</Application>
  <PresentationFormat>Экран (4:3)</PresentationFormat>
  <Paragraphs>71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10</vt:i4>
      </vt:variant>
      <vt:variant>
        <vt:lpstr>Заголовки слайдов</vt:lpstr>
      </vt:variant>
      <vt:variant>
        <vt:i4>19</vt:i4>
      </vt:variant>
    </vt:vector>
  </HeadingPairs>
  <TitlesOfParts>
    <vt:vector size="29" baseType="lpstr">
      <vt:lpstr>Тема Office</vt:lpstr>
      <vt:lpstr>1_Тема Office</vt:lpstr>
      <vt:lpstr>2_Тема Office</vt:lpstr>
      <vt:lpstr>3_Тема Office</vt:lpstr>
      <vt:lpstr>4_Тема Office</vt:lpstr>
      <vt:lpstr>5_Тема Office</vt:lpstr>
      <vt:lpstr>6_Тема Office</vt:lpstr>
      <vt:lpstr>7_Тема Office</vt:lpstr>
      <vt:lpstr>8_Тема Office</vt:lpstr>
      <vt:lpstr>9_Тема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ОПСА</cp:lastModifiedBy>
  <cp:revision>98</cp:revision>
  <dcterms:created xsi:type="dcterms:W3CDTF">2013-01-29T14:18:44Z</dcterms:created>
  <dcterms:modified xsi:type="dcterms:W3CDTF">2014-05-19T08:18:06Z</dcterms:modified>
</cp:coreProperties>
</file>