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60" r:id="rId4"/>
    <p:sldId id="26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  <a:srgbClr val="FFB13F"/>
    <a:srgbClr val="EE8E00"/>
    <a:srgbClr val="A50021"/>
    <a:srgbClr val="660066"/>
    <a:srgbClr val="F2B300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3672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07504" y="2200796"/>
            <a:ext cx="90730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исследования. Разработка дизайна исследования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572000" y="5517232"/>
            <a:ext cx="435699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вице-президент ОПСА</a:t>
            </a:r>
            <a:endParaRPr kumimoji="0" lang="ru-RU" sz="25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496" y="304200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Семинар </a:t>
            </a:r>
            <a:r>
              <a:rPr lang="ru-RU" sz="2600" b="1" dirty="0">
                <a:solidFill>
                  <a:schemeClr val="bg1"/>
                </a:solidFill>
              </a:rPr>
              <a:t>«Перспективы развития сестринских исследований </a:t>
            </a:r>
            <a:r>
              <a:rPr lang="ru-RU" sz="2600" b="1" dirty="0" smtClean="0">
                <a:solidFill>
                  <a:schemeClr val="bg1"/>
                </a:solidFill>
              </a:rPr>
              <a:t>в </a:t>
            </a:r>
            <a:r>
              <a:rPr lang="ru-RU" sz="2600" b="1" dirty="0">
                <a:solidFill>
                  <a:schemeClr val="bg1"/>
                </a:solidFill>
              </a:rPr>
              <a:t>Омской области»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0545" y="260648"/>
            <a:ext cx="524374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темы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88346" y="1340768"/>
            <a:ext cx="52558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является причиной?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23728" y="2495798"/>
            <a:ext cx="72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Какие факторы этому способствуют?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987824" y="4284385"/>
            <a:ext cx="48245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Каковы последствия?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283968" y="5448126"/>
            <a:ext cx="4176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Насколько эффективно….?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748762" y="1483062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684866" y="263518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620969" y="4435390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3917114" y="5587518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User\Desktop\Untitled-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93096"/>
            <a:ext cx="1523468" cy="213285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154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Сложности при определении основной проблемы исследования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50910" y="1407840"/>
            <a:ext cx="8493089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выбор одной проблемы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 огромного перечня того, что нуждается в изучении;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недостаточная информированность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исследователя о той или иной проблеме               и об исследованиях, проведенных по этой проблеме;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недостаточные знания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 процессе исследования и неспособность адекватно оценить исследование по уровню сложности его проведения.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7" y="1579692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6" y="287583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84056" y="5011454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19154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для принятия решения выбора основной проблемы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57026" y="1304107"/>
            <a:ext cx="7992888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значимость проблемы 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сестринского дела (потенциальное значение для пациента, медицинских сестер или общая);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возможность изучения проблемы 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 точки зрения этической, юридической, методологической;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выполняемость исследования                             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конкретных условиях;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интереса 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 стороны исследователя.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6" y="165257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50821" y="318936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90171" y="479630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90171" y="6045067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Группа 13"/>
          <p:cNvGrpSpPr/>
          <p:nvPr/>
        </p:nvGrpSpPr>
        <p:grpSpPr>
          <a:xfrm>
            <a:off x="6732240" y="4221088"/>
            <a:ext cx="2008509" cy="2405067"/>
            <a:chOff x="6732240" y="4221088"/>
            <a:chExt cx="2008509" cy="2405067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pic>
          <p:nvPicPr>
            <p:cNvPr id="1026" name="Picture 2" descr="D:\Рисунки\человечки\76632.gi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bg1">
                  <a:lumMod val="65000"/>
                  <a:tint val="45000"/>
                  <a:satMod val="400000"/>
                </a:schemeClr>
              </a:duotone>
            </a:blip>
            <a:srcRect l="14286" r="16964"/>
            <a:stretch>
              <a:fillRect/>
            </a:stretch>
          </p:blipFill>
          <p:spPr bwMode="auto">
            <a:xfrm>
              <a:off x="6732240" y="4581128"/>
              <a:ext cx="2008509" cy="2045027"/>
            </a:xfrm>
            <a:prstGeom prst="rect">
              <a:avLst/>
            </a:prstGeom>
            <a:noFill/>
          </p:spPr>
        </p:pic>
        <p:grpSp>
          <p:nvGrpSpPr>
            <p:cNvPr id="12" name="Группа 11"/>
            <p:cNvGrpSpPr/>
            <p:nvPr/>
          </p:nvGrpSpPr>
          <p:grpSpPr>
            <a:xfrm>
              <a:off x="8410196" y="4221088"/>
              <a:ext cx="237795" cy="864096"/>
              <a:chOff x="8338188" y="2748270"/>
              <a:chExt cx="288032" cy="1184786"/>
            </a:xfrm>
          </p:grpSpPr>
          <p:sp>
            <p:nvSpPr>
              <p:cNvPr id="10" name="Блок-схема: узел 9"/>
              <p:cNvSpPr/>
              <p:nvPr/>
            </p:nvSpPr>
            <p:spPr>
              <a:xfrm>
                <a:off x="8388424" y="3717032"/>
                <a:ext cx="216024" cy="216024"/>
              </a:xfrm>
              <a:prstGeom prst="flowChartConnector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Трапеция 10"/>
              <p:cNvSpPr/>
              <p:nvPr/>
            </p:nvSpPr>
            <p:spPr>
              <a:xfrm rot="10800000">
                <a:off x="8338188" y="2748270"/>
                <a:ext cx="288032" cy="864096"/>
              </a:xfrm>
              <a:prstGeom prst="trapezoid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355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оценки сформулированной проблемы исследования</a:t>
            </a: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483768" y="5571237"/>
            <a:ext cx="56886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определена изучаемая группа населения</a:t>
            </a:r>
          </a:p>
        </p:txBody>
      </p:sp>
      <p:sp>
        <p:nvSpPr>
          <p:cNvPr id="6" name="Овал 5"/>
          <p:cNvSpPr>
            <a:spLocks/>
          </p:cNvSpPr>
          <p:nvPr/>
        </p:nvSpPr>
        <p:spPr>
          <a:xfrm>
            <a:off x="514582" y="1484784"/>
            <a:ext cx="1332000" cy="13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4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6462" y="1457489"/>
            <a:ext cx="755335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1700808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проблема сформулирована четко и однозначно в форме вопроса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501008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выражена взаимосвязь между двумя или более переменными</a:t>
            </a:r>
          </a:p>
        </p:txBody>
      </p:sp>
      <p:pic>
        <p:nvPicPr>
          <p:cNvPr id="39938" name="Picture 2" descr="C:\Users\User\Desktop\Untitled-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869160"/>
            <a:ext cx="1656184" cy="165618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23528" y="3594788"/>
            <a:ext cx="654346" cy="938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sz="5500" b="1" dirty="0" smtClean="0">
                <a:solidFill>
                  <a:srgbClr val="EE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endParaRPr lang="ru-RU" sz="5500" dirty="0">
              <a:solidFill>
                <a:srgbClr val="EE8E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86542" y="3573016"/>
            <a:ext cx="654346" cy="938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en-US" sz="5500" b="1" dirty="0" smtClean="0">
                <a:solidFill>
                  <a:srgbClr val="EE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</a:t>
            </a:r>
            <a:endParaRPr lang="ru-RU" sz="5500" dirty="0">
              <a:solidFill>
                <a:srgbClr val="EE8E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82486" y="3965714"/>
            <a:ext cx="504056" cy="1440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784976" cy="330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цели исследования – </a:t>
            </a: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декларативная, в виде утвердительного предложения, начинающегося с фразы </a:t>
            </a:r>
            <a:r>
              <a:rPr lang="ru-RU" sz="2900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«Целью настоящего исследования является…….» </a:t>
            </a: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продолжающегося дальнейшими действиями исполнителя.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268122"/>
            <a:ext cx="8676456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исследования - </a:t>
            </a: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составные части цели исследования, из которых выделяют       те действия, которые надо совершать, чтобы ее достичь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3528" y="3861048"/>
            <a:ext cx="4176464" cy="0"/>
          </a:xfrm>
          <a:prstGeom prst="line">
            <a:avLst/>
          </a:prstGeom>
          <a:ln w="28575">
            <a:solidFill>
              <a:srgbClr val="FFB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55576" y="692696"/>
            <a:ext cx="831641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предположение о существовании двух или более переменных;</a:t>
            </a:r>
          </a:p>
          <a:p>
            <a:pPr>
              <a:spcAft>
                <a:spcPts val="2400"/>
              </a:spcAft>
            </a:pPr>
            <a:r>
              <a:rPr lang="ru-RU" sz="2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трансляция проблемы исследования в описание ожидаемых результатов;</a:t>
            </a:r>
          </a:p>
          <a:p>
            <a:pPr>
              <a:spcAft>
                <a:spcPts val="2400"/>
              </a:spcAft>
            </a:pPr>
            <a:r>
              <a:rPr lang="ru-RU" sz="2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гипотезе излагается взаимосвязь между двумя переменными.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1484"/>
            <a:ext cx="1898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</a:t>
            </a:r>
            <a:endParaRPr lang="ru-RU" sz="2800" dirty="0">
              <a:solidFill>
                <a:srgbClr val="FFB13F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447910" y="850849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445148" y="1898311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445149" y="2978432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827584" y="4730368"/>
            <a:ext cx="82089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измеряемая характеристика, принимающая разные значения у изучаемых объектов (рост, вес, возраст, АД, температура и др.);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может быть зависимой и независимой.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160693"/>
            <a:ext cx="2488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Переменная: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17156" y="4933534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14394" y="6290800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9192" y="2852936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Экспериментальное исследование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5096" y="679048"/>
            <a:ext cx="3357266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манипуляция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17704" y="620688"/>
            <a:ext cx="2386744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контроль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17304" y="5791616"/>
            <a:ext cx="3608937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рандомизация</a:t>
            </a:r>
          </a:p>
        </p:txBody>
      </p:sp>
      <p:pic>
        <p:nvPicPr>
          <p:cNvPr id="6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b="6531"/>
          <a:stretch>
            <a:fillRect/>
          </a:stretch>
        </p:blipFill>
        <p:spPr bwMode="auto">
          <a:xfrm rot="3542043">
            <a:off x="1928405" y="2024071"/>
            <a:ext cx="1173467" cy="315912"/>
          </a:xfrm>
          <a:prstGeom prst="rect">
            <a:avLst/>
          </a:prstGeom>
          <a:noFill/>
        </p:spPr>
      </p:pic>
      <p:pic>
        <p:nvPicPr>
          <p:cNvPr id="7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b="6531"/>
          <a:stretch>
            <a:fillRect/>
          </a:stretch>
        </p:blipFill>
        <p:spPr bwMode="auto">
          <a:xfrm rot="6589225">
            <a:off x="6194539" y="2028526"/>
            <a:ext cx="1173467" cy="315912"/>
          </a:xfrm>
          <a:prstGeom prst="rect">
            <a:avLst/>
          </a:prstGeom>
          <a:noFill/>
        </p:spPr>
      </p:pic>
      <p:pic>
        <p:nvPicPr>
          <p:cNvPr id="8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b="6531"/>
          <a:stretch>
            <a:fillRect/>
          </a:stretch>
        </p:blipFill>
        <p:spPr bwMode="auto">
          <a:xfrm rot="16200000">
            <a:off x="3844710" y="4865889"/>
            <a:ext cx="1173467" cy="315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12" y="201995"/>
            <a:ext cx="90719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разновидности квазиэкспериментального исследования</a:t>
            </a: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3568" y="1662474"/>
            <a:ext cx="8316416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неэквивалентной контрольной группы, которая называется группой сравнения;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исследование с использованием повторных измерений  (информация собирается длительный период времени, проводится множество повторных измерений, позволяющих утверждать, что данные изменения вызваны экспериментальным вмешательством).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8882" y="1775597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8882" y="3569706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65175"/>
            <a:ext cx="8280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Неэкспериментальное исследование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196752"/>
            <a:ext cx="810039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применяются вмешательства                    со стороны исследователя в естественный ход событий;</a:t>
            </a:r>
          </a:p>
          <a:p>
            <a:pPr>
              <a:spcAft>
                <a:spcPts val="42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цель – наблюдение, описание и документирование различных аспектов той или иной ситуации;</a:t>
            </a:r>
          </a:p>
          <a:p>
            <a:pPr>
              <a:spcAft>
                <a:spcPts val="42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выводы, полученные в ходе такого исследования, позволяют ответить                  на вопрос «Что представляет собой данное исследование?»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320890" y="134354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320890" y="313765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320890" y="493785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18019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Разновидности неэкспериментального исследования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83568" y="4725144"/>
            <a:ext cx="38164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корреляционное исследование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76056" y="4687976"/>
            <a:ext cx="37799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  <a:tabLst>
                <a:tab pos="180975" algn="l"/>
              </a:tabLs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описательное (дескриптивное) исследование </a:t>
            </a:r>
          </a:p>
        </p:txBody>
      </p:sp>
      <p:pic>
        <p:nvPicPr>
          <p:cNvPr id="33794" name="Picture 2" descr="D:\Рисунки\человечки\7336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327498"/>
            <a:ext cx="3013734" cy="2109614"/>
          </a:xfrm>
          <a:prstGeom prst="rect">
            <a:avLst/>
          </a:prstGeom>
          <a:noFill/>
          <a:effectLst>
            <a:outerShdw blurRad="76200" dir="13500000" sy="23000" kx="1200000" algn="br" rotWithShape="0">
              <a:schemeClr val="bg1">
                <a:alpha val="20000"/>
              </a:schemeClr>
            </a:outerShdw>
          </a:effectLst>
        </p:spPr>
      </p:pic>
      <p:pic>
        <p:nvPicPr>
          <p:cNvPr id="33795" name="Picture 3" descr="C:\Users\User\Desktop\Untitled44.gif"/>
          <p:cNvPicPr>
            <a:picLocks noChangeAspect="1" noChangeArrowheads="1"/>
          </p:cNvPicPr>
          <p:nvPr/>
        </p:nvPicPr>
        <p:blipFill>
          <a:blip r:embed="rId3" cstate="print"/>
          <a:srcRect l="15441" r="21920"/>
          <a:stretch>
            <a:fillRect/>
          </a:stretch>
        </p:blipFill>
        <p:spPr bwMode="auto">
          <a:xfrm>
            <a:off x="1547664" y="1916832"/>
            <a:ext cx="1727391" cy="2664296"/>
          </a:xfrm>
          <a:prstGeom prst="rect">
            <a:avLst/>
          </a:prstGeom>
          <a:noFill/>
          <a:effectLst>
            <a:outerShdw blurRad="76200" dir="13500000" sy="23000" kx="1200000" algn="br" rotWithShape="0">
              <a:schemeClr val="bg1">
                <a:alpha val="20000"/>
              </a:scheme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521385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Дизайн (программа) </a:t>
            </a:r>
          </a:p>
          <a:p>
            <a:pPr algn="ctr"/>
            <a:r>
              <a:rPr lang="ru-RU" sz="45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348880"/>
            <a:ext cx="8496944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3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общий план получения ответов на поставленные вопросы и решения проблем, которые могут возникнуть в ходе исследовательского процесса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18019"/>
            <a:ext cx="90719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Интервьюирование, анкетирование, опрос</a:t>
            </a:r>
          </a:p>
        </p:txBody>
      </p:sp>
      <p:pic>
        <p:nvPicPr>
          <p:cNvPr id="32769" name="Picture 1" descr="C:\Users\User\Desktop\Untitled-666.gif"/>
          <p:cNvPicPr>
            <a:picLocks noChangeAspect="1" noChangeArrowheads="1"/>
          </p:cNvPicPr>
          <p:nvPr/>
        </p:nvPicPr>
        <p:blipFill>
          <a:blip r:embed="rId2" cstate="print"/>
          <a:srcRect l="24080" r="29480"/>
          <a:stretch>
            <a:fillRect/>
          </a:stretch>
        </p:blipFill>
        <p:spPr bwMode="auto">
          <a:xfrm>
            <a:off x="6174232" y="2852936"/>
            <a:ext cx="1689842" cy="3638813"/>
          </a:xfrm>
          <a:prstGeom prst="rect">
            <a:avLst/>
          </a:prstGeom>
          <a:noFill/>
          <a:effectLst>
            <a:outerShdw blurRad="76200" dir="13500000" sy="23000" kx="1200000" algn="br" rotWithShape="0">
              <a:schemeClr val="bg1">
                <a:lumMod val="95000"/>
                <a:alpha val="20000"/>
              </a:schemeClr>
            </a:outerShdw>
          </a:effectLst>
        </p:spPr>
      </p:pic>
      <p:pic>
        <p:nvPicPr>
          <p:cNvPr id="32770" name="Picture 2" descr="C:\Users\User\Desktop\Untitled-42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9" y="2420888"/>
            <a:ext cx="3240360" cy="3240360"/>
          </a:xfrm>
          <a:prstGeom prst="rect">
            <a:avLst/>
          </a:prstGeom>
          <a:noFill/>
          <a:effectLst>
            <a:outerShdw blurRad="76200" dir="13500000" sy="23000" kx="1200000" algn="br" rotWithShape="0">
              <a:schemeClr val="bg1">
                <a:lumMod val="95000"/>
                <a:alpha val="20000"/>
              </a:schemeClr>
            </a:outerShdw>
          </a:effectLst>
        </p:spPr>
      </p:pic>
      <p:sp>
        <p:nvSpPr>
          <p:cNvPr id="6" name="Овальная выноска 5"/>
          <p:cNvSpPr/>
          <p:nvPr/>
        </p:nvSpPr>
        <p:spPr>
          <a:xfrm>
            <a:off x="827584" y="1844824"/>
            <a:ext cx="875773" cy="653910"/>
          </a:xfrm>
          <a:prstGeom prst="wedgeEllipseCallout">
            <a:avLst>
              <a:gd name="adj1" fmla="val 94059"/>
              <a:gd name="adj2" fmla="val 757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43844" y="2420888"/>
            <a:ext cx="175155" cy="16347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377749" y="2204864"/>
            <a:ext cx="350309" cy="326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19909" y="1772816"/>
            <a:ext cx="788196" cy="6539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 заполнении анкет: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11560" y="980728"/>
            <a:ext cx="853244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Дайте общее пояснение о цели анкетирования и работе с анкетой.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Поясните гарантии анонимности.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Ненавязчиво контролируйте поведение реципиентов во время анкетирования.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Оказывайте помощь при заполнении.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Организуйте сбор и косвенный контроль качества заполнения анкет.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76874" y="1055517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76874" y="2423669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76874" y="3359773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76874" y="4721834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76874" y="565793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37128"/>
            <a:ext cx="795637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79512" y="2060848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3000" b="1" i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фундаментальные (теоретические)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266420"/>
            <a:ext cx="305983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3000" b="1" i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прикладные</a:t>
            </a:r>
          </a:p>
        </p:txBody>
      </p:sp>
      <p:pic>
        <p:nvPicPr>
          <p:cNvPr id="6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b="6531"/>
          <a:stretch>
            <a:fillRect/>
          </a:stretch>
        </p:blipFill>
        <p:spPr bwMode="auto">
          <a:xfrm rot="7083052">
            <a:off x="2832183" y="1464176"/>
            <a:ext cx="915558" cy="360040"/>
          </a:xfrm>
          <a:prstGeom prst="rect">
            <a:avLst/>
          </a:prstGeom>
          <a:noFill/>
        </p:spPr>
      </p:pic>
      <p:pic>
        <p:nvPicPr>
          <p:cNvPr id="7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b="6531"/>
          <a:stretch>
            <a:fillRect/>
          </a:stretch>
        </p:blipFill>
        <p:spPr bwMode="auto">
          <a:xfrm rot="3128776">
            <a:off x="5419357" y="1447438"/>
            <a:ext cx="915558" cy="3600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3712383"/>
            <a:ext cx="4392488" cy="2425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главная задача - решение проблем, которые способствуют расширению базы научных знаний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717032"/>
            <a:ext cx="4176464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главная задача - практическое значение полученных результатов</a:t>
            </a:r>
          </a:p>
        </p:txBody>
      </p:sp>
      <p:pic>
        <p:nvPicPr>
          <p:cNvPr id="10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b="6531"/>
          <a:stretch>
            <a:fillRect/>
          </a:stretch>
        </p:blipFill>
        <p:spPr bwMode="auto">
          <a:xfrm rot="5400000">
            <a:off x="2046553" y="3207808"/>
            <a:ext cx="514391" cy="360040"/>
          </a:xfrm>
          <a:prstGeom prst="rect">
            <a:avLst/>
          </a:prstGeom>
          <a:noFill/>
        </p:spPr>
      </p:pic>
      <p:pic>
        <p:nvPicPr>
          <p:cNvPr id="11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b="6531"/>
          <a:stretch>
            <a:fillRect/>
          </a:stretch>
        </p:blipFill>
        <p:spPr bwMode="auto">
          <a:xfrm rot="5400000">
            <a:off x="6727073" y="3146136"/>
            <a:ext cx="514391" cy="3600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056" y="332656"/>
            <a:ext cx="795637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201991"/>
            <a:ext cx="5832648" cy="794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количественные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4436" y="4146207"/>
            <a:ext cx="5545796" cy="794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5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качественные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404664" y="2708920"/>
            <a:ext cx="3744416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67544" y="836712"/>
            <a:ext cx="1008112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67544" y="2708920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67544" y="4581128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268760"/>
            <a:ext cx="1944216" cy="2639377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217" name="Picture 1" descr="C:\Users\User\Desktop\Untitled-46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221088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72842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Количественные исследования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96752"/>
            <a:ext cx="8532440" cy="5613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6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систематический сбор цифровых данных             </a:t>
            </a: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условиях целенаправленного контроля                  со стороны исследователя, и анализа этой информации при помощи определенных статистических процедур;</a:t>
            </a:r>
          </a:p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основная характеристика – </a:t>
            </a:r>
            <a:r>
              <a:rPr lang="ru-RU" sz="26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объективность;</a:t>
            </a:r>
          </a:p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начинаются с </a:t>
            </a:r>
            <a:r>
              <a:rPr lang="ru-RU" sz="26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идеи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(гипотезы), затем при помощи измерений собираются данные, и путем дедукции делается вывод;</a:t>
            </a:r>
          </a:p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сильная сторона – </a:t>
            </a:r>
            <a:r>
              <a:rPr lang="ru-RU" sz="26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надежность.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72698" y="133904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18561" y="381997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18560" y="457940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18562" y="624647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Качественные исследования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00284"/>
            <a:ext cx="8414964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</a:t>
            </a: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систематический сбор и анализ 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более субъективных, повествовательных данных            в условиях минимального контролирующего воздействия со стороны исследователя;</a:t>
            </a:r>
          </a:p>
          <a:p>
            <a:pPr>
              <a:spcAft>
                <a:spcPts val="4200"/>
              </a:spcAft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начинаются с намерения изучить определенную область </a:t>
            </a: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путем наблюдений, бесед, 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приводит к идеям (гипотезам) и при помощи дедукции - к заключениям;</a:t>
            </a:r>
          </a:p>
          <a:p>
            <a:pPr>
              <a:spcAft>
                <a:spcPts val="4200"/>
              </a:spcAft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сильная сторона – </a:t>
            </a: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достоверность.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7" y="1483062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6" y="3715310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8" y="588643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024" y="222900"/>
            <a:ext cx="846043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проблемы, </a:t>
            </a:r>
          </a:p>
          <a:p>
            <a:pPr algn="ctr"/>
            <a:r>
              <a:rPr lang="ru-RU" sz="3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 и задач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68" y="1674914"/>
            <a:ext cx="8352928" cy="49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>
                <a:tab pos="269875" algn="l"/>
              </a:tabLst>
            </a:pPr>
            <a:r>
              <a:rPr lang="ru-RU" sz="32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Тема и проблема 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</a:t>
            </a:r>
            <a:r>
              <a:rPr lang="ru-RU" sz="32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интересны</a:t>
            </a:r>
            <a:r>
              <a:rPr lang="ru-RU" sz="3200" b="1" dirty="0" smtClean="0">
                <a:solidFill>
                  <a:srgbClr val="A500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исследователя, актуальны и значимы для конкретной профессии.</a:t>
            </a: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>
                <a:tab pos="269875" algn="l"/>
              </a:tabLst>
            </a:pP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Определяются </a:t>
            </a:r>
            <a:r>
              <a:rPr lang="ru-RU" sz="32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общие проблемы и подходы</a:t>
            </a:r>
            <a:r>
              <a:rPr lang="ru-RU" sz="3200" b="1" dirty="0" smtClean="0">
                <a:solidFill>
                  <a:srgbClr val="A500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интересующей области          в конкретной проблеме, поддающейся практическому изучению.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7" y="1817208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4706" y="4553512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проблемы, цели и задач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 определении проблемы исследователь обращает внимание на </a:t>
            </a:r>
            <a:r>
              <a:rPr lang="ru-RU" sz="27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практическую значимость в сестринском деле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отвечая на вопросы: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501008"/>
            <a:ext cx="662473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Каким образом следует исследовать эту проблему? </a:t>
            </a:r>
          </a:p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Какие ресурсы необходимы для исследования? </a:t>
            </a:r>
          </a:p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Возможно ли изучение проблемы        с этической точки зрения?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72698" y="169908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Группа 13"/>
          <p:cNvGrpSpPr/>
          <p:nvPr/>
        </p:nvGrpSpPr>
        <p:grpSpPr>
          <a:xfrm>
            <a:off x="7350563" y="4077072"/>
            <a:ext cx="1613925" cy="2420888"/>
            <a:chOff x="7530074" y="4437112"/>
            <a:chExt cx="1613925" cy="242088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pic>
          <p:nvPicPr>
            <p:cNvPr id="5121" name="Picture 1" descr="C:\Users\User\Desktop\Untitled-2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30074" y="4437112"/>
              <a:ext cx="1613925" cy="2420888"/>
            </a:xfrm>
            <a:prstGeom prst="rect">
              <a:avLst/>
            </a:prstGeom>
            <a:noFill/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66653" y="5661248"/>
              <a:ext cx="216023" cy="216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532440" y="444799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471318" y="444799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421082" y="4458884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88424" y="450242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449546" y="444799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5124" name="Picture 4" descr="D:\Рисунки\Иконки\feed-icon-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3645024"/>
            <a:ext cx="306586" cy="306586"/>
          </a:xfrm>
          <a:prstGeom prst="rect">
            <a:avLst/>
          </a:prstGeom>
          <a:noFill/>
        </p:spPr>
      </p:pic>
      <p:pic>
        <p:nvPicPr>
          <p:cNvPr id="16" name="Picture 4" descr="D:\Рисунки\Иконки\feed-icon-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797152"/>
            <a:ext cx="306586" cy="306586"/>
          </a:xfrm>
          <a:prstGeom prst="rect">
            <a:avLst/>
          </a:prstGeom>
          <a:noFill/>
        </p:spPr>
      </p:pic>
      <p:pic>
        <p:nvPicPr>
          <p:cNvPr id="17" name="Picture 4" descr="D:\Рисунки\Иконки\feed-icon-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5877272"/>
            <a:ext cx="306586" cy="306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71600" y="1635314"/>
            <a:ext cx="8064896" cy="459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269875" algn="l"/>
              </a:tabLst>
            </a:pP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целей позволяет четко представить </a:t>
            </a:r>
            <a:r>
              <a:rPr lang="ru-RU" sz="29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конечный результат исследования.</a:t>
            </a: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269875" algn="l"/>
              </a:tabLst>
            </a:pP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Постановка задач облегчает </a:t>
            </a:r>
            <a:r>
              <a:rPr lang="ru-RU" sz="29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процесс достижения целей исследования,                </a:t>
            </a: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задачах описываются конкретные действия, последовательно ведущие              к получению намеченного результата.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65396" y="1771094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65395" y="385932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188640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проблемы, цели и задач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693</Words>
  <Application>Microsoft Office PowerPoint</Application>
  <PresentationFormat>Экран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177</cp:revision>
  <dcterms:created xsi:type="dcterms:W3CDTF">2011-02-08T06:34:21Z</dcterms:created>
  <dcterms:modified xsi:type="dcterms:W3CDTF">2014-05-19T08:16:39Z</dcterms:modified>
</cp:coreProperties>
</file>