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0" r:id="rId3"/>
    <p:sldId id="261" r:id="rId4"/>
    <p:sldId id="285" r:id="rId5"/>
    <p:sldId id="262" r:id="rId6"/>
    <p:sldId id="263" r:id="rId7"/>
    <p:sldId id="264" r:id="rId8"/>
    <p:sldId id="286" r:id="rId9"/>
    <p:sldId id="287" r:id="rId10"/>
    <p:sldId id="288" r:id="rId11"/>
    <p:sldId id="290" r:id="rId12"/>
    <p:sldId id="297" r:id="rId13"/>
    <p:sldId id="298" r:id="rId14"/>
    <p:sldId id="299" r:id="rId15"/>
    <p:sldId id="282" r:id="rId16"/>
    <p:sldId id="284" r:id="rId17"/>
    <p:sldId id="295" r:id="rId18"/>
    <p:sldId id="300" r:id="rId19"/>
    <p:sldId id="265" r:id="rId20"/>
    <p:sldId id="28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E8E00"/>
    <a:srgbClr val="FF9900"/>
    <a:srgbClr val="FFB13F"/>
    <a:srgbClr val="FFFF66"/>
    <a:srgbClr val="FFFF99"/>
    <a:srgbClr val="FFF4EB"/>
    <a:srgbClr val="FFF6EF"/>
    <a:srgbClr val="FFF2E7"/>
    <a:srgbClr val="A50021"/>
    <a:srgbClr val="66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579" autoAdjust="0"/>
  </p:normalViewPr>
  <p:slideViewPr>
    <p:cSldViewPr>
      <p:cViewPr varScale="1">
        <p:scale>
          <a:sx n="88" d="100"/>
          <a:sy n="88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2BF7F-2609-4840-943A-5CD2593B5D12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2F403-C1C7-4BB4-8E57-015DF49400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5013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251520" y="2023973"/>
            <a:ext cx="871296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200" b="1" dirty="0" smtClean="0">
                <a:solidFill>
                  <a:srgbClr val="EE8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Современные подходы </a:t>
            </a:r>
          </a:p>
          <a:p>
            <a:pPr algn="ctr"/>
            <a:r>
              <a:rPr lang="ru-RU" sz="4200" b="1" dirty="0" smtClean="0">
                <a:solidFill>
                  <a:srgbClr val="EE8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 проведению сестринских исследований</a:t>
            </a: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211960" y="5591562"/>
            <a:ext cx="478904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О.А. Бучко, </a:t>
            </a:r>
          </a:p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вице-президент ОПСА</a:t>
            </a: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1475656" y="454722"/>
            <a:ext cx="6768752" cy="427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496" y="260648"/>
            <a:ext cx="9144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</a:rPr>
              <a:t>Семинар </a:t>
            </a:r>
            <a:r>
              <a:rPr lang="ru-RU" sz="2600" b="1" dirty="0">
                <a:solidFill>
                  <a:schemeClr val="bg1"/>
                </a:solidFill>
              </a:rPr>
              <a:t>«Перспективы развития сестринских исследований </a:t>
            </a:r>
            <a:r>
              <a:rPr lang="ru-RU" sz="2600" b="1" dirty="0" smtClean="0">
                <a:solidFill>
                  <a:schemeClr val="bg1"/>
                </a:solidFill>
              </a:rPr>
              <a:t>в </a:t>
            </a:r>
            <a:r>
              <a:rPr lang="ru-RU" sz="2600" b="1" dirty="0">
                <a:solidFill>
                  <a:schemeClr val="bg1"/>
                </a:solidFill>
              </a:rPr>
              <a:t>Омской области»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7544" y="345489"/>
            <a:ext cx="8388424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4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Проведение исследований влияет на:</a:t>
            </a:r>
            <a:endParaRPr lang="ru-RU" sz="3400" dirty="0">
              <a:solidFill>
                <a:srgbClr val="FFB13F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83568" y="1196752"/>
            <a:ext cx="8388424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ts val="3600"/>
              </a:spcAft>
              <a:tabLst>
                <a:tab pos="504825" algn="l"/>
              </a:tabLst>
            </a:pPr>
            <a:r>
              <a:rPr lang="ru-RU" sz="3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развитие доказательной </a:t>
            </a:r>
            <a:r>
              <a:rPr lang="ru-RU" sz="31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практики;</a:t>
            </a:r>
          </a:p>
          <a:p>
            <a:pPr lvl="0" fontAlgn="base">
              <a:spcBef>
                <a:spcPct val="0"/>
              </a:spcBef>
              <a:spcAft>
                <a:spcPts val="3600"/>
              </a:spcAft>
              <a:tabLst>
                <a:tab pos="504825" algn="l"/>
              </a:tabLst>
            </a:pPr>
            <a:r>
              <a:rPr lang="ru-RU" sz="3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повышение качества жизни                      </a:t>
            </a:r>
            <a:r>
              <a:rPr lang="ru-RU" sz="31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в </a:t>
            </a:r>
            <a:r>
              <a:rPr lang="ru-RU" sz="3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болезни;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504825" algn="l"/>
              </a:tabLst>
            </a:pPr>
            <a:r>
              <a:rPr lang="ru-RU" sz="31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уменьшение или устранение болевых симптомов, вызванных болезнью;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504825" algn="l"/>
              </a:tabLst>
            </a:pPr>
            <a:r>
              <a:rPr lang="ru-RU" sz="31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улучшение оказания реабилитационной, профилактической, паллиативной и неотложной помощи пациентам.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38976" y="1404877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38976" y="2340981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38976" y="3709133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35481" y="5072040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0528" y="378647"/>
            <a:ext cx="8855968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Проекты ОПСА </a:t>
            </a:r>
          </a:p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«Исследования в сестринском деле»</a:t>
            </a:r>
          </a:p>
        </p:txBody>
      </p:sp>
      <p:pic>
        <p:nvPicPr>
          <p:cNvPr id="1026" name="Picture 2" descr="C:\Users\Sveta\Desktop\rabota-v-malyh-gruppah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819" y="2772692"/>
            <a:ext cx="4330669" cy="2888556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veta\Desktop\uchastniki-chetvyortogo-seminara-12-02-12-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31" y="1916832"/>
            <a:ext cx="4330669" cy="2888556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5013176"/>
            <a:ext cx="4445732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проект: 2011 – 2012 гг.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5805264"/>
            <a:ext cx="4358158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II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проект: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2013 – 2014 гг.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6064" y="284455"/>
            <a:ext cx="8388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Направления сестринских исследований: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844824"/>
            <a:ext cx="77048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ts val="3600"/>
              </a:spcAft>
              <a:tabLst>
                <a:tab pos="504825" algn="l"/>
              </a:tabLst>
            </a:pPr>
            <a:r>
              <a:rPr lang="ru-RU" sz="3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специальный уход за </a:t>
            </a:r>
            <a:r>
              <a:rPr lang="ru-RU" sz="3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пациентами; </a:t>
            </a:r>
          </a:p>
          <a:p>
            <a:pPr fontAlgn="base">
              <a:spcBef>
                <a:spcPct val="0"/>
              </a:spcBef>
              <a:spcAft>
                <a:spcPts val="3600"/>
              </a:spcAft>
              <a:tabLst>
                <a:tab pos="504825" algn="l"/>
              </a:tabLst>
            </a:pPr>
            <a:r>
              <a:rPr lang="ru-RU" sz="3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инновации </a:t>
            </a:r>
            <a:r>
              <a:rPr lang="ru-RU" sz="3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 выполнении медицинских </a:t>
            </a:r>
            <a:r>
              <a:rPr lang="ru-RU" sz="3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услуг;</a:t>
            </a:r>
          </a:p>
          <a:p>
            <a:pPr fontAlgn="base">
              <a:spcBef>
                <a:spcPct val="0"/>
              </a:spcBef>
              <a:spcAft>
                <a:spcPts val="3600"/>
              </a:spcAft>
              <a:tabLst>
                <a:tab pos="504825" algn="l"/>
              </a:tabLst>
            </a:pPr>
            <a:r>
              <a:rPr lang="ru-RU" sz="3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профилактика</a:t>
            </a:r>
            <a:r>
              <a:rPr lang="ru-RU" sz="3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2050" name="Picture 2" descr="C:\Users\Sveta\Desktop\zaschita-issledovaniya-egorova-a-y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572" y="3956819"/>
            <a:ext cx="3815916" cy="2537584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261642" y="1977461"/>
            <a:ext cx="437301" cy="426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261642" y="2985573"/>
            <a:ext cx="437301" cy="426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261642" y="4425733"/>
            <a:ext cx="437301" cy="426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63372732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512" y="406405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Итоги проведения исследований: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8072" y="1268760"/>
            <a:ext cx="8495928" cy="533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ts val="4200"/>
              </a:spcAft>
              <a:tabLst>
                <a:tab pos="504825" algn="l"/>
              </a:tabLst>
            </a:pPr>
            <a:r>
              <a:rPr lang="ru-RU" sz="3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получены достоверные статистически обработанные результаты;</a:t>
            </a:r>
          </a:p>
          <a:p>
            <a:pPr fontAlgn="base">
              <a:spcBef>
                <a:spcPct val="0"/>
              </a:spcBef>
              <a:spcAft>
                <a:spcPts val="4200"/>
              </a:spcAft>
              <a:tabLst>
                <a:tab pos="504825" algn="l"/>
              </a:tabLst>
            </a:pPr>
            <a:r>
              <a:rPr lang="ru-RU" sz="3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практическая </a:t>
            </a:r>
            <a:r>
              <a:rPr lang="ru-RU" sz="3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значимость </a:t>
            </a:r>
            <a:r>
              <a:rPr lang="ru-RU" sz="3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исследований </a:t>
            </a:r>
            <a:r>
              <a:rPr lang="ru-RU" sz="3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аргументирует необходимость использования </a:t>
            </a:r>
            <a:r>
              <a:rPr lang="ru-RU" sz="3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в </a:t>
            </a:r>
            <a:r>
              <a:rPr lang="ru-RU" sz="3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медицинской практике инновационных средств ухода и предметов медицинского </a:t>
            </a:r>
            <a:r>
              <a:rPr lang="ru-RU" sz="3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назначения.</a:t>
            </a:r>
            <a:endParaRPr lang="ru-RU" sz="3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189634" y="1401397"/>
            <a:ext cx="437301" cy="426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189634" y="3517545"/>
            <a:ext cx="437301" cy="426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642897285"/>
      </p:ext>
    </p:extLst>
  </p:cSld>
  <p:clrMapOvr>
    <a:masterClrMapping/>
  </p:clrMapOvr>
  <p:transition spd="med">
    <p:strips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6512" y="203156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Школа для повышения качества ухода за тяжелобольными пациентами </a:t>
            </a:r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с 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ограничением физической активности</a:t>
            </a:r>
          </a:p>
        </p:txBody>
      </p:sp>
      <p:pic>
        <p:nvPicPr>
          <p:cNvPr id="3074" name="Picture 2" descr="http://www.opsa.info/img/news/otkryta-shkola-po-uhodu-za-tyazhelobolnymi-pacientam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239940" y="2048973"/>
            <a:ext cx="4404068" cy="3252235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opsa.info/img/news/otkryta-shkola-po-uhodu-za-tyazhelobolnymi-pacientam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4560420" y="3284984"/>
            <a:ext cx="4404068" cy="3252235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42897285"/>
      </p:ext>
    </p:extLst>
  </p:cSld>
  <p:clrMapOvr>
    <a:masterClrMapping/>
  </p:clrMapOvr>
  <p:transition spd="med">
    <p:strips dir="r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496" y="208033"/>
            <a:ext cx="9071992" cy="185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Спектр сестринских исследований обширен и предоставляет медицинским сестрам все более и более объективную с научной точки зрения основу для практики</a:t>
            </a:r>
            <a:endParaRPr lang="ru-RU" sz="2600" b="1" dirty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481" b="5366"/>
          <a:stretch/>
        </p:blipFill>
        <p:spPr bwMode="auto">
          <a:xfrm>
            <a:off x="1907704" y="2230041"/>
            <a:ext cx="5544616" cy="4223295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8575693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325105"/>
            <a:ext cx="87849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Формирование современных подходов </a:t>
            </a:r>
          </a:p>
          <a:p>
            <a:pPr algn="ctr"/>
            <a:r>
              <a:rPr lang="ru-RU" sz="30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 проведению исследований: </a:t>
            </a: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611560" y="1556792"/>
            <a:ext cx="853244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ts val="3600"/>
              </a:spcAft>
              <a:tabLst>
                <a:tab pos="457200" algn="l"/>
              </a:tabLst>
            </a:pPr>
            <a:r>
              <a:rPr lang="ru-RU" sz="2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содействие </a:t>
            </a:r>
            <a:r>
              <a:rPr lang="ru-RU" sz="2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развитию и организации </a:t>
            </a:r>
            <a:r>
              <a:rPr lang="ru-RU" sz="2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УМК, комитетов по исследованиям в Советах                    по сестринскому делу;</a:t>
            </a:r>
            <a:endParaRPr lang="ru-RU" sz="2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ts val="3600"/>
              </a:spcAft>
              <a:tabLst>
                <a:tab pos="457200" algn="l"/>
              </a:tabLst>
            </a:pPr>
            <a:r>
              <a:rPr lang="ru-RU" sz="2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создание предпосылок для мотивации руководителей сестринского персонала </a:t>
            </a:r>
            <a:r>
              <a:rPr lang="ru-RU" sz="2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к </a:t>
            </a:r>
            <a:r>
              <a:rPr lang="ru-RU" sz="2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научному подходу в рациональных методах организации труда специалистов и их обучении;</a:t>
            </a:r>
          </a:p>
          <a:p>
            <a:pPr fontAlgn="base">
              <a:spcBef>
                <a:spcPct val="0"/>
              </a:spcBef>
              <a:spcAft>
                <a:spcPts val="3600"/>
              </a:spcAft>
              <a:tabLst>
                <a:tab pos="457200" algn="l"/>
              </a:tabLst>
            </a:pPr>
            <a:r>
              <a:rPr lang="ru-RU" sz="2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разработка перспективных планов по проведению исследований в различных областях сестринского дела;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38976" y="1759671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42471" y="5432078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42471" y="3349093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83568" y="1556792"/>
            <a:ext cx="838842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ts val="3600"/>
              </a:spcAft>
              <a:tabLst>
                <a:tab pos="180975" algn="l"/>
              </a:tabLs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развитие </a:t>
            </a:r>
            <a:r>
              <a:rPr lang="ru-RU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экспериментальных исследований  в сестринском деле и внедрение результатов в практическую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деятельность;</a:t>
            </a:r>
          </a:p>
          <a:p>
            <a:pPr lvl="0" eaLnBrk="0" fontAlgn="base" hangingPunct="0">
              <a:spcBef>
                <a:spcPct val="0"/>
              </a:spcBef>
              <a:spcAft>
                <a:spcPts val="3600"/>
              </a:spcAft>
              <a:tabLst>
                <a:tab pos="180975" algn="l"/>
              </a:tabLst>
            </a:pPr>
            <a:r>
              <a:rPr lang="ru-RU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создание команд по проведению многоцентровых клинических исследований между медицинскими организациями; </a:t>
            </a:r>
          </a:p>
          <a:p>
            <a:pPr eaLnBrk="0" fontAlgn="base" hangingPunct="0">
              <a:spcBef>
                <a:spcPct val="0"/>
              </a:spcBef>
              <a:spcAft>
                <a:spcPts val="3600"/>
              </a:spcAft>
              <a:tabLst>
                <a:tab pos="180975" algn="l"/>
              </a:tabLst>
            </a:pPr>
            <a:r>
              <a:rPr lang="ru-RU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осуществление коррекции, оценки эффективности и результативности проводимых исследований;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38977" y="3421101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38976" y="1692907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51520" y="325105"/>
            <a:ext cx="87849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Формирование современных подходов </a:t>
            </a:r>
          </a:p>
          <a:p>
            <a:pPr algn="ctr"/>
            <a:r>
              <a:rPr lang="ru-RU" sz="30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 проведению исследований: 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21920" y="5216054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899592" y="2035130"/>
            <a:ext cx="7920880" cy="3842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lnSpc>
                <a:spcPct val="110000"/>
              </a:lnSpc>
              <a:spcBef>
                <a:spcPct val="0"/>
              </a:spcBef>
              <a:spcAft>
                <a:spcPts val="4200"/>
              </a:spcAft>
              <a:tabLst>
                <a:tab pos="180975" algn="l"/>
              </a:tabLst>
            </a:pP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отслеживание достижений сестринской практики и обобщение позитивного опыта проведения исследований с помощью информационного мониторинга и изучение возможности их внедрения в регионе.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61470" y="2153159"/>
            <a:ext cx="532607" cy="51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51520" y="325105"/>
            <a:ext cx="878497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Формирование современных подходов </a:t>
            </a:r>
          </a:p>
          <a:p>
            <a:pPr algn="ctr"/>
            <a:r>
              <a:rPr lang="ru-RU" sz="34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 проведению исследований: </a:t>
            </a:r>
          </a:p>
        </p:txBody>
      </p:sp>
    </p:spTree>
    <p:extLst>
      <p:ext uri="{BB962C8B-B14F-4D97-AF65-F5344CB8AC3E}">
        <p14:creationId xmlns="" xmlns:p14="http://schemas.microsoft.com/office/powerpoint/2010/main" val="3423706400"/>
      </p:ext>
    </p:extLst>
  </p:cSld>
  <p:clrMapOvr>
    <a:masterClrMapping/>
  </p:clrMapOvr>
  <p:transition spd="med">
    <p:strips dir="r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7880"/>
            <a:ext cx="91085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 в </a:t>
            </a:r>
            <a:r>
              <a:rPr lang="ru-RU" sz="3000" b="1" dirty="0" err="1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СД</a:t>
            </a: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улучшают </a:t>
            </a:r>
            <a:r>
              <a:rPr lang="ru-RU" sz="30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 только профессиональную деятельность, но и качество выполнения медицинских услуг, предоставляемых пациентам.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4111" b="4202"/>
          <a:stretch>
            <a:fillRect/>
          </a:stretch>
        </p:blipFill>
        <p:spPr bwMode="auto">
          <a:xfrm>
            <a:off x="395536" y="2420887"/>
            <a:ext cx="4361398" cy="3384377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 l="15879" b="4982"/>
          <a:stretch>
            <a:fillRect/>
          </a:stretch>
        </p:blipFill>
        <p:spPr bwMode="auto">
          <a:xfrm>
            <a:off x="4572000" y="3068960"/>
            <a:ext cx="4334377" cy="3359418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56665901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954862"/>
            <a:ext cx="831641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3600"/>
              </a:spcAft>
            </a:pP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изменениями в </a:t>
            </a: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современном здравоохранении, </a:t>
            </a:r>
          </a:p>
          <a:p>
            <a:pPr>
              <a:lnSpc>
                <a:spcPct val="110000"/>
              </a:lnSpc>
              <a:spcAft>
                <a:spcPts val="3600"/>
              </a:spcAft>
            </a:pP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появлением </a:t>
            </a: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значительного числа новых методов диагностики и лечения, </a:t>
            </a:r>
          </a:p>
          <a:p>
            <a:pPr>
              <a:lnSpc>
                <a:spcPct val="110000"/>
              </a:lnSpc>
              <a:spcAft>
                <a:spcPts val="3600"/>
              </a:spcAft>
            </a:pP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эффективностью </a:t>
            </a: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применяемых методов с позиций доказательной </a:t>
            </a:r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практики.</a:t>
            </a:r>
            <a:endParaRPr lang="ru-RU" sz="3000" b="1" dirty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6064" y="188640"/>
            <a:ext cx="79563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Проведение исследований       в  </a:t>
            </a:r>
            <a:r>
              <a:rPr lang="ru-RU" sz="4000" b="1" dirty="0" smtClean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СД обусловлено:</a:t>
            </a:r>
            <a:endParaRPr lang="ru-RU" sz="4000" b="1" dirty="0" smtClean="0">
              <a:solidFill>
                <a:srgbClr val="FFB1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57429" y="2068233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53153" y="3542903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292757" y="4983063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708920"/>
            <a:ext cx="8136904" cy="873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5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Благодарю за внимание!</a:t>
            </a:r>
            <a:endParaRPr lang="ru-RU" sz="5000" b="1" dirty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575693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4690" y="344850"/>
            <a:ext cx="72417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Сестринские исследования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8072" y="1268760"/>
            <a:ext cx="8532440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систематический процесс изучения клинической или управленческой проблемы, который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проводится медицинскими сестрами, с целью получения новой информации для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улучшения помощи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пациентам и/или разрешения проблемных ситуаций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157192"/>
            <a:ext cx="814666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>
                <a:solidFill>
                  <a:srgbClr val="FFB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Конечная цель </a:t>
            </a:r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– повышение </a:t>
            </a:r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качества </a:t>
            </a:r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медицинской помощи населению.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5496" y="4869160"/>
            <a:ext cx="4176464" cy="0"/>
          </a:xfrm>
          <a:prstGeom prst="line">
            <a:avLst/>
          </a:prstGeom>
          <a:ln w="28575">
            <a:solidFill>
              <a:srgbClr val="FFB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181145" y="1420161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56665901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6024" y="223480"/>
            <a:ext cx="88204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Для эффективного проведения и внедрения исследований в </a:t>
            </a:r>
            <a:r>
              <a:rPr lang="ru-RU" sz="30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медицинских организациях необходимо:</a:t>
            </a:r>
            <a:endParaRPr lang="ru-RU" sz="3000" b="1" dirty="0">
              <a:solidFill>
                <a:srgbClr val="FFB13F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988840"/>
            <a:ext cx="8424936" cy="4447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3000"/>
              </a:spcAft>
            </a:pPr>
            <a:r>
              <a:rPr lang="ru-RU" sz="26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личная заинтересованность руководителей </a:t>
            </a:r>
            <a:r>
              <a:rPr lang="ru-RU" sz="26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сестринского персонала и членов Ассоциации;</a:t>
            </a:r>
            <a:endParaRPr lang="ru-RU" sz="2600" b="1" dirty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>
              <a:spcAft>
                <a:spcPts val="3000"/>
              </a:spcAft>
            </a:pPr>
            <a:r>
              <a:rPr lang="ru-RU" sz="26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мотивирование медицинских сестер к изучению клинических вопросов для исследований;</a:t>
            </a:r>
          </a:p>
          <a:p>
            <a:pPr lvl="0">
              <a:spcAft>
                <a:spcPts val="3000"/>
              </a:spcAft>
            </a:pPr>
            <a:r>
              <a:rPr lang="ru-RU" sz="26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создание условий для работы с источниками информации: библиотека, Интернет  и др.;</a:t>
            </a:r>
          </a:p>
          <a:p>
            <a:pPr>
              <a:spcAft>
                <a:spcPts val="3000"/>
              </a:spcAft>
            </a:pPr>
            <a:r>
              <a:rPr lang="ru-RU" sz="26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создание комитетов по исследованиям в составе Совета по сестринскому делу.</a:t>
            </a:r>
            <a:endParaRPr lang="ru-RU" sz="2600" b="1" dirty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146915" y="2068044"/>
            <a:ext cx="391178" cy="381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111586" y="3290472"/>
            <a:ext cx="391178" cy="381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107310" y="4503555"/>
            <a:ext cx="391178" cy="381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146914" y="5632225"/>
            <a:ext cx="391178" cy="381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48575693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520" y="260648"/>
            <a:ext cx="907199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900" b="1" dirty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 позволяют расширить знания </a:t>
            </a:r>
            <a:r>
              <a:rPr lang="ru-RU" sz="29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и </a:t>
            </a:r>
            <a:r>
              <a:rPr lang="ru-RU" sz="2900" b="1" dirty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стимулируют критическое осмысление </a:t>
            </a:r>
            <a:r>
              <a:rPr lang="ru-RU" sz="29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практики, положительно влияют на: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628800"/>
            <a:ext cx="6192688" cy="334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ru-RU" sz="26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сокращение неблагоприятных факторов для пациентов</a:t>
            </a:r>
            <a:r>
              <a:rPr lang="ru-RU" sz="26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</a:p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ru-RU" sz="26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улучшение состояния их здоровья;</a:t>
            </a:r>
          </a:p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ru-RU" sz="26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повышение уровня ожиданий пациентов качеством оказанных медицинских услуг; 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16559" y="1831229"/>
            <a:ext cx="0" cy="3541987"/>
          </a:xfrm>
          <a:prstGeom prst="line">
            <a:avLst/>
          </a:prstGeom>
          <a:ln w="69850">
            <a:solidFill>
              <a:srgbClr val="F2B300"/>
            </a:solidFill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16559" y="3031371"/>
            <a:ext cx="576064" cy="0"/>
          </a:xfrm>
          <a:prstGeom prst="line">
            <a:avLst/>
          </a:prstGeom>
          <a:ln w="69850">
            <a:solidFill>
              <a:srgbClr val="F2B300"/>
            </a:solidFill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16559" y="3789040"/>
            <a:ext cx="576064" cy="0"/>
          </a:xfrm>
          <a:prstGeom prst="line">
            <a:avLst/>
          </a:prstGeom>
          <a:ln w="69850">
            <a:solidFill>
              <a:srgbClr val="F2B300"/>
            </a:solidFill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79512" y="1856261"/>
            <a:ext cx="576064" cy="0"/>
          </a:xfrm>
          <a:prstGeom prst="line">
            <a:avLst/>
          </a:prstGeom>
          <a:ln w="69850">
            <a:solidFill>
              <a:srgbClr val="F2B300"/>
            </a:solidFill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147" t="-34" r="16434" b="6205"/>
          <a:stretch/>
        </p:blipFill>
        <p:spPr bwMode="auto">
          <a:xfrm>
            <a:off x="6804248" y="1844824"/>
            <a:ext cx="2006174" cy="1628984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529" t="858" r="11162" b="5774"/>
          <a:stretch/>
        </p:blipFill>
        <p:spPr bwMode="auto">
          <a:xfrm>
            <a:off x="6948264" y="3429000"/>
            <a:ext cx="2006174" cy="1602680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792088" y="5157192"/>
            <a:ext cx="8172400" cy="1412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ru-RU" sz="26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этическое взаимоотношение и коммуникативное общение «медицинская сестра-пациент-коллеги».</a:t>
            </a:r>
            <a:endParaRPr lang="ru-RU" sz="2600" b="1" dirty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84498" y="5373216"/>
            <a:ext cx="576064" cy="0"/>
          </a:xfrm>
          <a:prstGeom prst="line">
            <a:avLst/>
          </a:prstGeom>
          <a:ln w="69850">
            <a:solidFill>
              <a:srgbClr val="F2B300"/>
            </a:solidFill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56665901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42145"/>
            <a:ext cx="8748464" cy="1818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 играют важную роль на каждом этапе сестринского ухода или выполнения медицинской услуги, помогая медицинским сестрам принимать более обоснованное решение</a:t>
            </a:r>
            <a:endParaRPr lang="ru-RU" sz="2600" b="1" dirty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124" t="1312" r="14873" b="10183"/>
          <a:stretch/>
        </p:blipFill>
        <p:spPr bwMode="auto">
          <a:xfrm>
            <a:off x="2267744" y="2197148"/>
            <a:ext cx="5112568" cy="4328196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6665901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54722"/>
            <a:ext cx="841666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 smtClean="0">
                <a:solidFill>
                  <a:srgbClr val="FFB13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Мониторинг состояния здоровья пациента</a:t>
            </a:r>
            <a:endParaRPr lang="ru-RU" sz="3000" b="1" dirty="0">
              <a:solidFill>
                <a:srgbClr val="FFB13F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085184"/>
            <a:ext cx="9144000" cy="151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Оценка состояния пациента 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интеллектуальная задача, </a:t>
            </a: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которую медицинские сестры выполняют для подведения итогов своего наблюдения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049" b="5307"/>
          <a:stretch/>
        </p:blipFill>
        <p:spPr bwMode="auto">
          <a:xfrm>
            <a:off x="1979712" y="1203651"/>
            <a:ext cx="5040560" cy="3665509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6665901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67496"/>
            <a:ext cx="8064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Медицинская сестра должна уметь анализировать ситуацию и принимать решения в пределах своей компетенции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b="4372"/>
          <a:stretch>
            <a:fillRect/>
          </a:stretch>
        </p:blipFill>
        <p:spPr bwMode="auto">
          <a:xfrm>
            <a:off x="1627024" y="2067124"/>
            <a:ext cx="6473368" cy="4314204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 b="6897"/>
          <a:stretch>
            <a:fillRect/>
          </a:stretch>
        </p:blipFill>
        <p:spPr bwMode="auto">
          <a:xfrm>
            <a:off x="4565747" y="1108504"/>
            <a:ext cx="3806675" cy="2551784"/>
          </a:xfrm>
          <a:prstGeom prst="round2DiagRect">
            <a:avLst/>
          </a:prstGeom>
          <a:ln w="22225">
            <a:solidFill>
              <a:srgbClr val="660066"/>
            </a:solidFill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 l="10526" r="7018"/>
          <a:stretch>
            <a:fillRect/>
          </a:stretch>
        </p:blipFill>
        <p:spPr bwMode="auto">
          <a:xfrm>
            <a:off x="863587" y="1108503"/>
            <a:ext cx="3456384" cy="5272825"/>
          </a:xfrm>
          <a:prstGeom prst="round2DiagRect">
            <a:avLst/>
          </a:prstGeom>
          <a:ln w="22225">
            <a:solidFill>
              <a:srgbClr val="660066"/>
            </a:solidFill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>
            <a:off x="4608003" y="3844808"/>
            <a:ext cx="3780421" cy="2520280"/>
          </a:xfrm>
          <a:prstGeom prst="round2DiagRect">
            <a:avLst/>
          </a:prstGeom>
          <a:ln w="22225">
            <a:solidFill>
              <a:srgbClr val="660066"/>
            </a:solidFill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6064" y="417497"/>
            <a:ext cx="8388424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Эргономика и паллиативная помощь</a:t>
            </a:r>
            <a:endParaRPr lang="ru-RU" sz="3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</TotalTime>
  <Words>516</Words>
  <Application>Microsoft Office PowerPoint</Application>
  <PresentationFormat>Экран (4:3)</PresentationFormat>
  <Paragraphs>60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279</cp:revision>
  <cp:lastPrinted>2011-04-20T18:12:38Z</cp:lastPrinted>
  <dcterms:created xsi:type="dcterms:W3CDTF">2011-02-08T06:34:21Z</dcterms:created>
  <dcterms:modified xsi:type="dcterms:W3CDTF">2014-05-21T13:05:25Z</dcterms:modified>
</cp:coreProperties>
</file>