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66" r:id="rId6"/>
    <p:sldId id="262" r:id="rId7"/>
    <p:sldId id="258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13F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0" autoAdjust="0"/>
    <p:restoredTop sz="94660"/>
  </p:normalViewPr>
  <p:slideViewPr>
    <p:cSldViewPr>
      <p:cViewPr varScale="1">
        <p:scale>
          <a:sx n="68" d="100"/>
          <a:sy n="68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350113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477098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46203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042393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4420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76797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59735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593615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520980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368787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994737"/>
      </p:ext>
    </p:extLst>
  </p:cSld>
  <p:clrMapOvr>
    <a:masterClrMapping/>
  </p:clrMapOvr>
  <p:transition spd="slow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683777"/>
      </p:ext>
    </p:extLst>
  </p:cSld>
  <p:clrMapOvr>
    <a:masterClrMapping/>
  </p:clrMapOvr>
  <p:transition spd="slow">
    <p:strips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86097"/>
      </p:ext>
    </p:extLst>
  </p:cSld>
  <p:clrMapOvr>
    <a:masterClrMapping/>
  </p:clrMapOvr>
  <p:transition spd="slow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566733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189869"/>
      </p:ext>
    </p:extLst>
  </p:cSld>
  <p:clrMapOvr>
    <a:masterClrMapping/>
  </p:clrMapOvr>
  <p:transition spd="slow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596229"/>
      </p:ext>
    </p:extLst>
  </p:cSld>
  <p:clrMapOvr>
    <a:masterClrMapping/>
  </p:clrMapOvr>
  <p:transition spd="slow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06955"/>
      </p:ext>
    </p:extLst>
  </p:cSld>
  <p:clrMapOvr>
    <a:masterClrMapping/>
  </p:clrMapOvr>
  <p:transition spd="slow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5295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30988"/>
      </p:ext>
    </p:extLst>
  </p:cSld>
  <p:clrMapOvr>
    <a:masterClrMapping/>
  </p:clrMapOvr>
  <p:transition spd="slow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285396"/>
      </p:ext>
    </p:extLst>
  </p:cSld>
  <p:clrMapOvr>
    <a:masterClrMapping/>
  </p:clrMapOvr>
  <p:transition spd="slow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515388"/>
      </p:ext>
    </p:extLst>
  </p:cSld>
  <p:clrMapOvr>
    <a:masterClrMapping/>
  </p:clrMapOvr>
  <p:transition spd="slow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704741"/>
      </p:ext>
    </p:extLst>
  </p:cSld>
  <p:clrMapOvr>
    <a:masterClrMapping/>
  </p:clrMapOvr>
  <p:transition spd="slow">
    <p:strips dir="r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683777"/>
      </p:ext>
    </p:extLst>
  </p:cSld>
  <p:clrMapOvr>
    <a:masterClrMapping/>
  </p:clrMapOvr>
  <p:transition spd="slow">
    <p:strips dir="r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86097"/>
      </p:ext>
    </p:extLst>
  </p:cSld>
  <p:clrMapOvr>
    <a:masterClrMapping/>
  </p:clrMapOvr>
  <p:transition spd="slow">
    <p:strips dir="r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566733"/>
      </p:ext>
    </p:extLst>
  </p:cSld>
  <p:clrMapOvr>
    <a:masterClrMapping/>
  </p:clrMapOvr>
  <p:transition spd="slow">
    <p:strips dir="r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189869"/>
      </p:ext>
    </p:extLst>
  </p:cSld>
  <p:clrMapOvr>
    <a:masterClrMapping/>
  </p:clrMapOvr>
  <p:transition spd="slow">
    <p:strips dir="r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596229"/>
      </p:ext>
    </p:extLst>
  </p:cSld>
  <p:clrMapOvr>
    <a:masterClrMapping/>
  </p:clrMapOvr>
  <p:transition spd="slow">
    <p:strips dir="r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06955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5295"/>
      </p:ext>
    </p:extLst>
  </p:cSld>
  <p:clrMapOvr>
    <a:masterClrMapping/>
  </p:clrMapOvr>
  <p:transition spd="slow">
    <p:strips dir="r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30988"/>
      </p:ext>
    </p:extLst>
  </p:cSld>
  <p:clrMapOvr>
    <a:masterClrMapping/>
  </p:clrMapOvr>
  <p:transition spd="slow">
    <p:strips dir="r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285396"/>
      </p:ext>
    </p:extLst>
  </p:cSld>
  <p:clrMapOvr>
    <a:masterClrMapping/>
  </p:clrMapOvr>
  <p:transition spd="slow">
    <p:strips dir="r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515388"/>
      </p:ext>
    </p:extLst>
  </p:cSld>
  <p:clrMapOvr>
    <a:masterClrMapping/>
  </p:clrMapOvr>
  <p:transition spd="slow">
    <p:strips dir="r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704741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8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8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3848" y="1921039"/>
            <a:ext cx="75906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55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Этические аспекты проведения научных исследований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68144" y="5445224"/>
            <a:ext cx="307808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000" b="1" i="1" dirty="0" err="1" smtClean="0">
                <a:solidFill>
                  <a:schemeClr val="bg1"/>
                </a:solidFill>
              </a:rPr>
              <a:t>Т.А</a:t>
            </a:r>
            <a:r>
              <a:rPr lang="ru-RU" sz="3000" b="1" i="1" dirty="0" smtClean="0">
                <a:solidFill>
                  <a:schemeClr val="bg1"/>
                </a:solidFill>
              </a:rPr>
              <a:t>. Зорина, </a:t>
            </a:r>
          </a:p>
          <a:p>
            <a:pPr algn="r"/>
            <a:r>
              <a:rPr lang="ru-RU" sz="3000" b="1" i="1" dirty="0" smtClean="0">
                <a:solidFill>
                  <a:schemeClr val="bg1"/>
                </a:solidFill>
              </a:rPr>
              <a:t>президент ОПСА</a:t>
            </a:r>
            <a:endParaRPr lang="ru-RU" sz="3000" b="1" i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260648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Семинар </a:t>
            </a:r>
            <a:r>
              <a:rPr lang="ru-RU" sz="2600" b="1" dirty="0">
                <a:solidFill>
                  <a:schemeClr val="bg1"/>
                </a:solidFill>
              </a:rPr>
              <a:t>«Перспективы развития сестринских исследований </a:t>
            </a:r>
            <a:r>
              <a:rPr lang="ru-RU" sz="2600" b="1" dirty="0" smtClean="0">
                <a:solidFill>
                  <a:schemeClr val="bg1"/>
                </a:solidFill>
              </a:rPr>
              <a:t>в </a:t>
            </a:r>
            <a:r>
              <a:rPr lang="ru-RU" sz="2600" b="1" dirty="0">
                <a:solidFill>
                  <a:schemeClr val="bg1"/>
                </a:solidFill>
              </a:rPr>
              <a:t>Омской области»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9940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116632"/>
            <a:ext cx="93779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>
                <a:solidFill>
                  <a:srgbClr val="FFB13F"/>
                </a:solidFill>
              </a:rPr>
              <a:t>Информированное добровольное согласие пациента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06019"/>
            <a:ext cx="60486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</a:rPr>
              <a:t>понимающее согласие конкретного лица (или его законного представителя), способного осуществлять свободный выбор без излишнего побуждения или любого элемента «насилия, обмана, хитрости, принуждения или иной формы ограничения или давления»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203848" y="1769308"/>
            <a:ext cx="420296" cy="421010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pic>
        <p:nvPicPr>
          <p:cNvPr id="9220" name="Picture 4" descr="http://www.askamum.co.uk/upload/23918/images/pregnanttalkingmidwif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6" r="28978"/>
          <a:stretch/>
        </p:blipFill>
        <p:spPr bwMode="auto">
          <a:xfrm>
            <a:off x="6309064" y="2276871"/>
            <a:ext cx="2655424" cy="4149099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3770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562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B13F"/>
                </a:solidFill>
              </a:rPr>
              <a:t>Право пациента на получение информации:</a:t>
            </a:r>
            <a:endParaRPr lang="ru-RU" sz="40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9944" y="1772816"/>
            <a:ext cx="848405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3400" b="1" dirty="0" smtClean="0">
                <a:solidFill>
                  <a:schemeClr val="bg1"/>
                </a:solidFill>
              </a:rPr>
              <a:t>о </a:t>
            </a:r>
            <a:r>
              <a:rPr lang="ru-RU" sz="3400" b="1" dirty="0">
                <a:solidFill>
                  <a:schemeClr val="bg1"/>
                </a:solidFill>
              </a:rPr>
              <a:t>состоянии </a:t>
            </a:r>
            <a:r>
              <a:rPr lang="ru-RU" sz="3400" b="1" dirty="0" smtClean="0">
                <a:solidFill>
                  <a:schemeClr val="bg1"/>
                </a:solidFill>
              </a:rPr>
              <a:t>здоровья</a:t>
            </a:r>
            <a:r>
              <a:rPr lang="ru-RU" sz="3400" b="1" dirty="0">
                <a:solidFill>
                  <a:schemeClr val="bg1"/>
                </a:solidFill>
              </a:rPr>
              <a:t>, </a:t>
            </a:r>
            <a:endParaRPr lang="ru-RU" sz="3400" b="1" dirty="0" smtClean="0">
              <a:solidFill>
                <a:schemeClr val="bg1"/>
              </a:solidFill>
            </a:endParaRPr>
          </a:p>
          <a:p>
            <a:pPr>
              <a:spcAft>
                <a:spcPts val="3000"/>
              </a:spcAft>
            </a:pPr>
            <a:r>
              <a:rPr lang="ru-RU" sz="3400" b="1" dirty="0" smtClean="0">
                <a:solidFill>
                  <a:schemeClr val="bg1"/>
                </a:solidFill>
              </a:rPr>
              <a:t>о </a:t>
            </a:r>
            <a:r>
              <a:rPr lang="ru-RU" sz="3400" b="1" dirty="0">
                <a:solidFill>
                  <a:schemeClr val="bg1"/>
                </a:solidFill>
              </a:rPr>
              <a:t>возможном риске и преимуществах предлагаемых </a:t>
            </a:r>
            <a:r>
              <a:rPr lang="ru-RU" sz="3400" b="1" dirty="0" smtClean="0">
                <a:solidFill>
                  <a:schemeClr val="bg1"/>
                </a:solidFill>
              </a:rPr>
              <a:t>методов  </a:t>
            </a:r>
            <a:r>
              <a:rPr lang="ru-RU" sz="3400" b="1" dirty="0">
                <a:solidFill>
                  <a:schemeClr val="bg1"/>
                </a:solidFill>
              </a:rPr>
              <a:t>лечения и ухода, </a:t>
            </a:r>
            <a:endParaRPr lang="ru-RU" sz="3400" b="1" dirty="0" smtClean="0">
              <a:solidFill>
                <a:schemeClr val="bg1"/>
              </a:solidFill>
            </a:endParaRPr>
          </a:p>
          <a:p>
            <a:pPr>
              <a:spcAft>
                <a:spcPts val="3000"/>
              </a:spcAft>
            </a:pPr>
            <a:r>
              <a:rPr lang="ru-RU" sz="3400" b="1" dirty="0" smtClean="0">
                <a:solidFill>
                  <a:schemeClr val="bg1"/>
                </a:solidFill>
              </a:rPr>
              <a:t>о </a:t>
            </a:r>
            <a:r>
              <a:rPr lang="ru-RU" sz="3400" b="1" dirty="0">
                <a:solidFill>
                  <a:schemeClr val="bg1"/>
                </a:solidFill>
              </a:rPr>
              <a:t>диагнозе и прогнозе, </a:t>
            </a:r>
            <a:endParaRPr lang="ru-RU" sz="3400" b="1" dirty="0" smtClean="0">
              <a:solidFill>
                <a:schemeClr val="bg1"/>
              </a:solidFill>
            </a:endParaRPr>
          </a:p>
          <a:p>
            <a:pPr>
              <a:spcAft>
                <a:spcPts val="3000"/>
              </a:spcAft>
            </a:pPr>
            <a:r>
              <a:rPr lang="ru-RU" sz="3400" b="1" dirty="0" smtClean="0">
                <a:solidFill>
                  <a:schemeClr val="bg1"/>
                </a:solidFill>
              </a:rPr>
              <a:t>отказ </a:t>
            </a:r>
            <a:r>
              <a:rPr lang="ru-RU" sz="3400" b="1" dirty="0">
                <a:solidFill>
                  <a:schemeClr val="bg1"/>
                </a:solidFill>
              </a:rPr>
              <a:t>от информации </a:t>
            </a:r>
            <a:r>
              <a:rPr lang="ru-RU" sz="3400" b="1" dirty="0" smtClean="0">
                <a:solidFill>
                  <a:schemeClr val="bg1"/>
                </a:solidFill>
              </a:rPr>
              <a:t>                             вообще.</a:t>
            </a:r>
            <a:endParaRPr lang="ru-RU" sz="34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1916832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74936" y="2852936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74936" y="4221088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7636" y="5157192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pic>
        <p:nvPicPr>
          <p:cNvPr id="10242" name="Picture 2" descr="http://www.mentalhealthy.co.uk/sites/default/files/u15/bigstock_conversation_7482263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27032"/>
            <a:ext cx="3600400" cy="2400267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14358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916832"/>
            <a:ext cx="838842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</a:rPr>
              <a:t>Порядок предоставления информации </a:t>
            </a:r>
            <a:r>
              <a:rPr lang="ru-RU" sz="3400" b="1" dirty="0" smtClean="0">
                <a:solidFill>
                  <a:schemeClr val="bg1"/>
                </a:solidFill>
              </a:rPr>
              <a:t>           о </a:t>
            </a:r>
            <a:r>
              <a:rPr lang="ru-RU" sz="3400" b="1" dirty="0">
                <a:solidFill>
                  <a:schemeClr val="bg1"/>
                </a:solidFill>
              </a:rPr>
              <a:t>состоянии здоровья пациента определяются коллегиально всеми членами исследовательской </a:t>
            </a:r>
            <a:r>
              <a:rPr lang="ru-RU" sz="3400" b="1" dirty="0" smtClean="0">
                <a:solidFill>
                  <a:schemeClr val="bg1"/>
                </a:solidFill>
              </a:rPr>
              <a:t>                       команды</a:t>
            </a:r>
            <a:r>
              <a:rPr lang="ru-RU" sz="3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9666" y="5157192"/>
            <a:ext cx="4602414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</a:rPr>
              <a:t>Ложь неэтична всегда! </a:t>
            </a:r>
          </a:p>
        </p:txBody>
      </p:sp>
      <p:sp>
        <p:nvSpPr>
          <p:cNvPr id="5" name="Овал 4"/>
          <p:cNvSpPr/>
          <p:nvPr/>
        </p:nvSpPr>
        <p:spPr>
          <a:xfrm>
            <a:off x="323528" y="2060848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8009" y="5301208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pic>
        <p:nvPicPr>
          <p:cNvPr id="11266" name="Picture 2" descr="C:\Users\Sveta\Desktop\12344058801804731997buggi_nurse.svg.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024" y="3549480"/>
            <a:ext cx="1866325" cy="2975864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377369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B13F"/>
                </a:solidFill>
              </a:rPr>
              <a:t>Право пациента на получение информации:</a:t>
            </a:r>
            <a:endParaRPr lang="ru-RU" sz="4000" b="1" dirty="0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13082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05" y="260648"/>
            <a:ext cx="91328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B13F"/>
                </a:solidFill>
              </a:rPr>
              <a:t>Конфиденциальность информации</a:t>
            </a:r>
            <a:endParaRPr lang="ru-RU" sz="44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5104" y="1268760"/>
            <a:ext cx="819336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bg1"/>
                </a:solidFill>
              </a:rPr>
              <a:t>Медицинская сестра вправе раскрыть конфиденциальную информацию </a:t>
            </a:r>
            <a:r>
              <a:rPr lang="ru-RU" sz="3400" b="1" dirty="0" smtClean="0">
                <a:solidFill>
                  <a:schemeClr val="bg1"/>
                </a:solidFill>
              </a:rPr>
              <a:t>                      о </a:t>
            </a:r>
            <a:r>
              <a:rPr lang="ru-RU" sz="3400" b="1" dirty="0">
                <a:solidFill>
                  <a:schemeClr val="bg1"/>
                </a:solidFill>
              </a:rPr>
              <a:t>пациенте какой-либо третьей стороне только с согласия самого пациента.</a:t>
            </a:r>
          </a:p>
        </p:txBody>
      </p:sp>
      <p:pic>
        <p:nvPicPr>
          <p:cNvPr id="12290" name="Picture 2" descr="http://www.patientsfirstmedicalclinic.com/upl/website/our-practice/Fotolia48282132SubscriptionXXL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1"/>
            <a:ext cx="4104456" cy="2736307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28432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265253"/>
            <a:ext cx="58326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>
                <a:solidFill>
                  <a:schemeClr val="bg1"/>
                </a:solidFill>
              </a:rPr>
              <a:t>Медицинская сестра </a:t>
            </a:r>
            <a:r>
              <a:rPr lang="ru-RU" sz="3500" b="1" dirty="0" smtClean="0">
                <a:solidFill>
                  <a:schemeClr val="bg1"/>
                </a:solidFill>
              </a:rPr>
              <a:t>        вправе </a:t>
            </a:r>
            <a:r>
              <a:rPr lang="ru-RU" sz="3500" b="1" dirty="0">
                <a:solidFill>
                  <a:schemeClr val="bg1"/>
                </a:solidFill>
              </a:rPr>
              <a:t>передавать конфиденциальную информацию без согласия пациента лишь в случаях, предусмотренных законом</a:t>
            </a:r>
          </a:p>
        </p:txBody>
      </p:sp>
      <p:pic>
        <p:nvPicPr>
          <p:cNvPr id="13314" name="Picture 2" descr="http://www.sluchay.ru/upload/iblock/0cf/3h3ys3wzpx-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92896"/>
            <a:ext cx="3024336" cy="3015278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705" y="398274"/>
            <a:ext cx="913280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B13F"/>
                </a:solidFill>
              </a:rPr>
              <a:t>Конфиденциальность </a:t>
            </a:r>
          </a:p>
          <a:p>
            <a:pPr algn="ctr"/>
            <a:r>
              <a:rPr lang="ru-RU" sz="4400" b="1" dirty="0" smtClean="0">
                <a:solidFill>
                  <a:srgbClr val="FFB13F"/>
                </a:solidFill>
              </a:rPr>
              <a:t>информации</a:t>
            </a:r>
            <a:endParaRPr lang="ru-RU" sz="4400" b="1" dirty="0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7612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658244"/>
            <a:ext cx="574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B13F"/>
                </a:solidFill>
              </a:rPr>
              <a:t>соблюдение </a:t>
            </a:r>
            <a:r>
              <a:rPr lang="ru-RU" sz="3200" b="1" dirty="0">
                <a:solidFill>
                  <a:srgbClr val="FFB13F"/>
                </a:solidFill>
              </a:rPr>
              <a:t>прав </a:t>
            </a:r>
            <a:r>
              <a:rPr lang="ru-RU" sz="3200" b="1" dirty="0" smtClean="0">
                <a:solidFill>
                  <a:srgbClr val="FFB13F"/>
                </a:solidFill>
              </a:rPr>
              <a:t>             участника </a:t>
            </a:r>
            <a:r>
              <a:rPr lang="ru-RU" sz="3200" b="1" dirty="0">
                <a:solidFill>
                  <a:srgbClr val="FFB13F"/>
                </a:solidFill>
              </a:rPr>
              <a:t>исследования </a:t>
            </a:r>
            <a:r>
              <a:rPr lang="ru-RU" sz="3200" b="1" dirty="0" smtClean="0">
                <a:solidFill>
                  <a:srgbClr val="FFB13F"/>
                </a:solidFill>
              </a:rPr>
              <a:t>                               и </a:t>
            </a:r>
            <a:r>
              <a:rPr lang="ru-RU" sz="3200" b="1" dirty="0">
                <a:solidFill>
                  <a:srgbClr val="FFB13F"/>
                </a:solidFill>
              </a:rPr>
              <a:t>безопасности </a:t>
            </a:r>
            <a:r>
              <a:rPr lang="ru-RU" sz="3200" b="1" dirty="0" smtClean="0">
                <a:solidFill>
                  <a:srgbClr val="FFB13F"/>
                </a:solidFill>
              </a:rPr>
              <a:t>исследования</a:t>
            </a:r>
            <a:endParaRPr lang="ru-RU" sz="3200" b="1" dirty="0">
              <a:solidFill>
                <a:srgbClr val="FFB13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839614"/>
            <a:ext cx="2952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комитеты 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 этике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22180" y="796504"/>
            <a:ext cx="3672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советы научных руководителей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532" y="4739660"/>
            <a:ext cx="44534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комитеты по </a:t>
            </a:r>
            <a:r>
              <a:rPr lang="ru-RU" sz="3200" b="1" dirty="0">
                <a:solidFill>
                  <a:schemeClr val="bg1"/>
                </a:solidFill>
              </a:rPr>
              <a:t>вопросам этики </a:t>
            </a:r>
            <a:r>
              <a:rPr lang="ru-RU" sz="3200" b="1" dirty="0" smtClean="0">
                <a:solidFill>
                  <a:schemeClr val="bg1"/>
                </a:solidFill>
              </a:rPr>
              <a:t>в </a:t>
            </a:r>
            <a:r>
              <a:rPr lang="ru-RU" sz="3200" b="1" dirty="0">
                <a:solidFill>
                  <a:schemeClr val="bg1"/>
                </a:solidFill>
              </a:rPr>
              <a:t>области охраны здоровья граждан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2558" y="4725144"/>
            <a:ext cx="37159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советы                        по научным исследованиям </a:t>
            </a:r>
            <a:r>
              <a:rPr lang="ru-RU" sz="3200" b="1" dirty="0">
                <a:solidFill>
                  <a:schemeClr val="bg1"/>
                </a:solidFill>
              </a:rPr>
              <a:t>МО</a:t>
            </a:r>
          </a:p>
        </p:txBody>
      </p:sp>
      <p:pic>
        <p:nvPicPr>
          <p:cNvPr id="14340" name="Picture 4" descr="http://www.clker.com/cliparts/e/d/c/4/11970889822084687040sinoptik_Medieval_shield.svg.m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383" y="756595"/>
            <a:ext cx="959143" cy="1138032"/>
          </a:xfrm>
          <a:prstGeom prst="rect">
            <a:avLst/>
          </a:prstGeom>
          <a:noFill/>
          <a:effectLst>
            <a:outerShdw blurRad="50800" dist="101600" dir="2700000" sx="102000" sy="102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clker.com/cliparts/e/d/c/4/11970889822084687040sinoptik_Medieval_shield.svg.m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321" y="2867032"/>
            <a:ext cx="959143" cy="1138032"/>
          </a:xfrm>
          <a:prstGeom prst="rect">
            <a:avLst/>
          </a:prstGeom>
          <a:noFill/>
          <a:effectLst>
            <a:outerShdw blurRad="50800" dist="101600" dir="2700000" sx="102000" sy="102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clker.com/cliparts/e/d/c/4/11970889822084687040sinoptik_Medieval_shield.svg.m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95024"/>
            <a:ext cx="959143" cy="1138032"/>
          </a:xfrm>
          <a:prstGeom prst="rect">
            <a:avLst/>
          </a:prstGeom>
          <a:noFill/>
          <a:effectLst>
            <a:outerShdw blurRad="50800" dist="101600" dir="2700000" sx="102000" sy="102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clker.com/cliparts/e/d/c/4/11970889822084687040sinoptik_Medieval_shield.svg.m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899620"/>
            <a:ext cx="959143" cy="1138032"/>
          </a:xfrm>
          <a:prstGeom prst="rect">
            <a:avLst/>
          </a:prstGeom>
          <a:noFill/>
          <a:effectLst>
            <a:outerShdw blurRad="50800" dist="101600" dir="2700000" sx="102000" sy="102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4558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1088" y="260648"/>
            <a:ext cx="76093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FFB13F"/>
                </a:solidFill>
              </a:rPr>
              <a:t>Дизайн исследования</a:t>
            </a:r>
          </a:p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FFB13F"/>
                </a:solidFill>
              </a:rPr>
              <a:t>(протокол)</a:t>
            </a:r>
            <a:endParaRPr lang="ru-RU" sz="50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12" y="2420888"/>
            <a:ext cx="91440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chemeClr val="bg1"/>
                </a:solidFill>
              </a:rPr>
              <a:t>должен содержать изложение этического обоснования и </a:t>
            </a:r>
            <a:r>
              <a:rPr lang="ru-RU" sz="3500" b="1" dirty="0" smtClean="0">
                <a:solidFill>
                  <a:schemeClr val="bg1"/>
                </a:solidFill>
              </a:rPr>
              <a:t>указание на </a:t>
            </a:r>
            <a:r>
              <a:rPr lang="ru-RU" sz="3500" b="1" dirty="0">
                <a:solidFill>
                  <a:schemeClr val="bg1"/>
                </a:solidFill>
              </a:rPr>
              <a:t>то, </a:t>
            </a:r>
            <a:r>
              <a:rPr lang="ru-RU" sz="3500" b="1" dirty="0" smtClean="0">
                <a:solidFill>
                  <a:schemeClr val="bg1"/>
                </a:solidFill>
              </a:rPr>
              <a:t>                                 что </a:t>
            </a:r>
            <a:r>
              <a:rPr lang="ru-RU" sz="3500" b="1" dirty="0">
                <a:solidFill>
                  <a:schemeClr val="bg1"/>
                </a:solidFill>
              </a:rPr>
              <a:t>он соответствует этическим принципам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378100" y="1772816"/>
            <a:ext cx="465304" cy="568248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pic>
        <p:nvPicPr>
          <p:cNvPr id="15362" name="Picture 2" descr="http://www.r51.nalog.ru/images/r51/%D1%81%D0%BE%D0%B1%D1%80%D0%B0%D0%BD%D0%B8%D0%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21088"/>
            <a:ext cx="2872533" cy="2154401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10638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116632"/>
            <a:ext cx="9252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Этические принципы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в сестринской деятельности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16386" name="Picture 2" descr="C:\Users\Sveta\Desktop\24nigunorras-660201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360" y="1700808"/>
            <a:ext cx="7363072" cy="4785997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14358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edsestre.ru/files/pimg/kodeks_ob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393" y="2626705"/>
            <a:ext cx="2536692" cy="3556601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6512" y="260648"/>
            <a:ext cx="9144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FFB13F"/>
                </a:solidFill>
              </a:rPr>
              <a:t>Этический кодекс медицинской сестры России</a:t>
            </a:r>
            <a:endParaRPr lang="ru-RU" sz="5500" b="1" dirty="0">
              <a:solidFill>
                <a:srgbClr val="FFB13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957750"/>
            <a:ext cx="3528392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500" b="1" dirty="0">
                <a:solidFill>
                  <a:schemeClr val="bg1"/>
                </a:solidFill>
              </a:rPr>
              <a:t>Статьи  </a:t>
            </a:r>
            <a:endParaRPr lang="ru-RU" sz="5500" b="1" dirty="0" smtClean="0">
              <a:solidFill>
                <a:schemeClr val="bg1"/>
              </a:solidFill>
            </a:endParaRPr>
          </a:p>
          <a:p>
            <a:r>
              <a:rPr lang="ru-RU" sz="5500" b="1" dirty="0" smtClean="0">
                <a:solidFill>
                  <a:schemeClr val="bg1"/>
                </a:solidFill>
              </a:rPr>
              <a:t>№ </a:t>
            </a:r>
            <a:r>
              <a:rPr lang="ru-RU" sz="5500" b="1" dirty="0">
                <a:solidFill>
                  <a:schemeClr val="bg1"/>
                </a:solidFill>
              </a:rPr>
              <a:t>7, </a:t>
            </a:r>
            <a:r>
              <a:rPr lang="ru-RU" sz="5500" b="1" dirty="0" smtClean="0">
                <a:solidFill>
                  <a:schemeClr val="bg1"/>
                </a:solidFill>
              </a:rPr>
              <a:t> 9</a:t>
            </a:r>
            <a:r>
              <a:rPr lang="ru-RU" sz="5500" b="1" dirty="0">
                <a:solidFill>
                  <a:schemeClr val="bg1"/>
                </a:solidFill>
              </a:rPr>
              <a:t>, </a:t>
            </a:r>
            <a:r>
              <a:rPr lang="ru-RU" sz="55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5500" b="1" dirty="0" smtClean="0">
                <a:solidFill>
                  <a:schemeClr val="bg1"/>
                </a:solidFill>
              </a:rPr>
              <a:t>12</a:t>
            </a:r>
            <a:r>
              <a:rPr lang="ru-RU" sz="5500" b="1" dirty="0">
                <a:solidFill>
                  <a:schemeClr val="bg1"/>
                </a:solidFill>
              </a:rPr>
              <a:t>, </a:t>
            </a:r>
            <a:r>
              <a:rPr lang="ru-RU" sz="5500" b="1" dirty="0" smtClean="0">
                <a:solidFill>
                  <a:schemeClr val="bg1"/>
                </a:solidFill>
              </a:rPr>
              <a:t> 22</a:t>
            </a:r>
            <a:r>
              <a:rPr lang="ru-RU" sz="5500" b="1" dirty="0">
                <a:solidFill>
                  <a:schemeClr val="bg1"/>
                </a:solidFill>
              </a:rPr>
              <a:t>, </a:t>
            </a:r>
            <a:r>
              <a:rPr lang="ru-RU" sz="5500" b="1" dirty="0" smtClean="0">
                <a:solidFill>
                  <a:schemeClr val="bg1"/>
                </a:solidFill>
              </a:rPr>
              <a:t> 23</a:t>
            </a:r>
            <a:endParaRPr lang="ru-RU" sz="5500" b="1" dirty="0">
              <a:solidFill>
                <a:schemeClr val="bg1"/>
              </a:solidFill>
            </a:endParaRPr>
          </a:p>
        </p:txBody>
      </p:sp>
      <p:pic>
        <p:nvPicPr>
          <p:cNvPr id="17411" name="Picture 3" descr="C:\Users\Sveta\Desktop\image01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510" y="4797152"/>
            <a:ext cx="1620434" cy="138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13082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824008"/>
            <a:ext cx="8159028" cy="96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700" b="1" dirty="0" smtClean="0">
                <a:solidFill>
                  <a:schemeClr val="bg1"/>
                </a:solidFill>
              </a:rPr>
              <a:t>Благодарю за внимание!</a:t>
            </a:r>
            <a:endParaRPr lang="ru-RU" sz="5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98254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12776"/>
            <a:ext cx="7200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i="1" dirty="0">
                <a:solidFill>
                  <a:schemeClr val="bg1"/>
                </a:solidFill>
              </a:rPr>
              <a:t>(</a:t>
            </a:r>
            <a:r>
              <a:rPr lang="ru-RU" sz="3000" b="1" i="1" dirty="0" smtClean="0">
                <a:solidFill>
                  <a:schemeClr val="bg1"/>
                </a:solidFill>
              </a:rPr>
              <a:t>греческое «</a:t>
            </a:r>
            <a:r>
              <a:rPr lang="ru-RU" sz="3000" b="1" i="1" dirty="0" err="1" smtClean="0">
                <a:solidFill>
                  <a:schemeClr val="bg1"/>
                </a:solidFill>
              </a:rPr>
              <a:t>ethos</a:t>
            </a:r>
            <a:r>
              <a:rPr lang="ru-RU" sz="3000" b="1" i="1" dirty="0" smtClean="0">
                <a:solidFill>
                  <a:schemeClr val="bg1"/>
                </a:solidFill>
              </a:rPr>
              <a:t>» — обычай, нрав)</a:t>
            </a:r>
            <a:endParaRPr lang="ru-RU" sz="3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260648"/>
            <a:ext cx="45660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000" b="1" dirty="0">
                <a:solidFill>
                  <a:srgbClr val="FFB13F"/>
                </a:solidFill>
              </a:rPr>
              <a:t>Этика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924944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одна из древнейших наук, объектом изучения которой является мораль и нравственность.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07504" y="4863936"/>
            <a:ext cx="8915545" cy="1677637"/>
            <a:chOff x="107504" y="4863936"/>
            <a:chExt cx="8915545" cy="1677637"/>
          </a:xfrm>
        </p:grpSpPr>
        <p:pic>
          <p:nvPicPr>
            <p:cNvPr id="1030" name="Picture 6" descr="http://www.xrest.ru/images/collection/00823/607/preview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5" y="4865110"/>
              <a:ext cx="2380366" cy="1667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://www.antirak-center.ru/upd/Vrap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641" y="4863936"/>
              <a:ext cx="2352408" cy="1668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http://www.dw.de/image/0,,15141733_4,0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2797" y="4863937"/>
              <a:ext cx="2380366" cy="1677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http://www.medikforum.ru/news/uploads/posts/2009-10/1255512080_13asprin-600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5897" y="4874001"/>
              <a:ext cx="2348317" cy="1667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107504" y="4863936"/>
              <a:ext cx="8915544" cy="1668745"/>
            </a:xfrm>
            <a:prstGeom prst="rect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Стрелка вниз 17"/>
          <p:cNvSpPr/>
          <p:nvPr/>
        </p:nvSpPr>
        <p:spPr>
          <a:xfrm>
            <a:off x="4283968" y="2259455"/>
            <a:ext cx="420296" cy="593481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8588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589494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FFB13F"/>
                </a:solidFill>
              </a:rPr>
              <a:t>Хельсинская декларация </a:t>
            </a:r>
            <a:endParaRPr lang="ru-RU" sz="4000" b="1" dirty="0" smtClean="0">
              <a:solidFill>
                <a:srgbClr val="FFB13F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B13F"/>
                </a:solidFill>
              </a:rPr>
              <a:t>(</a:t>
            </a:r>
            <a:r>
              <a:rPr lang="ru-RU" sz="4000" b="1" dirty="0">
                <a:solidFill>
                  <a:srgbClr val="FFB13F"/>
                </a:solidFill>
              </a:rPr>
              <a:t>1964 г.)</a:t>
            </a:r>
          </a:p>
        </p:txBody>
      </p:sp>
      <p:pic>
        <p:nvPicPr>
          <p:cNvPr id="2050" name="Picture 2" descr="C:\Users\Sveta\Desktop\Новый рисуно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95" y="692696"/>
            <a:ext cx="1321693" cy="1149638"/>
          </a:xfrm>
          <a:prstGeom prst="rect">
            <a:avLst/>
          </a:prstGeom>
          <a:noFill/>
          <a:ln w="349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hipway.ru/storage/hipway.uploads/827cf27389ae4b361687c7366cedbf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348880"/>
            <a:ext cx="2376299" cy="156962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mserver.org/wp-content/uploads/International-code-of-medical-Ethic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05064"/>
            <a:ext cx="1831957" cy="232645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2420888"/>
            <a:ext cx="5832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«Здоровье моего пациента будет основной моей заботой»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290194"/>
            <a:ext cx="668703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«Предоставляя медицинскую помощь,  надлежит действовать исключительно в интересах пациента»</a:t>
            </a:r>
          </a:p>
        </p:txBody>
      </p:sp>
    </p:spTree>
    <p:extLst>
      <p:ext uri="{BB962C8B-B14F-4D97-AF65-F5344CB8AC3E}">
        <p14:creationId xmlns:p14="http://schemas.microsoft.com/office/powerpoint/2010/main" val="26951393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6672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B13F"/>
                </a:solidFill>
              </a:rPr>
              <a:t>Этический кодекс медицинской сестры России (1996 г.)</a:t>
            </a:r>
            <a:endParaRPr lang="ru-RU" sz="4000" b="1" dirty="0">
              <a:solidFill>
                <a:srgbClr val="FFB13F"/>
              </a:solidFill>
            </a:endParaRPr>
          </a:p>
        </p:txBody>
      </p:sp>
      <p:pic>
        <p:nvPicPr>
          <p:cNvPr id="3074" name="Picture 2" descr="&amp;Ncy;&amp;acy; &amp;gcy;&amp;lcy;&amp;acy;&amp;vcy;&amp;ncy;&amp;ucy;&amp;yucy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93"/>
          <a:stretch/>
        </p:blipFill>
        <p:spPr bwMode="auto">
          <a:xfrm>
            <a:off x="7884368" y="692696"/>
            <a:ext cx="1147145" cy="99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420888"/>
            <a:ext cx="6552728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solidFill>
                  <a:schemeClr val="bg1"/>
                </a:solidFill>
              </a:rPr>
              <a:t>Определяет </a:t>
            </a:r>
            <a:r>
              <a:rPr lang="ru-RU" sz="3100" b="1" dirty="0">
                <a:solidFill>
                  <a:schemeClr val="bg1"/>
                </a:solidFill>
              </a:rPr>
              <a:t>и формулирует базовые этические ценности сестринского сообщества в </a:t>
            </a:r>
            <a:r>
              <a:rPr lang="ru-RU" sz="3100" b="1" dirty="0" smtClean="0">
                <a:solidFill>
                  <a:schemeClr val="bg1"/>
                </a:solidFill>
              </a:rPr>
              <a:t>стране.</a:t>
            </a:r>
            <a:endParaRPr lang="ru-RU" sz="3100" b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www.medsestre.ru/files/pimg/kodeks_ob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783" y="3747864"/>
            <a:ext cx="2083713" cy="292149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kolyan.net/uploads/forum/images/12790243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74" y="2132856"/>
            <a:ext cx="2279030" cy="170798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3101" y="4365104"/>
            <a:ext cx="592909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>
                <a:solidFill>
                  <a:schemeClr val="bg1"/>
                </a:solidFill>
              </a:rPr>
              <a:t>Высшая ценность - верность принципам милосердия и наивысший приоритет интересов пациента.</a:t>
            </a:r>
          </a:p>
        </p:txBody>
      </p:sp>
    </p:spTree>
    <p:extLst>
      <p:ext uri="{BB962C8B-B14F-4D97-AF65-F5344CB8AC3E}">
        <p14:creationId xmlns:p14="http://schemas.microsoft.com/office/powerpoint/2010/main" val="389440272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7056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B13F"/>
                </a:solidFill>
              </a:rPr>
              <a:t>Права пациента</a:t>
            </a:r>
            <a:endParaRPr lang="ru-RU" sz="60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00160"/>
            <a:ext cx="6336704" cy="412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4000" b="1" dirty="0">
                <a:solidFill>
                  <a:schemeClr val="bg1"/>
                </a:solidFill>
              </a:rPr>
              <a:t>Федеральный закон </a:t>
            </a:r>
            <a:endParaRPr lang="ru-RU" sz="4000" b="1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r>
              <a:rPr lang="ru-RU" sz="4000" b="1" dirty="0" smtClean="0">
                <a:solidFill>
                  <a:schemeClr val="bg1"/>
                </a:solidFill>
              </a:rPr>
              <a:t>№ </a:t>
            </a:r>
            <a:r>
              <a:rPr lang="ru-RU" sz="4000" b="1" dirty="0">
                <a:solidFill>
                  <a:schemeClr val="bg1"/>
                </a:solidFill>
              </a:rPr>
              <a:t>323 </a:t>
            </a:r>
            <a:r>
              <a:rPr lang="ru-RU" sz="4000" b="1" dirty="0" smtClean="0">
                <a:solidFill>
                  <a:schemeClr val="bg1"/>
                </a:solidFill>
              </a:rPr>
              <a:t>от </a:t>
            </a:r>
            <a:r>
              <a:rPr lang="ru-RU" sz="4000" b="1" dirty="0">
                <a:solidFill>
                  <a:schemeClr val="bg1"/>
                </a:solidFill>
              </a:rPr>
              <a:t>21.11.2011 г. </a:t>
            </a:r>
            <a:endParaRPr lang="ru-RU" sz="4000" b="1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r>
              <a:rPr lang="ru-RU" sz="4000" b="1" dirty="0" smtClean="0">
                <a:solidFill>
                  <a:schemeClr val="bg1"/>
                </a:solidFill>
              </a:rPr>
              <a:t>«</a:t>
            </a:r>
            <a:r>
              <a:rPr lang="ru-RU" sz="4000" b="1" dirty="0">
                <a:solidFill>
                  <a:schemeClr val="bg1"/>
                </a:solidFill>
              </a:rPr>
              <a:t>Об основах охраны здоровья </a:t>
            </a:r>
            <a:r>
              <a:rPr lang="ru-RU" sz="4000" b="1" dirty="0" smtClean="0">
                <a:solidFill>
                  <a:schemeClr val="bg1"/>
                </a:solidFill>
              </a:rPr>
              <a:t>граждан в </a:t>
            </a:r>
            <a:r>
              <a:rPr lang="ru-RU" sz="4000" b="1" dirty="0">
                <a:solidFill>
                  <a:schemeClr val="bg1"/>
                </a:solidFill>
              </a:rPr>
              <a:t>РФ», ст</a:t>
            </a:r>
            <a:r>
              <a:rPr lang="ru-RU" sz="4000" b="1" dirty="0" smtClean="0">
                <a:solidFill>
                  <a:schemeClr val="bg1"/>
                </a:solidFill>
              </a:rPr>
              <a:t>. 13 </a:t>
            </a:r>
            <a:r>
              <a:rPr lang="ru-RU" sz="4000" b="1" dirty="0">
                <a:solidFill>
                  <a:schemeClr val="bg1"/>
                </a:solidFill>
              </a:rPr>
              <a:t>«Соблюдение врачебной тайны»</a:t>
            </a:r>
          </a:p>
        </p:txBody>
      </p:sp>
      <p:pic>
        <p:nvPicPr>
          <p:cNvPr id="4098" name="Picture 2" descr="http://www.chtivo.ru/getpic3d/16775388/350/19354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9" t="7023" r="14095"/>
          <a:stretch/>
        </p:blipFill>
        <p:spPr bwMode="auto">
          <a:xfrm>
            <a:off x="7046519" y="1308790"/>
            <a:ext cx="1862603" cy="2120210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ginekol.com/assets/images/11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161" y="3645024"/>
            <a:ext cx="1865961" cy="2798942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3770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13608"/>
            <a:ext cx="89289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FFB13F"/>
                </a:solidFill>
              </a:rPr>
              <a:t>Этика в сестринских научных исследованиях</a:t>
            </a:r>
            <a:endParaRPr lang="ru-RU" sz="50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71392" y="2924944"/>
            <a:ext cx="547260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b="1" dirty="0" smtClean="0">
                <a:solidFill>
                  <a:schemeClr val="bg1"/>
                </a:solidFill>
              </a:rPr>
              <a:t>сестринская помощь</a:t>
            </a:r>
            <a:endParaRPr lang="ru-RU" sz="45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4365104"/>
            <a:ext cx="55081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b="1" dirty="0" smtClean="0">
                <a:solidFill>
                  <a:schemeClr val="bg1"/>
                </a:solidFill>
              </a:rPr>
              <a:t>сбор </a:t>
            </a:r>
            <a:r>
              <a:rPr lang="ru-RU" sz="4500" b="1" dirty="0">
                <a:solidFill>
                  <a:schemeClr val="bg1"/>
                </a:solidFill>
              </a:rPr>
              <a:t>информации для исследования</a:t>
            </a:r>
          </a:p>
        </p:txBody>
      </p:sp>
      <p:pic>
        <p:nvPicPr>
          <p:cNvPr id="5122" name="Picture 2" descr="http://us.cdn4.123rf.com/168nwm/logos/logos1008/logos100800662/7652146-portrait-of-a-thoughtful-middle-aged-nurse-with-a-notepad-and-pe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75"/>
          <a:stretch/>
        </p:blipFill>
        <p:spPr bwMode="auto">
          <a:xfrm>
            <a:off x="539552" y="3140968"/>
            <a:ext cx="1975135" cy="2840925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1835696" y="2140189"/>
            <a:ext cx="1525335" cy="1152128"/>
          </a:xfrm>
          <a:prstGeom prst="wedgeEllipseCallout">
            <a:avLst>
              <a:gd name="adj1" fmla="val -42872"/>
              <a:gd name="adj2" fmla="val 671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16914" y="2131477"/>
            <a:ext cx="562897" cy="11695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7000" b="1" dirty="0">
                <a:solidFill>
                  <a:srgbClr val="C0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603770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8672"/>
            <a:ext cx="918051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chemeClr val="bg1"/>
                </a:solidFill>
              </a:rPr>
              <a:t>Интересы личности пациента </a:t>
            </a:r>
            <a:r>
              <a:rPr lang="ru-RU" sz="3500" b="1" dirty="0" smtClean="0">
                <a:solidFill>
                  <a:schemeClr val="bg1"/>
                </a:solidFill>
              </a:rPr>
              <a:t>                             для </a:t>
            </a:r>
            <a:r>
              <a:rPr lang="ru-RU" sz="3500" b="1" dirty="0">
                <a:solidFill>
                  <a:schemeClr val="bg1"/>
                </a:solidFill>
              </a:rPr>
              <a:t>медицинской сестры должны быть всегда выше интересов общества и науки!</a:t>
            </a:r>
          </a:p>
        </p:txBody>
      </p:sp>
      <p:pic>
        <p:nvPicPr>
          <p:cNvPr id="6146" name="Picture 2" descr="http://www.three-sisters.ru/images/sestrinskii-yxod-v-moskv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7811873" cy="4392488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3770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1003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bg1"/>
                </a:solidFill>
              </a:rPr>
              <a:t>Риск и польза в сестринских исследованиях</a:t>
            </a:r>
            <a:endParaRPr lang="ru-RU" sz="5000" b="1" dirty="0">
              <a:solidFill>
                <a:schemeClr val="bg1"/>
              </a:solidFill>
            </a:endParaRPr>
          </a:p>
        </p:txBody>
      </p:sp>
      <p:pic>
        <p:nvPicPr>
          <p:cNvPr id="7178" name="Picture 10" descr="http://www.zfront.org/wp-content/uploads/scales_of_justice_off_balance_symbolizing_injustice_over_wh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87" y="1975490"/>
            <a:ext cx="4680520" cy="4355860"/>
          </a:xfrm>
          <a:prstGeom prst="rect">
            <a:avLst/>
          </a:prstGeom>
          <a:noFill/>
          <a:ln w="349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img-fotki.yandex.ru/get/5811/119528728.91a/0_91935_ab880e71_X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9"/>
          <a:stretch/>
        </p:blipFill>
        <p:spPr bwMode="auto">
          <a:xfrm>
            <a:off x="5652120" y="3626833"/>
            <a:ext cx="1008112" cy="105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micleft.org/croughen/images/poo/600px-Smiley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483312"/>
            <a:ext cx="1007132" cy="100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3770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2525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200" b="1" dirty="0" smtClean="0">
                <a:solidFill>
                  <a:srgbClr val="FFB13F"/>
                </a:solidFill>
              </a:rPr>
              <a:t>Права участника исследования:</a:t>
            </a:r>
            <a:endParaRPr lang="ru-RU" sz="52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102653"/>
            <a:ext cx="734481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5400"/>
              </a:spcBef>
            </a:pPr>
            <a:r>
              <a:rPr lang="ru-RU" sz="4200" b="1" dirty="0">
                <a:solidFill>
                  <a:schemeClr val="bg1"/>
                </a:solidFill>
              </a:rPr>
              <a:t>право на </a:t>
            </a:r>
            <a:r>
              <a:rPr lang="ru-RU" sz="4200" b="1" dirty="0" smtClean="0">
                <a:solidFill>
                  <a:schemeClr val="bg1"/>
                </a:solidFill>
              </a:rPr>
              <a:t>самоопределение;</a:t>
            </a:r>
            <a:endParaRPr lang="ru-RU" sz="4200" b="1" dirty="0">
              <a:solidFill>
                <a:schemeClr val="bg1"/>
              </a:solidFill>
            </a:endParaRPr>
          </a:p>
          <a:p>
            <a:pPr lvl="0">
              <a:spcBef>
                <a:spcPts val="5400"/>
              </a:spcBef>
            </a:pPr>
            <a:r>
              <a:rPr lang="ru-RU" sz="4200" b="1" dirty="0">
                <a:solidFill>
                  <a:schemeClr val="bg1"/>
                </a:solidFill>
              </a:rPr>
              <a:t>право на полную </a:t>
            </a:r>
            <a:r>
              <a:rPr lang="ru-RU" sz="4200" b="1" dirty="0" smtClean="0">
                <a:solidFill>
                  <a:schemeClr val="bg1"/>
                </a:solidFill>
              </a:rPr>
              <a:t>информированность; </a:t>
            </a:r>
            <a:endParaRPr lang="ru-RU" sz="4200" b="1" dirty="0">
              <a:solidFill>
                <a:schemeClr val="bg1"/>
              </a:solidFill>
            </a:endParaRPr>
          </a:p>
          <a:p>
            <a:pPr lvl="0">
              <a:spcBef>
                <a:spcPts val="5400"/>
              </a:spcBef>
            </a:pPr>
            <a:r>
              <a:rPr lang="ru-RU" sz="4200" b="1" dirty="0">
                <a:solidFill>
                  <a:schemeClr val="bg1"/>
                </a:solidFill>
              </a:rPr>
              <a:t>принцип </a:t>
            </a:r>
            <a:r>
              <a:rPr lang="ru-RU" sz="4200" b="1" dirty="0" smtClean="0">
                <a:solidFill>
                  <a:schemeClr val="bg1"/>
                </a:solidFill>
              </a:rPr>
              <a:t>справедливости.</a:t>
            </a:r>
            <a:endParaRPr lang="ru-RU" sz="42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3528" y="2384758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3528" y="3680902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5697126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pic>
        <p:nvPicPr>
          <p:cNvPr id="8194" name="Picture 2" descr="http://mma-fuz.ru/userfile/8a867f0a85e6a80565e80458d1210bf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735" y="3645024"/>
            <a:ext cx="2232248" cy="174931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3770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382</Words>
  <Application>Microsoft Office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Тема Office</vt:lpstr>
      <vt:lpstr>1_Тема Office</vt:lpstr>
      <vt:lpstr>2_Тема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264</cp:revision>
  <dcterms:created xsi:type="dcterms:W3CDTF">2013-01-29T14:18:44Z</dcterms:created>
  <dcterms:modified xsi:type="dcterms:W3CDTF">2014-05-19T13:03:30Z</dcterms:modified>
</cp:coreProperties>
</file>