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8" r:id="rId3"/>
    <p:sldId id="261" r:id="rId4"/>
    <p:sldId id="263" r:id="rId5"/>
    <p:sldId id="260" r:id="rId6"/>
    <p:sldId id="265" r:id="rId7"/>
    <p:sldId id="267" r:id="rId8"/>
    <p:sldId id="268" r:id="rId9"/>
    <p:sldId id="269" r:id="rId10"/>
    <p:sldId id="271" r:id="rId11"/>
    <p:sldId id="270" r:id="rId12"/>
    <p:sldId id="272" r:id="rId13"/>
    <p:sldId id="273" r:id="rId14"/>
    <p:sldId id="275" r:id="rId15"/>
    <p:sldId id="276" r:id="rId16"/>
    <p:sldId id="277" r:id="rId17"/>
    <p:sldId id="278" r:id="rId18"/>
    <p:sldId id="291" r:id="rId19"/>
    <p:sldId id="288" r:id="rId20"/>
    <p:sldId id="279" r:id="rId21"/>
    <p:sldId id="289" r:id="rId22"/>
    <p:sldId id="290" r:id="rId23"/>
    <p:sldId id="280" r:id="rId24"/>
    <p:sldId id="283" r:id="rId25"/>
    <p:sldId id="274" r:id="rId26"/>
    <p:sldId id="281" r:id="rId27"/>
    <p:sldId id="284" r:id="rId28"/>
    <p:sldId id="285" r:id="rId29"/>
    <p:sldId id="286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BEB"/>
    <a:srgbClr val="333333"/>
    <a:srgbClr val="004182"/>
    <a:srgbClr val="000066"/>
    <a:srgbClr val="4D4D4D"/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6933E1-DAB6-426B-A56D-2FDB497125BA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B1430D-85F3-418A-9C80-9B954E3169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1430D-85F3-418A-9C80-9B954E31690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gif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.gif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11" Type="http://schemas.openxmlformats.org/officeDocument/2006/relationships/image" Target="../media/image22.png"/><Relationship Id="rId5" Type="http://schemas.openxmlformats.org/officeDocument/2006/relationships/image" Target="../media/image3.gif"/><Relationship Id="rId10" Type="http://schemas.openxmlformats.org/officeDocument/2006/relationships/image" Target="../media/image21.png"/><Relationship Id="rId4" Type="http://schemas.openxmlformats.org/officeDocument/2006/relationships/image" Target="../media/image2.gif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.gif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.gif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1.gif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1.gif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3.gif"/><Relationship Id="rId4" Type="http://schemas.openxmlformats.org/officeDocument/2006/relationships/image" Target="../media/image2.gif"/><Relationship Id="rId9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1.gif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1.gif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1.gif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1.gif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1.gif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1.gif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1.gif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6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66.g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1.gif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1.gif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24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26" name="Прямая соединительная линия 25"/>
          <p:cNvCxnSpPr/>
          <p:nvPr/>
        </p:nvCxnSpPr>
        <p:spPr>
          <a:xfrm>
            <a:off x="683568" y="98072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5" descr="D:\Документы\Эмблемы\Всемир. и междунар. организации\МСМ\animlogo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5496" y="0"/>
            <a:ext cx="917807" cy="908720"/>
          </a:xfrm>
          <a:prstGeom prst="rect">
            <a:avLst/>
          </a:prstGeom>
          <a:noFill/>
        </p:spPr>
      </p:pic>
      <p:grpSp>
        <p:nvGrpSpPr>
          <p:cNvPr id="25" name="Группа 24"/>
          <p:cNvGrpSpPr/>
          <p:nvPr/>
        </p:nvGrpSpPr>
        <p:grpSpPr>
          <a:xfrm>
            <a:off x="1043608" y="44624"/>
            <a:ext cx="1440160" cy="818940"/>
            <a:chOff x="1043608" y="44624"/>
            <a:chExt cx="1440160" cy="818940"/>
          </a:xfrm>
        </p:grpSpPr>
        <p:pic>
          <p:nvPicPr>
            <p:cNvPr id="1030" name="Picture 6" descr="C:\Users\User\Desktop\99991.gif"/>
            <p:cNvPicPr>
              <a:picLocks noChangeAspect="1" noChangeArrowheads="1"/>
            </p:cNvPicPr>
            <p:nvPr/>
          </p:nvPicPr>
          <p:blipFill>
            <a:blip r:embed="rId7" cstate="screen"/>
            <a:srcRect l="17240" t="24800" r="17241" b="29840"/>
            <a:stretch>
              <a:fillRect/>
            </a:stretch>
          </p:blipFill>
          <p:spPr bwMode="auto">
            <a:xfrm>
              <a:off x="1154671" y="44624"/>
              <a:ext cx="1248139" cy="818940"/>
            </a:xfrm>
            <a:prstGeom prst="rect">
              <a:avLst/>
            </a:prstGeom>
            <a:noFill/>
          </p:spPr>
        </p:pic>
        <p:sp>
          <p:nvSpPr>
            <p:cNvPr id="27" name="Овал 26"/>
            <p:cNvSpPr/>
            <p:nvPr/>
          </p:nvSpPr>
          <p:spPr>
            <a:xfrm>
              <a:off x="1043608" y="61590"/>
              <a:ext cx="1440160" cy="77344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410746" y="116632"/>
            <a:ext cx="49695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/>
              <a:t>Международный совет медицинских сестер</a:t>
            </a:r>
          </a:p>
          <a:p>
            <a:pPr algn="ctr"/>
            <a:r>
              <a:rPr lang="ru-RU" sz="1600" b="1" dirty="0" smtClean="0"/>
              <a:t>Конференция и Совет национальных представителей</a:t>
            </a:r>
          </a:p>
          <a:p>
            <a:pPr algn="ctr"/>
            <a:r>
              <a:rPr lang="ru-RU" sz="1600" b="1" dirty="0" smtClean="0"/>
              <a:t>Мальта, 2011 г. </a:t>
            </a:r>
            <a:endParaRPr lang="ru-RU" sz="16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5496" y="1646798"/>
            <a:ext cx="7848872" cy="28623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500" b="1" dirty="0" smtClean="0">
                <a:solidFill>
                  <a:srgbClr val="004182"/>
                </a:solidFill>
              </a:rPr>
              <a:t>Медицинские сестры – движущая сила доступности  и качества медицинской помощи и здоровья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1187624" y="5910371"/>
            <a:ext cx="7848872" cy="9541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333333"/>
                </a:solidFill>
              </a:rPr>
              <a:t>Т.А. Зорина, </a:t>
            </a:r>
          </a:p>
          <a:p>
            <a:r>
              <a:rPr lang="ru-RU" sz="2800" b="1" dirty="0" smtClean="0">
                <a:solidFill>
                  <a:srgbClr val="333333"/>
                </a:solidFill>
              </a:rPr>
              <a:t>президент ОПСА, вице-президент РАМС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591599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26" name="Прямая соединительная линия 25"/>
          <p:cNvCxnSpPr/>
          <p:nvPr/>
        </p:nvCxnSpPr>
        <p:spPr>
          <a:xfrm>
            <a:off x="683568" y="98072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20302" y="-27384"/>
            <a:ext cx="6048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Совет национальных представителей</a:t>
            </a:r>
            <a:endParaRPr lang="ru-RU" sz="2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943802" y="344850"/>
            <a:ext cx="538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/>
              <a:t>Экономический кризис</a:t>
            </a:r>
            <a:endParaRPr lang="ru-RU" sz="4000" b="1" dirty="0"/>
          </a:p>
        </p:txBody>
      </p:sp>
      <p:pic>
        <p:nvPicPr>
          <p:cNvPr id="22" name="Picture 2" descr="D:\Фотоальбом\2011 г\10. Конференция МСМ, Мальта, 2-8.05.11\Мальта фото РАМС\Мальта_РАМС (3)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956376" y="2060848"/>
            <a:ext cx="1187624" cy="890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740352" y="1196752"/>
            <a:ext cx="1152128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25" name="Прямоугольник 24"/>
          <p:cNvSpPr/>
          <p:nvPr/>
        </p:nvSpPr>
        <p:spPr>
          <a:xfrm>
            <a:off x="179512" y="1340768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04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Сокращение средств, выделяемых                     на здравоохранение и сестринскую помощь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547664" y="2542545"/>
            <a:ext cx="590465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04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рост безработицы среди медицинских сестер на фоне нехватки кадров                 в учреждениях здравоохранения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131840" y="4320098"/>
            <a:ext cx="525658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04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нагрузки, переработки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427984" y="5422865"/>
            <a:ext cx="446449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04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заметное снижение привлекательности профессии медицинской сестры</a:t>
            </a:r>
          </a:p>
        </p:txBody>
      </p:sp>
      <p:sp>
        <p:nvSpPr>
          <p:cNvPr id="30" name="Выгнутая влево стрелка 29"/>
          <p:cNvSpPr/>
          <p:nvPr/>
        </p:nvSpPr>
        <p:spPr>
          <a:xfrm rot="20213332">
            <a:off x="879471" y="2273662"/>
            <a:ext cx="523336" cy="845097"/>
          </a:xfrm>
          <a:prstGeom prst="curved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Выгнутая влево стрелка 31"/>
          <p:cNvSpPr/>
          <p:nvPr/>
        </p:nvSpPr>
        <p:spPr>
          <a:xfrm rot="20213332">
            <a:off x="2484608" y="3894013"/>
            <a:ext cx="523336" cy="845096"/>
          </a:xfrm>
          <a:prstGeom prst="curved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Выгнутая влево стрелка 32"/>
          <p:cNvSpPr/>
          <p:nvPr/>
        </p:nvSpPr>
        <p:spPr>
          <a:xfrm rot="20213332">
            <a:off x="3708745" y="4963378"/>
            <a:ext cx="523336" cy="845096"/>
          </a:xfrm>
          <a:prstGeom prst="curved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539552" y="3933056"/>
            <a:ext cx="1728192" cy="258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26" name="Прямая соединительная линия 25"/>
          <p:cNvCxnSpPr/>
          <p:nvPr/>
        </p:nvCxnSpPr>
        <p:spPr>
          <a:xfrm>
            <a:off x="670078" y="98072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20302" y="-27384"/>
            <a:ext cx="6048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Совет национальных представителей</a:t>
            </a:r>
            <a:endParaRPr lang="ru-RU" sz="2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79512" y="344850"/>
            <a:ext cx="7057381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700" b="1" dirty="0" smtClean="0"/>
              <a:t>Нехватка глобальной поддержки</a:t>
            </a:r>
            <a:endParaRPr lang="ru-RU" sz="3700" b="1" dirty="0"/>
          </a:p>
        </p:txBody>
      </p:sp>
      <p:pic>
        <p:nvPicPr>
          <p:cNvPr id="22" name="Picture 2" descr="D:\Фотоальбом\2011 г\10. Конференция МСМ, Мальта, 2-8.05.11\Мальта фото РАМС\Мальта_РАМС (3)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956376" y="2060848"/>
            <a:ext cx="1187624" cy="890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740352" y="1196752"/>
            <a:ext cx="1152128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25" name="Прямоугольник 24"/>
          <p:cNvSpPr/>
          <p:nvPr/>
        </p:nvSpPr>
        <p:spPr>
          <a:xfrm>
            <a:off x="1331640" y="1628800"/>
            <a:ext cx="65527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4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 развития тысячелетия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331640" y="2979529"/>
            <a:ext cx="5400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4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развития медицинской помощи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179512" y="1539158"/>
            <a:ext cx="1066630" cy="881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38030" y="3212976"/>
            <a:ext cx="1047055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3249" name="Picture 1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1547664" y="4365104"/>
            <a:ext cx="2725786" cy="2278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11" cstate="screen"/>
          <a:srcRect r="12069"/>
          <a:stretch>
            <a:fillRect/>
          </a:stretch>
        </p:blipFill>
        <p:spPr bwMode="auto">
          <a:xfrm>
            <a:off x="4427984" y="4437112"/>
            <a:ext cx="2736304" cy="227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26" name="Прямая соединительная линия 25"/>
          <p:cNvCxnSpPr/>
          <p:nvPr/>
        </p:nvCxnSpPr>
        <p:spPr>
          <a:xfrm>
            <a:off x="683568" y="98072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20302" y="-27384"/>
            <a:ext cx="6048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Совет национальных представителей</a:t>
            </a:r>
            <a:endParaRPr lang="ru-RU" sz="2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79512" y="344850"/>
            <a:ext cx="7057381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700" b="1" dirty="0" smtClean="0"/>
              <a:t>Нехватка глобальной поддержки</a:t>
            </a:r>
            <a:endParaRPr lang="ru-RU" sz="3700" b="1" dirty="0"/>
          </a:p>
        </p:txBody>
      </p:sp>
      <p:pic>
        <p:nvPicPr>
          <p:cNvPr id="22" name="Picture 2" descr="D:\Фотоальбом\2011 г\10. Конференция МСМ, Мальта, 2-8.05.11\Мальта фото РАМС\Мальта_РАМС (3)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956376" y="2060848"/>
            <a:ext cx="1187624" cy="890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740352" y="1196752"/>
            <a:ext cx="1152128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7170" name="Picture 2" descr="D:\Фотоальбом\2011 г\10. Конференция МСМ, Мальта, 2-8.05.11\Мальта фото РАМС\Мальта_РАМС (41)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755576" y="1340768"/>
            <a:ext cx="6696744" cy="5022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26" name="Прямая соединительная линия 25"/>
          <p:cNvCxnSpPr/>
          <p:nvPr/>
        </p:nvCxnSpPr>
        <p:spPr>
          <a:xfrm>
            <a:off x="683568" y="98072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20302" y="-27384"/>
            <a:ext cx="6048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Совет национальных представителей</a:t>
            </a:r>
            <a:endParaRPr lang="ru-RU" sz="2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79512" y="344850"/>
            <a:ext cx="7057381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700" b="1" dirty="0" smtClean="0"/>
              <a:t>Нехватка глобальной поддержки</a:t>
            </a:r>
            <a:endParaRPr lang="ru-RU" sz="3700" b="1" dirty="0"/>
          </a:p>
        </p:txBody>
      </p:sp>
      <p:pic>
        <p:nvPicPr>
          <p:cNvPr id="22" name="Picture 2" descr="D:\Фотоальбом\2011 г\10. Конференция МСМ, Мальта, 2-8.05.11\Мальта фото РАМС\Мальта_РАМС (3)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956376" y="2060848"/>
            <a:ext cx="1187624" cy="890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740352" y="1196752"/>
            <a:ext cx="1152128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25" name="Прямоугольник 24"/>
          <p:cNvSpPr/>
          <p:nvPr/>
        </p:nvSpPr>
        <p:spPr>
          <a:xfrm>
            <a:off x="1403648" y="6300609"/>
            <a:ext cx="65527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4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Розмари Брант, президент МСМ</a:t>
            </a:r>
          </a:p>
        </p:txBody>
      </p:sp>
      <p:pic>
        <p:nvPicPr>
          <p:cNvPr id="5123" name="Picture 3" descr="C:\Users\User\Desktop\5134162682_2b1ec7e64d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1835696" y="1124744"/>
            <a:ext cx="5184576" cy="51845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26" name="Прямая соединительная линия 25"/>
          <p:cNvCxnSpPr/>
          <p:nvPr/>
        </p:nvCxnSpPr>
        <p:spPr>
          <a:xfrm>
            <a:off x="683568" y="98072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20302" y="-27384"/>
            <a:ext cx="6048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Совет национальных представителей</a:t>
            </a:r>
            <a:endParaRPr lang="ru-RU" sz="2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0727" y="344850"/>
            <a:ext cx="7374968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700" b="1" dirty="0" smtClean="0"/>
              <a:t>Единый голос медицинских сестер</a:t>
            </a:r>
            <a:endParaRPr lang="ru-RU" sz="3700" b="1" dirty="0"/>
          </a:p>
        </p:txBody>
      </p:sp>
      <p:pic>
        <p:nvPicPr>
          <p:cNvPr id="22" name="Picture 2" descr="D:\Фотоальбом\2011 г\10. Конференция МСМ, Мальта, 2-8.05.11\Мальта фото РАМС\Мальта_РАМС (3)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956376" y="2060848"/>
            <a:ext cx="1187624" cy="890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740352" y="1196752"/>
            <a:ext cx="1152128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755576" y="1340768"/>
            <a:ext cx="6768752" cy="5076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26" name="Прямая соединительная линия 25"/>
          <p:cNvCxnSpPr/>
          <p:nvPr/>
        </p:nvCxnSpPr>
        <p:spPr>
          <a:xfrm>
            <a:off x="683568" y="98072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20302" y="-27384"/>
            <a:ext cx="6048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Совет национальных представителей</a:t>
            </a:r>
            <a:endParaRPr lang="ru-RU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-108520" y="344850"/>
            <a:ext cx="75393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Противодействие политическим угрозам</a:t>
            </a:r>
            <a:endParaRPr lang="ru-RU" sz="3200" b="1" dirty="0"/>
          </a:p>
        </p:txBody>
      </p:sp>
      <p:pic>
        <p:nvPicPr>
          <p:cNvPr id="18" name="Picture 2" descr="D:\Фотоальбом\2011 г\10. Конференция МСМ, Мальта, 2-8.05.11\Мальта фото РАМС\Мальта_РАМС (3)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956376" y="2060848"/>
            <a:ext cx="1187624" cy="890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740352" y="1196752"/>
            <a:ext cx="1152128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6" name="Picture 3" descr="D:\Фотоальбом\2011 г\10. Конференция МСМ, Мальта, 2-8.05.11\Мальта фото РАМС\Мальта_РАМС (97)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1731168" y="2204864"/>
            <a:ext cx="6081192" cy="4560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107504" y="1052736"/>
            <a:ext cx="2556284" cy="170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26" name="Прямая соединительная линия 25"/>
          <p:cNvCxnSpPr/>
          <p:nvPr/>
        </p:nvCxnSpPr>
        <p:spPr>
          <a:xfrm>
            <a:off x="683568" y="98072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20302" y="-27384"/>
            <a:ext cx="6048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Совет национальных представителей</a:t>
            </a:r>
            <a:endParaRPr lang="ru-RU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288952" y="344850"/>
            <a:ext cx="47443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Церемония награждения</a:t>
            </a:r>
            <a:endParaRPr lang="ru-RU" sz="32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11560" y="1268760"/>
            <a:ext cx="7032782" cy="5274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884368" y="1412776"/>
            <a:ext cx="1164255" cy="821854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  <a:effectLst>
            <a:outerShdw blurRad="50800" dist="127000" dir="2700000" algn="tl" rotWithShape="0">
              <a:schemeClr val="bg1">
                <a:alpha val="40000"/>
              </a:schemeClr>
            </a:outerShdw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26" name="Прямая соединительная линия 25"/>
          <p:cNvCxnSpPr/>
          <p:nvPr/>
        </p:nvCxnSpPr>
        <p:spPr>
          <a:xfrm>
            <a:off x="539552" y="134076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23528" y="0"/>
            <a:ext cx="6840760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/>
              <a:t>Конференция МСМ «Медицинские сестры – движущая сил доступности и качества медицинской помощи и здоровья»</a:t>
            </a:r>
            <a:endParaRPr lang="ru-RU" sz="2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750297" y="1402232"/>
            <a:ext cx="1358208" cy="101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3076" name="Picture 4" descr="D:\Фотоальбом\2011 г\10. Конференция МСМ, Мальта, 2-8.05.11\Конференция\DSC09587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55577" y="1610798"/>
            <a:ext cx="6840760" cy="513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26" name="Прямая соединительная линия 25"/>
          <p:cNvCxnSpPr/>
          <p:nvPr/>
        </p:nvCxnSpPr>
        <p:spPr>
          <a:xfrm>
            <a:off x="539552" y="134076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23528" y="0"/>
            <a:ext cx="6840760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/>
              <a:t>Конференция МСМ «Медицинские сестры – движущая сил доступности и качества медицинской помощи и здоровья»</a:t>
            </a:r>
            <a:endParaRPr lang="ru-RU" sz="28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07504" y="1412776"/>
            <a:ext cx="374441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123" name="Picture 3" descr="D:\Фотоальбом\2011 г\10. Конференция МСМ, Мальта, 2-8.05.11\Конференция\DSC09620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4283968" y="1866427"/>
            <a:ext cx="3619602" cy="2714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2071179" y="4005064"/>
            <a:ext cx="3724957" cy="2793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14" name="Прямая соединительная линия 13"/>
          <p:cNvCxnSpPr/>
          <p:nvPr/>
        </p:nvCxnSpPr>
        <p:spPr>
          <a:xfrm>
            <a:off x="539552" y="134076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23528" y="0"/>
            <a:ext cx="6840760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/>
              <a:t>Конференция МСМ «Медицинские сестры – движущая сил доступности и качества медицинской помощи и здоровья»</a:t>
            </a:r>
            <a:endParaRPr lang="ru-RU" sz="2800" b="1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55576" y="1556792"/>
            <a:ext cx="6696744" cy="5022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6148" name="Picture 4" descr="D:\Фотоальбом\2011 г\10. Конференция МСМ, Мальта, 2-8.05.11\Конференция\DSC09661.JPG"/>
          <p:cNvPicPr>
            <a:picLocks noChangeAspect="1" noChangeArrowheads="1"/>
          </p:cNvPicPr>
          <p:nvPr/>
        </p:nvPicPr>
        <p:blipFill>
          <a:blip r:embed="rId7" cstate="screen">
            <a:lum bright="20000"/>
          </a:blip>
          <a:srcRect/>
          <a:stretch>
            <a:fillRect/>
          </a:stretch>
        </p:blipFill>
        <p:spPr bwMode="auto">
          <a:xfrm>
            <a:off x="7845291" y="1412776"/>
            <a:ext cx="1298709" cy="974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26" name="Прямая соединительная линия 25"/>
          <p:cNvCxnSpPr/>
          <p:nvPr/>
        </p:nvCxnSpPr>
        <p:spPr>
          <a:xfrm>
            <a:off x="683568" y="98072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394807" y="-27384"/>
            <a:ext cx="26765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/>
              <a:t>Мальта</a:t>
            </a:r>
            <a:endParaRPr lang="ru-RU" sz="6000" b="1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screen"/>
          <a:srcRect b="4390"/>
          <a:stretch>
            <a:fillRect/>
          </a:stretch>
        </p:blipFill>
        <p:spPr bwMode="auto">
          <a:xfrm>
            <a:off x="251520" y="1484784"/>
            <a:ext cx="7344816" cy="4609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22" name="Прямоугольник 21"/>
          <p:cNvSpPr/>
          <p:nvPr/>
        </p:nvSpPr>
        <p:spPr>
          <a:xfrm>
            <a:off x="3275856" y="6165304"/>
            <a:ext cx="208823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004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Валетта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15" name="Прямая соединительная линия 14"/>
          <p:cNvCxnSpPr/>
          <p:nvPr/>
        </p:nvCxnSpPr>
        <p:spPr>
          <a:xfrm>
            <a:off x="539552" y="134076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51520" y="0"/>
            <a:ext cx="6840760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/>
              <a:t>Конференция МСМ «Медицинские сестры – движущая сил доступности и качества медицинской помощи и здоровья»</a:t>
            </a:r>
            <a:endParaRPr lang="ru-RU" sz="2800" b="1" dirty="0"/>
          </a:p>
        </p:txBody>
      </p:sp>
      <p:pic>
        <p:nvPicPr>
          <p:cNvPr id="4103" name="Picture 7" descr="D:\Фотоальбом\2011 г\10. Конференция МСМ, Мальта, 2-8.05.11\Конференция\DSC09658.JPG"/>
          <p:cNvPicPr>
            <a:picLocks noChangeAspect="1" noChangeArrowheads="1"/>
          </p:cNvPicPr>
          <p:nvPr/>
        </p:nvPicPr>
        <p:blipFill>
          <a:blip r:embed="rId6" cstate="screen">
            <a:lum bright="20000"/>
          </a:blip>
          <a:srcRect/>
          <a:stretch>
            <a:fillRect/>
          </a:stretch>
        </p:blipFill>
        <p:spPr bwMode="auto">
          <a:xfrm>
            <a:off x="54958" y="1610798"/>
            <a:ext cx="2860858" cy="3402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4104" name="Picture 8" descr="D:\Фотоальбом\2011 г\10. Конференция МСМ, Мальта, 2-8.05.11\Конференция\DSC09699.JPG"/>
          <p:cNvPicPr>
            <a:picLocks noChangeAspect="1" noChangeArrowheads="1"/>
          </p:cNvPicPr>
          <p:nvPr/>
        </p:nvPicPr>
        <p:blipFill>
          <a:blip r:embed="rId7" cstate="screen">
            <a:lum bright="20000"/>
          </a:blip>
          <a:srcRect/>
          <a:stretch>
            <a:fillRect/>
          </a:stretch>
        </p:blipFill>
        <p:spPr bwMode="auto">
          <a:xfrm>
            <a:off x="2649556" y="2708920"/>
            <a:ext cx="2858548" cy="339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4105" name="Picture 9" descr="D:\Фотоальбом\2011 г\10. Конференция МСМ, Мальта, 2-8.05.11\Конференция\DSC09697.JPG"/>
          <p:cNvPicPr>
            <a:picLocks noChangeAspect="1" noChangeArrowheads="1"/>
          </p:cNvPicPr>
          <p:nvPr/>
        </p:nvPicPr>
        <p:blipFill>
          <a:blip r:embed="rId8" cstate="screen">
            <a:lum bright="20000"/>
          </a:blip>
          <a:srcRect/>
          <a:stretch>
            <a:fillRect/>
          </a:stretch>
        </p:blipFill>
        <p:spPr bwMode="auto">
          <a:xfrm>
            <a:off x="5364088" y="3284984"/>
            <a:ext cx="288032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14" name="Прямая соединительная линия 13"/>
          <p:cNvCxnSpPr/>
          <p:nvPr/>
        </p:nvCxnSpPr>
        <p:spPr>
          <a:xfrm>
            <a:off x="539552" y="134076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23528" y="0"/>
            <a:ext cx="6840760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/>
              <a:t>Конференция МСМ «Медицинские сестры – движущая сил доступности и качества медицинской помощи и здоровья»</a:t>
            </a:r>
            <a:endParaRPr lang="ru-RU" sz="2800" b="1" dirty="0"/>
          </a:p>
        </p:txBody>
      </p:sp>
      <p:pic>
        <p:nvPicPr>
          <p:cNvPr id="22" name="Picture 2" descr="D:\Фотоальбом\2011 г\10. Конференция МСМ, Мальта, 2-8.05.11\Конференция\DSC09688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915816" y="1559424"/>
            <a:ext cx="3384376" cy="287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88713" y="3988562"/>
            <a:ext cx="3823247" cy="2464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4716016" y="4221088"/>
            <a:ext cx="3816424" cy="246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pic>
        <p:nvPicPr>
          <p:cNvPr id="14" name="Picture 2" descr="D:\Фотоальбом\2011 г\10. Конференция МСМ, Мальта, 2-8.05.11\Конференция\DSC09688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873698" y="1412776"/>
            <a:ext cx="127030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79512" y="2420888"/>
            <a:ext cx="4176464" cy="348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cxnSp>
        <p:nvCxnSpPr>
          <p:cNvPr id="18" name="Прямая соединительная линия 17"/>
          <p:cNvCxnSpPr/>
          <p:nvPr/>
        </p:nvCxnSpPr>
        <p:spPr>
          <a:xfrm>
            <a:off x="539552" y="134076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23528" y="0"/>
            <a:ext cx="6840760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/>
              <a:t>Конференция МСМ «Медицинские сестры – движущая сил доступности и качества медицинской помощи и здоровья»</a:t>
            </a:r>
            <a:endParaRPr lang="ru-RU" sz="2800" b="1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4499992" y="1772816"/>
            <a:ext cx="324036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15" name="Прямая соединительная линия 14"/>
          <p:cNvCxnSpPr/>
          <p:nvPr/>
        </p:nvCxnSpPr>
        <p:spPr>
          <a:xfrm>
            <a:off x="539552" y="1412776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-36512" y="44624"/>
            <a:ext cx="7308304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100" b="1" dirty="0" smtClean="0"/>
              <a:t>Конференция МСМ «Медицинские сестры – движущая сил доступности и качества медицинской помощи и здоровья»</a:t>
            </a:r>
            <a:endParaRPr lang="ru-RU" sz="21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0" y="764704"/>
            <a:ext cx="7308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/>
              <a:t>Здравоохранение Мальты</a:t>
            </a:r>
            <a:endParaRPr lang="ru-RU" sz="4000" b="1" dirty="0"/>
          </a:p>
        </p:txBody>
      </p:sp>
      <p:grpSp>
        <p:nvGrpSpPr>
          <p:cNvPr id="28" name="Группа 27"/>
          <p:cNvGrpSpPr/>
          <p:nvPr/>
        </p:nvGrpSpPr>
        <p:grpSpPr>
          <a:xfrm>
            <a:off x="7762124" y="1340768"/>
            <a:ext cx="1331640" cy="818940"/>
            <a:chOff x="7762124" y="1340768"/>
            <a:chExt cx="1331640" cy="818940"/>
          </a:xfrm>
        </p:grpSpPr>
        <p:sp>
          <p:nvSpPr>
            <p:cNvPr id="27" name="Овал 26"/>
            <p:cNvSpPr/>
            <p:nvPr/>
          </p:nvSpPr>
          <p:spPr>
            <a:xfrm>
              <a:off x="7762124" y="1340768"/>
              <a:ext cx="1331640" cy="77344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5" name="Picture 6" descr="C:\Users\User\Desktop\99991.gif"/>
            <p:cNvPicPr>
              <a:picLocks noChangeAspect="1" noChangeArrowheads="1"/>
            </p:cNvPicPr>
            <p:nvPr/>
          </p:nvPicPr>
          <p:blipFill>
            <a:blip r:embed="rId6" cstate="screen"/>
            <a:srcRect l="17240" t="24800" r="17241" b="29840"/>
            <a:stretch>
              <a:fillRect/>
            </a:stretch>
          </p:blipFill>
          <p:spPr bwMode="auto">
            <a:xfrm>
              <a:off x="7843046" y="1340768"/>
              <a:ext cx="1154088" cy="818940"/>
            </a:xfrm>
            <a:prstGeom prst="rect">
              <a:avLst/>
            </a:prstGeom>
            <a:noFill/>
          </p:spPr>
        </p:pic>
      </p:grpSp>
      <p:pic>
        <p:nvPicPr>
          <p:cNvPr id="9218" name="Picture 2" descr="D:\Фотоальбом\2011 г\10. Конференция МСМ, Мальта, 2-8.05.11\Конференция\DSC09592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835696" y="1916832"/>
            <a:ext cx="5880653" cy="4410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7422" y="1916832"/>
            <a:ext cx="169626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15" name="Прямая соединительная линия 14"/>
          <p:cNvCxnSpPr/>
          <p:nvPr/>
        </p:nvCxnSpPr>
        <p:spPr>
          <a:xfrm>
            <a:off x="539552" y="1412776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-36512" y="44624"/>
            <a:ext cx="7308304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100" b="1" dirty="0" smtClean="0"/>
              <a:t>Конференция МСМ «Медицинские сестры – движущая сил доступности и качества медицинской помощи и здоровья»</a:t>
            </a:r>
            <a:endParaRPr lang="ru-RU" sz="21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0" y="764704"/>
            <a:ext cx="7308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/>
              <a:t>Здравоохранение Мальты</a:t>
            </a:r>
            <a:endParaRPr lang="ru-RU" sz="4000" b="1" dirty="0"/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64096" y="1624379"/>
            <a:ext cx="6660232" cy="4972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8172399" y="1484784"/>
            <a:ext cx="827447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22" name="Прямая соединительная линия 21"/>
          <p:cNvCxnSpPr/>
          <p:nvPr/>
        </p:nvCxnSpPr>
        <p:spPr>
          <a:xfrm>
            <a:off x="539552" y="1412776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-36512" y="44624"/>
            <a:ext cx="7308304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100" b="1" dirty="0" smtClean="0"/>
              <a:t>Конференция МСМ «Медицинские сестры – движущая сил доступности и качества медицинской помощи и здоровья»</a:t>
            </a:r>
            <a:endParaRPr lang="ru-RU" sz="21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0" y="764704"/>
            <a:ext cx="7308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/>
              <a:t>Здравоохранение Мальты</a:t>
            </a:r>
            <a:endParaRPr lang="ru-RU" sz="4000" b="1" dirty="0"/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172399" y="1484784"/>
            <a:ext cx="827447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7" cstate="screen"/>
          <a:srcRect l="9333"/>
          <a:stretch>
            <a:fillRect/>
          </a:stretch>
        </p:blipFill>
        <p:spPr bwMode="auto">
          <a:xfrm>
            <a:off x="971600" y="1700808"/>
            <a:ext cx="6264696" cy="4778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6" cstate="screen"/>
          <a:srcRect r="7601"/>
          <a:stretch>
            <a:fillRect/>
          </a:stretch>
        </p:blipFill>
        <p:spPr bwMode="auto">
          <a:xfrm>
            <a:off x="179512" y="1758233"/>
            <a:ext cx="7537535" cy="4532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cxnSp>
        <p:nvCxnSpPr>
          <p:cNvPr id="27" name="Прямая соединительная линия 26"/>
          <p:cNvCxnSpPr/>
          <p:nvPr/>
        </p:nvCxnSpPr>
        <p:spPr>
          <a:xfrm>
            <a:off x="539552" y="1412776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-36512" y="44624"/>
            <a:ext cx="7308304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100" b="1" dirty="0" smtClean="0"/>
              <a:t>Конференция МСМ «Медицинские сестры – движущая сил доступности и качества медицинской помощи и здоровья»</a:t>
            </a:r>
            <a:endParaRPr lang="ru-RU" sz="21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0" y="764704"/>
            <a:ext cx="7308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/>
              <a:t>Здравоохранение Мальты</a:t>
            </a:r>
            <a:endParaRPr lang="ru-RU" sz="4000" b="1" dirty="0"/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8172399" y="1484784"/>
            <a:ext cx="827447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79512" y="1974135"/>
            <a:ext cx="1152128" cy="95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cxnSp>
        <p:nvCxnSpPr>
          <p:cNvPr id="18" name="Прямая соединительная линия 17"/>
          <p:cNvCxnSpPr/>
          <p:nvPr/>
        </p:nvCxnSpPr>
        <p:spPr>
          <a:xfrm>
            <a:off x="539552" y="1412776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-36512" y="44624"/>
            <a:ext cx="7308304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100" b="1" dirty="0" smtClean="0"/>
              <a:t>Конференция МСМ «Медицинские сестры – движущая сил доступности и качества медицинской помощи и здоровья»</a:t>
            </a:r>
            <a:endParaRPr lang="ru-RU" sz="21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0" y="764704"/>
            <a:ext cx="7308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/>
              <a:t>Здравоохранение Мальты</a:t>
            </a:r>
            <a:endParaRPr lang="ru-RU" sz="4000" b="1" dirty="0"/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8172399" y="1484784"/>
            <a:ext cx="827447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27" name="Прямоугольник 26"/>
          <p:cNvSpPr/>
          <p:nvPr/>
        </p:nvSpPr>
        <p:spPr>
          <a:xfrm>
            <a:off x="1403648" y="1772816"/>
            <a:ext cx="64807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4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место в мире по уровню развития здравоохранения</a:t>
            </a: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1835696" y="3140968"/>
            <a:ext cx="4703912" cy="3556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15" name="Прямая соединительная линия 14"/>
          <p:cNvCxnSpPr/>
          <p:nvPr/>
        </p:nvCxnSpPr>
        <p:spPr>
          <a:xfrm>
            <a:off x="539552" y="1412776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-36512" y="44624"/>
            <a:ext cx="7308304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100" b="1" dirty="0" smtClean="0"/>
              <a:t>Конференция МСМ «Медицинские сестры – движущая сил доступности и качества медицинской помощи и здоровья»</a:t>
            </a:r>
            <a:endParaRPr lang="ru-RU" sz="21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0" y="764704"/>
            <a:ext cx="7308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/>
              <a:t>Здравоохранение Мальты</a:t>
            </a:r>
            <a:endParaRPr lang="ru-RU" sz="4000" b="1" dirty="0"/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172399" y="1484784"/>
            <a:ext cx="827447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79512" y="2420888"/>
          <a:ext cx="7704856" cy="4051515"/>
        </p:xfrm>
        <a:graphic>
          <a:graphicData uri="http://schemas.openxmlformats.org/drawingml/2006/table">
            <a:tbl>
              <a:tblPr/>
              <a:tblGrid>
                <a:gridCol w="3600400"/>
                <a:gridCol w="4104456"/>
              </a:tblGrid>
              <a:tr h="39236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7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Население</a:t>
                      </a:r>
                      <a:endParaRPr lang="ru-RU" sz="27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E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7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7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403 000 чел. </a:t>
                      </a:r>
                      <a:endParaRPr lang="ru-RU" sz="27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7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141,9 млн. чел.</a:t>
                      </a:r>
                      <a:endParaRPr lang="ru-RU" sz="27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365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7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Продолжительность жизни</a:t>
                      </a:r>
                      <a:endParaRPr lang="ru-RU" sz="27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E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56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7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Мужчин -  77,2</a:t>
                      </a:r>
                      <a:endParaRPr lang="ru-RU" sz="27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7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Женщин -  82,5</a:t>
                      </a:r>
                      <a:endParaRPr lang="ru-RU" sz="27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7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Мужчин -  62,77</a:t>
                      </a:r>
                      <a:endParaRPr lang="ru-RU" sz="27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7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Женщин -  74,67</a:t>
                      </a:r>
                      <a:endParaRPr lang="ru-RU" sz="27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464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7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Обеспеченность сестринским персоналом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7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на 10 000  чел. населения: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E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82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7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64,5  медсестер</a:t>
                      </a:r>
                      <a:endParaRPr lang="ru-RU" sz="27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7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3,7 </a:t>
                      </a:r>
                      <a:r>
                        <a:rPr lang="ru-RU" sz="27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 акушерок</a:t>
                      </a:r>
                      <a:endParaRPr lang="ru-RU" sz="27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7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73,6  медсестер</a:t>
                      </a:r>
                      <a:endParaRPr lang="ru-RU" sz="27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7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8,8  акушерок</a:t>
                      </a:r>
                      <a:endParaRPr lang="ru-RU" sz="27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23528" y="1700808"/>
            <a:ext cx="857672" cy="571424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660233" y="1700808"/>
            <a:ext cx="864095" cy="576064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15" name="Прямая соединительная линия 14"/>
          <p:cNvCxnSpPr/>
          <p:nvPr/>
        </p:nvCxnSpPr>
        <p:spPr>
          <a:xfrm>
            <a:off x="539552" y="1412776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-36512" y="44624"/>
            <a:ext cx="7308304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100" b="1" dirty="0" smtClean="0"/>
              <a:t>Конференция МСМ «Медицинские сестры – движущая сил доступности и качества медицинской помощи и здоровья»</a:t>
            </a:r>
            <a:endParaRPr lang="ru-RU" sz="21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0" y="764704"/>
            <a:ext cx="7308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/>
              <a:t>Здравоохранение Мальты</a:t>
            </a:r>
            <a:endParaRPr lang="ru-RU" sz="4000" b="1" dirty="0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99592" y="1628800"/>
            <a:ext cx="6840760" cy="5170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26" name="Прямая соединительная линия 25"/>
          <p:cNvCxnSpPr/>
          <p:nvPr/>
        </p:nvCxnSpPr>
        <p:spPr>
          <a:xfrm>
            <a:off x="683568" y="98072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39552" y="1268760"/>
            <a:ext cx="6912768" cy="517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18" name="TextBox 17"/>
          <p:cNvSpPr txBox="1"/>
          <p:nvPr/>
        </p:nvSpPr>
        <p:spPr>
          <a:xfrm>
            <a:off x="2394807" y="-27384"/>
            <a:ext cx="26765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/>
              <a:t>Мальта</a:t>
            </a:r>
            <a:endParaRPr lang="ru-RU" sz="6000" b="1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14" name="Прямая соединительная линия 13"/>
          <p:cNvCxnSpPr/>
          <p:nvPr/>
        </p:nvCxnSpPr>
        <p:spPr>
          <a:xfrm>
            <a:off x="539552" y="1412776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-36512" y="44624"/>
            <a:ext cx="7308304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100" b="1" dirty="0" smtClean="0"/>
              <a:t>Конференция МСМ «Медицинские сестры – движущая сил доступности и качества медицинской помощи и здоровья»</a:t>
            </a:r>
            <a:endParaRPr lang="ru-RU" sz="21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0" y="764704"/>
            <a:ext cx="7308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/>
              <a:t>Здравоохранение Мальты</a:t>
            </a:r>
            <a:endParaRPr lang="ru-RU" sz="4000" b="1" dirty="0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6" cstate="screen"/>
          <a:srcRect t="27755"/>
          <a:stretch>
            <a:fillRect/>
          </a:stretch>
        </p:blipFill>
        <p:spPr bwMode="auto">
          <a:xfrm>
            <a:off x="2987824" y="4149080"/>
            <a:ext cx="5472608" cy="2629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79512" y="1628800"/>
            <a:ext cx="5472608" cy="2670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pic>
        <p:nvPicPr>
          <p:cNvPr id="18433" name="Picture 1" descr="D:\Фотоальбом\2011 г\10. Конференция МСМ, Мальта, 2-8.05.11\Конференция\DSC09645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039612" y="1340768"/>
            <a:ext cx="1105273" cy="1912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539552" y="1412776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-36512" y="44624"/>
            <a:ext cx="7308304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100" b="1" dirty="0" smtClean="0"/>
              <a:t>Конференция МСМ «Медицинские сестры – движущая сил доступности и качества медицинской помощи и здоровья»</a:t>
            </a:r>
            <a:endParaRPr lang="ru-RU" sz="21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0" y="764704"/>
            <a:ext cx="7308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/>
              <a:t>Здравоохранение Мальты</a:t>
            </a:r>
            <a:endParaRPr lang="ru-RU" sz="4000" b="1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95536" y="1916832"/>
            <a:ext cx="7224803" cy="4334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15" name="Прямая соединительная линия 14"/>
          <p:cNvCxnSpPr/>
          <p:nvPr/>
        </p:nvCxnSpPr>
        <p:spPr>
          <a:xfrm>
            <a:off x="467544" y="1268760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-36512" y="44624"/>
            <a:ext cx="730830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 smtClean="0"/>
              <a:t>Конференция МСМ «Медицинские сестры – движущая сил доступности и качества медицинской помощи и здоровья»</a:t>
            </a:r>
            <a:endParaRPr lang="ru-RU" sz="24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52536" y="5509681"/>
            <a:ext cx="88559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4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«Медицинские сестры – движущая сила качества и доступности медицинской помощи и здоровья»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999015" y="1340768"/>
            <a:ext cx="1109489" cy="1392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307637" y="1340768"/>
            <a:ext cx="556862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14" name="Прямая соединительная линия 13"/>
          <p:cNvCxnSpPr/>
          <p:nvPr/>
        </p:nvCxnSpPr>
        <p:spPr>
          <a:xfrm>
            <a:off x="467544" y="1268760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-36512" y="44624"/>
            <a:ext cx="730830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 smtClean="0"/>
              <a:t>Конференция МСМ «Медицинские сестры – движущая сил доступности и качества медицинской помощи и здоровья»</a:t>
            </a:r>
            <a:endParaRPr lang="ru-RU" sz="2400" b="1" dirty="0"/>
          </a:p>
        </p:txBody>
      </p:sp>
      <p:pic>
        <p:nvPicPr>
          <p:cNvPr id="14337" name="Picture 1" descr="D:\Фотоальбом\2011 г\10. Конференция МСМ, Мальта, 2-8.05.11\Конференция\DSC09654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331640" y="1484784"/>
            <a:ext cx="5472608" cy="5082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8052978" y="1312607"/>
            <a:ext cx="1055526" cy="1468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18" name="Прямая соединительная линия 17"/>
          <p:cNvCxnSpPr/>
          <p:nvPr/>
        </p:nvCxnSpPr>
        <p:spPr>
          <a:xfrm>
            <a:off x="467544" y="1052736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2008" y="18607"/>
            <a:ext cx="7308304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400" b="1" dirty="0" smtClean="0"/>
              <a:t>Торжественный вечер, </a:t>
            </a:r>
          </a:p>
          <a:p>
            <a:pPr algn="ctr">
              <a:lnSpc>
                <a:spcPct val="90000"/>
              </a:lnSpc>
            </a:pPr>
            <a:r>
              <a:rPr lang="ru-RU" sz="3400" b="1" dirty="0" smtClean="0"/>
              <a:t>посвященный Флоренс Найтингейл</a:t>
            </a:r>
            <a:endParaRPr lang="ru-RU" sz="3400" b="1" dirty="0"/>
          </a:p>
        </p:txBody>
      </p:sp>
      <p:pic>
        <p:nvPicPr>
          <p:cNvPr id="96258" name="Picture 2" descr="D:\Фотоальбом\2011 г\10. Конференция МСМ, Мальта, 2-8.05.11\Мальта фото РАМС\Мальта_РАМС (86)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83568" y="1340768"/>
            <a:ext cx="691276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96260" name="Picture 4" descr="C:\Users\User\Desktop\Untitled-1.gif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846227" y="1196752"/>
            <a:ext cx="1259632" cy="124283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658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26" name="Прямая соединительная линия 25"/>
          <p:cNvCxnSpPr/>
          <p:nvPr/>
        </p:nvCxnSpPr>
        <p:spPr>
          <a:xfrm>
            <a:off x="683568" y="98072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2008" y="18607"/>
            <a:ext cx="7308304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400" b="1" dirty="0" smtClean="0"/>
              <a:t>Международный совет </a:t>
            </a:r>
          </a:p>
          <a:p>
            <a:pPr algn="ctr">
              <a:lnSpc>
                <a:spcPct val="90000"/>
              </a:lnSpc>
            </a:pPr>
            <a:r>
              <a:rPr lang="ru-RU" sz="3400" b="1" dirty="0" smtClean="0"/>
              <a:t>медицинских сестер</a:t>
            </a:r>
            <a:endParaRPr lang="ru-RU" sz="34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07504" y="1735648"/>
            <a:ext cx="42484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004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25-й Международный конгресс, Австралия, 2013 г.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491880" y="4183920"/>
            <a:ext cx="51845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004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Международная конференция, Южная Корея, 2015 г </a:t>
            </a:r>
          </a:p>
        </p:txBody>
      </p:sp>
      <p:pic>
        <p:nvPicPr>
          <p:cNvPr id="97283" name="Picture 3" descr="D:\Фотоальбом\2011 г\10. Конференция МСМ, Мальта, 2-8.05.11\Мальта фото РАМС\Мальта_РАМС (78)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853857" y="1412776"/>
            <a:ext cx="1290143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97284" name="Picture 4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03515" y="3717032"/>
            <a:ext cx="3288365" cy="2466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97285" name="Picture 5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4283968" y="1268760"/>
            <a:ext cx="316835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26" name="Прямая соединительная линия 25"/>
          <p:cNvCxnSpPr/>
          <p:nvPr/>
        </p:nvCxnSpPr>
        <p:spPr>
          <a:xfrm>
            <a:off x="683568" y="1052736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2008" y="-27384"/>
            <a:ext cx="730830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dirty="0" smtClean="0"/>
              <a:t>Джанет </a:t>
            </a:r>
            <a:r>
              <a:rPr lang="ru-RU" sz="3600" b="1" dirty="0" err="1" smtClean="0"/>
              <a:t>Кагаме</a:t>
            </a:r>
            <a:r>
              <a:rPr lang="ru-RU" sz="3600" b="1" dirty="0" smtClean="0"/>
              <a:t>, </a:t>
            </a:r>
          </a:p>
          <a:p>
            <a:pPr algn="ctr">
              <a:lnSpc>
                <a:spcPct val="90000"/>
              </a:lnSpc>
            </a:pPr>
            <a:r>
              <a:rPr lang="ru-RU" sz="3600" b="1" dirty="0" smtClean="0"/>
              <a:t>первая леди Руанды</a:t>
            </a:r>
            <a:endParaRPr lang="ru-RU" sz="3600" b="1" dirty="0"/>
          </a:p>
        </p:txBody>
      </p:sp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211960" y="2564904"/>
            <a:ext cx="3672408" cy="4015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72008" y="1450923"/>
            <a:ext cx="6444208" cy="3919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3800" b="1" dirty="0" smtClean="0">
                <a:solidFill>
                  <a:srgbClr val="004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«Медицинские сёстры </a:t>
            </a:r>
          </a:p>
          <a:p>
            <a:pPr>
              <a:lnSpc>
                <a:spcPct val="110000"/>
              </a:lnSpc>
            </a:pPr>
            <a:r>
              <a:rPr lang="ru-RU" sz="3800" b="1" dirty="0" smtClean="0">
                <a:solidFill>
                  <a:srgbClr val="004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акушерки - это те, </a:t>
            </a:r>
          </a:p>
          <a:p>
            <a:pPr>
              <a:lnSpc>
                <a:spcPct val="110000"/>
              </a:lnSpc>
            </a:pPr>
            <a:r>
              <a:rPr lang="ru-RU" sz="3800" b="1" dirty="0" smtClean="0">
                <a:solidFill>
                  <a:srgbClr val="004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даёт надежду.  </a:t>
            </a:r>
          </a:p>
          <a:p>
            <a:pPr>
              <a:lnSpc>
                <a:spcPct val="110000"/>
              </a:lnSpc>
            </a:pPr>
            <a:r>
              <a:rPr lang="ru-RU" sz="3800" b="1" dirty="0" smtClean="0">
                <a:solidFill>
                  <a:srgbClr val="004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Медицина без них  – </a:t>
            </a:r>
          </a:p>
          <a:p>
            <a:pPr>
              <a:lnSpc>
                <a:spcPct val="110000"/>
              </a:lnSpc>
            </a:pPr>
            <a:r>
              <a:rPr lang="ru-RU" sz="3800" b="1" dirty="0" smtClean="0">
                <a:solidFill>
                  <a:srgbClr val="004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тело без души, </a:t>
            </a:r>
          </a:p>
          <a:p>
            <a:pPr>
              <a:lnSpc>
                <a:spcPct val="110000"/>
              </a:lnSpc>
            </a:pPr>
            <a:r>
              <a:rPr lang="ru-RU" sz="3800" b="1" dirty="0" smtClean="0">
                <a:solidFill>
                  <a:srgbClr val="004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сердца»</a:t>
            </a:r>
          </a:p>
        </p:txBody>
      </p:sp>
      <p:pic>
        <p:nvPicPr>
          <p:cNvPr id="18" name="Picture 2" descr="D:\Фотоальбом\2011 г\10. Конференция МСМ, Мальта, 2-8.05.11\Конференция\DSC09688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8009874" y="1340768"/>
            <a:ext cx="113412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26" name="Прямая соединительная линия 25"/>
          <p:cNvCxnSpPr/>
          <p:nvPr/>
        </p:nvCxnSpPr>
        <p:spPr>
          <a:xfrm>
            <a:off x="683568" y="98072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83568" y="98072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5" descr="D:\Документы\Эмблемы\Всемир. и междунар. организации\МСМ\animlogo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5496" y="0"/>
            <a:ext cx="917807" cy="908720"/>
          </a:xfrm>
          <a:prstGeom prst="rect">
            <a:avLst/>
          </a:prstGeom>
          <a:noFill/>
        </p:spPr>
      </p:pic>
      <p:grpSp>
        <p:nvGrpSpPr>
          <p:cNvPr id="18" name="Группа 17"/>
          <p:cNvGrpSpPr/>
          <p:nvPr/>
        </p:nvGrpSpPr>
        <p:grpSpPr>
          <a:xfrm>
            <a:off x="1043608" y="44624"/>
            <a:ext cx="1440160" cy="818940"/>
            <a:chOff x="1043608" y="44624"/>
            <a:chExt cx="1440160" cy="818940"/>
          </a:xfrm>
        </p:grpSpPr>
        <p:pic>
          <p:nvPicPr>
            <p:cNvPr id="22" name="Picture 6" descr="C:\Users\User\Desktop\99991.gif"/>
            <p:cNvPicPr>
              <a:picLocks noChangeAspect="1" noChangeArrowheads="1"/>
            </p:cNvPicPr>
            <p:nvPr/>
          </p:nvPicPr>
          <p:blipFill>
            <a:blip r:embed="rId7" cstate="screen"/>
            <a:srcRect l="17240" t="24800" r="17241" b="29840"/>
            <a:stretch>
              <a:fillRect/>
            </a:stretch>
          </p:blipFill>
          <p:spPr bwMode="auto">
            <a:xfrm>
              <a:off x="1154671" y="44624"/>
              <a:ext cx="1248139" cy="818940"/>
            </a:xfrm>
            <a:prstGeom prst="rect">
              <a:avLst/>
            </a:prstGeom>
            <a:noFill/>
          </p:spPr>
        </p:pic>
        <p:sp>
          <p:nvSpPr>
            <p:cNvPr id="24" name="Овал 23"/>
            <p:cNvSpPr/>
            <p:nvPr/>
          </p:nvSpPr>
          <p:spPr>
            <a:xfrm>
              <a:off x="1043608" y="61590"/>
              <a:ext cx="1440160" cy="77344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410746" y="116632"/>
            <a:ext cx="49695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/>
              <a:t>Международный совет медицинских сестер</a:t>
            </a:r>
          </a:p>
          <a:p>
            <a:pPr algn="ctr"/>
            <a:r>
              <a:rPr lang="ru-RU" sz="1600" b="1" dirty="0" smtClean="0"/>
              <a:t>Конференция и Совет национальных представителей</a:t>
            </a:r>
          </a:p>
          <a:p>
            <a:pPr algn="ctr"/>
            <a:r>
              <a:rPr lang="ru-RU" sz="1600" b="1" dirty="0" smtClean="0"/>
              <a:t>Мальта, 2011 г. </a:t>
            </a:r>
            <a:endParaRPr lang="ru-RU" sz="16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5496" y="1268760"/>
            <a:ext cx="7848872" cy="8617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004182"/>
                </a:solidFill>
              </a:rPr>
              <a:t>Благодарю за внимание!</a:t>
            </a:r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1043608" y="2276872"/>
            <a:ext cx="5904656" cy="4435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26" name="Прямая соединительная линия 25"/>
          <p:cNvCxnSpPr/>
          <p:nvPr/>
        </p:nvCxnSpPr>
        <p:spPr>
          <a:xfrm>
            <a:off x="683568" y="98072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394807" y="-27384"/>
            <a:ext cx="26765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/>
              <a:t>Мальта</a:t>
            </a:r>
            <a:endParaRPr lang="ru-RU" sz="6000" b="1" dirty="0"/>
          </a:p>
        </p:txBody>
      </p:sp>
      <p:pic>
        <p:nvPicPr>
          <p:cNvPr id="8197" name="Picture 5" descr="C:\Users\User\Desktop\Suncrest View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55576" y="1340768"/>
            <a:ext cx="6624736" cy="5082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26" name="Прямая соединительная линия 25"/>
          <p:cNvCxnSpPr/>
          <p:nvPr/>
        </p:nvCxnSpPr>
        <p:spPr>
          <a:xfrm>
            <a:off x="683568" y="98072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screen">
            <a:grayscl/>
          </a:blip>
          <a:srcRect/>
          <a:stretch>
            <a:fillRect/>
          </a:stretch>
        </p:blipFill>
        <p:spPr bwMode="auto">
          <a:xfrm>
            <a:off x="2987824" y="3140968"/>
            <a:ext cx="5104385" cy="3286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123" name="Picture 3" descr="D:\Документы\МСМ\Фото\Деятели МСМ\Флоренс Найтингейл\Флоренс Найтингейл 6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47094" y="1412776"/>
            <a:ext cx="269671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18" name="TextBox 17"/>
          <p:cNvSpPr txBox="1"/>
          <p:nvPr/>
        </p:nvSpPr>
        <p:spPr>
          <a:xfrm>
            <a:off x="35496" y="116632"/>
            <a:ext cx="72695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/>
              <a:t>Флоренс Найтингейл на Мальте</a:t>
            </a:r>
            <a:endParaRPr lang="ru-RU" sz="4000" b="1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26" name="Прямая соединительная линия 25"/>
          <p:cNvCxnSpPr/>
          <p:nvPr/>
        </p:nvCxnSpPr>
        <p:spPr>
          <a:xfrm>
            <a:off x="683568" y="98072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203848" y="3501008"/>
            <a:ext cx="5023469" cy="3337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24" name="TextBox 23"/>
          <p:cNvSpPr txBox="1"/>
          <p:nvPr/>
        </p:nvSpPr>
        <p:spPr>
          <a:xfrm>
            <a:off x="2394807" y="-27384"/>
            <a:ext cx="26765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/>
              <a:t>Мальта</a:t>
            </a:r>
            <a:endParaRPr lang="ru-RU" sz="6000" b="1" dirty="0"/>
          </a:p>
        </p:txBody>
      </p:sp>
      <p:pic>
        <p:nvPicPr>
          <p:cNvPr id="1026" name="Picture 2" descr="D:\Фотоальбом\2011 г\10. Конференция МСМ, Мальта, 2-8.05.11\Мальта фото РАМС\Мальта_РАМС (52)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79512" y="1265342"/>
            <a:ext cx="4923000" cy="3243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26" name="Прямая соединительная линия 25"/>
          <p:cNvCxnSpPr/>
          <p:nvPr/>
        </p:nvCxnSpPr>
        <p:spPr>
          <a:xfrm>
            <a:off x="611560" y="1124744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D:\Фотоальбом\2011 г\10. Конференция МСМ, Мальта, 2-8.05.11\Конференция\DSC09662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67544" y="1484784"/>
            <a:ext cx="691276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18" name="Прямоугольник 17"/>
          <p:cNvSpPr/>
          <p:nvPr/>
        </p:nvSpPr>
        <p:spPr>
          <a:xfrm>
            <a:off x="216024" y="44624"/>
            <a:ext cx="7020272" cy="1060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600" b="1" dirty="0" smtClean="0"/>
              <a:t>Конференция МСМ «Медицинские сестры – движущая сила доступности и качества медицинской помощи и здоровья»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26" name="Прямая соединительная линия 25"/>
          <p:cNvCxnSpPr/>
          <p:nvPr/>
        </p:nvCxnSpPr>
        <p:spPr>
          <a:xfrm>
            <a:off x="683568" y="836712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-108520" y="116632"/>
            <a:ext cx="750615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500" b="1" dirty="0" smtClean="0"/>
              <a:t>Совет национальных представителей</a:t>
            </a:r>
            <a:endParaRPr lang="ru-RU" sz="3500" b="1" dirty="0"/>
          </a:p>
        </p:txBody>
      </p:sp>
      <p:pic>
        <p:nvPicPr>
          <p:cNvPr id="2050" name="Picture 2" descr="D:\Фотоальбом\2011 г\10. Конференция МСМ, Мальта, 2-8.05.11\Мальта фото РАМС\Мальта_РАМС (3)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67544" y="1124744"/>
            <a:ext cx="6984776" cy="52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1"/>
          <p:cNvGrpSpPr/>
          <p:nvPr/>
        </p:nvGrpSpPr>
        <p:grpSpPr>
          <a:xfrm>
            <a:off x="1115616" y="2708920"/>
            <a:ext cx="3584232" cy="3456646"/>
            <a:chOff x="971600" y="2621675"/>
            <a:chExt cx="3728248" cy="3543891"/>
          </a:xfrm>
        </p:grpSpPr>
        <p:pic>
          <p:nvPicPr>
            <p:cNvPr id="3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>
              <a:off x="971600" y="4293096"/>
              <a:ext cx="1872208" cy="1224136"/>
            </a:xfrm>
            <a:prstGeom prst="rect">
              <a:avLst/>
            </a:prstGeom>
            <a:noFill/>
          </p:spPr>
        </p:pic>
        <p:pic>
          <p:nvPicPr>
            <p:cNvPr id="19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9510942" flipH="1">
              <a:off x="2899386" y="3692233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0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13720726" flipH="1">
              <a:off x="1719695" y="2909838"/>
              <a:ext cx="1800462" cy="1224136"/>
            </a:xfrm>
            <a:prstGeom prst="rect">
              <a:avLst/>
            </a:prstGeom>
            <a:noFill/>
          </p:spPr>
        </p:pic>
        <p:pic>
          <p:nvPicPr>
            <p:cNvPr id="21" name="Picture 4" descr="C:\Users\User\Desktop\454454.gif"/>
            <p:cNvPicPr>
              <a:picLocks noChangeAspect="1" noChangeArrowheads="1"/>
            </p:cNvPicPr>
            <p:nvPr/>
          </p:nvPicPr>
          <p:blipFill>
            <a:blip r:embed="rId3" cstate="screen"/>
            <a:srcRect t="23540"/>
            <a:stretch>
              <a:fillRect/>
            </a:stretch>
          </p:blipFill>
          <p:spPr bwMode="auto">
            <a:xfrm rot="5400000" flipH="1" flipV="1">
              <a:off x="2396066" y="4653267"/>
              <a:ext cx="1800462" cy="1224136"/>
            </a:xfrm>
            <a:prstGeom prst="rect">
              <a:avLst/>
            </a:prstGeom>
            <a:noFill/>
          </p:spPr>
        </p:pic>
      </p:grpSp>
      <p:pic>
        <p:nvPicPr>
          <p:cNvPr id="23" name="Picture 3" descr="C:\Users\User\Desktop\331.gif"/>
          <p:cNvPicPr>
            <a:picLocks noChangeAspect="1" noChangeArrowheads="1"/>
          </p:cNvPicPr>
          <p:nvPr/>
        </p:nvPicPr>
        <p:blipFill>
          <a:blip r:embed="rId4" cstate="screen"/>
          <a:srcRect l="39444"/>
          <a:stretch>
            <a:fillRect/>
          </a:stretch>
        </p:blipFill>
        <p:spPr bwMode="auto">
          <a:xfrm rot="10800000">
            <a:off x="0" y="6005431"/>
            <a:ext cx="1259632" cy="852567"/>
          </a:xfrm>
          <a:prstGeom prst="rect">
            <a:avLst/>
          </a:prstGeom>
          <a:noFill/>
        </p:spPr>
      </p:pic>
      <p:grpSp>
        <p:nvGrpSpPr>
          <p:cNvPr id="5" name="Группа 23"/>
          <p:cNvGrpSpPr/>
          <p:nvPr/>
        </p:nvGrpSpPr>
        <p:grpSpPr>
          <a:xfrm>
            <a:off x="6608276" y="0"/>
            <a:ext cx="2552401" cy="6569968"/>
            <a:chOff x="6608276" y="0"/>
            <a:chExt cx="2552401" cy="6569968"/>
          </a:xfrm>
        </p:grpSpPr>
        <p:pic>
          <p:nvPicPr>
            <p:cNvPr id="102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>
              <a:off x="7596336" y="1340768"/>
              <a:ext cx="1547664" cy="5229200"/>
            </a:xfrm>
            <a:prstGeom prst="rect">
              <a:avLst/>
            </a:prstGeom>
            <a:noFill/>
          </p:spPr>
        </p:pic>
        <p:pic>
          <p:nvPicPr>
            <p:cNvPr id="17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2211348">
              <a:off x="6608276" y="323390"/>
              <a:ext cx="1547664" cy="1047517"/>
            </a:xfrm>
            <a:prstGeom prst="rect">
              <a:avLst/>
            </a:prstGeom>
            <a:noFill/>
          </p:spPr>
        </p:pic>
        <p:pic>
          <p:nvPicPr>
            <p:cNvPr id="16" name="Picture 3" descr="C:\Users\User\Desktop\331.gif"/>
            <p:cNvPicPr>
              <a:picLocks noChangeAspect="1" noChangeArrowheads="1"/>
            </p:cNvPicPr>
            <p:nvPr/>
          </p:nvPicPr>
          <p:blipFill>
            <a:blip r:embed="rId4" cstate="screen"/>
            <a:srcRect l="39444"/>
            <a:stretch>
              <a:fillRect/>
            </a:stretch>
          </p:blipFill>
          <p:spPr bwMode="auto">
            <a:xfrm rot="10800000">
              <a:off x="7564843" y="260648"/>
              <a:ext cx="1595834" cy="1080120"/>
            </a:xfrm>
            <a:prstGeom prst="rect">
              <a:avLst/>
            </a:prstGeom>
            <a:noFill/>
          </p:spPr>
        </p:pic>
        <p:pic>
          <p:nvPicPr>
            <p:cNvPr id="2" name="Picture 2" descr="C:\Users\User\Desktop\333.gif"/>
            <p:cNvPicPr>
              <a:picLocks noChangeAspect="1" noChangeArrowheads="1"/>
            </p:cNvPicPr>
            <p:nvPr/>
          </p:nvPicPr>
          <p:blipFill>
            <a:blip r:embed="rId5" cstate="screen"/>
            <a:srcRect t="29942"/>
            <a:stretch>
              <a:fillRect/>
            </a:stretch>
          </p:blipFill>
          <p:spPr bwMode="auto">
            <a:xfrm>
              <a:off x="7092280" y="0"/>
              <a:ext cx="2051720" cy="1412776"/>
            </a:xfrm>
            <a:prstGeom prst="rect">
              <a:avLst/>
            </a:prstGeom>
            <a:noFill/>
          </p:spPr>
        </p:pic>
      </p:grpSp>
      <p:cxnSp>
        <p:nvCxnSpPr>
          <p:cNvPr id="26" name="Прямая соединительная линия 25"/>
          <p:cNvCxnSpPr/>
          <p:nvPr/>
        </p:nvCxnSpPr>
        <p:spPr>
          <a:xfrm>
            <a:off x="683568" y="980728"/>
            <a:ext cx="633670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-108520" y="116632"/>
            <a:ext cx="750615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500" b="1" dirty="0" smtClean="0"/>
              <a:t>Совет национальных представителей</a:t>
            </a:r>
            <a:endParaRPr lang="ru-RU" sz="35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39553" y="1268760"/>
            <a:ext cx="691276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1084</TotalTime>
  <Words>616</Words>
  <Application>Microsoft Office PowerPoint</Application>
  <PresentationFormat>Экран (4:3)</PresentationFormat>
  <Paragraphs>133</Paragraphs>
  <Slides>37</Slides>
  <Notes>37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ОПСА</cp:lastModifiedBy>
  <cp:revision>188</cp:revision>
  <dcterms:created xsi:type="dcterms:W3CDTF">2011-05-12T04:38:19Z</dcterms:created>
  <dcterms:modified xsi:type="dcterms:W3CDTF">2012-07-23T07:25:19Z</dcterms:modified>
</cp:coreProperties>
</file>