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336699"/>
    <a:srgbClr val="A50021"/>
    <a:srgbClr val="FFFF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9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Relationship Id="rId9" Type="http://schemas.openxmlformats.org/officeDocument/2006/relationships/image" Target="../media/image4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7" Type="http://schemas.openxmlformats.org/officeDocument/2006/relationships/image" Target="../media/image2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67744" y="5284365"/>
            <a:ext cx="6768752" cy="138499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r"/>
            <a:r>
              <a:rPr lang="ru-RU" sz="2800" b="1" i="1" dirty="0" smtClean="0">
                <a:solidFill>
                  <a:srgbClr val="003366"/>
                </a:solidFill>
              </a:rPr>
              <a:t>Т.А. Зорина, </a:t>
            </a:r>
          </a:p>
          <a:p>
            <a:pPr algn="r"/>
            <a:r>
              <a:rPr lang="ru-RU" sz="2800" b="1" i="1" dirty="0" smtClean="0">
                <a:solidFill>
                  <a:srgbClr val="003366"/>
                </a:solidFill>
              </a:rPr>
              <a:t>президент ОПСА, </a:t>
            </a:r>
          </a:p>
          <a:p>
            <a:pPr algn="r"/>
            <a:r>
              <a:rPr lang="ru-RU" sz="2800" b="1" i="1" dirty="0" smtClean="0">
                <a:solidFill>
                  <a:srgbClr val="003366"/>
                </a:solidFill>
              </a:rPr>
              <a:t>вице-президент РАМС</a:t>
            </a:r>
            <a:endParaRPr lang="ru-RU" sz="2800" b="1" i="1" dirty="0">
              <a:solidFill>
                <a:srgbClr val="0033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700808"/>
            <a:ext cx="9144000" cy="286232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500" b="1" dirty="0" smtClean="0">
                <a:solidFill>
                  <a:srgbClr val="A50021"/>
                </a:solidFill>
              </a:rPr>
              <a:t>Всемирный день </a:t>
            </a:r>
          </a:p>
          <a:p>
            <a:pPr algn="ctr"/>
            <a:r>
              <a:rPr lang="ru-RU" sz="4500" b="1" dirty="0" smtClean="0">
                <a:solidFill>
                  <a:srgbClr val="A50021"/>
                </a:solidFill>
              </a:rPr>
              <a:t>психического здоровья 2011 г. «Инвестиции </a:t>
            </a:r>
          </a:p>
          <a:p>
            <a:pPr algn="ctr"/>
            <a:r>
              <a:rPr lang="ru-RU" sz="4500" b="1" dirty="0" smtClean="0">
                <a:solidFill>
                  <a:srgbClr val="A50021"/>
                </a:solidFill>
              </a:rPr>
              <a:t>в психическое здоровье»</a:t>
            </a:r>
            <a:endParaRPr lang="ru-RU" sz="4500" b="1" dirty="0">
              <a:solidFill>
                <a:srgbClr val="A5002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80120" y="-27384"/>
            <a:ext cx="8100392" cy="8617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2500" b="1" dirty="0" smtClean="0">
                <a:solidFill>
                  <a:schemeClr val="bg1"/>
                </a:solidFill>
              </a:rPr>
              <a:t>Всероссийская научно-практическая конференция РАМС «Сестринское дело в психиатрии», Чебоксары, 2006 г.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980728"/>
            <a:ext cx="82089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Создана секция </a:t>
            </a:r>
          </a:p>
          <a:p>
            <a:pPr algn="ctr"/>
            <a:r>
              <a:rPr lang="ru-RU" sz="3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«Сестринское дело в психиатрии и наркологии»</a:t>
            </a:r>
          </a:p>
        </p:txBody>
      </p:sp>
      <p:pic>
        <p:nvPicPr>
          <p:cNvPr id="3074" name="Picture 2" descr="E:\2006 г\12. Всерос.научно-практ.конф. СД в психиатрии 21-22.09.06 Чебоксары\0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31640" y="2060848"/>
            <a:ext cx="6336704" cy="4460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80120" y="-99392"/>
            <a:ext cx="8100392" cy="9541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Задачи секции РАМС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«Сестринское дело в психиатрии и наркологии»</a:t>
            </a:r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539552" y="1191954"/>
            <a:ext cx="8496944" cy="493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5400"/>
              </a:spcAft>
              <a:buClrTx/>
              <a:buSzTx/>
              <a:tabLst>
                <a:tab pos="180975" algn="l"/>
              </a:tabLst>
            </a:pPr>
            <a:r>
              <a:rPr lang="ru-RU" sz="3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разработка и реализация мероприятий                    по социализации психически больных и членов их семей, снижению стигматизации                             и дискриминации;</a:t>
            </a:r>
          </a:p>
          <a:p>
            <a:pPr marL="538163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5400"/>
              </a:spcAft>
              <a:buClrTx/>
              <a:buSzTx/>
              <a:tabLst>
                <a:tab pos="180975" algn="l"/>
              </a:tabLst>
            </a:pPr>
            <a:r>
              <a:rPr lang="ru-RU" sz="3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выработка единой стратегии развития сестринского дела для совместных усилий               в повышении качества оказания сестринской помощи пациентам, страдающим психическими расстройствами; </a:t>
            </a:r>
          </a:p>
        </p:txBody>
      </p:sp>
      <p:sp>
        <p:nvSpPr>
          <p:cNvPr id="4" name="Стрелка вниз 3"/>
          <p:cNvSpPr/>
          <p:nvPr/>
        </p:nvSpPr>
        <p:spPr>
          <a:xfrm rot="16200000">
            <a:off x="107504" y="1376772"/>
            <a:ext cx="396044" cy="324036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 rot="16200000">
            <a:off x="719572" y="3897052"/>
            <a:ext cx="396044" cy="324036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80120" y="-99392"/>
            <a:ext cx="8100392" cy="9541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Задачи секции РАМС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«Сестринское дело в психиатрии и наркологии»</a:t>
            </a: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539552" y="1077699"/>
            <a:ext cx="8604448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4800"/>
              </a:spcAft>
              <a:buClrTx/>
              <a:buSzTx/>
              <a:tabLst>
                <a:tab pos="180975" algn="l"/>
              </a:tabLst>
            </a:pPr>
            <a:r>
              <a:rPr lang="ru-RU" sz="28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усовершенствование кадровой политики с обеспечением адекватной правовой защиты и гарантий соблюдения законных интересов медицинского персонала психиатрических и наркологических клиник;</a:t>
            </a:r>
          </a:p>
          <a:p>
            <a:pPr marL="538163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4800"/>
              </a:spcAft>
              <a:buClrTx/>
              <a:buSzTx/>
              <a:tabLst>
                <a:tab pos="180975" algn="l"/>
              </a:tabLst>
            </a:pPr>
            <a:r>
              <a:rPr lang="ru-RU" sz="28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внедрение программ непрерывного профессионального образования специалистов через организацию учебно-методических комплексов и тесное сотрудничество                             с образовательными медицинскими учреждениями;</a:t>
            </a:r>
          </a:p>
        </p:txBody>
      </p:sp>
      <p:sp>
        <p:nvSpPr>
          <p:cNvPr id="4" name="Стрелка вниз 3"/>
          <p:cNvSpPr/>
          <p:nvPr/>
        </p:nvSpPr>
        <p:spPr>
          <a:xfrm rot="16200000">
            <a:off x="179512" y="1232756"/>
            <a:ext cx="396044" cy="324036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 rot="16200000">
            <a:off x="647564" y="4005064"/>
            <a:ext cx="396044" cy="324036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80120" y="-99392"/>
            <a:ext cx="8100392" cy="9541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Задачи секции РАМС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«Сестринское дело в психиатрии и наркологии»</a:t>
            </a: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432048" y="1220554"/>
            <a:ext cx="860444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4800"/>
              </a:spcAft>
              <a:buClrTx/>
              <a:buSzTx/>
              <a:tabLst>
                <a:tab pos="180975" algn="l"/>
              </a:tabLst>
            </a:pPr>
            <a:r>
              <a:rPr lang="ru-RU" sz="3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повышение престижа и авторитета профессии;</a:t>
            </a:r>
          </a:p>
          <a:p>
            <a:pPr marL="355600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4800"/>
              </a:spcAft>
              <a:buClrTx/>
              <a:buSzTx/>
              <a:tabLst>
                <a:tab pos="180975" algn="l"/>
              </a:tabLst>
            </a:pPr>
            <a:r>
              <a:rPr lang="ru-RU" sz="3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содействие развитию научных сестринских исследований в области социальной психиатрии и наркологии;</a:t>
            </a:r>
          </a:p>
          <a:p>
            <a:pPr marL="892175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4800"/>
              </a:spcAft>
              <a:buClrTx/>
              <a:buSzTx/>
              <a:tabLst>
                <a:tab pos="180975" algn="l"/>
              </a:tabLst>
            </a:pPr>
            <a:r>
              <a:rPr lang="ru-RU" sz="3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организация межрегионального и международного обмена опытом между специалистами сестринского дела в области психиатрии и наркологии. </a:t>
            </a:r>
          </a:p>
        </p:txBody>
      </p:sp>
      <p:sp>
        <p:nvSpPr>
          <p:cNvPr id="4" name="Стрелка вниз 3"/>
          <p:cNvSpPr/>
          <p:nvPr/>
        </p:nvSpPr>
        <p:spPr>
          <a:xfrm rot="16200000">
            <a:off x="71500" y="1364570"/>
            <a:ext cx="396044" cy="324036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 rot="16200000">
            <a:off x="431540" y="2408686"/>
            <a:ext cx="396044" cy="324036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16200000">
            <a:off x="935596" y="4424910"/>
            <a:ext cx="396044" cy="324036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80120" y="-99392"/>
            <a:ext cx="8100392" cy="9541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Секция РАМС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«Сестринское дело в психиатрии и наркологии»</a:t>
            </a:r>
          </a:p>
        </p:txBody>
      </p:sp>
      <p:pic>
        <p:nvPicPr>
          <p:cNvPr id="9218" name="Picture 2" descr="D:\Фотоальбом\2010 г\27. 2-я отчетно-выборная конференция 10.12.10\AVK_6901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>
            <a:off x="1547664" y="1036472"/>
            <a:ext cx="6408712" cy="4264736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79512" y="5301208"/>
            <a:ext cx="8964488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Л.П. Васильева, главная медицинская сестра</a:t>
            </a:r>
          </a:p>
          <a:p>
            <a:pPr algn="ctr">
              <a:lnSpc>
                <a:spcPct val="90000"/>
              </a:lnSpc>
            </a:pPr>
            <a:r>
              <a:rPr lang="ru-RU" sz="2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БУЗОО «КПБ им. Н.Н. Солодникова» (1996-2009 гг.), </a:t>
            </a:r>
          </a:p>
          <a:p>
            <a:pPr algn="ctr">
              <a:lnSpc>
                <a:spcPct val="90000"/>
              </a:lnSpc>
            </a:pPr>
            <a:r>
              <a:rPr lang="ru-RU" sz="2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Почетный член ОПСА, обладатель нагрудного знака РАМС</a:t>
            </a:r>
          </a:p>
          <a:p>
            <a:pPr algn="ctr">
              <a:lnSpc>
                <a:spcPct val="90000"/>
              </a:lnSpc>
            </a:pPr>
            <a:r>
              <a:rPr lang="ru-RU" sz="2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«За верность профессии»</a:t>
            </a:r>
            <a:endParaRPr lang="ru-RU" sz="24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44624"/>
            <a:ext cx="7632848" cy="73866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4200" b="1" dirty="0" smtClean="0">
                <a:solidFill>
                  <a:schemeClr val="bg1"/>
                </a:solidFill>
              </a:rPr>
              <a:t>Участие в мероприятиях РАМС</a:t>
            </a:r>
          </a:p>
        </p:txBody>
      </p:sp>
      <p:pic>
        <p:nvPicPr>
          <p:cNvPr id="3" name="Picture 3" descr="E:\2006 г\12. Всерос.научно-практ.конф. СД в психиатрии 21-22.09.06 Чебоксары\02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>
            <a:off x="3131840" y="2276872"/>
            <a:ext cx="5753271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23528" y="980728"/>
            <a:ext cx="86044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Всероссийская научно-практическая конференция «Сестринское дело в психиатрии», 2006 г., Чебоксары</a:t>
            </a:r>
          </a:p>
        </p:txBody>
      </p:sp>
      <p:pic>
        <p:nvPicPr>
          <p:cNvPr id="8193" name="Picture 1" descr="D:\Документы\Документы ОПСА\Специализированные секции\СД в психиатрии и наркологии\Лудын Т.Н.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2276872"/>
            <a:ext cx="2690664" cy="4035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03648" y="44624"/>
            <a:ext cx="7632848" cy="73866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4200" b="1" dirty="0" smtClean="0">
                <a:solidFill>
                  <a:schemeClr val="bg1"/>
                </a:solidFill>
              </a:rPr>
              <a:t>Участие в мероприятиях РАМС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980728"/>
            <a:ext cx="89644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Всероссийская конференция «Роль сестринского персонала в повышении качества психиатрической помощи», 2007 г. Санкт-Петербург</a:t>
            </a:r>
          </a:p>
        </p:txBody>
      </p:sp>
      <p:pic>
        <p:nvPicPr>
          <p:cNvPr id="7170" name="Picture 2" descr="E:\2007 г\24. Рос.-швед. научно-практ. конф. СД в психиатрии С.-Петербург 27-28.11.07\Санкт-Петербург 091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>
            <a:off x="1331640" y="2492896"/>
            <a:ext cx="6696744" cy="4141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44624"/>
            <a:ext cx="7632848" cy="73866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4200" b="1" dirty="0" smtClean="0">
                <a:solidFill>
                  <a:schemeClr val="bg1"/>
                </a:solidFill>
              </a:rPr>
              <a:t>Участие в мероприятиях РАМС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-108520" y="836712"/>
            <a:ext cx="921702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3-й всероссийский съезд средних медицинских работников, 2008 г., г. Санкт-Петербург</a:t>
            </a:r>
          </a:p>
          <a:p>
            <a:pPr algn="ctr"/>
            <a:r>
              <a:rPr lang="ru-RU" sz="26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Секция РАМС «Сестринское дело в психиатрии и наркологии»</a:t>
            </a:r>
          </a:p>
        </p:txBody>
      </p:sp>
      <p:pic>
        <p:nvPicPr>
          <p:cNvPr id="6145" name="Picture 1" descr="E:\24. Всероссийский съезд средних медработников 14-16.12.08 С.-Петербург\09. Секция СД в психиатрии\0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59632" y="2204864"/>
            <a:ext cx="6552728" cy="4368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6512" y="908720"/>
            <a:ext cx="91440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2-й Европейский психиатрический конгресс медицинских сестер «Построение мостов», 2010 г.,  Прага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29465"/>
            <a:ext cx="8208912" cy="5632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400" b="1" dirty="0" smtClean="0">
                <a:solidFill>
                  <a:schemeClr val="bg1"/>
                </a:solidFill>
              </a:rPr>
              <a:t>Участие в международных мероприятиях</a:t>
            </a:r>
          </a:p>
        </p:txBody>
      </p:sp>
      <p:pic>
        <p:nvPicPr>
          <p:cNvPr id="5121" name="Picture 1" descr="D:\Фотоальбом\2010 г\11. 2-й психиатр. конгресс, Прага 15-17.04.10\S730259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47664" y="1844824"/>
            <a:ext cx="6696744" cy="4768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29465"/>
            <a:ext cx="8208912" cy="6186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800" b="1" dirty="0" smtClean="0">
                <a:solidFill>
                  <a:schemeClr val="bg1"/>
                </a:solidFill>
              </a:rPr>
              <a:t>Участие в международных проектах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196752"/>
            <a:ext cx="44644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«ОКП. Оказание помощи больным и борьба с ТБ </a:t>
            </a:r>
          </a:p>
          <a:p>
            <a:r>
              <a:rPr lang="ru-RU" sz="3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ТБ/МЛУ-ТБ в ЛПУ», </a:t>
            </a:r>
          </a:p>
          <a:p>
            <a:r>
              <a:rPr lang="ru-RU" sz="3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2007-2008 гг.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716016" y="4615968"/>
            <a:ext cx="345638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«Лидерство в переговорах», </a:t>
            </a:r>
          </a:p>
          <a:p>
            <a:r>
              <a:rPr lang="ru-RU" sz="3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2007-2010 гг.</a:t>
            </a:r>
          </a:p>
        </p:txBody>
      </p:sp>
      <p:pic>
        <p:nvPicPr>
          <p:cNvPr id="4097" name="Picture 1" descr="D:\Фотоальбом\2010 г\14. III регион. семинар Лидерство в переговорах 25-28.05.10 Омск\1 день\DSC08103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>
            <a:off x="539552" y="3579712"/>
            <a:ext cx="4023520" cy="3017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4098" name="Picture 2" descr="E:\2007 г\14. Междунар. семинар Обучение по каскадному принципу г. Омск 10-14.07.07 г\Профессиональные фотографии семинара\Семинар. Последний день\DSC02341.JPG"/>
          <p:cNvPicPr>
            <a:picLocks noChangeAspect="1" noChangeArrowheads="1"/>
          </p:cNvPicPr>
          <p:nvPr/>
        </p:nvPicPr>
        <p:blipFill>
          <a:blip r:embed="rId4" cstate="email">
            <a:lum bright="10000"/>
          </a:blip>
          <a:srcRect/>
          <a:stretch>
            <a:fillRect/>
          </a:stretch>
        </p:blipFill>
        <p:spPr bwMode="auto">
          <a:xfrm>
            <a:off x="4932040" y="980728"/>
            <a:ext cx="403244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-25062"/>
            <a:ext cx="7348935" cy="8617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ru-RU" sz="5000" b="1" dirty="0" smtClean="0">
                <a:solidFill>
                  <a:schemeClr val="bg1"/>
                </a:solidFill>
              </a:rPr>
              <a:t>«Психическое здоровье» </a:t>
            </a:r>
            <a:endParaRPr lang="ru-RU" sz="5000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014096"/>
            <a:ext cx="8820472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ru-RU" sz="3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состояние благополучия, при котором человек может реализовать свой собственный потенциал, справляться              с обычными жизненными стрессами, продуктивно и плодотворно работать,           а также вносить вклад в жизнь сообщества</a:t>
            </a:r>
          </a:p>
        </p:txBody>
      </p:sp>
      <p:pic>
        <p:nvPicPr>
          <p:cNvPr id="1026" name="Picture 2" descr="D:\Документы\Эмблемы\Всемир. и междунар. организации\ВОЗ\VOZ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740352" y="1052736"/>
            <a:ext cx="918791" cy="918791"/>
          </a:xfrm>
          <a:prstGeom prst="rect">
            <a:avLst/>
          </a:prstGeom>
          <a:noFill/>
        </p:spPr>
      </p:pic>
      <p:sp>
        <p:nvSpPr>
          <p:cNvPr id="5" name="Стрелка вниз 4"/>
          <p:cNvSpPr/>
          <p:nvPr/>
        </p:nvSpPr>
        <p:spPr>
          <a:xfrm>
            <a:off x="1475656" y="1196752"/>
            <a:ext cx="504056" cy="720080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121131"/>
            <a:ext cx="8208912" cy="71558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500" b="1" dirty="0" smtClean="0">
                <a:solidFill>
                  <a:schemeClr val="bg1"/>
                </a:solidFill>
              </a:rPr>
              <a:t>Участие в проектах ОПСА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980728"/>
            <a:ext cx="69847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«Исследования в сестринском деле», </a:t>
            </a:r>
          </a:p>
          <a:p>
            <a:pPr algn="ctr"/>
            <a:r>
              <a:rPr lang="ru-RU" sz="3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2011 – 2012 гг.</a:t>
            </a:r>
          </a:p>
        </p:txBody>
      </p:sp>
      <p:pic>
        <p:nvPicPr>
          <p:cNvPr id="32770" name="Picture 2" descr="D:\Фотоальбом\2011 г\15. 3-й омский семинар по исследованиям 11.06.11 г\DSC04045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>
            <a:off x="1691680" y="2060848"/>
            <a:ext cx="6062731" cy="4547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03648" y="-27384"/>
            <a:ext cx="7488832" cy="93993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400" b="1" dirty="0" smtClean="0">
                <a:solidFill>
                  <a:schemeClr val="bg1"/>
                </a:solidFill>
              </a:rPr>
              <a:t>Методические пособия </a:t>
            </a:r>
          </a:p>
          <a:p>
            <a:pPr algn="ctr">
              <a:lnSpc>
                <a:spcPct val="80000"/>
              </a:lnSpc>
            </a:pPr>
            <a:r>
              <a:rPr lang="ru-RU" sz="3400" b="1" dirty="0" smtClean="0">
                <a:solidFill>
                  <a:schemeClr val="bg1"/>
                </a:solidFill>
              </a:rPr>
              <a:t>для сестринского персонала</a:t>
            </a:r>
          </a:p>
        </p:txBody>
      </p:sp>
      <p:pic>
        <p:nvPicPr>
          <p:cNvPr id="33794" name="Picture 2" descr="D:\Рисунки\Печатные издания\Книжки, брошюры\Сканированные методички КПБ\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1059621">
            <a:off x="238841" y="1279336"/>
            <a:ext cx="2225637" cy="318164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3795" name="Picture 3" descr="D:\Рисунки\Печатные издания\Книжки, брошюры\Сканированные методички КПБ\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21306">
            <a:off x="2152144" y="1317106"/>
            <a:ext cx="2256263" cy="319475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3796" name="Picture 4" descr="D:\Общая папка\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388913">
            <a:off x="6677871" y="3323145"/>
            <a:ext cx="2256263" cy="321698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3797" name="Picture 5" descr="D:\Общая папка\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1152736">
            <a:off x="4710216" y="3340231"/>
            <a:ext cx="2256262" cy="319637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52128" y="44624"/>
            <a:ext cx="8100392" cy="76540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700" b="1" dirty="0" smtClean="0">
                <a:solidFill>
                  <a:schemeClr val="bg1"/>
                </a:solidFill>
              </a:rPr>
              <a:t>Профессиональный комитет.  Секция ОПСА </a:t>
            </a:r>
          </a:p>
          <a:p>
            <a:pPr algn="ctr">
              <a:lnSpc>
                <a:spcPct val="80000"/>
              </a:lnSpc>
            </a:pPr>
            <a:r>
              <a:rPr lang="ru-RU" sz="2700" b="1" dirty="0" smtClean="0">
                <a:solidFill>
                  <a:schemeClr val="bg1"/>
                </a:solidFill>
              </a:rPr>
              <a:t>«Сестринское дело в психиатрии и наркологии»</a:t>
            </a:r>
          </a:p>
        </p:txBody>
      </p:sp>
      <p:pic>
        <p:nvPicPr>
          <p:cNvPr id="34818" name="Picture 2" descr="D:\Фотоальбом\Фото ЛПУ\Областные\КПБ\Реабилитация\S6001725.JPG"/>
          <p:cNvPicPr>
            <a:picLocks noChangeAspect="1" noChangeArrowheads="1"/>
          </p:cNvPicPr>
          <p:nvPr/>
        </p:nvPicPr>
        <p:blipFill>
          <a:blip r:embed="rId3" cstate="email">
            <a:lum/>
          </a:blip>
          <a:srcRect/>
          <a:stretch>
            <a:fillRect/>
          </a:stretch>
        </p:blipFill>
        <p:spPr bwMode="auto">
          <a:xfrm>
            <a:off x="251520" y="3501008"/>
            <a:ext cx="1872208" cy="1404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34819" name="Picture 3" descr="D:\Документы\Документы ОПСА\Сайт\Странички учреждений ЗО\Областные\КПБ им. Н.Н. Солодникова ++\Фото\11. УМК.jpg"/>
          <p:cNvPicPr>
            <a:picLocks noChangeAspect="1" noChangeArrowheads="1"/>
          </p:cNvPicPr>
          <p:nvPr/>
        </p:nvPicPr>
        <p:blipFill>
          <a:blip r:embed="rId4" cstate="email">
            <a:lum/>
          </a:blip>
          <a:srcRect/>
          <a:stretch>
            <a:fillRect/>
          </a:stretch>
        </p:blipFill>
        <p:spPr bwMode="auto">
          <a:xfrm>
            <a:off x="1763688" y="4437112"/>
            <a:ext cx="1872208" cy="1404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5" cstate="email">
            <a:lum/>
          </a:blip>
          <a:srcRect/>
          <a:stretch>
            <a:fillRect/>
          </a:stretch>
        </p:blipFill>
        <p:spPr bwMode="auto">
          <a:xfrm>
            <a:off x="5364088" y="4365104"/>
            <a:ext cx="1872208" cy="1404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34821" name="Picture 5" descr="D:\Документы\Документы ОПСА\Комитеты\Профессиональный\СД\P1010366.JPG"/>
          <p:cNvPicPr>
            <a:picLocks noChangeAspect="1" noChangeArrowheads="1"/>
          </p:cNvPicPr>
          <p:nvPr/>
        </p:nvPicPr>
        <p:blipFill>
          <a:blip r:embed="rId6" cstate="email">
            <a:lum/>
          </a:blip>
          <a:srcRect/>
          <a:stretch>
            <a:fillRect/>
          </a:stretch>
        </p:blipFill>
        <p:spPr bwMode="auto">
          <a:xfrm>
            <a:off x="827584" y="1052736"/>
            <a:ext cx="3781092" cy="213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34822" name="Picture 6"/>
          <p:cNvPicPr>
            <a:picLocks noChangeAspect="1" noChangeArrowheads="1"/>
          </p:cNvPicPr>
          <p:nvPr/>
        </p:nvPicPr>
        <p:blipFill>
          <a:blip r:embed="rId7" cstate="email">
            <a:lum/>
          </a:blip>
          <a:srcRect/>
          <a:stretch>
            <a:fillRect/>
          </a:stretch>
        </p:blipFill>
        <p:spPr bwMode="auto">
          <a:xfrm>
            <a:off x="4788024" y="1052736"/>
            <a:ext cx="3816425" cy="2116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34823" name="Picture 7"/>
          <p:cNvPicPr>
            <a:picLocks noChangeAspect="1" noChangeArrowheads="1"/>
          </p:cNvPicPr>
          <p:nvPr/>
        </p:nvPicPr>
        <p:blipFill>
          <a:blip r:embed="rId8" cstate="email">
            <a:lum/>
          </a:blip>
          <a:srcRect/>
          <a:stretch>
            <a:fillRect/>
          </a:stretch>
        </p:blipFill>
        <p:spPr bwMode="auto">
          <a:xfrm>
            <a:off x="3275856" y="5229200"/>
            <a:ext cx="2427030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34824" name="Picture 8" descr="D:\Фотоальбом\Фото ЛПУ\Учреждения соц. службы\ОПНИ\Рисунок10.jpg"/>
          <p:cNvPicPr>
            <a:picLocks noChangeAspect="1" noChangeArrowheads="1"/>
          </p:cNvPicPr>
          <p:nvPr/>
        </p:nvPicPr>
        <p:blipFill>
          <a:blip r:embed="rId9" cstate="email">
            <a:lum/>
          </a:blip>
          <a:srcRect/>
          <a:stretch>
            <a:fillRect/>
          </a:stretch>
        </p:blipFill>
        <p:spPr bwMode="auto">
          <a:xfrm>
            <a:off x="7020272" y="3501008"/>
            <a:ext cx="1800200" cy="1324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-27384"/>
            <a:ext cx="8496944" cy="8901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200" b="1" dirty="0" smtClean="0">
                <a:solidFill>
                  <a:schemeClr val="bg1"/>
                </a:solidFill>
              </a:rPr>
              <a:t>Всемирный день психического здоровья</a:t>
            </a:r>
          </a:p>
          <a:p>
            <a:pPr algn="ctr">
              <a:lnSpc>
                <a:spcPct val="80000"/>
              </a:lnSpc>
            </a:pPr>
            <a:r>
              <a:rPr lang="ru-RU" sz="3200" b="1" dirty="0" smtClean="0">
                <a:solidFill>
                  <a:schemeClr val="bg1"/>
                </a:solidFill>
              </a:rPr>
              <a:t>10 октября 2011 г.</a:t>
            </a:r>
          </a:p>
        </p:txBody>
      </p:sp>
      <p:pic>
        <p:nvPicPr>
          <p:cNvPr id="35842" name="Picture 2" descr="D:\Рисунки\Анимация\Цветы\Цветы\858917835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39752" y="1844824"/>
            <a:ext cx="4608512" cy="460851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187624" y="980728"/>
            <a:ext cx="69847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Желаю всем удачи!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6096" y="61754"/>
            <a:ext cx="7780400" cy="63094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ru-RU" sz="3500" b="1" dirty="0" smtClean="0">
                <a:solidFill>
                  <a:schemeClr val="bg1"/>
                </a:solidFill>
              </a:rPr>
              <a:t>Детерминанты психического здоровья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19872" y="2564904"/>
            <a:ext cx="2504474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51520" y="1628800"/>
            <a:ext cx="2376264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быстрые социальные изменения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75856" y="1052736"/>
            <a:ext cx="273630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стрессовые условия на работе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313232" y="1700808"/>
            <a:ext cx="265125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b="1" dirty="0" err="1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гендерная</a:t>
            </a:r>
            <a:r>
              <a:rPr lang="ru-RU" sz="2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дискриминация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516216" y="3719354"/>
            <a:ext cx="238603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социальное отчуждение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368178" y="5591562"/>
            <a:ext cx="245229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нездоровый образ жизни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07504" y="5422865"/>
            <a:ext cx="3131840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риски насилия            и физического нездоровья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07504" y="3719354"/>
            <a:ext cx="255577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нарушения прав человека</a:t>
            </a:r>
          </a:p>
        </p:txBody>
      </p:sp>
      <p:sp>
        <p:nvSpPr>
          <p:cNvPr id="11" name="Стрелка вправо 10"/>
          <p:cNvSpPr/>
          <p:nvPr/>
        </p:nvSpPr>
        <p:spPr>
          <a:xfrm rot="1698592">
            <a:off x="2440638" y="2309780"/>
            <a:ext cx="911412" cy="655325"/>
          </a:xfrm>
          <a:prstGeom prst="rightArrow">
            <a:avLst/>
          </a:prstGeom>
          <a:gradFill flip="none" rotWithShape="1">
            <a:gsLst>
              <a:gs pos="0">
                <a:schemeClr val="tx2"/>
              </a:gs>
              <a:gs pos="25000">
                <a:schemeClr val="tx2">
                  <a:lumMod val="60000"/>
                  <a:lumOff val="40000"/>
                </a:schemeClr>
              </a:gs>
              <a:gs pos="7500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5400000">
            <a:off x="4227933" y="1900859"/>
            <a:ext cx="623379" cy="655325"/>
          </a:xfrm>
          <a:prstGeom prst="rightArrow">
            <a:avLst/>
          </a:prstGeom>
          <a:gradFill flip="none" rotWithShape="1">
            <a:gsLst>
              <a:gs pos="0">
                <a:schemeClr val="tx2"/>
              </a:gs>
              <a:gs pos="25000">
                <a:schemeClr val="tx2">
                  <a:lumMod val="60000"/>
                  <a:lumOff val="40000"/>
                </a:schemeClr>
              </a:gs>
              <a:gs pos="7500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8745193">
            <a:off x="5427410" y="2286000"/>
            <a:ext cx="911412" cy="655325"/>
          </a:xfrm>
          <a:prstGeom prst="rightArrow">
            <a:avLst/>
          </a:prstGeom>
          <a:gradFill flip="none" rotWithShape="1">
            <a:gsLst>
              <a:gs pos="0">
                <a:schemeClr val="tx2"/>
              </a:gs>
              <a:gs pos="25000">
                <a:schemeClr val="tx2">
                  <a:lumMod val="60000"/>
                  <a:lumOff val="40000"/>
                </a:schemeClr>
              </a:gs>
              <a:gs pos="7500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2627784" y="3861048"/>
            <a:ext cx="580250" cy="655325"/>
          </a:xfrm>
          <a:prstGeom prst="rightArrow">
            <a:avLst/>
          </a:prstGeom>
          <a:gradFill flip="none" rotWithShape="1">
            <a:gsLst>
              <a:gs pos="0">
                <a:schemeClr val="tx2"/>
              </a:gs>
              <a:gs pos="25000">
                <a:schemeClr val="tx2">
                  <a:lumMod val="60000"/>
                  <a:lumOff val="40000"/>
                </a:schemeClr>
              </a:gs>
              <a:gs pos="7500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flipH="1">
            <a:off x="6151990" y="3861048"/>
            <a:ext cx="580250" cy="655325"/>
          </a:xfrm>
          <a:prstGeom prst="rightArrow">
            <a:avLst/>
          </a:prstGeom>
          <a:gradFill flip="none" rotWithShape="1">
            <a:gsLst>
              <a:gs pos="0">
                <a:schemeClr val="tx2"/>
              </a:gs>
              <a:gs pos="25000">
                <a:schemeClr val="tx2">
                  <a:lumMod val="60000"/>
                  <a:lumOff val="40000"/>
                </a:schemeClr>
              </a:gs>
              <a:gs pos="7500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rot="19589027">
            <a:off x="2876956" y="5498356"/>
            <a:ext cx="911412" cy="655325"/>
          </a:xfrm>
          <a:prstGeom prst="rightArrow">
            <a:avLst/>
          </a:prstGeom>
          <a:gradFill flip="none" rotWithShape="1">
            <a:gsLst>
              <a:gs pos="0">
                <a:schemeClr val="tx2"/>
              </a:gs>
              <a:gs pos="25000">
                <a:schemeClr val="tx2">
                  <a:lumMod val="60000"/>
                  <a:lumOff val="40000"/>
                </a:schemeClr>
              </a:gs>
              <a:gs pos="7500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 rot="12949766">
            <a:off x="5685680" y="5433953"/>
            <a:ext cx="911412" cy="655325"/>
          </a:xfrm>
          <a:prstGeom prst="rightArrow">
            <a:avLst/>
          </a:prstGeom>
          <a:gradFill flip="none" rotWithShape="1">
            <a:gsLst>
              <a:gs pos="0">
                <a:schemeClr val="tx2"/>
              </a:gs>
              <a:gs pos="25000">
                <a:schemeClr val="tx2">
                  <a:lumMod val="60000"/>
                  <a:lumOff val="40000"/>
                </a:schemeClr>
              </a:gs>
              <a:gs pos="7500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-27384"/>
            <a:ext cx="7348678" cy="8617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ru-RU" sz="5000" b="1" dirty="0" smtClean="0">
                <a:solidFill>
                  <a:schemeClr val="bg1"/>
                </a:solidFill>
              </a:rPr>
              <a:t>Стратегии и мероприятия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117188"/>
            <a:ext cx="7200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действия по созданию условий жизни и окружающей среды;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420888"/>
            <a:ext cx="67687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атмосферы, в которой обеспечены уважение и защита основных гражданских, политических, социально-экономических и культурных прав;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4509120"/>
            <a:ext cx="698477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национальная политика в области охраны психического здоровья должна признавать более широкие аспекты, способствующие укреплению психического здоровья, и решать связанные с ними проблемы.</a:t>
            </a:r>
          </a:p>
        </p:txBody>
      </p:sp>
      <p:sp>
        <p:nvSpPr>
          <p:cNvPr id="6" name="Стрелка вниз 5"/>
          <p:cNvSpPr/>
          <p:nvPr/>
        </p:nvSpPr>
        <p:spPr>
          <a:xfrm rot="16200000">
            <a:off x="71500" y="1268760"/>
            <a:ext cx="396044" cy="324036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16200000">
            <a:off x="287524" y="2528900"/>
            <a:ext cx="396044" cy="324036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16200000">
            <a:off x="431540" y="4617132"/>
            <a:ext cx="396044" cy="324036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72237" y="1412776"/>
            <a:ext cx="860203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388330" y="908720"/>
            <a:ext cx="755670" cy="1220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388424" y="2276872"/>
            <a:ext cx="792088" cy="1189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3078" name="Picture 6" descr="D:\Рисунки\Люди\Рисунок2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596336" y="2852936"/>
            <a:ext cx="86409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919864" y="4221088"/>
            <a:ext cx="1224136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flipH="1">
            <a:off x="7452320" y="5301208"/>
            <a:ext cx="1187624" cy="1415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-86618"/>
            <a:ext cx="7992888" cy="9233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000" b="1" dirty="0" smtClean="0">
                <a:solidFill>
                  <a:schemeClr val="bg1"/>
                </a:solidFill>
              </a:rPr>
              <a:t>Для укрепления психического здоровья необходимо:</a:t>
            </a: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395536" y="980728"/>
            <a:ext cx="4104456" cy="840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buClrTx/>
              <a:buSzTx/>
              <a:tabLst>
                <a:tab pos="269875" algn="l"/>
              </a:tabLst>
            </a:pPr>
            <a:r>
              <a:rPr lang="ru-RU" sz="27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проведение мероприятий в раннем детстве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039544" y="980728"/>
            <a:ext cx="4104456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buClrTx/>
              <a:buSzTx/>
              <a:tabLst>
                <a:tab pos="269875" algn="l"/>
              </a:tabLst>
            </a:pPr>
            <a:r>
              <a:rPr lang="ru-RU" sz="27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поддержка детей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5496" y="3726989"/>
            <a:ext cx="4824536" cy="1214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buClrTx/>
              <a:buSzTx/>
              <a:tabLst>
                <a:tab pos="269875" algn="l"/>
              </a:tabLst>
            </a:pPr>
            <a:r>
              <a:rPr lang="ru-RU" sz="27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предоставление социально-экономических возможностей женщинам</a:t>
            </a: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5364088" y="3726989"/>
            <a:ext cx="3492896" cy="1214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buClrTx/>
              <a:buSzTx/>
              <a:tabLst>
                <a:tab pos="269875" algn="l"/>
              </a:tabLst>
            </a:pPr>
            <a:r>
              <a:rPr lang="ru-RU" sz="27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социальная поддержка пожилых людей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>
            <a:lum bright="20000"/>
          </a:blip>
          <a:srcRect/>
          <a:stretch>
            <a:fillRect/>
          </a:stretch>
        </p:blipFill>
        <p:spPr bwMode="auto">
          <a:xfrm>
            <a:off x="5652120" y="1628800"/>
            <a:ext cx="2846090" cy="1881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email">
            <a:lum/>
          </a:blip>
          <a:srcRect/>
          <a:stretch>
            <a:fillRect/>
          </a:stretch>
        </p:blipFill>
        <p:spPr bwMode="auto">
          <a:xfrm>
            <a:off x="1043608" y="1844824"/>
            <a:ext cx="2664296" cy="177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email">
            <a:lum/>
          </a:blip>
          <a:srcRect/>
          <a:stretch>
            <a:fillRect/>
          </a:stretch>
        </p:blipFill>
        <p:spPr bwMode="auto">
          <a:xfrm>
            <a:off x="1187624" y="4869160"/>
            <a:ext cx="2592288" cy="1794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 cstate="email">
            <a:lum/>
          </a:blip>
          <a:srcRect/>
          <a:stretch>
            <a:fillRect/>
          </a:stretch>
        </p:blipFill>
        <p:spPr bwMode="auto">
          <a:xfrm>
            <a:off x="5868144" y="4869160"/>
            <a:ext cx="2520280" cy="1781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-86618"/>
            <a:ext cx="7992888" cy="9233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000" b="1" dirty="0" smtClean="0">
                <a:solidFill>
                  <a:schemeClr val="bg1"/>
                </a:solidFill>
              </a:rPr>
              <a:t>Для укрепления психического здоровья необходимо:</a:t>
            </a: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-36512" y="1052736"/>
            <a:ext cx="4104456" cy="1131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tabLst>
                <a:tab pos="269875" algn="l"/>
              </a:tabLst>
            </a:pPr>
            <a:r>
              <a:rPr lang="ru-RU" sz="2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разработка программ, нацеленных на уязвимые группы населения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211960" y="908720"/>
            <a:ext cx="496855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tabLst>
                <a:tab pos="269875" algn="l"/>
              </a:tabLst>
            </a:pPr>
            <a:r>
              <a:rPr lang="ru-RU" sz="2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проведение мероприятий                 по укреплению психического здоровья в школах и на рабочих местах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5496" y="4221088"/>
            <a:ext cx="4464496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tabLst>
                <a:tab pos="269875" algn="l"/>
              </a:tabLst>
            </a:pPr>
            <a:r>
              <a:rPr lang="ru-RU" sz="2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разработка стратегий                 в области жилищных условий</a:t>
            </a: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644008" y="4221088"/>
            <a:ext cx="4608512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tabLst>
                <a:tab pos="269875" algn="l"/>
              </a:tabLst>
            </a:pPr>
            <a:r>
              <a:rPr lang="ru-RU" sz="2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реализация программ               по предотвращению насилия</a:t>
            </a: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email">
            <a:lum/>
          </a:blip>
          <a:srcRect/>
          <a:stretch>
            <a:fillRect/>
          </a:stretch>
        </p:blipFill>
        <p:spPr bwMode="auto">
          <a:xfrm>
            <a:off x="971600" y="2420888"/>
            <a:ext cx="2639162" cy="1734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 cstate="email">
            <a:lum/>
          </a:blip>
          <a:srcRect/>
          <a:stretch>
            <a:fillRect/>
          </a:stretch>
        </p:blipFill>
        <p:spPr bwMode="auto">
          <a:xfrm>
            <a:off x="5508104" y="2420888"/>
            <a:ext cx="2664296" cy="1696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5" cstate="email">
            <a:lum/>
          </a:blip>
          <a:srcRect/>
          <a:stretch>
            <a:fillRect/>
          </a:stretch>
        </p:blipFill>
        <p:spPr bwMode="auto">
          <a:xfrm>
            <a:off x="899592" y="5013176"/>
            <a:ext cx="2639162" cy="1630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6" cstate="email">
            <a:lum/>
          </a:blip>
          <a:srcRect/>
          <a:stretch>
            <a:fillRect/>
          </a:stretch>
        </p:blipFill>
        <p:spPr bwMode="auto">
          <a:xfrm>
            <a:off x="5508104" y="5013176"/>
            <a:ext cx="2599993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-56160"/>
            <a:ext cx="7992888" cy="101470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700" b="1" dirty="0" smtClean="0">
                <a:solidFill>
                  <a:schemeClr val="bg1"/>
                </a:solidFill>
              </a:rPr>
              <a:t>Всемирный день </a:t>
            </a:r>
          </a:p>
          <a:p>
            <a:pPr algn="ctr">
              <a:lnSpc>
                <a:spcPct val="80000"/>
              </a:lnSpc>
            </a:pPr>
            <a:r>
              <a:rPr lang="ru-RU" sz="3700" b="1" dirty="0" smtClean="0">
                <a:solidFill>
                  <a:schemeClr val="bg1"/>
                </a:solidFill>
              </a:rPr>
              <a:t>психического здоровья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229271"/>
            <a:ext cx="4572000" cy="61555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400" b="1" i="1" u="sng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 </a:t>
            </a:r>
          </a:p>
        </p:txBody>
      </p:sp>
      <p:pic>
        <p:nvPicPr>
          <p:cNvPr id="6146" name="Picture 2" descr="C:\Users\User\Desktop\wfmhLogo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24328" y="908720"/>
            <a:ext cx="1492006" cy="100811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7504" y="1994064"/>
            <a:ext cx="92170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повышение знания и понимания обществом проблем, связанных с психическими заболеваниями, формирование терпимого отношения к гражданам    с психическими расстройствами и их семьям</a:t>
            </a:r>
          </a:p>
        </p:txBody>
      </p:sp>
      <p:pic>
        <p:nvPicPr>
          <p:cNvPr id="1026" name="Picture 2" descr="C:\Users\User\Desktop\tears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11760" y="4005064"/>
            <a:ext cx="2253732" cy="2183754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9512" y="4359049"/>
            <a:ext cx="2267744" cy="2166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572000" y="4437112"/>
            <a:ext cx="2267744" cy="2183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768752" y="3981551"/>
            <a:ext cx="2267744" cy="2183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-56160"/>
            <a:ext cx="7992888" cy="101470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700" b="1" dirty="0" smtClean="0">
                <a:solidFill>
                  <a:schemeClr val="bg1"/>
                </a:solidFill>
              </a:rPr>
              <a:t>Всемирный день </a:t>
            </a:r>
          </a:p>
          <a:p>
            <a:pPr algn="ctr">
              <a:lnSpc>
                <a:spcPct val="80000"/>
              </a:lnSpc>
            </a:pPr>
            <a:r>
              <a:rPr lang="ru-RU" sz="3700" b="1" dirty="0" smtClean="0">
                <a:solidFill>
                  <a:schemeClr val="bg1"/>
                </a:solidFill>
              </a:rPr>
              <a:t>психического здоровья</a:t>
            </a:r>
          </a:p>
        </p:txBody>
      </p:sp>
      <p:pic>
        <p:nvPicPr>
          <p:cNvPr id="2052" name="Picture 4" descr="C:\Users\User\Desktop\857315720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324544" y="1988840"/>
            <a:ext cx="2016224" cy="151216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979712" y="1076602"/>
            <a:ext cx="6840760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7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более 450 млн. людей страдают психическими заболеваниями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016224" y="2142813"/>
            <a:ext cx="7127776" cy="1214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7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западных странах каждый седьмой человек является либо параноиком (шизофреником), либо подвержен депрессиям и алкоголизму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051720" y="3645024"/>
            <a:ext cx="6732240" cy="466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7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154 млн. человек страдает депрессией</a:t>
            </a:r>
          </a:p>
        </p:txBody>
      </p:sp>
      <p:sp>
        <p:nvSpPr>
          <p:cNvPr id="12" name="Стрелка вправо 11"/>
          <p:cNvSpPr/>
          <p:nvPr/>
        </p:nvSpPr>
        <p:spPr>
          <a:xfrm rot="5400000">
            <a:off x="4139952" y="4581128"/>
            <a:ext cx="792088" cy="648072"/>
          </a:xfrm>
          <a:prstGeom prst="rightArrow">
            <a:avLst/>
          </a:prstGeom>
          <a:gradFill flip="none" rotWithShape="1">
            <a:gsLst>
              <a:gs pos="0">
                <a:schemeClr val="tx2"/>
              </a:gs>
              <a:gs pos="25000">
                <a:schemeClr val="tx2">
                  <a:lumMod val="60000"/>
                  <a:lumOff val="40000"/>
                </a:schemeClr>
              </a:gs>
              <a:gs pos="7500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23528" y="5445224"/>
            <a:ext cx="88204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Всемирный день психического здоровья должен приобрести положительное звучание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827584" y="1412776"/>
            <a:ext cx="1080120" cy="0"/>
          </a:xfrm>
          <a:prstGeom prst="line">
            <a:avLst/>
          </a:prstGeom>
          <a:ln w="4762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827584" y="3861048"/>
            <a:ext cx="1080120" cy="0"/>
          </a:xfrm>
          <a:prstGeom prst="line">
            <a:avLst/>
          </a:prstGeom>
          <a:ln w="4762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403648" y="2708920"/>
            <a:ext cx="576064" cy="0"/>
          </a:xfrm>
          <a:prstGeom prst="line">
            <a:avLst/>
          </a:prstGeom>
          <a:ln w="4762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827584" y="1412776"/>
            <a:ext cx="0" cy="576064"/>
          </a:xfrm>
          <a:prstGeom prst="line">
            <a:avLst/>
          </a:prstGeom>
          <a:ln w="4762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827584" y="3429000"/>
            <a:ext cx="0" cy="432048"/>
          </a:xfrm>
          <a:prstGeom prst="line">
            <a:avLst/>
          </a:prstGeom>
          <a:ln w="4762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-56160"/>
            <a:ext cx="7992888" cy="101470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700" b="1" dirty="0" smtClean="0">
                <a:solidFill>
                  <a:schemeClr val="bg1"/>
                </a:solidFill>
              </a:rPr>
              <a:t>Всемирный день </a:t>
            </a:r>
          </a:p>
          <a:p>
            <a:pPr algn="ctr">
              <a:lnSpc>
                <a:spcPct val="80000"/>
              </a:lnSpc>
            </a:pPr>
            <a:r>
              <a:rPr lang="ru-RU" sz="3700" b="1" dirty="0" smtClean="0">
                <a:solidFill>
                  <a:schemeClr val="bg1"/>
                </a:solidFill>
              </a:rPr>
              <a:t>психического здоровья  2011 г.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00431" y="1052736"/>
            <a:ext cx="71879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«Инвестиции в психическое здоровье»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903179"/>
            <a:ext cx="8820472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">
              <a:spcAft>
                <a:spcPts val="3600"/>
              </a:spcAft>
            </a:pPr>
            <a:r>
              <a:rPr lang="ru-RU" sz="2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Большинство стран с низким и средним уровнем дохода выделяют на охрану психического здоровья </a:t>
            </a:r>
            <a:r>
              <a:rPr lang="ru-RU" sz="25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менее 2%</a:t>
            </a:r>
            <a:r>
              <a:rPr lang="ru-RU" sz="2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своих бюджетов здравоохранения.</a:t>
            </a:r>
          </a:p>
          <a:p>
            <a:pPr marL="452438">
              <a:spcAft>
                <a:spcPts val="3600"/>
              </a:spcAft>
            </a:pPr>
            <a:r>
              <a:rPr lang="ru-RU" sz="2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 многих странах на 1 млн. человек приходится </a:t>
            </a:r>
            <a:r>
              <a:rPr lang="ru-RU" sz="25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менее          1 специалиста </a:t>
            </a:r>
            <a:r>
              <a:rPr lang="ru-RU" sz="2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области психического здоровья. </a:t>
            </a:r>
          </a:p>
          <a:p>
            <a:pPr marL="1076325">
              <a:spcAft>
                <a:spcPts val="3600"/>
              </a:spcAft>
            </a:pPr>
            <a:r>
              <a:rPr lang="ru-RU" sz="2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Значительная часть ограниченных ресурсов </a:t>
            </a:r>
            <a:r>
              <a:rPr lang="ru-RU" sz="25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отводится крупным психиатрическим больницам</a:t>
            </a:r>
            <a:r>
              <a:rPr lang="ru-RU" sz="2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а не на услуги, оказываемые на уровне отдельных сообществ и первичной медико-санитарной помощи.</a:t>
            </a:r>
          </a:p>
        </p:txBody>
      </p:sp>
      <p:sp>
        <p:nvSpPr>
          <p:cNvPr id="5" name="Стрелка вниз 4"/>
          <p:cNvSpPr/>
          <p:nvPr/>
        </p:nvSpPr>
        <p:spPr>
          <a:xfrm rot="16200000">
            <a:off x="71500" y="1988840"/>
            <a:ext cx="396044" cy="324036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16200000">
            <a:off x="431540" y="3609020"/>
            <a:ext cx="396044" cy="324036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16200000">
            <a:off x="1007604" y="4833156"/>
            <a:ext cx="396044" cy="324036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714</Words>
  <Application>Microsoft Office PowerPoint</Application>
  <PresentationFormat>Экран (4:3)</PresentationFormat>
  <Paragraphs>93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126</cp:revision>
  <dcterms:created xsi:type="dcterms:W3CDTF">2011-09-19T04:38:00Z</dcterms:created>
  <dcterms:modified xsi:type="dcterms:W3CDTF">2011-10-20T10:04:20Z</dcterms:modified>
</cp:coreProperties>
</file>