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03" r:id="rId2"/>
    <p:sldId id="321" r:id="rId3"/>
    <p:sldId id="322" r:id="rId4"/>
    <p:sldId id="260" r:id="rId5"/>
    <p:sldId id="305" r:id="rId6"/>
    <p:sldId id="306" r:id="rId7"/>
    <p:sldId id="307" r:id="rId8"/>
    <p:sldId id="309" r:id="rId9"/>
    <p:sldId id="333" r:id="rId10"/>
    <p:sldId id="324" r:id="rId11"/>
    <p:sldId id="350" r:id="rId12"/>
    <p:sldId id="326" r:id="rId13"/>
    <p:sldId id="327" r:id="rId14"/>
    <p:sldId id="328" r:id="rId15"/>
    <p:sldId id="352" r:id="rId16"/>
    <p:sldId id="312" r:id="rId17"/>
    <p:sldId id="329" r:id="rId18"/>
    <p:sldId id="348" r:id="rId19"/>
    <p:sldId id="330" r:id="rId20"/>
    <p:sldId id="335" r:id="rId21"/>
    <p:sldId id="336" r:id="rId22"/>
    <p:sldId id="337" r:id="rId23"/>
    <p:sldId id="338" r:id="rId24"/>
    <p:sldId id="353" r:id="rId25"/>
    <p:sldId id="340" r:id="rId26"/>
    <p:sldId id="354" r:id="rId27"/>
    <p:sldId id="332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33"/>
    <a:srgbClr val="CC0000"/>
    <a:srgbClr val="A7D2EF"/>
    <a:srgbClr val="FF0066"/>
    <a:srgbClr val="66CCFF"/>
    <a:srgbClr val="663300"/>
    <a:srgbClr val="996600"/>
    <a:srgbClr val="638C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40" autoAdjust="0"/>
    <p:restoredTop sz="99000" autoAdjust="0"/>
  </p:normalViewPr>
  <p:slideViewPr>
    <p:cSldViewPr>
      <p:cViewPr varScale="1">
        <p:scale>
          <a:sx n="88" d="100"/>
          <a:sy n="88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80;&#1089;&#1090;%20Microsoft%20Office%20Excel%20(2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0986701960651716"/>
          <c:y val="0"/>
          <c:w val="0.50271020611236428"/>
          <c:h val="0.75743239335659862"/>
        </c:manualLayout>
      </c:layout>
      <c:pie3DChart>
        <c:varyColors val="1"/>
        <c:ser>
          <c:idx val="0"/>
          <c:order val="0"/>
          <c:spPr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1"/>
            <c:spPr>
              <a:solidFill>
                <a:srgbClr val="CC0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92D05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7030A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spPr>
              <a:solidFill>
                <a:srgbClr val="FF9933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3"/>
              <c:layout>
                <c:manualLayout>
                  <c:x val="3.6807504480178603E-2"/>
                  <c:y val="-5.187332126495749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8.5884177120416683E-2"/>
                  <c:y val="2.5936660632478767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Лист1!$E$5:$E$9</c:f>
              <c:strCache>
                <c:ptCount val="5"/>
                <c:pt idx="0">
                  <c:v>бытовой травматизм</c:v>
                </c:pt>
                <c:pt idx="1">
                  <c:v>уличный травматизм</c:v>
                </c:pt>
                <c:pt idx="2">
                  <c:v>дорожно-транспортные происшествия</c:v>
                </c:pt>
                <c:pt idx="3">
                  <c:v>спортивный травматизм</c:v>
                </c:pt>
                <c:pt idx="4">
                  <c:v>производственный травматизм</c:v>
                </c:pt>
              </c:strCache>
            </c:strRef>
          </c:cat>
          <c:val>
            <c:numRef>
              <c:f>Лист1!$F$5:$F$9</c:f>
              <c:numCache>
                <c:formatCode>0%</c:formatCode>
                <c:ptCount val="5"/>
                <c:pt idx="0">
                  <c:v>0.76000000000000056</c:v>
                </c:pt>
                <c:pt idx="1">
                  <c:v>0.15000000000000013</c:v>
                </c:pt>
                <c:pt idx="2">
                  <c:v>2.0000000000000021E-2</c:v>
                </c:pt>
                <c:pt idx="3">
                  <c:v>2.0000000000000021E-2</c:v>
                </c:pt>
                <c:pt idx="4">
                  <c:v>5.0000000000000044E-2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"/>
          <c:y val="0.60502181644961961"/>
          <c:w val="1"/>
          <c:h val="0.33940979597038301"/>
        </c:manualLayout>
      </c:layout>
      <c:txPr>
        <a:bodyPr/>
        <a:lstStyle/>
        <a:p>
          <a:pPr>
            <a:defRPr sz="1600" b="1"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547658651850199E-2"/>
          <c:y val="6.8754130896943738E-2"/>
          <c:w val="0.43408945844664848"/>
          <c:h val="0.57551797446234731"/>
        </c:manualLayout>
      </c:layout>
      <c:pie3DChart>
        <c:varyColors val="1"/>
        <c:ser>
          <c:idx val="0"/>
          <c:order val="0"/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1"/>
            <c:spPr>
              <a:solidFill>
                <a:srgbClr val="C0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txPr>
              <a:bodyPr/>
              <a:lstStyle/>
              <a:p>
                <a:pPr>
                  <a:defRPr sz="18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Лист1!$E$30:$E$31</c:f>
              <c:strCache>
                <c:ptCount val="2"/>
                <c:pt idx="0">
                  <c:v>погибло</c:v>
                </c:pt>
                <c:pt idx="1">
                  <c:v>число пострадавших</c:v>
                </c:pt>
              </c:strCache>
            </c:strRef>
          </c:cat>
          <c:val>
            <c:numRef>
              <c:f>Лист1!$F$30:$F$31</c:f>
              <c:numCache>
                <c:formatCode>0%</c:formatCode>
                <c:ptCount val="2"/>
                <c:pt idx="0">
                  <c:v>0.25</c:v>
                </c:pt>
                <c:pt idx="1">
                  <c:v>0.75000000000000044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11342573964984021"/>
          <c:y val="0.81056337655604416"/>
          <c:w val="0.79094021533380121"/>
          <c:h val="0.14416900946975761"/>
        </c:manualLayout>
      </c:layout>
      <c:txPr>
        <a:bodyPr/>
        <a:lstStyle/>
        <a:p>
          <a:pPr>
            <a:defRPr sz="2600" b="1" i="1">
              <a:solidFill>
                <a:schemeClr val="tx2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9933878874569491"/>
          <c:y val="1.9229968037739405E-2"/>
          <c:w val="0.68811746611487656"/>
          <c:h val="0.98077003196226009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1"/>
            <c:spPr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tx2"/>
                      </a:solidFill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tx2"/>
                      </a:solidFill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Лист1!$E$38:$E$39</c:f>
              <c:strCache>
                <c:ptCount val="2"/>
                <c:pt idx="0">
                  <c:v>погибло</c:v>
                </c:pt>
                <c:pt idx="1">
                  <c:v>число пострадавших</c:v>
                </c:pt>
              </c:strCache>
            </c:strRef>
          </c:cat>
          <c:val>
            <c:numRef>
              <c:f>Лист1!$F$38:$F$39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showVal val="1"/>
        </c:dLbls>
      </c:pie3DChart>
    </c:plotArea>
    <c:plotVisOnly val="1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97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8976345832628279E-2"/>
          <c:y val="2.784949584255016E-2"/>
          <c:w val="0.45766621934349289"/>
          <c:h val="0.8539091553341617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пациенты с политравмой</c:v>
                </c:pt>
              </c:strCache>
            </c:strRef>
          </c:tx>
          <c:spPr>
            <a:solidFill>
              <a:srgbClr val="C00000"/>
            </a:solidFill>
            <a:ln w="14841">
              <a:solidFill>
                <a:schemeClr val="tx1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5.84064870751502E-3"/>
                  <c:y val="-3.5498291953777926E-2"/>
                </c:manualLayout>
              </c:layout>
              <c:showVal val="1"/>
            </c:dLbl>
            <c:dLbl>
              <c:idx val="1"/>
              <c:layout>
                <c:manualLayout>
                  <c:x val="-1.4601621768787593E-3"/>
                  <c:y val="-2.7306378425983088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i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165</c:v>
                </c:pt>
                <c:pt idx="1">
                  <c:v>182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всего пациентов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14841">
              <a:solidFill>
                <a:schemeClr val="tx1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8.7609730612725409E-3"/>
                  <c:y val="-1.3653189212991483E-2"/>
                </c:manualLayout>
              </c:layout>
              <c:showVal val="1"/>
            </c:dLbl>
            <c:dLbl>
              <c:idx val="1"/>
              <c:layout>
                <c:manualLayout>
                  <c:x val="8.7609730612725409E-3"/>
                  <c:y val="-1.365318921299148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i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1642</c:v>
                </c:pt>
                <c:pt idx="1">
                  <c:v>1885</c:v>
                </c:pt>
              </c:numCache>
            </c:numRef>
          </c:val>
        </c:ser>
        <c:dLbls>
          <c:showVal val="1"/>
        </c:dLbls>
        <c:gapWidth val="42"/>
        <c:gapDepth val="23"/>
        <c:shape val="box"/>
        <c:axId val="87741184"/>
        <c:axId val="87742720"/>
        <c:axId val="0"/>
      </c:bar3DChart>
      <c:catAx>
        <c:axId val="87741184"/>
        <c:scaling>
          <c:orientation val="minMax"/>
        </c:scaling>
        <c:axPos val="b"/>
        <c:numFmt formatCode="General" sourceLinked="1"/>
        <c:tickLblPos val="low"/>
        <c:spPr>
          <a:ln w="371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2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7742720"/>
        <c:crosses val="autoZero"/>
        <c:auto val="1"/>
        <c:lblAlgn val="ctr"/>
        <c:lblOffset val="100"/>
        <c:tickLblSkip val="1"/>
        <c:tickMarkSkip val="1"/>
      </c:catAx>
      <c:valAx>
        <c:axId val="87742720"/>
        <c:scaling>
          <c:orientation val="minMax"/>
        </c:scaling>
        <c:axPos val="l"/>
        <c:majorGridlines>
          <c:spPr>
            <a:ln w="371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71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2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7741184"/>
        <c:crosses val="autoZero"/>
        <c:crossBetween val="between"/>
      </c:valAx>
      <c:spPr>
        <a:noFill/>
        <a:ln w="29682">
          <a:noFill/>
        </a:ln>
      </c:spPr>
    </c:plotArea>
    <c:legend>
      <c:legendPos val="r"/>
      <c:layout>
        <c:manualLayout>
          <c:xMode val="edge"/>
          <c:yMode val="edge"/>
          <c:x val="0.57201379350779569"/>
          <c:y val="0.26786826198986602"/>
          <c:w val="0.42184179516482379"/>
          <c:h val="0.48064730307585957"/>
        </c:manualLayout>
      </c:layout>
      <c:spPr>
        <a:noFill/>
        <a:ln w="3710">
          <a:noFill/>
          <a:prstDash val="solid"/>
        </a:ln>
      </c:spPr>
      <c:txPr>
        <a:bodyPr/>
        <a:lstStyle/>
        <a:p>
          <a:pPr>
            <a:defRPr sz="2600" b="1" i="0" u="none" strike="noStrike" baseline="0">
              <a:solidFill>
                <a:schemeClr val="tx2"/>
              </a:solidFill>
              <a:latin typeface="Verdana"/>
              <a:ea typeface="Verdana"/>
              <a:cs typeface="Verdana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103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3FE483B-8E58-4697-9FAE-32FBE47B7BD8}" type="datetimeFigureOut">
              <a:rPr lang="ru-RU"/>
              <a:pPr/>
              <a:t>13.12.2011</a:t>
            </a:fld>
            <a:endParaRPr lang="ru-RU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4DB6450-6A95-499E-87A9-9C42FAEB42E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	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57200" y="2057400"/>
            <a:ext cx="75438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3048000"/>
            <a:ext cx="5562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0"/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white">
          <a:xfrm>
            <a:off x="457200" y="6477000"/>
            <a:ext cx="2133600" cy="168275"/>
          </a:xfrm>
        </p:spPr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3124200" y="6477000"/>
            <a:ext cx="2895600" cy="168275"/>
          </a:xfrm>
        </p:spPr>
        <p:txBody>
          <a:bodyPr/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white">
          <a:xfrm>
            <a:off x="6553200" y="6477000"/>
            <a:ext cx="2133600" cy="168275"/>
          </a:xfrm>
        </p:spPr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EE2A39CF-DEE0-48AD-9283-A9548BDE9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309DF-E048-409F-BAE4-E590C419A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DAD54-8028-48F8-943F-C6806B6A2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962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51720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58850" y="6434138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196850" y="6434138"/>
            <a:ext cx="2133600" cy="2413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A5AD20-74B6-4A70-B09E-0BA8213C3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5664200" y="6430963"/>
            <a:ext cx="2286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624CE-F748-423A-A432-675E6DF80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3B35-A70C-4CC5-BA2D-9B7D52258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1BCBC-F1AC-4C27-980E-135F9C4CB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A8F9E-A0DB-48A5-8BB1-824A05A1F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4C3D9-E315-4839-82F8-0479672B7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C2425-931D-4830-94D8-F69520872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FF40-D9A2-4BFF-A44B-AFF4B426F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F6478-86BE-4D16-84A5-F5B3958DE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58850" y="643413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81000"/>
            <a:ext cx="7696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6850" y="6434138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86A2675-35FB-45F7-868C-4A792B2C5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81" name="Rectangle 5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64200" y="6430963"/>
            <a:ext cx="2286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ransition spd="med"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04813"/>
            <a:ext cx="8964489" cy="3888283"/>
          </a:xfrm>
        </p:spPr>
        <p:txBody>
          <a:bodyPr/>
          <a:lstStyle/>
          <a:p>
            <a:pPr algn="ctr" eaLnBrk="1" hangingPunct="1"/>
            <a: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Современные аспекты </a:t>
            </a:r>
            <a:b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оказания неотложной </a:t>
            </a:r>
            <a: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</a:t>
            </a:r>
            <a: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омощи пациентам с </a:t>
            </a:r>
            <a:r>
              <a:rPr lang="ru-RU" sz="38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политравмой</a:t>
            </a:r>
            <a: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и геморрагическим шоком</a:t>
            </a:r>
            <a:b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условиях реанимационного зала</a:t>
            </a:r>
            <a:r>
              <a:rPr lang="ru-RU" sz="3800" dirty="0" smtClean="0"/>
              <a:t> </a:t>
            </a:r>
            <a:endParaRPr lang="ru-RU" sz="3800" dirty="0" smtClean="0"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56434" y="4653136"/>
            <a:ext cx="5580062" cy="13684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В.Н.Шерстюк,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сестра-анестезист отделения анестезиологии и реанимации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«ГК БСМП-1»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Rot="1" noChangeArrowheads="1"/>
          </p:cNvSpPr>
          <p:nvPr/>
        </p:nvSpPr>
        <p:spPr bwMode="auto">
          <a:xfrm>
            <a:off x="323528" y="183778"/>
            <a:ext cx="8496300" cy="65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000" b="1" dirty="0" smtClean="0">
                <a:solidFill>
                  <a:schemeClr val="tx2"/>
                </a:solidFill>
                <a:latin typeface="Verdana" pitchFamily="34" charset="0"/>
              </a:rPr>
              <a:t>МУЗ «ГК БСМП № 1»</a:t>
            </a:r>
            <a:endParaRPr lang="ru-RU" sz="3000" b="1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2291" name="Line 8"/>
          <p:cNvSpPr>
            <a:spLocks noChangeShapeType="1"/>
          </p:cNvSpPr>
          <p:nvPr/>
        </p:nvSpPr>
        <p:spPr bwMode="auto">
          <a:xfrm>
            <a:off x="1332483" y="2707928"/>
            <a:ext cx="0" cy="504825"/>
          </a:xfrm>
          <a:prstGeom prst="line">
            <a:avLst/>
          </a:prstGeom>
          <a:noFill/>
          <a:ln w="73025" cmpd="dbl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Line 9"/>
          <p:cNvSpPr>
            <a:spLocks noChangeShapeType="1"/>
          </p:cNvSpPr>
          <p:nvPr/>
        </p:nvSpPr>
        <p:spPr bwMode="auto">
          <a:xfrm flipH="1">
            <a:off x="3492500" y="2636490"/>
            <a:ext cx="719138" cy="576263"/>
          </a:xfrm>
          <a:prstGeom prst="line">
            <a:avLst/>
          </a:prstGeom>
          <a:noFill/>
          <a:ln w="73025" cmpd="dbl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 flipH="1">
            <a:off x="5867400" y="2636490"/>
            <a:ext cx="1441450" cy="576263"/>
          </a:xfrm>
          <a:prstGeom prst="line">
            <a:avLst/>
          </a:prstGeom>
          <a:noFill/>
          <a:ln w="73025" cmpd="dbl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11"/>
          <p:cNvSpPr>
            <a:spLocks noChangeShapeType="1"/>
          </p:cNvSpPr>
          <p:nvPr/>
        </p:nvSpPr>
        <p:spPr bwMode="auto">
          <a:xfrm>
            <a:off x="7308850" y="2636490"/>
            <a:ext cx="287338" cy="287338"/>
          </a:xfrm>
          <a:prstGeom prst="line">
            <a:avLst/>
          </a:prstGeom>
          <a:noFill/>
          <a:ln w="73025" cmpd="dbl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Rectangle 15"/>
          <p:cNvSpPr>
            <a:spLocks noChangeArrowheads="1"/>
          </p:cNvSpPr>
          <p:nvPr/>
        </p:nvSpPr>
        <p:spPr bwMode="auto">
          <a:xfrm>
            <a:off x="251396" y="3284190"/>
            <a:ext cx="1800225" cy="647700"/>
          </a:xfrm>
          <a:prstGeom prst="rect">
            <a:avLst/>
          </a:prstGeom>
          <a:solidFill>
            <a:srgbClr val="000099"/>
          </a:solidFill>
          <a:ln w="38100" cmpd="dbl">
            <a:solidFill>
              <a:schemeClr val="tx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615 коек</a:t>
            </a:r>
          </a:p>
        </p:txBody>
      </p:sp>
      <p:sp>
        <p:nvSpPr>
          <p:cNvPr id="12296" name="Rectangle 16"/>
          <p:cNvSpPr>
            <a:spLocks noChangeArrowheads="1"/>
          </p:cNvSpPr>
          <p:nvPr/>
        </p:nvSpPr>
        <p:spPr bwMode="auto">
          <a:xfrm>
            <a:off x="2484438" y="3284190"/>
            <a:ext cx="1800225" cy="647700"/>
          </a:xfrm>
          <a:prstGeom prst="rect">
            <a:avLst/>
          </a:prstGeom>
          <a:solidFill>
            <a:srgbClr val="000099"/>
          </a:solidFill>
          <a:ln w="38100" cmpd="dbl">
            <a:solidFill>
              <a:schemeClr val="tx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87 койки</a:t>
            </a:r>
          </a:p>
        </p:txBody>
      </p:sp>
      <p:sp>
        <p:nvSpPr>
          <p:cNvPr id="12297" name="Rectangle 17"/>
          <p:cNvSpPr>
            <a:spLocks noChangeArrowheads="1"/>
          </p:cNvSpPr>
          <p:nvPr/>
        </p:nvSpPr>
        <p:spPr bwMode="auto">
          <a:xfrm>
            <a:off x="4427984" y="3284190"/>
            <a:ext cx="2232248" cy="647700"/>
          </a:xfrm>
          <a:prstGeom prst="rect">
            <a:avLst/>
          </a:prstGeom>
          <a:solidFill>
            <a:srgbClr val="000099"/>
          </a:solidFill>
          <a:ln w="38100" cmpd="dbl">
            <a:solidFill>
              <a:schemeClr val="tx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 отделений</a:t>
            </a:r>
          </a:p>
        </p:txBody>
      </p:sp>
      <p:sp>
        <p:nvSpPr>
          <p:cNvPr id="12298" name="Rectangle 18"/>
          <p:cNvSpPr>
            <a:spLocks noChangeArrowheads="1"/>
          </p:cNvSpPr>
          <p:nvPr/>
        </p:nvSpPr>
        <p:spPr bwMode="auto">
          <a:xfrm>
            <a:off x="6802884" y="2996853"/>
            <a:ext cx="2233612" cy="1080219"/>
          </a:xfrm>
          <a:prstGeom prst="rect">
            <a:avLst/>
          </a:prstGeom>
          <a:solidFill>
            <a:srgbClr val="000099"/>
          </a:solidFill>
          <a:ln w="38100" cmpd="dbl">
            <a:solidFill>
              <a:schemeClr val="tx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Городской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консультативный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центр</a:t>
            </a:r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299" name="Group 19"/>
          <p:cNvGrpSpPr>
            <a:grpSpLocks/>
          </p:cNvGrpSpPr>
          <p:nvPr/>
        </p:nvGrpSpPr>
        <p:grpSpPr bwMode="auto">
          <a:xfrm>
            <a:off x="35496" y="980728"/>
            <a:ext cx="3044632" cy="1728787"/>
            <a:chOff x="1607" y="3125"/>
            <a:chExt cx="1043" cy="907"/>
          </a:xfrm>
        </p:grpSpPr>
        <p:grpSp>
          <p:nvGrpSpPr>
            <p:cNvPr id="12331" name="Group 20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12333" name="Oval 21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34" name="Oval 22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35" name="Oval 23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36" name="Oval 24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37" name="Oval 25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2338" name="Group 26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12339" name="Oval 2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40" name="Oval 2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41" name="Oval 2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42" name="Oval 3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32" name="Text Box 31"/>
            <p:cNvSpPr txBox="1">
              <a:spLocks noChangeArrowheads="1"/>
            </p:cNvSpPr>
            <p:nvPr/>
          </p:nvSpPr>
          <p:spPr bwMode="gray">
            <a:xfrm>
              <a:off x="1607" y="3472"/>
              <a:ext cx="1043" cy="1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/>
                <a:t> 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2300" name="Group 32"/>
          <p:cNvGrpSpPr>
            <a:grpSpLocks/>
          </p:cNvGrpSpPr>
          <p:nvPr/>
        </p:nvGrpSpPr>
        <p:grpSpPr bwMode="auto">
          <a:xfrm>
            <a:off x="2770652" y="980728"/>
            <a:ext cx="3604464" cy="1727200"/>
            <a:chOff x="1609" y="3125"/>
            <a:chExt cx="1043" cy="907"/>
          </a:xfrm>
        </p:grpSpPr>
        <p:grpSp>
          <p:nvGrpSpPr>
            <p:cNvPr id="12319" name="Group 33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12321" name="Oval 34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22" name="Oval 35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23" name="Oval 36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24" name="Oval 37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25" name="Oval 38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2326" name="Group 39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12327" name="Oval 40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28" name="Oval 41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29" name="Oval 42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30" name="Oval 43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20" name="Text Box 44"/>
            <p:cNvSpPr txBox="1">
              <a:spLocks noChangeArrowheads="1"/>
            </p:cNvSpPr>
            <p:nvPr/>
          </p:nvSpPr>
          <p:spPr bwMode="gray">
            <a:xfrm>
              <a:off x="1609" y="3465"/>
              <a:ext cx="1043" cy="33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6 реанимационных</a:t>
              </a:r>
              <a:endParaRPr lang="ru-RU" b="1" dirty="0">
                <a:solidFill>
                  <a:schemeClr val="tx2"/>
                </a:solidFill>
              </a:endParaRPr>
            </a:p>
            <a:p>
              <a:r>
                <a:rPr lang="ru-RU" b="1" dirty="0">
                  <a:solidFill>
                    <a:schemeClr val="tx2"/>
                  </a:solidFill>
                </a:rPr>
                <a:t> </a:t>
              </a:r>
              <a:r>
                <a:rPr lang="ru-RU" b="1" dirty="0" smtClean="0">
                  <a:solidFill>
                    <a:schemeClr val="tx2"/>
                  </a:solidFill>
                </a:rPr>
                <a:t>отделений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2301" name="Group 45"/>
          <p:cNvGrpSpPr>
            <a:grpSpLocks/>
          </p:cNvGrpSpPr>
          <p:nvPr/>
        </p:nvGrpSpPr>
        <p:grpSpPr bwMode="auto">
          <a:xfrm>
            <a:off x="5977283" y="980728"/>
            <a:ext cx="3203575" cy="1655762"/>
            <a:chOff x="1619" y="3125"/>
            <a:chExt cx="1043" cy="907"/>
          </a:xfrm>
        </p:grpSpPr>
        <p:grpSp>
          <p:nvGrpSpPr>
            <p:cNvPr id="12307" name="Group 46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12309" name="Oval 4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10" name="Oval 48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11" name="Oval 49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12" name="Oval 50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2313" name="Oval 51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2314" name="Group 52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12315" name="Oval 53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16" name="Oval 54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17" name="Oval 55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2318" name="Oval 56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08" name="Text Box 57"/>
            <p:cNvSpPr txBox="1">
              <a:spLocks noChangeArrowheads="1"/>
            </p:cNvSpPr>
            <p:nvPr/>
          </p:nvSpPr>
          <p:spPr bwMode="gray">
            <a:xfrm>
              <a:off x="1619" y="3441"/>
              <a:ext cx="1043" cy="35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chemeClr val="tx2"/>
                  </a:solidFill>
                </a:rPr>
                <a:t>Диагностическая </a:t>
              </a:r>
            </a:p>
            <a:p>
              <a:r>
                <a:rPr lang="ru-RU" b="1" dirty="0">
                  <a:solidFill>
                    <a:schemeClr val="tx2"/>
                  </a:solidFill>
                </a:rPr>
                <a:t>служба</a:t>
              </a:r>
              <a:r>
                <a:rPr lang="ru-RU" dirty="0"/>
                <a:t> </a:t>
              </a:r>
              <a:endParaRPr lang="en-US" dirty="0"/>
            </a:p>
          </p:txBody>
        </p:sp>
      </p:grpSp>
      <p:sp>
        <p:nvSpPr>
          <p:cNvPr id="12302" name="Rectangle 58"/>
          <p:cNvSpPr>
            <a:spLocks noChangeArrowheads="1"/>
          </p:cNvSpPr>
          <p:nvPr/>
        </p:nvSpPr>
        <p:spPr bwMode="auto">
          <a:xfrm>
            <a:off x="755551" y="1483965"/>
            <a:ext cx="18002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32</a:t>
            </a:r>
          </a:p>
          <a:p>
            <a:r>
              <a:rPr lang="ru-RU" b="1" dirty="0">
                <a:solidFill>
                  <a:schemeClr val="tx2"/>
                </a:solidFill>
              </a:rPr>
              <a:t>отделения</a:t>
            </a:r>
          </a:p>
        </p:txBody>
      </p:sp>
      <p:pic>
        <p:nvPicPr>
          <p:cNvPr id="12303" name="Picture 61" descr="анест 06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6655" y="4293096"/>
            <a:ext cx="1961089" cy="1473629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2304" name="Picture 62" descr="анест 07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44528" y="4293096"/>
            <a:ext cx="1955464" cy="146800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2305" name="Picture 63" descr="анест 06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4293096"/>
            <a:ext cx="1957339" cy="1469879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2306" name="Picture 64" descr="анест 13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8264" y="4293096"/>
            <a:ext cx="1944216" cy="145863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507288" cy="74374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Arial" charset="0"/>
              </a:rPr>
              <a:t>Сохраняется рост поступления пациентов в реанимационный зал</a:t>
            </a:r>
          </a:p>
        </p:txBody>
      </p:sp>
      <p:graphicFrame>
        <p:nvGraphicFramePr>
          <p:cNvPr id="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446336" y="1535584"/>
          <a:ext cx="8697664" cy="465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7" name="Rectangle 11"/>
          <p:cNvSpPr>
            <a:spLocks noChangeArrowheads="1"/>
          </p:cNvSpPr>
          <p:nvPr/>
        </p:nvSpPr>
        <p:spPr bwMode="auto">
          <a:xfrm>
            <a:off x="3131840" y="188640"/>
            <a:ext cx="60121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Отработана  методология оказания неотложной помощи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4339" name="Рисунок 4" descr="C:\Documents and Settings\Галя\Рабочий стол\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5" y="188640"/>
            <a:ext cx="2592288" cy="152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7" descr="C:\Documents and Settings\Галя\Рабочий стол\attachments_15-04-2011_18-15-45\Изображение 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758" y="2300833"/>
            <a:ext cx="4286250" cy="3000375"/>
          </a:xfrm>
          <a:prstGeom prst="rect">
            <a:avLst/>
          </a:prstGeom>
          <a:solidFill>
            <a:schemeClr val="tx2"/>
          </a:solidFill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4341" name="Picture 6" descr="P519027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140968"/>
            <a:ext cx="4319280" cy="3024336"/>
          </a:xfrm>
          <a:prstGeom prst="rect">
            <a:avLst/>
          </a:prstGeom>
          <a:solidFill>
            <a:schemeClr val="tx2"/>
          </a:solidFill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"/>
          <p:cNvSpPr>
            <a:spLocks noChangeArrowheads="1"/>
          </p:cNvSpPr>
          <p:nvPr/>
        </p:nvSpPr>
        <p:spPr bwMode="auto">
          <a:xfrm>
            <a:off x="4716016" y="697920"/>
            <a:ext cx="44999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 С    </a:t>
            </a:r>
            <a:r>
              <a:rPr lang="ru-RU" sz="2400" b="1" dirty="0" smtClean="0">
                <a:solidFill>
                  <a:schemeClr val="tx2"/>
                </a:solidFill>
              </a:rPr>
              <a:t>2003 г.  </a:t>
            </a:r>
            <a:r>
              <a:rPr lang="ru-RU" sz="2400" b="1" dirty="0">
                <a:solidFill>
                  <a:schemeClr val="tx2"/>
                </a:solidFill>
              </a:rPr>
              <a:t>ведется 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 одновременный приём двух пациентов, 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находящихся в критическом состоянии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5363" name="Рисунок 7" descr="C:\Documents and Settings\Галя\Мои документы\Рем.Зал\Изображение1 0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140968"/>
            <a:ext cx="4342458" cy="3062262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5364" name="Рисунок 5" descr="C:\Documents and Settings\Галя\Мои документы\6300фото\100_08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764704"/>
            <a:ext cx="4308431" cy="2926161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7" descr="Изображение1 0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320480" cy="2952328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6387" name="Picture 6" descr="ДЛТ+ невр 0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357188"/>
            <a:ext cx="3960813" cy="4367956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6388" name="Rectangle 17"/>
          <p:cNvSpPr>
            <a:spLocks noChangeArrowheads="1"/>
          </p:cNvSpPr>
          <p:nvPr/>
        </p:nvSpPr>
        <p:spPr bwMode="auto">
          <a:xfrm>
            <a:off x="576064" y="4737801"/>
            <a:ext cx="8532440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chemeClr val="tx2"/>
                </a:solidFill>
              </a:rPr>
              <a:t>Оснащение  реанимационным оборудованием 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chemeClr val="tx2"/>
                </a:solidFill>
              </a:rPr>
              <a:t>позволяет эффективно сохранять, </a:t>
            </a:r>
            <a:r>
              <a:rPr lang="ru-RU" sz="2800" b="1" dirty="0" smtClean="0">
                <a:solidFill>
                  <a:schemeClr val="tx2"/>
                </a:solidFill>
              </a:rPr>
              <a:t>восстанавливать, поддерживать </a:t>
            </a:r>
            <a:r>
              <a:rPr lang="ru-RU" sz="2800" b="1" dirty="0">
                <a:solidFill>
                  <a:schemeClr val="tx2"/>
                </a:solidFill>
              </a:rPr>
              <a:t>жизненно важные функции организма </a:t>
            </a:r>
          </a:p>
        </p:txBody>
      </p:sp>
      <p:pic>
        <p:nvPicPr>
          <p:cNvPr id="16389" name="Picture 18" descr="Орехова 0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3284983"/>
            <a:ext cx="2016224" cy="1440161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6390" name="Picture 19" descr="Изображение1 02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571" y="2924944"/>
            <a:ext cx="2424939" cy="1818705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6391" name="Picture 15" descr="P102038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11760" y="2924944"/>
            <a:ext cx="2280923" cy="1815752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507288" cy="8877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Стационар располагает своей аптекой и отделением переливания крови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330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	</a:t>
            </a:r>
          </a:p>
        </p:txBody>
      </p:sp>
      <p:pic>
        <p:nvPicPr>
          <p:cNvPr id="53252" name="Picture 4" descr="анестезиология 0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484784"/>
            <a:ext cx="4172602" cy="3960436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53253" name="Picture 5" descr="гемакон 0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84784"/>
            <a:ext cx="4172286" cy="3960242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3923928" y="763463"/>
            <a:ext cx="5220073" cy="649288"/>
          </a:xfrm>
          <a:prstGeom prst="rect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</a:pPr>
            <a:r>
              <a:rPr kumimoji="1" lang="ru-RU" sz="2600" b="1" dirty="0">
                <a:solidFill>
                  <a:schemeClr val="tx2"/>
                </a:solidFill>
              </a:rPr>
              <a:t>Рентгенологическое отделение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923928" y="1628651"/>
            <a:ext cx="5220073" cy="576262"/>
          </a:xfrm>
          <a:prstGeom prst="rect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</a:pPr>
            <a:r>
              <a:rPr kumimoji="1" lang="ru-RU" sz="2600" b="1" dirty="0" smtClean="0">
                <a:solidFill>
                  <a:schemeClr val="tx2"/>
                </a:solidFill>
              </a:rPr>
              <a:t>Ультразвуковая </a:t>
            </a:r>
            <a:r>
              <a:rPr kumimoji="1" lang="ru-RU" sz="2600" b="1" dirty="0">
                <a:solidFill>
                  <a:schemeClr val="tx2"/>
                </a:solidFill>
              </a:rPr>
              <a:t>диагностика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3923928" y="2348880"/>
            <a:ext cx="5220073" cy="576263"/>
          </a:xfrm>
          <a:prstGeom prst="rect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</a:pPr>
            <a:r>
              <a:rPr kumimoji="1" lang="ru-RU" sz="2600" b="1" dirty="0">
                <a:solidFill>
                  <a:schemeClr val="tx2"/>
                </a:solidFill>
              </a:rPr>
              <a:t>Кабинеты  МРТ, КТ </a:t>
            </a:r>
          </a:p>
        </p:txBody>
      </p:sp>
      <p:sp>
        <p:nvSpPr>
          <p:cNvPr id="17413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3925667" y="3068985"/>
            <a:ext cx="5218334" cy="792163"/>
          </a:xfr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ru-RU" sz="2600" kern="1200" dirty="0" smtClean="0">
                <a:latin typeface="Arial" charset="0"/>
              </a:rPr>
              <a:t> Функциональная  диагностика </a:t>
            </a:r>
          </a:p>
        </p:txBody>
      </p:sp>
      <p:pic>
        <p:nvPicPr>
          <p:cNvPr id="17414" name="Picture 19" descr="IMG_005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60350"/>
            <a:ext cx="2108200" cy="2809875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3897835" y="4005064"/>
            <a:ext cx="5246165" cy="648072"/>
          </a:xfrm>
          <a:prstGeom prst="rect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342900" indent="-342900">
              <a:lnSpc>
                <a:spcPct val="90000"/>
              </a:lnSpc>
            </a:pPr>
            <a:r>
              <a:rPr kumimoji="1" lang="ru-RU" sz="2600" b="1" dirty="0" smtClean="0">
                <a:solidFill>
                  <a:schemeClr val="tx2"/>
                </a:solidFill>
              </a:rPr>
              <a:t>Экспресс </a:t>
            </a:r>
            <a:r>
              <a:rPr kumimoji="1" lang="ru-RU" sz="2600" b="1" dirty="0">
                <a:solidFill>
                  <a:schemeClr val="tx2"/>
                </a:solidFill>
              </a:rPr>
              <a:t>-лаборатория</a:t>
            </a:r>
          </a:p>
        </p:txBody>
      </p:sp>
      <p:sp>
        <p:nvSpPr>
          <p:cNvPr id="17416" name="Rectangle 21"/>
          <p:cNvSpPr>
            <a:spLocks noChangeArrowheads="1"/>
          </p:cNvSpPr>
          <p:nvPr/>
        </p:nvSpPr>
        <p:spPr bwMode="auto">
          <a:xfrm>
            <a:off x="3186113" y="3246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/>
              <a:t> </a:t>
            </a:r>
          </a:p>
        </p:txBody>
      </p:sp>
      <p:sp>
        <p:nvSpPr>
          <p:cNvPr id="17417" name="Rectangle 22"/>
          <p:cNvSpPr>
            <a:spLocks noChangeArrowheads="1"/>
          </p:cNvSpPr>
          <p:nvPr/>
        </p:nvSpPr>
        <p:spPr bwMode="auto">
          <a:xfrm>
            <a:off x="3897835" y="4868863"/>
            <a:ext cx="5246165" cy="649287"/>
          </a:xfrm>
          <a:prstGeom prst="rect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 w="254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kumimoji="1" lang="ru-RU" sz="2600" b="1" dirty="0">
                <a:solidFill>
                  <a:schemeClr val="tx2"/>
                </a:solidFill>
              </a:rPr>
              <a:t>Эндоскопическое отделение</a:t>
            </a:r>
          </a:p>
        </p:txBody>
      </p:sp>
      <p:pic>
        <p:nvPicPr>
          <p:cNvPr id="17418" name="Picture 23" descr="анест 1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2204864"/>
            <a:ext cx="2663825" cy="1998663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7419" name="Picture 24" descr="анест 13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077072"/>
            <a:ext cx="2664295" cy="1999414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4170" name="Freeform 26"/>
          <p:cNvSpPr>
            <a:spLocks/>
          </p:cNvSpPr>
          <p:nvPr/>
        </p:nvSpPr>
        <p:spPr bwMode="gray">
          <a:xfrm rot="6502042" flipH="1">
            <a:off x="2835539" y="192154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4171" name="Freeform 27"/>
          <p:cNvSpPr>
            <a:spLocks/>
          </p:cNvSpPr>
          <p:nvPr/>
        </p:nvSpPr>
        <p:spPr bwMode="gray">
          <a:xfrm rot="18578722" flipH="1">
            <a:off x="3426246" y="5304842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11" descr="анест 12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3343300"/>
            <a:ext cx="4032448" cy="2894012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8436" name="Rectangle 12"/>
          <p:cNvSpPr>
            <a:spLocks noChangeArrowheads="1"/>
          </p:cNvSpPr>
          <p:nvPr/>
        </p:nvSpPr>
        <p:spPr bwMode="auto">
          <a:xfrm>
            <a:off x="4355976" y="463372"/>
            <a:ext cx="478802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000" b="1" dirty="0" smtClean="0">
                <a:solidFill>
                  <a:schemeClr val="tx2"/>
                </a:solidFill>
              </a:rPr>
              <a:t>Рабочие места  компьютеризированы </a:t>
            </a:r>
            <a:r>
              <a:rPr lang="ru-RU" sz="3000" b="1" dirty="0">
                <a:solidFill>
                  <a:schemeClr val="tx2"/>
                </a:solidFill>
              </a:rPr>
              <a:t>и</a:t>
            </a:r>
          </a:p>
          <a:p>
            <a:r>
              <a:rPr lang="ru-RU" sz="3000" b="1" dirty="0">
                <a:solidFill>
                  <a:schemeClr val="tx2"/>
                </a:solidFill>
              </a:rPr>
              <a:t> </a:t>
            </a:r>
            <a:r>
              <a:rPr lang="ru-RU" sz="3000" b="1" dirty="0" smtClean="0">
                <a:solidFill>
                  <a:schemeClr val="tx2"/>
                </a:solidFill>
              </a:rPr>
              <a:t>подключены </a:t>
            </a:r>
            <a:r>
              <a:rPr lang="ru-RU" sz="3000" b="1" dirty="0">
                <a:solidFill>
                  <a:schemeClr val="tx2"/>
                </a:solidFill>
              </a:rPr>
              <a:t>к общебольничной локальной сети </a:t>
            </a:r>
          </a:p>
        </p:txBody>
      </p:sp>
      <p:pic>
        <p:nvPicPr>
          <p:cNvPr id="18437" name="Рисунок 4" descr="C:\Documents and Settings\Галя\Рабочий стол\attachments_15-04-2011_18-13-03\Изображение 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57188"/>
            <a:ext cx="3929062" cy="2794000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8434" name="Picture 7" descr="анест 1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9532" y="3068960"/>
            <a:ext cx="4000500" cy="2880320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251520" y="264130"/>
            <a:ext cx="882047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tx2"/>
                </a:solidFill>
              </a:rPr>
              <a:t>При оказании неотложной помощи в экстренных ситуациях </a:t>
            </a:r>
            <a:r>
              <a:rPr lang="ru-RU" sz="2600" b="1" dirty="0" smtClean="0">
                <a:solidFill>
                  <a:schemeClr val="tx2"/>
                </a:solidFill>
              </a:rPr>
              <a:t>анестезиологическая </a:t>
            </a:r>
            <a:r>
              <a:rPr lang="ru-RU" sz="2600" b="1" dirty="0">
                <a:solidFill>
                  <a:schemeClr val="tx2"/>
                </a:solidFill>
              </a:rPr>
              <a:t>бригада действует слаженно</a:t>
            </a:r>
            <a:r>
              <a:rPr lang="ru-RU" sz="2600" b="1" dirty="0" smtClean="0">
                <a:solidFill>
                  <a:schemeClr val="tx2"/>
                </a:solidFill>
              </a:rPr>
              <a:t>, </a:t>
            </a:r>
            <a:r>
              <a:rPr lang="ru-RU" sz="2600" b="1" dirty="0">
                <a:solidFill>
                  <a:schemeClr val="tx2"/>
                </a:solidFill>
              </a:rPr>
              <a:t>одной «командой»</a:t>
            </a:r>
          </a:p>
        </p:txBody>
      </p:sp>
      <p:pic>
        <p:nvPicPr>
          <p:cNvPr id="19459" name="Рисунок 3" descr="КДЛ аттестация 0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97918"/>
            <a:ext cx="4479925" cy="3143250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9460" name="Рисунок 2" descr="C:\Documents and Settings\Галя\Мои документы\Больница\P51902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991082"/>
            <a:ext cx="4464496" cy="3174222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4"/>
          <p:cNvGrpSpPr>
            <a:grpSpLocks/>
          </p:cNvGrpSpPr>
          <p:nvPr/>
        </p:nvGrpSpPr>
        <p:grpSpPr bwMode="auto">
          <a:xfrm>
            <a:off x="611560" y="404813"/>
            <a:ext cx="5112965" cy="5400675"/>
            <a:chOff x="527" y="1252"/>
            <a:chExt cx="2257" cy="2411"/>
          </a:xfrm>
        </p:grpSpPr>
        <p:sp>
          <p:nvSpPr>
            <p:cNvPr id="20485" name="Rectangle 5"/>
            <p:cNvSpPr>
              <a:spLocks noChangeArrowheads="1"/>
            </p:cNvSpPr>
            <p:nvPr/>
          </p:nvSpPr>
          <p:spPr bwMode="gray">
            <a:xfrm rot="-319177">
              <a:off x="527" y="1252"/>
              <a:ext cx="2144" cy="2411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gray">
            <a:xfrm>
              <a:off x="628" y="1344"/>
              <a:ext cx="2156" cy="220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7" name="Text Box 7"/>
            <p:cNvSpPr txBox="1">
              <a:spLocks noChangeArrowheads="1"/>
            </p:cNvSpPr>
            <p:nvPr/>
          </p:nvSpPr>
          <p:spPr bwMode="gray">
            <a:xfrm>
              <a:off x="654" y="1440"/>
              <a:ext cx="2085" cy="2006"/>
            </a:xfrm>
            <a:prstGeom prst="rect">
              <a:avLst/>
            </a:prstGeom>
            <a:solidFill>
              <a:schemeClr val="tx2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sz="2200" b="1" dirty="0" smtClean="0">
                  <a:solidFill>
                    <a:schemeClr val="bg1"/>
                  </a:solidFill>
                </a:rPr>
                <a:t>Медсестра-анестезист                 не </a:t>
              </a:r>
              <a:r>
                <a:rPr lang="ru-RU" sz="2200" b="1" dirty="0">
                  <a:solidFill>
                    <a:schemeClr val="bg1"/>
                  </a:solidFill>
                </a:rPr>
                <a:t>просто бездумно и послушно выполняет врачебные </a:t>
              </a:r>
              <a:r>
                <a:rPr lang="ru-RU" sz="2200" b="1" dirty="0" smtClean="0">
                  <a:solidFill>
                    <a:schemeClr val="bg1"/>
                  </a:solidFill>
                </a:rPr>
                <a:t>назначения, но </a:t>
              </a:r>
              <a:r>
                <a:rPr lang="ru-RU" sz="2200" b="1" dirty="0">
                  <a:solidFill>
                    <a:schemeClr val="bg1"/>
                  </a:solidFill>
                </a:rPr>
                <a:t>и хорошо понимает смысл и тактику оказываемой помощи, проявляет высокую степень самостоятельности; </a:t>
              </a:r>
              <a:r>
                <a:rPr lang="ru-RU" sz="2200" b="1" dirty="0" smtClean="0">
                  <a:solidFill>
                    <a:schemeClr val="bg1"/>
                  </a:solidFill>
                </a:rPr>
                <a:t>анализирует </a:t>
              </a:r>
              <a:r>
                <a:rPr lang="ru-RU" sz="2200" b="1" dirty="0">
                  <a:solidFill>
                    <a:schemeClr val="bg1"/>
                  </a:solidFill>
                </a:rPr>
                <a:t>сложившуюся ситуацию  и принимает  решения в пределах своей профессиональной компетенции и полномочий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483" name="Picture 8" descr="P519026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836712"/>
            <a:ext cx="2990719" cy="2243039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0484" name="Picture 10" descr="P519026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3356992"/>
            <a:ext cx="3003239" cy="2352904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gray">
          <a:xfrm>
            <a:off x="1116013" y="332656"/>
            <a:ext cx="705643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600" b="1" dirty="0">
                <a:solidFill>
                  <a:schemeClr val="tx2"/>
                </a:solidFill>
                <a:latin typeface="Verdana" pitchFamily="34" charset="0"/>
              </a:rPr>
              <a:t>Ведущие  проблемы современной медицины</a:t>
            </a:r>
            <a:r>
              <a:rPr lang="ru-RU" sz="3600" b="1" dirty="0">
                <a:latin typeface="Verdana" pitchFamily="34" charset="0"/>
              </a:rPr>
              <a:t> </a:t>
            </a:r>
            <a:endParaRPr lang="en-US" sz="3600" b="1" dirty="0">
              <a:latin typeface="Verdana" pitchFamily="34" charset="0"/>
            </a:endParaRPr>
          </a:p>
        </p:txBody>
      </p: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899592" y="1382958"/>
            <a:ext cx="2520707" cy="3198566"/>
            <a:chOff x="720" y="1272"/>
            <a:chExt cx="1391" cy="2566"/>
          </a:xfrm>
        </p:grpSpPr>
        <p:sp>
          <p:nvSpPr>
            <p:cNvPr id="6181" name="AutoShape 6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2" name="AutoShape 7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3" name="AutoShape 8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4" name="AutoShape 9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5" name="AutoShape 10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6" name="AutoShape 11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187" name="Group 12"/>
            <p:cNvGrpSpPr>
              <a:grpSpLocks/>
            </p:cNvGrpSpPr>
            <p:nvPr/>
          </p:nvGrpSpPr>
          <p:grpSpPr bwMode="auto">
            <a:xfrm>
              <a:off x="1189" y="1290"/>
              <a:ext cx="405" cy="417"/>
              <a:chOff x="1289" y="572"/>
              <a:chExt cx="668" cy="687"/>
            </a:xfrm>
          </p:grpSpPr>
          <p:sp>
            <p:nvSpPr>
              <p:cNvPr id="6190" name="Oval 13"/>
              <p:cNvSpPr>
                <a:spLocks noChangeArrowheads="1"/>
              </p:cNvSpPr>
              <p:nvPr/>
            </p:nvSpPr>
            <p:spPr bwMode="gray">
              <a:xfrm>
                <a:off x="1289" y="572"/>
                <a:ext cx="668" cy="687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191" name="Oval 14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92" name="Oval 15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93" name="Oval 16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94" name="Oval 17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188" name="Text Box 18"/>
            <p:cNvSpPr txBox="1">
              <a:spLocks noChangeArrowheads="1"/>
            </p:cNvSpPr>
            <p:nvPr/>
          </p:nvSpPr>
          <p:spPr bwMode="gray">
            <a:xfrm>
              <a:off x="1277" y="1272"/>
              <a:ext cx="220" cy="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000" dirty="0">
                  <a:solidFill>
                    <a:srgbClr val="000000"/>
                  </a:solidFill>
                </a:rPr>
                <a:t>1</a:t>
              </a:r>
              <a:endParaRPr lang="en-US" sz="3000" dirty="0"/>
            </a:p>
          </p:txBody>
        </p:sp>
        <p:sp>
          <p:nvSpPr>
            <p:cNvPr id="6189" name="Text Box 19"/>
            <p:cNvSpPr txBox="1">
              <a:spLocks noChangeArrowheads="1"/>
            </p:cNvSpPr>
            <p:nvPr/>
          </p:nvSpPr>
          <p:spPr bwMode="gray">
            <a:xfrm>
              <a:off x="727" y="1816"/>
              <a:ext cx="1384" cy="10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ru-RU" sz="2700" b="1" dirty="0" smtClean="0">
                  <a:solidFill>
                    <a:schemeClr val="tx2"/>
                  </a:solidFill>
                </a:rPr>
                <a:t>Сердечно-сосудистые </a:t>
              </a:r>
              <a:r>
                <a:rPr lang="ru-RU" sz="2700" b="1" dirty="0">
                  <a:solidFill>
                    <a:schemeClr val="tx2"/>
                  </a:solidFill>
                </a:rPr>
                <a:t>заболевания</a:t>
              </a:r>
              <a:endParaRPr lang="en-US" sz="27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148" name="Group 20"/>
          <p:cNvGrpSpPr>
            <a:grpSpLocks/>
          </p:cNvGrpSpPr>
          <p:nvPr/>
        </p:nvGrpSpPr>
        <p:grpSpPr bwMode="auto">
          <a:xfrm>
            <a:off x="3635896" y="1340977"/>
            <a:ext cx="2537938" cy="3165935"/>
            <a:chOff x="2208" y="1240"/>
            <a:chExt cx="1365" cy="2598"/>
          </a:xfrm>
        </p:grpSpPr>
        <p:sp>
          <p:nvSpPr>
            <p:cNvPr id="6168" name="AutoShape 21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9" name="AutoShape 22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0" name="AutoShape 23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1" name="AutoShape 24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2" name="Oval 25"/>
            <p:cNvSpPr>
              <a:spLocks noChangeArrowheads="1"/>
            </p:cNvSpPr>
            <p:nvPr/>
          </p:nvSpPr>
          <p:spPr bwMode="gray">
            <a:xfrm>
              <a:off x="2677" y="1285"/>
              <a:ext cx="404" cy="426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73" name="Oval 26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4" name="Oval 27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5" name="Oval 28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6" name="Oval 29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7" name="Text Box 30"/>
            <p:cNvSpPr txBox="1">
              <a:spLocks noChangeArrowheads="1"/>
            </p:cNvSpPr>
            <p:nvPr/>
          </p:nvSpPr>
          <p:spPr bwMode="gray">
            <a:xfrm>
              <a:off x="2768" y="1240"/>
              <a:ext cx="214" cy="4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000" dirty="0">
                  <a:solidFill>
                    <a:srgbClr val="000000"/>
                  </a:solidFill>
                </a:rPr>
                <a:t>2</a:t>
              </a:r>
              <a:endParaRPr lang="en-US" sz="3000" dirty="0"/>
            </a:p>
          </p:txBody>
        </p:sp>
        <p:sp>
          <p:nvSpPr>
            <p:cNvPr id="6178" name="Text Box 31"/>
            <p:cNvSpPr txBox="1">
              <a:spLocks noChangeArrowheads="1"/>
            </p:cNvSpPr>
            <p:nvPr/>
          </p:nvSpPr>
          <p:spPr bwMode="gray">
            <a:xfrm>
              <a:off x="2208" y="1774"/>
              <a:ext cx="1356" cy="10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700" b="1" dirty="0" err="1" smtClean="0">
                  <a:solidFill>
                    <a:schemeClr val="tx2"/>
                  </a:solidFill>
                </a:rPr>
                <a:t>Онкологи-ческие</a:t>
              </a:r>
              <a:r>
                <a:rPr lang="ru-RU" sz="2700" b="1" dirty="0" smtClean="0">
                  <a:solidFill>
                    <a:schemeClr val="tx2"/>
                  </a:solidFill>
                </a:rPr>
                <a:t>  </a:t>
              </a:r>
              <a:r>
                <a:rPr lang="ru-RU" sz="2700" b="1" dirty="0">
                  <a:solidFill>
                    <a:schemeClr val="tx2"/>
                  </a:solidFill>
                </a:rPr>
                <a:t>заболевания</a:t>
              </a:r>
              <a:r>
                <a:rPr lang="ru-RU" sz="2700" b="1" dirty="0">
                  <a:solidFill>
                    <a:srgbClr val="008000"/>
                  </a:solidFill>
                </a:rPr>
                <a:t> </a:t>
              </a:r>
              <a:endParaRPr lang="en-US" sz="2700" b="1" dirty="0">
                <a:solidFill>
                  <a:srgbClr val="008000"/>
                </a:solidFill>
              </a:endParaRPr>
            </a:p>
          </p:txBody>
        </p:sp>
        <p:sp>
          <p:nvSpPr>
            <p:cNvPr id="6179" name="AutoShape 32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0" name="AutoShape 33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49" name="Group 34"/>
          <p:cNvGrpSpPr>
            <a:grpSpLocks/>
          </p:cNvGrpSpPr>
          <p:nvPr/>
        </p:nvGrpSpPr>
        <p:grpSpPr bwMode="auto">
          <a:xfrm>
            <a:off x="6373193" y="1340577"/>
            <a:ext cx="2591295" cy="3240948"/>
            <a:chOff x="3692" y="1238"/>
            <a:chExt cx="1453" cy="2600"/>
          </a:xfrm>
        </p:grpSpPr>
        <p:sp>
          <p:nvSpPr>
            <p:cNvPr id="6154" name="AutoShape 35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AutoShape 36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AutoShape 37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7" name="AutoShape 38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158" name="Group 39"/>
            <p:cNvGrpSpPr>
              <a:grpSpLocks/>
            </p:cNvGrpSpPr>
            <p:nvPr/>
          </p:nvGrpSpPr>
          <p:grpSpPr bwMode="auto">
            <a:xfrm>
              <a:off x="4165" y="1290"/>
              <a:ext cx="405" cy="417"/>
              <a:chOff x="1289" y="572"/>
              <a:chExt cx="668" cy="687"/>
            </a:xfrm>
          </p:grpSpPr>
          <p:sp>
            <p:nvSpPr>
              <p:cNvPr id="6163" name="Oval 40"/>
              <p:cNvSpPr>
                <a:spLocks noChangeArrowheads="1"/>
              </p:cNvSpPr>
              <p:nvPr/>
            </p:nvSpPr>
            <p:spPr bwMode="gray">
              <a:xfrm>
                <a:off x="1289" y="572"/>
                <a:ext cx="668" cy="687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164" name="Oval 41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65" name="Oval 42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66" name="Oval 43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67" name="Oval 44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159" name="Text Box 45"/>
            <p:cNvSpPr txBox="1">
              <a:spLocks noChangeArrowheads="1"/>
            </p:cNvSpPr>
            <p:nvPr/>
          </p:nvSpPr>
          <p:spPr bwMode="gray">
            <a:xfrm>
              <a:off x="4252" y="1238"/>
              <a:ext cx="223" cy="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000" dirty="0">
                  <a:solidFill>
                    <a:srgbClr val="000000"/>
                  </a:solidFill>
                </a:rPr>
                <a:t>3</a:t>
              </a:r>
              <a:endParaRPr lang="en-US" sz="3000" dirty="0"/>
            </a:p>
          </p:txBody>
        </p:sp>
        <p:sp>
          <p:nvSpPr>
            <p:cNvPr id="6160" name="Text Box 46"/>
            <p:cNvSpPr txBox="1">
              <a:spLocks noChangeArrowheads="1"/>
            </p:cNvSpPr>
            <p:nvPr/>
          </p:nvSpPr>
          <p:spPr bwMode="gray">
            <a:xfrm>
              <a:off x="3744" y="1777"/>
              <a:ext cx="1401" cy="7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endParaRPr lang="ru-RU" sz="2600" b="1" dirty="0">
                <a:solidFill>
                  <a:srgbClr val="663300"/>
                </a:solidFill>
              </a:endParaRPr>
            </a:p>
            <a:p>
              <a:pPr algn="l"/>
              <a:r>
                <a:rPr lang="ru-RU" sz="2700" b="1" dirty="0">
                  <a:solidFill>
                    <a:schemeClr val="tx2"/>
                  </a:solidFill>
                </a:rPr>
                <a:t>Травматизм </a:t>
              </a:r>
              <a:endParaRPr lang="en-US" sz="2700" b="1" dirty="0">
                <a:solidFill>
                  <a:schemeClr val="tx2"/>
                </a:solidFill>
              </a:endParaRPr>
            </a:p>
          </p:txBody>
        </p:sp>
        <p:sp>
          <p:nvSpPr>
            <p:cNvPr id="6161" name="AutoShape 47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2" name="AutoShape 48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EAEAEA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6150" name="Picture 49" descr="анест 0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030" y="4149725"/>
            <a:ext cx="2348620" cy="1511523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151" name="Picture 50" descr="анест 00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3391" y="4149725"/>
            <a:ext cx="2430777" cy="1531938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152" name="Picture 52" descr="анест 1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631" y="4149725"/>
            <a:ext cx="2303833" cy="1533525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153" name="Rectangle 53"/>
          <p:cNvSpPr>
            <a:spLocks noChangeArrowheads="1"/>
          </p:cNvSpPr>
          <p:nvPr/>
        </p:nvSpPr>
        <p:spPr bwMode="auto">
          <a:xfrm>
            <a:off x="827584" y="5734050"/>
            <a:ext cx="84249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3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Третье место среди причин смертности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9"/>
          <p:cNvSpPr>
            <a:spLocks noChangeArrowheads="1"/>
          </p:cNvSpPr>
          <p:nvPr/>
        </p:nvSpPr>
        <p:spPr bwMode="auto">
          <a:xfrm>
            <a:off x="3131840" y="188640"/>
            <a:ext cx="590465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ru-RU" sz="2800" b="1" dirty="0">
                <a:solidFill>
                  <a:schemeClr val="tx2"/>
                </a:solidFill>
              </a:rPr>
              <a:t>Медсестра-анестезист несет </a:t>
            </a:r>
            <a:r>
              <a:rPr lang="ru-RU" sz="2800" b="1" dirty="0" smtClean="0">
                <a:solidFill>
                  <a:schemeClr val="tx2"/>
                </a:solidFill>
              </a:rPr>
              <a:t>ответственность за </a:t>
            </a:r>
            <a:r>
              <a:rPr lang="ru-RU" sz="2800" b="1" dirty="0">
                <a:solidFill>
                  <a:schemeClr val="tx2"/>
                </a:solidFill>
              </a:rPr>
              <a:t>подготовку рабочего места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21507" name="Picture 6" descr="Изображение1 0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0" y="3929063"/>
            <a:ext cx="3038475" cy="2286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323528" y="4869160"/>
            <a:ext cx="5705227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300" b="1" dirty="0">
                <a:solidFill>
                  <a:schemeClr val="tx2"/>
                </a:solidFill>
              </a:rPr>
              <a:t>При нарушении целостности кожных покровов проводит экстренную профилактику столбняка</a:t>
            </a:r>
          </a:p>
        </p:txBody>
      </p:sp>
      <p:pic>
        <p:nvPicPr>
          <p:cNvPr id="21509" name="Рисунок 4" descr="C:\Documents and Settings\Галя\Рабочий стол\attachments_15-04-2011_18-13-03\Изображение 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285750"/>
            <a:ext cx="2643188" cy="2214563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510" name="Рисунок 5" descr="C:\Documents and Settings\Галя\Рабочий стол\attachments_15-04-2011_18-13-03\Изображение 0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13" y="1714500"/>
            <a:ext cx="2714625" cy="221456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511" name="Рисунок 6" descr="C:\Documents and Settings\Галя\Рабочий стол\attachments_15-04-2011_18-13-03\Изображение 010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285750" y="2643188"/>
            <a:ext cx="2643188" cy="219551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ChangeArrowheads="1"/>
          </p:cNvSpPr>
          <p:nvPr/>
        </p:nvSpPr>
        <p:spPr bwMode="auto">
          <a:xfrm>
            <a:off x="755576" y="415117"/>
            <a:ext cx="81369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Оперативное вмешательство </a:t>
            </a:r>
          </a:p>
          <a:p>
            <a:r>
              <a:rPr lang="ru-RU" sz="4000" b="1" dirty="0">
                <a:solidFill>
                  <a:schemeClr val="tx2"/>
                </a:solidFill>
              </a:rPr>
              <a:t> по жизненным показаниям</a:t>
            </a:r>
          </a:p>
        </p:txBody>
      </p:sp>
      <p:pic>
        <p:nvPicPr>
          <p:cNvPr id="22531" name="Рисунок 4" descr="C:\Documents and Settings\Галя\Мои документы\6300фото\getImage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132856"/>
            <a:ext cx="4478285" cy="3288741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532" name="Picture 5" descr="посвящение 2008г 0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10745" y="2861693"/>
            <a:ext cx="4399879" cy="3300982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Изображение1 0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916113"/>
            <a:ext cx="4675187" cy="3798887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3555" name="Picture 7" descr="анест 0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564904"/>
            <a:ext cx="4572000" cy="3578225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0" y="349825"/>
            <a:ext cx="939653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500" b="1" dirty="0">
                <a:solidFill>
                  <a:schemeClr val="tx2"/>
                </a:solidFill>
              </a:rPr>
              <a:t>Лечебные и диагностические </a:t>
            </a:r>
            <a:r>
              <a:rPr lang="ru-RU" sz="2500" b="1" dirty="0" smtClean="0">
                <a:solidFill>
                  <a:schemeClr val="tx2"/>
                </a:solidFill>
              </a:rPr>
              <a:t>мероприятия проводятся </a:t>
            </a:r>
            <a:r>
              <a:rPr lang="ru-RU" sz="2500" b="1" dirty="0">
                <a:solidFill>
                  <a:schemeClr val="tx2"/>
                </a:solidFill>
              </a:rPr>
              <a:t>параллельно, а при показаниях </a:t>
            </a:r>
            <a:r>
              <a:rPr lang="ru-RU" sz="2500" b="1" dirty="0" smtClean="0">
                <a:solidFill>
                  <a:schemeClr val="tx2"/>
                </a:solidFill>
              </a:rPr>
              <a:t>реанимационные </a:t>
            </a:r>
            <a:r>
              <a:rPr lang="ru-RU" sz="2500" b="1" dirty="0">
                <a:solidFill>
                  <a:schemeClr val="tx2"/>
                </a:solidFill>
              </a:rPr>
              <a:t>мероприятия опережают диагностические</a:t>
            </a:r>
            <a:r>
              <a:rPr lang="ru-RU" sz="2500" dirty="0"/>
              <a:t>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анест 008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5436096" y="1340768"/>
            <a:ext cx="3463883" cy="4032449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4579" name="Picture 8" descr="P5190274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23528" y="1340768"/>
            <a:ext cx="4858184" cy="4047019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4580" name="Rectangle 9"/>
          <p:cNvSpPr>
            <a:spLocks noChangeArrowheads="1"/>
          </p:cNvSpPr>
          <p:nvPr/>
        </p:nvSpPr>
        <p:spPr bwMode="auto">
          <a:xfrm>
            <a:off x="-36512" y="349320"/>
            <a:ext cx="92890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Оказание помощи в операционной</a:t>
            </a:r>
            <a:endParaRPr lang="ru-RU" sz="40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4283968" y="332656"/>
            <a:ext cx="4716016" cy="5904656"/>
          </a:xfrm>
          <a:prstGeom prst="rect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4276" name="Picture 4" descr="Условия приема в медицинский коллед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548680"/>
            <a:ext cx="4355976" cy="554461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51520" y="1397968"/>
            <a:ext cx="403244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ru-RU" sz="3400" b="1" dirty="0" smtClean="0">
                <a:solidFill>
                  <a:schemeClr val="tx2"/>
                </a:solidFill>
              </a:rPr>
              <a:t>Карта наблюдения и лечения в реанимационном зале </a:t>
            </a:r>
            <a:endParaRPr lang="ru-RU" sz="34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анест 141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51520" y="404664"/>
            <a:ext cx="4430713" cy="3324225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6628" name="Rectangle 8"/>
          <p:cNvSpPr>
            <a:spLocks noChangeArrowheads="1"/>
          </p:cNvSpPr>
          <p:nvPr/>
        </p:nvSpPr>
        <p:spPr bwMode="auto">
          <a:xfrm>
            <a:off x="971600" y="4221088"/>
            <a:ext cx="78488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Лечение пациентов                      в </a:t>
            </a:r>
            <a:r>
              <a:rPr lang="ru-RU" sz="4000" b="1" dirty="0">
                <a:solidFill>
                  <a:schemeClr val="tx2"/>
                </a:solidFill>
              </a:rPr>
              <a:t>реанимационном отделении </a:t>
            </a:r>
          </a:p>
        </p:txBody>
      </p:sp>
      <p:pic>
        <p:nvPicPr>
          <p:cNvPr id="26629" name="Picture 5" descr="анест 140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4499992" y="620688"/>
            <a:ext cx="4497387" cy="3368675"/>
          </a:xfrm>
          <a:prstGeom prst="rect">
            <a:avLst/>
          </a:prstGeom>
          <a:noFill/>
          <a:ln w="5715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764704"/>
            <a:ext cx="4248472" cy="441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Умение принять чужую боль и облегчить страдание -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и есть искусство милосердия.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Овладеть им может каждый, чья душа добра,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сердце способно к состраданию…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75212" y="1052736"/>
            <a:ext cx="4768788" cy="366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251520" y="2420342"/>
            <a:ext cx="8902502" cy="9366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gray">
          <a:xfrm>
            <a:off x="1116013" y="308198"/>
            <a:ext cx="705643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Verdana" pitchFamily="34" charset="0"/>
              </a:rPr>
              <a:t>Информация о состоянии травматизма в г. Омске</a:t>
            </a:r>
            <a:endParaRPr lang="en-US" sz="3200" b="1" dirty="0">
              <a:latin typeface="Verdana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83568" y="1196752"/>
          <a:ext cx="828092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Фотоальбом\Фото ЛПУ\Городские\ОГКБ №1 им. А.Н. Кабанова\Для сайта\PICT0209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48011" y="3273967"/>
            <a:ext cx="3417428" cy="2365247"/>
          </a:xfrm>
          <a:prstGeom prst="roundRect">
            <a:avLst/>
          </a:prstGeom>
          <a:noFill/>
        </p:spPr>
      </p:pic>
      <p:pic>
        <p:nvPicPr>
          <p:cNvPr id="1026" name="Picture 2" descr="D:\Фотоальбом\Фото ЛПУ\Городские\ГК БСМП №1\BSMP\P1010067.jp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49618" y="3284983"/>
            <a:ext cx="3428444" cy="2432407"/>
          </a:xfrm>
          <a:prstGeom prst="round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362950" cy="1031875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2"/>
                </a:solidFill>
              </a:rPr>
              <a:t>Оказание стационарной помощи взрослому населению города Омска при </a:t>
            </a:r>
            <a:r>
              <a:rPr lang="ru-RU" dirty="0" err="1" smtClean="0">
                <a:solidFill>
                  <a:schemeClr val="tx2"/>
                </a:solidFill>
              </a:rPr>
              <a:t>политравме</a:t>
            </a: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5220072" y="3235449"/>
            <a:ext cx="3456384" cy="2425799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1687" name="Freeform 7"/>
          <p:cNvSpPr>
            <a:spLocks/>
          </p:cNvSpPr>
          <p:nvPr/>
        </p:nvSpPr>
        <p:spPr bwMode="gray">
          <a:xfrm>
            <a:off x="3492500" y="1916832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0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2919413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89" name="Freeform 9"/>
          <p:cNvSpPr>
            <a:spLocks/>
          </p:cNvSpPr>
          <p:nvPr/>
        </p:nvSpPr>
        <p:spPr bwMode="gray">
          <a:xfrm flipH="1">
            <a:off x="4644008" y="1916832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219899" y="3717032"/>
            <a:ext cx="352856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tx2"/>
                </a:solidFill>
              </a:rPr>
              <a:t>МУЗ </a:t>
            </a:r>
            <a:r>
              <a:rPr lang="ru-RU" sz="3000" b="1" dirty="0" smtClean="0">
                <a:solidFill>
                  <a:schemeClr val="tx2"/>
                </a:solidFill>
              </a:rPr>
              <a:t>«ОГКБ № 1 им. Кабанова </a:t>
            </a:r>
            <a:r>
              <a:rPr lang="ru-RU" sz="3000" b="1" dirty="0">
                <a:solidFill>
                  <a:schemeClr val="tx2"/>
                </a:solidFill>
              </a:rPr>
              <a:t>А.Н</a:t>
            </a:r>
            <a:r>
              <a:rPr lang="ru-RU" sz="3000" b="1" dirty="0" smtClean="0">
                <a:solidFill>
                  <a:schemeClr val="tx2"/>
                </a:solidFill>
              </a:rPr>
              <a:t>.»</a:t>
            </a:r>
            <a:endParaRPr lang="ru-RU" sz="3000" b="1" dirty="0">
              <a:solidFill>
                <a:schemeClr val="tx2"/>
              </a:solidFill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899592" y="3933056"/>
            <a:ext cx="331236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000" b="1" dirty="0">
                <a:solidFill>
                  <a:schemeClr val="tx2"/>
                </a:solidFill>
              </a:rPr>
              <a:t>МУЗ </a:t>
            </a:r>
          </a:p>
          <a:p>
            <a:r>
              <a:rPr lang="ru-RU" sz="3000" b="1" dirty="0" smtClean="0">
                <a:solidFill>
                  <a:schemeClr val="tx2"/>
                </a:solidFill>
              </a:rPr>
              <a:t>«ГК БСМП № 1»</a:t>
            </a:r>
            <a:r>
              <a:rPr lang="ru-RU" sz="3000" dirty="0" smtClean="0">
                <a:solidFill>
                  <a:schemeClr val="tx2"/>
                </a:solidFill>
              </a:rPr>
              <a:t> </a:t>
            </a:r>
            <a:endParaRPr lang="ru-RU" sz="3000" dirty="0">
              <a:solidFill>
                <a:schemeClr val="tx2"/>
              </a:solidFill>
            </a:endParaRPr>
          </a:p>
          <a:p>
            <a:pPr eaLnBrk="0" hangingPunct="0"/>
            <a:endParaRPr lang="ru-RU" sz="3000" dirty="0">
              <a:solidFill>
                <a:schemeClr val="tx2"/>
              </a:solidFill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827584" y="3284984"/>
            <a:ext cx="3456384" cy="2425799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5" name="AutoShape 5"/>
          <p:cNvSpPr>
            <a:spLocks noChangeArrowheads="1"/>
          </p:cNvSpPr>
          <p:nvPr/>
        </p:nvSpPr>
        <p:spPr bwMode="blackWhite">
          <a:xfrm>
            <a:off x="539750" y="836712"/>
            <a:ext cx="4103688" cy="108108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r>
              <a:rPr lang="ru-RU" sz="3400" b="1" dirty="0"/>
              <a:t>механических</a:t>
            </a:r>
            <a:r>
              <a:rPr lang="ru-RU" sz="3400" dirty="0"/>
              <a:t> </a:t>
            </a:r>
            <a:endParaRPr lang="en-US" sz="3400" dirty="0"/>
          </a:p>
        </p:txBody>
      </p:sp>
      <p:sp>
        <p:nvSpPr>
          <p:cNvPr id="9219" name="AutoShape 6"/>
          <p:cNvSpPr>
            <a:spLocks noChangeArrowheads="1"/>
          </p:cNvSpPr>
          <p:nvPr/>
        </p:nvSpPr>
        <p:spPr bwMode="blackWhite">
          <a:xfrm>
            <a:off x="611188" y="21336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96BB8F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r>
              <a:rPr lang="ru-RU" sz="3400" b="1"/>
              <a:t>термических</a:t>
            </a:r>
            <a:r>
              <a:rPr lang="ru-RU" sz="3400"/>
              <a:t> </a:t>
            </a:r>
            <a:endParaRPr lang="en-US" sz="3400"/>
          </a:p>
        </p:txBody>
      </p:sp>
      <p:sp>
        <p:nvSpPr>
          <p:cNvPr id="122887" name="AutoShape 7"/>
          <p:cNvSpPr>
            <a:spLocks noChangeArrowheads="1"/>
          </p:cNvSpPr>
          <p:nvPr/>
        </p:nvSpPr>
        <p:spPr bwMode="blackWhite">
          <a:xfrm>
            <a:off x="611188" y="3302099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r>
              <a:rPr lang="ru-RU" sz="3400" b="1"/>
              <a:t>химических</a:t>
            </a:r>
            <a:r>
              <a:rPr lang="ru-RU" sz="3400"/>
              <a:t> </a:t>
            </a:r>
            <a:endParaRPr lang="en-US" sz="3400"/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5880100" y="30480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22889" name="AutoShape 9"/>
          <p:cNvSpPr>
            <a:spLocks noChangeArrowheads="1"/>
          </p:cNvSpPr>
          <p:nvPr/>
        </p:nvSpPr>
        <p:spPr bwMode="blackWhite">
          <a:xfrm>
            <a:off x="611188" y="4526632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eaLnBrk="0" hangingPunct="0"/>
            <a:r>
              <a:rPr lang="ru-RU" sz="3400" b="1" dirty="0"/>
              <a:t>радиационных</a:t>
            </a:r>
            <a:r>
              <a:rPr lang="ru-RU" sz="3400" dirty="0"/>
              <a:t> </a:t>
            </a:r>
            <a:endParaRPr lang="en-US" sz="3400" dirty="0"/>
          </a:p>
        </p:txBody>
      </p:sp>
      <p:sp>
        <p:nvSpPr>
          <p:cNvPr id="122890" name="AutoShape 10"/>
          <p:cNvSpPr>
            <a:spLocks noChangeArrowheads="1"/>
          </p:cNvSpPr>
          <p:nvPr/>
        </p:nvSpPr>
        <p:spPr bwMode="ltGray">
          <a:xfrm rot="10800000">
            <a:off x="5148064" y="1628800"/>
            <a:ext cx="3816424" cy="3240360"/>
          </a:xfrm>
          <a:prstGeom prst="rightArrow">
            <a:avLst>
              <a:gd name="adj1" fmla="val 79306"/>
              <a:gd name="adj2" fmla="val 24769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ot="10800000" wrap="none" anchor="ctr"/>
          <a:lstStyle/>
          <a:p>
            <a:r>
              <a:rPr lang="ru-RU" sz="45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Травма</a:t>
            </a:r>
            <a:r>
              <a:rPr lang="ru-RU" sz="45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воздействие </a:t>
            </a:r>
            <a:endParaRPr lang="ru-RU" sz="3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внешних </a:t>
            </a:r>
          </a:p>
          <a:p>
            <a:r>
              <a:rPr lang="ru-RU" sz="3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факторов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78050" y="476250"/>
            <a:ext cx="6965950" cy="960438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2"/>
                </a:solidFill>
              </a:rPr>
              <a:t> </a:t>
            </a:r>
          </a:p>
        </p:txBody>
      </p:sp>
      <p:grpSp>
        <p:nvGrpSpPr>
          <p:cNvPr id="10243" name="Group 20"/>
          <p:cNvGrpSpPr>
            <a:grpSpLocks/>
          </p:cNvGrpSpPr>
          <p:nvPr/>
        </p:nvGrpSpPr>
        <p:grpSpPr bwMode="auto">
          <a:xfrm>
            <a:off x="6012492" y="761668"/>
            <a:ext cx="3167956" cy="2230384"/>
            <a:chOff x="1619" y="3238"/>
            <a:chExt cx="1043" cy="735"/>
          </a:xfrm>
        </p:grpSpPr>
        <p:grpSp>
          <p:nvGrpSpPr>
            <p:cNvPr id="10249" name="Group 21"/>
            <p:cNvGrpSpPr>
              <a:grpSpLocks/>
            </p:cNvGrpSpPr>
            <p:nvPr/>
          </p:nvGrpSpPr>
          <p:grpSpPr bwMode="auto">
            <a:xfrm>
              <a:off x="1714" y="3238"/>
              <a:ext cx="879" cy="735"/>
              <a:chOff x="2861" y="1841"/>
              <a:chExt cx="879" cy="735"/>
            </a:xfrm>
          </p:grpSpPr>
          <p:sp>
            <p:nvSpPr>
              <p:cNvPr id="10251" name="Oval 22"/>
              <p:cNvSpPr>
                <a:spLocks noChangeArrowheads="1"/>
              </p:cNvSpPr>
              <p:nvPr/>
            </p:nvSpPr>
            <p:spPr bwMode="gray">
              <a:xfrm>
                <a:off x="3253" y="2091"/>
                <a:ext cx="65" cy="1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965E1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252" name="Oval 23"/>
              <p:cNvSpPr>
                <a:spLocks noChangeArrowheads="1"/>
              </p:cNvSpPr>
              <p:nvPr/>
            </p:nvSpPr>
            <p:spPr bwMode="gray">
              <a:xfrm>
                <a:off x="3253" y="2091"/>
                <a:ext cx="65" cy="184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253" name="Oval 24"/>
              <p:cNvSpPr>
                <a:spLocks noChangeArrowheads="1"/>
              </p:cNvSpPr>
              <p:nvPr/>
            </p:nvSpPr>
            <p:spPr bwMode="gray">
              <a:xfrm>
                <a:off x="2889" y="2091"/>
                <a:ext cx="787" cy="184"/>
              </a:xfrm>
              <a:prstGeom prst="ellipse">
                <a:avLst/>
              </a:prstGeom>
              <a:gradFill rotWithShape="1">
                <a:gsLst>
                  <a:gs pos="0">
                    <a:srgbClr val="1F377A"/>
                  </a:gs>
                  <a:gs pos="50000">
                    <a:srgbClr val="3965E1"/>
                  </a:gs>
                  <a:gs pos="100000">
                    <a:srgbClr val="1F377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254" name="Oval 25"/>
              <p:cNvSpPr>
                <a:spLocks noChangeArrowheads="1"/>
              </p:cNvSpPr>
              <p:nvPr/>
            </p:nvSpPr>
            <p:spPr bwMode="gray">
              <a:xfrm>
                <a:off x="2889" y="2103"/>
                <a:ext cx="851" cy="171"/>
              </a:xfrm>
              <a:prstGeom prst="ellipse">
                <a:avLst/>
              </a:prstGeom>
              <a:gradFill rotWithShape="1">
                <a:gsLst>
                  <a:gs pos="0">
                    <a:srgbClr val="264396"/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255" name="Oval 26"/>
              <p:cNvSpPr>
                <a:spLocks noChangeArrowheads="1"/>
              </p:cNvSpPr>
              <p:nvPr/>
            </p:nvSpPr>
            <p:spPr bwMode="gray">
              <a:xfrm>
                <a:off x="2861" y="2103"/>
                <a:ext cx="853" cy="171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03060D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10256" name="Group 27"/>
              <p:cNvGrpSpPr>
                <a:grpSpLocks/>
              </p:cNvGrpSpPr>
              <p:nvPr/>
            </p:nvGrpSpPr>
            <p:grpSpPr bwMode="auto">
              <a:xfrm>
                <a:off x="2948" y="1841"/>
                <a:ext cx="720" cy="735"/>
                <a:chOff x="4166" y="1706"/>
                <a:chExt cx="1311" cy="1338"/>
              </a:xfrm>
            </p:grpSpPr>
            <p:sp>
              <p:nvSpPr>
                <p:cNvPr id="10257" name="Oval 28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0258" name="Oval 29"/>
                <p:cNvSpPr>
                  <a:spLocks noChangeArrowheads="1"/>
                </p:cNvSpPr>
                <p:nvPr/>
              </p:nvSpPr>
              <p:spPr bwMode="gray">
                <a:xfrm>
                  <a:off x="4180" y="1713"/>
                  <a:ext cx="1297" cy="133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0259" name="Oval 30"/>
                <p:cNvSpPr>
                  <a:spLocks noChangeArrowheads="1"/>
                </p:cNvSpPr>
                <p:nvPr/>
              </p:nvSpPr>
              <p:spPr bwMode="gray">
                <a:xfrm>
                  <a:off x="4193" y="1749"/>
                  <a:ext cx="1241" cy="123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10260" name="Oval 31"/>
                <p:cNvSpPr>
                  <a:spLocks noChangeArrowheads="1"/>
                </p:cNvSpPr>
                <p:nvPr/>
              </p:nvSpPr>
              <p:spPr bwMode="gray">
                <a:xfrm>
                  <a:off x="4225" y="1757"/>
                  <a:ext cx="1166" cy="120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250" name="Text Box 32"/>
            <p:cNvSpPr txBox="1">
              <a:spLocks noChangeArrowheads="1"/>
            </p:cNvSpPr>
            <p:nvPr/>
          </p:nvSpPr>
          <p:spPr bwMode="gray">
            <a:xfrm>
              <a:off x="1619" y="3500"/>
              <a:ext cx="1043" cy="1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2600" b="1" dirty="0" err="1">
                  <a:solidFill>
                    <a:schemeClr val="tx2"/>
                  </a:solidFill>
                </a:rPr>
                <a:t>Политравма</a:t>
              </a:r>
              <a:r>
                <a:rPr lang="ru-RU" sz="2600" dirty="0"/>
                <a:t> </a:t>
              </a:r>
              <a:endParaRPr lang="en-US" sz="26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0246" name="Rectangle 35"/>
          <p:cNvSpPr>
            <a:spLocks noChangeArrowheads="1"/>
          </p:cNvSpPr>
          <p:nvPr/>
        </p:nvSpPr>
        <p:spPr bwMode="gray">
          <a:xfrm rot="21280823">
            <a:off x="507593" y="548680"/>
            <a:ext cx="5198614" cy="4212208"/>
          </a:xfrm>
          <a:prstGeom prst="rect">
            <a:avLst/>
          </a:prstGeom>
          <a:solidFill>
            <a:schemeClr val="tx2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Rectangle 36"/>
          <p:cNvSpPr>
            <a:spLocks noChangeArrowheads="1"/>
          </p:cNvSpPr>
          <p:nvPr/>
        </p:nvSpPr>
        <p:spPr bwMode="gray">
          <a:xfrm>
            <a:off x="897974" y="709411"/>
            <a:ext cx="5082227" cy="5023845"/>
          </a:xfrm>
          <a:prstGeom prst="rect">
            <a:avLst/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Text Box 37"/>
          <p:cNvSpPr txBox="1">
            <a:spLocks noChangeArrowheads="1"/>
          </p:cNvSpPr>
          <p:nvPr/>
        </p:nvSpPr>
        <p:spPr bwMode="gray">
          <a:xfrm>
            <a:off x="1070130" y="877131"/>
            <a:ext cx="4800959" cy="5000141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b="1" dirty="0">
              <a:solidFill>
                <a:schemeClr val="bg1"/>
              </a:solidFill>
            </a:endParaRPr>
          </a:p>
          <a:p>
            <a:pPr eaLnBrk="0" hangingPunct="0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качественное </a:t>
            </a: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понятие, объединяющее тяжелые механические повреждения костной системы, внутренних органов с развитием ранних </a:t>
            </a:r>
            <a:r>
              <a:rPr lang="ru-RU" sz="3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полиорганных</a:t>
            </a: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расстройств</a:t>
            </a: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66" name="Freeform 38"/>
          <p:cNvSpPr>
            <a:spLocks/>
          </p:cNvSpPr>
          <p:nvPr/>
        </p:nvSpPr>
        <p:spPr bwMode="gray">
          <a:xfrm>
            <a:off x="6084168" y="3140968"/>
            <a:ext cx="13350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rganization Chart 5"/>
          <p:cNvGrpSpPr>
            <a:grpSpLocks noChangeAspect="1"/>
          </p:cNvGrpSpPr>
          <p:nvPr/>
        </p:nvGrpSpPr>
        <p:grpSpPr bwMode="auto">
          <a:xfrm>
            <a:off x="539750" y="333375"/>
            <a:ext cx="8498205" cy="5202238"/>
            <a:chOff x="1134" y="1270"/>
            <a:chExt cx="1487" cy="2028"/>
          </a:xfrm>
        </p:grpSpPr>
        <p:cxnSp>
          <p:nvCxnSpPr>
            <p:cNvPr id="1028" name="_s1028"/>
            <p:cNvCxnSpPr>
              <a:cxnSpLocks noChangeShapeType="1"/>
              <a:stCxn id="13" idx="3"/>
              <a:endCxn id="9" idx="2"/>
            </p:cNvCxnSpPr>
            <p:nvPr/>
          </p:nvCxnSpPr>
          <p:spPr bwMode="auto">
            <a:xfrm flipV="1">
              <a:off x="1998" y="1579"/>
              <a:ext cx="49" cy="1575"/>
            </a:xfrm>
            <a:prstGeom prst="bentConnector2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</p:cxnSp>
        <p:cxnSp>
          <p:nvCxnSpPr>
            <p:cNvPr id="1029" name="_s1029"/>
            <p:cNvCxnSpPr>
              <a:cxnSpLocks noChangeShapeType="1"/>
              <a:stCxn id="12" idx="3"/>
              <a:endCxn id="9" idx="2"/>
            </p:cNvCxnSpPr>
            <p:nvPr/>
          </p:nvCxnSpPr>
          <p:spPr bwMode="auto">
            <a:xfrm flipV="1">
              <a:off x="1998" y="1579"/>
              <a:ext cx="49" cy="1131"/>
            </a:xfrm>
            <a:prstGeom prst="bentConnector2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</p:cxnSp>
        <p:cxnSp>
          <p:nvCxnSpPr>
            <p:cNvPr id="1030" name="_s1030"/>
            <p:cNvCxnSpPr>
              <a:cxnSpLocks noChangeShapeType="1"/>
              <a:stCxn id="11" idx="3"/>
              <a:endCxn id="9" idx="2"/>
            </p:cNvCxnSpPr>
            <p:nvPr/>
          </p:nvCxnSpPr>
          <p:spPr bwMode="auto">
            <a:xfrm flipV="1">
              <a:off x="1998" y="1579"/>
              <a:ext cx="49" cy="699"/>
            </a:xfrm>
            <a:prstGeom prst="bentConnector2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</p:cxnSp>
        <p:cxnSp>
          <p:nvCxnSpPr>
            <p:cNvPr id="1031" name="_s1031"/>
            <p:cNvCxnSpPr>
              <a:cxnSpLocks noChangeShapeType="1"/>
              <a:stCxn id="10" idx="3"/>
              <a:endCxn id="9" idx="2"/>
            </p:cNvCxnSpPr>
            <p:nvPr/>
          </p:nvCxnSpPr>
          <p:spPr bwMode="auto">
            <a:xfrm flipV="1">
              <a:off x="1998" y="1579"/>
              <a:ext cx="49" cy="267"/>
            </a:xfrm>
            <a:prstGeom prst="bentConnector2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</p:cxnSp>
        <p:sp>
          <p:nvSpPr>
            <p:cNvPr id="9" name="_s1032"/>
            <p:cNvSpPr>
              <a:spLocks noChangeArrowheads="1"/>
            </p:cNvSpPr>
            <p:nvPr/>
          </p:nvSpPr>
          <p:spPr bwMode="auto">
            <a:xfrm>
              <a:off x="1474" y="1270"/>
              <a:ext cx="1147" cy="309"/>
            </a:xfrm>
            <a:prstGeom prst="roundRect">
              <a:avLst>
                <a:gd name="adj" fmla="val 16667"/>
              </a:avLst>
            </a:prstGeom>
            <a:solidFill>
              <a:srgbClr val="D5E9F7"/>
            </a:solidFill>
            <a:ln w="38100" cmpd="dbl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Этапы помощи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 пострадавшим с сочетанной травмой</a:t>
              </a:r>
            </a:p>
          </p:txBody>
        </p:sp>
        <p:sp>
          <p:nvSpPr>
            <p:cNvPr id="10" name="_s1033"/>
            <p:cNvSpPr>
              <a:spLocks noChangeArrowheads="1"/>
            </p:cNvSpPr>
            <p:nvPr/>
          </p:nvSpPr>
          <p:spPr bwMode="auto">
            <a:xfrm>
              <a:off x="1134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D5E9F7"/>
            </a:solidFill>
            <a:ln w="38100" cmpd="dbl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1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Догоспитальный</a:t>
              </a:r>
              <a:r>
                <a:rPr kumimoji="0" lang="ru-RU" sz="2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11" name="_s1034"/>
            <p:cNvSpPr>
              <a:spLocks noChangeArrowheads="1"/>
            </p:cNvSpPr>
            <p:nvPr/>
          </p:nvSpPr>
          <p:spPr bwMode="auto">
            <a:xfrm>
              <a:off x="1134" y="213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D5E9F7"/>
            </a:solidFill>
            <a:ln w="38100" cmpd="dbl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Реанимационный</a:t>
              </a:r>
              <a:r>
                <a:rPr kumimoji="0" lang="ru-RU" sz="2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12" name="_s1035"/>
            <p:cNvSpPr>
              <a:spLocks noChangeArrowheads="1"/>
            </p:cNvSpPr>
            <p:nvPr/>
          </p:nvSpPr>
          <p:spPr bwMode="auto">
            <a:xfrm>
              <a:off x="1134" y="256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D5E9F7"/>
            </a:solidFill>
            <a:ln w="38100" cmpd="dbl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Профильный  клинический</a:t>
              </a:r>
            </a:p>
          </p:txBody>
        </p:sp>
        <p:sp>
          <p:nvSpPr>
            <p:cNvPr id="13" name="_s1036"/>
            <p:cNvSpPr>
              <a:spLocks noChangeArrowheads="1"/>
            </p:cNvSpPr>
            <p:nvPr/>
          </p:nvSpPr>
          <p:spPr bwMode="auto">
            <a:xfrm>
              <a:off x="1134" y="301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D5E9F7"/>
            </a:solidFill>
            <a:ln w="38100" cmpd="dbl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Реабилитационный</a:t>
              </a:r>
              <a:r>
                <a:rPr kumimoji="0" lang="ru-RU" sz="2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</a:t>
              </a:r>
            </a:p>
          </p:txBody>
        </p:sp>
      </p:grpSp>
      <p:pic>
        <p:nvPicPr>
          <p:cNvPr id="1037" name="Picture 16" descr="анест 14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65435" y="2204864"/>
            <a:ext cx="2871061" cy="2152823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79512" y="1124744"/>
            <a:ext cx="432048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9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Догоспитальный</a:t>
            </a:r>
            <a:r>
              <a:rPr lang="ru-RU" sz="2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</a:t>
            </a:r>
            <a:endParaRPr lang="ru-RU" sz="2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4716016" y="1173669"/>
            <a:ext cx="439248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9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Реанимационный этап</a:t>
            </a:r>
            <a:endParaRPr lang="ru-RU" sz="2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95536" y="1556792"/>
          <a:ext cx="87484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3635896" y="1412776"/>
          <a:ext cx="576064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/>
          <p:cNvSpPr>
            <a:spLocks noChangeArrowheads="1"/>
          </p:cNvSpPr>
          <p:nvPr/>
        </p:nvSpPr>
        <p:spPr bwMode="blackWhite">
          <a:xfrm>
            <a:off x="251495" y="1575123"/>
            <a:ext cx="4896951" cy="1493837"/>
          </a:xfrm>
          <a:prstGeom prst="roundRect">
            <a:avLst>
              <a:gd name="adj" fmla="val 9106"/>
            </a:avLst>
          </a:prstGeom>
          <a:solidFill>
            <a:srgbClr val="000099"/>
          </a:solidFill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200" b="1" dirty="0">
                <a:solidFill>
                  <a:schemeClr val="bg1"/>
                </a:solidFill>
              </a:rPr>
              <a:t>Срочный гемостаз и </a:t>
            </a:r>
          </a:p>
          <a:p>
            <a:pPr eaLnBrk="0" hangingPunct="0"/>
            <a:r>
              <a:rPr lang="ru-RU" sz="2200" b="1" dirty="0">
                <a:solidFill>
                  <a:schemeClr val="bg1"/>
                </a:solidFill>
              </a:rPr>
              <a:t>коррекция наиболее опасных </a:t>
            </a:r>
          </a:p>
          <a:p>
            <a:pPr eaLnBrk="0" hangingPunct="0"/>
            <a:r>
              <a:rPr lang="ru-RU" sz="2200" b="1" dirty="0">
                <a:solidFill>
                  <a:schemeClr val="bg1"/>
                </a:solidFill>
              </a:rPr>
              <a:t>нарушений функции</a:t>
            </a:r>
          </a:p>
          <a:p>
            <a:pPr eaLnBrk="0" hangingPunct="0"/>
            <a:r>
              <a:rPr lang="ru-RU" sz="2200" b="1" dirty="0">
                <a:solidFill>
                  <a:schemeClr val="bg1"/>
                </a:solidFill>
              </a:rPr>
              <a:t> внутренних органов</a:t>
            </a:r>
            <a:r>
              <a:rPr lang="ru-RU" sz="2200" dirty="0"/>
              <a:t>  </a:t>
            </a:r>
            <a:endParaRPr lang="en-US" sz="2200" dirty="0"/>
          </a:p>
        </p:txBody>
      </p:sp>
      <p:sp>
        <p:nvSpPr>
          <p:cNvPr id="159749" name="AutoShape 5"/>
          <p:cNvSpPr>
            <a:spLocks noChangeArrowheads="1"/>
          </p:cNvSpPr>
          <p:nvPr/>
        </p:nvSpPr>
        <p:spPr bwMode="blackWhite">
          <a:xfrm>
            <a:off x="251520" y="3356992"/>
            <a:ext cx="4896544" cy="990600"/>
          </a:xfrm>
          <a:prstGeom prst="roundRect">
            <a:avLst>
              <a:gd name="adj" fmla="val 9106"/>
            </a:avLst>
          </a:prstGeom>
          <a:solidFill>
            <a:srgbClr val="000099"/>
          </a:solidFill>
          <a:ln w="254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2200" b="1" dirty="0">
                <a:solidFill>
                  <a:schemeClr val="bg1"/>
                </a:solidFill>
              </a:rPr>
              <a:t>При повреждении органов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bg1"/>
                </a:solidFill>
              </a:rPr>
              <a:t> брюшной полости – 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bg1"/>
                </a:solidFill>
              </a:rPr>
              <a:t>срочная лапаротомия</a:t>
            </a:r>
            <a:r>
              <a:rPr lang="ru-RU" sz="2200" dirty="0">
                <a:solidFill>
                  <a:schemeClr val="bg1"/>
                </a:solidFill>
              </a:rPr>
              <a:t>  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1268" name="AutoShape 6"/>
          <p:cNvSpPr>
            <a:spLocks noChangeArrowheads="1"/>
          </p:cNvSpPr>
          <p:nvPr/>
        </p:nvSpPr>
        <p:spPr bwMode="auto">
          <a:xfrm>
            <a:off x="5880100" y="30480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159751" name="AutoShape 7"/>
          <p:cNvSpPr>
            <a:spLocks noChangeArrowheads="1"/>
          </p:cNvSpPr>
          <p:nvPr/>
        </p:nvSpPr>
        <p:spPr bwMode="blackWhite">
          <a:xfrm>
            <a:off x="251520" y="4581128"/>
            <a:ext cx="4896544" cy="990600"/>
          </a:xfrm>
          <a:prstGeom prst="roundRect">
            <a:avLst>
              <a:gd name="adj" fmla="val 9106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r>
              <a:rPr lang="ru-RU" sz="2200" b="1" dirty="0">
                <a:solidFill>
                  <a:schemeClr val="tx2"/>
                </a:solidFill>
              </a:rPr>
              <a:t>Лечение локальных 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tx2"/>
                </a:solidFill>
              </a:rPr>
              <a:t>повреждений органов 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tx2"/>
                </a:solidFill>
              </a:rPr>
              <a:t>опоры и движения</a:t>
            </a:r>
            <a:r>
              <a:rPr lang="ru-RU" sz="2200" dirty="0"/>
              <a:t>  </a:t>
            </a:r>
            <a:endParaRPr lang="en-US" sz="2200" dirty="0"/>
          </a:p>
        </p:txBody>
      </p:sp>
      <p:sp>
        <p:nvSpPr>
          <p:cNvPr id="159752" name="AutoShape 8"/>
          <p:cNvSpPr>
            <a:spLocks noChangeArrowheads="1"/>
          </p:cNvSpPr>
          <p:nvPr/>
        </p:nvSpPr>
        <p:spPr bwMode="ltGray">
          <a:xfrm rot="10800000">
            <a:off x="5220072" y="1628800"/>
            <a:ext cx="3815531" cy="2768600"/>
          </a:xfrm>
          <a:prstGeom prst="rightArrow">
            <a:avLst>
              <a:gd name="adj1" fmla="val 79306"/>
              <a:gd name="adj2" fmla="val 29626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</a:rPr>
              <a:t>Задачи </a:t>
            </a:r>
          </a:p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</a:rPr>
              <a:t>реанимационного</a:t>
            </a:r>
          </a:p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</a:rPr>
              <a:t>этапа</a:t>
            </a:r>
          </a:p>
        </p:txBody>
      </p:sp>
      <p:sp>
        <p:nvSpPr>
          <p:cNvPr id="159753" name="AutoShape 9"/>
          <p:cNvSpPr>
            <a:spLocks noChangeArrowheads="1"/>
          </p:cNvSpPr>
          <p:nvPr/>
        </p:nvSpPr>
        <p:spPr bwMode="blackWhite">
          <a:xfrm>
            <a:off x="236893" y="404813"/>
            <a:ext cx="4896327" cy="990600"/>
          </a:xfrm>
          <a:prstGeom prst="roundRect">
            <a:avLst>
              <a:gd name="adj" fmla="val 9106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r>
              <a:rPr lang="ru-RU" sz="2200" b="1" dirty="0">
                <a:solidFill>
                  <a:schemeClr val="tx2"/>
                </a:solidFill>
              </a:rPr>
              <a:t>Восстановление адекватного </a:t>
            </a:r>
          </a:p>
          <a:p>
            <a:pPr eaLnBrk="0" hangingPunct="0">
              <a:defRPr/>
            </a:pPr>
            <a:r>
              <a:rPr lang="ru-RU" sz="2200" b="1" dirty="0">
                <a:solidFill>
                  <a:schemeClr val="tx2"/>
                </a:solidFill>
              </a:rPr>
              <a:t>дыхания и гемодинамики</a:t>
            </a:r>
            <a:r>
              <a:rPr lang="ru-RU" sz="2200" dirty="0"/>
              <a:t>  </a:t>
            </a:r>
            <a:endParaRPr lang="en-US" sz="22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8l">
  <a:themeElements>
    <a:clrScheme name="cdb2004218l 3">
      <a:dk1>
        <a:srgbClr val="000000"/>
      </a:dk1>
      <a:lt1>
        <a:srgbClr val="FFFFFF"/>
      </a:lt1>
      <a:dk2>
        <a:srgbClr val="0B3191"/>
      </a:dk2>
      <a:lt2>
        <a:srgbClr val="C0C0C0"/>
      </a:lt2>
      <a:accent1>
        <a:srgbClr val="3195D9"/>
      </a:accent1>
      <a:accent2>
        <a:srgbClr val="63C2F7"/>
      </a:accent2>
      <a:accent3>
        <a:srgbClr val="FFFFFF"/>
      </a:accent3>
      <a:accent4>
        <a:srgbClr val="000000"/>
      </a:accent4>
      <a:accent5>
        <a:srgbClr val="ADC8E9"/>
      </a:accent5>
      <a:accent6>
        <a:srgbClr val="59B0E0"/>
      </a:accent6>
      <a:hlink>
        <a:srgbClr val="4173F1"/>
      </a:hlink>
      <a:folHlink>
        <a:srgbClr val="3B97A9"/>
      </a:folHlink>
    </a:clrScheme>
    <a:fontScheme name="cdb2004218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218l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2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218l 3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3195D9"/>
        </a:accent1>
        <a:accent2>
          <a:srgbClr val="63C2F7"/>
        </a:accent2>
        <a:accent3>
          <a:srgbClr val="FFFFFF"/>
        </a:accent3>
        <a:accent4>
          <a:srgbClr val="000000"/>
        </a:accent4>
        <a:accent5>
          <a:srgbClr val="ADC8E9"/>
        </a:accent5>
        <a:accent6>
          <a:srgbClr val="59B0E0"/>
        </a:accent6>
        <a:hlink>
          <a:srgbClr val="4173F1"/>
        </a:hlink>
        <a:folHlink>
          <a:srgbClr val="3B97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</TotalTime>
  <Words>391</Words>
  <Application>Microsoft Office PowerPoint</Application>
  <PresentationFormat>Экран (4:3)</PresentationFormat>
  <Paragraphs>104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cdb2004218l</vt:lpstr>
      <vt:lpstr>Современные аспекты  оказания неотложной помощи пациентам с политравмой                и геморрагическим шоком  в условиях реанимационного зала </vt:lpstr>
      <vt:lpstr>Слайд 2</vt:lpstr>
      <vt:lpstr>Слайд 3</vt:lpstr>
      <vt:lpstr>Оказание стационарной помощи взрослому населению города Омска при политравме </vt:lpstr>
      <vt:lpstr>Слайд 5</vt:lpstr>
      <vt:lpstr> </vt:lpstr>
      <vt:lpstr>Слайд 7</vt:lpstr>
      <vt:lpstr>Слайд 8</vt:lpstr>
      <vt:lpstr>Слайд 9</vt:lpstr>
      <vt:lpstr>Слайд 10</vt:lpstr>
      <vt:lpstr>Сохраняется рост поступления пациентов в реанимационный зал</vt:lpstr>
      <vt:lpstr>Слайд 12</vt:lpstr>
      <vt:lpstr>Слайд 13</vt:lpstr>
      <vt:lpstr>Слайд 14</vt:lpstr>
      <vt:lpstr>Стационар располагает своей аптекой и отделением переливания крови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ххх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аспекты применения теории решения изобретательских задач в начальной школе</dc:title>
  <dc:creator>зумк</dc:creator>
  <cp:lastModifiedBy>ОПСА</cp:lastModifiedBy>
  <cp:revision>121</cp:revision>
  <dcterms:created xsi:type="dcterms:W3CDTF">2009-10-20T09:08:00Z</dcterms:created>
  <dcterms:modified xsi:type="dcterms:W3CDTF">2011-12-13T04:15:35Z</dcterms:modified>
</cp:coreProperties>
</file>