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670" r:id="rId2"/>
  </p:sldMasterIdLst>
  <p:sldIdLst>
    <p:sldId id="290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8" r:id="rId12"/>
    <p:sldId id="286" r:id="rId13"/>
    <p:sldId id="296" r:id="rId14"/>
    <p:sldId id="287" r:id="rId15"/>
    <p:sldId id="257" r:id="rId16"/>
    <p:sldId id="260" r:id="rId17"/>
    <p:sldId id="261" r:id="rId18"/>
    <p:sldId id="262" r:id="rId19"/>
    <p:sldId id="263" r:id="rId20"/>
    <p:sldId id="264" r:id="rId21"/>
    <p:sldId id="265" r:id="rId22"/>
    <p:sldId id="291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92" r:id="rId33"/>
    <p:sldId id="293" r:id="rId34"/>
    <p:sldId id="275" r:id="rId35"/>
    <p:sldId id="276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591" autoAdjust="0"/>
    <p:restoredTop sz="94681" autoAdjust="0"/>
  </p:normalViewPr>
  <p:slideViewPr>
    <p:cSldViewPr>
      <p:cViewPr varScale="1">
        <p:scale>
          <a:sx n="87" d="100"/>
          <a:sy n="87" d="100"/>
        </p:scale>
        <p:origin x="-78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Группа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17" name="Прямая соединительная линия 14"/>
            <p:cNvCxnSpPr/>
            <p:nvPr/>
          </p:nvCxnSpPr>
          <p:spPr>
            <a:xfrm rot="16200000">
              <a:off x="6663593" y="12906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6"/>
            <p:cNvCxnSpPr/>
            <p:nvPr/>
          </p:nvCxnSpPr>
          <p:spPr>
            <a:xfrm rot="5400000" flipH="1">
              <a:off x="6744513" y="12896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21" name="Прямая соединительная линия 10"/>
            <p:cNvCxnSpPr/>
            <p:nvPr/>
          </p:nvCxnSpPr>
          <p:spPr>
            <a:xfrm rot="16200000">
              <a:off x="6663593" y="12906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12"/>
            <p:cNvCxnSpPr/>
            <p:nvPr/>
          </p:nvCxnSpPr>
          <p:spPr>
            <a:xfrm rot="5400000" flipH="1">
              <a:off x="6744513" y="12896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25" name="Прямая соединительная линия 18"/>
            <p:cNvCxnSpPr/>
            <p:nvPr/>
          </p:nvCxnSpPr>
          <p:spPr>
            <a:xfrm rot="16200000">
              <a:off x="6663592" y="12906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0"/>
            <p:cNvCxnSpPr/>
            <p:nvPr/>
          </p:nvCxnSpPr>
          <p:spPr>
            <a:xfrm rot="5400000" flipH="1">
              <a:off x="6744512" y="1289665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B41D235-E098-4ABB-A58F-60FE5C682459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2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312743-2FD7-4487-90AB-3D5C9196C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21DBFE-C63E-497C-8CCD-FAC6B1840054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44B9D-FF4E-462D-9F0B-65874DEB28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CD012C-377D-479D-AFF9-54ADF8FABEA3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86C65-07DD-4B57-A72C-B8B43172DB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74F68-4D43-43FA-8487-12BB5A32B5D7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9AE6B-8C68-4CB0-8DE1-2F94567ACE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75438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6800" y="4114800"/>
            <a:ext cx="75438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69FD9F2-272F-4D06-8082-827D21C9B219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C90059E-BFE0-4E4D-8C49-C545FAD7BC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066800" y="4114800"/>
            <a:ext cx="75438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0C6FBB4-EED1-4D66-B94A-E33EA19D30A6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B58066-D256-425C-B9DB-CD4B269C8B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332E673-DAE4-4819-B19C-10611D87EE0F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62F4C85-9F33-48F6-A518-73F1D477E5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066800" y="4114800"/>
            <a:ext cx="3695700" cy="19812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BB53259-8D8A-4423-9721-0999A922D2BF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934A10-635A-49C5-AE97-65064D7C07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41987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41988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89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1990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1993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41994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95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96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97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98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99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200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200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2002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C70D0EFA-831E-4BAB-8A39-4FD0D6C7FB0F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42003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200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17A1EF0-9323-4B16-9A7B-0F5CBDAA2D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50DF0-9228-4A20-AAE9-A4C6D8715FE7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C8868-0F9F-4BB3-B0BD-6126F39ECD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20D841-E239-4BA2-99CE-D102CA3062C8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7762B-B9F7-4899-A9C7-9F6D590048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1B94C7-D9E1-4836-B5F8-A5FC99C66355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DC5DC-795A-45E3-B250-2DD23E4582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41C963-AF5C-4182-B181-A4A46559A8EF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3BD60-EA10-48ED-9930-F658BAAF59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FC3FBC-81AE-44BB-B2DA-C6B81CB665E6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3101A-6F46-47EA-A2E3-33C94EE516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D27C1A-118F-48A6-AF4D-D37DF7E4B868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CD24D-8FFD-4362-8013-194386A092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6555D7-AF72-4081-83F9-A7AA999F8B49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4B7541-2C82-4E02-91F2-C2E1C5DC1B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34" name="Дата 4"/>
          <p:cNvSpPr>
            <a:spLocks noGrp="1"/>
          </p:cNvSpPr>
          <p:nvPr>
            <p:ph type="dt" sz="half" idx="2"/>
          </p:nvPr>
        </p:nvSpPr>
        <p:spPr>
          <a:xfrm>
            <a:off x="6477000" y="55563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F5328E8-C26F-49A6-A96B-82B3E2823591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35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914400" y="55563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6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610600" y="55563"/>
            <a:ext cx="457200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0E74878-4DD2-4F14-92BC-9FF67104D5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</p:sldLayoutIdLst>
  <p:transition spd="med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40963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64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0965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40966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67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68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69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0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2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3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097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7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7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75430C8C-4047-4EF0-B41A-87A5D8479FA8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4097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097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4C904582-4969-4EF6-81EA-8D437D39A44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</p:sldLayoutIdLst>
  <p:transition spd="med">
    <p:fade thruBlk="1"/>
  </p:transition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>
          <a:xfrm>
            <a:off x="0" y="764704"/>
            <a:ext cx="9144000" cy="1431925"/>
          </a:xfrm>
        </p:spPr>
        <p:txBody>
          <a:bodyPr anchor="t">
            <a:noAutofit/>
          </a:bodyPr>
          <a:lstStyle/>
          <a:p>
            <a:pPr algn="ctr"/>
            <a:r>
              <a:rPr lang="ru-RU" sz="6000" b="0" dirty="0">
                <a:latin typeface="Arial" pitchFamily="34" charset="0"/>
                <a:cs typeface="Arial" pitchFamily="34" charset="0"/>
              </a:rPr>
              <a:t>Оказание </a:t>
            </a:r>
            <a:br>
              <a:rPr lang="ru-RU" sz="6000" b="0" dirty="0">
                <a:latin typeface="Arial" pitchFamily="34" charset="0"/>
                <a:cs typeface="Arial" pitchFamily="34" charset="0"/>
              </a:rPr>
            </a:br>
            <a:r>
              <a:rPr lang="ru-RU" sz="6000" b="0" dirty="0">
                <a:latin typeface="Arial" pitchFamily="34" charset="0"/>
                <a:cs typeface="Arial" pitchFamily="34" charset="0"/>
              </a:rPr>
              <a:t>сестринской помощи пациентам с сосудистой </a:t>
            </a:r>
            <a:r>
              <a:rPr lang="ru-RU" sz="6000" b="0" dirty="0" smtClean="0">
                <a:latin typeface="Arial" pitchFamily="34" charset="0"/>
                <a:cs typeface="Arial" pitchFamily="34" charset="0"/>
              </a:rPr>
              <a:t>патологией</a:t>
            </a:r>
            <a:endParaRPr lang="ru-RU" sz="6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5013176"/>
            <a:ext cx="45365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Лягушина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О.Ю.,</a:t>
            </a:r>
          </a:p>
          <a:p>
            <a:pPr algn="r"/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медицинская сестра приемного отделения </a:t>
            </a:r>
          </a:p>
          <a:p>
            <a:pPr algn="r"/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МУЗ МСЧ № 4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572000" y="992262"/>
            <a:ext cx="4680520" cy="3444850"/>
          </a:xfrm>
        </p:spPr>
        <p:txBody>
          <a:bodyPr/>
          <a:lstStyle/>
          <a:p>
            <a:pPr marL="0" indent="0">
              <a:buNone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От того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, насколько профессионально, 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 быстро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и организованно действует медицинский персонал этого отделения, в определённой степени зависит успех последующего лечения 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пациента,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а при неотложных  состояниях – и его жизнь.</a:t>
            </a:r>
          </a:p>
        </p:txBody>
      </p:sp>
      <p:pic>
        <p:nvPicPr>
          <p:cNvPr id="13315" name="Picture 7" descr="PB16000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836712"/>
            <a:ext cx="4248472" cy="478870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/>
          </p:cNvSpPr>
          <p:nvPr>
            <p:ph type="body" sz="half" idx="4294967295"/>
          </p:nvPr>
        </p:nvSpPr>
        <p:spPr>
          <a:xfrm>
            <a:off x="0" y="0"/>
            <a:ext cx="9108504" cy="1700808"/>
          </a:xfrm>
        </p:spPr>
        <p:txBody>
          <a:bodyPr/>
          <a:lstStyle/>
          <a:p>
            <a:pPr marL="0" indent="0" algn="ctr">
              <a:buNone/>
            </a:pPr>
            <a:r>
              <a:rPr lang="ru-RU" sz="2500" b="1" dirty="0">
                <a:latin typeface="Arial" pitchFamily="34" charset="0"/>
                <a:cs typeface="Arial" pitchFamily="34" charset="0"/>
              </a:rPr>
              <a:t>Пациенты, поступающие в отделение неотложной кардиологии и отделение для больных с острыми нарушениями мозгового кровообращения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                      по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неотложной помощи часто находятся в крайне тяжелом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состоянии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4" name="Picture 5" descr="56420244_6035c137800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2047239"/>
            <a:ext cx="5760640" cy="462212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9" name="Picture 7" descr="PB16001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88640"/>
            <a:ext cx="5501077" cy="412489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4522" name="Rectangle 10"/>
          <p:cNvSpPr>
            <a:spLocks noGrp="1" noChangeArrowheads="1"/>
          </p:cNvSpPr>
          <p:nvPr>
            <p:ph type="body" sz="half" idx="3"/>
          </p:nvPr>
        </p:nvSpPr>
        <p:spPr>
          <a:xfrm>
            <a:off x="755576" y="4328120"/>
            <a:ext cx="8424936" cy="19812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500" b="1" dirty="0">
                <a:latin typeface="Arial" pitchFamily="34" charset="0"/>
                <a:cs typeface="Arial" pitchFamily="34" charset="0"/>
              </a:rPr>
              <a:t>Роль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медицинской сестры                                            в </a:t>
            </a:r>
            <a:r>
              <a:rPr lang="ru-RU" sz="2500" b="1" dirty="0" err="1">
                <a:latin typeface="Arial" pitchFamily="34" charset="0"/>
                <a:cs typeface="Arial" pitchFamily="34" charset="0"/>
              </a:rPr>
              <a:t>кардиореанимационном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 отделении неизмеримо возрастает,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т.к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. в большинстве случаев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пациент         не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может сказать, что его беспокоит, а контроль 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         за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ним должен обеспечивать жизнедеятельность всех органов и систем </a:t>
            </a:r>
          </a:p>
        </p:txBody>
      </p:sp>
      <p:pic>
        <p:nvPicPr>
          <p:cNvPr id="64526" name="Picture 14" descr="DSC0134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868144" y="188640"/>
            <a:ext cx="3095947" cy="412671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499992" y="188640"/>
            <a:ext cx="4644008" cy="5616624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На базе неврологического отделения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МСЧ № 4 развернут сосудистый центр для лечения больных с ОНМК.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Современная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лечебно-диагностическая аппаратура, новые лекарственные средства, внедрение новых алгоритмов и стандартов лечения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больных -                         в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современных социально-экономических условиях это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необходимо,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и нагрузка на медицинскую сестру велика. </a:t>
            </a:r>
          </a:p>
        </p:txBody>
      </p:sp>
      <p:pic>
        <p:nvPicPr>
          <p:cNvPr id="16392" name="Picture 8" descr="PA1000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9331" y="188640"/>
            <a:ext cx="4180635" cy="313588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393" name="Picture 9" descr="PA10000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18182" y="3572173"/>
            <a:ext cx="4180636" cy="313588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4509120"/>
            <a:ext cx="9144000" cy="2448272"/>
          </a:xfrm>
        </p:spPr>
        <p:txBody>
          <a:bodyPr anchor="t">
            <a:noAutofit/>
          </a:bodyPr>
          <a:lstStyle/>
          <a:p>
            <a:pPr algn="ctr"/>
            <a:r>
              <a:rPr lang="ru-RU" sz="27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Медицинская сестра должна не только 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                       в </a:t>
            </a:r>
            <a:r>
              <a:rPr lang="ru-RU" sz="27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совершенстве владеть знаниями, умениями и навыками. Уход требует высоких морально-нравственных качеств, коммуникативных навыков, </a:t>
            </a:r>
            <a:r>
              <a:rPr lang="ru-RU" sz="2700" dirty="0" err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стрессоустойчивости</a:t>
            </a:r>
            <a:r>
              <a:rPr lang="ru-RU" sz="27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, бесконфликтности.</a:t>
            </a:r>
          </a:p>
        </p:txBody>
      </p:sp>
      <p:pic>
        <p:nvPicPr>
          <p:cNvPr id="17410" name="Picture 2" descr="C:\Documents and Settings\Admin.MICROSOF-A68D60\Мои документы\Мои рисунки\MP Navigator EX\2010_12_12\IMG_000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63688" y="215821"/>
            <a:ext cx="5472608" cy="40772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499992" y="548680"/>
            <a:ext cx="4896792" cy="5329238"/>
          </a:xfrm>
        </p:spPr>
        <p:txBody>
          <a:bodyPr anchor="t">
            <a:noAutofit/>
          </a:bodyPr>
          <a:lstStyle/>
          <a:p>
            <a:r>
              <a:rPr lang="ru-RU" sz="27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Большинство пациентов 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        в </a:t>
            </a:r>
            <a:r>
              <a:rPr lang="ru-RU" sz="27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отделении для больных с ОНМК – люди пожилого возраста с дефицитом </a:t>
            </a:r>
            <a:r>
              <a:rPr lang="ru-RU" sz="2700" dirty="0" err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самоухода</a:t>
            </a:r>
            <a:r>
              <a:rPr lang="ru-RU" sz="27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. Ограничение подвижности 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                         в </a:t>
            </a:r>
            <a:r>
              <a:rPr lang="ru-RU" sz="2700" dirty="0" err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паретичных</a:t>
            </a:r>
            <a:r>
              <a:rPr lang="ru-RU" sz="27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конечностях и невозможность передвижения даже 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                 в </a:t>
            </a:r>
            <a:r>
              <a:rPr lang="ru-RU" sz="27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пределах постели делают пациента полностью зависимым от медицинского персонала. </a:t>
            </a:r>
            <a:br>
              <a:rPr lang="ru-RU" sz="27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ru-RU" sz="2700" dirty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8434" name="Picture 2" descr="C:\Documents and Settings\Admin.MICROSOF-A68D60\Мои документы\Мои рисунки\MP Navigator EX\2010_12_12\IMG_000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476672"/>
            <a:ext cx="4237038" cy="56356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860032" y="548680"/>
            <a:ext cx="4104456" cy="4916487"/>
          </a:xfrm>
        </p:spPr>
        <p:txBody>
          <a:bodyPr anchor="t">
            <a:noAutofit/>
          </a:bodyPr>
          <a:lstStyle/>
          <a:p>
            <a:pPr algn="ctr"/>
            <a:r>
              <a:rPr lang="ru-RU" sz="27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У пациентов пожилого возраста кожа становится сухой, дряблой, морщинистой, волосы и ногти – тонкими и ломкими, а при нарушении функций тазовых органов особого внимания требует профилактика пролежней.</a:t>
            </a:r>
          </a:p>
        </p:txBody>
      </p:sp>
      <p:pic>
        <p:nvPicPr>
          <p:cNvPr id="19458" name="Picture 2" descr="C:\Documents and Settings\Admin.MICROSOF-A68D60\Мои документы\Мои рисунки\MP Navigator EX\2010_12_12\IMG_001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528" y="692696"/>
            <a:ext cx="4514850" cy="472281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503040" y="188640"/>
            <a:ext cx="8640960" cy="1035968"/>
          </a:xfrm>
        </p:spPr>
        <p:txBody>
          <a:bodyPr anchor="t">
            <a:no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ШКАЛА ВАТЕРЛОУ ДЛЯ ОЦЕНКИ СТЕПЕНИ РИСКА РАЗВИТИЯ ПРОЛЕЖНЕЙ </a:t>
            </a:r>
          </a:p>
        </p:txBody>
      </p:sp>
      <p:pic>
        <p:nvPicPr>
          <p:cNvPr id="20482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>
          <a:xfrm>
            <a:off x="107504" y="2348880"/>
            <a:ext cx="8893620" cy="3960440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504" y="0"/>
            <a:ext cx="9036496" cy="1431925"/>
          </a:xfrm>
        </p:spPr>
        <p:txBody>
          <a:bodyPr anchor="t">
            <a:noAutofit/>
          </a:bodyPr>
          <a:lstStyle/>
          <a:p>
            <a:pPr algn="ctr"/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Пациентов, которые активны в пределах постели, медицинские сестры обучают правилам перемещения 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   в 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постели, что способствует профилактике пролежней 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   и 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подготавливает пациентов к расширению двигательного 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режима</a:t>
            </a:r>
            <a:r>
              <a:rPr lang="ru-RU" sz="2400" dirty="0">
                <a:effectLst/>
                <a:latin typeface="Times New Roman" pitchFamily="18" charset="0"/>
              </a:rPr>
              <a:t/>
            </a:r>
            <a:br>
              <a:rPr lang="ru-RU" sz="2400" dirty="0">
                <a:effectLst/>
                <a:latin typeface="Times New Roman" pitchFamily="18" charset="0"/>
              </a:rPr>
            </a:b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4" descr="imagesCA07U9OX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95736" y="2132856"/>
            <a:ext cx="4536504" cy="453650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6512" y="44624"/>
            <a:ext cx="9144000" cy="1643782"/>
          </a:xfrm>
        </p:spPr>
        <p:txBody>
          <a:bodyPr>
            <a:noAutofit/>
          </a:bodyPr>
          <a:lstStyle/>
          <a:p>
            <a:pPr algn="ctr"/>
            <a:r>
              <a:rPr lang="ru-RU" sz="27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Одна </a:t>
            </a:r>
            <a:r>
              <a:rPr lang="ru-RU" sz="27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из основных задач сестринского персонала неврологического отделения для больных с ОНМК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 </a:t>
            </a:r>
            <a:r>
              <a:rPr lang="ru-RU" sz="27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реабилитация пациентов, перенесших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инсульт</a:t>
            </a:r>
            <a:endParaRPr lang="ru-RU" sz="27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2" name="Picture 4" descr="232-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844824"/>
            <a:ext cx="5184576" cy="476813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email"/>
          <a:srcRect t="13031" b="2269"/>
          <a:stretch>
            <a:fillRect/>
          </a:stretch>
        </p:blipFill>
        <p:spPr>
          <a:xfrm>
            <a:off x="377710" y="1412776"/>
            <a:ext cx="8442762" cy="5199462"/>
          </a:xfrm>
          <a:ln w="15875"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-27384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Люди с активной жизненной позицией                     не задумываются о том, что всё может                        в одночасье измениться</a:t>
            </a:r>
            <a:endParaRPr lang="ru-RU" sz="2800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/>
          </p:cNvSpPr>
          <p:nvPr/>
        </p:nvSpPr>
        <p:spPr bwMode="auto">
          <a:xfrm>
            <a:off x="755576" y="404664"/>
            <a:ext cx="8280920" cy="86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Реабилитационные мероприятия: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71600" y="1844824"/>
            <a:ext cx="799288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лечение положением;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дыхательная гимнастика;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ранняя </a:t>
            </a:r>
            <a:r>
              <a:rPr kumimoji="0" lang="ru-RU" sz="2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вертикализация</a:t>
            </a: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;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оценка и коррекция расстройств глотания;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профилактика пролежней;</a:t>
            </a:r>
            <a:endParaRPr kumimoji="0" lang="ru-RU" sz="2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профилактика тромбоза глубоких вен нижних конечностей;</a:t>
            </a:r>
          </a:p>
          <a:p>
            <a:pPr marR="0" lvl="0" indent="2682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профилактика пневмонии;</a:t>
            </a:r>
            <a:r>
              <a:rPr kumimoji="0" lang="ru-RU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/>
          </p:cNvSpPr>
          <p:nvPr/>
        </p:nvSpPr>
        <p:spPr bwMode="auto">
          <a:xfrm>
            <a:off x="755576" y="404664"/>
            <a:ext cx="8280920" cy="86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Реабилитационные мероприятия: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71600" y="1796618"/>
            <a:ext cx="792088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2438" marR="0" lvl="0" indent="-4524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lang="ru-RU" sz="27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артикуляционная гимнастика;</a:t>
            </a:r>
          </a:p>
          <a:p>
            <a:pPr marL="452438" marR="0" lvl="0" indent="-4524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lang="ru-RU" sz="27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глазодвигательная</a:t>
            </a:r>
            <a:r>
              <a:rPr lang="ru-RU" sz="27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гимнастика;</a:t>
            </a:r>
          </a:p>
          <a:p>
            <a:pPr marL="452438" marR="0" lvl="0" indent="-4524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lang="ru-RU" sz="27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пассивные движения для </a:t>
            </a:r>
            <a:r>
              <a:rPr lang="ru-RU" sz="27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паретичных</a:t>
            </a:r>
            <a:r>
              <a:rPr lang="ru-RU" sz="27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конечностей; </a:t>
            </a:r>
          </a:p>
          <a:p>
            <a:pPr marL="452438" marR="0" lvl="0" indent="-4524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lang="ru-RU" sz="27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упражнения с помощью медицинского персонала в облегченных условиях;</a:t>
            </a:r>
          </a:p>
          <a:p>
            <a:pPr marL="452438" marR="0" lvl="0" indent="-4524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lang="ru-RU" sz="27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элементарные активные упражнения для </a:t>
            </a:r>
            <a:r>
              <a:rPr lang="ru-RU" sz="27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паретичных</a:t>
            </a:r>
            <a:r>
              <a:rPr lang="ru-RU" sz="27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и здоровых конечностей;</a:t>
            </a:r>
          </a:p>
          <a:p>
            <a:pPr marL="452438" marR="0" lvl="0" indent="-4524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FFFF00"/>
              </a:buClr>
              <a:buSzTx/>
              <a:buFont typeface="Wingdings" pitchFamily="2" charset="2"/>
              <a:buChar char="v"/>
              <a:tabLst>
                <a:tab pos="355600" algn="l"/>
              </a:tabLst>
            </a:pPr>
            <a:r>
              <a:rPr lang="ru-RU" sz="27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упражнения на расслабление </a:t>
            </a:r>
            <a:r>
              <a:rPr lang="ru-RU" sz="27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спастичных</a:t>
            </a:r>
            <a:r>
              <a:rPr lang="ru-RU" sz="27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мышечных групп.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179512" y="0"/>
            <a:ext cx="8964488" cy="914400"/>
          </a:xfrm>
        </p:spPr>
        <p:txBody>
          <a:bodyPr anchor="t">
            <a:noAutofit/>
          </a:bodyPr>
          <a:lstStyle/>
          <a:p>
            <a:pPr algn="ctr"/>
            <a:r>
              <a:rPr lang="ru-RU" sz="27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Лечение положением (корригирующие позы) состоит в придании парализованным конечностям правильного положения в течении того времени, когда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пациент </a:t>
            </a:r>
            <a:r>
              <a:rPr lang="ru-RU" sz="27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находится в постели </a:t>
            </a:r>
          </a:p>
        </p:txBody>
      </p:sp>
      <p:sp>
        <p:nvSpPr>
          <p:cNvPr id="24578" name="Текст 7"/>
          <p:cNvSpPr>
            <a:spLocks noGrp="1"/>
          </p:cNvSpPr>
          <p:nvPr>
            <p:ph type="body" idx="4294967295"/>
          </p:nvPr>
        </p:nvSpPr>
        <p:spPr>
          <a:xfrm>
            <a:off x="500063" y="6029598"/>
            <a:ext cx="4040187" cy="639762"/>
          </a:xfrm>
        </p:spPr>
        <p:txBody>
          <a:bodyPr anchor="ctr"/>
          <a:lstStyle/>
          <a:p>
            <a:pPr marL="73025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Вариант укладки </a:t>
            </a:r>
            <a:r>
              <a:rPr lang="ru-RU" sz="24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пациента </a:t>
            </a:r>
            <a:r>
              <a:rPr lang="ru-RU" sz="2400" b="1" dirty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на здоровой стороне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half" idx="4294967295"/>
          </p:nvPr>
        </p:nvSpPr>
        <p:spPr>
          <a:xfrm>
            <a:off x="4536504" y="5949280"/>
            <a:ext cx="4716016" cy="639762"/>
          </a:xfrm>
        </p:spPr>
        <p:txBody>
          <a:bodyPr anchor="ctr">
            <a:noAutofit/>
          </a:bodyPr>
          <a:lstStyle/>
          <a:p>
            <a:pPr marL="73025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Вариант укладки </a:t>
            </a:r>
            <a:r>
              <a:rPr lang="ru-RU" sz="24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пациента на </a:t>
            </a:r>
            <a:r>
              <a:rPr lang="ru-RU" sz="2400" b="1" dirty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парализованной стороне</a:t>
            </a:r>
          </a:p>
        </p:txBody>
      </p:sp>
      <p:pic>
        <p:nvPicPr>
          <p:cNvPr id="24580" name="Picture 2" descr="C:\Documents and Settings\Admin.MICROSOF-A68D60\Мои документы\Мои рисунки\MP Navigator EX\2010_12_12\IMG_0024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71600" y="1988840"/>
            <a:ext cx="3203640" cy="368123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4581" name="Picture 3" descr="C:\Documents and Settings\Admin.MICROSOF-A68D60\Мои документы\Мои рисунки\MP Navigator EX\2010_12_12\IMG_0032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291236" y="2037711"/>
            <a:ext cx="3241204" cy="369554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032448" y="648072"/>
            <a:ext cx="5111552" cy="4221088"/>
          </a:xfrm>
        </p:spPr>
        <p:txBody>
          <a:bodyPr anchor="t">
            <a:noAutofit/>
          </a:bodyPr>
          <a:lstStyle/>
          <a:p>
            <a:r>
              <a:rPr lang="ru-RU" sz="2700" kern="12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Развитие </a:t>
            </a:r>
            <a:r>
              <a:rPr lang="ru-RU" sz="2700" kern="12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гемиплегической контрактуры с формированием позы </a:t>
            </a:r>
            <a:r>
              <a:rPr lang="ru-RU" sz="2700" kern="1200" dirty="0" err="1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Вернике-Манна</a:t>
            </a:r>
            <a:r>
              <a:rPr lang="ru-RU" sz="2700" kern="12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может быть связано с длительным пребыванием </a:t>
            </a:r>
            <a:r>
              <a:rPr lang="ru-RU" sz="2700" kern="1200" dirty="0" err="1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паретичных</a:t>
            </a:r>
            <a:r>
              <a:rPr lang="ru-RU" sz="2700" kern="12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конечностей в одном и том же положении в раннем периоде болезни. </a:t>
            </a:r>
          </a:p>
        </p:txBody>
      </p:sp>
      <p:pic>
        <p:nvPicPr>
          <p:cNvPr id="25602" name="Picture 2" descr="C:\Documents and Settings\Admin.MICROSOF-A68D60\Мои документы\Мои рисунки\MP Navigator EX\2010_12_12\IMG_004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1520" y="260648"/>
            <a:ext cx="3600400" cy="49493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827584" y="5373216"/>
            <a:ext cx="788436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Поэтому так важно предотвращение длительной фиксации конечностей в одном и том же положении</a:t>
            </a:r>
            <a:endParaRPr lang="ru-RU" sz="27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8244408" y="4221088"/>
            <a:ext cx="720080" cy="1368152"/>
          </a:xfrm>
          <a:prstGeom prst="curvedLeftArrow">
            <a:avLst/>
          </a:prstGeom>
          <a:solidFill>
            <a:schemeClr val="tx1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71500" y="272628"/>
            <a:ext cx="8215313" cy="1140148"/>
          </a:xfrm>
        </p:spPr>
        <p:txBody>
          <a:bodyPr>
            <a:noAutofit/>
          </a:bodyPr>
          <a:lstStyle/>
          <a:p>
            <a:pPr algn="ctr"/>
            <a:r>
              <a:rPr lang="ru-RU" sz="4000" kern="12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Пассивные </a:t>
            </a:r>
            <a:r>
              <a:rPr lang="ru-RU" sz="4000" kern="1200" dirty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приемы дыхательной </a:t>
            </a:r>
            <a:r>
              <a:rPr lang="ru-RU" sz="4000" kern="12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гимнастики:</a:t>
            </a:r>
            <a:endParaRPr lang="ru-RU" sz="4000" kern="1200" dirty="0">
              <a:solidFill>
                <a:srgbClr val="FFFF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6626" name="Текст 5"/>
          <p:cNvSpPr>
            <a:spLocks noGrp="1"/>
          </p:cNvSpPr>
          <p:nvPr>
            <p:ph type="body" idx="4294967295"/>
          </p:nvPr>
        </p:nvSpPr>
        <p:spPr>
          <a:xfrm>
            <a:off x="395536" y="1916832"/>
            <a:ext cx="8676456" cy="3084364"/>
          </a:xfrm>
        </p:spPr>
        <p:txBody>
          <a:bodyPr/>
          <a:lstStyle/>
          <a:p>
            <a:pPr marL="452438" indent="-398463">
              <a:spcBef>
                <a:spcPts val="0"/>
              </a:spcBef>
              <a:spcAft>
                <a:spcPts val="2400"/>
              </a:spcAft>
              <a:buClr>
                <a:srgbClr val="FFFF00"/>
              </a:buClr>
              <a:buSzPct val="100000"/>
              <a:buFont typeface="Wingdings" pitchFamily="2" charset="2"/>
              <a:buChar char="v"/>
            </a:pPr>
            <a:r>
              <a:rPr lang="ru-RU" sz="3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контактное </a:t>
            </a:r>
            <a:r>
              <a:rPr lang="ru-RU" sz="3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дыхание;</a:t>
            </a:r>
            <a:endParaRPr lang="ru-RU" sz="3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52438" indent="-398463">
              <a:spcBef>
                <a:spcPts val="0"/>
              </a:spcBef>
              <a:spcAft>
                <a:spcPts val="2400"/>
              </a:spcAft>
              <a:buClr>
                <a:srgbClr val="FFFF00"/>
              </a:buClr>
              <a:buSzPct val="100000"/>
              <a:buFont typeface="Wingdings" pitchFamily="2" charset="2"/>
              <a:buChar char="v"/>
            </a:pPr>
            <a:r>
              <a:rPr lang="ru-RU" sz="3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вибрация с помощью рук на выдохе;</a:t>
            </a:r>
          </a:p>
          <a:p>
            <a:pPr marL="452438" indent="-398463">
              <a:spcBef>
                <a:spcPts val="0"/>
              </a:spcBef>
              <a:spcAft>
                <a:spcPts val="2400"/>
              </a:spcAft>
              <a:buClr>
                <a:srgbClr val="FFFF00"/>
              </a:buClr>
              <a:buSzPct val="100000"/>
              <a:buFont typeface="Wingdings" pitchFamily="2" charset="2"/>
              <a:buChar char="v"/>
            </a:pPr>
            <a:r>
              <a:rPr lang="ru-RU" sz="3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встряхивание;</a:t>
            </a:r>
          </a:p>
          <a:p>
            <a:pPr marL="452438" indent="-398463">
              <a:spcBef>
                <a:spcPts val="0"/>
              </a:spcBef>
              <a:spcAft>
                <a:spcPts val="2400"/>
              </a:spcAft>
              <a:buClr>
                <a:srgbClr val="FFFF00"/>
              </a:buClr>
              <a:buSzPct val="100000"/>
              <a:buFont typeface="Wingdings" pitchFamily="2" charset="2"/>
              <a:buChar char="v"/>
            </a:pPr>
            <a:r>
              <a:rPr lang="ru-RU" sz="3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терапевтические </a:t>
            </a:r>
            <a:r>
              <a:rPr lang="ru-RU" sz="3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                           положения тела;</a:t>
            </a:r>
            <a:endParaRPr lang="ru-RU" sz="3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52438" indent="-398463">
              <a:spcBef>
                <a:spcPts val="0"/>
              </a:spcBef>
              <a:spcAft>
                <a:spcPts val="2400"/>
              </a:spcAft>
              <a:buClr>
                <a:srgbClr val="FFFF00"/>
              </a:buClr>
              <a:buSzPct val="100000"/>
              <a:buFont typeface="Wingdings" pitchFamily="2" charset="2"/>
              <a:buChar char="v"/>
            </a:pPr>
            <a:r>
              <a:rPr lang="ru-RU" sz="3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межреберные </a:t>
            </a:r>
            <a:r>
              <a:rPr lang="ru-RU" sz="3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                               поглаживания </a:t>
            </a:r>
            <a:r>
              <a:rPr lang="ru-RU" sz="3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кожная                                                 </a:t>
            </a:r>
            <a:r>
              <a:rPr lang="ru-RU" sz="3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мышечная техники</a:t>
            </a:r>
            <a:r>
              <a:rPr lang="ru-RU" sz="3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3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7" name="Picture 5" descr="PB16004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4036194"/>
            <a:ext cx="3511685" cy="263316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779912" y="836712"/>
            <a:ext cx="5364088" cy="468052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3000" dirty="0">
                <a:effectLst/>
                <a:latin typeface="Arial" pitchFamily="34" charset="0"/>
                <a:cs typeface="Arial" pitchFamily="34" charset="0"/>
              </a:rPr>
              <a:t>Ранняя </a:t>
            </a:r>
            <a:r>
              <a:rPr lang="ru-RU" sz="3000" dirty="0" err="1">
                <a:effectLst/>
                <a:latin typeface="Arial" pitchFamily="34" charset="0"/>
                <a:cs typeface="Arial" pitchFamily="34" charset="0"/>
              </a:rPr>
              <a:t>вертикализация</a:t>
            </a:r>
            <a:r>
              <a:rPr lang="ru-RU" sz="3000" dirty="0">
                <a:effectLst/>
                <a:latin typeface="Arial" pitchFamily="34" charset="0"/>
                <a:cs typeface="Arial" pitchFamily="34" charset="0"/>
              </a:rPr>
              <a:t> предусматривает поднятие головного конца кровати уже в первые дни пребывания пациента в ПИТ, возвышенное положение туловища при приеме пищи </a:t>
            </a:r>
            <a:r>
              <a:rPr lang="ru-RU" sz="3000" dirty="0" smtClean="0">
                <a:effectLst/>
                <a:latin typeface="Arial" pitchFamily="34" charset="0"/>
                <a:cs typeface="Arial" pitchFamily="34" charset="0"/>
              </a:rPr>
              <a:t>(угол </a:t>
            </a:r>
            <a:r>
              <a:rPr lang="ru-RU" sz="3000" dirty="0">
                <a:effectLst/>
                <a:latin typeface="Arial" pitchFamily="34" charset="0"/>
                <a:cs typeface="Arial" pitchFamily="34" charset="0"/>
              </a:rPr>
              <a:t>изголовья не более 30</a:t>
            </a:r>
            <a:r>
              <a:rPr lang="ru-RU" sz="3000" baseline="30000" dirty="0">
                <a:effectLst/>
                <a:latin typeface="Arial" pitchFamily="34" charset="0"/>
                <a:cs typeface="Arial" pitchFamily="34" charset="0"/>
              </a:rPr>
              <a:t>0</a:t>
            </a:r>
            <a:r>
              <a:rPr lang="ru-RU" sz="3000" dirty="0" smtClean="0">
                <a:effectLst/>
                <a:latin typeface="Arial" pitchFamily="34" charset="0"/>
                <a:cs typeface="Arial" pitchFamily="34" charset="0"/>
              </a:rPr>
              <a:t>)</a:t>
            </a:r>
            <a:endParaRPr lang="ru-RU" sz="3000" dirty="0"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1" name="Picture 2" descr="C:\Documents and Settings\Admin.MICROSOF-A68D60\Мои документы\Мои рисунки\MP Navigator EX\2010_12_12\IMG_006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908720"/>
            <a:ext cx="3367088" cy="460851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5496" y="72008"/>
            <a:ext cx="9144000" cy="1628800"/>
          </a:xfrm>
        </p:spPr>
        <p:txBody>
          <a:bodyPr anchor="t">
            <a:noAutofit/>
          </a:bodyPr>
          <a:lstStyle/>
          <a:p>
            <a:pPr algn="ctr"/>
            <a:r>
              <a:rPr lang="ru-RU" sz="2500" dirty="0">
                <a:effectLst/>
                <a:latin typeface="Arial" pitchFamily="34" charset="0"/>
                <a:cs typeface="Arial" pitchFamily="34" charset="0"/>
              </a:rPr>
              <a:t>С первых часов </a:t>
            </a:r>
            <a:r>
              <a:rPr lang="ru-RU" sz="2500" dirty="0" smtClean="0">
                <a:effectLst/>
                <a:latin typeface="Arial" pitchFamily="34" charset="0"/>
                <a:cs typeface="Arial" pitchFamily="34" charset="0"/>
              </a:rPr>
              <a:t>пациенту </a:t>
            </a:r>
            <a:r>
              <a:rPr lang="ru-RU" sz="2500" dirty="0">
                <a:effectLst/>
                <a:latin typeface="Arial" pitchFamily="34" charset="0"/>
                <a:cs typeface="Arial" pitchFamily="34" charset="0"/>
              </a:rPr>
              <a:t>следует приподнимать и придерживать голову во время еды. При выраженной дисфагии дополнительно подбирают позу для наиболее эффективного и </a:t>
            </a:r>
            <a:r>
              <a:rPr lang="ru-RU" sz="2500" dirty="0" smtClean="0">
                <a:effectLst/>
                <a:latin typeface="Arial" pitchFamily="34" charset="0"/>
                <a:cs typeface="Arial" pitchFamily="34" charset="0"/>
              </a:rPr>
              <a:t>безопасного глотания</a:t>
            </a:r>
            <a:endParaRPr lang="ru-RU" sz="25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4" descr="PB160034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1835696" y="1916832"/>
            <a:ext cx="5688632" cy="477026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11560" y="404664"/>
            <a:ext cx="8640960" cy="914400"/>
          </a:xfrm>
        </p:spPr>
        <p:txBody>
          <a:bodyPr anchor="t">
            <a:noAutofit/>
          </a:bodyPr>
          <a:lstStyle/>
          <a:p>
            <a:pPr algn="ctr"/>
            <a:r>
              <a:rPr lang="ru-RU" sz="5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Профилактика пролежней </a:t>
            </a:r>
            <a:br>
              <a:rPr lang="ru-RU" sz="5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sz="5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9" name="Picture 7" descr="PA10001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4283968" y="3140968"/>
            <a:ext cx="4710675" cy="353300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9698" name="Picture 6" descr="PA10001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>
          <a:xfrm>
            <a:off x="179512" y="2060848"/>
            <a:ext cx="4710675" cy="353300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07505" y="332656"/>
            <a:ext cx="9036495" cy="1116037"/>
          </a:xfrm>
        </p:spPr>
        <p:txBody>
          <a:bodyPr anchor="t">
            <a:noAutofit/>
          </a:bodyPr>
          <a:lstStyle/>
          <a:p>
            <a:pPr algn="ctr"/>
            <a:r>
              <a:rPr lang="ru-RU" sz="4000" dirty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Профилактика тромбоза глубоких вен нижних </a:t>
            </a:r>
            <a:r>
              <a:rPr lang="ru-RU" sz="4000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конечностей</a:t>
            </a:r>
            <a:endParaRPr lang="ru-RU" sz="4000" dirty="0"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4" descr="PB160028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1691680" y="1988840"/>
            <a:ext cx="6264696" cy="46969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23528" y="332656"/>
            <a:ext cx="8784976" cy="947514"/>
          </a:xfrm>
        </p:spPr>
        <p:txBody>
          <a:bodyPr>
            <a:noAutofit/>
          </a:bodyPr>
          <a:lstStyle/>
          <a:p>
            <a:pPr algn="ctr"/>
            <a:r>
              <a:rPr lang="ru-RU" sz="5000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Профилактика пневмонии:</a:t>
            </a:r>
            <a:endParaRPr lang="ru-RU" sz="5000" dirty="0"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Текст 7"/>
          <p:cNvSpPr>
            <a:spLocks noGrp="1"/>
          </p:cNvSpPr>
          <p:nvPr>
            <p:ph type="body" idx="4294967295"/>
          </p:nvPr>
        </p:nvSpPr>
        <p:spPr>
          <a:xfrm>
            <a:off x="4680520" y="1844824"/>
            <a:ext cx="4427984" cy="3960440"/>
          </a:xfrm>
        </p:spPr>
        <p:txBody>
          <a:bodyPr/>
          <a:lstStyle/>
          <a:p>
            <a:pPr marL="355600" indent="-355600">
              <a:spcBef>
                <a:spcPts val="0"/>
              </a:spcBef>
              <a:spcAft>
                <a:spcPts val="3600"/>
              </a:spcAft>
              <a:buClr>
                <a:srgbClr val="FFFF00"/>
              </a:buClr>
              <a:buSzPct val="100000"/>
              <a:buFont typeface="Wingdings" pitchFamily="2" charset="2"/>
              <a:buChar char="v"/>
              <a:tabLst>
                <a:tab pos="355600" algn="l"/>
              </a:tabLst>
            </a:pPr>
            <a:r>
              <a:rPr lang="ru-RU" sz="2700" b="1" dirty="0"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регулярное проветривание палаты, </a:t>
            </a:r>
            <a:endParaRPr lang="ru-RU" sz="2700" b="1" dirty="0" smtClean="0"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55600" indent="-355600">
              <a:spcBef>
                <a:spcPts val="0"/>
              </a:spcBef>
              <a:spcAft>
                <a:spcPts val="3600"/>
              </a:spcAft>
              <a:buClr>
                <a:srgbClr val="FFFF00"/>
              </a:buClr>
              <a:buSzPct val="100000"/>
              <a:buFont typeface="Wingdings" pitchFamily="2" charset="2"/>
              <a:buChar char="v"/>
              <a:tabLst>
                <a:tab pos="355600" algn="l"/>
              </a:tabLst>
            </a:pPr>
            <a:r>
              <a:rPr lang="ru-RU" sz="2700" b="1" dirty="0" smtClean="0"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избегание </a:t>
            </a:r>
            <a:r>
              <a:rPr lang="ru-RU" sz="2700" b="1" dirty="0"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длительного пребывания на спине, </a:t>
            </a:r>
            <a:endParaRPr lang="ru-RU" sz="2700" b="1" dirty="0" smtClean="0"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55600" indent="-355600">
              <a:spcBef>
                <a:spcPts val="0"/>
              </a:spcBef>
              <a:spcAft>
                <a:spcPts val="3600"/>
              </a:spcAft>
              <a:buClr>
                <a:srgbClr val="FFFF00"/>
              </a:buClr>
              <a:buSzPct val="100000"/>
              <a:buFont typeface="Wingdings" pitchFamily="2" charset="2"/>
              <a:buChar char="v"/>
              <a:tabLst>
                <a:tab pos="355600" algn="l"/>
              </a:tabLst>
            </a:pPr>
            <a:r>
              <a:rPr lang="ru-RU" sz="2700" b="1" dirty="0" smtClean="0"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кормление пациента только </a:t>
            </a:r>
            <a:r>
              <a:rPr lang="ru-RU" sz="2700" b="1" dirty="0"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в приподнятом </a:t>
            </a:r>
            <a:r>
              <a:rPr lang="ru-RU" sz="2700" b="1" dirty="0" smtClean="0"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положении.</a:t>
            </a:r>
            <a:endParaRPr lang="ru-RU" sz="2700" b="1" dirty="0"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7" name="Picture 2" descr="C:\Documents and Settings\Admin.MICROSOF-A68D60\Мои документы\Мои рисунки\MP Navigator EX\2010_12_12\IMG_010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179512" y="1916832"/>
            <a:ext cx="4473575" cy="402113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email"/>
          <a:srcRect r="10643"/>
          <a:stretch>
            <a:fillRect/>
          </a:stretch>
        </p:blipFill>
        <p:spPr>
          <a:xfrm>
            <a:off x="179512" y="185211"/>
            <a:ext cx="3384376" cy="273973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3" cstate="email"/>
          <a:srcRect r="4705"/>
          <a:stretch>
            <a:fillRect/>
          </a:stretch>
        </p:blipFill>
        <p:spPr bwMode="auto">
          <a:xfrm>
            <a:off x="5579568" y="185210"/>
            <a:ext cx="3389490" cy="273973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4" cstate="email"/>
          <a:srcRect t="9032" b="14204"/>
          <a:stretch>
            <a:fillRect/>
          </a:stretch>
        </p:blipFill>
        <p:spPr bwMode="auto">
          <a:xfrm>
            <a:off x="179678" y="3933056"/>
            <a:ext cx="3384210" cy="273973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5" cstate="email"/>
          <a:srcRect r="17021" b="6291"/>
          <a:stretch>
            <a:fillRect/>
          </a:stretch>
        </p:blipFill>
        <p:spPr bwMode="auto">
          <a:xfrm>
            <a:off x="5580112" y="3892437"/>
            <a:ext cx="3384376" cy="277692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50" name="Picture 8" descr="pressa20"/>
          <p:cNvPicPr>
            <a:picLocks noChangeAspect="1" noChangeArrowheads="1"/>
          </p:cNvPicPr>
          <p:nvPr/>
        </p:nvPicPr>
        <p:blipFill>
          <a:blip r:embed="rId6" cstate="email"/>
          <a:srcRect r="7143"/>
          <a:stretch>
            <a:fillRect/>
          </a:stretch>
        </p:blipFill>
        <p:spPr bwMode="auto">
          <a:xfrm>
            <a:off x="2627784" y="2279641"/>
            <a:ext cx="3384376" cy="273353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8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827584" y="261243"/>
            <a:ext cx="8280920" cy="1295549"/>
          </a:xfrm>
        </p:spPr>
        <p:txBody>
          <a:bodyPr/>
          <a:lstStyle/>
          <a:p>
            <a:pPr marL="0" indent="0" algn="ctr">
              <a:buNone/>
            </a:pPr>
            <a:r>
              <a:rPr lang="ru-RU" sz="3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Уход </a:t>
            </a:r>
            <a:r>
              <a:rPr lang="ru-RU" sz="3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3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реабилитация </a:t>
            </a:r>
            <a:r>
              <a:rPr lang="ru-RU" sz="3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пациентов, </a:t>
            </a:r>
            <a:r>
              <a:rPr lang="ru-RU" sz="3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перенесших инсульт</a:t>
            </a:r>
            <a:endParaRPr lang="ru-RU" sz="3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81" name="Picture 13" descr="pnf_0100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971600" y="2708920"/>
            <a:ext cx="4186237" cy="30988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835696" y="1938898"/>
            <a:ext cx="64939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 smtClean="0">
                <a:latin typeface="Arial" pitchFamily="34" charset="0"/>
                <a:cs typeface="Arial" pitchFamily="34" charset="0"/>
              </a:rPr>
              <a:t>Активная гимнастика и массаж</a:t>
            </a:r>
            <a:endParaRPr lang="ru-RU" sz="30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5" descr="neuro_foto_0004_smal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>
          <a:xfrm>
            <a:off x="4716016" y="3578643"/>
            <a:ext cx="4176464" cy="309071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40" name="Rectangle 12"/>
          <p:cNvSpPr>
            <a:spLocks noGrp="1" noChangeArrowheads="1"/>
          </p:cNvSpPr>
          <p:nvPr>
            <p:ph type="body" sz="half" idx="3"/>
          </p:nvPr>
        </p:nvSpPr>
        <p:spPr>
          <a:xfrm>
            <a:off x="899592" y="5949280"/>
            <a:ext cx="2880320" cy="576064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2400" b="1" i="1" dirty="0">
                <a:latin typeface="Arial" pitchFamily="34" charset="0"/>
                <a:cs typeface="Arial" pitchFamily="34" charset="0"/>
              </a:rPr>
              <a:t>Проведение механотерапии</a:t>
            </a:r>
          </a:p>
          <a:p>
            <a:pPr algn="ctr">
              <a:lnSpc>
                <a:spcPct val="80000"/>
              </a:lnSpc>
              <a:buNone/>
            </a:pP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48" name="Picture 20" descr="letto_mann_kschwester_01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1043608" y="3284984"/>
            <a:ext cx="2808312" cy="250471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2" name="Rectangle 10"/>
          <p:cNvSpPr txBox="1">
            <a:spLocks noChangeArrowheads="1"/>
          </p:cNvSpPr>
          <p:nvPr/>
        </p:nvSpPr>
        <p:spPr bwMode="auto">
          <a:xfrm>
            <a:off x="827584" y="261243"/>
            <a:ext cx="8280920" cy="129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38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Уход и реабилитация пациентов, перенесших инсульт</a:t>
            </a:r>
            <a:endParaRPr kumimoji="0" lang="ru-RU" sz="3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63888" y="1916832"/>
            <a:ext cx="23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Физиолечение</a:t>
            </a:r>
            <a:endParaRPr lang="ru-RU" sz="2400" b="1" i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lum bright="10000"/>
          </a:blip>
          <a:srcRect r="13158"/>
          <a:stretch>
            <a:fillRect/>
          </a:stretch>
        </p:blipFill>
        <p:spPr>
          <a:xfrm>
            <a:off x="6084168" y="3300554"/>
            <a:ext cx="2812980" cy="250471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" name="Прямоугольник 15"/>
          <p:cNvSpPr/>
          <p:nvPr/>
        </p:nvSpPr>
        <p:spPr>
          <a:xfrm>
            <a:off x="5515793" y="5949280"/>
            <a:ext cx="38087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Иглорефлексотерапия</a:t>
            </a:r>
          </a:p>
        </p:txBody>
      </p:sp>
      <p:pic>
        <p:nvPicPr>
          <p:cNvPr id="13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email">
            <a:lum bright="10000"/>
          </a:blip>
          <a:srcRect l="10239" r="13063"/>
          <a:stretch>
            <a:fillRect/>
          </a:stretch>
        </p:blipFill>
        <p:spPr>
          <a:xfrm>
            <a:off x="3418084" y="2508466"/>
            <a:ext cx="2843184" cy="250471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2987824" y="1700808"/>
            <a:ext cx="4104456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500" b="1" i="1" kern="1200" dirty="0" err="1" smtClean="0">
                <a:latin typeface="Arial" pitchFamily="34" charset="0"/>
                <a:cs typeface="Arial" pitchFamily="34" charset="0"/>
              </a:rPr>
              <a:t>Эрготерапия</a:t>
            </a:r>
            <a:endParaRPr lang="ru-RU" sz="3500" b="1" i="1" kern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62" name="Picture 10" descr="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1043608" y="2508269"/>
            <a:ext cx="2192439" cy="178482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9164" name="Picture 12" descr="kinez2010_7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4211960" y="2492896"/>
            <a:ext cx="2211314" cy="17813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9165" name="Picture 13" descr="kinez2010_1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1619672" y="3933056"/>
            <a:ext cx="2211314" cy="17813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9167" name="Picture 15" descr="c992b78cb5a3f45fd8aae735c9616514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2857127" y="4960032"/>
            <a:ext cx="2218929" cy="17813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Rectangle 10"/>
          <p:cNvSpPr txBox="1">
            <a:spLocks noChangeArrowheads="1"/>
          </p:cNvSpPr>
          <p:nvPr/>
        </p:nvSpPr>
        <p:spPr bwMode="auto">
          <a:xfrm>
            <a:off x="827584" y="261243"/>
            <a:ext cx="8280920" cy="129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38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Уход и реабилитация пациентов, перенесших инсульт</a:t>
            </a:r>
            <a:endParaRPr kumimoji="0" lang="ru-RU" sz="3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49163" name="Picture 11" descr="2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>
          <a:xfrm>
            <a:off x="5652120" y="3717032"/>
            <a:ext cx="2184314" cy="17813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9166" name="Picture 14" descr="e-01"/>
          <p:cNvPicPr>
            <a:picLocks noChangeAspect="1" noChangeArrowheads="1"/>
          </p:cNvPicPr>
          <p:nvPr/>
        </p:nvPicPr>
        <p:blipFill>
          <a:blip r:embed="rId7" cstate="email">
            <a:lum bright="10000"/>
          </a:blip>
          <a:srcRect/>
          <a:stretch>
            <a:fillRect/>
          </a:stretch>
        </p:blipFill>
        <p:spPr bwMode="auto">
          <a:xfrm>
            <a:off x="6804248" y="4869160"/>
            <a:ext cx="2176190" cy="178133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067944" y="476672"/>
            <a:ext cx="5004048" cy="5092601"/>
          </a:xfrm>
        </p:spPr>
        <p:txBody>
          <a:bodyPr>
            <a:noAutofit/>
          </a:bodyPr>
          <a:lstStyle/>
          <a:p>
            <a:pPr algn="ctr">
              <a:lnSpc>
                <a:spcPct val="110000"/>
              </a:lnSpc>
            </a:pPr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Задачами </a:t>
            </a:r>
            <a:r>
              <a:rPr lang="ru-RU" sz="25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высококвалифицированных, </a:t>
            </a:r>
            <a:r>
              <a:rPr lang="ru-RU" sz="25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компетентных медицинских сестер должны стать </a:t>
            </a:r>
            <a:r>
              <a:rPr lang="ru-RU" sz="25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не </a:t>
            </a:r>
            <a:r>
              <a:rPr lang="ru-RU" sz="25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только оказание неотложной помощи и грамотное выполнение врачебных назначений, но и оказание независимых сестринских вмешательств, от качества и количества которых зависит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4294967295"/>
          </p:nvPr>
        </p:nvSpPr>
        <p:spPr>
          <a:xfrm>
            <a:off x="820613" y="5805264"/>
            <a:ext cx="8143875" cy="577850"/>
          </a:xfrm>
        </p:spPr>
        <p:txBody>
          <a:bodyPr>
            <a:noAutofit/>
          </a:bodyPr>
          <a:lstStyle/>
          <a:p>
            <a:pPr marL="53975" indent="0" algn="ctr">
              <a:buFont typeface="Wingdings" pitchFamily="2" charset="2"/>
              <a:buNone/>
            </a:pPr>
            <a:r>
              <a:rPr lang="ru-RU" sz="4500" b="1" dirty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качество жизни пациентов</a:t>
            </a:r>
          </a:p>
        </p:txBody>
      </p:sp>
      <p:pic>
        <p:nvPicPr>
          <p:cNvPr id="33795" name="Picture 2" descr="C:\Documents and Settings\Admin.MICROSOF-A68D60\Мои документы\Мои рисунки\MP Navigator EX\2010_12_12\IMG_014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179512" y="836712"/>
            <a:ext cx="3792537" cy="46577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03648" y="2204864"/>
            <a:ext cx="6984776" cy="255454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  </a:t>
            </a:r>
            <a:r>
              <a:rPr lang="ru-RU" sz="8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8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427984" y="836712"/>
            <a:ext cx="4572000" cy="2592288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Первое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место в списке заболеваний, следствием которых является инвалидность, занимают </a:t>
            </a:r>
            <a:r>
              <a:rPr lang="ru-RU" sz="2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болезни органов кровообращения. </a:t>
            </a:r>
          </a:p>
        </p:txBody>
      </p:sp>
      <p:pic>
        <p:nvPicPr>
          <p:cNvPr id="7172" name="Picture 8" descr="opyt-raspoznavaniya-mozgovyx-insultov-pri-pomoshhi_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3984625" cy="39846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51520" y="4509120"/>
            <a:ext cx="889248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Этому во многом способствует низкая информированность населения о таких заболеваниях, как инсульт и инфаркт, о том, как важно своевременно обращаться за медицинской помощью и ранней госпитализацией.</a:t>
            </a:r>
            <a:endParaRPr lang="ru-RU" sz="2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4008" y="864096"/>
            <a:ext cx="4536504" cy="3429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kern="1200" dirty="0">
                <a:latin typeface="Arial" pitchFamily="34" charset="0"/>
                <a:cs typeface="Arial" pitchFamily="34" charset="0"/>
              </a:rPr>
              <a:t>Сердечнососудистые заболевания </a:t>
            </a:r>
            <a:r>
              <a:rPr lang="ru-RU" sz="2800" b="1" kern="1200" dirty="0" smtClean="0">
                <a:latin typeface="Arial" pitchFamily="34" charset="0"/>
                <a:cs typeface="Arial" pitchFamily="34" charset="0"/>
              </a:rPr>
              <a:t>остаются </a:t>
            </a:r>
            <a:r>
              <a:rPr lang="ru-RU" sz="2800" b="1" kern="1200" dirty="0">
                <a:latin typeface="Arial" pitchFamily="34" charset="0"/>
                <a:cs typeface="Arial" pitchFamily="34" charset="0"/>
              </a:rPr>
              <a:t>одними из наиболее распространенных и занимают первое место в структуре смертности и инвалидизации населения. </a:t>
            </a:r>
            <a:endParaRPr lang="ru-RU" sz="2800" b="1" kern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7" descr="article-0-0288AADC000004B0-99_468x35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528" y="332656"/>
            <a:ext cx="4211637" cy="48974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80528" y="5445224"/>
            <a:ext cx="8927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 последние 2 года в нашей стране                      от болезней системы кровообращения умерло            2,4 млн. человек. </a:t>
            </a:r>
            <a:endParaRPr lang="ru-RU" sz="28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/>
          </p:cNvSpPr>
          <p:nvPr>
            <p:ph type="body" sz="half" idx="4294967295"/>
          </p:nvPr>
        </p:nvSpPr>
        <p:spPr>
          <a:xfrm>
            <a:off x="1080120" y="2204864"/>
            <a:ext cx="7956376" cy="3240360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Arial" pitchFamily="34" charset="0"/>
                <a:cs typeface="Arial" pitchFamily="34" charset="0"/>
              </a:rPr>
              <a:t>В 2008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г.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государством и ведущими специалистами в этой области в рамках </a:t>
            </a:r>
            <a:r>
              <a:rPr lang="ru-RU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национального проекта «Здоровье»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начата программа по совершенствованию оказания медицинской помощи больным с инфарктами миокарда и инсультами головного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мозга.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88640"/>
            <a:ext cx="2304256" cy="180020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9" name="Picture 7" descr="NPR_Health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527" y="232032"/>
            <a:ext cx="2103091" cy="1724534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4009" y="476672"/>
            <a:ext cx="4499992" cy="2736304"/>
          </a:xfrm>
        </p:spPr>
        <p:txBody>
          <a:bodyPr/>
          <a:lstStyle/>
          <a:p>
            <a:pPr marL="0" indent="0">
              <a:buNone/>
            </a:pPr>
            <a:r>
              <a:rPr lang="ru-RU" sz="3000" b="1" dirty="0">
                <a:latin typeface="Arial" pitchFamily="34" charset="0"/>
                <a:cs typeface="Arial" pitchFamily="34" charset="0"/>
              </a:rPr>
              <a:t>Реализуемая в нашем регионе программа оказания помощи при сердечнососудистых  заболеваниях уже дала позитивные результаты. </a:t>
            </a:r>
          </a:p>
        </p:txBody>
      </p:sp>
      <p:pic>
        <p:nvPicPr>
          <p:cNvPr id="10243" name="Picture 7" descr="annesim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5330" y="332656"/>
            <a:ext cx="4284662" cy="388778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51520" y="4607257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Отмечается увеличение числа госпитализированных больных инфарктом миокарда почти в 1,5 раза, больных инсультом - в 2 раза. </a:t>
            </a: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8172400" y="3429000"/>
            <a:ext cx="720080" cy="1368152"/>
          </a:xfrm>
          <a:prstGeom prst="curvedLeftArrow">
            <a:avLst/>
          </a:prstGeom>
          <a:solidFill>
            <a:schemeClr val="tx1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787006" y="476672"/>
            <a:ext cx="4681538" cy="2619003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МЗ и СР РФ ставит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своей целью качественно преобразовать систему оказания экстренной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 специализированной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медицинской помощи больным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инсультами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и инфарктами для снижения смертности от сердечнососудистой патологии. </a:t>
            </a:r>
          </a:p>
        </p:txBody>
      </p:sp>
      <p:pic>
        <p:nvPicPr>
          <p:cNvPr id="11267" name="Picture 7" descr="IMG_124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1520" y="476672"/>
            <a:ext cx="4337050" cy="42484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11560" y="5232682"/>
            <a:ext cx="84969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Первичное сосудистое отделение, оснащенное современным диагностическим и лечебным оборудованием планируется открыть в МСЧ № 4</a:t>
            </a:r>
          </a:p>
        </p:txBody>
      </p:sp>
      <p:sp>
        <p:nvSpPr>
          <p:cNvPr id="6" name="Выгнутая влево стрелка 5"/>
          <p:cNvSpPr/>
          <p:nvPr/>
        </p:nvSpPr>
        <p:spPr>
          <a:xfrm rot="19886717" flipV="1">
            <a:off x="199539" y="4914954"/>
            <a:ext cx="432048" cy="944841"/>
          </a:xfrm>
          <a:prstGeom prst="curvedRightArrow">
            <a:avLst/>
          </a:prstGeom>
          <a:solidFill>
            <a:schemeClr val="tx1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716016" y="548680"/>
            <a:ext cx="4427984" cy="2520280"/>
          </a:xfrm>
        </p:spPr>
        <p:txBody>
          <a:bodyPr/>
          <a:lstStyle/>
          <a:p>
            <a:pPr marL="0" indent="0">
              <a:buNone/>
            </a:pPr>
            <a:r>
              <a:rPr lang="ru-RU" sz="2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Приёмный </a:t>
            </a:r>
            <a:r>
              <a:rPr lang="ru-RU" sz="26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покой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– важное лечебно-диагностическое отделение, предназначенное для регистрации, приёма, первичного осмотра, санитарно-гигиенической обработки поступивших пациентов и оказания квалифицированной, неотложной медицинской помощи. </a:t>
            </a:r>
          </a:p>
        </p:txBody>
      </p:sp>
      <p:pic>
        <p:nvPicPr>
          <p:cNvPr id="12292" name="Picture 5" descr="PB160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92696"/>
            <a:ext cx="4341584" cy="518457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1550</TotalTime>
  <Words>834</Words>
  <Application>Microsoft Office PowerPoint</Application>
  <PresentationFormat>Экран (4:3)</PresentationFormat>
  <Paragraphs>72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34</vt:i4>
      </vt:variant>
    </vt:vector>
  </HeadingPairs>
  <TitlesOfParts>
    <vt:vector size="36" baseType="lpstr">
      <vt:lpstr>Метро</vt:lpstr>
      <vt:lpstr>Сумерки</vt:lpstr>
      <vt:lpstr>Оказание  сестринской помощи пациентам с сосудистой патологией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Медицинская сестра должна не только                         в совершенстве владеть знаниями, умениями и навыками. Уход требует высоких морально-нравственных качеств, коммуникативных навыков, стрессоустойчивости, бесконфликтности.</vt:lpstr>
      <vt:lpstr>Большинство пациентов          в отделении для больных с ОНМК – люди пожилого возраста с дефицитом самоухода. Ограничение подвижности                           в паретичных конечностях и невозможность передвижения даже                   в пределах постели делают пациента полностью зависимым от медицинского персонала.  </vt:lpstr>
      <vt:lpstr>У пациентов пожилого возраста кожа становится сухой, дряблой, морщинистой, волосы и ногти – тонкими и ломкими, а при нарушении функций тазовых органов особого внимания требует профилактика пролежней.</vt:lpstr>
      <vt:lpstr>ШКАЛА ВАТЕРЛОУ ДЛЯ ОЦЕНКИ СТЕПЕНИ РИСКА РАЗВИТИЯ ПРОЛЕЖНЕЙ </vt:lpstr>
      <vt:lpstr>Пациентов, которые активны в пределах постели, медицинские сестры обучают правилам перемещения     в постели, что способствует профилактике пролежней     и подготавливает пациентов к расширению двигательного режима </vt:lpstr>
      <vt:lpstr>Одна из основных задач сестринского персонала неврологического отделения для больных с ОНМК - реабилитация пациентов, перенесших инсульт</vt:lpstr>
      <vt:lpstr>Слайд 20</vt:lpstr>
      <vt:lpstr>Слайд 21</vt:lpstr>
      <vt:lpstr>Лечение положением (корригирующие позы) состоит в придании парализованным конечностям правильного положения в течении того времени, когда пациент находится в постели </vt:lpstr>
      <vt:lpstr>Развитие гемиплегической контрактуры с формированием позы Вернике-Манна может быть связано с длительным пребыванием паретичных конечностей в одном и том же положении в раннем периоде болезни. </vt:lpstr>
      <vt:lpstr>Пассивные приемы дыхательной гимнастики:</vt:lpstr>
      <vt:lpstr>Ранняя вертикализация предусматривает поднятие головного конца кровати уже в первые дни пребывания пациента в ПИТ, возвышенное положение туловища при приеме пищи (угол изголовья не более 300)</vt:lpstr>
      <vt:lpstr>С первых часов пациенту следует приподнимать и придерживать голову во время еды. При выраженной дисфагии дополнительно подбирают позу для наиболее эффективного и безопасного глотания</vt:lpstr>
      <vt:lpstr>Профилактика пролежней  </vt:lpstr>
      <vt:lpstr>Профилактика тромбоза глубоких вен нижних конечностей</vt:lpstr>
      <vt:lpstr>Профилактика пневмонии:</vt:lpstr>
      <vt:lpstr>Слайд 30</vt:lpstr>
      <vt:lpstr>Слайд 31</vt:lpstr>
      <vt:lpstr>Слайд 32</vt:lpstr>
      <vt:lpstr>Задачами высококвалифицированных, компетентных медицинских сестер должны стать не только оказание неотложной помощи и грамотное выполнение врачебных назначений, но и оказание независимых сестринских вмешательств, от качества и количества которых зависит</vt:lpstr>
      <vt:lpstr>Слайд 34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Оказание сестринской помощи пациентам с сосудистой патологией    </dc:title>
  <dc:creator>Admin</dc:creator>
  <cp:lastModifiedBy>ОПСА</cp:lastModifiedBy>
  <cp:revision>93</cp:revision>
  <dcterms:created xsi:type="dcterms:W3CDTF">2010-12-11T20:08:38Z</dcterms:created>
  <dcterms:modified xsi:type="dcterms:W3CDTF">2011-12-13T04:16:00Z</dcterms:modified>
</cp:coreProperties>
</file>