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1" r:id="rId12"/>
    <p:sldId id="282" r:id="rId13"/>
    <p:sldId id="272" r:id="rId14"/>
    <p:sldId id="274" r:id="rId15"/>
    <p:sldId id="275" r:id="rId16"/>
    <p:sldId id="276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BBC"/>
    <a:srgbClr val="0060A8"/>
    <a:srgbClr val="139D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8429" autoAdjust="0"/>
  </p:normalViewPr>
  <p:slideViewPr>
    <p:cSldViewPr>
      <p:cViewPr varScale="1">
        <p:scale>
          <a:sx n="87" d="100"/>
          <a:sy n="87" d="100"/>
        </p:scale>
        <p:origin x="-9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AE8643-FF91-4CC8-9812-1A3D71DCC0F1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E6F92D-E957-4D89-9A5B-537A849DC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36703D-AFE6-4938-8C8B-58CBDC1DC8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36703D-AFE6-4938-8C8B-58CBDC1DC81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  <a:prstGeom prst="rect">
            <a:avLst/>
          </a:prstGeo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65402-E05A-4907-94D1-C143460CF694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73DF7-0F36-4BB2-B70F-E7F8D458D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01469-733B-4701-9C0A-07C56F147B26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01CDB-F928-4D03-843C-C7C318903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788A7-CB1B-4F00-B244-0D2FE2261E11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F727-2EB2-479B-8908-221B7406D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90AE1-9252-48F1-BE5C-A6D9759C0A27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19251-8731-4CD0-9856-AF26B8B7B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4F563-5592-4E2E-A431-C5CD6E2A347D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6E89-004A-46E7-BB6A-6A0C41F71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2F77C-71A8-4A9A-9ACF-127BD11A2F69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0320A-68C1-4C75-9620-338B9F76D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5A300-36B3-4CAD-8E6C-C55E2D9C1A98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C3597-189F-4C58-8484-16544F8CC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10C6A-544A-4B0B-BF55-3F8151748529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BF209-D851-4A74-813F-09766F437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0140C-BF3C-4434-90DA-0C902568FE4C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87191-488A-40B7-870B-B49735CFC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  <a:prstGeom prst="rect">
            <a:avLst/>
          </a:prstGeo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BCB9F-61B4-4188-A01F-3F3E20F997AA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05DE-88BB-4894-82C1-A8952080C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  <a:prstGeom prst="rect">
            <a:avLst/>
          </a:prstGeo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48B98-BD05-42D8-9503-8F1845925848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8C35-799B-4F16-B57C-73A862BA2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2F2EA6-D880-4D26-8501-9E23D757A106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47E2BF-3561-4C29-8899-27756FDE0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2" r:id="rId4"/>
    <p:sldLayoutId id="2147483818" r:id="rId5"/>
    <p:sldLayoutId id="2147483813" r:id="rId6"/>
    <p:sldLayoutId id="2147483819" r:id="rId7"/>
    <p:sldLayoutId id="2147483820" r:id="rId8"/>
    <p:sldLayoutId id="2147483821" r:id="rId9"/>
    <p:sldLayoutId id="2147483814" r:id="rId10"/>
    <p:sldLayoutId id="2147483822" r:id="rId11"/>
  </p:sldLayoutIdLst>
  <p:transition spd="med">
    <p:strips dir="rd"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-3" y="2132856"/>
            <a:ext cx="9144001" cy="295232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Роль сестринского персонала                        в развертывании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приемно-сортировочного отделения  при массовом поступлении пострадавших </a:t>
            </a: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результате чрезвычайной ситуации</a:t>
            </a: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2051720" y="478413"/>
            <a:ext cx="7164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cs typeface="Arial" pitchFamily="34" charset="0"/>
              </a:rPr>
              <a:t>Бюджетное учреждение здравоохранения </a:t>
            </a:r>
            <a:r>
              <a:rPr lang="ru-RU" b="1" dirty="0" smtClean="0">
                <a:cs typeface="Arial" pitchFamily="34" charset="0"/>
              </a:rPr>
              <a:t>Омской </a:t>
            </a:r>
            <a:r>
              <a:rPr lang="ru-RU" b="1" dirty="0">
                <a:cs typeface="Arial" pitchFamily="34" charset="0"/>
              </a:rPr>
              <a:t>области </a:t>
            </a:r>
            <a:br>
              <a:rPr lang="ru-RU" b="1" dirty="0">
                <a:cs typeface="Arial" pitchFamily="34" charset="0"/>
              </a:rPr>
            </a:br>
            <a:r>
              <a:rPr lang="ru-RU" b="1" dirty="0">
                <a:cs typeface="Arial" pitchFamily="34" charset="0"/>
              </a:rPr>
              <a:t>«Областная клиническая больница</a:t>
            </a:r>
            <a:r>
              <a:rPr lang="ru-RU" b="1" dirty="0" smtClean="0">
                <a:cs typeface="Arial" pitchFamily="34" charset="0"/>
              </a:rPr>
              <a:t>»</a:t>
            </a:r>
            <a:endParaRPr lang="ru-RU" b="1" dirty="0"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2" descr="D:\мои документы\мама\здания окб\сканирование0020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107504" y="260648"/>
            <a:ext cx="2016224" cy="13175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971600" y="5432157"/>
            <a:ext cx="806489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ea typeface="Times New Roman" pitchFamily="18" charset="0"/>
                <a:cs typeface="Arial" pitchFamily="34" charset="0"/>
              </a:rPr>
              <a:t>Г.Г.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ea typeface="Times New Roman" pitchFamily="18" charset="0"/>
                <a:cs typeface="Arial" pitchFamily="34" charset="0"/>
              </a:rPr>
              <a:t>Дядик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ea typeface="Times New Roman" pitchFamily="18" charset="0"/>
                <a:cs typeface="Arial" pitchFamily="34" charset="0"/>
              </a:rPr>
              <a:t>,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ea typeface="Times New Roman" pitchFamily="18" charset="0"/>
                <a:cs typeface="Arial" pitchFamily="34" charset="0"/>
              </a:rPr>
              <a:t>медицинская сестра приемного отделения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ea typeface="Times New Roman" pitchFamily="18" charset="0"/>
                <a:cs typeface="Arial" pitchFamily="34" charset="0"/>
              </a:rPr>
              <a:t>БУЗОО «ОКБ»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9" name="Текст 5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8496944" cy="5112568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28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уточняет предположительный характер пораженных;</a:t>
            </a:r>
          </a:p>
          <a:p>
            <a:pPr algn="l">
              <a:spcBef>
                <a:spcPts val="0"/>
              </a:spcBef>
              <a:spcAft>
                <a:spcPts val="28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организует получение необходимого медицинского          и санитарно-хозяйственного имущества;</a:t>
            </a:r>
          </a:p>
          <a:p>
            <a:pPr algn="l">
              <a:spcBef>
                <a:spcPts val="0"/>
              </a:spcBef>
              <a:spcAft>
                <a:spcPts val="28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применяет схему оповещения личного состава отделения;</a:t>
            </a:r>
          </a:p>
          <a:p>
            <a:pPr algn="l">
              <a:spcBef>
                <a:spcPts val="0"/>
              </a:spcBef>
              <a:spcAft>
                <a:spcPts val="28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 необходимости вызывает дополнительный сестринский персонал;</a:t>
            </a:r>
          </a:p>
          <a:p>
            <a:pPr algn="l">
              <a:spcBef>
                <a:spcPts val="0"/>
              </a:spcBef>
              <a:spcAft>
                <a:spcPts val="28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ставит в известность прибывшего заведующего отделением либо дежурного администратора                    о проведенных мероприятиях.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50825" y="261144"/>
            <a:ext cx="8893175" cy="107962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cap="none" dirty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При угрозе чрезвычайной ситуации сестринский  </a:t>
            </a:r>
            <a:r>
              <a:rPr lang="ru-RU" sz="32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персонал:</a:t>
            </a:r>
            <a:endParaRPr lang="ru-RU" sz="32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1556792"/>
            <a:ext cx="467544" cy="432048"/>
          </a:xfrm>
          <a:prstGeom prst="rect">
            <a:avLst/>
          </a:prstGeom>
          <a:noFill/>
        </p:spPr>
      </p:pic>
      <p:pic>
        <p:nvPicPr>
          <p:cNvPr id="14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2276872"/>
            <a:ext cx="467544" cy="432048"/>
          </a:xfrm>
          <a:prstGeom prst="rect">
            <a:avLst/>
          </a:prstGeom>
          <a:noFill/>
        </p:spPr>
      </p:pic>
      <p:pic>
        <p:nvPicPr>
          <p:cNvPr id="15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3356992"/>
            <a:ext cx="467544" cy="432048"/>
          </a:xfrm>
          <a:prstGeom prst="rect">
            <a:avLst/>
          </a:prstGeom>
          <a:noFill/>
        </p:spPr>
      </p:pic>
      <p:pic>
        <p:nvPicPr>
          <p:cNvPr id="16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4437112"/>
            <a:ext cx="467544" cy="432048"/>
          </a:xfrm>
          <a:prstGeom prst="rect">
            <a:avLst/>
          </a:prstGeom>
          <a:noFill/>
        </p:spPr>
      </p:pic>
      <p:pic>
        <p:nvPicPr>
          <p:cNvPr id="17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5517232"/>
            <a:ext cx="467544" cy="432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0" name="Прямоугольник 7"/>
          <p:cNvSpPr>
            <a:spLocks noChangeArrowheads="1"/>
          </p:cNvSpPr>
          <p:nvPr/>
        </p:nvSpPr>
        <p:spPr bwMode="auto">
          <a:xfrm>
            <a:off x="251520" y="233353"/>
            <a:ext cx="88190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Организация управления и связи                при угрозе развития ЧС</a:t>
            </a:r>
            <a:endParaRPr lang="ru-RU" sz="40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Picture 33" descr="F:\DCIM\100SSCAM\SDC100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484784"/>
            <a:ext cx="7200800" cy="480053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2555776" y="6165304"/>
            <a:ext cx="5544616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3528" y="5805264"/>
            <a:ext cx="2088232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228184" y="4851582"/>
            <a:ext cx="2843808" cy="100811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427984" y="4077072"/>
            <a:ext cx="2051720" cy="64807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304256" y="4941168"/>
            <a:ext cx="2051720" cy="64807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79512" y="4221088"/>
            <a:ext cx="2051720" cy="64807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128792" y="2780928"/>
            <a:ext cx="1835696" cy="864096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076056" y="2780928"/>
            <a:ext cx="1512168" cy="864096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483768" y="2780928"/>
            <a:ext cx="1728192" cy="864096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9512" y="2780928"/>
            <a:ext cx="1835696" cy="864096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56176" y="1556792"/>
            <a:ext cx="2808312" cy="64807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1556792"/>
            <a:ext cx="2808312" cy="648072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87824" y="930492"/>
            <a:ext cx="3168352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7"/>
          <p:cNvSpPr>
            <a:spLocks noChangeArrowheads="1"/>
          </p:cNvSpPr>
          <p:nvPr/>
        </p:nvSpPr>
        <p:spPr bwMode="auto">
          <a:xfrm>
            <a:off x="179512" y="188640"/>
            <a:ext cx="8819009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Схема оповещения</a:t>
            </a:r>
            <a:endParaRPr lang="ru-RU" sz="34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2726" y="869370"/>
            <a:ext cx="2774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Дежурный администратор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1745" y="1668150"/>
            <a:ext cx="274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Дежурный сан. авиации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556792"/>
            <a:ext cx="2794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Оперативный дежурный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«ОТЦМК»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1" y="2748270"/>
            <a:ext cx="18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эвакуационной комиссии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51111" y="2885594"/>
            <a:ext cx="18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Оперативная группа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37650" y="287051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врач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4288" y="2872689"/>
            <a:ext cx="18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Председатель КЧС и ПБ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4221088"/>
            <a:ext cx="194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Эвакуационная комиссия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48272" y="4941168"/>
            <a:ext cx="18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Дежурный диспетчер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27984" y="418173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Комиссия по ЧС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56176" y="4892967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Нейрохирургическая, хирургическая, токсико-терапевтическая бригады</a:t>
            </a:r>
          </a:p>
          <a:p>
            <a:pPr algn="ctr"/>
            <a:endParaRPr lang="ru-RU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23529" y="5877272"/>
            <a:ext cx="201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ГО и ЧС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7784" y="609329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Нештатные аварийно-спасательные формирования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339752" y="1196752"/>
            <a:ext cx="504056" cy="216024"/>
          </a:xfrm>
          <a:prstGeom prst="straightConnector1">
            <a:avLst/>
          </a:prstGeom>
          <a:ln w="41275">
            <a:solidFill>
              <a:srgbClr val="006BBC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6228184" y="1196752"/>
            <a:ext cx="504056" cy="216024"/>
          </a:xfrm>
          <a:prstGeom prst="straightConnector1">
            <a:avLst/>
          </a:prstGeom>
          <a:ln w="41275">
            <a:solidFill>
              <a:srgbClr val="006BBC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043608" y="2492896"/>
            <a:ext cx="6984776" cy="0"/>
          </a:xfrm>
          <a:prstGeom prst="line">
            <a:avLst/>
          </a:prstGeom>
          <a:ln w="41275">
            <a:solidFill>
              <a:srgbClr val="006BBC"/>
            </a:solidFill>
            <a:headEnd type="non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1043608" y="2482010"/>
            <a:ext cx="0" cy="288032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8028384" y="2492896"/>
            <a:ext cx="0" cy="288032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275856" y="2492896"/>
            <a:ext cx="0" cy="288032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940152" y="1556792"/>
            <a:ext cx="0" cy="122413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5724128" y="1556792"/>
            <a:ext cx="0" cy="122413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3995936" y="1484784"/>
            <a:ext cx="0" cy="1008112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4892690" y="1484784"/>
            <a:ext cx="0" cy="2592288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644008" y="1484784"/>
            <a:ext cx="0" cy="2160240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3419872" y="3645024"/>
            <a:ext cx="1224136" cy="792088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419872" y="4437112"/>
            <a:ext cx="0" cy="50405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>
            <a:off x="1547664" y="5229200"/>
            <a:ext cx="720080" cy="50405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3203848" y="5611012"/>
            <a:ext cx="0" cy="50405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6876256" y="2204864"/>
            <a:ext cx="0" cy="2376264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971600" y="3684374"/>
            <a:ext cx="0" cy="504056"/>
          </a:xfrm>
          <a:prstGeom prst="straightConnector1">
            <a:avLst/>
          </a:prstGeom>
          <a:ln w="41275">
            <a:solidFill>
              <a:srgbClr val="006BBC"/>
            </a:solidFill>
            <a:headEnd type="none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9512" y="411283"/>
            <a:ext cx="8819009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4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Развертывание приемно-сортировочного отделения</a:t>
            </a:r>
            <a:endParaRPr lang="ru-RU" sz="34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2852936"/>
            <a:ext cx="4572000" cy="342900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00808"/>
            <a:ext cx="4572000" cy="342900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Picture 29" descr="F:\DCIM\100SSCAM\SDC10036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323528" y="980728"/>
            <a:ext cx="3783364" cy="2734022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3" descr="G:\DCIM\100SSCAM\SDC10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354" y="3895056"/>
            <a:ext cx="3779537" cy="2745178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827584" y="188640"/>
            <a:ext cx="7429500" cy="724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200" b="1" dirty="0">
                <a:solidFill>
                  <a:srgbClr val="006BBC"/>
                </a:solidFill>
                <a:latin typeface="Arial" pitchFamily="34" charset="0"/>
                <a:ea typeface="+mj-ea"/>
                <a:cs typeface="Arial" pitchFamily="34" charset="0"/>
              </a:rPr>
              <a:t>Сортировочная площадка</a:t>
            </a:r>
          </a:p>
        </p:txBody>
      </p:sp>
      <p:pic>
        <p:nvPicPr>
          <p:cNvPr id="8" name="Picture 32" descr="F:\DCIM\100SSCAM\SDC100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907261" y="1573459"/>
            <a:ext cx="5649958" cy="4464496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Прямоугольник 10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9" name="Прямоугольник 3"/>
          <p:cNvSpPr>
            <a:spLocks noChangeArrowheads="1"/>
          </p:cNvSpPr>
          <p:nvPr/>
        </p:nvSpPr>
        <p:spPr bwMode="auto">
          <a:xfrm>
            <a:off x="223378" y="535032"/>
            <a:ext cx="8813118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7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Приемно-сортировочное </a:t>
            </a:r>
            <a:r>
              <a:rPr lang="ru-RU" sz="3700" b="1" dirty="0">
                <a:solidFill>
                  <a:srgbClr val="006BBC"/>
                </a:solidFill>
                <a:ea typeface="+mj-ea"/>
                <a:cs typeface="Arial" pitchFamily="34" charset="0"/>
              </a:rPr>
              <a:t>отделение </a:t>
            </a:r>
          </a:p>
        </p:txBody>
      </p:sp>
      <p:pic>
        <p:nvPicPr>
          <p:cNvPr id="5" name="Picture 34" descr="F:\DCIM\100SSCAM\SDC10046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 flipH="1">
            <a:off x="4603920" y="1638167"/>
            <a:ext cx="4360568" cy="3375009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33" descr="F:\DCIM\100SSCAM\SDC1004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79512" y="2564904"/>
            <a:ext cx="4334613" cy="3367758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8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3" name="Прямоугольник 3"/>
          <p:cNvSpPr>
            <a:spLocks noChangeArrowheads="1"/>
          </p:cNvSpPr>
          <p:nvPr/>
        </p:nvSpPr>
        <p:spPr bwMode="auto">
          <a:xfrm>
            <a:off x="1082920" y="404664"/>
            <a:ext cx="67906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42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Профилактика </a:t>
            </a:r>
            <a:r>
              <a:rPr lang="ru-RU" sz="4200" b="1" dirty="0">
                <a:solidFill>
                  <a:srgbClr val="006BBC"/>
                </a:solidFill>
                <a:ea typeface="+mj-ea"/>
                <a:cs typeface="Arial" pitchFamily="34" charset="0"/>
              </a:rPr>
              <a:t>ЧС в </a:t>
            </a:r>
            <a:r>
              <a:rPr lang="ru-RU" sz="42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ОКБ</a:t>
            </a:r>
            <a:endParaRPr lang="ru-RU" sz="42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sp>
        <p:nvSpPr>
          <p:cNvPr id="27654" name="Прямоугольник 4"/>
          <p:cNvSpPr>
            <a:spLocks noChangeArrowheads="1"/>
          </p:cNvSpPr>
          <p:nvPr/>
        </p:nvSpPr>
        <p:spPr bwMode="auto">
          <a:xfrm>
            <a:off x="467544" y="1503650"/>
            <a:ext cx="5328592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817563" algn="l"/>
              </a:tabLst>
            </a:pPr>
            <a:r>
              <a:rPr lang="ru-RU" sz="2500" b="1" dirty="0" smtClean="0">
                <a:cs typeface="Arial" pitchFamily="34" charset="0"/>
              </a:rPr>
              <a:t>усиление </a:t>
            </a:r>
            <a:r>
              <a:rPr lang="ru-RU" sz="2500" b="1" dirty="0">
                <a:cs typeface="Arial" pitchFamily="34" charset="0"/>
              </a:rPr>
              <a:t>контрольно- пропускного </a:t>
            </a:r>
            <a:r>
              <a:rPr lang="ru-RU" sz="2500" b="1" dirty="0" smtClean="0">
                <a:cs typeface="Arial" pitchFamily="34" charset="0"/>
              </a:rPr>
              <a:t>режима;</a:t>
            </a:r>
            <a:endParaRPr lang="ru-RU" sz="2500" b="1" dirty="0">
              <a:cs typeface="Arial" pitchFamily="34" charset="0"/>
            </a:endParaRPr>
          </a:p>
          <a:p>
            <a:pPr>
              <a:tabLst>
                <a:tab pos="817563" algn="l"/>
              </a:tabLst>
            </a:pPr>
            <a:endParaRPr lang="ru-RU" sz="2500" b="1" dirty="0">
              <a:cs typeface="Arial" pitchFamily="34" charset="0"/>
            </a:endParaRPr>
          </a:p>
          <a:p>
            <a:pPr>
              <a:tabLst>
                <a:tab pos="817563" algn="l"/>
              </a:tabLst>
            </a:pPr>
            <a:r>
              <a:rPr lang="ru-RU" sz="2500" b="1" dirty="0" smtClean="0">
                <a:cs typeface="Arial" pitchFamily="34" charset="0"/>
              </a:rPr>
              <a:t>обновление </a:t>
            </a:r>
            <a:r>
              <a:rPr lang="ru-RU" sz="2500" b="1" dirty="0">
                <a:cs typeface="Arial" pitchFamily="34" charset="0"/>
              </a:rPr>
              <a:t>планов </a:t>
            </a:r>
            <a:r>
              <a:rPr lang="ru-RU" sz="2500" b="1" dirty="0" smtClean="0">
                <a:cs typeface="Arial" pitchFamily="34" charset="0"/>
              </a:rPr>
              <a:t>эвакуации;</a:t>
            </a:r>
            <a:endParaRPr lang="ru-RU" sz="2500" b="1" dirty="0">
              <a:cs typeface="Arial" pitchFamily="34" charset="0"/>
            </a:endParaRPr>
          </a:p>
          <a:p>
            <a:pPr eaLnBrk="0" hangingPunct="0">
              <a:tabLst>
                <a:tab pos="817563" algn="l"/>
              </a:tabLst>
            </a:pPr>
            <a:endParaRPr lang="ru-RU" sz="2500" b="1" dirty="0" smtClean="0">
              <a:cs typeface="Arial" pitchFamily="34" charset="0"/>
            </a:endParaRPr>
          </a:p>
          <a:p>
            <a:pPr eaLnBrk="0" hangingPunct="0">
              <a:tabLst>
                <a:tab pos="817563" algn="l"/>
              </a:tabLst>
            </a:pPr>
            <a:r>
              <a:rPr lang="ru-RU" sz="2500" b="1" dirty="0" smtClean="0">
                <a:cs typeface="Arial" pitchFamily="34" charset="0"/>
              </a:rPr>
              <a:t>наличие </a:t>
            </a:r>
            <a:r>
              <a:rPr lang="ru-RU" sz="2500" b="1" dirty="0">
                <a:cs typeface="Arial" pitchFamily="34" charset="0"/>
              </a:rPr>
              <a:t>списка боевого расчета на всех пожарных </a:t>
            </a:r>
            <a:r>
              <a:rPr lang="ru-RU" sz="2500" b="1" dirty="0" smtClean="0">
                <a:cs typeface="Arial" pitchFamily="34" charset="0"/>
              </a:rPr>
              <a:t>гидрантах;</a:t>
            </a:r>
            <a:endParaRPr lang="ru-RU" sz="2500" b="1" dirty="0">
              <a:cs typeface="Arial" pitchFamily="34" charset="0"/>
            </a:endParaRPr>
          </a:p>
          <a:p>
            <a:pPr eaLnBrk="0" hangingPunct="0">
              <a:tabLst>
                <a:tab pos="817563" algn="l"/>
              </a:tabLst>
            </a:pPr>
            <a:endParaRPr lang="ru-RU" sz="2500" b="1" dirty="0">
              <a:cs typeface="Arial" pitchFamily="34" charset="0"/>
            </a:endParaRPr>
          </a:p>
          <a:p>
            <a:pPr eaLnBrk="0" hangingPunct="0">
              <a:tabLst>
                <a:tab pos="817563" algn="l"/>
              </a:tabLst>
            </a:pPr>
            <a:r>
              <a:rPr lang="ru-RU" sz="2500" b="1" dirty="0" smtClean="0">
                <a:cs typeface="Arial" pitchFamily="34" charset="0"/>
              </a:rPr>
              <a:t>наличие </a:t>
            </a:r>
            <a:r>
              <a:rPr lang="ru-RU" sz="2500" b="1" dirty="0">
                <a:cs typeface="Arial" pitchFamily="34" charset="0"/>
              </a:rPr>
              <a:t>ключей от всех запасных дверей в смотровом кабинете №1 хирургического корпуса.</a:t>
            </a:r>
          </a:p>
        </p:txBody>
      </p:sp>
      <p:pic>
        <p:nvPicPr>
          <p:cNvPr id="6" name="Picture 2" descr="F:\DCIM\100SSCAM\SDC10050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5642827" y="1484784"/>
            <a:ext cx="3321661" cy="2376264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3" descr="F:\DCIM\100SSCAM\SDC10052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642096" y="4149080"/>
            <a:ext cx="3321696" cy="2395249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Прямоугольник 9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496" y="1556792"/>
            <a:ext cx="467544" cy="432048"/>
          </a:xfrm>
          <a:prstGeom prst="rect">
            <a:avLst/>
          </a:prstGeom>
          <a:noFill/>
        </p:spPr>
      </p:pic>
      <p:pic>
        <p:nvPicPr>
          <p:cNvPr id="13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496" y="2708920"/>
            <a:ext cx="467544" cy="432048"/>
          </a:xfrm>
          <a:prstGeom prst="rect">
            <a:avLst/>
          </a:prstGeom>
          <a:noFill/>
        </p:spPr>
      </p:pic>
      <p:pic>
        <p:nvPicPr>
          <p:cNvPr id="14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496" y="3501008"/>
            <a:ext cx="467544" cy="432048"/>
          </a:xfrm>
          <a:prstGeom prst="rect">
            <a:avLst/>
          </a:prstGeom>
          <a:noFill/>
        </p:spPr>
      </p:pic>
      <p:pic>
        <p:nvPicPr>
          <p:cNvPr id="15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496" y="5013176"/>
            <a:ext cx="467544" cy="432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6372200" y="1412776"/>
            <a:ext cx="2088232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419872" y="1412776"/>
            <a:ext cx="2088232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7504" y="1412776"/>
            <a:ext cx="2088232" cy="576064"/>
          </a:xfrm>
          <a:prstGeom prst="roundRect">
            <a:avLst/>
          </a:prstGeom>
          <a:solidFill>
            <a:srgbClr val="0060A8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angle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7" name="Прямоугольник 3"/>
          <p:cNvSpPr>
            <a:spLocks noChangeArrowheads="1"/>
          </p:cNvSpPr>
          <p:nvPr/>
        </p:nvSpPr>
        <p:spPr bwMode="auto">
          <a:xfrm>
            <a:off x="664050" y="316511"/>
            <a:ext cx="7580358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Учения службы медицины катастроф позволяют</a:t>
            </a:r>
            <a:endParaRPr lang="ru-RU" sz="32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sp>
        <p:nvSpPr>
          <p:cNvPr id="28678" name="Прямоугольник 4"/>
          <p:cNvSpPr>
            <a:spLocks noChangeArrowheads="1"/>
          </p:cNvSpPr>
          <p:nvPr/>
        </p:nvSpPr>
        <p:spPr bwMode="auto">
          <a:xfrm>
            <a:off x="282898" y="1393612"/>
            <a:ext cx="16257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повысить</a:t>
            </a:r>
          </a:p>
        </p:txBody>
      </p:sp>
      <p:sp>
        <p:nvSpPr>
          <p:cNvPr id="28679" name="Прямоугольник 5"/>
          <p:cNvSpPr>
            <a:spLocks noChangeArrowheads="1"/>
          </p:cNvSpPr>
          <p:nvPr/>
        </p:nvSpPr>
        <p:spPr bwMode="auto">
          <a:xfrm>
            <a:off x="3485369" y="1340768"/>
            <a:ext cx="1950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выработать</a:t>
            </a:r>
          </a:p>
        </p:txBody>
      </p:sp>
      <p:sp>
        <p:nvSpPr>
          <p:cNvPr id="28680" name="Прямоугольник 6"/>
          <p:cNvSpPr>
            <a:spLocks noChangeArrowheads="1"/>
          </p:cNvSpPr>
          <p:nvPr/>
        </p:nvSpPr>
        <p:spPr bwMode="auto">
          <a:xfrm>
            <a:off x="6732240" y="1373426"/>
            <a:ext cx="14364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оценить</a:t>
            </a:r>
          </a:p>
        </p:txBody>
      </p:sp>
      <p:sp>
        <p:nvSpPr>
          <p:cNvPr id="20" name="Прямоугольник 19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698" name="Picture 2" descr="G:\Доклад ЧС\100SSCAM\SDC10016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6372200" y="4653136"/>
            <a:ext cx="2565377" cy="1924033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5" name="Прямоугольник 24"/>
          <p:cNvSpPr/>
          <p:nvPr/>
        </p:nvSpPr>
        <p:spPr>
          <a:xfrm>
            <a:off x="35496" y="2564904"/>
            <a:ext cx="3168352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200" b="1" dirty="0" smtClean="0">
                <a:solidFill>
                  <a:srgbClr val="006BBC"/>
                </a:solidFill>
              </a:rPr>
              <a:t>компетентность</a:t>
            </a:r>
            <a:r>
              <a:rPr lang="ru-RU" sz="2200" b="1" dirty="0" smtClean="0"/>
              <a:t> сестринского персонала                 по вопросам неотложной помощи, </a:t>
            </a:r>
          </a:p>
          <a:p>
            <a:pPr>
              <a:spcAft>
                <a:spcPts val="1800"/>
              </a:spcAft>
            </a:pPr>
            <a:r>
              <a:rPr lang="ru-RU" sz="2200" b="1" dirty="0" smtClean="0">
                <a:solidFill>
                  <a:srgbClr val="006BBC"/>
                </a:solidFill>
              </a:rPr>
              <a:t>ответственность </a:t>
            </a:r>
            <a:r>
              <a:rPr lang="ru-RU" sz="2200" b="1" dirty="0" smtClean="0"/>
              <a:t>каждой медицинской сестры за результаты своего труда</a:t>
            </a:r>
            <a:endParaRPr lang="ru-RU" sz="2200" b="1" dirty="0"/>
          </a:p>
        </p:txBody>
      </p:sp>
      <p:pic>
        <p:nvPicPr>
          <p:cNvPr id="26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809836" y="2078596"/>
            <a:ext cx="467544" cy="432048"/>
          </a:xfrm>
          <a:prstGeom prst="rect">
            <a:avLst/>
          </a:prstGeom>
          <a:noFill/>
        </p:spPr>
      </p:pic>
      <p:pic>
        <p:nvPicPr>
          <p:cNvPr id="27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050196" y="2078596"/>
            <a:ext cx="467544" cy="432048"/>
          </a:xfrm>
          <a:prstGeom prst="rect">
            <a:avLst/>
          </a:prstGeom>
          <a:noFill/>
        </p:spPr>
      </p:pic>
      <p:pic>
        <p:nvPicPr>
          <p:cNvPr id="28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074532" y="2078596"/>
            <a:ext cx="467544" cy="432048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419872" y="2492896"/>
            <a:ext cx="33123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BBC"/>
                </a:solidFill>
              </a:rPr>
              <a:t>слаженность </a:t>
            </a:r>
          </a:p>
          <a:p>
            <a:r>
              <a:rPr lang="ru-RU" sz="2200" b="1" dirty="0" smtClean="0"/>
              <a:t>работы персонала </a:t>
            </a:r>
          </a:p>
          <a:p>
            <a:r>
              <a:rPr lang="ru-RU" sz="2200" b="1" dirty="0" smtClean="0"/>
              <a:t>в команде</a:t>
            </a:r>
          </a:p>
          <a:p>
            <a:endParaRPr lang="ru-RU" sz="2200" b="1" dirty="0" smtClean="0"/>
          </a:p>
          <a:p>
            <a:r>
              <a:rPr lang="ru-RU" sz="2200" b="1" dirty="0" smtClean="0">
                <a:solidFill>
                  <a:srgbClr val="006BBC"/>
                </a:solidFill>
              </a:rPr>
              <a:t>методику </a:t>
            </a:r>
          </a:p>
          <a:p>
            <a:r>
              <a:rPr lang="ru-RU" sz="2200" b="1" dirty="0" smtClean="0">
                <a:solidFill>
                  <a:srgbClr val="006BBC"/>
                </a:solidFill>
              </a:rPr>
              <a:t>оповещения </a:t>
            </a:r>
          </a:p>
          <a:p>
            <a:r>
              <a:rPr lang="ru-RU" sz="2200" b="1" dirty="0" smtClean="0"/>
              <a:t>и сбора лиц, задействованных</a:t>
            </a:r>
          </a:p>
          <a:p>
            <a:r>
              <a:rPr lang="ru-RU" sz="2200" b="1" dirty="0" smtClean="0"/>
              <a:t>в учениях </a:t>
            </a:r>
          </a:p>
          <a:p>
            <a:endParaRPr lang="ru-RU" sz="2200" b="1" dirty="0" smtClean="0"/>
          </a:p>
          <a:p>
            <a:r>
              <a:rPr lang="ru-RU" sz="2200" b="1" dirty="0" smtClean="0">
                <a:solidFill>
                  <a:srgbClr val="006BBC"/>
                </a:solidFill>
              </a:rPr>
              <a:t>алгоритм</a:t>
            </a:r>
            <a:r>
              <a:rPr lang="ru-RU" sz="2200" b="1" dirty="0" smtClean="0"/>
              <a:t> взаимодействий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300192" y="2492896"/>
            <a:ext cx="356388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BBC"/>
                </a:solidFill>
              </a:rPr>
              <a:t>готовность </a:t>
            </a:r>
            <a:r>
              <a:rPr lang="ru-RU" sz="2200" b="1" dirty="0" smtClean="0"/>
              <a:t>медикаментозного, хозяйственного и штатного резерва больницы</a:t>
            </a:r>
            <a:endParaRPr lang="ru-RU" sz="22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808066" y="188640"/>
            <a:ext cx="7580358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rgbClr val="006BBC"/>
                </a:solidFill>
                <a:ea typeface="+mj-ea"/>
                <a:cs typeface="Arial" pitchFamily="34" charset="0"/>
              </a:rPr>
              <a:t>Команда приемного отделения</a:t>
            </a:r>
            <a:endParaRPr lang="ru-RU" sz="4400" b="1" dirty="0">
              <a:solidFill>
                <a:srgbClr val="006BBC"/>
              </a:solidFill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755576" y="1353108"/>
            <a:ext cx="7416824" cy="5381215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esktop\1111\Yellow_bouquet_zastavki_com_32661_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0726" name="Прямоугольник 4"/>
          <p:cNvSpPr>
            <a:spLocks noChangeArrowheads="1"/>
          </p:cNvSpPr>
          <p:nvPr/>
        </p:nvSpPr>
        <p:spPr bwMode="auto">
          <a:xfrm>
            <a:off x="12407" y="5658633"/>
            <a:ext cx="8015977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500" b="1" dirty="0">
                <a:solidFill>
                  <a:srgbClr val="006B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Arial" pitchFamily="34" charset="0"/>
              </a:rPr>
              <a:t>Спасибо за внимание!</a:t>
            </a: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412" y="260648"/>
            <a:ext cx="8892084" cy="7921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700" cap="none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Время массового травматизма</a:t>
            </a:r>
            <a:endParaRPr lang="ru-RU" sz="4700" cap="none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77072"/>
            <a:ext cx="3843137" cy="256430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8391" y="4065055"/>
            <a:ext cx="3854049" cy="2604305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196752"/>
            <a:ext cx="3816424" cy="262943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196752"/>
            <a:ext cx="3816424" cy="2616528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8424936" cy="4608512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Постановление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Правительства Омской  области от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26.09.2007 г. № 123-п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 некоторых вопросах службы медицины катастроф Омской области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algn="l" fontAlgn="auto">
              <a:spcAft>
                <a:spcPts val="0"/>
              </a:spcAft>
              <a:defRPr/>
            </a:pPr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Решение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межведомственной координационной комиссии службы медицины катастроф Омской области от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20.03.2008 г. № 1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«Об утверждении плановых заданий по медицине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катастроф».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412" y="260648"/>
            <a:ext cx="8892084" cy="7921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Оказание неотложной помощи пострадавшим</a:t>
            </a:r>
            <a:endParaRPr lang="ru-RU" sz="40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2060848"/>
            <a:ext cx="648072" cy="432048"/>
          </a:xfrm>
          <a:prstGeom prst="rect">
            <a:avLst/>
          </a:prstGeom>
          <a:noFill/>
        </p:spPr>
      </p:pic>
      <p:pic>
        <p:nvPicPr>
          <p:cNvPr id="12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4293096"/>
            <a:ext cx="648072" cy="432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6512" y="-27384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8604448" cy="4752528"/>
          </a:xfrm>
        </p:spPr>
        <p:txBody>
          <a:bodyPr>
            <a:noAutofit/>
          </a:bodyPr>
          <a:lstStyle/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Разработан </a:t>
            </a:r>
            <a:r>
              <a:rPr lang="ru-RU" sz="2500" b="1" dirty="0">
                <a:solidFill>
                  <a:srgbClr val="006BBC"/>
                </a:solidFill>
                <a:latin typeface="Arial" pitchFamily="34" charset="0"/>
                <a:cs typeface="Arial" pitchFamily="34" charset="0"/>
              </a:rPr>
              <a:t>план действий 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условиях чрезвычайных ситуаций  по </a:t>
            </a:r>
            <a:r>
              <a:rPr lang="ru-RU" sz="25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перепрофилизации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больницы для оказания медицинской </a:t>
            </a: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помощи 300 пораженным.</a:t>
            </a: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 </a:t>
            </a:r>
            <a:r>
              <a:rPr lang="ru-RU" sz="2500" b="1" dirty="0" smtClean="0">
                <a:solidFill>
                  <a:srgbClr val="006BBC"/>
                </a:solidFill>
                <a:latin typeface="Arial" pitchFamily="34" charset="0"/>
                <a:cs typeface="Arial" pitchFamily="34" charset="0"/>
              </a:rPr>
              <a:t>резерв </a:t>
            </a:r>
            <a:r>
              <a:rPr lang="ru-RU" sz="2500" b="1" dirty="0">
                <a:solidFill>
                  <a:srgbClr val="006BBC"/>
                </a:solidFill>
                <a:latin typeface="Arial" pitchFamily="34" charset="0"/>
                <a:cs typeface="Arial" pitchFamily="34" charset="0"/>
              </a:rPr>
              <a:t>медикаментов и медицинского имущества 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100 коек</a:t>
            </a: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l" fontAlgn="auto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Созданы </a:t>
            </a: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укомплектованы </a:t>
            </a:r>
            <a:r>
              <a:rPr lang="ru-RU" sz="2500" b="1" dirty="0">
                <a:solidFill>
                  <a:srgbClr val="006BBC"/>
                </a:solidFill>
                <a:latin typeface="Arial" pitchFamily="34" charset="0"/>
                <a:cs typeface="Arial" pitchFamily="34" charset="0"/>
              </a:rPr>
              <a:t>табельным имуществом </a:t>
            </a:r>
            <a:r>
              <a:rPr lang="ru-RU" sz="25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токсико-терапевтическая, хирургическая и нейрохирургическая  бригады экстренной медицинской помощи</a:t>
            </a: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500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260648"/>
            <a:ext cx="8676456" cy="11521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6024" y="332656"/>
            <a:ext cx="8820472" cy="93662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Приказ главного врача БУЗОО « ОКБ»</a:t>
            </a:r>
            <a:b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от 22.07.2008 № 222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2" y="1700808"/>
            <a:ext cx="648072" cy="432048"/>
          </a:xfrm>
          <a:prstGeom prst="rect">
            <a:avLst/>
          </a:prstGeom>
          <a:noFill/>
        </p:spPr>
      </p:pic>
      <p:pic>
        <p:nvPicPr>
          <p:cNvPr id="12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3789040"/>
            <a:ext cx="648072" cy="432048"/>
          </a:xfrm>
          <a:prstGeom prst="rect">
            <a:avLst/>
          </a:prstGeom>
          <a:noFill/>
        </p:spPr>
      </p:pic>
      <p:pic>
        <p:nvPicPr>
          <p:cNvPr id="13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13176"/>
            <a:ext cx="648072" cy="432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188640"/>
            <a:ext cx="8569325" cy="5762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Разработан  пакет  документов</a:t>
            </a:r>
            <a:endParaRPr lang="ru-RU" sz="40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69" name="Picture 1" descr="F:\ПСО ПРИ ЧС\SDC101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392" y="980728"/>
            <a:ext cx="5119872" cy="5697922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Текст 2"/>
          <p:cNvSpPr>
            <a:spLocks noGrp="1"/>
          </p:cNvSpPr>
          <p:nvPr>
            <p:ph type="body" idx="1"/>
          </p:nvPr>
        </p:nvSpPr>
        <p:spPr>
          <a:xfrm>
            <a:off x="467171" y="2401366"/>
            <a:ext cx="7921253" cy="3187874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3000"/>
              </a:spcAft>
            </a:pPr>
            <a:r>
              <a:rPr lang="ru-RU" sz="3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выполняют мероприятия доврачебной помощи;</a:t>
            </a:r>
          </a:p>
          <a:p>
            <a:pPr algn="l">
              <a:spcBef>
                <a:spcPts val="0"/>
              </a:spcBef>
              <a:spcAft>
                <a:spcPts val="3000"/>
              </a:spcAft>
            </a:pPr>
            <a:r>
              <a:rPr lang="ru-RU" sz="3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элементы первой врачебной помощи;</a:t>
            </a:r>
          </a:p>
          <a:p>
            <a:pPr algn="l">
              <a:spcBef>
                <a:spcPts val="0"/>
              </a:spcBef>
              <a:spcAft>
                <a:spcPts val="3000"/>
              </a:spcAft>
            </a:pPr>
            <a:r>
              <a:rPr lang="ru-RU" sz="3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оказывают индивидуальную                               и групповую медицинскую                   помощь.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16632"/>
            <a:ext cx="8353425" cy="10795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Медицинские </a:t>
            </a:r>
            <a:r>
              <a:rPr lang="ru-RU" sz="4000" b="1" cap="none" dirty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сестры </a:t>
            </a: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при </a:t>
            </a:r>
            <a:r>
              <a:rPr lang="ru-RU" sz="4000" b="1" cap="none" dirty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массовых поступлениях</a:t>
            </a: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251520" y="1196752"/>
            <a:ext cx="504056" cy="792088"/>
          </a:xfrm>
          <a:prstGeom prst="curv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6" name="Picture 4" descr="C:\Users\Виктория\Desktop\1med.gif"/>
          <p:cNvPicPr>
            <a:picLocks noChangeAspect="1" noChangeArrowheads="1"/>
          </p:cNvPicPr>
          <p:nvPr/>
        </p:nvPicPr>
        <p:blipFill>
          <a:blip r:embed="rId2" cstate="email">
            <a:lum bright="-10000" contrast="-20000"/>
          </a:blip>
          <a:srcRect t="20160"/>
          <a:stretch>
            <a:fillRect/>
          </a:stretch>
        </p:blipFill>
        <p:spPr bwMode="auto">
          <a:xfrm>
            <a:off x="5784872" y="4246926"/>
            <a:ext cx="3251624" cy="256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96" y="2060848"/>
            <a:ext cx="467544" cy="432048"/>
          </a:xfrm>
          <a:prstGeom prst="rect">
            <a:avLst/>
          </a:prstGeom>
          <a:noFill/>
        </p:spPr>
      </p:pic>
      <p:pic>
        <p:nvPicPr>
          <p:cNvPr id="13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96" y="3356992"/>
            <a:ext cx="467544" cy="432048"/>
          </a:xfrm>
          <a:prstGeom prst="rect">
            <a:avLst/>
          </a:prstGeom>
          <a:noFill/>
        </p:spPr>
      </p:pic>
      <p:pic>
        <p:nvPicPr>
          <p:cNvPr id="14" name="Picture 1" descr="D:\Рисунки\Анимация\Линии, стрелки\fleche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96" y="4221088"/>
            <a:ext cx="467544" cy="4320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88640"/>
            <a:ext cx="8208912" cy="55041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Контроль в режиме повседневной готовности</a:t>
            </a:r>
            <a:endParaRPr lang="ru-RU" sz="40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1" name="Picture 1" descr="F:\ПСО ПРИ ЧС\SDC10066.JPG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456" y="1700808"/>
            <a:ext cx="4607568" cy="3024336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3" name="Picture 3" descr="F:\ПСО ПРИ ЧС\SDC100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13958" y="3443844"/>
            <a:ext cx="4946292" cy="3297524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-144016" y="188640"/>
            <a:ext cx="9396536" cy="7858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7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Укладки для оказания экстренной неотложной помощи</a:t>
            </a:r>
            <a:endParaRPr lang="ru-RU" sz="37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899591" y="1484784"/>
            <a:ext cx="3568919" cy="2502536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lum bright="20000"/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899592" y="4149080"/>
            <a:ext cx="3568919" cy="252028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G:\ПСО ПРИ ЧС\100SSCAM\SDC100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88024" y="1456853"/>
            <a:ext cx="3744416" cy="5212508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/>
          </a:extLst>
        </p:spPr>
      </p:pic>
      <p:sp>
        <p:nvSpPr>
          <p:cNvPr id="14" name="Прямоугольник 13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27384"/>
            <a:ext cx="9144000" cy="1428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29276" y="1628800"/>
            <a:ext cx="3456384" cy="4387349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779912" y="1657489"/>
            <a:ext cx="5184576" cy="4363799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 flipV="1">
            <a:off x="0" y="6857999"/>
            <a:ext cx="9144000" cy="457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Заголовок 5"/>
          <p:cNvSpPr>
            <a:spLocks noGrp="1"/>
          </p:cNvSpPr>
          <p:nvPr>
            <p:ph type="title" idx="4294967295"/>
          </p:nvPr>
        </p:nvSpPr>
        <p:spPr>
          <a:xfrm>
            <a:off x="-216024" y="188640"/>
            <a:ext cx="9396536" cy="7858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700" b="1" cap="none" dirty="0" smtClean="0">
                <a:solidFill>
                  <a:srgbClr val="006BBC"/>
                </a:solidFill>
                <a:effectLst/>
                <a:latin typeface="Arial" pitchFamily="34" charset="0"/>
                <a:cs typeface="Arial" pitchFamily="34" charset="0"/>
              </a:rPr>
              <a:t>Укладки для оказания экстренной неотложной помощи</a:t>
            </a:r>
            <a:endParaRPr lang="ru-RU" sz="3700" b="1" cap="none" dirty="0">
              <a:solidFill>
                <a:srgbClr val="006BB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372</Words>
  <Application>Microsoft Office PowerPoint</Application>
  <PresentationFormat>Экран (4:3)</PresentationFormat>
  <Paragraphs>76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Время массового травматизма</vt:lpstr>
      <vt:lpstr>Оказание неотложной помощи пострадавшим</vt:lpstr>
      <vt:lpstr>Приказ главного врача БУЗОО « ОКБ»  от 22.07.2008 № 222</vt:lpstr>
      <vt:lpstr>Разработан  пакет  документов</vt:lpstr>
      <vt:lpstr>Медицинские сестры  при массовых поступлениях</vt:lpstr>
      <vt:lpstr>Контроль в режиме повседневной готовности</vt:lpstr>
      <vt:lpstr>Укладки для оказания экстренной неотложной помощи</vt:lpstr>
      <vt:lpstr>Укладки для оказания экстренной неотложной помощи</vt:lpstr>
      <vt:lpstr>При угрозе чрезвычайной ситуации сестринский  персонал: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ЧС</dc:title>
  <dc:creator>Сербинова ВА</dc:creator>
  <cp:lastModifiedBy>ОПСА</cp:lastModifiedBy>
  <cp:revision>79</cp:revision>
  <dcterms:created xsi:type="dcterms:W3CDTF">2011-12-05T11:15:18Z</dcterms:created>
  <dcterms:modified xsi:type="dcterms:W3CDTF">2011-12-13T04:15:47Z</dcterms:modified>
</cp:coreProperties>
</file>