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2" r:id="rId1"/>
  </p:sldMasterIdLst>
  <p:notesMasterIdLst>
    <p:notesMasterId r:id="rId40"/>
  </p:notesMasterIdLst>
  <p:sldIdLst>
    <p:sldId id="256" r:id="rId2"/>
    <p:sldId id="309" r:id="rId3"/>
    <p:sldId id="310" r:id="rId4"/>
    <p:sldId id="314" r:id="rId5"/>
    <p:sldId id="312" r:id="rId6"/>
    <p:sldId id="313" r:id="rId7"/>
    <p:sldId id="359" r:id="rId8"/>
    <p:sldId id="357" r:id="rId9"/>
    <p:sldId id="399" r:id="rId10"/>
    <p:sldId id="395" r:id="rId11"/>
    <p:sldId id="294" r:id="rId12"/>
    <p:sldId id="350" r:id="rId13"/>
    <p:sldId id="382" r:id="rId14"/>
    <p:sldId id="371" r:id="rId15"/>
    <p:sldId id="374" r:id="rId16"/>
    <p:sldId id="373" r:id="rId17"/>
    <p:sldId id="353" r:id="rId18"/>
    <p:sldId id="381" r:id="rId19"/>
    <p:sldId id="364" r:id="rId20"/>
    <p:sldId id="400" r:id="rId21"/>
    <p:sldId id="401" r:id="rId22"/>
    <p:sldId id="319" r:id="rId23"/>
    <p:sldId id="362" r:id="rId24"/>
    <p:sldId id="384" r:id="rId25"/>
    <p:sldId id="345" r:id="rId26"/>
    <p:sldId id="386" r:id="rId27"/>
    <p:sldId id="388" r:id="rId28"/>
    <p:sldId id="390" r:id="rId29"/>
    <p:sldId id="365" r:id="rId30"/>
    <p:sldId id="391" r:id="rId31"/>
    <p:sldId id="397" r:id="rId32"/>
    <p:sldId id="396" r:id="rId33"/>
    <p:sldId id="394" r:id="rId34"/>
    <p:sldId id="338" r:id="rId35"/>
    <p:sldId id="354" r:id="rId36"/>
    <p:sldId id="368" r:id="rId37"/>
    <p:sldId id="398" r:id="rId38"/>
    <p:sldId id="343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98C"/>
    <a:srgbClr val="003366"/>
    <a:srgbClr val="FFA7A9"/>
    <a:srgbClr val="FFD5D6"/>
    <a:srgbClr val="FFFFCC"/>
    <a:srgbClr val="FFFF99"/>
    <a:srgbClr val="00FF00"/>
    <a:srgbClr val="66CCFF"/>
    <a:srgbClr val="FFFF00"/>
    <a:srgbClr val="D5D5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300" autoAdjust="0"/>
    <p:restoredTop sz="99714" autoAdjust="0"/>
  </p:normalViewPr>
  <p:slideViewPr>
    <p:cSldViewPr>
      <p:cViewPr varScale="1">
        <p:scale>
          <a:sx n="86" d="100"/>
          <a:sy n="86" d="100"/>
        </p:scale>
        <p:origin x="-8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%20(2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2.6308752888097191E-2"/>
          <c:y val="0.17832450623230919"/>
          <c:w val="0.54848910501079351"/>
          <c:h val="0.69073378248188055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spPr>
              <a:solidFill>
                <a:srgbClr val="FF898C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spPr>
              <a:solidFill>
                <a:srgbClr val="00B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spPr>
              <a:solidFill>
                <a:srgbClr val="7030A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14167010988246073"/>
                  <c:y val="-0.32904718712846187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5.100123955768586E-2"/>
                  <c:y val="0.16320740481571708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600" b="1"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Лист1!$A$3:$A$6</c:f>
              <c:strCache>
                <c:ptCount val="4"/>
                <c:pt idx="0">
                  <c:v>бригадами скорой помощи</c:v>
                </c:pt>
                <c:pt idx="1">
                  <c:v>по направлениям</c:v>
                </c:pt>
                <c:pt idx="2">
                  <c:v>самообращения</c:v>
                </c:pt>
                <c:pt idx="3">
                  <c:v>плановые</c:v>
                </c:pt>
              </c:strCache>
            </c:strRef>
          </c:cat>
          <c:val>
            <c:numRef>
              <c:f>Лист1!$B$3:$B$6</c:f>
              <c:numCache>
                <c:formatCode>0%</c:formatCode>
                <c:ptCount val="4"/>
                <c:pt idx="0">
                  <c:v>0.62000000000000022</c:v>
                </c:pt>
                <c:pt idx="1">
                  <c:v>0.22000000000000006</c:v>
                </c:pt>
                <c:pt idx="2">
                  <c:v>0.13</c:v>
                </c:pt>
                <c:pt idx="3">
                  <c:v>3.0000000000000009E-2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55739491201282232"/>
          <c:y val="0.13629538674807282"/>
          <c:w val="0.42702137590010736"/>
          <c:h val="0.73004160400088269"/>
        </c:manualLayout>
      </c:layout>
      <c:txPr>
        <a:bodyPr/>
        <a:lstStyle/>
        <a:p>
          <a:pPr>
            <a:defRPr sz="2600" b="1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solidFill>
          <a:schemeClr val="tx1">
            <a:lumMod val="95000"/>
          </a:schemeClr>
        </a:solidFill>
        <a:ln>
          <a:solidFill>
            <a:srgbClr val="003366"/>
          </a:solidFill>
        </a:ln>
      </c:spPr>
    </c:floor>
    <c:sideWall>
      <c:spPr>
        <a:ln>
          <a:solidFill>
            <a:schemeClr val="accent1">
              <a:lumMod val="50000"/>
            </a:schemeClr>
          </a:solidFill>
        </a:ln>
      </c:spPr>
    </c:sideWall>
    <c:backWall>
      <c:spPr>
        <a:ln>
          <a:solidFill>
            <a:schemeClr val="accent1">
              <a:lumMod val="50000"/>
            </a:schemeClr>
          </a:solidFill>
        </a:ln>
      </c:spPr>
    </c:backWall>
    <c:plotArea>
      <c:layout/>
      <c:bar3DChart>
        <c:barDir val="col"/>
        <c:grouping val="stacked"/>
        <c:ser>
          <c:idx val="0"/>
          <c:order val="0"/>
          <c:spPr>
            <a:solidFill>
              <a:srgbClr val="FF898C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1.2665589703706655E-2"/>
                  <c:y val="-0.43555558018996393"/>
                </c:manualLayout>
              </c:layout>
              <c:showVal val="1"/>
            </c:dLbl>
            <c:dLbl>
              <c:idx val="1"/>
              <c:layout>
                <c:manualLayout>
                  <c:x val="2.3214529171484168E-2"/>
                  <c:y val="-0.39185090545494961"/>
                </c:manualLayout>
              </c:layout>
              <c:showVal val="1"/>
            </c:dLbl>
            <c:dLbl>
              <c:idx val="2"/>
              <c:layout>
                <c:manualLayout>
                  <c:x val="2.3208996053337486E-2"/>
                  <c:y val="-0.26697717347645139"/>
                </c:manualLayout>
              </c:layout>
              <c:showVal val="1"/>
            </c:dLbl>
            <c:dLbl>
              <c:idx val="3"/>
              <c:layout>
                <c:manualLayout>
                  <c:x val="1.6887452938275527E-2"/>
                  <c:y val="-0.18038160391705563"/>
                </c:manualLayout>
              </c:layout>
              <c:showVal val="1"/>
            </c:dLbl>
            <c:txPr>
              <a:bodyPr/>
              <a:lstStyle/>
              <a:p>
                <a:pPr>
                  <a:defRPr sz="2800" b="1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Лист1!$A$31:$A$34</c:f>
              <c:strCache>
                <c:ptCount val="4"/>
                <c:pt idx="0">
                  <c:v>с 10.00 до 16.00</c:v>
                </c:pt>
                <c:pt idx="1">
                  <c:v>с 16.00 до 23.00</c:v>
                </c:pt>
                <c:pt idx="2">
                  <c:v>с 23.00 до 04.00</c:v>
                </c:pt>
                <c:pt idx="3">
                  <c:v>с 04.00 до 06.00</c:v>
                </c:pt>
              </c:strCache>
            </c:strRef>
          </c:cat>
          <c:val>
            <c:numRef>
              <c:f>Лист1!$B$31:$B$34</c:f>
              <c:numCache>
                <c:formatCode>General</c:formatCode>
                <c:ptCount val="4"/>
                <c:pt idx="0">
                  <c:v>8</c:v>
                </c:pt>
                <c:pt idx="1">
                  <c:v>7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dLbls>
          <c:showVal val="1"/>
        </c:dLbls>
        <c:shape val="cylinder"/>
        <c:axId val="58033280"/>
        <c:axId val="58034816"/>
        <c:axId val="0"/>
      </c:bar3DChart>
      <c:catAx>
        <c:axId val="58033280"/>
        <c:scaling>
          <c:orientation val="minMax"/>
        </c:scaling>
        <c:axPos val="b"/>
        <c:tickLblPos val="nextTo"/>
        <c:spPr>
          <a:ln>
            <a:solidFill>
              <a:srgbClr val="003366"/>
            </a:solidFill>
          </a:ln>
        </c:spPr>
        <c:txPr>
          <a:bodyPr/>
          <a:lstStyle/>
          <a:p>
            <a:pPr>
              <a:defRPr sz="2400" b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8034816"/>
        <c:crosses val="autoZero"/>
        <c:auto val="1"/>
        <c:lblAlgn val="ctr"/>
        <c:lblOffset val="100"/>
      </c:catAx>
      <c:valAx>
        <c:axId val="58034816"/>
        <c:scaling>
          <c:orientation val="minMax"/>
        </c:scaling>
        <c:axPos val="l"/>
        <c:majorGridlines>
          <c:spPr>
            <a:ln>
              <a:solidFill>
                <a:srgbClr val="003366"/>
              </a:solidFill>
            </a:ln>
          </c:spPr>
        </c:majorGridlines>
        <c:numFmt formatCode="General" sourceLinked="1"/>
        <c:tickLblPos val="nextTo"/>
        <c:spPr>
          <a:ln>
            <a:solidFill>
              <a:srgbClr val="003366"/>
            </a:solidFill>
          </a:ln>
        </c:spPr>
        <c:txPr>
          <a:bodyPr/>
          <a:lstStyle/>
          <a:p>
            <a:pPr>
              <a:defRPr sz="180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58033280"/>
        <c:crosses val="autoZero"/>
        <c:crossBetween val="between"/>
      </c:valAx>
    </c:plotArea>
    <c:plotVisOnly val="1"/>
    <c:dispBlanksAs val="gap"/>
  </c:chart>
  <c:spPr>
    <a:noFill/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23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F53AA5B-4B1E-4413-AFC2-390977524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4760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31DDE-5359-485F-A585-2CD2F983AB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ABFC3-0D7E-476D-B866-43B2400BB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C1329-431B-4891-80D1-3F345BB91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5D88E-FC72-4416-BC8B-C7F2882CC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76850-C5C8-4494-A809-A7640772B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D765E-821E-4A8E-840C-94BFD320C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07856-6899-41EB-86F0-79CACC4A9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21DB1-90BC-4AE2-8EA7-C788052E6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E55D6-D5AD-48D8-8B99-967576029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232C1-6E77-4046-93C0-E72380DB7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C0856-9FB0-447D-85CC-E745742AC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20000"/>
            <a:lum/>
          </a:blip>
          <a:srcRect/>
          <a:stretch>
            <a:fillRect l="-89000" r="-8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307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7014F5A-E57C-44C2-BDF0-60B1EADA2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308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96752"/>
            <a:ext cx="9144000" cy="2232248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Значение приемных отделений        в оказании специализированной неотложной помощи пациентам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411413" y="4989348"/>
            <a:ext cx="6624637" cy="168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Arial" charset="0"/>
              </a:rPr>
              <a:t>Е.В. Ильиных,</a:t>
            </a:r>
          </a:p>
          <a:p>
            <a:pPr algn="r">
              <a:lnSpc>
                <a:spcPct val="120000"/>
              </a:lnSpc>
              <a:defRPr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Arial" charset="0"/>
              </a:rPr>
              <a:t>медицинская сестра,</a:t>
            </a:r>
          </a:p>
          <a:p>
            <a:pPr algn="r">
              <a:lnSpc>
                <a:spcPct val="120000"/>
              </a:lnSpc>
              <a:defRPr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Arial" charset="0"/>
              </a:rPr>
              <a:t>дублер старшей медицинской сестры приемного отделения МУЗ ГК БСМП № 1 </a:t>
            </a:r>
          </a:p>
        </p:txBody>
      </p:sp>
      <p:pic>
        <p:nvPicPr>
          <p:cNvPr id="15364" name="Picture 12" descr="H:\Ильиных\IMG_05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293096"/>
            <a:ext cx="1627681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46365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Семинар «Доступность, оперативность, качество в деятельности сестринского персонала приёмного отделения»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4056" y="692745"/>
            <a:ext cx="8100392" cy="576015"/>
          </a:xfrm>
        </p:spPr>
        <p:txBody>
          <a:bodyPr/>
          <a:lstStyle/>
          <a:p>
            <a:pPr algn="ctr"/>
            <a:r>
              <a:rPr lang="ru-RU" sz="3800" b="1" dirty="0" smtClean="0">
                <a:solidFill>
                  <a:srgbClr val="03495C"/>
                </a:solidFill>
                <a:latin typeface="Arial" charset="0"/>
                <a:cs typeface="Arial" charset="0"/>
              </a:rPr>
              <a:t>Взаимодействие приемных отделений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86375" y="1504181"/>
            <a:ext cx="914400" cy="4661123"/>
          </a:xfrm>
          <a:prstGeom prst="rect">
            <a:avLst/>
          </a:prstGeom>
          <a:solidFill>
            <a:srgbClr val="FFD5D6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9" y="1714500"/>
            <a:ext cx="3165500" cy="785813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63689" y="3872380"/>
            <a:ext cx="3165500" cy="765923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63689" y="2780928"/>
            <a:ext cx="3165500" cy="714375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63689" y="4995490"/>
            <a:ext cx="3165500" cy="1025797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7504" y="1484784"/>
            <a:ext cx="1000125" cy="4661123"/>
          </a:xfrm>
          <a:prstGeom prst="rect">
            <a:avLst/>
          </a:prstGeom>
          <a:solidFill>
            <a:srgbClr val="FFD5D6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660232" y="2780928"/>
            <a:ext cx="2304256" cy="714375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60232" y="1714500"/>
            <a:ext cx="2304256" cy="785813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60232" y="5013176"/>
            <a:ext cx="2304256" cy="100811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660232" y="3938761"/>
            <a:ext cx="2304256" cy="714375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3768726" y="3524250"/>
            <a:ext cx="40005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Регистратура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1415701" y="3224014"/>
            <a:ext cx="40005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Диагностические службы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35696" y="1723455"/>
            <a:ext cx="302433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Основное приемное отделение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79142" y="2780928"/>
            <a:ext cx="280888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Ожоговое отделение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35696" y="3883695"/>
            <a:ext cx="302433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Отделение острых отравлений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979142" y="5179839"/>
            <a:ext cx="280888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Реанимационный зал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64899" y="4963528"/>
            <a:ext cx="216024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Доставлены сотрудниками полиции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732240" y="2681044"/>
            <a:ext cx="223224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Само-обращение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32240" y="3905180"/>
            <a:ext cx="216024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направлению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588224" y="1672932"/>
            <a:ext cx="24117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Бригадой скорой помощи </a:t>
            </a:r>
          </a:p>
        </p:txBody>
      </p:sp>
      <p:sp>
        <p:nvSpPr>
          <p:cNvPr id="32" name="Стрелка вниз 31"/>
          <p:cNvSpPr/>
          <p:nvPr/>
        </p:nvSpPr>
        <p:spPr>
          <a:xfrm rot="5400000">
            <a:off x="6263903" y="1964531"/>
            <a:ext cx="285750" cy="357187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8" name="Стрелка вниз 37"/>
          <p:cNvSpPr/>
          <p:nvPr/>
        </p:nvSpPr>
        <p:spPr>
          <a:xfrm rot="5400000">
            <a:off x="6263903" y="2961234"/>
            <a:ext cx="285750" cy="357187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9" name="Стрелка вниз 38"/>
          <p:cNvSpPr/>
          <p:nvPr/>
        </p:nvSpPr>
        <p:spPr>
          <a:xfrm rot="5400000">
            <a:off x="6263903" y="4113362"/>
            <a:ext cx="285750" cy="357187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0" name="Стрелка вниз 39"/>
          <p:cNvSpPr/>
          <p:nvPr/>
        </p:nvSpPr>
        <p:spPr>
          <a:xfrm rot="5400000">
            <a:off x="6263903" y="5379347"/>
            <a:ext cx="285750" cy="357187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1" name="Стрелка вниз 40"/>
          <p:cNvSpPr/>
          <p:nvPr/>
        </p:nvSpPr>
        <p:spPr>
          <a:xfrm rot="5400000">
            <a:off x="4964907" y="1964531"/>
            <a:ext cx="285750" cy="357187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2" name="Стрелка вниз 41"/>
          <p:cNvSpPr/>
          <p:nvPr/>
        </p:nvSpPr>
        <p:spPr>
          <a:xfrm rot="5400000">
            <a:off x="4964907" y="2959522"/>
            <a:ext cx="285750" cy="357187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3" name="Стрелка вниз 42"/>
          <p:cNvSpPr/>
          <p:nvPr/>
        </p:nvSpPr>
        <p:spPr>
          <a:xfrm rot="5400000">
            <a:off x="4964907" y="4102522"/>
            <a:ext cx="285750" cy="357187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4" name="Стрелка вниз 43"/>
          <p:cNvSpPr/>
          <p:nvPr/>
        </p:nvSpPr>
        <p:spPr>
          <a:xfrm rot="5400000">
            <a:off x="4964907" y="5411787"/>
            <a:ext cx="285750" cy="357187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5" name="Двойная стрелка влево/вправо 44"/>
          <p:cNvSpPr/>
          <p:nvPr/>
        </p:nvSpPr>
        <p:spPr>
          <a:xfrm>
            <a:off x="1115616" y="1928813"/>
            <a:ext cx="571500" cy="285750"/>
          </a:xfrm>
          <a:prstGeom prst="left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7" name="Двойная стрелка влево/вправо 46"/>
          <p:cNvSpPr/>
          <p:nvPr/>
        </p:nvSpPr>
        <p:spPr>
          <a:xfrm>
            <a:off x="1115616" y="2996952"/>
            <a:ext cx="571500" cy="285750"/>
          </a:xfrm>
          <a:prstGeom prst="left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8" name="Двойная стрелка влево/вправо 47"/>
          <p:cNvSpPr/>
          <p:nvPr/>
        </p:nvSpPr>
        <p:spPr>
          <a:xfrm>
            <a:off x="1115616" y="4139952"/>
            <a:ext cx="571500" cy="285750"/>
          </a:xfrm>
          <a:prstGeom prst="left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9" name="Двойная стрелка влево/вправо 48"/>
          <p:cNvSpPr/>
          <p:nvPr/>
        </p:nvSpPr>
        <p:spPr>
          <a:xfrm>
            <a:off x="1115616" y="5447506"/>
            <a:ext cx="571500" cy="285750"/>
          </a:xfrm>
          <a:prstGeom prst="left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60648"/>
            <a:ext cx="8291264" cy="9361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Структура приемных отделений </a:t>
            </a:r>
            <a:br>
              <a:rPr lang="ru-RU" sz="3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МУЗ ГК БСМП № 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1556868"/>
            <a:ext cx="8674325" cy="511555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rightRoom" dir="t"/>
          </a:scene3d>
        </p:spPr>
      </p:sp>
      <p:sp>
        <p:nvSpPr>
          <p:cNvPr id="11" name="Арка 10"/>
          <p:cNvSpPr/>
          <p:nvPr/>
        </p:nvSpPr>
        <p:spPr>
          <a:xfrm>
            <a:off x="1876124" y="2248446"/>
            <a:ext cx="4060378" cy="3933803"/>
          </a:xfrm>
          <a:prstGeom prst="blockArc">
            <a:avLst>
              <a:gd name="adj1" fmla="val 12180907"/>
              <a:gd name="adj2" fmla="val 14993374"/>
              <a:gd name="adj3" fmla="val 1364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sp>
      <p:sp>
        <p:nvSpPr>
          <p:cNvPr id="12" name="Арка 11"/>
          <p:cNvSpPr/>
          <p:nvPr/>
        </p:nvSpPr>
        <p:spPr>
          <a:xfrm>
            <a:off x="1878327" y="3262077"/>
            <a:ext cx="2743163" cy="2798107"/>
          </a:xfrm>
          <a:prstGeom prst="blockArc">
            <a:avLst>
              <a:gd name="adj1" fmla="val 5435867"/>
              <a:gd name="adj2" fmla="val 10731189"/>
              <a:gd name="adj3" fmla="val 1694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sp>
      <p:sp>
        <p:nvSpPr>
          <p:cNvPr id="13" name="Арка 12"/>
          <p:cNvSpPr/>
          <p:nvPr/>
        </p:nvSpPr>
        <p:spPr>
          <a:xfrm>
            <a:off x="3279354" y="2203323"/>
            <a:ext cx="4085309" cy="3761226"/>
          </a:xfrm>
          <a:prstGeom prst="blockArc">
            <a:avLst>
              <a:gd name="adj1" fmla="val 1051790"/>
              <a:gd name="adj2" fmla="val 3884088"/>
              <a:gd name="adj3" fmla="val 1308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sp>
      <p:sp>
        <p:nvSpPr>
          <p:cNvPr id="14" name="Арка 13"/>
          <p:cNvSpPr/>
          <p:nvPr/>
        </p:nvSpPr>
        <p:spPr>
          <a:xfrm>
            <a:off x="3292320" y="2203332"/>
            <a:ext cx="4060378" cy="3890885"/>
          </a:xfrm>
          <a:prstGeom prst="blockArc">
            <a:avLst>
              <a:gd name="adj1" fmla="val 17270310"/>
              <a:gd name="adj2" fmla="val 20466506"/>
              <a:gd name="adj3" fmla="val 1231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sp>
      <p:sp>
        <p:nvSpPr>
          <p:cNvPr id="15" name="Полилиния 14"/>
          <p:cNvSpPr/>
          <p:nvPr/>
        </p:nvSpPr>
        <p:spPr>
          <a:xfrm>
            <a:off x="3495680" y="3212976"/>
            <a:ext cx="2372464" cy="1816695"/>
          </a:xfrm>
          <a:custGeom>
            <a:avLst/>
            <a:gdLst>
              <a:gd name="connsiteX0" fmla="*/ 0 w 1937593"/>
              <a:gd name="connsiteY0" fmla="*/ 944287 h 1888573"/>
              <a:gd name="connsiteX1" fmla="*/ 292587 w 1937593"/>
              <a:gd name="connsiteY1" fmla="*/ 268076 h 1888573"/>
              <a:gd name="connsiteX2" fmla="*/ 968798 w 1937593"/>
              <a:gd name="connsiteY2" fmla="*/ 1 h 1888573"/>
              <a:gd name="connsiteX3" fmla="*/ 1645009 w 1937593"/>
              <a:gd name="connsiteY3" fmla="*/ 268078 h 1888573"/>
              <a:gd name="connsiteX4" fmla="*/ 1937594 w 1937593"/>
              <a:gd name="connsiteY4" fmla="*/ 944290 h 1888573"/>
              <a:gd name="connsiteX5" fmla="*/ 1645008 w 1937593"/>
              <a:gd name="connsiteY5" fmla="*/ 1620501 h 1888573"/>
              <a:gd name="connsiteX6" fmla="*/ 968797 w 1937593"/>
              <a:gd name="connsiteY6" fmla="*/ 1888577 h 1888573"/>
              <a:gd name="connsiteX7" fmla="*/ 292586 w 1937593"/>
              <a:gd name="connsiteY7" fmla="*/ 1620500 h 1888573"/>
              <a:gd name="connsiteX8" fmla="*/ 0 w 1937593"/>
              <a:gd name="connsiteY8" fmla="*/ 944289 h 1888573"/>
              <a:gd name="connsiteX9" fmla="*/ 0 w 1937593"/>
              <a:gd name="connsiteY9" fmla="*/ 944287 h 188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37593" h="1888573">
                <a:moveTo>
                  <a:pt x="0" y="944287"/>
                </a:moveTo>
                <a:cubicBezTo>
                  <a:pt x="0" y="689652"/>
                  <a:pt x="105508" y="445809"/>
                  <a:pt x="292587" y="268076"/>
                </a:cubicBezTo>
                <a:cubicBezTo>
                  <a:pt x="473507" y="96195"/>
                  <a:pt x="716156" y="0"/>
                  <a:pt x="968798" y="1"/>
                </a:cubicBezTo>
                <a:cubicBezTo>
                  <a:pt x="1221441" y="1"/>
                  <a:pt x="1464090" y="96197"/>
                  <a:pt x="1645009" y="268078"/>
                </a:cubicBezTo>
                <a:cubicBezTo>
                  <a:pt x="1832088" y="445811"/>
                  <a:pt x="1937595" y="689654"/>
                  <a:pt x="1937594" y="944290"/>
                </a:cubicBezTo>
                <a:cubicBezTo>
                  <a:pt x="1937594" y="1198925"/>
                  <a:pt x="1832087" y="1442768"/>
                  <a:pt x="1645008" y="1620501"/>
                </a:cubicBezTo>
                <a:cubicBezTo>
                  <a:pt x="1464088" y="1792382"/>
                  <a:pt x="1221440" y="1888577"/>
                  <a:pt x="968797" y="1888577"/>
                </a:cubicBezTo>
                <a:cubicBezTo>
                  <a:pt x="716154" y="1888577"/>
                  <a:pt x="473505" y="1792381"/>
                  <a:pt x="292586" y="1620500"/>
                </a:cubicBezTo>
                <a:cubicBezTo>
                  <a:pt x="105507" y="1442767"/>
                  <a:pt x="0" y="1198924"/>
                  <a:pt x="0" y="944289"/>
                </a:cubicBezTo>
                <a:lnTo>
                  <a:pt x="0" y="944287"/>
                </a:lnTo>
                <a:close/>
              </a:path>
            </a:pathLst>
          </a:custGeom>
          <a:solidFill>
            <a:srgbClr val="FFD5D6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89000">
              <a:lnSpc>
                <a:spcPct val="90000"/>
              </a:lnSpc>
              <a:defRPr/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 приемных блока</a:t>
            </a:r>
          </a:p>
        </p:txBody>
      </p:sp>
      <p:sp>
        <p:nvSpPr>
          <p:cNvPr id="16" name="Полилиния 15"/>
          <p:cNvSpPr/>
          <p:nvPr/>
        </p:nvSpPr>
        <p:spPr>
          <a:xfrm>
            <a:off x="3223040" y="1412776"/>
            <a:ext cx="2691219" cy="1505823"/>
          </a:xfrm>
          <a:custGeom>
            <a:avLst/>
            <a:gdLst>
              <a:gd name="connsiteX0" fmla="*/ 0 w 2613846"/>
              <a:gd name="connsiteY0" fmla="*/ 754795 h 1509589"/>
              <a:gd name="connsiteX1" fmla="*/ 653305 w 2613846"/>
              <a:gd name="connsiteY1" fmla="*/ 101177 h 1509589"/>
              <a:gd name="connsiteX2" fmla="*/ 1306924 w 2613846"/>
              <a:gd name="connsiteY2" fmla="*/ 2 h 1509589"/>
              <a:gd name="connsiteX3" fmla="*/ 1960544 w 2613846"/>
              <a:gd name="connsiteY3" fmla="*/ 101178 h 1509589"/>
              <a:gd name="connsiteX4" fmla="*/ 2613846 w 2613846"/>
              <a:gd name="connsiteY4" fmla="*/ 754799 h 1509589"/>
              <a:gd name="connsiteX5" fmla="*/ 1960542 w 2613846"/>
              <a:gd name="connsiteY5" fmla="*/ 1408418 h 1509589"/>
              <a:gd name="connsiteX6" fmla="*/ 1306923 w 2613846"/>
              <a:gd name="connsiteY6" fmla="*/ 1509594 h 1509589"/>
              <a:gd name="connsiteX7" fmla="*/ 653303 w 2613846"/>
              <a:gd name="connsiteY7" fmla="*/ 1408418 h 1509589"/>
              <a:gd name="connsiteX8" fmla="*/ 0 w 2613846"/>
              <a:gd name="connsiteY8" fmla="*/ 754798 h 1509589"/>
              <a:gd name="connsiteX9" fmla="*/ 0 w 2613846"/>
              <a:gd name="connsiteY9" fmla="*/ 754795 h 1509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13846" h="1509589">
                <a:moveTo>
                  <a:pt x="0" y="754795"/>
                </a:moveTo>
                <a:cubicBezTo>
                  <a:pt x="1" y="485170"/>
                  <a:pt x="249031" y="236021"/>
                  <a:pt x="653305" y="101177"/>
                </a:cubicBezTo>
                <a:cubicBezTo>
                  <a:pt x="852020" y="34896"/>
                  <a:pt x="1077449" y="1"/>
                  <a:pt x="1306924" y="2"/>
                </a:cubicBezTo>
                <a:cubicBezTo>
                  <a:pt x="1536399" y="2"/>
                  <a:pt x="1761829" y="34897"/>
                  <a:pt x="1960544" y="101178"/>
                </a:cubicBezTo>
                <a:cubicBezTo>
                  <a:pt x="2364819" y="236023"/>
                  <a:pt x="2613848" y="485174"/>
                  <a:pt x="2613846" y="754799"/>
                </a:cubicBezTo>
                <a:cubicBezTo>
                  <a:pt x="2613846" y="1024424"/>
                  <a:pt x="2364817" y="1273573"/>
                  <a:pt x="1960542" y="1408418"/>
                </a:cubicBezTo>
                <a:cubicBezTo>
                  <a:pt x="1761827" y="1474699"/>
                  <a:pt x="1536397" y="1509594"/>
                  <a:pt x="1306923" y="1509594"/>
                </a:cubicBezTo>
                <a:cubicBezTo>
                  <a:pt x="1077448" y="1509594"/>
                  <a:pt x="852018" y="1474699"/>
                  <a:pt x="653303" y="1408418"/>
                </a:cubicBezTo>
                <a:cubicBezTo>
                  <a:pt x="249028" y="1273573"/>
                  <a:pt x="-1" y="1024423"/>
                  <a:pt x="0" y="754798"/>
                </a:cubicBezTo>
                <a:lnTo>
                  <a:pt x="0" y="75479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89000">
              <a:lnSpc>
                <a:spcPct val="90000"/>
              </a:lnSpc>
              <a:defRPr/>
            </a:pPr>
            <a:r>
              <a:rPr lang="ru-RU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Основное приемное отделение</a:t>
            </a:r>
          </a:p>
        </p:txBody>
      </p:sp>
      <p:sp>
        <p:nvSpPr>
          <p:cNvPr id="17" name="Полилиния 16"/>
          <p:cNvSpPr/>
          <p:nvPr/>
        </p:nvSpPr>
        <p:spPr>
          <a:xfrm>
            <a:off x="5976664" y="3410356"/>
            <a:ext cx="3131840" cy="1482790"/>
          </a:xfrm>
          <a:custGeom>
            <a:avLst/>
            <a:gdLst>
              <a:gd name="connsiteX0" fmla="*/ 0 w 3427116"/>
              <a:gd name="connsiteY0" fmla="*/ 587434 h 1174868"/>
              <a:gd name="connsiteX1" fmla="*/ 1157872 w 3427116"/>
              <a:gd name="connsiteY1" fmla="*/ 31748 h 1174868"/>
              <a:gd name="connsiteX2" fmla="*/ 1713560 w 3427116"/>
              <a:gd name="connsiteY2" fmla="*/ 2 h 1174868"/>
              <a:gd name="connsiteX3" fmla="*/ 2269249 w 3427116"/>
              <a:gd name="connsiteY3" fmla="*/ 31748 h 1174868"/>
              <a:gd name="connsiteX4" fmla="*/ 3427118 w 3427116"/>
              <a:gd name="connsiteY4" fmla="*/ 587439 h 1174868"/>
              <a:gd name="connsiteX5" fmla="*/ 2269248 w 3427116"/>
              <a:gd name="connsiteY5" fmla="*/ 1143127 h 1174868"/>
              <a:gd name="connsiteX6" fmla="*/ 1713560 w 3427116"/>
              <a:gd name="connsiteY6" fmla="*/ 1174873 h 1174868"/>
              <a:gd name="connsiteX7" fmla="*/ 1157872 w 3427116"/>
              <a:gd name="connsiteY7" fmla="*/ 1143127 h 1174868"/>
              <a:gd name="connsiteX8" fmla="*/ 3 w 3427116"/>
              <a:gd name="connsiteY8" fmla="*/ 587437 h 1174868"/>
              <a:gd name="connsiteX9" fmla="*/ 0 w 3427116"/>
              <a:gd name="connsiteY9" fmla="*/ 587434 h 1174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27116" h="1174868">
                <a:moveTo>
                  <a:pt x="0" y="587434"/>
                </a:moveTo>
                <a:cubicBezTo>
                  <a:pt x="2" y="336424"/>
                  <a:pt x="465238" y="113148"/>
                  <a:pt x="1157872" y="31748"/>
                </a:cubicBezTo>
                <a:cubicBezTo>
                  <a:pt x="1336724" y="10729"/>
                  <a:pt x="1524490" y="2"/>
                  <a:pt x="1713560" y="2"/>
                </a:cubicBezTo>
                <a:cubicBezTo>
                  <a:pt x="1902630" y="2"/>
                  <a:pt x="2090396" y="10729"/>
                  <a:pt x="2269249" y="31748"/>
                </a:cubicBezTo>
                <a:cubicBezTo>
                  <a:pt x="2961886" y="113149"/>
                  <a:pt x="3427121" y="336427"/>
                  <a:pt x="3427118" y="587439"/>
                </a:cubicBezTo>
                <a:cubicBezTo>
                  <a:pt x="3427118" y="838450"/>
                  <a:pt x="2961882" y="1061727"/>
                  <a:pt x="2269248" y="1143127"/>
                </a:cubicBezTo>
                <a:cubicBezTo>
                  <a:pt x="2090396" y="1164146"/>
                  <a:pt x="1902630" y="1174873"/>
                  <a:pt x="1713560" y="1174873"/>
                </a:cubicBezTo>
                <a:cubicBezTo>
                  <a:pt x="1524490" y="1174873"/>
                  <a:pt x="1336724" y="1164146"/>
                  <a:pt x="1157872" y="1143127"/>
                </a:cubicBezTo>
                <a:cubicBezTo>
                  <a:pt x="465236" y="1061727"/>
                  <a:pt x="0" y="838449"/>
                  <a:pt x="3" y="587437"/>
                </a:cubicBezTo>
                <a:lnTo>
                  <a:pt x="0" y="58743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89000">
              <a:lnSpc>
                <a:spcPct val="90000"/>
              </a:lnSpc>
              <a:defRPr/>
            </a:pPr>
            <a:r>
              <a:rPr lang="ru-RU" sz="2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Реанимаци-онный</a:t>
            </a:r>
            <a:r>
              <a:rPr lang="ru-RU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зал</a:t>
            </a:r>
          </a:p>
        </p:txBody>
      </p:sp>
      <p:sp>
        <p:nvSpPr>
          <p:cNvPr id="18" name="Полилиния 17"/>
          <p:cNvSpPr/>
          <p:nvPr/>
        </p:nvSpPr>
        <p:spPr>
          <a:xfrm>
            <a:off x="3181211" y="5186569"/>
            <a:ext cx="2923069" cy="1482791"/>
          </a:xfrm>
          <a:custGeom>
            <a:avLst/>
            <a:gdLst>
              <a:gd name="connsiteX0" fmla="*/ 0 w 2839028"/>
              <a:gd name="connsiteY0" fmla="*/ 859242 h 1718484"/>
              <a:gd name="connsiteX1" fmla="*/ 684448 w 2839028"/>
              <a:gd name="connsiteY1" fmla="*/ 124176 h 1718484"/>
              <a:gd name="connsiteX2" fmla="*/ 1419515 w 2839028"/>
              <a:gd name="connsiteY2" fmla="*/ 2 h 1718484"/>
              <a:gd name="connsiteX3" fmla="*/ 2154583 w 2839028"/>
              <a:gd name="connsiteY3" fmla="*/ 124177 h 1718484"/>
              <a:gd name="connsiteX4" fmla="*/ 2839028 w 2839028"/>
              <a:gd name="connsiteY4" fmla="*/ 859246 h 1718484"/>
              <a:gd name="connsiteX5" fmla="*/ 2154581 w 2839028"/>
              <a:gd name="connsiteY5" fmla="*/ 1594313 h 1718484"/>
              <a:gd name="connsiteX6" fmla="*/ 1419514 w 2839028"/>
              <a:gd name="connsiteY6" fmla="*/ 1718488 h 1718484"/>
              <a:gd name="connsiteX7" fmla="*/ 684446 w 2839028"/>
              <a:gd name="connsiteY7" fmla="*/ 1594313 h 1718484"/>
              <a:gd name="connsiteX8" fmla="*/ 0 w 2839028"/>
              <a:gd name="connsiteY8" fmla="*/ 859244 h 1718484"/>
              <a:gd name="connsiteX9" fmla="*/ 0 w 2839028"/>
              <a:gd name="connsiteY9" fmla="*/ 859242 h 1718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9028" h="1718484">
                <a:moveTo>
                  <a:pt x="0" y="859242"/>
                </a:moveTo>
                <a:cubicBezTo>
                  <a:pt x="1" y="558615"/>
                  <a:pt x="259570" y="279849"/>
                  <a:pt x="684448" y="124176"/>
                </a:cubicBezTo>
                <a:cubicBezTo>
                  <a:pt x="906151" y="42945"/>
                  <a:pt x="1160361" y="2"/>
                  <a:pt x="1419515" y="2"/>
                </a:cubicBezTo>
                <a:cubicBezTo>
                  <a:pt x="1678670" y="2"/>
                  <a:pt x="1932880" y="42946"/>
                  <a:pt x="2154583" y="124177"/>
                </a:cubicBezTo>
                <a:cubicBezTo>
                  <a:pt x="2579462" y="279852"/>
                  <a:pt x="2839030" y="558618"/>
                  <a:pt x="2839028" y="859246"/>
                </a:cubicBezTo>
                <a:cubicBezTo>
                  <a:pt x="2839028" y="1159874"/>
                  <a:pt x="2579460" y="1438639"/>
                  <a:pt x="2154581" y="1594313"/>
                </a:cubicBezTo>
                <a:cubicBezTo>
                  <a:pt x="1932878" y="1675544"/>
                  <a:pt x="1678668" y="1718488"/>
                  <a:pt x="1419514" y="1718488"/>
                </a:cubicBezTo>
                <a:cubicBezTo>
                  <a:pt x="1160359" y="1718488"/>
                  <a:pt x="906149" y="1675544"/>
                  <a:pt x="684446" y="1594313"/>
                </a:cubicBezTo>
                <a:cubicBezTo>
                  <a:pt x="259567" y="1438639"/>
                  <a:pt x="-1" y="1159872"/>
                  <a:pt x="0" y="859244"/>
                </a:cubicBezTo>
                <a:lnTo>
                  <a:pt x="0" y="85924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89000">
              <a:lnSpc>
                <a:spcPct val="90000"/>
              </a:lnSpc>
              <a:defRPr/>
            </a:pPr>
            <a:r>
              <a:rPr lang="ru-RU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Отделение острых отравлений</a:t>
            </a:r>
          </a:p>
        </p:txBody>
      </p:sp>
      <p:sp>
        <p:nvSpPr>
          <p:cNvPr id="19" name="Полилиния 18"/>
          <p:cNvSpPr/>
          <p:nvPr/>
        </p:nvSpPr>
        <p:spPr>
          <a:xfrm>
            <a:off x="72008" y="3212976"/>
            <a:ext cx="3203848" cy="1656184"/>
          </a:xfrm>
          <a:custGeom>
            <a:avLst/>
            <a:gdLst>
              <a:gd name="connsiteX0" fmla="*/ 0 w 3028446"/>
              <a:gd name="connsiteY0" fmla="*/ 628174 h 1256348"/>
              <a:gd name="connsiteX1" fmla="*/ 933998 w 3028446"/>
              <a:gd name="connsiteY1" fmla="*/ 47949 h 1256348"/>
              <a:gd name="connsiteX2" fmla="*/ 1514224 w 3028446"/>
              <a:gd name="connsiteY2" fmla="*/ 2 h 1256348"/>
              <a:gd name="connsiteX3" fmla="*/ 2094451 w 3028446"/>
              <a:gd name="connsiteY3" fmla="*/ 47950 h 1256348"/>
              <a:gd name="connsiteX4" fmla="*/ 3028446 w 3028446"/>
              <a:gd name="connsiteY4" fmla="*/ 628179 h 1256348"/>
              <a:gd name="connsiteX5" fmla="*/ 2094449 w 3028446"/>
              <a:gd name="connsiteY5" fmla="*/ 1208406 h 1256348"/>
              <a:gd name="connsiteX6" fmla="*/ 1514222 w 3028446"/>
              <a:gd name="connsiteY6" fmla="*/ 1256353 h 1256348"/>
              <a:gd name="connsiteX7" fmla="*/ 933995 w 3028446"/>
              <a:gd name="connsiteY7" fmla="*/ 1208405 h 1256348"/>
              <a:gd name="connsiteX8" fmla="*/ 0 w 3028446"/>
              <a:gd name="connsiteY8" fmla="*/ 628177 h 1256348"/>
              <a:gd name="connsiteX9" fmla="*/ 0 w 3028446"/>
              <a:gd name="connsiteY9" fmla="*/ 628174 h 125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28446" h="1256348">
                <a:moveTo>
                  <a:pt x="0" y="628174"/>
                </a:moveTo>
                <a:cubicBezTo>
                  <a:pt x="2" y="374226"/>
                  <a:pt x="368575" y="145258"/>
                  <a:pt x="933998" y="47949"/>
                </a:cubicBezTo>
                <a:cubicBezTo>
                  <a:pt x="1117926" y="16295"/>
                  <a:pt x="1315097" y="2"/>
                  <a:pt x="1514224" y="2"/>
                </a:cubicBezTo>
                <a:cubicBezTo>
                  <a:pt x="1713351" y="2"/>
                  <a:pt x="1910523" y="16296"/>
                  <a:pt x="2094451" y="47950"/>
                </a:cubicBezTo>
                <a:cubicBezTo>
                  <a:pt x="2659875" y="145260"/>
                  <a:pt x="3028448" y="374230"/>
                  <a:pt x="3028446" y="628179"/>
                </a:cubicBezTo>
                <a:cubicBezTo>
                  <a:pt x="3028446" y="882128"/>
                  <a:pt x="2659873" y="1111097"/>
                  <a:pt x="2094449" y="1208406"/>
                </a:cubicBezTo>
                <a:cubicBezTo>
                  <a:pt x="1910521" y="1240060"/>
                  <a:pt x="1713349" y="1256353"/>
                  <a:pt x="1514222" y="1256353"/>
                </a:cubicBezTo>
                <a:cubicBezTo>
                  <a:pt x="1315095" y="1256353"/>
                  <a:pt x="1117923" y="1240060"/>
                  <a:pt x="933995" y="1208405"/>
                </a:cubicBezTo>
                <a:cubicBezTo>
                  <a:pt x="368571" y="1111095"/>
                  <a:pt x="-2" y="882126"/>
                  <a:pt x="0" y="628177"/>
                </a:cubicBezTo>
                <a:lnTo>
                  <a:pt x="0" y="62817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89000">
              <a:lnSpc>
                <a:spcPct val="90000"/>
              </a:lnSpc>
              <a:defRPr/>
            </a:pPr>
            <a:r>
              <a:rPr lang="ru-RU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Приемное  отделение ожоговой травмы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5762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Регистратура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772635"/>
            <a:ext cx="8676456" cy="489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spcAft>
                <a:spcPts val="4200"/>
              </a:spcAft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Работу регистратуры                                          обеспечивают 2 круглосуточных                                поста медицинского                                 регистратора.</a:t>
            </a:r>
          </a:p>
          <a:p>
            <a:pPr lvl="0">
              <a:lnSpc>
                <a:spcPct val="110000"/>
              </a:lnSpc>
              <a:spcAft>
                <a:spcPts val="4200"/>
              </a:spcAft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Компьютерные программы позволяют формировать сводку за любой отрезок времени, делать выборки по 18 параметрам, контролировать время пребывания пациента  в приемном отделении.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7504" y="1910172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107504" y="4286436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5" name="Picture 4" descr="H:\Фото к докладу\SDC105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62541" y="1855582"/>
            <a:ext cx="2673955" cy="2005466"/>
          </a:xfrm>
          <a:prstGeom prst="rect">
            <a:avLst/>
          </a:prstGeom>
          <a:blipFill rotWithShape="0">
            <a:blip r:embed="rId3" cstate="email"/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1600" b="1" smtClean="0">
                <a:solidFill>
                  <a:srgbClr val="083763"/>
                </a:solidFill>
                <a:latin typeface="Arial" charset="0"/>
                <a:cs typeface="Arial" charset="0"/>
              </a:rPr>
              <a:t>   </a:t>
            </a:r>
          </a:p>
        </p:txBody>
      </p:sp>
      <p:sp>
        <p:nvSpPr>
          <p:cNvPr id="27654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67544" y="1268760"/>
            <a:ext cx="8568952" cy="2736304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3000"/>
              </a:spcAft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распределение пациентов по нозологии; </a:t>
            </a:r>
          </a:p>
          <a:p>
            <a:pPr marL="0" indent="0">
              <a:spcBef>
                <a:spcPts val="0"/>
              </a:spcBef>
              <a:spcAft>
                <a:spcPts val="3000"/>
              </a:spcAft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занесение данных пациента в компьютер;</a:t>
            </a:r>
          </a:p>
          <a:p>
            <a:pPr marL="0" indent="0">
              <a:spcBef>
                <a:spcPts val="0"/>
              </a:spcBef>
              <a:spcAft>
                <a:spcPts val="3000"/>
              </a:spcAft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справочно-информационная работа; </a:t>
            </a:r>
          </a:p>
          <a:p>
            <a:pPr marL="0" indent="0">
              <a:spcBef>
                <a:spcPts val="0"/>
              </a:spcBef>
              <a:spcAft>
                <a:spcPts val="3000"/>
              </a:spcAft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работа со сводками; </a:t>
            </a:r>
          </a:p>
          <a:p>
            <a:pPr marL="0" indent="0">
              <a:spcBef>
                <a:spcPts val="0"/>
              </a:spcBef>
              <a:spcAft>
                <a:spcPts val="3000"/>
              </a:spcAft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ведение регистрационных                                    журналов;</a:t>
            </a:r>
          </a:p>
          <a:p>
            <a:pPr marL="0" indent="0">
              <a:spcBef>
                <a:spcPts val="0"/>
              </a:spcBef>
              <a:spcAft>
                <a:spcPts val="3000"/>
              </a:spcAft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передача активов.</a:t>
            </a:r>
          </a:p>
        </p:txBody>
      </p:sp>
      <p:pic>
        <p:nvPicPr>
          <p:cNvPr id="27652" name="Picture 4" descr="C:\Users\ПК\Desktop\Новая папка\SDC117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3718032"/>
            <a:ext cx="3312368" cy="2951328"/>
          </a:xfrm>
          <a:prstGeom prst="rect">
            <a:avLst/>
          </a:prstGeom>
          <a:blipFill rotWithShape="0">
            <a:blip r:embed="rId3" cstate="email"/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02840" y="260450"/>
            <a:ext cx="8229600" cy="5762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Регистратура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07504" y="1412776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07504" y="2276872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07504" y="3140968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07504" y="3933056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107504" y="4797152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07504" y="6093296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563563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83763"/>
                </a:solidFill>
                <a:latin typeface="Arial" charset="0"/>
                <a:cs typeface="Arial" charset="0"/>
              </a:rPr>
              <a:t>Организация приема пациента</a:t>
            </a:r>
            <a:endParaRPr lang="ru-RU" sz="3600" dirty="0" smtClean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106685" y="1844824"/>
            <a:ext cx="8713787" cy="1944216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Пациент принимается у бригады скорой помощи и осматривается врачом приемного отделения не позднее чем через 10 минут после доставки.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179512" y="4437112"/>
            <a:ext cx="871378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 истории болезни оформляется добровольное согласие пациента на осмотр, обследование, оперативное лечение, предоставление информации о себе.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3851920" y="3717032"/>
            <a:ext cx="720725" cy="648072"/>
          </a:xfrm>
          <a:prstGeom prst="downArrow">
            <a:avLst>
              <a:gd name="adj1" fmla="val 50000"/>
              <a:gd name="adj2" fmla="val 32483"/>
            </a:avLst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3779267" y="1196752"/>
            <a:ext cx="720725" cy="648072"/>
          </a:xfrm>
          <a:prstGeom prst="downArrow">
            <a:avLst>
              <a:gd name="adj1" fmla="val 50000"/>
              <a:gd name="adj2" fmla="val 32483"/>
            </a:avLst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51520" y="188640"/>
            <a:ext cx="8229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83763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Организация приема пациента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5496" y="1329437"/>
            <a:ext cx="8892480" cy="533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 имеющихся неотложных показаниях пациент госпитализируется в профильное отделение вне зависимости от графика дежурств.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endParaRPr lang="ru-RU" sz="40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Пациентам, находящимся в критическом состоянии, все клинические, функциональные, рентгенологические и лечебные процедуры проводятся на месте.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endParaRPr lang="ru-RU" sz="40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Перевод пациента в другое учреждение здравоохранения из приемного отделения осуществляется только с разрешения ответственного врача по приемному отделению или дежурного администратора. 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4067944" y="2625581"/>
            <a:ext cx="648072" cy="504056"/>
          </a:xfrm>
          <a:prstGeom prst="downArrow">
            <a:avLst>
              <a:gd name="adj1" fmla="val 50000"/>
              <a:gd name="adj2" fmla="val 32483"/>
            </a:avLst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4067944" y="4281765"/>
            <a:ext cx="648072" cy="504056"/>
          </a:xfrm>
          <a:prstGeom prst="downArrow">
            <a:avLst>
              <a:gd name="adj1" fmla="val 50000"/>
              <a:gd name="adj2" fmla="val 32483"/>
            </a:avLst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4067944" y="908720"/>
            <a:ext cx="648072" cy="504056"/>
          </a:xfrm>
          <a:prstGeom prst="downArrow">
            <a:avLst>
              <a:gd name="adj1" fmla="val 50000"/>
              <a:gd name="adj2" fmla="val 32483"/>
            </a:avLst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51520" y="188640"/>
            <a:ext cx="8229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83763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Организация приема пациента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7504" y="1549497"/>
            <a:ext cx="8892480" cy="511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 подозрении на инфекционную патологию берется эпидемиологический номер,                            с последующей госпитализацией пациента                    в инфекционный стационар. </a:t>
            </a:r>
          </a:p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endParaRPr lang="ru-RU" sz="27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endParaRPr lang="ru-RU" sz="27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Пациенту, которому отказано в госпитализации, выдается справка установленного образца,            с указанием диагноза, результатов обследования, рекомендаций, объема оказанной помощи, оценки трудоспособности на момент обращения. 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4067944" y="3717032"/>
            <a:ext cx="648072" cy="504056"/>
          </a:xfrm>
          <a:prstGeom prst="downArrow">
            <a:avLst>
              <a:gd name="adj1" fmla="val 50000"/>
              <a:gd name="adj2" fmla="val 32483"/>
            </a:avLst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4067944" y="1124744"/>
            <a:ext cx="648072" cy="504056"/>
          </a:xfrm>
          <a:prstGeom prst="downArrow">
            <a:avLst>
              <a:gd name="adj1" fmla="val 50000"/>
              <a:gd name="adj2" fmla="val 32483"/>
            </a:avLst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640"/>
            <a:ext cx="8229600" cy="8509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Поэтапная передача оперативной информации</a:t>
            </a:r>
            <a:endParaRPr lang="ru-RU" sz="3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67544" y="1498714"/>
            <a:ext cx="846043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>
                <a:tab pos="180975" algn="l"/>
                <a:tab pos="914400" algn="l"/>
              </a:tabLst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оповещение </a:t>
            </a:r>
            <a:r>
              <a:rPr lang="ru-RU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Роспотребнадзора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 подозрении или наличии у пациентов инфекционных заболеваний, укусах клеща, укусах животных;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>
                <a:tab pos="180975" algn="l"/>
                <a:tab pos="914400" algn="l"/>
              </a:tabLst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оповещение отдела государственной инспекции безопасности дорожного движения о пациентах с травмами, полученными в результате ДТП;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>
                <a:tab pos="180975" algn="l"/>
                <a:tab pos="914400" algn="l"/>
              </a:tabLst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оповещение отделов полиции о пациентах с телесными повреждениями насильственного характера, отравлениях, утоплениях, падениях с высоты; </a:t>
            </a:r>
          </a:p>
        </p:txBody>
      </p:sp>
      <p:sp>
        <p:nvSpPr>
          <p:cNvPr id="9" name="Нашивка 8"/>
          <p:cNvSpPr/>
          <p:nvPr/>
        </p:nvSpPr>
        <p:spPr>
          <a:xfrm>
            <a:off x="107504" y="1628800"/>
            <a:ext cx="360040" cy="360040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Нашивка 9"/>
          <p:cNvSpPr/>
          <p:nvPr/>
        </p:nvSpPr>
        <p:spPr>
          <a:xfrm>
            <a:off x="107504" y="3356992"/>
            <a:ext cx="360040" cy="360040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Нашивка 10"/>
          <p:cNvSpPr/>
          <p:nvPr/>
        </p:nvSpPr>
        <p:spPr>
          <a:xfrm>
            <a:off x="107504" y="5085184"/>
            <a:ext cx="360040" cy="360040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8313" y="188640"/>
            <a:ext cx="8229600" cy="8509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Поэтапная передача оперативной информации</a:t>
            </a:r>
            <a:endParaRPr lang="ru-RU" sz="3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39552" y="1580594"/>
            <a:ext cx="860444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  <a:tab pos="914400" algn="l"/>
              </a:tabLst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сообщения о пациентах с </a:t>
            </a:r>
            <a:r>
              <a:rPr lang="ru-RU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электротравмами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передаются в Территориальное управление «</a:t>
            </a:r>
            <a:r>
              <a:rPr lang="ru-RU" sz="2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Омскэнергонадзор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  <a:tab pos="914400" algn="l"/>
              </a:tabLst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пожарную часть - о пострадавших в пожаре;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>
                <a:tab pos="180975" algn="l"/>
                <a:tab pos="914400" algn="l"/>
              </a:tabLst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 поступлении неустановленных пациентов присваивается номер неизвестного, заполняется опознавательная карта, данные о пациенте передаются в Бюро регистрации несчастных случаев,  и проводится опознание в течение дежурных суток. </a:t>
            </a:r>
          </a:p>
        </p:txBody>
      </p:sp>
      <p:sp>
        <p:nvSpPr>
          <p:cNvPr id="8" name="Нашивка 7"/>
          <p:cNvSpPr/>
          <p:nvPr/>
        </p:nvSpPr>
        <p:spPr>
          <a:xfrm>
            <a:off x="107504" y="1628800"/>
            <a:ext cx="360040" cy="360040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Нашивка 8"/>
          <p:cNvSpPr/>
          <p:nvPr/>
        </p:nvSpPr>
        <p:spPr>
          <a:xfrm>
            <a:off x="107504" y="3356992"/>
            <a:ext cx="360040" cy="360040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Нашивка 9"/>
          <p:cNvSpPr/>
          <p:nvPr/>
        </p:nvSpPr>
        <p:spPr>
          <a:xfrm>
            <a:off x="107504" y="4149080"/>
            <a:ext cx="360040" cy="360040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/>
          </p:cNvSpPr>
          <p:nvPr>
            <p:ph type="title" idx="4294967295"/>
          </p:nvPr>
        </p:nvSpPr>
        <p:spPr>
          <a:xfrm>
            <a:off x="360040" y="476450"/>
            <a:ext cx="8676456" cy="432270"/>
          </a:xfrm>
        </p:spPr>
        <p:txBody>
          <a:bodyPr/>
          <a:lstStyle/>
          <a:p>
            <a:pPr algn="ctr"/>
            <a:r>
              <a:rPr lang="ru-RU" sz="4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Основное приемное отделение</a:t>
            </a:r>
          </a:p>
        </p:txBody>
      </p:sp>
      <p:pic>
        <p:nvPicPr>
          <p:cNvPr id="33799" name="Picture 7" descr="SDC1189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7676" y="1412776"/>
            <a:ext cx="4424324" cy="4536504"/>
          </a:xfrm>
          <a:prstGeom prst="rect">
            <a:avLst/>
          </a:prstGeom>
          <a:blipFill rotWithShape="0">
            <a:blip r:embed="rId3" cstate="email"/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33800" name="Picture 8" descr="SDC1189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788024" y="1412776"/>
            <a:ext cx="4176464" cy="4537075"/>
          </a:xfrm>
          <a:prstGeom prst="rect">
            <a:avLst/>
          </a:prstGeom>
          <a:blipFill rotWithShape="0">
            <a:blip r:embed="rId5" cstate="email"/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107504" y="-27384"/>
            <a:ext cx="896461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Современная концепция развития здравоохранения предусматривает развитие и совершенствование медицинской помощи, в том числе </a:t>
            </a: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стационарной</a:t>
            </a:r>
            <a:endParaRPr lang="ru-RU" sz="3000" b="1" i="1" dirty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</p:txBody>
      </p:sp>
      <p:pic>
        <p:nvPicPr>
          <p:cNvPr id="13315" name="Picture 8" descr="100_000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5517232"/>
            <a:ext cx="1800225" cy="115093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3316" name="Picture 9" descr="100_00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7625" y="4004518"/>
            <a:ext cx="1225550" cy="151288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3317" name="Picture 12" descr="Орехова 0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40650" y="2204293"/>
            <a:ext cx="1152525" cy="165576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3318" name="Picture 17" descr="служба лаб 06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91680" y="5517406"/>
            <a:ext cx="1873250" cy="115093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3320" name="Picture 6" descr="IMG_005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8313" y="4004518"/>
            <a:ext cx="1223962" cy="151288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3321" name="Picture 7" descr="P102037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8313" y="2204293"/>
            <a:ext cx="1295400" cy="165576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3322" name="Picture 12" descr="H:\фото\BSMP-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692275" y="2132856"/>
            <a:ext cx="6048375" cy="341312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3319" name="Picture 13" descr="100_003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23928" y="5589239"/>
            <a:ext cx="1728192" cy="107724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/>
          </p:cNvSpPr>
          <p:nvPr>
            <p:ph type="title" idx="4294967295"/>
          </p:nvPr>
        </p:nvSpPr>
        <p:spPr>
          <a:xfrm>
            <a:off x="107504" y="116632"/>
            <a:ext cx="8928670" cy="720725"/>
          </a:xfrm>
        </p:spPr>
        <p:txBody>
          <a:bodyPr/>
          <a:lstStyle/>
          <a:p>
            <a:pPr algn="ctr"/>
            <a:r>
              <a:rPr lang="ru-RU" sz="4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Структура приемного отделения</a:t>
            </a:r>
          </a:p>
        </p:txBody>
      </p:sp>
      <p:sp>
        <p:nvSpPr>
          <p:cNvPr id="83974" name="Rectangle 6"/>
          <p:cNvSpPr>
            <a:spLocks noGrp="1"/>
          </p:cNvSpPr>
          <p:nvPr>
            <p:ph type="body" sz="half" idx="4294967295"/>
          </p:nvPr>
        </p:nvSpPr>
        <p:spPr>
          <a:xfrm>
            <a:off x="323528" y="1469479"/>
            <a:ext cx="8496944" cy="4695825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Регистратура, стол справок.</a:t>
            </a:r>
          </a:p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Кабинеты                                                               для консультативного приема                   пациентов.</a:t>
            </a:r>
          </a:p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Процедурный, прививочный кабинеты.</a:t>
            </a:r>
          </a:p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Смотровой кабинет гинекологии.</a:t>
            </a:r>
          </a:p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Малый процедурный кабинет.</a:t>
            </a:r>
          </a:p>
        </p:txBody>
      </p:sp>
      <p:pic>
        <p:nvPicPr>
          <p:cNvPr id="15365" name="Picture 5" descr="H:\Фото к докладу\SDC105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28184" y="1628800"/>
            <a:ext cx="2771483" cy="2392804"/>
          </a:xfrm>
          <a:prstGeom prst="rect">
            <a:avLst/>
          </a:prstGeom>
          <a:blipFill rotWithShape="0">
            <a:blip r:embed="rId3" cstate="email"/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5" name="Нашивка 4"/>
          <p:cNvSpPr/>
          <p:nvPr/>
        </p:nvSpPr>
        <p:spPr>
          <a:xfrm>
            <a:off x="35496" y="1628800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Нашивка 5"/>
          <p:cNvSpPr/>
          <p:nvPr/>
        </p:nvSpPr>
        <p:spPr>
          <a:xfrm>
            <a:off x="35496" y="2564904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5496" y="4365104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Нашивка 7"/>
          <p:cNvSpPr/>
          <p:nvPr/>
        </p:nvSpPr>
        <p:spPr>
          <a:xfrm>
            <a:off x="35496" y="5229200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Нашивка 8"/>
          <p:cNvSpPr/>
          <p:nvPr/>
        </p:nvSpPr>
        <p:spPr>
          <a:xfrm>
            <a:off x="35496" y="6165304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7"/>
          <p:cNvSpPr>
            <a:spLocks noGrp="1"/>
          </p:cNvSpPr>
          <p:nvPr>
            <p:ph type="body" sz="half" idx="4294967295"/>
          </p:nvPr>
        </p:nvSpPr>
        <p:spPr>
          <a:xfrm>
            <a:off x="3635896" y="1109687"/>
            <a:ext cx="5400600" cy="5127625"/>
          </a:xfrm>
        </p:spPr>
        <p:txBody>
          <a:bodyPr/>
          <a:lstStyle/>
          <a:p>
            <a:pPr marL="0" indent="0" algn="just" eaLnBrk="1" hangingPunct="1">
              <a:spcBef>
                <a:spcPts val="0"/>
              </a:spcBef>
              <a:spcAft>
                <a:spcPts val="180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Санитарный пропускник.</a:t>
            </a:r>
          </a:p>
          <a:p>
            <a:pPr marL="0" indent="0" algn="just" eaLnBrk="1" hangingPunct="1">
              <a:spcBef>
                <a:spcPts val="0"/>
              </a:spcBef>
              <a:spcAft>
                <a:spcPts val="180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Склад вещей.  </a:t>
            </a:r>
          </a:p>
          <a:p>
            <a:pPr marL="0" indent="0" eaLnBrk="1" hangingPunct="1">
              <a:spcBef>
                <a:spcPts val="0"/>
              </a:spcBef>
              <a:spcAft>
                <a:spcPts val="180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Гардероб для пациентов,                медицинского персонала.</a:t>
            </a:r>
          </a:p>
          <a:p>
            <a:pPr marL="0" indent="0" eaLnBrk="1" hangingPunct="1">
              <a:spcBef>
                <a:spcPts val="0"/>
              </a:spcBef>
              <a:spcAft>
                <a:spcPts val="180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Кабинеты заведующей отделением, старшей медсестры, сестры-хозяйки.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Комната отдыха медицинского персонала.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Холл для посетителей.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Архив.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endParaRPr lang="ru-RU" sz="2000" dirty="0" smtClean="0">
              <a:latin typeface="Arial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ru-RU" sz="2000" dirty="0" smtClean="0">
              <a:latin typeface="Arial" charset="0"/>
            </a:endParaRPr>
          </a:p>
        </p:txBody>
      </p:sp>
      <p:pic>
        <p:nvPicPr>
          <p:cNvPr id="45058" name="Picture 2" descr="H:\фотоальбом\Новая папка (2)\SDC105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271141"/>
            <a:ext cx="3024336" cy="2697163"/>
          </a:xfrm>
          <a:prstGeom prst="rect">
            <a:avLst/>
          </a:prstGeom>
          <a:blipFill rotWithShape="0">
            <a:blip r:embed="rId3" cstate="email"/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4" name="Picture 2" descr="H:\фотоальбом\Новая папка (2)\SDC105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755" y="4151461"/>
            <a:ext cx="3053085" cy="2301875"/>
          </a:xfrm>
          <a:prstGeom prst="rect">
            <a:avLst/>
          </a:prstGeom>
          <a:blipFill rotWithShape="0">
            <a:blip r:embed="rId5" cstate="email"/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6" name="Rectangle 4"/>
          <p:cNvSpPr>
            <a:spLocks noGrp="1"/>
          </p:cNvSpPr>
          <p:nvPr>
            <p:ph type="title" idx="4294967295"/>
          </p:nvPr>
        </p:nvSpPr>
        <p:spPr>
          <a:xfrm>
            <a:off x="107504" y="116632"/>
            <a:ext cx="8928670" cy="720725"/>
          </a:xfrm>
        </p:spPr>
        <p:txBody>
          <a:bodyPr/>
          <a:lstStyle/>
          <a:p>
            <a:pPr algn="ctr"/>
            <a:r>
              <a:rPr lang="ru-RU" sz="4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Структура приемного отделения</a:t>
            </a:r>
          </a:p>
        </p:txBody>
      </p:sp>
      <p:sp>
        <p:nvSpPr>
          <p:cNvPr id="7" name="Нашивка 6"/>
          <p:cNvSpPr/>
          <p:nvPr/>
        </p:nvSpPr>
        <p:spPr>
          <a:xfrm>
            <a:off x="3347864" y="1196752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Нашивка 7"/>
          <p:cNvSpPr/>
          <p:nvPr/>
        </p:nvSpPr>
        <p:spPr>
          <a:xfrm>
            <a:off x="3347864" y="1772816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Нашивка 8"/>
          <p:cNvSpPr/>
          <p:nvPr/>
        </p:nvSpPr>
        <p:spPr>
          <a:xfrm>
            <a:off x="3347864" y="2420888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Нашивка 9"/>
          <p:cNvSpPr/>
          <p:nvPr/>
        </p:nvSpPr>
        <p:spPr>
          <a:xfrm>
            <a:off x="3347864" y="3356992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Нашивка 10"/>
          <p:cNvSpPr/>
          <p:nvPr/>
        </p:nvSpPr>
        <p:spPr>
          <a:xfrm>
            <a:off x="3347864" y="4653136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Нашивка 11"/>
          <p:cNvSpPr/>
          <p:nvPr/>
        </p:nvSpPr>
        <p:spPr>
          <a:xfrm>
            <a:off x="3347864" y="5661248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Нашивка 12"/>
          <p:cNvSpPr/>
          <p:nvPr/>
        </p:nvSpPr>
        <p:spPr>
          <a:xfrm>
            <a:off x="3347864" y="6237312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79512" y="5013176"/>
            <a:ext cx="2232248" cy="1224136"/>
          </a:xfrm>
          <a:prstGeom prst="rect">
            <a:avLst/>
          </a:prstGeom>
          <a:solidFill>
            <a:srgbClr val="FFD5D6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89000">
              <a:lnSpc>
                <a:spcPct val="90000"/>
              </a:lnSpc>
              <a:defRPr/>
            </a:pPr>
            <a:endParaRPr lang="ru-RU" sz="2800" b="1" dirty="0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9512" y="3140968"/>
            <a:ext cx="8568952" cy="1080120"/>
          </a:xfrm>
          <a:prstGeom prst="rect">
            <a:avLst/>
          </a:prstGeom>
          <a:solidFill>
            <a:srgbClr val="FFD5D6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89000">
              <a:lnSpc>
                <a:spcPct val="90000"/>
              </a:lnSpc>
              <a:defRPr/>
            </a:pPr>
            <a:endParaRPr lang="ru-RU" sz="2800" b="1" dirty="0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9512" y="1412776"/>
            <a:ext cx="4176464" cy="1368152"/>
          </a:xfrm>
          <a:prstGeom prst="rect">
            <a:avLst/>
          </a:prstGeom>
          <a:solidFill>
            <a:srgbClr val="FFD5D6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89000">
              <a:lnSpc>
                <a:spcPct val="90000"/>
              </a:lnSpc>
              <a:defRPr/>
            </a:pPr>
            <a:endParaRPr lang="ru-RU" sz="2800" b="1" dirty="0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27784" y="5949280"/>
            <a:ext cx="6336704" cy="764704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27784" y="4392399"/>
            <a:ext cx="6336704" cy="136815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1412776"/>
            <a:ext cx="4464496" cy="136815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3554" name="Rectangle 22"/>
          <p:cNvSpPr>
            <a:spLocks noRot="1" noChangeArrowheads="1"/>
          </p:cNvSpPr>
          <p:nvPr/>
        </p:nvSpPr>
        <p:spPr bwMode="auto">
          <a:xfrm>
            <a:off x="0" y="0"/>
            <a:ext cx="9010650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Оказание </a:t>
            </a: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круглосуточной помощи пациентам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1412776"/>
            <a:ext cx="43204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неотложная хирургическая, урологическая, кардиологическая, травматологическая помощь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45024" y="1412776"/>
            <a:ext cx="44634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 сочетанной травме, нейрохирургической патологии, при острой цереброваскулярной патологии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3140968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освидетельствование лиц, находящихся под стражей,                         на предмет острой патологии и необходимости в стационарном лечении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5149641"/>
            <a:ext cx="2088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неотложная медицинская помощь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27784" y="4365104"/>
            <a:ext cx="63001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 эндокринологической и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аллергологической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патологиях, комах неясной этиологии, утоплениях,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электротравмах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острой почечной недостаточности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627784" y="5961474"/>
            <a:ext cx="62281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беременным женщинам, родильницам по всем видам острой экстрагенитальной патологии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4338" y="3244850"/>
            <a:ext cx="3087687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Фото оборудования </a:t>
            </a:r>
            <a:r>
              <a:rPr lang="ru-RU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атс</a:t>
            </a:r>
            <a:endParaRPr lang="ru-RU" dirty="0"/>
          </a:p>
        </p:txBody>
      </p:sp>
      <p:sp>
        <p:nvSpPr>
          <p:cNvPr id="39939" name="Заголовок 2"/>
          <p:cNvSpPr>
            <a:spLocks noGrp="1"/>
          </p:cNvSpPr>
          <p:nvPr>
            <p:ph type="title"/>
          </p:nvPr>
        </p:nvSpPr>
        <p:spPr>
          <a:xfrm>
            <a:off x="205680" y="260648"/>
            <a:ext cx="8686800" cy="576163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Оснащение приемного отделения</a:t>
            </a:r>
          </a:p>
        </p:txBody>
      </p:sp>
      <p:pic>
        <p:nvPicPr>
          <p:cNvPr id="37892" name="Picture 8" descr="C:\Users\ПК\Desktop\Фотодля Мамы\SDC1187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179512" y="1412776"/>
            <a:ext cx="4316288" cy="3736975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37893" name="Picture 9" descr="C:\Users\ПК\Desktop\Новая папка\SDC1179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>
          <a:xfrm>
            <a:off x="4427984" y="2132856"/>
            <a:ext cx="4474076" cy="3736975"/>
          </a:xfrm>
          <a:prstGeom prst="rect">
            <a:avLst/>
          </a:prstGeom>
          <a:blipFill rotWithShape="0">
            <a:blip r:embed="rId5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6" descr="C:\Users\ПК\Desktop\Новая папка\SDC117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107504" y="1412776"/>
            <a:ext cx="4474270" cy="3770658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38917" name="Picture 7" descr="C:\Users\ПК\Desktop\Новая папка\SDC117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>
          <a:xfrm>
            <a:off x="4716016" y="2466654"/>
            <a:ext cx="4316474" cy="3770658"/>
          </a:xfrm>
          <a:prstGeom prst="rect">
            <a:avLst/>
          </a:prstGeom>
          <a:blipFill rotWithShape="0">
            <a:blip r:embed="rId5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205680" y="404565"/>
            <a:ext cx="8686800" cy="576163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Оснащение приемного отделения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362950" cy="105251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Вспомогательные и диагностические службы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Содержимое 4"/>
          <p:cNvSpPr>
            <a:spLocks noGrp="1"/>
          </p:cNvSpPr>
          <p:nvPr>
            <p:ph idx="1"/>
          </p:nvPr>
        </p:nvSpPr>
        <p:spPr>
          <a:xfrm>
            <a:off x="395536" y="1196752"/>
            <a:ext cx="6984776" cy="2664296"/>
          </a:xfrm>
        </p:spPr>
        <p:txBody>
          <a:bodyPr>
            <a:noAutofit/>
          </a:bodyPr>
          <a:lstStyle/>
          <a:p>
            <a:pPr eaLnBrk="1" hangingPunct="1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Чистая  и гнойная перевязочная.</a:t>
            </a:r>
          </a:p>
          <a:p>
            <a:pPr eaLnBrk="1" hangingPunct="1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Гипсовая.</a:t>
            </a:r>
          </a:p>
          <a:p>
            <a:pPr eaLnBrk="1" hangingPunct="1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Клинико-диагностическая лаборатория.</a:t>
            </a:r>
          </a:p>
          <a:p>
            <a:pPr eaLnBrk="1" hangingPunct="1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Рентгенологический кабинет.</a:t>
            </a:r>
          </a:p>
        </p:txBody>
      </p:sp>
      <p:pic>
        <p:nvPicPr>
          <p:cNvPr id="39940" name="Picture 4" descr="C:\Users\ПК\Desktop\Фотодля Мамы\SDC11882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827584" y="3861048"/>
            <a:ext cx="3802533" cy="2808287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39941" name="Picture 5" descr="C:\Users\ПК\Desktop\Фотодля Мамы\SDC11879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4860032" y="3861048"/>
            <a:ext cx="3672408" cy="2808287"/>
          </a:xfrm>
          <a:prstGeom prst="rect">
            <a:avLst/>
          </a:prstGeom>
          <a:blipFill rotWithShape="0">
            <a:blip r:embed="rId5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6" name="Нашивка 5"/>
          <p:cNvSpPr/>
          <p:nvPr/>
        </p:nvSpPr>
        <p:spPr>
          <a:xfrm>
            <a:off x="35496" y="1340768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5496" y="1988840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Нашивка 7"/>
          <p:cNvSpPr/>
          <p:nvPr/>
        </p:nvSpPr>
        <p:spPr>
          <a:xfrm>
            <a:off x="35496" y="2636912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Нашивка 8"/>
          <p:cNvSpPr/>
          <p:nvPr/>
        </p:nvSpPr>
        <p:spPr>
          <a:xfrm>
            <a:off x="35496" y="3284984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4"/>
          <p:cNvSpPr>
            <a:spLocks noGrp="1"/>
          </p:cNvSpPr>
          <p:nvPr>
            <p:ph idx="1"/>
          </p:nvPr>
        </p:nvSpPr>
        <p:spPr>
          <a:xfrm>
            <a:off x="313258" y="1556792"/>
            <a:ext cx="7931150" cy="1368152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Кабинеты эндоскопии, УЗИ, ЭКГ, МРТ.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Консультативный центр.</a:t>
            </a:r>
          </a:p>
        </p:txBody>
      </p:sp>
      <p:pic>
        <p:nvPicPr>
          <p:cNvPr id="40964" name="Picture 4" descr="C:\Users\ПК\Desktop\Фотодля Мамы\SDC11887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4716016" y="3356992"/>
            <a:ext cx="4248472" cy="2951162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40965" name="Picture 5" descr="H:\IMG_0032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251520" y="3357563"/>
            <a:ext cx="4248150" cy="2951162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362950" cy="105251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Вспомогательные и диагностические службы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5496" y="1844824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Нашивка 8"/>
          <p:cNvSpPr/>
          <p:nvPr/>
        </p:nvSpPr>
        <p:spPr>
          <a:xfrm>
            <a:off x="35496" y="2492896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Rot="1" noChangeArrowheads="1"/>
          </p:cNvSpPr>
          <p:nvPr/>
        </p:nvSpPr>
        <p:spPr bwMode="auto">
          <a:xfrm>
            <a:off x="0" y="188640"/>
            <a:ext cx="9144000" cy="13950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5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Приемное отделение ожоговой </a:t>
            </a:r>
            <a:r>
              <a:rPr lang="ru-RU" sz="45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травмы</a:t>
            </a:r>
            <a:endParaRPr lang="ru-RU" sz="45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41987" name="Picture 3" descr="C:\Users\ПК\Desktop\Новая папка\SDC11740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179512" y="2060848"/>
            <a:ext cx="4321175" cy="3960812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41988" name="Picture 4" descr="C:\Users\ПК\Desktop\Новая папка\SDC11742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4716016" y="2060848"/>
            <a:ext cx="4320480" cy="3952772"/>
          </a:xfrm>
          <a:prstGeom prst="rect">
            <a:avLst/>
          </a:prstGeom>
          <a:blipFill rotWithShape="0">
            <a:blip r:embed="rId5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476151"/>
            <a:ext cx="9144000" cy="9366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5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5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Приемное отделение острых отравлений</a:t>
            </a:r>
          </a:p>
        </p:txBody>
      </p:sp>
      <p:sp>
        <p:nvSpPr>
          <p:cNvPr id="146446" name="Rectangle 14"/>
          <p:cNvSpPr>
            <a:spLocks noChangeArrowheads="1"/>
          </p:cNvSpPr>
          <p:nvPr/>
        </p:nvSpPr>
        <p:spPr bwMode="auto">
          <a:xfrm>
            <a:off x="34925" y="3068638"/>
            <a:ext cx="67691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46447" name="Rectangle 15"/>
          <p:cNvSpPr>
            <a:spLocks noChangeArrowheads="1"/>
          </p:cNvSpPr>
          <p:nvPr/>
        </p:nvSpPr>
        <p:spPr bwMode="auto">
          <a:xfrm>
            <a:off x="34925" y="38338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00100" lvl="1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46448" name="Rectangle 16"/>
          <p:cNvSpPr>
            <a:spLocks noChangeArrowheads="1"/>
          </p:cNvSpPr>
          <p:nvPr/>
        </p:nvSpPr>
        <p:spPr bwMode="auto">
          <a:xfrm>
            <a:off x="34925" y="4510088"/>
            <a:ext cx="640873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46449" name="Rectangle 17"/>
          <p:cNvSpPr>
            <a:spLocks noChangeArrowheads="1"/>
          </p:cNvSpPr>
          <p:nvPr/>
        </p:nvSpPr>
        <p:spPr bwMode="auto">
          <a:xfrm>
            <a:off x="34925" y="5302250"/>
            <a:ext cx="6985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46450" name="Rectangle 18"/>
          <p:cNvSpPr>
            <a:spLocks noChangeArrowheads="1"/>
          </p:cNvSpPr>
          <p:nvPr/>
        </p:nvSpPr>
        <p:spPr bwMode="auto">
          <a:xfrm>
            <a:off x="107950" y="6021388"/>
            <a:ext cx="67691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43016" name="Picture 9" descr="C:\Users\ПК\Desktop\Новая папка\SDC117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178746" y="1773089"/>
            <a:ext cx="4609278" cy="3456111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43017" name="Picture 10" descr="C:\Users\ПК\Desktop\Новая папка\SDC11760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4278818" y="2852936"/>
            <a:ext cx="4690558" cy="3456111"/>
          </a:xfrm>
          <a:prstGeom prst="rect">
            <a:avLst/>
          </a:prstGeom>
          <a:blipFill rotWithShape="0">
            <a:blip r:embed="rId5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163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Реанимационный зал</a:t>
            </a:r>
          </a:p>
        </p:txBody>
      </p:sp>
      <p:pic>
        <p:nvPicPr>
          <p:cNvPr id="44035" name="Picture 6" descr="H:\молод спец лаборатория 0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4499992" y="1484784"/>
            <a:ext cx="4445168" cy="3593642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44036" name="Picture 7" descr="H:\P5190270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251520" y="2780928"/>
            <a:ext cx="4904720" cy="3600400"/>
          </a:xfrm>
          <a:prstGeom prst="rect">
            <a:avLst/>
          </a:prstGeom>
          <a:blipFill rotWithShape="0">
            <a:blip r:embed="rId5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3"/>
          <p:cNvSpPr>
            <a:spLocks noChangeArrowheads="1"/>
          </p:cNvSpPr>
          <p:nvPr/>
        </p:nvSpPr>
        <p:spPr bwMode="auto">
          <a:xfrm>
            <a:off x="0" y="162623"/>
            <a:ext cx="9144000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МУЗ «Городская клиническая больница скорой медицинской помощи № 1» </a:t>
            </a:r>
          </a:p>
        </p:txBody>
      </p:sp>
      <p:pic>
        <p:nvPicPr>
          <p:cNvPr id="17411" name="Picture 14" descr="P1010067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663724"/>
            <a:ext cx="3241675" cy="2160588"/>
          </a:xfrm>
          <a:prstGeom prst="rect">
            <a:avLst/>
          </a:prstGeom>
          <a:noFill/>
          <a:ln w="28575" algn="ctr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7412" name="Picture 15" descr="флора2007 162"/>
          <p:cNvPicPr>
            <a:picLocks noChangeAspect="1" noChangeArrowheads="1"/>
          </p:cNvPicPr>
          <p:nvPr/>
        </p:nvPicPr>
        <p:blipFill>
          <a:blip r:embed="rId3" cstate="email">
            <a:lum bright="8000" contrast="4000"/>
          </a:blip>
          <a:srcRect/>
          <a:stretch>
            <a:fillRect/>
          </a:stretch>
        </p:blipFill>
        <p:spPr bwMode="auto">
          <a:xfrm>
            <a:off x="4712543" y="1674610"/>
            <a:ext cx="3171825" cy="2160588"/>
          </a:xfrm>
          <a:prstGeom prst="rect">
            <a:avLst/>
          </a:prstGeom>
          <a:noFill/>
          <a:ln w="28575" algn="ctr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7413" name="Picture 16" descr="ДЛТ+ невр 033"/>
          <p:cNvPicPr>
            <a:picLocks noChangeAspect="1" noChangeArrowheads="1"/>
          </p:cNvPicPr>
          <p:nvPr/>
        </p:nvPicPr>
        <p:blipFill>
          <a:blip r:embed="rId4" cstate="email">
            <a:lum bright="8000" contrast="4000"/>
          </a:blip>
          <a:srcRect/>
          <a:stretch>
            <a:fillRect/>
          </a:stretch>
        </p:blipFill>
        <p:spPr bwMode="auto">
          <a:xfrm>
            <a:off x="6153150" y="4147145"/>
            <a:ext cx="2882900" cy="2162175"/>
          </a:xfrm>
          <a:prstGeom prst="rect">
            <a:avLst/>
          </a:prstGeom>
          <a:noFill/>
          <a:ln w="28575" algn="ctr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7414" name="Picture 17" descr="служба лаб 064"/>
          <p:cNvPicPr>
            <a:picLocks noChangeArrowheads="1"/>
          </p:cNvPicPr>
          <p:nvPr/>
        </p:nvPicPr>
        <p:blipFill>
          <a:blip r:embed="rId5" cstate="email">
            <a:lum bright="8000" contrast="4000"/>
          </a:blip>
          <a:srcRect/>
          <a:stretch>
            <a:fillRect/>
          </a:stretch>
        </p:blipFill>
        <p:spPr bwMode="auto">
          <a:xfrm>
            <a:off x="3130550" y="4147145"/>
            <a:ext cx="2881313" cy="2160587"/>
          </a:xfrm>
          <a:prstGeom prst="rect">
            <a:avLst/>
          </a:prstGeom>
          <a:noFill/>
          <a:ln w="28575" algn="ctr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7415" name="Picture 18" descr="бак+ожоги 023"/>
          <p:cNvPicPr>
            <a:picLocks noChangeArrowheads="1"/>
          </p:cNvPicPr>
          <p:nvPr/>
        </p:nvPicPr>
        <p:blipFill>
          <a:blip r:embed="rId6" cstate="email">
            <a:lum bright="8000" contrast="4000"/>
          </a:blip>
          <a:srcRect/>
          <a:stretch>
            <a:fillRect/>
          </a:stretch>
        </p:blipFill>
        <p:spPr bwMode="auto">
          <a:xfrm>
            <a:off x="106363" y="4147145"/>
            <a:ext cx="2881312" cy="2160587"/>
          </a:xfrm>
          <a:prstGeom prst="rect">
            <a:avLst/>
          </a:prstGeom>
          <a:noFill/>
          <a:ln w="28575" algn="ctr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/>
          </p:cNvSpPr>
          <p:nvPr>
            <p:ph type="title" idx="4294967295"/>
          </p:nvPr>
        </p:nvSpPr>
        <p:spPr>
          <a:xfrm>
            <a:off x="457200" y="259556"/>
            <a:ext cx="8229600" cy="865188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Приемное отделение</a:t>
            </a:r>
          </a:p>
        </p:txBody>
      </p:sp>
      <p:pic>
        <p:nvPicPr>
          <p:cNvPr id="45059" name="Picture 4" descr="H:\Фото к докладу\SDC105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179511" y="1700808"/>
            <a:ext cx="4250713" cy="4222527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45060" name="Picture 6" descr="H:\Фото к докладу\SDC10542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4716016" y="1700808"/>
            <a:ext cx="4250714" cy="4248472"/>
          </a:xfrm>
          <a:prstGeom prst="rect">
            <a:avLst/>
          </a:prstGeom>
          <a:blipFill rotWithShape="0">
            <a:blip r:embed="rId5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38" y="285750"/>
            <a:ext cx="8107362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Распределение пациентов по путям</a:t>
            </a:r>
          </a:p>
          <a:p>
            <a:pPr algn="ctr">
              <a:defRPr/>
            </a:pP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направления в </a:t>
            </a:r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БСМП № 1</a:t>
            </a:r>
            <a:endParaRPr lang="ru-RU" sz="3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1628800"/>
          <a:ext cx="896448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214313"/>
            <a:ext cx="8643937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Интенсивность нагрузки в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течение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суток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1628800"/>
          <a:ext cx="903649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 descr="F:\Новая папка\71989252_376271_362649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4788024" y="692696"/>
            <a:ext cx="3911759" cy="2946583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46083" name="Picture 6" descr="F:\Новая папка\234763-svetik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323528" y="692696"/>
            <a:ext cx="3911835" cy="2952328"/>
          </a:xfrm>
          <a:prstGeom prst="rect">
            <a:avLst/>
          </a:prstGeom>
          <a:blipFill rotWithShape="0">
            <a:blip r:embed="rId5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46084" name="Picture 9" descr="F:\Новая папка\bfad65e648_full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7740352" y="5589240"/>
            <a:ext cx="1240973" cy="1090239"/>
          </a:xfrm>
          <a:noFill/>
        </p:spPr>
      </p:pic>
      <p:pic>
        <p:nvPicPr>
          <p:cNvPr id="46085" name="Picture 11" descr="F:\Новая папка\122199-aleni.jpg"/>
          <p:cNvPicPr>
            <a:picLocks noChangeAspect="1" noChangeArrowheads="1"/>
          </p:cNvPicPr>
          <p:nvPr/>
        </p:nvPicPr>
        <p:blipFill>
          <a:blip r:embed="rId7" cstate="email">
            <a:lum bright="10000"/>
          </a:blip>
          <a:srcRect/>
          <a:stretch>
            <a:fillRect/>
          </a:stretch>
        </p:blipFill>
        <p:spPr bwMode="auto">
          <a:xfrm>
            <a:off x="2172333" y="3789040"/>
            <a:ext cx="3911835" cy="2952328"/>
          </a:xfrm>
          <a:prstGeom prst="rect">
            <a:avLst/>
          </a:prstGeom>
          <a:blipFill rotWithShape="0">
            <a:blip r:embed="rId5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57188" y="44624"/>
            <a:ext cx="8643937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Сезонность обращений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16632"/>
            <a:ext cx="9144000" cy="706214"/>
          </a:xfrm>
        </p:spPr>
        <p:txBody>
          <a:bodyPr anchor="t">
            <a:noAutofit/>
          </a:bodyPr>
          <a:lstStyle/>
          <a:p>
            <a:pPr algn="ctr" eaLnBrk="1" fontAlgn="auto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45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Служба медицины катастроф</a:t>
            </a:r>
          </a:p>
        </p:txBody>
      </p:sp>
      <p:pic>
        <p:nvPicPr>
          <p:cNvPr id="47107" name="Picture 6" descr="H:\Фото к докладу\122_22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180732" y="2708920"/>
            <a:ext cx="4103236" cy="3096344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47109" name="Picture 8" descr="H:\Фото к докладу\122_2278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4706069" y="2636912"/>
            <a:ext cx="4258419" cy="3168650"/>
          </a:xfrm>
          <a:prstGeom prst="rect">
            <a:avLst/>
          </a:prstGeom>
          <a:blipFill rotWithShape="0">
            <a:blip r:embed="rId5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47108" name="Picture 7" descr="H:\Фото к докладу\122_2281.JPG"/>
          <p:cNvPicPr>
            <a:picLocks noChangeAspect="1" noChangeArrowheads="1"/>
          </p:cNvPicPr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>
            <a:off x="3198935" y="980728"/>
            <a:ext cx="2165153" cy="2015307"/>
          </a:xfrm>
          <a:prstGeom prst="rect">
            <a:avLst/>
          </a:prstGeom>
          <a:blipFill rotWithShape="0">
            <a:blip r:embed="rId7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 bwMode="auto">
          <a:xfrm>
            <a:off x="2339752" y="5877272"/>
            <a:ext cx="4176464" cy="70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3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учения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395536" y="42317"/>
            <a:ext cx="8218488" cy="1082427"/>
          </a:xfrm>
        </p:spPr>
        <p:txBody>
          <a:bodyPr/>
          <a:lstStyle/>
          <a:p>
            <a:pPr algn="ctr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Обязанности медицинской сестры – старшей по смене</a:t>
            </a: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432048" y="1503650"/>
            <a:ext cx="8820472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контроль выполнения врачебных назначений, алгоритмов выполнения манипуляций и процедур, времени пребывания пациента  в приемном отделении;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решение всех организационных вопросов отделения;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регулировка потока поступающих пациентов;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управление действиями персонала совместно с дежурным администратором;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>
                <a:tab pos="180975" algn="l"/>
              </a:tabLst>
            </a:pPr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рациональная расстановка кадров. </a:t>
            </a:r>
          </a:p>
        </p:txBody>
      </p:sp>
      <p:sp>
        <p:nvSpPr>
          <p:cNvPr id="6" name="Нашивка 5"/>
          <p:cNvSpPr/>
          <p:nvPr/>
        </p:nvSpPr>
        <p:spPr>
          <a:xfrm>
            <a:off x="107504" y="1628800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107504" y="3573016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Нашивка 7"/>
          <p:cNvSpPr/>
          <p:nvPr/>
        </p:nvSpPr>
        <p:spPr>
          <a:xfrm>
            <a:off x="107504" y="4293096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Нашивка 8"/>
          <p:cNvSpPr/>
          <p:nvPr/>
        </p:nvSpPr>
        <p:spPr>
          <a:xfrm>
            <a:off x="107504" y="5085184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Нашивка 9"/>
          <p:cNvSpPr/>
          <p:nvPr/>
        </p:nvSpPr>
        <p:spPr>
          <a:xfrm>
            <a:off x="107504" y="6237312"/>
            <a:ext cx="288032" cy="288032"/>
          </a:xfrm>
          <a:prstGeom prst="chevron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75138" y="3244850"/>
            <a:ext cx="3094037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effectLst>
                  <a:outerShdw blurRad="38100" dist="38100" dir="2700000" algn="tl">
                    <a:srgbClr val="04617B"/>
                  </a:outerShdw>
                </a:effectLst>
                <a:latin typeface="Arial" charset="0"/>
                <a:cs typeface="Arial" charset="0"/>
              </a:rPr>
              <a:t>Общее фото медсестер</a:t>
            </a:r>
          </a:p>
          <a:p>
            <a:pPr>
              <a:defRPr/>
            </a:pPr>
            <a:r>
              <a:rPr lang="ru-RU" b="1" i="1" dirty="0">
                <a:effectLst>
                  <a:outerShdw blurRad="38100" dist="38100" dir="2700000" algn="tl">
                    <a:srgbClr val="04617B"/>
                  </a:outerShdw>
                </a:effectLst>
                <a:latin typeface="Arial" charset="0"/>
                <a:cs typeface="Arial" charset="0"/>
              </a:rPr>
              <a:t>Приемного отделения</a:t>
            </a:r>
            <a:endParaRPr lang="ru-RU" dirty="0"/>
          </a:p>
        </p:txBody>
      </p:sp>
      <p:pic>
        <p:nvPicPr>
          <p:cNvPr id="49156" name="Picture 4" descr="SDC11917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755576" y="1340768"/>
            <a:ext cx="7776864" cy="5316836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49159" name="Rectangle 7"/>
          <p:cNvSpPr>
            <a:spLocks noGrp="1"/>
          </p:cNvSpPr>
          <p:nvPr>
            <p:ph type="title" idx="4294967295"/>
          </p:nvPr>
        </p:nvSpPr>
        <p:spPr>
          <a:xfrm>
            <a:off x="323528" y="260574"/>
            <a:ext cx="8435975" cy="792162"/>
          </a:xfrm>
        </p:spPr>
        <p:txBody>
          <a:bodyPr/>
          <a:lstStyle/>
          <a:p>
            <a:pPr algn="ctr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Медицинские сестры </a:t>
            </a:r>
            <a:b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приемного отделения БСМП № 1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/>
          </p:cNvSpPr>
          <p:nvPr>
            <p:ph type="title" idx="4294967295"/>
          </p:nvPr>
        </p:nvSpPr>
        <p:spPr>
          <a:xfrm>
            <a:off x="457200" y="116632"/>
            <a:ext cx="8229600" cy="1080666"/>
          </a:xfrm>
        </p:spPr>
        <p:txBody>
          <a:bodyPr/>
          <a:lstStyle/>
          <a:p>
            <a:pPr algn="ctr"/>
            <a:r>
              <a:rPr lang="ru-RU" sz="3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Доступность, оперативность, качество</a:t>
            </a:r>
          </a:p>
        </p:txBody>
      </p:sp>
      <p:pic>
        <p:nvPicPr>
          <p:cNvPr id="64518" name="Picture 6" descr="SDC1190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395536" y="1341040"/>
            <a:ext cx="8208912" cy="5343348"/>
          </a:xfrm>
          <a:prstGeom prst="rect">
            <a:avLst/>
          </a:prstGeom>
          <a:blipFill rotWithShape="0">
            <a:blip r:embed="rId3" cstate="email">
              <a:lum bright="2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pic>
        <p:nvPicPr>
          <p:cNvPr id="37891" name="Picture 8" descr="j0440294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48607" y="1894597"/>
            <a:ext cx="8973069" cy="4681239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37892" name="Rectangle 10"/>
          <p:cNvSpPr>
            <a:spLocks noChangeArrowheads="1"/>
          </p:cNvSpPr>
          <p:nvPr/>
        </p:nvSpPr>
        <p:spPr bwMode="auto">
          <a:xfrm>
            <a:off x="611560" y="404813"/>
            <a:ext cx="8125751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5000" b="1" dirty="0">
                <a:solidFill>
                  <a:srgbClr val="083763"/>
                </a:solidFill>
                <a:latin typeface="Arial" charset="0"/>
                <a:cs typeface="Arial" charset="0"/>
              </a:rPr>
              <a:t>Благодарю за внимание!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843808" y="908050"/>
            <a:ext cx="0" cy="504190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197" name="Line 16"/>
          <p:cNvSpPr>
            <a:spLocks noChangeShapeType="1"/>
          </p:cNvSpPr>
          <p:nvPr/>
        </p:nvSpPr>
        <p:spPr bwMode="auto">
          <a:xfrm>
            <a:off x="2843808" y="5949950"/>
            <a:ext cx="360363" cy="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38" name="Rectangle 18"/>
          <p:cNvSpPr>
            <a:spLocks noChangeArrowheads="1"/>
          </p:cNvSpPr>
          <p:nvPr/>
        </p:nvSpPr>
        <p:spPr bwMode="auto">
          <a:xfrm>
            <a:off x="4119885" y="3170238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 b="1">
              <a:latin typeface="Times New Roman" pitchFamily="18" charset="0"/>
            </a:endParaRPr>
          </a:p>
        </p:txBody>
      </p:sp>
      <p:sp>
        <p:nvSpPr>
          <p:cNvPr id="8206" name="Line 28"/>
          <p:cNvSpPr>
            <a:spLocks noChangeShapeType="1"/>
          </p:cNvSpPr>
          <p:nvPr/>
        </p:nvSpPr>
        <p:spPr bwMode="auto">
          <a:xfrm>
            <a:off x="1260351" y="836762"/>
            <a:ext cx="0" cy="107950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07" name="Line 29"/>
          <p:cNvSpPr>
            <a:spLocks noChangeShapeType="1"/>
          </p:cNvSpPr>
          <p:nvPr/>
        </p:nvSpPr>
        <p:spPr bwMode="auto">
          <a:xfrm>
            <a:off x="2555776" y="3501008"/>
            <a:ext cx="647798" cy="1017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08" name="Line 30"/>
          <p:cNvSpPr>
            <a:spLocks noChangeShapeType="1"/>
          </p:cNvSpPr>
          <p:nvPr/>
        </p:nvSpPr>
        <p:spPr bwMode="auto">
          <a:xfrm>
            <a:off x="2843808" y="4797425"/>
            <a:ext cx="360363" cy="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09" name="Line 31"/>
          <p:cNvSpPr>
            <a:spLocks noChangeShapeType="1"/>
          </p:cNvSpPr>
          <p:nvPr/>
        </p:nvSpPr>
        <p:spPr bwMode="auto">
          <a:xfrm>
            <a:off x="2843808" y="3502025"/>
            <a:ext cx="360363" cy="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10" name="Line 32"/>
          <p:cNvSpPr>
            <a:spLocks noChangeShapeType="1"/>
          </p:cNvSpPr>
          <p:nvPr/>
        </p:nvSpPr>
        <p:spPr bwMode="auto">
          <a:xfrm>
            <a:off x="2843485" y="2133600"/>
            <a:ext cx="360363" cy="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11" name="Line 33"/>
          <p:cNvSpPr>
            <a:spLocks noChangeShapeType="1"/>
          </p:cNvSpPr>
          <p:nvPr/>
        </p:nvSpPr>
        <p:spPr bwMode="auto">
          <a:xfrm>
            <a:off x="2843485" y="908050"/>
            <a:ext cx="360363" cy="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31840" y="404664"/>
            <a:ext cx="5904656" cy="792088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059832" y="498738"/>
            <a:ext cx="5832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Госпитальной хирургии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131839" y="1340768"/>
            <a:ext cx="5909394" cy="1224136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987824" y="1466781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Анестезиологии-реаниматологии </a:t>
            </a:r>
          </a:p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и скорой медицинской помощи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127102" y="2780928"/>
            <a:ext cx="5909394" cy="10801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699792" y="2834933"/>
            <a:ext cx="6768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Травматологии-ортопедии и </a:t>
            </a:r>
          </a:p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военно-полевой хирургии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127102" y="4005064"/>
            <a:ext cx="5909394" cy="10801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12954" y="4273932"/>
            <a:ext cx="50635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Акушерства  и гинекологии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131840" y="5301208"/>
            <a:ext cx="5909394" cy="10801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5570076"/>
            <a:ext cx="5320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Клинической  фармакологии</a:t>
            </a:r>
          </a:p>
        </p:txBody>
      </p:sp>
      <p:sp>
        <p:nvSpPr>
          <p:cNvPr id="32" name="Овал 31"/>
          <p:cNvSpPr/>
          <p:nvPr/>
        </p:nvSpPr>
        <p:spPr>
          <a:xfrm>
            <a:off x="107504" y="836712"/>
            <a:ext cx="2232248" cy="1800200"/>
          </a:xfrm>
          <a:prstGeom prst="ellipse">
            <a:avLst/>
          </a:prstGeom>
          <a:solidFill>
            <a:srgbClr val="FFD5D6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1339" name="Text Box 27"/>
          <p:cNvSpPr txBox="1">
            <a:spLocks noChangeArrowheads="1"/>
          </p:cNvSpPr>
          <p:nvPr/>
        </p:nvSpPr>
        <p:spPr bwMode="auto">
          <a:xfrm>
            <a:off x="252190" y="1236587"/>
            <a:ext cx="2087562" cy="10402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Кафедры </a:t>
            </a:r>
          </a:p>
          <a:p>
            <a:pPr algn="ctr">
              <a:lnSpc>
                <a:spcPct val="110000"/>
              </a:lnSpc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ОГМА</a:t>
            </a:r>
          </a:p>
        </p:txBody>
      </p:sp>
      <p:sp>
        <p:nvSpPr>
          <p:cNvPr id="33" name="Line 11"/>
          <p:cNvSpPr>
            <a:spLocks noChangeShapeType="1"/>
          </p:cNvSpPr>
          <p:nvPr/>
        </p:nvSpPr>
        <p:spPr bwMode="auto">
          <a:xfrm>
            <a:off x="2555776" y="1700808"/>
            <a:ext cx="0" cy="180154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4" name="Line 29"/>
          <p:cNvSpPr>
            <a:spLocks noChangeShapeType="1"/>
          </p:cNvSpPr>
          <p:nvPr/>
        </p:nvSpPr>
        <p:spPr bwMode="auto">
          <a:xfrm flipV="1">
            <a:off x="2339752" y="1700808"/>
            <a:ext cx="216024" cy="1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179512" y="4509120"/>
            <a:ext cx="2232248" cy="1800200"/>
          </a:xfrm>
          <a:prstGeom prst="ellipse">
            <a:avLst/>
          </a:prstGeom>
          <a:solidFill>
            <a:srgbClr val="FFD5D6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1338" name="Text Box 26"/>
          <p:cNvSpPr txBox="1">
            <a:spLocks noChangeArrowheads="1"/>
          </p:cNvSpPr>
          <p:nvPr/>
        </p:nvSpPr>
        <p:spPr bwMode="auto">
          <a:xfrm>
            <a:off x="107504" y="4708301"/>
            <a:ext cx="23762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Кафедра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СД ОМК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МЗ СР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РФ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AutoShape 11"/>
          <p:cNvSpPr>
            <a:spLocks noChangeArrowheads="1"/>
          </p:cNvSpPr>
          <p:nvPr/>
        </p:nvSpPr>
        <p:spPr bwMode="auto">
          <a:xfrm>
            <a:off x="4139952" y="1772816"/>
            <a:ext cx="720725" cy="2016224"/>
          </a:xfrm>
          <a:prstGeom prst="downArrow">
            <a:avLst>
              <a:gd name="adj1" fmla="val 50000"/>
              <a:gd name="adj2" fmla="val 32483"/>
            </a:avLst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9460" name="Picture 14" descr="P102039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1556792"/>
            <a:ext cx="3035414" cy="2321199"/>
          </a:xfrm>
          <a:prstGeom prst="rect">
            <a:avLst/>
          </a:prstGeom>
          <a:noFill/>
          <a:ln w="28575" algn="ctr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9461" name="Picture 17" descr="служба лаб 06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628800"/>
            <a:ext cx="3034983" cy="2277222"/>
          </a:xfrm>
          <a:prstGeom prst="rect">
            <a:avLst/>
          </a:prstGeom>
          <a:noFill/>
          <a:ln w="28575" algn="ctr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6390" name="Text Box 18"/>
          <p:cNvSpPr txBox="1">
            <a:spLocks noChangeArrowheads="1"/>
          </p:cNvSpPr>
          <p:nvPr/>
        </p:nvSpPr>
        <p:spPr bwMode="auto">
          <a:xfrm>
            <a:off x="2195736" y="44624"/>
            <a:ext cx="482468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Задача </a:t>
            </a:r>
          </a:p>
          <a:p>
            <a:pPr algn="ctr">
              <a:defRPr/>
            </a:pPr>
            <a:r>
              <a:rPr lang="ru-RU" sz="4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ГК </a:t>
            </a:r>
            <a:r>
              <a:rPr lang="ru-RU" sz="4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БСМП № 1 </a:t>
            </a:r>
          </a:p>
        </p:txBody>
      </p:sp>
      <p:sp>
        <p:nvSpPr>
          <p:cNvPr id="19464" name="Text Box 19"/>
          <p:cNvSpPr txBox="1">
            <a:spLocks noChangeArrowheads="1"/>
          </p:cNvSpPr>
          <p:nvPr/>
        </p:nvSpPr>
        <p:spPr bwMode="auto">
          <a:xfrm>
            <a:off x="-180528" y="4077072"/>
            <a:ext cx="9217024" cy="25545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83763"/>
                </a:solidFill>
                <a:latin typeface="Arial" charset="0"/>
              </a:rPr>
              <a:t>экстренное </a:t>
            </a:r>
            <a:r>
              <a:rPr lang="ru-RU" sz="4000" b="1" dirty="0">
                <a:solidFill>
                  <a:srgbClr val="083763"/>
                </a:solidFill>
                <a:latin typeface="Arial" charset="0"/>
              </a:rPr>
              <a:t>оказание специализированной неотложной медицинской помощи населению Омска и </a:t>
            </a:r>
            <a:r>
              <a:rPr lang="ru-RU" sz="4000" b="1" dirty="0" smtClean="0">
                <a:solidFill>
                  <a:srgbClr val="083763"/>
                </a:solidFill>
                <a:latin typeface="Arial" charset="0"/>
              </a:rPr>
              <a:t>Омской </a:t>
            </a:r>
            <a:r>
              <a:rPr lang="ru-RU" sz="4000" b="1" dirty="0">
                <a:solidFill>
                  <a:srgbClr val="083763"/>
                </a:solidFill>
                <a:latin typeface="Arial" charset="0"/>
              </a:rPr>
              <a:t>области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Овал 25"/>
          <p:cNvSpPr/>
          <p:nvPr/>
        </p:nvSpPr>
        <p:spPr>
          <a:xfrm>
            <a:off x="6444208" y="1052736"/>
            <a:ext cx="2448272" cy="1800200"/>
          </a:xfrm>
          <a:prstGeom prst="ellipse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843808" y="1052736"/>
            <a:ext cx="3312368" cy="1800200"/>
          </a:xfrm>
          <a:prstGeom prst="ellipse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51520" y="183679"/>
            <a:ext cx="8496300" cy="5810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МУЗ ГК БСМП № 1</a:t>
            </a:r>
          </a:p>
        </p:txBody>
      </p:sp>
      <p:sp>
        <p:nvSpPr>
          <p:cNvPr id="10246" name="Line 12"/>
          <p:cNvSpPr>
            <a:spLocks noChangeShapeType="1"/>
          </p:cNvSpPr>
          <p:nvPr/>
        </p:nvSpPr>
        <p:spPr bwMode="auto">
          <a:xfrm flipH="1">
            <a:off x="1403648" y="2996952"/>
            <a:ext cx="0" cy="576263"/>
          </a:xfrm>
          <a:prstGeom prst="line">
            <a:avLst/>
          </a:prstGeom>
          <a:noFill/>
          <a:ln w="635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47" name="Line 14"/>
          <p:cNvSpPr>
            <a:spLocks noChangeShapeType="1"/>
          </p:cNvSpPr>
          <p:nvPr/>
        </p:nvSpPr>
        <p:spPr bwMode="auto">
          <a:xfrm>
            <a:off x="4499992" y="2996952"/>
            <a:ext cx="0" cy="648072"/>
          </a:xfrm>
          <a:prstGeom prst="line">
            <a:avLst/>
          </a:prstGeom>
          <a:noFill/>
          <a:ln w="635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48" name="Line 17"/>
          <p:cNvSpPr>
            <a:spLocks noChangeShapeType="1"/>
          </p:cNvSpPr>
          <p:nvPr/>
        </p:nvSpPr>
        <p:spPr bwMode="auto">
          <a:xfrm>
            <a:off x="7740352" y="2996952"/>
            <a:ext cx="0" cy="576263"/>
          </a:xfrm>
          <a:prstGeom prst="line">
            <a:avLst/>
          </a:prstGeom>
          <a:noFill/>
          <a:ln w="635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0489" name="Picture 18" descr="IMG_1551"/>
          <p:cNvPicPr>
            <a:picLocks noChangeArrowheads="1"/>
          </p:cNvPicPr>
          <p:nvPr/>
        </p:nvPicPr>
        <p:blipFill>
          <a:blip r:embed="rId2" cstate="email"/>
          <a:srcRect t="-639"/>
          <a:stretch>
            <a:fillRect/>
          </a:stretch>
        </p:blipFill>
        <p:spPr bwMode="auto">
          <a:xfrm>
            <a:off x="6804248" y="4879168"/>
            <a:ext cx="2300287" cy="17784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20490" name="Picture 20" descr="IMG_1606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890452"/>
            <a:ext cx="2300288" cy="17784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10251" name="Rectangle 23"/>
          <p:cNvSpPr>
            <a:spLocks noChangeArrowheads="1"/>
          </p:cNvSpPr>
          <p:nvPr/>
        </p:nvSpPr>
        <p:spPr bwMode="auto">
          <a:xfrm>
            <a:off x="407084" y="3789412"/>
            <a:ext cx="2149559" cy="791716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468" name="Rectangle 25"/>
          <p:cNvSpPr>
            <a:spLocks noChangeArrowheads="1"/>
          </p:cNvSpPr>
          <p:nvPr/>
        </p:nvSpPr>
        <p:spPr bwMode="auto">
          <a:xfrm>
            <a:off x="3336561" y="3789412"/>
            <a:ext cx="2317295" cy="791716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defRPr/>
            </a:pPr>
            <a:endParaRPr lang="ru-RU" sz="20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493" name="Rectangle 27"/>
          <p:cNvSpPr>
            <a:spLocks noChangeArrowheads="1"/>
          </p:cNvSpPr>
          <p:nvPr/>
        </p:nvSpPr>
        <p:spPr bwMode="auto">
          <a:xfrm>
            <a:off x="6516860" y="3789412"/>
            <a:ext cx="2231604" cy="791716"/>
          </a:xfrm>
          <a:prstGeom prst="rect">
            <a:avLst/>
          </a:prstGeom>
          <a:noFill/>
          <a:ln w="28575">
            <a:solidFill>
              <a:srgbClr val="0033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endParaRPr lang="ru-RU" sz="20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40317" name="Text Box 29"/>
          <p:cNvSpPr txBox="1">
            <a:spLocks noChangeArrowheads="1"/>
          </p:cNvSpPr>
          <p:nvPr/>
        </p:nvSpPr>
        <p:spPr bwMode="auto">
          <a:xfrm>
            <a:off x="2771800" y="1268413"/>
            <a:ext cx="3528987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6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реанимационных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отделений</a:t>
            </a:r>
          </a:p>
        </p:txBody>
      </p:sp>
      <p:sp>
        <p:nvSpPr>
          <p:cNvPr id="10256" name="Text Box 30"/>
          <p:cNvSpPr txBox="1">
            <a:spLocks noChangeArrowheads="1"/>
          </p:cNvSpPr>
          <p:nvPr/>
        </p:nvSpPr>
        <p:spPr bwMode="auto">
          <a:xfrm>
            <a:off x="6228779" y="1196975"/>
            <a:ext cx="28797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Палаты интенсивной терапии</a:t>
            </a:r>
          </a:p>
        </p:txBody>
      </p:sp>
      <p:sp>
        <p:nvSpPr>
          <p:cNvPr id="17425" name="Text Box 35"/>
          <p:cNvSpPr txBox="1">
            <a:spLocks noChangeArrowheads="1"/>
          </p:cNvSpPr>
          <p:nvPr/>
        </p:nvSpPr>
        <p:spPr bwMode="auto">
          <a:xfrm>
            <a:off x="323528" y="3862437"/>
            <a:ext cx="241021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615</a:t>
            </a:r>
            <a:r>
              <a:rPr lang="ru-RU" sz="3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коек</a:t>
            </a:r>
          </a:p>
        </p:txBody>
      </p:sp>
      <p:sp>
        <p:nvSpPr>
          <p:cNvPr id="17426" name="Text Box 36"/>
          <p:cNvSpPr txBox="1">
            <a:spLocks noChangeArrowheads="1"/>
          </p:cNvSpPr>
          <p:nvPr/>
        </p:nvSpPr>
        <p:spPr bwMode="auto">
          <a:xfrm>
            <a:off x="3347716" y="3862437"/>
            <a:ext cx="241021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87 коек</a:t>
            </a:r>
          </a:p>
        </p:txBody>
      </p:sp>
      <p:sp>
        <p:nvSpPr>
          <p:cNvPr id="17427" name="Text Box 38"/>
          <p:cNvSpPr txBox="1">
            <a:spLocks noChangeArrowheads="1"/>
          </p:cNvSpPr>
          <p:nvPr/>
        </p:nvSpPr>
        <p:spPr bwMode="auto">
          <a:xfrm>
            <a:off x="6515349" y="3862437"/>
            <a:ext cx="2412429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54 койки</a:t>
            </a:r>
          </a:p>
        </p:txBody>
      </p:sp>
      <p:pic>
        <p:nvPicPr>
          <p:cNvPr id="20500" name="Picture 41" descr="IMG_0059"/>
          <p:cNvPicPr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8538" y="4890451"/>
            <a:ext cx="2300287" cy="17784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20501" name="Picture 42" descr="лабор 02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37075" y="4890055"/>
            <a:ext cx="2300288" cy="177930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22" name="Овал 21"/>
          <p:cNvSpPr/>
          <p:nvPr/>
        </p:nvSpPr>
        <p:spPr>
          <a:xfrm>
            <a:off x="179512" y="1052736"/>
            <a:ext cx="2448272" cy="1800200"/>
          </a:xfrm>
          <a:prstGeom prst="ellipse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4" name="Text Box 28"/>
          <p:cNvSpPr txBox="1">
            <a:spLocks noChangeArrowheads="1"/>
          </p:cNvSpPr>
          <p:nvPr/>
        </p:nvSpPr>
        <p:spPr bwMode="auto">
          <a:xfrm>
            <a:off x="251520" y="1340768"/>
            <a:ext cx="22320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32 отделения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0" y="4869160"/>
            <a:ext cx="9144000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0" y="6669360"/>
            <a:ext cx="9144000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43082" cy="575841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Задачи приемного отделения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10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67544" y="1484784"/>
            <a:ext cx="9036496" cy="36004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прием и осмотр пациентов, поступающих           по направлениям и самостоятельно; </a:t>
            </a:r>
          </a:p>
          <a:p>
            <a:pPr marL="0" indent="0" eaLnBrk="1" hangingPunct="1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оказание экстренной  специализированной медицинской помощи;</a:t>
            </a:r>
          </a:p>
          <a:p>
            <a:pPr marL="0" indent="0" eaLnBrk="1" hangingPunct="1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проведение необходимых диагностических лабораторных, инструментальных исследований; </a:t>
            </a:r>
          </a:p>
          <a:p>
            <a:pPr marL="0" indent="0" algn="just" eaLnBrk="1" hangingPunct="1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оформление документации;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56176" y="4797152"/>
            <a:ext cx="2664296" cy="1944886"/>
          </a:xfrm>
          <a:prstGeom prst="roundRect">
            <a:avLst>
              <a:gd name="adj" fmla="val 243"/>
            </a:avLst>
          </a:prstGeom>
          <a:blipFill rotWithShape="0">
            <a:blip r:embed="rId2" cstate="email"/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3995936" y="836712"/>
            <a:ext cx="720725" cy="648072"/>
          </a:xfrm>
          <a:prstGeom prst="downArrow">
            <a:avLst>
              <a:gd name="adj1" fmla="val 50000"/>
              <a:gd name="adj2" fmla="val 32483"/>
            </a:avLst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07504" y="1628800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07504" y="2852936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07504" y="4005064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179512" y="5517232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Rectangle 7"/>
          <p:cNvSpPr>
            <a:spLocks noGrp="1"/>
          </p:cNvSpPr>
          <p:nvPr>
            <p:ph type="body" sz="half" idx="4294967295"/>
          </p:nvPr>
        </p:nvSpPr>
        <p:spPr>
          <a:xfrm>
            <a:off x="467420" y="1412776"/>
            <a:ext cx="8785100" cy="4104357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наблюдение за пациентами;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транспортировка пациентов в профильные отделения, отделения реанимаций, операционный блок;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частичная и полная санитарно-                гигиеническая обработка                              пациентов;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прием вещей и ценностей;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обеспечение пациентов одеждой;</a:t>
            </a:r>
          </a:p>
        </p:txBody>
      </p:sp>
      <p:pic>
        <p:nvPicPr>
          <p:cNvPr id="22537" name="Picture 9" descr="SDC1065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236329" y="3645023"/>
            <a:ext cx="2800167" cy="2249645"/>
          </a:xfrm>
          <a:blipFill rotWithShape="0">
            <a:blip r:embed="rId3" cstate="email"/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8" name="Заголовок 5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43082" cy="575841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Задачи приемного отделения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3995936" y="764704"/>
            <a:ext cx="720725" cy="648072"/>
          </a:xfrm>
          <a:prstGeom prst="downArrow">
            <a:avLst>
              <a:gd name="adj1" fmla="val 50000"/>
              <a:gd name="adj2" fmla="val 32483"/>
            </a:avLst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07504" y="1556792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07504" y="2348880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107504" y="3861048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79512" y="5445224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179512" y="6237312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6" name="Rectangle 8"/>
          <p:cNvSpPr>
            <a:spLocks noGrp="1"/>
          </p:cNvSpPr>
          <p:nvPr>
            <p:ph type="body" sz="half" idx="4294967295"/>
          </p:nvPr>
        </p:nvSpPr>
        <p:spPr>
          <a:xfrm>
            <a:off x="467544" y="1700808"/>
            <a:ext cx="8424936" cy="3456384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справочно-информационная работа;</a:t>
            </a:r>
          </a:p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связь с другими учреждениями здравоохранения, а также                                     со станциями скорой                                                                        медицинской помощи;</a:t>
            </a:r>
          </a:p>
          <a:p>
            <a:pPr marL="0" indent="0">
              <a:spcBef>
                <a:spcPts val="0"/>
              </a:spcBef>
              <a:spcAft>
                <a:spcPts val="3600"/>
              </a:spcAft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rPr>
              <a:t>учет движения пациентов                                          по больнице.</a:t>
            </a:r>
          </a:p>
        </p:txBody>
      </p:sp>
      <p:pic>
        <p:nvPicPr>
          <p:cNvPr id="44034" name="Picture 2" descr="H:\Фото к докладу\SDC1019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6101475" y="3717032"/>
            <a:ext cx="2863013" cy="2880320"/>
          </a:xfrm>
          <a:prstGeom prst="rect">
            <a:avLst/>
          </a:prstGeom>
          <a:blipFill rotWithShape="0">
            <a:blip r:embed="rId3" cstate="email">
              <a:lum bright="10000"/>
            </a:blip>
            <a:stretch>
              <a:fillRect/>
            </a:stretch>
          </a:blipFill>
          <a:ln w="28575">
            <a:solidFill>
              <a:schemeClr val="accent1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5" name="Заголовок 5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43082" cy="575841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Задачи приемного отделения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3995936" y="908720"/>
            <a:ext cx="720725" cy="648072"/>
          </a:xfrm>
          <a:prstGeom prst="downArrow">
            <a:avLst>
              <a:gd name="adj1" fmla="val 50000"/>
              <a:gd name="adj2" fmla="val 32483"/>
            </a:avLst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07504" y="1844824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07504" y="2852936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07504" y="5229200"/>
            <a:ext cx="288032" cy="288032"/>
          </a:xfrm>
          <a:prstGeom prst="ellipse">
            <a:avLst/>
          </a:prstGeom>
          <a:solidFill>
            <a:srgbClr val="FF898C"/>
          </a:solidFill>
          <a:ln>
            <a:solidFill>
              <a:srgbClr val="FFD5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5094</TotalTime>
  <Words>869</Words>
  <Application>Microsoft Office PowerPoint</Application>
  <PresentationFormat>Экран (4:3)</PresentationFormat>
  <Paragraphs>150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Поток</vt:lpstr>
      <vt:lpstr>Значение приемных отделений        в оказании специализированной неотложной помощи пациентам</vt:lpstr>
      <vt:lpstr>Слайд 2</vt:lpstr>
      <vt:lpstr>Слайд 3</vt:lpstr>
      <vt:lpstr>Слайд 4</vt:lpstr>
      <vt:lpstr>Слайд 5</vt:lpstr>
      <vt:lpstr>МУЗ ГК БСМП № 1</vt:lpstr>
      <vt:lpstr>Задачи приемного отделения</vt:lpstr>
      <vt:lpstr>Задачи приемного отделения</vt:lpstr>
      <vt:lpstr>Задачи приемного отделения</vt:lpstr>
      <vt:lpstr>Взаимодействие приемных отделений </vt:lpstr>
      <vt:lpstr>Структура приемных отделений  МУЗ ГК БСМП № 1</vt:lpstr>
      <vt:lpstr>Регистратура</vt:lpstr>
      <vt:lpstr>Регистратура</vt:lpstr>
      <vt:lpstr>Организация приема пациента</vt:lpstr>
      <vt:lpstr>Слайд 15</vt:lpstr>
      <vt:lpstr>Слайд 16</vt:lpstr>
      <vt:lpstr>Поэтапная передача оперативной информации</vt:lpstr>
      <vt:lpstr>Поэтапная передача оперативной информации</vt:lpstr>
      <vt:lpstr>Основное приемное отделение</vt:lpstr>
      <vt:lpstr>Структура приемного отделения</vt:lpstr>
      <vt:lpstr>Структура приемного отделения</vt:lpstr>
      <vt:lpstr>Слайд 22</vt:lpstr>
      <vt:lpstr>Оснащение приемного отделения</vt:lpstr>
      <vt:lpstr>Оснащение приемного отделения</vt:lpstr>
      <vt:lpstr>Вспомогательные и диагностические службы</vt:lpstr>
      <vt:lpstr>Вспомогательные и диагностические службы</vt:lpstr>
      <vt:lpstr>Слайд 27</vt:lpstr>
      <vt:lpstr> Приемное отделение острых отравлений</vt:lpstr>
      <vt:lpstr>Реанимационный зал</vt:lpstr>
      <vt:lpstr>Приемное отделение</vt:lpstr>
      <vt:lpstr>Слайд 31</vt:lpstr>
      <vt:lpstr>Слайд 32</vt:lpstr>
      <vt:lpstr>Слайд 33</vt:lpstr>
      <vt:lpstr>Служба медицины катастроф</vt:lpstr>
      <vt:lpstr>Обязанности медицинской сестры – старшей по смене</vt:lpstr>
      <vt:lpstr>Медицинские сестры  приемного отделения БСМП № 1</vt:lpstr>
      <vt:lpstr>Доступность, оперативность, качество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пациентов к рентгенологическим видам исследований</dc:title>
  <dc:creator>Кэт</dc:creator>
  <cp:lastModifiedBy>ОПСА</cp:lastModifiedBy>
  <cp:revision>471</cp:revision>
  <dcterms:created xsi:type="dcterms:W3CDTF">2007-12-07T20:28:26Z</dcterms:created>
  <dcterms:modified xsi:type="dcterms:W3CDTF">2011-12-13T04:15:18Z</dcterms:modified>
</cp:coreProperties>
</file>