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sldIdLst>
    <p:sldId id="335" r:id="rId2"/>
    <p:sldId id="412" r:id="rId3"/>
    <p:sldId id="444" r:id="rId4"/>
    <p:sldId id="415" r:id="rId5"/>
    <p:sldId id="416" r:id="rId6"/>
    <p:sldId id="417" r:id="rId7"/>
    <p:sldId id="418" r:id="rId8"/>
    <p:sldId id="419" r:id="rId9"/>
    <p:sldId id="427" r:id="rId10"/>
    <p:sldId id="445" r:id="rId11"/>
    <p:sldId id="446" r:id="rId12"/>
    <p:sldId id="447" r:id="rId13"/>
    <p:sldId id="421" r:id="rId14"/>
    <p:sldId id="429" r:id="rId15"/>
    <p:sldId id="430" r:id="rId16"/>
    <p:sldId id="433" r:id="rId17"/>
    <p:sldId id="449" r:id="rId18"/>
    <p:sldId id="435" r:id="rId19"/>
    <p:sldId id="436" r:id="rId20"/>
    <p:sldId id="437" r:id="rId21"/>
    <p:sldId id="450" r:id="rId22"/>
    <p:sldId id="439" r:id="rId23"/>
    <p:sldId id="440" r:id="rId24"/>
    <p:sldId id="386" r:id="rId25"/>
    <p:sldId id="441" r:id="rId26"/>
    <p:sldId id="448" r:id="rId27"/>
    <p:sldId id="388" r:id="rId28"/>
    <p:sldId id="443" r:id="rId29"/>
    <p:sldId id="370" r:id="rId3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rgbClr val="FFFF00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66"/>
    <a:srgbClr val="FF33CC"/>
    <a:srgbClr val="00FF00"/>
    <a:srgbClr val="FF6600"/>
    <a:srgbClr val="FF3399"/>
    <a:srgbClr val="00CCFF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9864" autoAdjust="0"/>
    <p:restoredTop sz="94660"/>
  </p:normalViewPr>
  <p:slideViewPr>
    <p:cSldViewPr>
      <p:cViewPr varScale="1">
        <p:scale>
          <a:sx n="84" d="100"/>
          <a:sy n="84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Office%20Excel%20(2)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dk2" tx1="lt1" bg2="dk1" tx2="lt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8.7494121248196249E-3"/>
          <c:y val="0.18252910170474884"/>
          <c:w val="0.61267135390219785"/>
          <c:h val="0.67413497265735955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FF0066"/>
              </a:solidFill>
            </c:spPr>
          </c:dPt>
          <c:dLbls>
            <c:dLbl>
              <c:idx val="0"/>
              <c:layout>
                <c:manualLayout>
                  <c:x val="-0.22383877361428778"/>
                  <c:y val="-0.14697441025071289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8.5002065929476577E-3"/>
                  <c:y val="0.2008650273426409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Лист1!$A$1:$A$4</c:f>
              <c:strCache>
                <c:ptCount val="4"/>
                <c:pt idx="0">
                  <c:v>высшая </c:v>
                </c:pt>
                <c:pt idx="1">
                  <c:v>первая</c:v>
                </c:pt>
                <c:pt idx="2">
                  <c:v>вторая</c:v>
                </c:pt>
                <c:pt idx="3">
                  <c:v>без категории</c:v>
                </c:pt>
              </c:strCache>
            </c:strRef>
          </c:cat>
          <c:val>
            <c:numRef>
              <c:f>Лист1!$B$1:$B$4</c:f>
              <c:numCache>
                <c:formatCode>0.0%</c:formatCode>
                <c:ptCount val="4"/>
                <c:pt idx="0">
                  <c:v>0.38900000000000023</c:v>
                </c:pt>
                <c:pt idx="1">
                  <c:v>0.22600000000000006</c:v>
                </c:pt>
                <c:pt idx="2">
                  <c:v>0.2430000000000001</c:v>
                </c:pt>
                <c:pt idx="3">
                  <c:v>0.14200000000000004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3300358034948612"/>
          <c:y val="0.21027717599279094"/>
          <c:w val="0.34999600646461937"/>
          <c:h val="0.55494991297263263"/>
        </c:manualLayout>
      </c:layout>
      <c:txPr>
        <a:bodyPr/>
        <a:lstStyle/>
        <a:p>
          <a:pPr>
            <a:defRPr sz="3000" b="1">
              <a:solidFill>
                <a:schemeClr val="tx1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spPr>
    <a:noFill/>
    <a:ln>
      <a:noFill/>
    </a:ln>
  </c:sp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D968B469-074F-4E4F-ADA7-6A8E59772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BBC359-D7D7-4390-8442-D9AF8E1E98A0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63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59FFB-3AEC-48BE-9CD5-BF61C566C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FAE4D-8E9B-444D-B8C0-842F0144C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A79F5-4F6C-4E5C-9682-AA93C6948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870FC-A196-49FB-9039-1906DCF99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FB9E8-938C-446D-8C44-75C443C14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6B3EC-0E2B-4463-A62F-80AAF653C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078F3-CCB5-43FE-8538-020C88411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6AEC9-83A5-4066-A382-66FC0F2B8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CE3BC-4FCF-4319-AD50-50A34E6B9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B805A-24A1-4A1C-B4BD-B320497CB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359E2-FF0B-4E0F-872E-8AF1B2565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CF774-2F51-4F84-B6DD-F6D10E1E1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EAB16-D84D-4909-A957-044C1C305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D84355EE-FC66-4A8E-A498-3FCFE433F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53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3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3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3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3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53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3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53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50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  <p:sldLayoutId id="2147484248" r:id="rId12"/>
    <p:sldLayoutId id="214748424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3.png"/><Relationship Id="rId7" Type="http://schemas.openxmlformats.org/officeDocument/2006/relationships/image" Target="../media/image46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.png"/><Relationship Id="rId7" Type="http://schemas.openxmlformats.org/officeDocument/2006/relationships/image" Target="../media/image5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3.png"/><Relationship Id="rId7" Type="http://schemas.openxmlformats.org/officeDocument/2006/relationships/image" Target="../media/image62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3.png"/><Relationship Id="rId7" Type="http://schemas.openxmlformats.org/officeDocument/2006/relationships/image" Target="../media/image67.jpeg"/><Relationship Id="rId12" Type="http://schemas.openxmlformats.org/officeDocument/2006/relationships/image" Target="../media/image72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image" Target="../media/image65.jpeg"/><Relationship Id="rId10" Type="http://schemas.openxmlformats.org/officeDocument/2006/relationships/image" Target="../media/image70.jpeg"/><Relationship Id="rId4" Type="http://schemas.openxmlformats.org/officeDocument/2006/relationships/image" Target="../media/image36.png"/><Relationship Id="rId9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36.png"/><Relationship Id="rId7" Type="http://schemas.openxmlformats.org/officeDocument/2006/relationships/image" Target="../media/image7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10" Type="http://schemas.openxmlformats.org/officeDocument/2006/relationships/image" Target="../media/image79.jpeg"/><Relationship Id="rId4" Type="http://schemas.openxmlformats.org/officeDocument/2006/relationships/image" Target="../media/image73.jpeg"/><Relationship Id="rId9" Type="http://schemas.openxmlformats.org/officeDocument/2006/relationships/image" Target="../media/image7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36.png"/><Relationship Id="rId7" Type="http://schemas.openxmlformats.org/officeDocument/2006/relationships/image" Target="../media/image8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36.png"/><Relationship Id="rId7" Type="http://schemas.openxmlformats.org/officeDocument/2006/relationships/image" Target="../media/image8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2.jpeg"/><Relationship Id="rId7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897438" y="6308725"/>
            <a:ext cx="4211637" cy="331788"/>
          </a:xfrm>
          <a:noFill/>
        </p:spPr>
        <p:txBody>
          <a:bodyPr/>
          <a:lstStyle/>
          <a:p>
            <a:pPr algn="l"/>
            <a:r>
              <a:rPr lang="ru-RU" sz="2800" b="1" smtClean="0">
                <a:solidFill>
                  <a:srgbClr val="FFFF00"/>
                </a:solidFill>
                <a:cs typeface="Arial" charset="0"/>
              </a:rPr>
              <a:t>Главная медицинская сестра Иващенко  И.В.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240088" y="1844675"/>
            <a:ext cx="5940425" cy="3600450"/>
          </a:xfrm>
        </p:spPr>
        <p:txBody>
          <a:bodyPr/>
          <a:lstStyle/>
          <a:p>
            <a:pPr>
              <a:defRPr/>
            </a:pPr>
            <a:r>
              <a:rPr lang="ru-RU" sz="5000" b="1" dirty="0" smtClean="0">
                <a:latin typeface="Arial" pitchFamily="34" charset="0"/>
                <a:cs typeface="Arial" pitchFamily="34" charset="0"/>
              </a:rPr>
              <a:t>Организация деятельности медицинских сестер КОД</a:t>
            </a:r>
            <a:endParaRPr lang="ru-RU" sz="5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1436688" y="188913"/>
            <a:ext cx="76723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Бюджетное  учреждение здравоохранения Омской области «Клинический  онкологический диспансер»</a:t>
            </a:r>
            <a:endParaRPr lang="ru-RU" sz="20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9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Администратор\Рабочий стол\aqycsd-2p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1916113"/>
            <a:ext cx="3527425" cy="30876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04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4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Операционный корпус</a:t>
            </a:r>
            <a:endParaRPr lang="ru-RU" sz="45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8" name="Picture 7" descr="C:\Documents and Settings\Admin\Рабочий стол\ФОТО НОВОГО КОРПУСА\6_03_12 Первые операции 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57158" y="2714620"/>
            <a:ext cx="3786214" cy="30718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6_03_12 Первые операции 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4876" y="2714620"/>
            <a:ext cx="3929090" cy="30718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04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45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Отделение реанимации</a:t>
            </a:r>
            <a:endParaRPr lang="ru-RU" sz="45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2" name="Picture 7" descr="C:\Documents and Settings\Admin\Рабочий стол\ФОТО НОВОГО КОРПУСА\Реанимация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57158" y="2428868"/>
            <a:ext cx="4357718" cy="29438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DSC0368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500562" y="2928934"/>
            <a:ext cx="4300568" cy="30718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SC0111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000760" y="4143380"/>
            <a:ext cx="2786082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4339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000750" y="5929313"/>
            <a:ext cx="2133600" cy="476250"/>
          </a:xfrm>
          <a:noFill/>
        </p:spPr>
        <p:txBody>
          <a:bodyPr/>
          <a:lstStyle/>
          <a:p>
            <a:endParaRPr lang="ru-RU" smtClean="0"/>
          </a:p>
        </p:txBody>
      </p:sp>
      <p:pic>
        <p:nvPicPr>
          <p:cNvPr id="14340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04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2350" y="115888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3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Центральное стерилизационное отделение</a:t>
            </a:r>
            <a:endParaRPr lang="ru-RU" sz="35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DSC01100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28596" y="1773728"/>
            <a:ext cx="2857520" cy="23696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DSC0110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143240" y="2571744"/>
            <a:ext cx="3143272" cy="22859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 descr="DSC0111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428596" y="4429132"/>
            <a:ext cx="2928958" cy="21431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DSC01102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6072198" y="1714488"/>
            <a:ext cx="2643206" cy="21687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000750" y="5929313"/>
            <a:ext cx="2133600" cy="476250"/>
          </a:xfrm>
          <a:noFill/>
        </p:spPr>
        <p:txBody>
          <a:bodyPr/>
          <a:lstStyle/>
          <a:p>
            <a:endParaRPr lang="ru-RU" smtClean="0"/>
          </a:p>
        </p:txBody>
      </p:sp>
      <p:pic>
        <p:nvPicPr>
          <p:cNvPr id="15363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04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35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Новейшее медицинское оборудование</a:t>
            </a:r>
          </a:p>
        </p:txBody>
      </p:sp>
      <p:pic>
        <p:nvPicPr>
          <p:cNvPr id="14342" name="Рисунок 16" descr="P104054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071942"/>
            <a:ext cx="2928937" cy="23209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343" name="Picture 2" descr="D:\день медика\радиология № 2\Радиология № 2\S60039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4625" y="1785938"/>
            <a:ext cx="3771900" cy="28289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344" name="Содержимое 15" descr="P1040556.JPG"/>
          <p:cNvPicPr>
            <a:picLocks noGrp="1" noChangeAspect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715008" y="4071942"/>
            <a:ext cx="3255963" cy="24415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345" name="Рисунок 8" descr="S6003121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1785926"/>
            <a:ext cx="2289175" cy="17859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346" name="Рисунок 9" descr="S6003352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67500" y="1857375"/>
            <a:ext cx="2286000" cy="1714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347" name="Picture 11" descr="D:\Новая папка\Лена\БУЗОО КОД\день медсестры 2009г\фото диспансер\S600177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14678" y="4786322"/>
            <a:ext cx="2433637" cy="1825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025" y="115888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35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Информационно-технического обеспечения </a:t>
            </a:r>
          </a:p>
        </p:txBody>
      </p:sp>
      <p:pic>
        <p:nvPicPr>
          <p:cNvPr id="16387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57313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50825" y="1758950"/>
            <a:ext cx="8186738" cy="361473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4200"/>
              </a:spcAft>
              <a:defRPr/>
            </a:pPr>
            <a:r>
              <a:rPr lang="ru-RU" sz="3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программный комплекс «АРМ Онколога» </a:t>
            </a:r>
          </a:p>
          <a:p>
            <a:pPr>
              <a:spcBef>
                <a:spcPts val="0"/>
              </a:spcBef>
              <a:spcAft>
                <a:spcPts val="4200"/>
              </a:spcAft>
              <a:defRPr/>
            </a:pPr>
            <a:r>
              <a:rPr lang="ru-RU" sz="3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модуль «Цитология»</a:t>
            </a:r>
          </a:p>
          <a:p>
            <a:pPr>
              <a:spcBef>
                <a:spcPts val="0"/>
              </a:spcBef>
              <a:spcAft>
                <a:spcPts val="4200"/>
              </a:spcAft>
              <a:defRPr/>
            </a:pPr>
            <a:r>
              <a:rPr lang="ru-RU" sz="3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«Центр обработки данных»</a:t>
            </a:r>
            <a:endParaRPr lang="ru-RU" sz="37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4200"/>
              </a:spcAft>
              <a:buFont typeface="Wingdings" pitchFamily="2" charset="2"/>
              <a:buNone/>
              <a:defRPr/>
            </a:pPr>
            <a:endParaRPr lang="ru-RU" sz="37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4200"/>
              </a:spcAft>
              <a:defRPr/>
            </a:pPr>
            <a:endParaRPr lang="ru-RU" sz="3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2875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8" descr="C:\Documents and Settings\Admin\Рабочий стол\Елена\СЛАЙД\Новая папка\fotolia_45989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9925" y="4652963"/>
            <a:ext cx="196532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928813"/>
            <a:ext cx="8964612" cy="207168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600"/>
              </a:spcAft>
              <a:defRPr/>
            </a:pPr>
            <a:r>
              <a:rPr lang="ru-RU" sz="3700" dirty="0" smtClean="0">
                <a:latin typeface="Arial" pitchFamily="34" charset="0"/>
                <a:cs typeface="Arial" pitchFamily="34" charset="0"/>
              </a:rPr>
              <a:t>ранней диагностики </a:t>
            </a:r>
            <a:r>
              <a:rPr lang="ru-RU" sz="3700" dirty="0" err="1" smtClean="0">
                <a:latin typeface="Arial" pitchFamily="34" charset="0"/>
                <a:cs typeface="Arial" pitchFamily="34" charset="0"/>
              </a:rPr>
              <a:t>онкопатологии</a:t>
            </a:r>
            <a:r>
              <a:rPr lang="ru-RU" sz="37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spcBef>
                <a:spcPts val="0"/>
              </a:spcBef>
              <a:spcAft>
                <a:spcPts val="3600"/>
              </a:spcAft>
              <a:defRPr/>
            </a:pPr>
            <a:r>
              <a:rPr lang="ru-RU" sz="3700" dirty="0" smtClean="0">
                <a:latin typeface="Arial" pitchFamily="34" charset="0"/>
                <a:cs typeface="Arial" pitchFamily="34" charset="0"/>
              </a:rPr>
              <a:t>комплексного подхода всех учреждений здравоохранения к решению ряда задач: внедрению стандартизированных методов профилактики, диагностики и лечения злокачественных новообразований.</a:t>
            </a:r>
          </a:p>
          <a:p>
            <a:pPr>
              <a:spcBef>
                <a:spcPts val="0"/>
              </a:spcBef>
              <a:spcAft>
                <a:spcPts val="3600"/>
              </a:spcAft>
              <a:buFont typeface="Wingdings" pitchFamily="2" charset="2"/>
              <a:buNone/>
              <a:defRPr/>
            </a:pPr>
            <a:endParaRPr lang="ru-RU" sz="37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1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57188"/>
            <a:ext cx="8001000" cy="939800"/>
          </a:xfrm>
        </p:spPr>
        <p:txBody>
          <a:bodyPr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</a:rPr>
              <a:t/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CC00"/>
                </a:solidFill>
                <a:latin typeface="Tahoma" pitchFamily="34" charset="0"/>
                <a:cs typeface="Tahoma" pitchFamily="34" charset="0"/>
              </a:rPr>
              <a:t>	</a:t>
            </a:r>
            <a:endParaRPr lang="ru-RU" sz="3200" dirty="0" smtClean="0">
              <a:solidFill>
                <a:srgbClr val="FFCC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258888" y="0"/>
            <a:ext cx="745331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3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Результаты лечения </a:t>
            </a:r>
            <a:r>
              <a:rPr lang="ru-RU" sz="3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онкобольных</a:t>
            </a:r>
            <a:r>
              <a:rPr lang="ru-RU" sz="3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зависят от: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2350" y="-26988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ru-RU" sz="45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Структура Совета по СД</a:t>
            </a:r>
            <a:endParaRPr lang="ru-RU" sz="45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 bwMode="auto">
          <a:xfrm>
            <a:off x="285720" y="2285992"/>
            <a:ext cx="2428892" cy="785818"/>
          </a:xfrm>
          <a:prstGeom prst="roundRect">
            <a:avLst/>
          </a:prstGeom>
          <a:solidFill>
            <a:srgbClr val="FF33CC"/>
          </a:solidFill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Зам. председателя</a:t>
            </a:r>
          </a:p>
        </p:txBody>
      </p:sp>
      <p:sp>
        <p:nvSpPr>
          <p:cNvPr id="22" name="Скругленный прямоугольник 21"/>
          <p:cNvSpPr/>
          <p:nvPr/>
        </p:nvSpPr>
        <p:spPr bwMode="auto">
          <a:xfrm>
            <a:off x="214282" y="3286124"/>
            <a:ext cx="3429024" cy="785818"/>
          </a:xfrm>
          <a:prstGeom prst="roundRect">
            <a:avLst/>
          </a:prstGeom>
          <a:solidFill>
            <a:srgbClr val="92D050"/>
          </a:solidFill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Профессиональный </a:t>
            </a:r>
          </a:p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комитет </a:t>
            </a:r>
          </a:p>
        </p:txBody>
      </p:sp>
      <p:sp>
        <p:nvSpPr>
          <p:cNvPr id="23" name="Скругленный прямоугольник 22"/>
          <p:cNvSpPr/>
          <p:nvPr/>
        </p:nvSpPr>
        <p:spPr bwMode="auto">
          <a:xfrm>
            <a:off x="5643570" y="3286124"/>
            <a:ext cx="3286148" cy="785818"/>
          </a:xfrm>
          <a:prstGeom prst="roundRect">
            <a:avLst/>
          </a:prstGeom>
          <a:solidFill>
            <a:srgbClr val="92D050"/>
          </a:solidFill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Комитет по инфекционной </a:t>
            </a:r>
          </a:p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безопасности </a:t>
            </a:r>
          </a:p>
          <a:p>
            <a:pPr eaLnBrk="0" hangingPunct="0">
              <a:defRPr/>
            </a:pP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 bwMode="auto">
          <a:xfrm>
            <a:off x="214282" y="4214818"/>
            <a:ext cx="2786082" cy="785818"/>
          </a:xfrm>
          <a:prstGeom prst="roundRect">
            <a:avLst/>
          </a:prstGeom>
          <a:solidFill>
            <a:srgbClr val="92D050"/>
          </a:solidFill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Комитет по </a:t>
            </a:r>
          </a:p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сестринской практике</a:t>
            </a:r>
          </a:p>
        </p:txBody>
      </p:sp>
      <p:sp>
        <p:nvSpPr>
          <p:cNvPr id="25" name="Скругленный прямоугольник 24"/>
          <p:cNvSpPr/>
          <p:nvPr/>
        </p:nvSpPr>
        <p:spPr bwMode="auto">
          <a:xfrm>
            <a:off x="214282" y="5143512"/>
            <a:ext cx="2714644" cy="1428760"/>
          </a:xfrm>
          <a:prstGeom prst="roundRect">
            <a:avLst/>
          </a:prstGeom>
          <a:solidFill>
            <a:srgbClr val="92D050"/>
          </a:solidFill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Комитет по </a:t>
            </a:r>
          </a:p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медикаментозному </a:t>
            </a:r>
          </a:p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медицинскому </a:t>
            </a:r>
          </a:p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обеспечению </a:t>
            </a:r>
          </a:p>
        </p:txBody>
      </p:sp>
      <p:sp>
        <p:nvSpPr>
          <p:cNvPr id="26" name="Скругленный прямоугольник 25"/>
          <p:cNvSpPr/>
          <p:nvPr/>
        </p:nvSpPr>
        <p:spPr bwMode="auto">
          <a:xfrm>
            <a:off x="6357950" y="5286388"/>
            <a:ext cx="2571768" cy="857256"/>
          </a:xfrm>
          <a:prstGeom prst="roundRect">
            <a:avLst/>
          </a:prstGeom>
          <a:solidFill>
            <a:srgbClr val="92D050"/>
          </a:solidFill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algn="r"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Комитет по этике </a:t>
            </a:r>
          </a:p>
        </p:txBody>
      </p:sp>
      <p:sp>
        <p:nvSpPr>
          <p:cNvPr id="27" name="Скругленный прямоугольник 26"/>
          <p:cNvSpPr/>
          <p:nvPr/>
        </p:nvSpPr>
        <p:spPr bwMode="auto">
          <a:xfrm>
            <a:off x="6215074" y="4214818"/>
            <a:ext cx="2714644" cy="785818"/>
          </a:xfrm>
          <a:prstGeom prst="roundRect">
            <a:avLst/>
          </a:prstGeom>
          <a:solidFill>
            <a:srgbClr val="92D050"/>
          </a:solidFill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Комитет по </a:t>
            </a:r>
            <a:r>
              <a:rPr lang="ru-RU" sz="1800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курации</a:t>
            </a: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младшего персонала </a:t>
            </a:r>
          </a:p>
        </p:txBody>
      </p:sp>
      <p:sp>
        <p:nvSpPr>
          <p:cNvPr id="28" name="Скругленный прямоугольник 27"/>
          <p:cNvSpPr/>
          <p:nvPr/>
        </p:nvSpPr>
        <p:spPr bwMode="auto">
          <a:xfrm>
            <a:off x="6429388" y="2285992"/>
            <a:ext cx="2428892" cy="785818"/>
          </a:xfrm>
          <a:prstGeom prst="roundRect">
            <a:avLst/>
          </a:prstGeom>
          <a:solidFill>
            <a:schemeClr val="bg2">
              <a:lumMod val="25000"/>
              <a:lumOff val="75000"/>
            </a:schemeClr>
          </a:solidFill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eaLnBrk="0" hangingPunct="0"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Секретарь</a:t>
            </a:r>
          </a:p>
        </p:txBody>
      </p:sp>
      <p:sp>
        <p:nvSpPr>
          <p:cNvPr id="29" name="Скругленный прямоугольник 28"/>
          <p:cNvSpPr/>
          <p:nvPr/>
        </p:nvSpPr>
        <p:spPr bwMode="auto">
          <a:xfrm>
            <a:off x="3286116" y="5072074"/>
            <a:ext cx="2643206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Куратор</a:t>
            </a:r>
          </a:p>
          <a:p>
            <a:pPr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(зам. главного врача  </a:t>
            </a:r>
          </a:p>
          <a:p>
            <a:pPr>
              <a:defRPr/>
            </a:pP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медицинской части </a:t>
            </a:r>
          </a:p>
          <a:p>
            <a:pPr>
              <a:defRPr/>
            </a:pPr>
            <a:r>
              <a:rPr lang="ru-RU" sz="1800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Ахметянов</a:t>
            </a:r>
            <a:r>
              <a:rPr lang="ru-RU" sz="1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А.Ш.)</a:t>
            </a:r>
          </a:p>
        </p:txBody>
      </p:sp>
      <p:sp>
        <p:nvSpPr>
          <p:cNvPr id="30" name="Скругленный прямоугольник 29"/>
          <p:cNvSpPr/>
          <p:nvPr/>
        </p:nvSpPr>
        <p:spPr bwMode="auto">
          <a:xfrm>
            <a:off x="3357563" y="1643063"/>
            <a:ext cx="2428875" cy="928687"/>
          </a:xfrm>
          <a:prstGeom prst="roundRect">
            <a:avLst/>
          </a:prstGeom>
          <a:solidFill>
            <a:srgbClr val="FFC000"/>
          </a:solidFill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eaLnBrk="0" hangingPunct="0">
              <a:defRPr/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Председатель</a:t>
            </a:r>
          </a:p>
        </p:txBody>
      </p:sp>
      <p:cxnSp>
        <p:nvCxnSpPr>
          <p:cNvPr id="18463" name="Прямая соединительная линия 36"/>
          <p:cNvCxnSpPr>
            <a:cxnSpLocks noChangeShapeType="1"/>
          </p:cNvCxnSpPr>
          <p:nvPr/>
        </p:nvCxnSpPr>
        <p:spPr bwMode="auto">
          <a:xfrm rot="16200000" flipH="1">
            <a:off x="3339306" y="3804444"/>
            <a:ext cx="2500313" cy="34925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18464" name="Прямая соединительная линия 38"/>
          <p:cNvCxnSpPr>
            <a:cxnSpLocks noChangeShapeType="1"/>
          </p:cNvCxnSpPr>
          <p:nvPr/>
        </p:nvCxnSpPr>
        <p:spPr bwMode="auto">
          <a:xfrm rot="10800000">
            <a:off x="4572000" y="2786063"/>
            <a:ext cx="1857375" cy="1587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18465" name="Прямая соединительная линия 60"/>
          <p:cNvCxnSpPr>
            <a:cxnSpLocks noChangeShapeType="1"/>
          </p:cNvCxnSpPr>
          <p:nvPr/>
        </p:nvCxnSpPr>
        <p:spPr bwMode="auto">
          <a:xfrm rot="10800000">
            <a:off x="2714625" y="2786063"/>
            <a:ext cx="1857375" cy="1587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18466" name="Прямая соединительная линия 66"/>
          <p:cNvCxnSpPr>
            <a:cxnSpLocks noChangeShapeType="1"/>
          </p:cNvCxnSpPr>
          <p:nvPr/>
        </p:nvCxnSpPr>
        <p:spPr bwMode="auto">
          <a:xfrm rot="10800000">
            <a:off x="4572000" y="3643313"/>
            <a:ext cx="1071563" cy="1587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18467" name="Прямая соединительная линия 68"/>
          <p:cNvCxnSpPr>
            <a:cxnSpLocks noChangeShapeType="1"/>
          </p:cNvCxnSpPr>
          <p:nvPr/>
        </p:nvCxnSpPr>
        <p:spPr bwMode="auto">
          <a:xfrm rot="10800000">
            <a:off x="3643313" y="3643313"/>
            <a:ext cx="928687" cy="1587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18468" name="Прямая соединительная линия 72"/>
          <p:cNvCxnSpPr>
            <a:cxnSpLocks noChangeShapeType="1"/>
          </p:cNvCxnSpPr>
          <p:nvPr/>
        </p:nvCxnSpPr>
        <p:spPr bwMode="auto">
          <a:xfrm rot="10800000">
            <a:off x="3000375" y="4608513"/>
            <a:ext cx="3214688" cy="1587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18469" name="Прямая соединительная линия 85"/>
          <p:cNvCxnSpPr>
            <a:cxnSpLocks noChangeShapeType="1"/>
          </p:cNvCxnSpPr>
          <p:nvPr/>
        </p:nvCxnSpPr>
        <p:spPr bwMode="auto">
          <a:xfrm rot="10800000">
            <a:off x="5929313" y="5857875"/>
            <a:ext cx="428625" cy="0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18470" name="Прямая соединительная линия 90"/>
          <p:cNvCxnSpPr>
            <a:cxnSpLocks noChangeShapeType="1"/>
          </p:cNvCxnSpPr>
          <p:nvPr/>
        </p:nvCxnSpPr>
        <p:spPr bwMode="auto">
          <a:xfrm rot="10800000">
            <a:off x="2928938" y="5857875"/>
            <a:ext cx="357187" cy="1588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pic>
        <p:nvPicPr>
          <p:cNvPr id="18471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37613" y="357188"/>
            <a:ext cx="184150" cy="387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644775"/>
            <a:ext cx="4572000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357188" y="1928813"/>
            <a:ext cx="864393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endParaRPr kumimoji="1" lang="ru-RU" sz="3200" kern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970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47813" y="-14288"/>
            <a:ext cx="7596187" cy="1066801"/>
          </a:xfrm>
        </p:spPr>
        <p:txBody>
          <a:bodyPr/>
          <a:lstStyle/>
          <a:p>
            <a:pPr>
              <a:defRPr/>
            </a:pPr>
            <a:r>
              <a:rPr lang="ru-RU" sz="35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Укомплектованность сестринским персоналом</a:t>
            </a:r>
            <a:endParaRPr lang="ru-RU" sz="3500" dirty="0" smtClean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214313" y="1500188"/>
            <a:ext cx="892968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endParaRPr kumimoji="1" lang="ru-RU" sz="2800" b="0" kern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19464" name="Прямоугольник 13"/>
          <p:cNvSpPr>
            <a:spLocks noChangeArrowheads="1"/>
          </p:cNvSpPr>
          <p:nvPr/>
        </p:nvSpPr>
        <p:spPr bwMode="auto">
          <a:xfrm>
            <a:off x="4000500" y="4500563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 </a:t>
            </a: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500034" y="4643446"/>
            <a:ext cx="3071834" cy="1500198"/>
          </a:xfrm>
          <a:prstGeom prst="roundRect">
            <a:avLst/>
          </a:prstGeom>
          <a:solidFill>
            <a:srgbClr val="00B050"/>
          </a:solidFill>
          <a:ln>
            <a:headEnd type="none" w="sm" len="sm"/>
            <a:tailEnd type="none" w="sm" len="sm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eaLnBrk="0" hangingPunct="0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Всего </a:t>
            </a:r>
          </a:p>
          <a:p>
            <a:pPr eaLnBrk="0" hangingPunct="0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421 человек</a:t>
            </a: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4788024" y="4869160"/>
            <a:ext cx="2857520" cy="1428760"/>
          </a:xfrm>
          <a:prstGeom prst="roundRect">
            <a:avLst/>
          </a:prstGeom>
          <a:solidFill>
            <a:srgbClr val="00B050"/>
          </a:solidFill>
          <a:ln>
            <a:headEnd type="none" w="sm" len="sm"/>
            <a:tailEnd type="none" w="sm" len="sm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eaLnBrk="0" hangingPunct="0">
              <a:defRPr/>
            </a:pPr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85%</a:t>
            </a:r>
          </a:p>
        </p:txBody>
      </p:sp>
      <p:sp>
        <p:nvSpPr>
          <p:cNvPr id="19" name="Равно 18"/>
          <p:cNvSpPr/>
          <p:nvPr/>
        </p:nvSpPr>
        <p:spPr bwMode="auto">
          <a:xfrm>
            <a:off x="3571868" y="5000636"/>
            <a:ext cx="1143008" cy="1000132"/>
          </a:xfrm>
          <a:prstGeom prst="mathEqual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/>
          <a:lstStyle/>
          <a:p>
            <a:pPr algn="r" eaLnBrk="0" hangingPunct="0">
              <a:defRPr/>
            </a:pPr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4" name="Рисунок 23" descr="1258728606_v3zweti4uyskprn.jpe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B6CBD0"/>
              </a:clrFrom>
              <a:clrTo>
                <a:srgbClr val="B6CBD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38373" y="1714488"/>
            <a:ext cx="4029767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Выгнутая влево стрелка 24"/>
          <p:cNvSpPr/>
          <p:nvPr/>
        </p:nvSpPr>
        <p:spPr bwMode="auto">
          <a:xfrm>
            <a:off x="142844" y="3571876"/>
            <a:ext cx="1285852" cy="1714512"/>
          </a:xfrm>
          <a:prstGeom prst="curvedRightArrow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/>
          <a:lstStyle/>
          <a:p>
            <a:pPr algn="r" eaLnBrk="0" hangingPunct="0">
              <a:defRPr/>
            </a:pPr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571472" y="1785926"/>
            <a:ext cx="2928958" cy="2214578"/>
          </a:xfrm>
          <a:prstGeom prst="roundRect">
            <a:avLst/>
          </a:prstGeom>
          <a:solidFill>
            <a:srgbClr val="92D050"/>
          </a:solidFill>
          <a:ln>
            <a:headEnd type="none" w="sm" len="sm"/>
            <a:tailEnd type="none" w="sm" len="sm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/>
          <a:lstStyle/>
          <a:p>
            <a:pPr eaLnBrk="0" hangingPunct="0">
              <a:defRPr/>
            </a:pP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штату </a:t>
            </a:r>
          </a:p>
          <a:p>
            <a:pPr eaLnBrk="0" hangingPunct="0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495 ставки</a:t>
            </a:r>
          </a:p>
        </p:txBody>
      </p:sp>
      <p:pic>
        <p:nvPicPr>
          <p:cNvPr id="19475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33375"/>
            <a:ext cx="8001000" cy="9398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Повышение квалификации сестринского персонала в 2011 году</a:t>
            </a:r>
            <a:b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79512" y="1556792"/>
          <a:ext cx="89644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Содержимое 6" descr="S600445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50" y="4286250"/>
            <a:ext cx="3143250" cy="23574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1507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pic>
        <p:nvPicPr>
          <p:cNvPr id="2150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142875"/>
            <a:ext cx="7643812" cy="9398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Совет по сестринскому делу</a:t>
            </a:r>
          </a:p>
        </p:txBody>
      </p:sp>
      <p:pic>
        <p:nvPicPr>
          <p:cNvPr id="25607" name="Рисунок 7" descr="S600443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25" y="1643063"/>
            <a:ext cx="3071813" cy="23034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608" name="Рисунок 9" descr="S600443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8" y="1643063"/>
            <a:ext cx="3048000" cy="228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610" name="Рисунок 10" descr="S6004446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15000" y="4286250"/>
            <a:ext cx="2952750" cy="22145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609" name="Picture 10" descr="D:\Новая папка\Лена\ЕЩЁ                     МНОГО                            ХЕРНИ\Лена\СОВЕТ ППО СД\S600413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71812" y="3071813"/>
            <a:ext cx="3071823" cy="21431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75" y="1643063"/>
            <a:ext cx="5572125" cy="4525962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12 клинических отделений на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600 коек, из них: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330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– хирургического профиля,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150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коек для проведения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радиотерапии,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100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– для проведения химиотерапии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– для оказания паллиативной помощи</a:t>
            </a:r>
          </a:p>
        </p:txBody>
      </p:sp>
      <p:pic>
        <p:nvPicPr>
          <p:cNvPr id="409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04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75"/>
            <a:ext cx="8229600" cy="93980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Бюджетное  учреждение </a:t>
            </a:r>
            <a:b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здравоохранения Омской области</a:t>
            </a:r>
            <a:b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«Клинический  онкологический диспансер»</a:t>
            </a:r>
            <a:endParaRPr lang="ru-RU" sz="2400" b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0" y="4089464"/>
            <a:ext cx="3286116" cy="2768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C:\Documents and Settings\Пользователь\Рабочий стол\Фотоархив\СТРОИТЕЛЬСТВО\Korpus_1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428736"/>
            <a:ext cx="3286148" cy="2700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4" descr="Изображение 04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2857496"/>
            <a:ext cx="2254861" cy="1482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1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pic>
        <p:nvPicPr>
          <p:cNvPr id="22532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15888"/>
            <a:ext cx="7543800" cy="939800"/>
          </a:xfrm>
        </p:spPr>
        <p:txBody>
          <a:bodyPr/>
          <a:lstStyle/>
          <a:p>
            <a:pPr>
              <a:defRPr/>
            </a:pPr>
            <a:r>
              <a:rPr lang="ru-RU" sz="35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Оказание высокотехнологичной медицинской помощи</a:t>
            </a:r>
          </a:p>
        </p:txBody>
      </p:sp>
      <p:pic>
        <p:nvPicPr>
          <p:cNvPr id="26631" name="Содержимое 11" descr="S6003115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0" y="2857496"/>
            <a:ext cx="2192014" cy="1643074"/>
          </a:xfrm>
          <a:effectLst>
            <a:softEdge rad="112500"/>
          </a:effectLst>
        </p:spPr>
      </p:pic>
      <p:pic>
        <p:nvPicPr>
          <p:cNvPr id="26632" name="Рисунок 12" descr="Изображение 02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72312" y="1357298"/>
            <a:ext cx="2071688" cy="1362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3" name="Рисунок 13" descr="Изображение 02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57422" y="1500174"/>
            <a:ext cx="4714876" cy="3100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4" name="Рисунок 15" descr="Изображение  1 034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00562" y="4643446"/>
            <a:ext cx="2381266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5" name="Рисунок 16" descr="Оборудование 009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215206" y="4429132"/>
            <a:ext cx="1608138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6" name="Рисунок 17" descr="Оборудование 014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85720" y="4572008"/>
            <a:ext cx="160655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7" name="Рисунок 18" descr="S6001419.JP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071670" y="4714884"/>
            <a:ext cx="2357454" cy="1707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9" name="Рисунок 20" descr="P1040621.JPG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0" y="1357298"/>
            <a:ext cx="2428860" cy="1648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pic>
        <p:nvPicPr>
          <p:cNvPr id="23555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-100013"/>
            <a:ext cx="7643812" cy="939801"/>
          </a:xfrm>
        </p:spPr>
        <p:txBody>
          <a:bodyPr/>
          <a:lstStyle/>
          <a:p>
            <a:pPr>
              <a:defRPr/>
            </a:pPr>
            <a:r>
              <a:rPr lang="ru-RU" sz="3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Повышение профессионального уровня</a:t>
            </a:r>
          </a:p>
        </p:txBody>
      </p:sp>
      <p:pic>
        <p:nvPicPr>
          <p:cNvPr id="27655" name="Рисунок 16" descr="S600279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00892" y="2000240"/>
            <a:ext cx="1857374" cy="24764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58" name="Рисунок 19" descr="DSC0237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2500306"/>
            <a:ext cx="3572003" cy="26784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60" name="Рисунок 14" descr="01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72264" y="4929198"/>
            <a:ext cx="2214578" cy="16609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54" name="Рисунок 12" descr="S6004105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4876" y="1500174"/>
            <a:ext cx="2071702" cy="15531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56" name="Рисунок 17" descr="S6002392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14678" y="4786322"/>
            <a:ext cx="2381250" cy="17859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Содержимое 14" descr="S6004957.JPG"/>
          <p:cNvPicPr>
            <a:picLocks noGrp="1" noChangeAspect="1"/>
          </p:cNvPicPr>
          <p:nvPr>
            <p:ph idx="1"/>
          </p:nvPr>
        </p:nvPicPr>
        <p:blipFill>
          <a:blip r:embed="rId9" cstate="email"/>
          <a:stretch>
            <a:fillRect/>
          </a:stretch>
        </p:blipFill>
        <p:spPr>
          <a:xfrm>
            <a:off x="428596" y="1714488"/>
            <a:ext cx="2572789" cy="1714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Рисунок 15" descr="DSC03506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85720" y="4214818"/>
            <a:ext cx="2428892" cy="18216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pic>
        <p:nvPicPr>
          <p:cNvPr id="2457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2525" y="44450"/>
            <a:ext cx="8315325" cy="939800"/>
          </a:xfrm>
        </p:spPr>
        <p:txBody>
          <a:bodyPr/>
          <a:lstStyle/>
          <a:p>
            <a:pPr>
              <a:defRPr/>
            </a:pPr>
            <a:r>
              <a:rPr lang="ru-RU" sz="37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Учебно-методический кабинет</a:t>
            </a:r>
          </a:p>
        </p:txBody>
      </p:sp>
      <p:pic>
        <p:nvPicPr>
          <p:cNvPr id="28681" name="Picture 10" descr="D:\Новая папка\Лена\FOTO\друзья, работа\семинар умк\S60019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1571612"/>
            <a:ext cx="2767013" cy="20748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8682" name="Picture 11" descr="G:\S60027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4071942"/>
            <a:ext cx="3238500" cy="24288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8678" name="Содержимое 13" descr="SG205480.JPG"/>
          <p:cNvPicPr>
            <a:picLocks noGrp="1" noChangeAspect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285720" y="1571612"/>
            <a:ext cx="3114675" cy="20812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8680" name="Picture 9" descr="D:\Новая папка\Лена\FOTO\друзья, работа\семинар умк\S600196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00760" y="4286256"/>
            <a:ext cx="2905108" cy="22320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Рисунок 10" descr="S6005063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3183986" y="2857496"/>
            <a:ext cx="3102526" cy="25539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pic>
        <p:nvPicPr>
          <p:cNvPr id="25603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42875"/>
            <a:ext cx="7488238" cy="9398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Школы здоровья </a:t>
            </a:r>
            <a:b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для пациентов</a:t>
            </a:r>
          </a:p>
        </p:txBody>
      </p:sp>
      <p:pic>
        <p:nvPicPr>
          <p:cNvPr id="11" name="Рисунок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1571625"/>
            <a:ext cx="3286125" cy="2460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Рисунок 4" descr="S60010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3" y="4143375"/>
            <a:ext cx="3338512" cy="25003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Рисунок 3" descr="S6001040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7215188" y="1571625"/>
            <a:ext cx="1695450" cy="23526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9705" name="Picture 10" descr="G:\SG20555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57625" y="2928938"/>
            <a:ext cx="3000375" cy="20081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Рисунок 5" descr="S600105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86438" y="4286250"/>
            <a:ext cx="2971800" cy="20716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025" y="115888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Школы здоровья </a:t>
            </a:r>
            <a:b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для пациентов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2205038"/>
            <a:ext cx="8785225" cy="300037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оценка потребности пациента в информации</a:t>
            </a:r>
          </a:p>
          <a:p>
            <a:pPr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оказание первичной психологической помощи </a:t>
            </a:r>
          </a:p>
          <a:p>
            <a:pPr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обучение пациента</a:t>
            </a:r>
          </a:p>
          <a:p>
            <a:pPr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вовлечение в программу членов семьи пациента </a:t>
            </a:r>
          </a:p>
          <a:p>
            <a:pPr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подбор необходимых средств ухода</a:t>
            </a:r>
          </a:p>
          <a:p>
            <a:pPr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рационализация питания и образа                        жизни </a:t>
            </a:r>
          </a:p>
        </p:txBody>
      </p:sp>
      <p:pic>
        <p:nvPicPr>
          <p:cNvPr id="2662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708400" y="1425575"/>
            <a:ext cx="201453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Задачи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31" name="Picture 8" descr="C:\Documents and Settings\Admin\Рабочий стол\Елена\СЛАЙД\клипарт\1254153476_shutterstock_361822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4868863"/>
            <a:ext cx="14668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950" y="2300288"/>
            <a:ext cx="9217025" cy="300037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ru-RU" sz="2700" dirty="0" smtClean="0">
                <a:latin typeface="Arial" pitchFamily="34" charset="0"/>
                <a:cs typeface="Arial" pitchFamily="34" charset="0"/>
              </a:rPr>
              <a:t>формирование у пациентов мотивации к лечению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ru-RU" sz="2700" dirty="0" smtClean="0">
                <a:latin typeface="Arial" pitchFamily="34" charset="0"/>
                <a:cs typeface="Arial" pitchFamily="34" charset="0"/>
              </a:rPr>
              <a:t>обучение практическим знаниям и умениям для адаптации к качественно новым условиям жизни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ru-RU" sz="2700" dirty="0" smtClean="0">
                <a:latin typeface="Arial" pitchFamily="34" charset="0"/>
                <a:cs typeface="Arial" pitchFamily="34" charset="0"/>
              </a:rPr>
              <a:t>продуктивное сотрудничество для уменьшения уровня аффективных расстройств, связанных с болезнью 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ru-RU" sz="2700" dirty="0" smtClean="0">
                <a:latin typeface="Arial" pitchFamily="34" charset="0"/>
                <a:cs typeface="Arial" pitchFamily="34" charset="0"/>
              </a:rPr>
              <a:t>обеспечение по возможности адекватного отношения к болезни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ru-RU" sz="2700" dirty="0" smtClean="0">
                <a:latin typeface="Arial" pitchFamily="34" charset="0"/>
                <a:cs typeface="Arial" pitchFamily="34" charset="0"/>
              </a:rPr>
              <a:t>постоянная обратная связь </a:t>
            </a:r>
            <a:endParaRPr lang="ru-RU" sz="2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1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95513" y="1484313"/>
            <a:ext cx="53149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000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Цели обучения: 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343025" y="115888"/>
            <a:ext cx="7800975" cy="9398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Школы здоровья </a:t>
            </a:r>
            <a:b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для пациентов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4513" y="115888"/>
            <a:ext cx="7078662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Компьютеризация рабочих мест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63" y="2143125"/>
            <a:ext cx="2014537" cy="35004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C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C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867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85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Рисунок 7" descr="S600317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13285" y="4365104"/>
            <a:ext cx="2998875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6" name="Рисунок 8" descr="P104010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4365104"/>
            <a:ext cx="3000364" cy="2249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80" name="Прямоугольник 10"/>
          <p:cNvSpPr>
            <a:spLocks noChangeArrowheads="1"/>
          </p:cNvSpPr>
          <p:nvPr/>
        </p:nvSpPr>
        <p:spPr bwMode="auto">
          <a:xfrm>
            <a:off x="395288" y="1747838"/>
            <a:ext cx="8286750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400">
                <a:solidFill>
                  <a:schemeClr val="tx1"/>
                </a:solidFill>
                <a:latin typeface="Arial" charset="0"/>
                <a:cs typeface="Arial" charset="0"/>
              </a:rPr>
              <a:t>старших медицинских сестер, </a:t>
            </a:r>
          </a:p>
          <a:p>
            <a:r>
              <a:rPr lang="ru-RU" sz="3400">
                <a:solidFill>
                  <a:schemeClr val="tx1"/>
                </a:solidFill>
                <a:latin typeface="Arial" charset="0"/>
                <a:cs typeface="Arial" charset="0"/>
              </a:rPr>
              <a:t>приемного отделения, </a:t>
            </a:r>
          </a:p>
          <a:p>
            <a:r>
              <a:rPr lang="ru-RU" sz="3400">
                <a:solidFill>
                  <a:schemeClr val="tx1"/>
                </a:solidFill>
                <a:latin typeface="Arial" charset="0"/>
                <a:cs typeface="Arial" charset="0"/>
              </a:rPr>
              <a:t>регистратуры, </a:t>
            </a:r>
          </a:p>
          <a:p>
            <a:r>
              <a:rPr lang="ru-RU" sz="3400">
                <a:solidFill>
                  <a:schemeClr val="tx1"/>
                </a:solidFill>
                <a:latin typeface="Arial" charset="0"/>
                <a:cs typeface="Arial" charset="0"/>
              </a:rPr>
              <a:t>врачебных кабинетов поликлиники</a:t>
            </a:r>
          </a:p>
        </p:txBody>
      </p:sp>
      <p:pic>
        <p:nvPicPr>
          <p:cNvPr id="11" name="Picture 7" descr="D:\Новая папка\Лена\ЕЩЁ                     МНОГО                            ХЕРНИ\Лена\день медика ГОТОВЫЙ\5\поликлиника\S600173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365104"/>
            <a:ext cx="2953266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213" y="1643063"/>
            <a:ext cx="8643937" cy="207168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дальнейшее информационно-техническое оснащение рабочих мест сестринского персонала</a:t>
            </a:r>
          </a:p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обучение персонала работе на ПК</a:t>
            </a:r>
          </a:p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апробация программы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Персофицированный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учет лекарственных средств»</a:t>
            </a:r>
          </a:p>
        </p:txBody>
      </p:sp>
      <p:pic>
        <p:nvPicPr>
          <p:cNvPr id="2969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71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5413" y="115888"/>
            <a:ext cx="8001000" cy="9398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 2012 год  запланировано </a:t>
            </a:r>
            <a:r>
              <a:rPr lang="ru-RU" sz="40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  <p:pic>
        <p:nvPicPr>
          <p:cNvPr id="29702" name="Picture 7" descr="C:\Documents and Settings\Admin\Рабочий стол\Елена\СЛАЙД\Новая папка\8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75" y="4857750"/>
            <a:ext cx="1519238" cy="151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775"/>
            <a:ext cx="8929688" cy="2071688"/>
          </a:xfrm>
        </p:spPr>
        <p:txBody>
          <a:bodyPr/>
          <a:lstStyle/>
          <a:p>
            <a:pPr algn="ctr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Эффективность оказания медицинской помощи в условиях модернизации зависит от четкой и профессиональной сестринской деятельности, направленной на повышение качества оказания медицинской помощи, путем осуществления стандартизированных технологий сестринского ухода, профилактики, диагностики и лечения.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3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71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8313" y="2708275"/>
            <a:ext cx="8186737" cy="1214438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6600" dirty="0" smtClean="0">
                <a:latin typeface="Monotype Corsiva" pitchFamily="66" charset="0"/>
                <a:cs typeface="Tahoma" pitchFamily="34" charset="0"/>
              </a:rPr>
              <a:t>Благодарю за внимание!</a:t>
            </a:r>
          </a:p>
          <a:p>
            <a:pPr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04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813" y="44450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3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Диагностические подразделения</a:t>
            </a:r>
            <a:endParaRPr lang="ru-RU" sz="35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8" name="Picture 7" descr="D:\Новая папка\Лена\БУЗОО КОД\день медсестры 2009г\фото диспансер\S600139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929313" y="4357688"/>
            <a:ext cx="2762250" cy="20716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199" name="Picture 8" descr="D:\Новая папка\Лена\БУЗОО КОД\день медсестры 2009г\фото диспансер\S600138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5" y="1571625"/>
            <a:ext cx="2743200" cy="2057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200" name="Picture 9" descr="D:\Новая папка\Лена\ЕЩЁ                     МНОГО                            ХЕРНИ\Лена\день медика ГОТОВЫЙ\6\ОКЛД\Изображение 00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625" y="4214813"/>
            <a:ext cx="2786063" cy="2143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201" name="Picture 10" descr="D:\Новая папка\Лена\ЕЩЁ                     МНОГО                            ХЕРНИ\Лена\день медика ГОТОВЫЙ\7\патоморф\S600335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57875" y="1571625"/>
            <a:ext cx="2786063" cy="2089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Picture 17" descr="D:\день медика\Патоморфология\Гладко С.Б\S600387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47864" y="2786058"/>
            <a:ext cx="2364864" cy="24288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0" descr="D:\Новая папка\Лена\ЕЩЁ                     МНОГО                            ХЕРНИ\Лена\день медика ГОТОВЫЙ\5\поликлиника\S60032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4286250"/>
            <a:ext cx="3057525" cy="22923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147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04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Поликлиника</a:t>
            </a:r>
            <a:endParaRPr lang="ru-RU" sz="60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3" name="Picture 9" descr="D:\Новая папка\Лена\ЕЩЁ                     МНОГО                            ХЕРНИ\Лена\день медика ГОТОВЫЙ\5\поликлиника\Изображение 0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8" y="4357688"/>
            <a:ext cx="3071812" cy="22510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224" name="Рисунок 9" descr="SG208587.jpg"/>
          <p:cNvPicPr>
            <a:picLocks noGrp="1" noChangeAspect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357188" y="1714500"/>
            <a:ext cx="3105150" cy="22526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225" name="Picture 7" descr="D:\Новая папка\Лена\ЕЩЁ                     МНОГО                            ХЕРНИ\Лена\день медика ГОТОВЫЙ\5\поликлиника\S600173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86438" y="1571625"/>
            <a:ext cx="2957512" cy="22177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226" name="Рисунок 12" descr="vhod_polikl.gif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43250" y="3071813"/>
            <a:ext cx="3048000" cy="228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04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375" y="115888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4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Кафедра онкологии ОГМА</a:t>
            </a:r>
            <a:endParaRPr lang="ru-RU" sz="45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6" name="Picture 7" descr="G:\kafedr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0" y="1571625"/>
            <a:ext cx="3044825" cy="25638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47" name="Picture 8" descr="D:\Новая папка\Лена\ЕЩЁ                     МНОГО                            ХЕРНИ\Лена\день медика ГОТОВЫЙ\4\оперблок\S60032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67413" y="4643438"/>
            <a:ext cx="2852737" cy="1946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48" name="Содержимое 8" descr="deleg2.jpg"/>
          <p:cNvPicPr>
            <a:picLocks noGrp="1" noChangeAspect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2786063" y="4572000"/>
            <a:ext cx="3005137" cy="20542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176" name="Рисунок 9" descr="ak5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8" y="1500188"/>
            <a:ext cx="2071687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Рисунок 10" descr="kafedra2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15063" y="1785938"/>
            <a:ext cx="2546350" cy="2000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51" name="Picture 9" descr="D:\Новая папка\Лена\ЕЩЁ                     МНОГО                            ХЕРНИ\Лена\день медика ГОТОВЫЙ\1\торакальное\222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4572000"/>
            <a:ext cx="2676525" cy="2006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1" descr="LicVMP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6013" y="3573463"/>
            <a:ext cx="2185987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10" descr="LicVMP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5825" y="2987675"/>
            <a:ext cx="2190750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9" descr="LicVMP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3573463"/>
            <a:ext cx="21558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000750" y="5929313"/>
            <a:ext cx="2133600" cy="476250"/>
          </a:xfrm>
          <a:noFill/>
        </p:spPr>
        <p:txBody>
          <a:bodyPr/>
          <a:lstStyle/>
          <a:p>
            <a:r>
              <a:rPr lang="ru-RU" smtClean="0"/>
              <a:t>Кабинет ВМП </a:t>
            </a:r>
          </a:p>
        </p:txBody>
      </p:sp>
      <p:pic>
        <p:nvPicPr>
          <p:cNvPr id="8198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404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142875"/>
            <a:ext cx="7929562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3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Высокотехнологичная медицинская помощь</a:t>
            </a:r>
            <a:endParaRPr lang="ru-RU" sz="35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01" name="Прямоугольник 8"/>
          <p:cNvSpPr>
            <a:spLocks noChangeArrowheads="1"/>
          </p:cNvSpPr>
          <p:nvPr/>
        </p:nvSpPr>
        <p:spPr bwMode="auto">
          <a:xfrm>
            <a:off x="0" y="1341438"/>
            <a:ext cx="900112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В июле 2010 года </a:t>
            </a:r>
          </a:p>
          <a:p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онкологическим диспансером получена лицензия на оказание высокотехнологичной онкологической медицинской  помощи.</a:t>
            </a:r>
          </a:p>
        </p:txBody>
      </p:sp>
      <p:pic>
        <p:nvPicPr>
          <p:cNvPr id="8202" name="Содержимое 8" descr="LicVMP.jp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481013" y="2949575"/>
            <a:ext cx="2163762" cy="3000375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000750" y="5929313"/>
            <a:ext cx="2133600" cy="476250"/>
          </a:xfrm>
          <a:noFill/>
        </p:spPr>
        <p:txBody>
          <a:bodyPr/>
          <a:lstStyle/>
          <a:p>
            <a:r>
              <a:rPr lang="ru-RU" smtClean="0"/>
              <a:t>Кабинет ВМП </a:t>
            </a:r>
          </a:p>
        </p:txBody>
      </p:sp>
      <p:pic>
        <p:nvPicPr>
          <p:cNvPr id="9219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04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2713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Палаты  и  холлы</a:t>
            </a:r>
            <a:endParaRPr lang="ru-RU" sz="60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4" name="Рисунок 9" descr="disp2.jpg"/>
          <p:cNvPicPr>
            <a:picLocks noChangeAspect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500063" y="4143375"/>
            <a:ext cx="3357562" cy="25177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295" name="Рисунок 7" descr="S600506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75" y="1500188"/>
            <a:ext cx="3333750" cy="2500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296" name="Содержимое 9" descr="S6005072.JPG"/>
          <p:cNvPicPr>
            <a:picLocks noGrp="1" noChangeAspect="1"/>
          </p:cNvPicPr>
          <p:nvPr>
            <p:ph idx="1"/>
          </p:nvPr>
        </p:nvPicPr>
        <p:blipFill>
          <a:blip r:embed="rId6" cstate="email">
            <a:lum bright="20000"/>
          </a:blip>
          <a:srcRect/>
          <a:stretch>
            <a:fillRect/>
          </a:stretch>
        </p:blipFill>
        <p:spPr>
          <a:xfrm>
            <a:off x="5286375" y="4143375"/>
            <a:ext cx="3357563" cy="2554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297" name="Рисунок 13" descr="S600507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34" y="1500174"/>
            <a:ext cx="3333750" cy="25003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3" descr="P1040678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285750" y="1500188"/>
            <a:ext cx="3000375" cy="22494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15" name="Содержимое 10" descr="P104065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786438" y="1500188"/>
            <a:ext cx="3048000" cy="228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24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000750" y="5929313"/>
            <a:ext cx="2133600" cy="476250"/>
          </a:xfrm>
          <a:noFill/>
        </p:spPr>
        <p:txBody>
          <a:bodyPr/>
          <a:lstStyle/>
          <a:p>
            <a:endParaRPr lang="ru-RU" smtClean="0"/>
          </a:p>
        </p:txBody>
      </p:sp>
      <p:pic>
        <p:nvPicPr>
          <p:cNvPr id="10245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65238"/>
            <a:ext cx="9144000" cy="14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4049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375" y="44450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4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Оснащение рабочих мест</a:t>
            </a:r>
            <a:endParaRPr lang="ru-RU" sz="45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20" name="Рисунок 11" descr="P104061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50" y="4143375"/>
            <a:ext cx="3000375" cy="2571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Рисунок 12" descr="P104065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572125" y="4232275"/>
            <a:ext cx="3214688" cy="24114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21" name="Picture 2" descr="D:\день медика\детское\CIMG055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71750" y="2428875"/>
            <a:ext cx="3571875" cy="26797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C:\Program Files\Microsoft Office\MEDIA\OFFICE12\Bullets\BD10266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14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57188"/>
            <a:ext cx="8001000" cy="939800"/>
          </a:xfrm>
        </p:spPr>
        <p:txBody>
          <a:bodyPr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</a:rPr>
              <a:t/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CC00"/>
                </a:solidFill>
                <a:latin typeface="Tahoma" pitchFamily="34" charset="0"/>
                <a:cs typeface="Tahoma" pitchFamily="34" charset="0"/>
              </a:rPr>
              <a:t>	</a:t>
            </a:r>
            <a:endParaRPr lang="ru-RU" sz="3200" dirty="0" smtClean="0">
              <a:solidFill>
                <a:srgbClr val="FFCC00"/>
              </a:solidFill>
            </a:endParaRPr>
          </a:p>
        </p:txBody>
      </p:sp>
      <p:pic>
        <p:nvPicPr>
          <p:cNvPr id="7" name="Рисунок 6" descr="P1050415.JPG"/>
          <p:cNvPicPr>
            <a:picLocks noChangeAspect="1"/>
          </p:cNvPicPr>
          <p:nvPr/>
        </p:nvPicPr>
        <p:blipFill>
          <a:blip r:embed="rId4" cstate="print">
            <a:lum bright="10000" contrast="10000"/>
          </a:blip>
          <a:srcRect/>
          <a:stretch>
            <a:fillRect/>
          </a:stretch>
        </p:blipFill>
        <p:spPr>
          <a:xfrm rot="21398238">
            <a:off x="31750" y="2049463"/>
            <a:ext cx="4244975" cy="2465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P1050418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 rot="213735">
            <a:off x="4714875" y="4071938"/>
            <a:ext cx="4132263" cy="2416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71" name="TextBox 8"/>
          <p:cNvSpPr txBox="1">
            <a:spLocks noChangeArrowheads="1"/>
          </p:cNvSpPr>
          <p:nvPr/>
        </p:nvSpPr>
        <p:spPr bwMode="auto">
          <a:xfrm>
            <a:off x="1322388" y="333375"/>
            <a:ext cx="7786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4000">
                <a:latin typeface="Arial" charset="0"/>
                <a:cs typeface="Arial" charset="0"/>
              </a:rPr>
              <a:t>Новый операционный корпус</a:t>
            </a:r>
          </a:p>
        </p:txBody>
      </p:sp>
      <p:sp>
        <p:nvSpPr>
          <p:cNvPr id="11272" name="Прямоугольник 9"/>
          <p:cNvSpPr>
            <a:spLocks noChangeArrowheads="1"/>
          </p:cNvSpPr>
          <p:nvPr/>
        </p:nvSpPr>
        <p:spPr bwMode="auto">
          <a:xfrm>
            <a:off x="214313" y="5072063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Площадь здания – </a:t>
            </a:r>
          </a:p>
          <a:p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более 13,4 тысяч </a:t>
            </a:r>
          </a:p>
          <a:p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квадратных метров</a:t>
            </a:r>
          </a:p>
        </p:txBody>
      </p:sp>
      <p:sp>
        <p:nvSpPr>
          <p:cNvPr id="11273" name="Прямоугольник 10"/>
          <p:cNvSpPr>
            <a:spLocks noChangeArrowheads="1"/>
          </p:cNvSpPr>
          <p:nvPr/>
        </p:nvSpPr>
        <p:spPr bwMode="auto">
          <a:xfrm>
            <a:off x="4248150" y="1557338"/>
            <a:ext cx="50768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Корпус представляет собой </a:t>
            </a:r>
          </a:p>
          <a:p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трехэтажное здание </a:t>
            </a:r>
          </a:p>
          <a:p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с техническим этажом, </a:t>
            </a:r>
          </a:p>
          <a:p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эксплуатируемым подвалом </a:t>
            </a:r>
          </a:p>
          <a:p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и теплым переходом </a:t>
            </a:r>
          </a:p>
          <a:p>
            <a:r>
              <a:rPr lang="ru-RU" sz="2400">
                <a:solidFill>
                  <a:schemeClr val="tx1"/>
                </a:solidFill>
                <a:latin typeface="Arial" charset="0"/>
                <a:cs typeface="Arial" charset="0"/>
              </a:rPr>
              <a:t>в основной корпус стационара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</a:defRPr>
        </a:defPPr>
      </a:lstStyle>
    </a:lnDef>
  </a:objectDefaults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ечение 1">
    <a:dk1>
      <a:srgbClr val="000514"/>
    </a:dk1>
    <a:lt1>
      <a:srgbClr val="FFFFFF"/>
    </a:lt1>
    <a:dk2>
      <a:srgbClr val="003399"/>
    </a:dk2>
    <a:lt2>
      <a:srgbClr val="E5E5FF"/>
    </a:lt2>
    <a:accent1>
      <a:srgbClr val="0099CC"/>
    </a:accent1>
    <a:accent2>
      <a:srgbClr val="A886E0"/>
    </a:accent2>
    <a:accent3>
      <a:srgbClr val="AAADCA"/>
    </a:accent3>
    <a:accent4>
      <a:srgbClr val="DADADA"/>
    </a:accent4>
    <a:accent5>
      <a:srgbClr val="AACAE2"/>
    </a:accent5>
    <a:accent6>
      <a:srgbClr val="9879CB"/>
    </a:accent6>
    <a:hlink>
      <a:srgbClr val="FFCC00"/>
    </a:hlink>
    <a:folHlink>
      <a:srgbClr val="FFFFCC"/>
    </a:folHlink>
  </a:clrScheme>
  <a:fontScheme name="Течение">
    <a:majorFont>
      <a:latin typeface="Garamond"/>
      <a:ea typeface=""/>
      <a:cs typeface=""/>
    </a:majorFont>
    <a:minorFont>
      <a:latin typeface="Garamond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2824</TotalTime>
  <Words>406</Words>
  <Application>Microsoft Office PowerPoint</Application>
  <PresentationFormat>Экран (4:3)</PresentationFormat>
  <Paragraphs>107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Garamond</vt:lpstr>
      <vt:lpstr>Arial</vt:lpstr>
      <vt:lpstr>Wingdings</vt:lpstr>
      <vt:lpstr>Tahoma</vt:lpstr>
      <vt:lpstr>Times New Roman</vt:lpstr>
      <vt:lpstr>Monotype Corsiva</vt:lpstr>
      <vt:lpstr>Течение</vt:lpstr>
      <vt:lpstr>Слайд 1</vt:lpstr>
      <vt:lpstr>Бюджетное  учреждение  здравоохранения Омской области  «Клинический  онкологический диспансер»</vt:lpstr>
      <vt:lpstr>Диагностические подразделения</vt:lpstr>
      <vt:lpstr>Поликлиника</vt:lpstr>
      <vt:lpstr>Кафедра онкологии ОГМА</vt:lpstr>
      <vt:lpstr>Высокотехнологичная медицинская помощь</vt:lpstr>
      <vt:lpstr>Палаты  и  холлы</vt:lpstr>
      <vt:lpstr>Оснащение рабочих мест</vt:lpstr>
      <vt:lpstr>  </vt:lpstr>
      <vt:lpstr>Операционный корпус</vt:lpstr>
      <vt:lpstr>Отделение реанимации</vt:lpstr>
      <vt:lpstr>Центральное стерилизационное отделение</vt:lpstr>
      <vt:lpstr>Новейшее медицинское оборудование</vt:lpstr>
      <vt:lpstr>Информационно-технического обеспечения </vt:lpstr>
      <vt:lpstr>  </vt:lpstr>
      <vt:lpstr>Структура Совета по СД</vt:lpstr>
      <vt:lpstr>Укомплектованность сестринским персоналом</vt:lpstr>
      <vt:lpstr>Повышение квалификации сестринского персонала в 2011 году  </vt:lpstr>
      <vt:lpstr>Совет по сестринскому делу</vt:lpstr>
      <vt:lpstr>Оказание высокотехнологичной медицинской помощи</vt:lpstr>
      <vt:lpstr> Повышение профессионального уровня</vt:lpstr>
      <vt:lpstr>Учебно-методический кабинет</vt:lpstr>
      <vt:lpstr>Школы здоровья  для пациентов</vt:lpstr>
      <vt:lpstr>Школы здоровья  для пациентов</vt:lpstr>
      <vt:lpstr>Школы здоровья  для пациентов</vt:lpstr>
      <vt:lpstr>Компьютеризация рабочих мест</vt:lpstr>
      <vt:lpstr>На 2012 год  запланировано  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Заболеваемость</dc:title>
  <dc:creator>Пользователь</dc:creator>
  <cp:lastModifiedBy>ОПСА</cp:lastModifiedBy>
  <cp:revision>264</cp:revision>
  <dcterms:created xsi:type="dcterms:W3CDTF">2010-07-28T07:01:06Z</dcterms:created>
  <dcterms:modified xsi:type="dcterms:W3CDTF">2012-05-03T03:39:36Z</dcterms:modified>
</cp:coreProperties>
</file>