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6" r:id="rId2"/>
    <p:sldId id="271" r:id="rId3"/>
    <p:sldId id="264" r:id="rId4"/>
    <p:sldId id="265" r:id="rId5"/>
    <p:sldId id="269" r:id="rId6"/>
    <p:sldId id="268" r:id="rId7"/>
    <p:sldId id="266" r:id="rId8"/>
    <p:sldId id="270" r:id="rId9"/>
    <p:sldId id="290" r:id="rId10"/>
    <p:sldId id="277" r:id="rId11"/>
    <p:sldId id="291" r:id="rId12"/>
    <p:sldId id="279" r:id="rId13"/>
    <p:sldId id="283" r:id="rId14"/>
    <p:sldId id="275" r:id="rId15"/>
    <p:sldId id="273" r:id="rId16"/>
    <p:sldId id="294" r:id="rId17"/>
    <p:sldId id="297" r:id="rId18"/>
    <p:sldId id="299" r:id="rId19"/>
    <p:sldId id="298" r:id="rId20"/>
    <p:sldId id="272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Ранняя выявляемость</c:v>
                </c:pt>
              </c:strCache>
            </c:strRef>
          </c:tx>
          <c:spPr>
            <a:ln w="38100">
              <a:solidFill>
                <a:srgbClr val="66FF3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diamond"/>
            <c:size val="7"/>
            <c:spPr>
              <a:solidFill>
                <a:srgbClr val="66FF33"/>
              </a:solidFill>
              <a:ln>
                <a:solidFill>
                  <a:srgbClr val="00B05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2"/>
              <c:layout>
                <c:manualLayout>
                  <c:x val="-5.0874222852684114E-2"/>
                  <c:y val="-4.1082381326124434E-2"/>
                </c:manualLayout>
              </c:layout>
              <c:dLblPos val="r"/>
              <c:showVal val="1"/>
            </c:dLbl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41.8</c:v>
                </c:pt>
                <c:pt idx="1">
                  <c:v>43.9</c:v>
                </c:pt>
                <c:pt idx="2">
                  <c:v>46.3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Одногодичная летальность</c:v>
                </c:pt>
              </c:strCache>
            </c:strRef>
          </c:tx>
          <c:spPr>
            <a:ln w="38100">
              <a:solidFill>
                <a:srgbClr val="00FF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7"/>
            <c:spPr>
              <a:solidFill>
                <a:srgbClr val="00FFFF"/>
              </a:solidFill>
              <a:ln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29.9</c:v>
                </c:pt>
                <c:pt idx="1">
                  <c:v>36.200000000000003</c:v>
                </c:pt>
                <c:pt idx="2">
                  <c:v>29.8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Пятилетняя выживаемость</c:v>
                </c:pt>
              </c:strCache>
            </c:strRef>
          </c:tx>
          <c:spPr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51.4</c:v>
                </c:pt>
                <c:pt idx="1">
                  <c:v>50.5</c:v>
                </c:pt>
                <c:pt idx="2">
                  <c:v>50.7</c:v>
                </c:pt>
              </c:numCache>
            </c:numRef>
          </c:val>
        </c:ser>
        <c:dLbls>
          <c:showVal val="1"/>
        </c:dLbls>
        <c:marker val="1"/>
        <c:axId val="58045568"/>
        <c:axId val="58047104"/>
      </c:lineChart>
      <c:catAx>
        <c:axId val="580455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C00000"/>
                </a:solidFill>
              </a:defRPr>
            </a:pPr>
            <a:endParaRPr lang="ru-RU"/>
          </a:p>
        </c:txPr>
        <c:crossAx val="58047104"/>
        <c:crosses val="autoZero"/>
        <c:auto val="1"/>
        <c:lblAlgn val="ctr"/>
        <c:lblOffset val="100"/>
      </c:catAx>
      <c:valAx>
        <c:axId val="58047104"/>
        <c:scaling>
          <c:orientation val="minMax"/>
          <c:min val="25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C00000"/>
                </a:solidFill>
              </a:defRPr>
            </a:pPr>
            <a:endParaRPr lang="ru-RU"/>
          </a:p>
        </c:txPr>
        <c:crossAx val="580455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1435753037161051"/>
          <c:y val="3.1855654587716109E-2"/>
          <c:w val="0.64555357283088188"/>
          <c:h val="0.17322285580508689"/>
        </c:manualLayout>
      </c:layout>
      <c:txPr>
        <a:bodyPr/>
        <a:lstStyle/>
        <a:p>
          <a:pPr>
            <a:defRPr sz="1000" baseline="0"/>
          </a:pPr>
          <a:endParaRPr lang="ru-RU"/>
        </a:p>
      </c:txPr>
    </c:legend>
    <c:plotVisOnly val="1"/>
  </c:chart>
  <c:txPr>
    <a:bodyPr/>
    <a:lstStyle/>
    <a:p>
      <a:pPr>
        <a:defRPr sz="1200" b="1" i="0" baseline="0">
          <a:solidFill>
            <a:srgbClr val="002060"/>
          </a:solidFill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>
        <c:manualLayout>
          <c:layoutTarget val="inner"/>
          <c:xMode val="edge"/>
          <c:yMode val="edge"/>
          <c:x val="0.10718789530208145"/>
          <c:y val="7.1291557882457487E-2"/>
          <c:w val="0.8757991314805208"/>
          <c:h val="0.71330876430396628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1F1FE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3.094198110541365E-3"/>
                  <c:y val="0.12408594847080863"/>
                </c:manualLayout>
              </c:layout>
              <c:showVal val="1"/>
            </c:dLbl>
            <c:dLbl>
              <c:idx val="1"/>
              <c:layout>
                <c:manualLayout>
                  <c:x val="9.2825943316240962E-3"/>
                  <c:y val="0.10697064523345576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0.11980712266147016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26.8</c:v>
                </c:pt>
                <c:pt idx="1">
                  <c:v>24.9</c:v>
                </c:pt>
                <c:pt idx="2">
                  <c:v>22.9</c:v>
                </c:pt>
              </c:numCache>
            </c:numRef>
          </c:val>
        </c:ser>
        <c:dLbls>
          <c:showVal val="1"/>
        </c:dLbls>
        <c:gapWidth val="104"/>
        <c:shape val="box"/>
        <c:axId val="39139584"/>
        <c:axId val="81702912"/>
        <c:axId val="63407424"/>
      </c:bar3DChart>
      <c:catAx>
        <c:axId val="391395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1702912"/>
        <c:crosses val="autoZero"/>
        <c:auto val="1"/>
        <c:lblAlgn val="ctr"/>
        <c:lblOffset val="100"/>
      </c:catAx>
      <c:valAx>
        <c:axId val="81702912"/>
        <c:scaling>
          <c:orientation val="minMax"/>
          <c:min val="2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39139584"/>
        <c:crosses val="autoZero"/>
        <c:crossBetween val="between"/>
      </c:valAx>
      <c:serAx>
        <c:axId val="63407424"/>
        <c:scaling>
          <c:orientation val="minMax"/>
        </c:scaling>
        <c:delete val="1"/>
        <c:axPos val="b"/>
        <c:tickLblPos val="none"/>
        <c:crossAx val="81702912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10"/>
      <c:depthPercent val="100"/>
      <c:perspective val="30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accent6">
                    <a:lumMod val="75000"/>
                  </a:schemeClr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10800000" scaled="0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5.4385389326334641E-3"/>
                  <c:y val="6.5917058598427322E-2"/>
                </c:manualLayout>
              </c:layout>
              <c:showVal val="1"/>
            </c:dLbl>
            <c:dLbl>
              <c:idx val="1"/>
              <c:layout>
                <c:manualLayout>
                  <c:x val="8.2456255468066567E-3"/>
                  <c:y val="7.3874199163055959E-2"/>
                </c:manualLayout>
              </c:layout>
              <c:showVal val="1"/>
            </c:dLbl>
            <c:dLbl>
              <c:idx val="2"/>
              <c:layout>
                <c:manualLayout>
                  <c:x val="5.5262467191601354E-3"/>
                  <c:y val="8.7532558110827247E-2"/>
                </c:manualLayout>
              </c:layout>
              <c:showVal val="1"/>
            </c:dLbl>
            <c:dLbl>
              <c:idx val="3"/>
              <c:layout>
                <c:manualLayout>
                  <c:x val="5.5262467191601354E-3"/>
                  <c:y val="7.3755693811799028E-2"/>
                </c:manualLayout>
              </c:layout>
              <c:showVal val="1"/>
            </c:dLbl>
            <c:dLbl>
              <c:idx val="4"/>
              <c:layout>
                <c:manualLayout>
                  <c:x val="-2.7777777777778017E-3"/>
                  <c:y val="6.6154377908627437E-2"/>
                </c:manualLayout>
              </c:layout>
              <c:showVal val="1"/>
            </c:dLbl>
            <c:dLbl>
              <c:idx val="5"/>
              <c:layout>
                <c:manualLayout>
                  <c:x val="2.7629046369203997E-3"/>
                  <c:y val="6.900467849251318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Большеуковский</c:v>
                </c:pt>
                <c:pt idx="1">
                  <c:v>Тевризский</c:v>
                </c:pt>
                <c:pt idx="2">
                  <c:v>Крутинский</c:v>
                </c:pt>
                <c:pt idx="3">
                  <c:v>Нововаршавский</c:v>
                </c:pt>
                <c:pt idx="4">
                  <c:v>Горьковский</c:v>
                </c:pt>
                <c:pt idx="5">
                  <c:v>Азовский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36</c:v>
                </c:pt>
                <c:pt idx="1">
                  <c:v>35.6</c:v>
                </c:pt>
                <c:pt idx="2">
                  <c:v>32.800000000000004</c:v>
                </c:pt>
                <c:pt idx="3">
                  <c:v>29</c:v>
                </c:pt>
                <c:pt idx="4">
                  <c:v>28</c:v>
                </c:pt>
                <c:pt idx="5">
                  <c:v>27.7</c:v>
                </c:pt>
              </c:numCache>
            </c:numRef>
          </c:val>
        </c:ser>
        <c:gapWidth val="43"/>
        <c:gapDepth val="53"/>
        <c:shape val="cylinder"/>
        <c:axId val="81930496"/>
        <c:axId val="81944576"/>
        <c:axId val="73814912"/>
      </c:bar3DChart>
      <c:catAx>
        <c:axId val="819304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1944576"/>
        <c:crosses val="autoZero"/>
        <c:auto val="1"/>
        <c:lblAlgn val="ctr"/>
        <c:lblOffset val="100"/>
      </c:catAx>
      <c:valAx>
        <c:axId val="81944576"/>
        <c:scaling>
          <c:orientation val="minMax"/>
          <c:max val="36"/>
          <c:min val="25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1930496"/>
        <c:crosses val="autoZero"/>
        <c:crossBetween val="between"/>
        <c:majorUnit val="4"/>
      </c:valAx>
      <c:serAx>
        <c:axId val="73814912"/>
        <c:scaling>
          <c:orientation val="minMax"/>
        </c:scaling>
        <c:delete val="1"/>
        <c:axPos val="b"/>
        <c:tickLblPos val="none"/>
        <c:crossAx val="81944576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1.2826857621880447E-2"/>
                  <c:y val="9.7467240482051729E-2"/>
                </c:manualLayout>
              </c:layout>
              <c:showVal val="1"/>
            </c:dLbl>
            <c:dLbl>
              <c:idx val="1"/>
              <c:layout>
                <c:manualLayout>
                  <c:x val="2.5487828938547057E-2"/>
                  <c:y val="0.11139113197948766"/>
                </c:manualLayout>
              </c:layout>
              <c:showVal val="1"/>
            </c:dLbl>
            <c:dLbl>
              <c:idx val="2"/>
              <c:layout>
                <c:manualLayout>
                  <c:x val="1.9240286432820601E-2"/>
                  <c:y val="0.11139113197948766"/>
                </c:manualLayout>
              </c:layout>
              <c:showVal val="1"/>
            </c:dLbl>
            <c:dLbl>
              <c:idx val="3"/>
              <c:layout>
                <c:manualLayout>
                  <c:x val="2.2115358829861816E-2"/>
                  <c:y val="0.11139113197948766"/>
                </c:manualLayout>
              </c:layout>
              <c:showVal val="1"/>
            </c:dLbl>
            <c:dLbl>
              <c:idx val="4"/>
              <c:layout>
                <c:manualLayout>
                  <c:x val="1.9406129204034915E-2"/>
                  <c:y val="0.10674983481367567"/>
                </c:manualLayout>
              </c:layout>
              <c:showVal val="1"/>
            </c:dLbl>
            <c:dLbl>
              <c:idx val="5"/>
              <c:layout>
                <c:manualLayout>
                  <c:x val="3.2067144054701052E-3"/>
                  <c:y val="9.282594331624040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г. Омск</c:v>
                </c:pt>
                <c:pt idx="1">
                  <c:v>ОАО</c:v>
                </c:pt>
                <c:pt idx="2">
                  <c:v>САО</c:v>
                </c:pt>
                <c:pt idx="3">
                  <c:v>ЦАО</c:v>
                </c:pt>
                <c:pt idx="4">
                  <c:v>КАО</c:v>
                </c:pt>
                <c:pt idx="5">
                  <c:v>ЛАО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19.899999999999999</c:v>
                </c:pt>
                <c:pt idx="1">
                  <c:v>22.6</c:v>
                </c:pt>
                <c:pt idx="2">
                  <c:v>21.9</c:v>
                </c:pt>
                <c:pt idx="3">
                  <c:v>19.399999999999999</c:v>
                </c:pt>
                <c:pt idx="4">
                  <c:v>18.7</c:v>
                </c:pt>
                <c:pt idx="5">
                  <c:v>17.399999999999999</c:v>
                </c:pt>
              </c:numCache>
            </c:numRef>
          </c:val>
        </c:ser>
        <c:dLbls>
          <c:showVal val="1"/>
        </c:dLbls>
        <c:gapWidth val="44"/>
        <c:gapDepth val="44"/>
        <c:shape val="cylinder"/>
        <c:axId val="81997824"/>
        <c:axId val="81999360"/>
        <c:axId val="73859072"/>
      </c:bar3DChart>
      <c:catAx>
        <c:axId val="8199782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1999360"/>
        <c:crosses val="autoZero"/>
        <c:auto val="1"/>
        <c:lblAlgn val="ctr"/>
        <c:lblOffset val="100"/>
      </c:catAx>
      <c:valAx>
        <c:axId val="81999360"/>
        <c:scaling>
          <c:orientation val="minMax"/>
          <c:max val="20"/>
          <c:min val="16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1997824"/>
        <c:crosses val="autoZero"/>
        <c:crossBetween val="between"/>
      </c:valAx>
      <c:serAx>
        <c:axId val="73859072"/>
        <c:scaling>
          <c:orientation val="minMax"/>
        </c:scaling>
        <c:delete val="1"/>
        <c:axPos val="b"/>
        <c:tickLblPos val="none"/>
        <c:crossAx val="8199936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9445308545964247E-2"/>
          <c:y val="0.15969427426234431"/>
          <c:w val="0.75742047179942973"/>
          <c:h val="0.742167825174796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CC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6000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CC99FF"/>
              </a:solidFill>
            </c:spPr>
          </c:dPt>
          <c:dLbls>
            <c:dLbl>
              <c:idx val="0"/>
              <c:layout>
                <c:manualLayout>
                  <c:x val="2.4495735041786411E-3"/>
                  <c:y val="-0.1198729382568909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1.1188185880581202E-2"/>
                  <c:y val="-0.20086816680884406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6.1239337604463699E-2"/>
                  <c:y val="3.8877709704937591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9.7982940167141968E-3"/>
                  <c:y val="4.8597137131171933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9.7982940167142367E-3"/>
                  <c:y val="5.4648437340560574E-2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-5.1441043587749362E-2"/>
                  <c:y val="2.5918473136625039E-2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5.3890617091928286E-2"/>
                  <c:y val="-0.13931179310935959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sz="12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Легкое</c:v>
                </c:pt>
                <c:pt idx="1">
                  <c:v>Желудок</c:v>
                </c:pt>
                <c:pt idx="2">
                  <c:v>Ободочная кишка</c:v>
                </c:pt>
                <c:pt idx="3">
                  <c:v>Прямая кишка</c:v>
                </c:pt>
                <c:pt idx="4">
                  <c:v>Молочная железа</c:v>
                </c:pt>
                <c:pt idx="5">
                  <c:v>Почка</c:v>
                </c:pt>
                <c:pt idx="6">
                  <c:v>Прочие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344</c:v>
                </c:pt>
                <c:pt idx="1">
                  <c:v>222</c:v>
                </c:pt>
                <c:pt idx="2">
                  <c:v>134</c:v>
                </c:pt>
                <c:pt idx="3">
                  <c:v>94</c:v>
                </c:pt>
                <c:pt idx="4">
                  <c:v>88</c:v>
                </c:pt>
                <c:pt idx="5">
                  <c:v>73</c:v>
                </c:pt>
                <c:pt idx="6">
                  <c:v>682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10"/>
      <c:depthPercent val="100"/>
      <c:perspective val="30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1.6549650043744531E-2"/>
                  <c:y val="9.727159945191273E-2"/>
                </c:manualLayout>
              </c:layout>
              <c:showVal val="1"/>
            </c:dLbl>
            <c:dLbl>
              <c:idx val="1"/>
              <c:layout>
                <c:manualLayout>
                  <c:x val="1.6579014014271008E-2"/>
                  <c:y val="9.7390248092071544E-2"/>
                </c:manualLayout>
              </c:layout>
              <c:showVal val="1"/>
            </c:dLbl>
            <c:dLbl>
              <c:idx val="2"/>
              <c:layout>
                <c:manualLayout>
                  <c:x val="5.5263380047570034E-3"/>
                  <c:y val="0.10712927290127902"/>
                </c:manualLayout>
              </c:layout>
              <c:showVal val="1"/>
            </c:dLbl>
            <c:dLbl>
              <c:idx val="3"/>
              <c:layout>
                <c:manualLayout>
                  <c:x val="5.5263380047570034E-3"/>
                  <c:y val="0.11686829771048564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7.7912198473657088E-2"/>
                </c:manualLayout>
              </c:layout>
              <c:showVal val="1"/>
            </c:dLbl>
            <c:dLbl>
              <c:idx val="5"/>
              <c:layout>
                <c:manualLayout>
                  <c:x val="2.763169002378519E-3"/>
                  <c:y val="9.252073568746779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Седельниковский</c:v>
                </c:pt>
                <c:pt idx="1">
                  <c:v>Нововаршавский</c:v>
                </c:pt>
                <c:pt idx="2">
                  <c:v>Щербакульский</c:v>
                </c:pt>
                <c:pt idx="3">
                  <c:v>Тюкалинский</c:v>
                </c:pt>
                <c:pt idx="4">
                  <c:v>Калачинский</c:v>
                </c:pt>
                <c:pt idx="5">
                  <c:v>Горьковский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45.8</c:v>
                </c:pt>
                <c:pt idx="1">
                  <c:v>42</c:v>
                </c:pt>
                <c:pt idx="2">
                  <c:v>41.3</c:v>
                </c:pt>
                <c:pt idx="3">
                  <c:v>40</c:v>
                </c:pt>
                <c:pt idx="4">
                  <c:v>39.700000000000003</c:v>
                </c:pt>
                <c:pt idx="5">
                  <c:v>38.700000000000003</c:v>
                </c:pt>
              </c:numCache>
            </c:numRef>
          </c:val>
        </c:ser>
        <c:gapWidth val="43"/>
        <c:gapDepth val="53"/>
        <c:shape val="cylinder"/>
        <c:axId val="116071808"/>
        <c:axId val="116098176"/>
        <c:axId val="116054656"/>
      </c:bar3DChart>
      <c:catAx>
        <c:axId val="11607180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16098176"/>
        <c:crosses val="autoZero"/>
        <c:auto val="1"/>
        <c:lblAlgn val="ctr"/>
        <c:lblOffset val="100"/>
      </c:catAx>
      <c:valAx>
        <c:axId val="116098176"/>
        <c:scaling>
          <c:orientation val="minMax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16071808"/>
        <c:crosses val="autoZero"/>
        <c:crossBetween val="between"/>
        <c:majorUnit val="4"/>
      </c:valAx>
      <c:serAx>
        <c:axId val="116054656"/>
        <c:scaling>
          <c:orientation val="minMax"/>
        </c:scaling>
        <c:delete val="1"/>
        <c:axPos val="b"/>
        <c:tickLblPos val="none"/>
        <c:crossAx val="116098176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>
        <c:manualLayout>
          <c:layoutTarget val="inner"/>
          <c:xMode val="edge"/>
          <c:yMode val="edge"/>
          <c:x val="0.12593791019104891"/>
          <c:y val="8.0341286314474514E-2"/>
          <c:w val="0.84793330576438009"/>
          <c:h val="0.77585898559111355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10800000" scaled="0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3.5927078061285381E-2"/>
                  <c:y val="0.11953755719448535"/>
                </c:manualLayout>
              </c:layout>
              <c:showVal val="1"/>
            </c:dLbl>
            <c:dLbl>
              <c:idx val="1"/>
              <c:layout>
                <c:manualLayout>
                  <c:x val="2.6128784044571168E-2"/>
                  <c:y val="0.12910056177004417"/>
                </c:manualLayout>
              </c:layout>
              <c:showVal val="1"/>
            </c:dLbl>
            <c:dLbl>
              <c:idx val="2"/>
              <c:layout>
                <c:manualLayout>
                  <c:x val="3.2660980055714002E-2"/>
                  <c:y val="0.1147560549067061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29.9</c:v>
                </c:pt>
                <c:pt idx="1">
                  <c:v>36.200000000000003</c:v>
                </c:pt>
                <c:pt idx="2">
                  <c:v>29.8</c:v>
                </c:pt>
              </c:numCache>
            </c:numRef>
          </c:val>
        </c:ser>
        <c:gapWidth val="70"/>
        <c:gapDepth val="55"/>
        <c:shape val="cylinder"/>
        <c:axId val="116171136"/>
        <c:axId val="116172672"/>
        <c:axId val="116055552"/>
      </c:bar3DChart>
      <c:catAx>
        <c:axId val="116171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baseline="0">
                <a:solidFill>
                  <a:srgbClr val="002060"/>
                </a:solidFill>
              </a:defRPr>
            </a:pPr>
            <a:endParaRPr lang="ru-RU"/>
          </a:p>
        </c:txPr>
        <c:crossAx val="116172672"/>
        <c:crosses val="autoZero"/>
        <c:auto val="1"/>
        <c:lblAlgn val="ctr"/>
        <c:lblOffset val="100"/>
      </c:catAx>
      <c:valAx>
        <c:axId val="116172672"/>
        <c:scaling>
          <c:orientation val="minMax"/>
          <c:max val="38"/>
          <c:min val="2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16171136"/>
        <c:crosses val="autoZero"/>
        <c:crossBetween val="between"/>
        <c:majorUnit val="4"/>
      </c:valAx>
      <c:serAx>
        <c:axId val="116055552"/>
        <c:scaling>
          <c:orientation val="minMax"/>
        </c:scaling>
        <c:delete val="1"/>
        <c:axPos val="b"/>
        <c:tickLblPos val="none"/>
        <c:crossAx val="116172672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3.5927078061285381E-2"/>
                  <c:y val="0.11953755719448535"/>
                </c:manualLayout>
              </c:layout>
              <c:showVal val="1"/>
            </c:dLbl>
            <c:dLbl>
              <c:idx val="1"/>
              <c:layout>
                <c:manualLayout>
                  <c:x val="2.6128784044571168E-2"/>
                  <c:y val="0.12910056177004417"/>
                </c:manualLayout>
              </c:layout>
              <c:showVal val="1"/>
            </c:dLbl>
            <c:dLbl>
              <c:idx val="2"/>
              <c:layout>
                <c:manualLayout>
                  <c:x val="3.2660980055714002E-2"/>
                  <c:y val="0.1147560549067061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208.7</c:v>
                </c:pt>
                <c:pt idx="1">
                  <c:v>201.1</c:v>
                </c:pt>
                <c:pt idx="2">
                  <c:v>200.2</c:v>
                </c:pt>
              </c:numCache>
            </c:numRef>
          </c:val>
        </c:ser>
        <c:gapWidth val="70"/>
        <c:gapDepth val="55"/>
        <c:shape val="cylinder"/>
        <c:axId val="115817088"/>
        <c:axId val="115818880"/>
        <c:axId val="116180288"/>
      </c:bar3DChart>
      <c:catAx>
        <c:axId val="1158170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baseline="0">
                <a:solidFill>
                  <a:srgbClr val="002060"/>
                </a:solidFill>
              </a:defRPr>
            </a:pPr>
            <a:endParaRPr lang="ru-RU"/>
          </a:p>
        </c:txPr>
        <c:crossAx val="115818880"/>
        <c:crosses val="autoZero"/>
        <c:auto val="1"/>
        <c:lblAlgn val="ctr"/>
        <c:lblOffset val="100"/>
      </c:catAx>
      <c:valAx>
        <c:axId val="115818880"/>
        <c:scaling>
          <c:orientation val="minMax"/>
          <c:max val="210"/>
          <c:min val="19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15817088"/>
        <c:crosses val="autoZero"/>
        <c:crossBetween val="between"/>
        <c:majorUnit val="4"/>
      </c:valAx>
      <c:serAx>
        <c:axId val="116180288"/>
        <c:scaling>
          <c:orientation val="minMax"/>
        </c:scaling>
        <c:delete val="1"/>
        <c:axPos val="b"/>
        <c:tickLblPos val="none"/>
        <c:crossAx val="11581888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3.5927078061285381E-2"/>
                  <c:y val="0.11953755719448535"/>
                </c:manualLayout>
              </c:layout>
              <c:showVal val="1"/>
            </c:dLbl>
            <c:dLbl>
              <c:idx val="1"/>
              <c:layout>
                <c:manualLayout>
                  <c:x val="2.6128784044571168E-2"/>
                  <c:y val="0.12910056177004417"/>
                </c:manualLayout>
              </c:layout>
              <c:showVal val="1"/>
            </c:dLbl>
            <c:dLbl>
              <c:idx val="2"/>
              <c:layout>
                <c:manualLayout>
                  <c:x val="3.2660980055714002E-2"/>
                  <c:y val="0.1147560549067061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51.4</c:v>
                </c:pt>
                <c:pt idx="1">
                  <c:v>50.5</c:v>
                </c:pt>
                <c:pt idx="2">
                  <c:v>50.7</c:v>
                </c:pt>
              </c:numCache>
            </c:numRef>
          </c:val>
        </c:ser>
        <c:gapWidth val="70"/>
        <c:gapDepth val="55"/>
        <c:shape val="cylinder"/>
        <c:axId val="115414144"/>
        <c:axId val="115415680"/>
        <c:axId val="116182080"/>
      </c:bar3DChart>
      <c:catAx>
        <c:axId val="115414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baseline="0">
                <a:solidFill>
                  <a:srgbClr val="002060"/>
                </a:solidFill>
              </a:defRPr>
            </a:pPr>
            <a:endParaRPr lang="ru-RU"/>
          </a:p>
        </c:txPr>
        <c:crossAx val="115415680"/>
        <c:crosses val="autoZero"/>
        <c:auto val="1"/>
        <c:lblAlgn val="ctr"/>
        <c:lblOffset val="100"/>
      </c:catAx>
      <c:valAx>
        <c:axId val="115415680"/>
        <c:scaling>
          <c:orientation val="minMax"/>
          <c:max val="52"/>
          <c:min val="5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15414144"/>
        <c:crosses val="autoZero"/>
        <c:crossBetween val="between"/>
        <c:majorUnit val="1"/>
      </c:valAx>
      <c:serAx>
        <c:axId val="116182080"/>
        <c:scaling>
          <c:orientation val="minMax"/>
        </c:scaling>
        <c:delete val="1"/>
        <c:axPos val="b"/>
        <c:tickLblPos val="none"/>
        <c:crossAx val="11541568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4372270040170976"/>
          <c:y val="0.10581865172875528"/>
          <c:w val="0.72647849069401815"/>
          <c:h val="0.711007743778956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99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66FF33"/>
              </a:solidFill>
            </c:spPr>
          </c:dPt>
          <c:dPt>
            <c:idx val="4"/>
            <c:spPr>
              <a:solidFill>
                <a:srgbClr val="00FFFF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dPt>
            <c:idx val="6"/>
            <c:spPr>
              <a:solidFill>
                <a:srgbClr val="C724FA"/>
              </a:solidFill>
            </c:spPr>
          </c:dPt>
          <c:dLbls>
            <c:dLbl>
              <c:idx val="0"/>
              <c:layout>
                <c:manualLayout>
                  <c:x val="-8.0586347107607145E-3"/>
                  <c:y val="-5.2535533876850574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0"/>
                  <c:y val="-0.23870983146122249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5.0391226371672114E-3"/>
                  <c:y val="0.12383375842400507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-4.5551042574216855E-2"/>
                  <c:y val="7.9790841953233604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6.9619457487179823E-3"/>
                  <c:y val="8.3543348984616003E-2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-2.3206485829059941E-2"/>
                  <c:y val="4.9507169768661166E-2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7.1608637052023652E-2"/>
                  <c:y val="-0.14595429942482083"/>
                </c:manualLayout>
              </c:layout>
              <c:dLblPos val="bestFit"/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200" b="1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Легкое </c:v>
                </c:pt>
                <c:pt idx="1">
                  <c:v>Желудок </c:v>
                </c:pt>
                <c:pt idx="2">
                  <c:v>Молочная железа </c:v>
                </c:pt>
                <c:pt idx="3">
                  <c:v>Ободочная кишка </c:v>
                </c:pt>
                <c:pt idx="4">
                  <c:v>Прямая кишка </c:v>
                </c:pt>
                <c:pt idx="5">
                  <c:v>Поджелудочная железа </c:v>
                </c:pt>
                <c:pt idx="6">
                  <c:v>Прочие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792</c:v>
                </c:pt>
                <c:pt idx="1">
                  <c:v>391</c:v>
                </c:pt>
                <c:pt idx="2">
                  <c:v>343</c:v>
                </c:pt>
                <c:pt idx="3">
                  <c:v>263</c:v>
                </c:pt>
                <c:pt idx="4">
                  <c:v>247</c:v>
                </c:pt>
                <c:pt idx="5">
                  <c:v>188</c:v>
                </c:pt>
                <c:pt idx="6">
                  <c:v>1464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rotY val="77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1.706799602911515E-2"/>
                  <c:y val="-1.5867325341709444E-2"/>
                </c:manualLayout>
              </c:layout>
              <c:spPr/>
              <c:txPr>
                <a:bodyPr/>
                <a:lstStyle/>
                <a:p>
                  <a:pPr>
                    <a:defRPr sz="1000" b="1" i="0" baseline="0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  <c:showVal val="1"/>
              <c:showCatName val="1"/>
              <c:separator> </c:separator>
            </c:dLbl>
            <c:dLbl>
              <c:idx val="1"/>
              <c:layout>
                <c:manualLayout>
                  <c:x val="-8.5340204135024425E-2"/>
                  <c:y val="-7.3042686069053522E-2"/>
                </c:manualLayout>
              </c:layout>
              <c:showVal val="1"/>
              <c:showCatName val="1"/>
              <c:separator> </c:separator>
            </c:dLbl>
            <c:dLbl>
              <c:idx val="2"/>
              <c:layout>
                <c:manualLayout>
                  <c:x val="-0.17067996029115037"/>
                  <c:y val="0.1485982832521906"/>
                </c:manualLayout>
              </c:layout>
              <c:showVal val="1"/>
              <c:showCatName val="1"/>
              <c:separator> </c:separator>
            </c:dLbl>
            <c:dLbl>
              <c:idx val="3"/>
              <c:layout>
                <c:manualLayout>
                  <c:x val="-0.15076729825718352"/>
                  <c:y val="4.4636681395447748E-17"/>
                </c:manualLayout>
              </c:layout>
              <c:showVal val="1"/>
              <c:showCatName val="1"/>
              <c:separator> </c:separator>
            </c:dLbl>
            <c:txPr>
              <a:bodyPr/>
              <a:lstStyle/>
              <a:p>
                <a:pPr>
                  <a:defRPr sz="9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CatName val="1"/>
            <c:separator> 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II категория</c:v>
                </c:pt>
                <c:pt idx="1">
                  <c:v>I категория</c:v>
                </c:pt>
                <c:pt idx="2">
                  <c:v>Высшая категория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37</c:v>
                </c:pt>
                <c:pt idx="1">
                  <c:v>31</c:v>
                </c:pt>
                <c:pt idx="2">
                  <c:v>87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Заболеваемость</c:v>
                </c:pt>
              </c:strCache>
            </c:strRef>
          </c:tx>
          <c:spPr>
            <a:ln w="38100">
              <a:solidFill>
                <a:srgbClr val="C724F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C724FA"/>
              </a:solidFill>
              <a:ln>
                <a:solidFill>
                  <a:srgbClr val="7030A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txPr>
              <a:bodyPr/>
              <a:lstStyle/>
              <a:p>
                <a:pPr>
                  <a:defRPr sz="12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375.3</c:v>
                </c:pt>
                <c:pt idx="1">
                  <c:v>388.5</c:v>
                </c:pt>
                <c:pt idx="2">
                  <c:v>406.9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Выявлено при профосмотрах</c:v>
                </c:pt>
              </c:strCache>
            </c:strRef>
          </c:tx>
          <c:spPr>
            <a:ln w="38100"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FFFF00"/>
              </a:solidFill>
              <a:ln>
                <a:solidFill>
                  <a:srgbClr val="FFC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txPr>
              <a:bodyPr/>
              <a:lstStyle/>
              <a:p>
                <a:pPr>
                  <a:defRPr sz="12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t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11.3</c:v>
                </c:pt>
                <c:pt idx="1">
                  <c:v>11.5</c:v>
                </c:pt>
                <c:pt idx="2">
                  <c:v>22.1</c:v>
                </c:pt>
              </c:numCache>
            </c:numRef>
          </c:val>
        </c:ser>
        <c:marker val="1"/>
        <c:axId val="63378176"/>
        <c:axId val="63379712"/>
      </c:lineChart>
      <c:catAx>
        <c:axId val="63378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C00000"/>
                </a:solidFill>
              </a:defRPr>
            </a:pPr>
            <a:endParaRPr lang="ru-RU"/>
          </a:p>
        </c:txPr>
        <c:crossAx val="63379712"/>
        <c:crosses val="autoZero"/>
        <c:auto val="1"/>
        <c:lblAlgn val="ctr"/>
        <c:lblOffset val="100"/>
      </c:catAx>
      <c:valAx>
        <c:axId val="633797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C00000"/>
                </a:solidFill>
                <a:latin typeface="Arial" pitchFamily="34" charset="0"/>
              </a:defRPr>
            </a:pPr>
            <a:endParaRPr lang="ru-RU"/>
          </a:p>
        </c:txPr>
        <c:crossAx val="63378176"/>
        <c:crosses val="autoZero"/>
        <c:crossBetween val="between"/>
        <c:majorUnit val="100"/>
      </c:valAx>
    </c:plotArea>
    <c:legend>
      <c:legendPos val="t"/>
      <c:layout>
        <c:manualLayout>
          <c:xMode val="edge"/>
          <c:yMode val="edge"/>
          <c:x val="0.18483825477900756"/>
          <c:y val="3.3896435269374352E-2"/>
          <c:w val="0.69928701276351413"/>
          <c:h val="0.13594294366964071"/>
        </c:manualLayout>
      </c:layout>
      <c:txPr>
        <a:bodyPr/>
        <a:lstStyle/>
        <a:p>
          <a:pPr>
            <a:defRPr sz="10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1.7067996029115046E-2"/>
                  <c:y val="1.7064381855659984E-2"/>
                </c:manualLayout>
              </c:layout>
              <c:showVal val="1"/>
              <c:showCatName val="1"/>
              <c:separator> </c:separator>
            </c:dLbl>
            <c:dLbl>
              <c:idx val="1"/>
              <c:layout>
                <c:manualLayout>
                  <c:x val="7.3961316126165189E-2"/>
                  <c:y val="-7.3042686069053522E-2"/>
                </c:manualLayout>
              </c:layout>
              <c:showVal val="1"/>
              <c:showCatName val="1"/>
              <c:separator> </c:separator>
            </c:dLbl>
            <c:dLbl>
              <c:idx val="2"/>
              <c:layout>
                <c:manualLayout>
                  <c:x val="-4.0178331439875863E-2"/>
                  <c:y val="7.3042686069053522E-2"/>
                </c:manualLayout>
              </c:layout>
              <c:showVal val="1"/>
              <c:showCatName val="1"/>
              <c:separator> </c:separator>
            </c:dLbl>
            <c:dLbl>
              <c:idx val="3"/>
              <c:layout>
                <c:manualLayout>
                  <c:x val="-0.15076729825718363"/>
                  <c:y val="4.4636681395447865E-17"/>
                </c:manualLayout>
              </c:layout>
              <c:showVal val="1"/>
              <c:showCatName val="1"/>
              <c:separator> </c:separator>
            </c:dLbl>
            <c:txPr>
              <a:bodyPr/>
              <a:lstStyle/>
              <a:p>
                <a:pPr>
                  <a:defRPr sz="1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CatName val="1"/>
            <c:separator> 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II категория</c:v>
                </c:pt>
                <c:pt idx="1">
                  <c:v>I категория</c:v>
                </c:pt>
                <c:pt idx="2">
                  <c:v>Высшая категория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102</c:v>
                </c:pt>
                <c:pt idx="1">
                  <c:v>95</c:v>
                </c:pt>
                <c:pt idx="2">
                  <c:v>164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2010 г.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1.6870106220081827E-2"/>
                  <c:y val="7.9650648135870222E-2"/>
                </c:manualLayout>
              </c:layout>
              <c:showVal val="1"/>
            </c:dLbl>
            <c:dLbl>
              <c:idx val="1"/>
              <c:layout>
                <c:manualLayout>
                  <c:x val="1.5336460200074386E-2"/>
                  <c:y val="9.3873978160133292E-2"/>
                </c:manualLayout>
              </c:layout>
              <c:showVal val="1"/>
            </c:dLbl>
            <c:dLbl>
              <c:idx val="2"/>
              <c:layout>
                <c:manualLayout>
                  <c:x val="1.2269168160059508E-2"/>
                  <c:y val="7.9650648135870222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I - II</c:v>
                </c:pt>
                <c:pt idx="1">
                  <c:v>III</c:v>
                </c:pt>
                <c:pt idx="2">
                  <c:v>IV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26</c:v>
                </c:pt>
                <c:pt idx="1">
                  <c:v>55.5</c:v>
                </c:pt>
                <c:pt idx="2">
                  <c:v>15.5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2011 г.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9.2018761200446334E-3"/>
                  <c:y val="8.5339980145575214E-2"/>
                </c:manualLayout>
              </c:layout>
              <c:showVal val="1"/>
            </c:dLbl>
            <c:dLbl>
              <c:idx val="1"/>
              <c:layout>
                <c:manualLayout>
                  <c:x val="2.4538336320119092E-2"/>
                  <c:y val="8.2495314140722711E-2"/>
                </c:manualLayout>
              </c:layout>
              <c:showVal val="1"/>
            </c:dLbl>
            <c:dLbl>
              <c:idx val="2"/>
              <c:layout>
                <c:manualLayout>
                  <c:x val="2.3004690300111583E-2"/>
                  <c:y val="5.4048654092197723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I - II</c:v>
                </c:pt>
                <c:pt idx="1">
                  <c:v>III</c:v>
                </c:pt>
                <c:pt idx="2">
                  <c:v>IV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47.8</c:v>
                </c:pt>
                <c:pt idx="1">
                  <c:v>43.5</c:v>
                </c:pt>
                <c:pt idx="2">
                  <c:v>7.6</c:v>
                </c:pt>
              </c:numCache>
            </c:numRef>
          </c:val>
        </c:ser>
        <c:dLbls>
          <c:showVal val="1"/>
        </c:dLbls>
        <c:shape val="cylinder"/>
        <c:axId val="121486336"/>
        <c:axId val="121496320"/>
        <c:axId val="121277504"/>
      </c:bar3DChart>
      <c:catAx>
        <c:axId val="121486336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21496320"/>
        <c:crosses val="autoZero"/>
        <c:auto val="1"/>
        <c:lblAlgn val="ctr"/>
        <c:lblOffset val="100"/>
      </c:catAx>
      <c:valAx>
        <c:axId val="121496320"/>
        <c:scaling>
          <c:orientation val="minMax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21486336"/>
        <c:crosses val="autoZero"/>
        <c:crossBetween val="between"/>
      </c:valAx>
      <c:serAx>
        <c:axId val="121277504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0" baseline="0">
                <a:solidFill>
                  <a:srgbClr val="002060"/>
                </a:solidFill>
              </a:defRPr>
            </a:pPr>
            <a:endParaRPr lang="ru-RU"/>
          </a:p>
        </c:txPr>
        <c:crossAx val="12149632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anchor="t" anchorCtr="0"/>
          <a:lstStyle/>
          <a:p>
            <a:pPr algn="l">
              <a:defRPr baseline="0">
                <a:solidFill>
                  <a:srgbClr val="00206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2010 год</a:t>
            </a:r>
          </a:p>
        </c:rich>
      </c:tx>
      <c:layout>
        <c:manualLayout>
          <c:xMode val="edge"/>
          <c:yMode val="edge"/>
          <c:x val="0.38215064925377973"/>
          <c:y val="2.7216844079471637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2010 год</c:v>
                </c:pt>
              </c:strCache>
            </c:strRef>
          </c:tx>
          <c:explosion val="25"/>
          <c:dPt>
            <c:idx val="0"/>
            <c:spPr>
              <a:solidFill>
                <a:srgbClr val="4BD0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CC00CC"/>
              </a:solidFill>
            </c:spPr>
          </c:dPt>
          <c:dPt>
            <c:idx val="5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spPr>
              <a:solidFill>
                <a:srgbClr val="FF8181"/>
              </a:solidFill>
            </c:spPr>
          </c:dPt>
          <c:dLbls>
            <c:dLbl>
              <c:idx val="0"/>
              <c:layout>
                <c:manualLayout>
                  <c:x val="-8.6887225955233044E-2"/>
                  <c:y val="5.9538817720818434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0.10862296972221086"/>
                  <c:y val="2.0352493790708727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0.10852215512472262"/>
                  <c:y val="-0.1067983971649101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7.7284198487042891E-2"/>
                  <c:y val="-0.16604769903155769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2.566926129900483E-2"/>
                  <c:y val="-0.1670991358775589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6.89047377810377E-2"/>
                  <c:y val="-0.14857200424058337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396730887572494"/>
                  <c:y val="1.4429658474858699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Легкое</c:v>
                </c:pt>
                <c:pt idx="1">
                  <c:v>Кожа</c:v>
                </c:pt>
                <c:pt idx="2">
                  <c:v>Молочная железа</c:v>
                </c:pt>
                <c:pt idx="3">
                  <c:v>Колоректальная зона</c:v>
                </c:pt>
                <c:pt idx="4">
                  <c:v>Желудок</c:v>
                </c:pt>
                <c:pt idx="5">
                  <c:v>Предстательная железа</c:v>
                </c:pt>
                <c:pt idx="6">
                  <c:v>Прочие локализации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13.2</c:v>
                </c:pt>
                <c:pt idx="1">
                  <c:v>12.4</c:v>
                </c:pt>
                <c:pt idx="2">
                  <c:v>11.6</c:v>
                </c:pt>
                <c:pt idx="3" formatCode="0.0">
                  <c:v>11</c:v>
                </c:pt>
                <c:pt idx="4" formatCode="0.0">
                  <c:v>7</c:v>
                </c:pt>
                <c:pt idx="5">
                  <c:v>4.9000000000000004</c:v>
                </c:pt>
                <c:pt idx="6">
                  <c:v>39.9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3.4644298781617046E-2"/>
          <c:y val="0.71169671623788422"/>
          <c:w val="0.46949940793277017"/>
          <c:h val="0.27990472642111974"/>
        </c:manualLayout>
      </c:layout>
      <c:txPr>
        <a:bodyPr/>
        <a:lstStyle/>
        <a:p>
          <a:pPr>
            <a:defRPr sz="12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2011 год</a:t>
            </a:r>
          </a:p>
        </c:rich>
      </c:tx>
      <c:layout>
        <c:manualLayout>
          <c:xMode val="edge"/>
          <c:yMode val="edge"/>
          <c:x val="0.34682340650607607"/>
          <c:y val="9.0750945973323893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9699089164631824E-2"/>
          <c:y val="7.5402691574899913E-2"/>
          <c:w val="0.93568353166930063"/>
          <c:h val="0.841167961624335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2011 год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4BD0FF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5"/>
            <c:spPr>
              <a:solidFill>
                <a:srgbClr val="CC00CC"/>
              </a:solidFill>
            </c:spPr>
          </c:dPt>
          <c:dPt>
            <c:idx val="6"/>
            <c:spPr>
              <a:solidFill>
                <a:srgbClr val="FF8181"/>
              </a:solidFill>
            </c:spPr>
          </c:dPt>
          <c:dLbls>
            <c:dLbl>
              <c:idx val="0"/>
              <c:layout>
                <c:manualLayout>
                  <c:x val="-8.4560306575233377E-2"/>
                  <c:y val="6.8795767716535533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0.10744809564323821"/>
                  <c:y val="2.3415930568245452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6.1253954749198002E-2"/>
                  <c:y val="-8.034327031656513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0123536420523822"/>
                  <c:y val="-0.12459187785105211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9.15585656355505E-4"/>
                  <c:y val="-0.14073154527559056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7.8751072708455341E-2"/>
                  <c:y val="-0.14215066485150069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4920016463542762"/>
                  <c:y val="2.0571638993516796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Кожа</c:v>
                </c:pt>
                <c:pt idx="1">
                  <c:v>Легкое</c:v>
                </c:pt>
                <c:pt idx="2">
                  <c:v>Колоректальная зона</c:v>
                </c:pt>
                <c:pt idx="3">
                  <c:v>Молочная железа</c:v>
                </c:pt>
                <c:pt idx="4">
                  <c:v>Предстательная железа</c:v>
                </c:pt>
                <c:pt idx="5">
                  <c:v>Желудок</c:v>
                </c:pt>
                <c:pt idx="6">
                  <c:v>Прочие локализации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13</c:v>
                </c:pt>
                <c:pt idx="1">
                  <c:v>12.6</c:v>
                </c:pt>
                <c:pt idx="2">
                  <c:v>11.2</c:v>
                </c:pt>
                <c:pt idx="3">
                  <c:v>9.8000000000000007</c:v>
                </c:pt>
                <c:pt idx="4">
                  <c:v>7.8</c:v>
                </c:pt>
                <c:pt idx="5">
                  <c:v>6.6</c:v>
                </c:pt>
                <c:pt idx="6">
                  <c:v>39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7.1844994088593794E-2"/>
          <c:y val="0.73254091170632751"/>
          <c:w val="0.50841638767038766"/>
          <c:h val="0.26745908829367232"/>
        </c:manualLayout>
      </c:layout>
      <c:txPr>
        <a:bodyPr/>
        <a:lstStyle/>
        <a:p>
          <a:pPr>
            <a:defRPr sz="12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108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3.5927078061285381E-2"/>
                  <c:y val="0.11953755719448535"/>
                </c:manualLayout>
              </c:layout>
              <c:showVal val="1"/>
            </c:dLbl>
            <c:dLbl>
              <c:idx val="1"/>
              <c:layout>
                <c:manualLayout>
                  <c:x val="2.6128784044571168E-2"/>
                  <c:y val="0.12910056177004417"/>
                </c:manualLayout>
              </c:layout>
              <c:showVal val="1"/>
            </c:dLbl>
            <c:dLbl>
              <c:idx val="2"/>
              <c:layout>
                <c:manualLayout>
                  <c:x val="3.2660980055714002E-2"/>
                  <c:y val="0.1147560549067061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 i="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79.599999999999994</c:v>
                </c:pt>
                <c:pt idx="1">
                  <c:v>83.1</c:v>
                </c:pt>
                <c:pt idx="2">
                  <c:v>86.2</c:v>
                </c:pt>
              </c:numCache>
            </c:numRef>
          </c:val>
        </c:ser>
        <c:gapWidth val="70"/>
        <c:gapDepth val="55"/>
        <c:shape val="cylinder"/>
        <c:axId val="78998528"/>
        <c:axId val="79004416"/>
        <c:axId val="76897792"/>
      </c:bar3DChart>
      <c:catAx>
        <c:axId val="78998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baseline="0">
                <a:solidFill>
                  <a:srgbClr val="002060"/>
                </a:solidFill>
              </a:defRPr>
            </a:pPr>
            <a:endParaRPr lang="ru-RU"/>
          </a:p>
        </c:txPr>
        <c:crossAx val="79004416"/>
        <c:crosses val="autoZero"/>
        <c:auto val="1"/>
        <c:lblAlgn val="ctr"/>
        <c:lblOffset val="100"/>
      </c:catAx>
      <c:valAx>
        <c:axId val="790044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78998528"/>
        <c:crosses val="autoZero"/>
        <c:crossBetween val="between"/>
        <c:majorUnit val="4"/>
      </c:valAx>
      <c:serAx>
        <c:axId val="76897792"/>
        <c:scaling>
          <c:orientation val="minMax"/>
        </c:scaling>
        <c:delete val="1"/>
        <c:axPos val="b"/>
        <c:tickLblPos val="none"/>
        <c:crossAx val="79004416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CC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CC99FF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2.640638670166229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Поджелу</a:t>
                    </a:r>
                    <a:r>
                      <a:rPr lang="ru-RU" dirty="0" smtClean="0"/>
                      <a:t>-</a:t>
                    </a:r>
                  </a:p>
                  <a:p>
                    <a:r>
                      <a:rPr lang="ru-RU" dirty="0" err="1" smtClean="0"/>
                      <a:t>дочная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железа; 60,6</a:t>
                    </a: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0"/>
                  <c:y val="-6.1546402251601733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Трахея, вронхи, легкое; </a:t>
                    </a:r>
                    <a:endParaRPr lang="ru-RU" dirty="0" smtClean="0"/>
                  </a:p>
                  <a:p>
                    <a:r>
                      <a:rPr lang="ru-RU" dirty="0" smtClean="0"/>
                      <a:t>65,2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-6.1548993875765526E-2"/>
                  <c:y val="0.119108004203236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Ободочная </a:t>
                    </a:r>
                    <a:r>
                      <a:rPr lang="ru-RU" dirty="0"/>
                      <a:t>кишка; </a:t>
                    </a:r>
                    <a:endParaRPr lang="ru-RU" dirty="0" smtClean="0"/>
                  </a:p>
                  <a:p>
                    <a:r>
                      <a:rPr lang="ru-RU" dirty="0" smtClean="0"/>
                      <a:t>81,1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4.3547549297641396E-2"/>
                  <c:y val="3.2977365658558432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2.2433755083679481E-3"/>
                  <c:y val="0.16378446376328556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0.10987770484518122"/>
                  <c:y val="-8.46876388734585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Прямая </a:t>
                    </a:r>
                    <a:r>
                      <a:rPr lang="ru-RU" dirty="0"/>
                      <a:t>кишка; </a:t>
                    </a:r>
                    <a:endParaRPr lang="ru-RU" dirty="0" smtClean="0"/>
                  </a:p>
                  <a:p>
                    <a:r>
                      <a:rPr lang="ru-RU" dirty="0" smtClean="0"/>
                      <a:t>85,9</a:t>
                    </a:r>
                    <a:endParaRPr lang="ru-RU" dirty="0"/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11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Лист1!$A$2:$A$7</c:f>
              <c:strCache>
                <c:ptCount val="6"/>
                <c:pt idx="0">
                  <c:v>Поджелудочная железа</c:v>
                </c:pt>
                <c:pt idx="1">
                  <c:v>Трахея, вронхи, легкое</c:v>
                </c:pt>
                <c:pt idx="2">
                  <c:v>Ободочная кишка</c:v>
                </c:pt>
                <c:pt idx="3">
                  <c:v>Желудок</c:v>
                </c:pt>
                <c:pt idx="4">
                  <c:v>Пищевод</c:v>
                </c:pt>
                <c:pt idx="5">
                  <c:v>Прямая кишка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60.6</c:v>
                </c:pt>
                <c:pt idx="1">
                  <c:v>65.2</c:v>
                </c:pt>
                <c:pt idx="2">
                  <c:v>81.099999999999994</c:v>
                </c:pt>
                <c:pt idx="3">
                  <c:v>81.3</c:v>
                </c:pt>
                <c:pt idx="4">
                  <c:v>82</c:v>
                </c:pt>
                <c:pt idx="5">
                  <c:v>85.9</c:v>
                </c:pt>
              </c:numCache>
            </c:numRef>
          </c:val>
        </c:ser>
        <c:dLbls>
          <c:showVal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Y val="15"/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8.1187144397918423E-2"/>
          <c:y val="3.8554597637498779E-2"/>
          <c:w val="0.68218919628399444"/>
          <c:h val="0.86584178741286422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Районы области</c:v>
                </c:pt>
              </c:strCache>
            </c:strRef>
          </c:tx>
          <c:spPr>
            <a:solidFill>
              <a:srgbClr val="00B0F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1.0331865565344808E-2"/>
                  <c:y val="7.7862705326544934E-2"/>
                </c:manualLayout>
              </c:layout>
              <c:showVal val="1"/>
            </c:dLbl>
            <c:dLbl>
              <c:idx val="1"/>
              <c:layout>
                <c:manualLayout>
                  <c:x val="1.3283827155443325E-2"/>
                  <c:y val="8.2886105670192806E-2"/>
                </c:manualLayout>
              </c:layout>
              <c:showVal val="1"/>
            </c:dLbl>
            <c:dLbl>
              <c:idx val="2"/>
              <c:layout>
                <c:manualLayout>
                  <c:x val="1.3283827155443325E-2"/>
                  <c:y val="8.0374405498368773E-2"/>
                </c:manualLayout>
              </c:layout>
              <c:showVal val="1"/>
            </c:dLbl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anchor="t" anchorCtr="1"/>
              <a:lstStyle/>
              <a:p>
                <a:pPr>
                  <a:defRPr sz="1000" b="1" i="0" baseline="0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37.200000000000003</c:v>
                </c:pt>
                <c:pt idx="1">
                  <c:v>38.1</c:v>
                </c:pt>
                <c:pt idx="2">
                  <c:v>45.4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Омская область</c:v>
                </c:pt>
              </c:strCache>
            </c:strRef>
          </c:tx>
          <c:spPr>
            <a:solidFill>
              <a:srgbClr val="FFCC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1.1449503976682361E-2"/>
                  <c:y val="0.10490627304036967"/>
                </c:manualLayout>
              </c:layout>
              <c:showVal val="1"/>
            </c:dLbl>
            <c:dLbl>
              <c:idx val="1"/>
              <c:layout>
                <c:manualLayout>
                  <c:x val="1.4728497114947846E-2"/>
                  <c:y val="9.9561749031253033E-2"/>
                </c:manualLayout>
              </c:layout>
              <c:showVal val="1"/>
            </c:dLbl>
            <c:dLbl>
              <c:idx val="2"/>
              <c:layout>
                <c:manualLayout>
                  <c:x val="1.5874642620580835E-2"/>
                  <c:y val="7.6435951560937673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41.8</c:v>
                </c:pt>
                <c:pt idx="1">
                  <c:v>43.9</c:v>
                </c:pt>
                <c:pt idx="2">
                  <c:v>46.3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г. Омск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6.7942521154471338E-4"/>
                  <c:y val="0.1127627233337713"/>
                </c:manualLayout>
              </c:layout>
              <c:showVal val="1"/>
            </c:dLbl>
            <c:dLbl>
              <c:idx val="1"/>
              <c:layout>
                <c:manualLayout>
                  <c:x val="1.51549616849886E-2"/>
                  <c:y val="0.11025079704948607"/>
                </c:manualLayout>
              </c:layout>
              <c:showVal val="1"/>
            </c:dLbl>
            <c:dLbl>
              <c:idx val="2"/>
              <c:layout>
                <c:manualLayout>
                  <c:x val="1.9591705000428963E-2"/>
                  <c:y val="8.3848848444449606E-2"/>
                </c:manualLayout>
              </c:layout>
              <c:showVal val="1"/>
            </c:dLbl>
            <c:txPr>
              <a:bodyPr anchor="t" anchorCtr="0"/>
              <a:lstStyle/>
              <a:p>
                <a:pPr>
                  <a:defRPr sz="1000" b="1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44.5</c:v>
                </c:pt>
                <c:pt idx="1">
                  <c:v>47.6</c:v>
                </c:pt>
                <c:pt idx="2">
                  <c:v>49.4</c:v>
                </c:pt>
              </c:numCache>
            </c:numRef>
          </c:val>
        </c:ser>
        <c:dLbls>
          <c:showVal val="1"/>
        </c:dLbls>
        <c:gapWidth val="89"/>
        <c:gapDepth val="83"/>
        <c:shape val="cylinder"/>
        <c:axId val="80499840"/>
        <c:axId val="80501376"/>
        <c:axId val="79080064"/>
      </c:bar3DChart>
      <c:catAx>
        <c:axId val="80499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0501376"/>
        <c:crosses val="autoZero"/>
        <c:auto val="1"/>
        <c:lblAlgn val="ctr"/>
        <c:lblOffset val="100"/>
      </c:catAx>
      <c:valAx>
        <c:axId val="80501376"/>
        <c:scaling>
          <c:orientation val="minMax"/>
          <c:max val="50"/>
          <c:min val="3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aseline="0">
                <a:solidFill>
                  <a:srgbClr val="002060"/>
                </a:solidFill>
              </a:defRPr>
            </a:pPr>
            <a:endParaRPr lang="ru-RU"/>
          </a:p>
        </c:txPr>
        <c:crossAx val="80499840"/>
        <c:crosses val="autoZero"/>
        <c:crossBetween val="between"/>
      </c:valAx>
      <c:serAx>
        <c:axId val="79080064"/>
        <c:scaling>
          <c:orientation val="minMax"/>
        </c:scaling>
        <c:delete val="1"/>
        <c:axPos val="b"/>
        <c:tickLblPos val="none"/>
        <c:crossAx val="80501376"/>
        <c:crosses val="autoZero"/>
      </c:serAx>
    </c:plotArea>
    <c:legend>
      <c:legendPos val="r"/>
      <c:layout>
        <c:manualLayout>
          <c:xMode val="edge"/>
          <c:yMode val="edge"/>
          <c:x val="0.7093276555769471"/>
          <c:y val="0.33478014227375541"/>
          <c:w val="0.20711675495971615"/>
          <c:h val="0.29123511366120575"/>
        </c:manualLayout>
      </c:layout>
      <c:txPr>
        <a:bodyPr/>
        <a:lstStyle/>
        <a:p>
          <a:pPr>
            <a:defRPr sz="1000" baseline="0">
              <a:solidFill>
                <a:srgbClr val="00206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lnSpc>
                <a:spcPct val="80000"/>
              </a:lnSpc>
              <a:defRPr sz="1200"/>
            </a:pPr>
            <a:r>
              <a:rPr lang="ru-RU" sz="1200" b="1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Муниципальные районы </a:t>
            </a:r>
          </a:p>
          <a:p>
            <a:pPr>
              <a:lnSpc>
                <a:spcPct val="80000"/>
              </a:lnSpc>
              <a:defRPr sz="1200"/>
            </a:pPr>
            <a:r>
              <a:rPr lang="ru-RU" sz="1200" b="1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 наиболее </a:t>
            </a:r>
            <a:r>
              <a:rPr lang="ru-RU" sz="1200" b="1" kern="12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высоким</a:t>
            </a:r>
            <a:r>
              <a:rPr lang="ru-RU" sz="1200" b="1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уровнем ранней </a:t>
            </a:r>
            <a:r>
              <a:rPr lang="ru-RU" sz="1200" b="1" kern="1200" cap="none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выявляемости</a:t>
            </a:r>
            <a:r>
              <a:rPr lang="ru-RU" sz="1200" b="1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ЗНО за 2011 год (%)</a:t>
            </a:r>
          </a:p>
        </c:rich>
      </c:tx>
      <c:layout>
        <c:manualLayout>
          <c:xMode val="edge"/>
          <c:yMode val="edge"/>
          <c:x val="0.15196012981367271"/>
          <c:y val="4.7704387859344027E-2"/>
        </c:manualLayout>
      </c:layout>
      <c:spPr>
        <a:solidFill>
          <a:srgbClr val="FFC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title>
    <c:view3D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Муниципальные район Омской области с наиболее высоким уровнем заболеваемости ЗНО за 2011 год (на 100 тыс. населения)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1F1FE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00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C724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FFFF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00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1.0251548786998932E-2"/>
                  <c:y val="-8.2519677300812735E-2"/>
                </c:manualLayout>
              </c:layout>
              <c:sp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c:spPr>
              <c:txPr>
                <a:bodyPr anchor="t" anchorCtr="0"/>
                <a:lstStyle/>
                <a:p>
                  <a:pPr>
                    <a:defRPr sz="1000" b="1" i="0" normalizeH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6364501418406202E-2"/>
                  <c:y val="-6.2767242386173622E-2"/>
                </c:manualLayout>
              </c:layout>
              <c:sp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c:spPr>
              <c:txPr>
                <a:bodyPr anchor="t" anchorCtr="0"/>
                <a:lstStyle/>
                <a:p>
                  <a:pPr>
                    <a:defRPr sz="1000" b="1" i="0" normalizeH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1.0374484462336301E-2"/>
                  <c:y val="-4.9752306723754337E-2"/>
                </c:manualLayout>
              </c:layout>
              <c:showVal val="1"/>
            </c:dLbl>
            <c:dLbl>
              <c:idx val="3"/>
              <c:layout>
                <c:manualLayout>
                  <c:x val="7.4104481505685993E-3"/>
                  <c:y val="-2.3538695130740427E-2"/>
                </c:manualLayout>
              </c:layout>
              <c:sp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c:spPr>
              <c:txPr>
                <a:bodyPr anchor="t" anchorCtr="0"/>
                <a:lstStyle/>
                <a:p>
                  <a:pPr>
                    <a:defRPr sz="1000" b="1" i="0" normalizeH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2825596256820325E-2"/>
                  <c:y val="-3.0643952839928452E-2"/>
                </c:manualLayout>
              </c:layout>
              <c:showVal val="1"/>
            </c:dLbl>
            <c:dLbl>
              <c:idx val="5"/>
              <c:layout>
                <c:manualLayout>
                  <c:x val="1.6426207503507709E-2"/>
                  <c:y val="-1.8470169981113281E-3"/>
                </c:manualLayout>
              </c:layout>
              <c:showVal val="1"/>
            </c:dLbl>
            <c:spPr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txPr>
              <a:bodyPr anchor="t" anchorCtr="0"/>
              <a:lstStyle/>
              <a:p>
                <a:pPr>
                  <a:defRPr sz="1000" b="1" i="0" normalizeH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Щербакульский</c:v>
                </c:pt>
                <c:pt idx="1">
                  <c:v>Муромцевский</c:v>
                </c:pt>
                <c:pt idx="2">
                  <c:v>Таврический</c:v>
                </c:pt>
                <c:pt idx="3">
                  <c:v>Любинский</c:v>
                </c:pt>
                <c:pt idx="4">
                  <c:v>Крутинский</c:v>
                </c:pt>
                <c:pt idx="5">
                  <c:v>Оконешникоский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53.2</c:v>
                </c:pt>
                <c:pt idx="1">
                  <c:v>52.9</c:v>
                </c:pt>
                <c:pt idx="2">
                  <c:v>52.1</c:v>
                </c:pt>
                <c:pt idx="3">
                  <c:v>50.7</c:v>
                </c:pt>
                <c:pt idx="4">
                  <c:v>50</c:v>
                </c:pt>
                <c:pt idx="5">
                  <c:v>48.9</c:v>
                </c:pt>
              </c:numCache>
            </c:numRef>
          </c:val>
        </c:ser>
        <c:dLbls>
          <c:showVal val="1"/>
        </c:dLbls>
        <c:gapWidth val="55"/>
        <c:gapDepth val="115"/>
        <c:shape val="cylinder"/>
        <c:axId val="80416128"/>
        <c:axId val="80422016"/>
        <c:axId val="0"/>
      </c:bar3DChart>
      <c:catAx>
        <c:axId val="80416128"/>
        <c:scaling>
          <c:orientation val="minMax"/>
        </c:scaling>
        <c:axPos val="b"/>
        <c:tickLblPos val="nextTo"/>
        <c:txPr>
          <a:bodyPr anchor="ctr" anchorCtr="0"/>
          <a:lstStyle/>
          <a:p>
            <a:pPr>
              <a:defRPr sz="10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80422016"/>
        <c:crosses val="autoZero"/>
        <c:auto val="1"/>
        <c:lblAlgn val="ctr"/>
        <c:lblOffset val="100"/>
      </c:catAx>
      <c:valAx>
        <c:axId val="80422016"/>
        <c:scaling>
          <c:orientation val="minMax"/>
          <c:max val="54"/>
          <c:min val="47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900" baseline="0">
                <a:solidFill>
                  <a:srgbClr val="002060"/>
                </a:solidFill>
              </a:defRPr>
            </a:pPr>
            <a:endParaRPr lang="ru-RU"/>
          </a:p>
        </c:txPr>
        <c:crossAx val="80416128"/>
        <c:crosses val="autoZero"/>
        <c:crossBetween val="between"/>
        <c:majorUnit val="1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lnSpc>
                <a:spcPct val="80000"/>
              </a:lnSpc>
              <a:defRPr sz="1200"/>
            </a:pPr>
            <a:r>
              <a:rPr lang="ru-RU" sz="1200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Муниципальные районы  с наиболее </a:t>
            </a:r>
            <a:r>
              <a:rPr lang="ru-RU" sz="1200" kern="1200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низким </a:t>
            </a:r>
            <a:r>
              <a:rPr lang="ru-RU" sz="1200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уровнем ранней </a:t>
            </a:r>
            <a:r>
              <a:rPr lang="ru-RU" sz="1200" kern="1200" cap="none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выявляемости</a:t>
            </a:r>
            <a:r>
              <a:rPr lang="ru-RU" sz="1200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ЗНО</a:t>
            </a:r>
            <a:r>
              <a:rPr lang="ru-RU" sz="1200" kern="1200" cap="none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200" kern="12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 2011 год (%)</a:t>
            </a:r>
          </a:p>
        </c:rich>
      </c:tx>
      <c:layout>
        <c:manualLayout>
          <c:xMode val="edge"/>
          <c:yMode val="edge"/>
          <c:x val="0.19557549161204321"/>
          <c:y val="0"/>
        </c:manualLayout>
      </c:layout>
      <c:overlay val="1"/>
      <c:spPr>
        <a:solidFill>
          <a:srgbClr val="FFC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title>
    <c:view3D>
      <c:rotY val="10"/>
      <c:depthPercent val="100"/>
      <c:rAngAx val="1"/>
    </c:view3D>
    <c:floor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side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C724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spPr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1.5353413890831303E-2"/>
                  <c:y val="6.5220473188164277E-2"/>
                </c:manualLayout>
              </c:layout>
              <c:showVal val="1"/>
            </c:dLbl>
            <c:dLbl>
              <c:idx val="1"/>
              <c:layout>
                <c:manualLayout>
                  <c:x val="1.5353413890831303E-2"/>
                  <c:y val="6.736606812206053E-2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 b="1" i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2.3790112645435912E-2"/>
                  <c:y val="5.6051642410102555E-2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 b="1" i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1.1894920172268441E-2"/>
                  <c:y val="6.4212483335185352E-2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 b="1" i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6873669810108245E-2"/>
                  <c:y val="6.7172223919564511E-2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 b="1" i="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2.0331891227772091E-2"/>
                  <c:y val="5.6149432470466276E-2"/>
                </c:manualLayout>
              </c:layout>
              <c:showVal val="1"/>
            </c:dLbl>
            <c:txPr>
              <a:bodyPr anchor="ctr" anchorCtr="0"/>
              <a:lstStyle/>
              <a:p>
                <a:pPr>
                  <a:defRPr sz="1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Знаменский</c:v>
                </c:pt>
                <c:pt idx="1">
                  <c:v>Тевризский</c:v>
                </c:pt>
                <c:pt idx="2">
                  <c:v>Большеуковский</c:v>
                </c:pt>
                <c:pt idx="3">
                  <c:v>Колосовский</c:v>
                </c:pt>
                <c:pt idx="4">
                  <c:v>Марьяновский</c:v>
                </c:pt>
                <c:pt idx="5">
                  <c:v>Горьковский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27.8</c:v>
                </c:pt>
                <c:pt idx="1">
                  <c:v>31.1</c:v>
                </c:pt>
                <c:pt idx="2">
                  <c:v>32</c:v>
                </c:pt>
                <c:pt idx="3">
                  <c:v>36.4</c:v>
                </c:pt>
                <c:pt idx="4">
                  <c:v>38.4</c:v>
                </c:pt>
                <c:pt idx="5">
                  <c:v>38.700000000000003</c:v>
                </c:pt>
              </c:numCache>
            </c:numRef>
          </c:val>
        </c:ser>
        <c:dLbls>
          <c:showVal val="1"/>
        </c:dLbls>
        <c:gapWidth val="42"/>
        <c:gapDepth val="44"/>
        <c:shape val="cylinder"/>
        <c:axId val="80467072"/>
        <c:axId val="80468608"/>
        <c:axId val="80512768"/>
      </c:bar3DChart>
      <c:catAx>
        <c:axId val="80467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 baseline="0">
                <a:solidFill>
                  <a:srgbClr val="002060"/>
                </a:solidFill>
              </a:defRPr>
            </a:pPr>
            <a:endParaRPr lang="ru-RU"/>
          </a:p>
        </c:txPr>
        <c:crossAx val="80468608"/>
        <c:crosses val="autoZero"/>
        <c:auto val="1"/>
        <c:lblAlgn val="ctr"/>
        <c:lblOffset val="100"/>
      </c:catAx>
      <c:valAx>
        <c:axId val="80468608"/>
        <c:scaling>
          <c:orientation val="minMax"/>
          <c:max val="39"/>
          <c:min val="25"/>
        </c:scaling>
        <c:axPos val="l"/>
        <c:majorGridlines/>
        <c:numFmt formatCode="0;[Red]0" sourceLinked="0"/>
        <c:tickLblPos val="nextTo"/>
        <c:txPr>
          <a:bodyPr/>
          <a:lstStyle/>
          <a:p>
            <a:pPr>
              <a:defRPr sz="1000" baseline="0">
                <a:solidFill>
                  <a:srgbClr val="002060"/>
                </a:solidFill>
              </a:defRPr>
            </a:pPr>
            <a:endParaRPr lang="ru-RU"/>
          </a:p>
        </c:txPr>
        <c:crossAx val="80467072"/>
        <c:crosses val="autoZero"/>
        <c:crossBetween val="between"/>
        <c:majorUnit val="2"/>
      </c:valAx>
      <c:serAx>
        <c:axId val="80512768"/>
        <c:scaling>
          <c:orientation val="minMax"/>
        </c:scaling>
        <c:delete val="1"/>
        <c:axPos val="b"/>
        <c:tickLblPos val="none"/>
        <c:crossAx val="80468608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866604-9EF7-420D-AC6E-895105297357}" type="doc">
      <dgm:prSet loTypeId="urn:microsoft.com/office/officeart/2005/8/layout/vList3" loCatId="list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A690F3B0-43A6-4C9A-9283-AE8BC4508A4B}">
      <dgm:prSet custT="1"/>
      <dgm:spPr/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900" b="1" dirty="0" smtClean="0">
              <a:solidFill>
                <a:srgbClr val="002060"/>
              </a:solidFill>
            </a:rPr>
            <a:t>          </a:t>
          </a:r>
          <a:r>
            <a:rPr lang="ru-RU" sz="1400" b="1" dirty="0" smtClean="0">
              <a:solidFill>
                <a:srgbClr val="002060"/>
              </a:solidFill>
            </a:rPr>
            <a:t>Снижение показателя запущенности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онкологической  патологии на 12 %;</a:t>
          </a:r>
          <a:endParaRPr lang="ru-RU" sz="1400" b="1" dirty="0">
            <a:solidFill>
              <a:srgbClr val="002060"/>
            </a:solidFill>
          </a:endParaRPr>
        </a:p>
      </dgm:t>
    </dgm:pt>
    <dgm:pt modelId="{0A426B76-8B8A-43E0-932F-70E038005F7D}" type="parTrans" cxnId="{F3C4D432-CC70-4E84-A4F6-3D2E834B29B0}">
      <dgm:prSet/>
      <dgm:spPr/>
      <dgm:t>
        <a:bodyPr/>
        <a:lstStyle/>
        <a:p>
          <a:endParaRPr lang="ru-RU"/>
        </a:p>
      </dgm:t>
    </dgm:pt>
    <dgm:pt modelId="{3180A18E-BD9D-4668-94D5-5A16F80330E4}" type="sibTrans" cxnId="{F3C4D432-CC70-4E84-A4F6-3D2E834B29B0}">
      <dgm:prSet/>
      <dgm:spPr/>
      <dgm:t>
        <a:bodyPr/>
        <a:lstStyle/>
        <a:p>
          <a:endParaRPr lang="ru-RU"/>
        </a:p>
      </dgm:t>
    </dgm:pt>
    <dgm:pt modelId="{2B8B50D1-AD01-4E98-95F7-4C773D50E597}">
      <dgm:prSet custT="1"/>
      <dgm:spPr/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Увеличение доли впервые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выявленных больных  в </a:t>
          </a:r>
          <a:r>
            <a:rPr lang="en-US" sz="1400" b="1" dirty="0" smtClean="0">
              <a:solidFill>
                <a:srgbClr val="002060"/>
              </a:solidFill>
            </a:rPr>
            <a:t>I </a:t>
          </a:r>
          <a:r>
            <a:rPr lang="ru-RU" sz="1400" b="1" dirty="0" smtClean="0">
              <a:solidFill>
                <a:srgbClr val="002060"/>
              </a:solidFill>
            </a:rPr>
            <a:t>и </a:t>
          </a:r>
          <a:r>
            <a:rPr lang="en-US" sz="1400" b="1" dirty="0" smtClean="0">
              <a:solidFill>
                <a:srgbClr val="002060"/>
              </a:solidFill>
            </a:rPr>
            <a:t>II</a:t>
          </a:r>
          <a:r>
            <a:rPr lang="ru-RU" sz="1400" b="1" dirty="0" smtClean="0">
              <a:solidFill>
                <a:srgbClr val="002060"/>
              </a:solidFill>
            </a:rPr>
            <a:t> стадиях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онкологических заболеваний  на 10 %;</a:t>
          </a:r>
          <a:endParaRPr lang="ru-RU" sz="1400" dirty="0">
            <a:solidFill>
              <a:srgbClr val="002060"/>
            </a:solidFill>
          </a:endParaRPr>
        </a:p>
      </dgm:t>
    </dgm:pt>
    <dgm:pt modelId="{2A4962E5-844D-4042-B5C1-3CD28BBBE900}" type="parTrans" cxnId="{691D124C-6094-4E4A-802E-708D337936DB}">
      <dgm:prSet/>
      <dgm:spPr/>
      <dgm:t>
        <a:bodyPr/>
        <a:lstStyle/>
        <a:p>
          <a:endParaRPr lang="ru-RU"/>
        </a:p>
      </dgm:t>
    </dgm:pt>
    <dgm:pt modelId="{785E9AB3-1A43-4A07-A516-23275D25AF5A}" type="sibTrans" cxnId="{691D124C-6094-4E4A-802E-708D337936DB}">
      <dgm:prSet/>
      <dgm:spPr/>
      <dgm:t>
        <a:bodyPr/>
        <a:lstStyle/>
        <a:p>
          <a:endParaRPr lang="ru-RU"/>
        </a:p>
      </dgm:t>
    </dgm:pt>
    <dgm:pt modelId="{DFFFD114-7127-46AD-BAB1-DA31E854A417}">
      <dgm:prSet custT="1"/>
      <dgm:spPr/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Снижение доли онкологических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больных, умерших в  течение года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после установления диагноза, на 5 %;</a:t>
          </a:r>
          <a:endParaRPr lang="ru-RU" sz="1400" b="1" dirty="0">
            <a:solidFill>
              <a:srgbClr val="002060"/>
            </a:solidFill>
          </a:endParaRPr>
        </a:p>
      </dgm:t>
    </dgm:pt>
    <dgm:pt modelId="{5FCA1D50-3CCF-4C56-9EB5-4C31866D7987}" type="parTrans" cxnId="{7A59B6BD-66F6-4E33-B5EA-97129A5C5911}">
      <dgm:prSet/>
      <dgm:spPr/>
      <dgm:t>
        <a:bodyPr/>
        <a:lstStyle/>
        <a:p>
          <a:endParaRPr lang="ru-RU"/>
        </a:p>
      </dgm:t>
    </dgm:pt>
    <dgm:pt modelId="{FFBE554D-2D33-4507-8B0A-002A44305DDF}" type="sibTrans" cxnId="{7A59B6BD-66F6-4E33-B5EA-97129A5C5911}">
      <dgm:prSet/>
      <dgm:spPr/>
      <dgm:t>
        <a:bodyPr/>
        <a:lstStyle/>
        <a:p>
          <a:endParaRPr lang="ru-RU"/>
        </a:p>
      </dgm:t>
    </dgm:pt>
    <dgm:pt modelId="{12ED2EA8-F1F2-483C-BEF9-898B0639618D}">
      <dgm:prSet custT="1"/>
      <dgm:spPr/>
      <dgm:t>
        <a:bodyPr/>
        <a:lstStyle/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300" b="1" dirty="0" smtClean="0">
              <a:solidFill>
                <a:srgbClr val="002060"/>
              </a:solidFill>
            </a:rPr>
            <a:t>         </a:t>
          </a:r>
          <a:r>
            <a:rPr lang="ru-RU" sz="1400" b="1" dirty="0" smtClean="0">
              <a:solidFill>
                <a:srgbClr val="002060"/>
              </a:solidFill>
            </a:rPr>
            <a:t>Снижение доли смертности населения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 Омской области от онкологических </a:t>
          </a:r>
        </a:p>
        <a:p>
          <a:pPr algn="l" rtl="0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</a:rPr>
            <a:t>        заболеваний на 5 %.</a:t>
          </a:r>
          <a:endParaRPr lang="ru-RU" sz="1400" dirty="0">
            <a:solidFill>
              <a:srgbClr val="002060"/>
            </a:solidFill>
          </a:endParaRPr>
        </a:p>
      </dgm:t>
    </dgm:pt>
    <dgm:pt modelId="{5E644A67-A5E6-4015-9395-AB5CD51AE610}" type="parTrans" cxnId="{8BC447F2-0377-466F-BA45-6449D46550B4}">
      <dgm:prSet/>
      <dgm:spPr/>
      <dgm:t>
        <a:bodyPr/>
        <a:lstStyle/>
        <a:p>
          <a:endParaRPr lang="ru-RU"/>
        </a:p>
      </dgm:t>
    </dgm:pt>
    <dgm:pt modelId="{97D43374-9729-4B9C-8C34-EC748B275C16}" type="sibTrans" cxnId="{8BC447F2-0377-466F-BA45-6449D46550B4}">
      <dgm:prSet/>
      <dgm:spPr/>
      <dgm:t>
        <a:bodyPr/>
        <a:lstStyle/>
        <a:p>
          <a:endParaRPr lang="ru-RU"/>
        </a:p>
      </dgm:t>
    </dgm:pt>
    <dgm:pt modelId="{58FCB343-B6BE-4FFB-8107-245C6BEFD32F}" type="pres">
      <dgm:prSet presAssocID="{F9866604-9EF7-420D-AC6E-89510529735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7F4BA1-EEBC-432C-9C1F-7573A4E21DD9}" type="pres">
      <dgm:prSet presAssocID="{A690F3B0-43A6-4C9A-9283-AE8BC4508A4B}" presName="composite" presStyleCnt="0"/>
      <dgm:spPr/>
    </dgm:pt>
    <dgm:pt modelId="{CE828C8E-0FFB-4E73-83C7-F49D101D8FE0}" type="pres">
      <dgm:prSet presAssocID="{A690F3B0-43A6-4C9A-9283-AE8BC4508A4B}" presName="imgShp" presStyleLbl="fgImgPlace1" presStyleIdx="0" presStyleCnt="4" custLinFactNeighborX="-57025" custLinFactNeighborY="-8302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ru-RU"/>
        </a:p>
      </dgm:t>
    </dgm:pt>
    <dgm:pt modelId="{2A24C7AA-35B4-41F9-9DD9-5DD2C3736A8D}" type="pres">
      <dgm:prSet presAssocID="{A690F3B0-43A6-4C9A-9283-AE8BC4508A4B}" presName="txShp" presStyleLbl="node1" presStyleIdx="0" presStyleCnt="4" custScaleX="145602" custScaleY="145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EF033-25E6-4381-8DB5-70D677E2C95E}" type="pres">
      <dgm:prSet presAssocID="{3180A18E-BD9D-4668-94D5-5A16F80330E4}" presName="spacing" presStyleCnt="0"/>
      <dgm:spPr/>
    </dgm:pt>
    <dgm:pt modelId="{5706A4CC-FC5A-447C-8DA3-B0D67898495C}" type="pres">
      <dgm:prSet presAssocID="{2B8B50D1-AD01-4E98-95F7-4C773D50E597}" presName="composite" presStyleCnt="0"/>
      <dgm:spPr/>
    </dgm:pt>
    <dgm:pt modelId="{02243752-5B40-432A-B027-3B4047A724BD}" type="pres">
      <dgm:prSet presAssocID="{2B8B50D1-AD01-4E98-95F7-4C773D50E597}" presName="imgShp" presStyleLbl="fgImgPlace1" presStyleIdx="1" presStyleCnt="4" custLinFactNeighborX="-57025" custLinFactNeighborY="-4773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39E08373-F636-4C21-B1BB-458AD6F5E3D1}" type="pres">
      <dgm:prSet presAssocID="{2B8B50D1-AD01-4E98-95F7-4C773D50E597}" presName="txShp" presStyleLbl="node1" presStyleIdx="1" presStyleCnt="4" custScaleX="145602" custScaleY="147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06D647-4941-4100-8591-D226C0FD8EEA}" type="pres">
      <dgm:prSet presAssocID="{785E9AB3-1A43-4A07-A516-23275D25AF5A}" presName="spacing" presStyleCnt="0"/>
      <dgm:spPr/>
    </dgm:pt>
    <dgm:pt modelId="{2A5575A1-A5A7-4808-AAB4-E4E534B6463F}" type="pres">
      <dgm:prSet presAssocID="{DFFFD114-7127-46AD-BAB1-DA31E854A417}" presName="composite" presStyleCnt="0"/>
      <dgm:spPr/>
    </dgm:pt>
    <dgm:pt modelId="{CD35EA52-8FA6-423D-B9F5-CD0F55FA99FB}" type="pres">
      <dgm:prSet presAssocID="{DFFFD114-7127-46AD-BAB1-DA31E854A417}" presName="imgShp" presStyleLbl="fgImgPlace1" presStyleIdx="2" presStyleCnt="4" custLinFactNeighborX="-57025" custLinFactNeighborY="-6710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</dgm:pt>
    <dgm:pt modelId="{570248E0-48B8-42CD-AAB1-7DE20CE70648}" type="pres">
      <dgm:prSet presAssocID="{DFFFD114-7127-46AD-BAB1-DA31E854A417}" presName="txShp" presStyleLbl="node1" presStyleIdx="2" presStyleCnt="4" custScaleX="145602" custScaleY="149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65A9A-8ACB-4BD2-89B2-28F7302AA22A}" type="pres">
      <dgm:prSet presAssocID="{FFBE554D-2D33-4507-8B0A-002A44305DDF}" presName="spacing" presStyleCnt="0"/>
      <dgm:spPr/>
    </dgm:pt>
    <dgm:pt modelId="{ADB30FD1-A75F-4122-AB1D-A31F60A4AEBD}" type="pres">
      <dgm:prSet presAssocID="{12ED2EA8-F1F2-483C-BEF9-898B0639618D}" presName="composite" presStyleCnt="0"/>
      <dgm:spPr/>
    </dgm:pt>
    <dgm:pt modelId="{193FED21-AB35-49AC-9FBB-ABB832E1CB4C}" type="pres">
      <dgm:prSet presAssocID="{12ED2EA8-F1F2-483C-BEF9-898B0639618D}" presName="imgShp" presStyleLbl="fgImgPlace1" presStyleIdx="3" presStyleCnt="4" custLinFactNeighborX="-57025" custLinFactNeighborY="-4539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ru-RU"/>
        </a:p>
      </dgm:t>
    </dgm:pt>
    <dgm:pt modelId="{9954E15E-8FD4-4664-B373-751D996328A3}" type="pres">
      <dgm:prSet presAssocID="{12ED2EA8-F1F2-483C-BEF9-898B0639618D}" presName="txShp" presStyleLbl="node1" presStyleIdx="3" presStyleCnt="4" custScaleX="145602" custScaleY="139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59B6BD-66F6-4E33-B5EA-97129A5C5911}" srcId="{F9866604-9EF7-420D-AC6E-895105297357}" destId="{DFFFD114-7127-46AD-BAB1-DA31E854A417}" srcOrd="2" destOrd="0" parTransId="{5FCA1D50-3CCF-4C56-9EB5-4C31866D7987}" sibTransId="{FFBE554D-2D33-4507-8B0A-002A44305DDF}"/>
    <dgm:cxn modelId="{4F2D63CA-CF9A-4E55-B6A8-E632ADE8B048}" type="presOf" srcId="{12ED2EA8-F1F2-483C-BEF9-898B0639618D}" destId="{9954E15E-8FD4-4664-B373-751D996328A3}" srcOrd="0" destOrd="0" presId="urn:microsoft.com/office/officeart/2005/8/layout/vList3"/>
    <dgm:cxn modelId="{45ED2CDE-A7E0-4232-893E-8EC7A053AB21}" type="presOf" srcId="{A690F3B0-43A6-4C9A-9283-AE8BC4508A4B}" destId="{2A24C7AA-35B4-41F9-9DD9-5DD2C3736A8D}" srcOrd="0" destOrd="0" presId="urn:microsoft.com/office/officeart/2005/8/layout/vList3"/>
    <dgm:cxn modelId="{691D124C-6094-4E4A-802E-708D337936DB}" srcId="{F9866604-9EF7-420D-AC6E-895105297357}" destId="{2B8B50D1-AD01-4E98-95F7-4C773D50E597}" srcOrd="1" destOrd="0" parTransId="{2A4962E5-844D-4042-B5C1-3CD28BBBE900}" sibTransId="{785E9AB3-1A43-4A07-A516-23275D25AF5A}"/>
    <dgm:cxn modelId="{89650746-2170-48A7-9E0F-BD0902196661}" type="presOf" srcId="{DFFFD114-7127-46AD-BAB1-DA31E854A417}" destId="{570248E0-48B8-42CD-AAB1-7DE20CE70648}" srcOrd="0" destOrd="0" presId="urn:microsoft.com/office/officeart/2005/8/layout/vList3"/>
    <dgm:cxn modelId="{8F538798-E64F-4C19-9FBD-DC3E74AACA24}" type="presOf" srcId="{F9866604-9EF7-420D-AC6E-895105297357}" destId="{58FCB343-B6BE-4FFB-8107-245C6BEFD32F}" srcOrd="0" destOrd="0" presId="urn:microsoft.com/office/officeart/2005/8/layout/vList3"/>
    <dgm:cxn modelId="{8BC447F2-0377-466F-BA45-6449D46550B4}" srcId="{F9866604-9EF7-420D-AC6E-895105297357}" destId="{12ED2EA8-F1F2-483C-BEF9-898B0639618D}" srcOrd="3" destOrd="0" parTransId="{5E644A67-A5E6-4015-9395-AB5CD51AE610}" sibTransId="{97D43374-9729-4B9C-8C34-EC748B275C16}"/>
    <dgm:cxn modelId="{AE685EDA-E5DE-4BD4-90B2-53C615ED254C}" type="presOf" srcId="{2B8B50D1-AD01-4E98-95F7-4C773D50E597}" destId="{39E08373-F636-4C21-B1BB-458AD6F5E3D1}" srcOrd="0" destOrd="0" presId="urn:microsoft.com/office/officeart/2005/8/layout/vList3"/>
    <dgm:cxn modelId="{F3C4D432-CC70-4E84-A4F6-3D2E834B29B0}" srcId="{F9866604-9EF7-420D-AC6E-895105297357}" destId="{A690F3B0-43A6-4C9A-9283-AE8BC4508A4B}" srcOrd="0" destOrd="0" parTransId="{0A426B76-8B8A-43E0-932F-70E038005F7D}" sibTransId="{3180A18E-BD9D-4668-94D5-5A16F80330E4}"/>
    <dgm:cxn modelId="{0DEA7719-79BB-4829-83F9-390EC155781D}" type="presParOf" srcId="{58FCB343-B6BE-4FFB-8107-245C6BEFD32F}" destId="{617F4BA1-EEBC-432C-9C1F-7573A4E21DD9}" srcOrd="0" destOrd="0" presId="urn:microsoft.com/office/officeart/2005/8/layout/vList3"/>
    <dgm:cxn modelId="{364FF200-FD40-45CC-AEA2-A1F01DF551ED}" type="presParOf" srcId="{617F4BA1-EEBC-432C-9C1F-7573A4E21DD9}" destId="{CE828C8E-0FFB-4E73-83C7-F49D101D8FE0}" srcOrd="0" destOrd="0" presId="urn:microsoft.com/office/officeart/2005/8/layout/vList3"/>
    <dgm:cxn modelId="{0DBBA4EE-5E3B-451E-8777-9E7B0FB5EF5B}" type="presParOf" srcId="{617F4BA1-EEBC-432C-9C1F-7573A4E21DD9}" destId="{2A24C7AA-35B4-41F9-9DD9-5DD2C3736A8D}" srcOrd="1" destOrd="0" presId="urn:microsoft.com/office/officeart/2005/8/layout/vList3"/>
    <dgm:cxn modelId="{7DB5FF54-1ECF-4BB6-8A56-62EDA31EB684}" type="presParOf" srcId="{58FCB343-B6BE-4FFB-8107-245C6BEFD32F}" destId="{2BCEF033-25E6-4381-8DB5-70D677E2C95E}" srcOrd="1" destOrd="0" presId="urn:microsoft.com/office/officeart/2005/8/layout/vList3"/>
    <dgm:cxn modelId="{B0555982-A221-4694-994B-0C10D9F78F1F}" type="presParOf" srcId="{58FCB343-B6BE-4FFB-8107-245C6BEFD32F}" destId="{5706A4CC-FC5A-447C-8DA3-B0D67898495C}" srcOrd="2" destOrd="0" presId="urn:microsoft.com/office/officeart/2005/8/layout/vList3"/>
    <dgm:cxn modelId="{7591FB19-B7D6-4CC7-8BE5-44401781EF6F}" type="presParOf" srcId="{5706A4CC-FC5A-447C-8DA3-B0D67898495C}" destId="{02243752-5B40-432A-B027-3B4047A724BD}" srcOrd="0" destOrd="0" presId="urn:microsoft.com/office/officeart/2005/8/layout/vList3"/>
    <dgm:cxn modelId="{2D47E4FC-AAE3-4D4E-AD89-715A0F2FFD44}" type="presParOf" srcId="{5706A4CC-FC5A-447C-8DA3-B0D67898495C}" destId="{39E08373-F636-4C21-B1BB-458AD6F5E3D1}" srcOrd="1" destOrd="0" presId="urn:microsoft.com/office/officeart/2005/8/layout/vList3"/>
    <dgm:cxn modelId="{769E7122-3744-45B8-B673-71E2955AAE95}" type="presParOf" srcId="{58FCB343-B6BE-4FFB-8107-245C6BEFD32F}" destId="{1306D647-4941-4100-8591-D226C0FD8EEA}" srcOrd="3" destOrd="0" presId="urn:microsoft.com/office/officeart/2005/8/layout/vList3"/>
    <dgm:cxn modelId="{6FFF9EA9-E48A-412C-B68F-77920427CCC0}" type="presParOf" srcId="{58FCB343-B6BE-4FFB-8107-245C6BEFD32F}" destId="{2A5575A1-A5A7-4808-AAB4-E4E534B6463F}" srcOrd="4" destOrd="0" presId="urn:microsoft.com/office/officeart/2005/8/layout/vList3"/>
    <dgm:cxn modelId="{ED2A4299-4493-40EE-A5ED-77E072081669}" type="presParOf" srcId="{2A5575A1-A5A7-4808-AAB4-E4E534B6463F}" destId="{CD35EA52-8FA6-423D-B9F5-CD0F55FA99FB}" srcOrd="0" destOrd="0" presId="urn:microsoft.com/office/officeart/2005/8/layout/vList3"/>
    <dgm:cxn modelId="{D0519818-8AE9-4510-8B08-DE5807266DD9}" type="presParOf" srcId="{2A5575A1-A5A7-4808-AAB4-E4E534B6463F}" destId="{570248E0-48B8-42CD-AAB1-7DE20CE70648}" srcOrd="1" destOrd="0" presId="urn:microsoft.com/office/officeart/2005/8/layout/vList3"/>
    <dgm:cxn modelId="{A9289650-553D-4858-9889-BC5A5C25C174}" type="presParOf" srcId="{58FCB343-B6BE-4FFB-8107-245C6BEFD32F}" destId="{C4965A9A-8ACB-4BD2-89B2-28F7302AA22A}" srcOrd="5" destOrd="0" presId="urn:microsoft.com/office/officeart/2005/8/layout/vList3"/>
    <dgm:cxn modelId="{D15FDE3C-A3F9-4D8A-A972-D0ADD42F28B1}" type="presParOf" srcId="{58FCB343-B6BE-4FFB-8107-245C6BEFD32F}" destId="{ADB30FD1-A75F-4122-AB1D-A31F60A4AEBD}" srcOrd="6" destOrd="0" presId="urn:microsoft.com/office/officeart/2005/8/layout/vList3"/>
    <dgm:cxn modelId="{4833C3D0-302F-4E5B-90F4-02EAB2423C17}" type="presParOf" srcId="{ADB30FD1-A75F-4122-AB1D-A31F60A4AEBD}" destId="{193FED21-AB35-49AC-9FBB-ABB832E1CB4C}" srcOrd="0" destOrd="0" presId="urn:microsoft.com/office/officeart/2005/8/layout/vList3"/>
    <dgm:cxn modelId="{3B65913C-E67A-4B5C-AED0-288AC0099434}" type="presParOf" srcId="{ADB30FD1-A75F-4122-AB1D-A31F60A4AEBD}" destId="{9954E15E-8FD4-4664-B373-751D996328A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F66A3E-8165-48B0-B96D-130D948C2BC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69A3FAC9-425A-4D8D-8601-1B75947FC177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l"/>
          <a:r>
            <a:rPr lang="ru-RU" sz="1600" b="1" dirty="0" smtClean="0">
              <a:solidFill>
                <a:srgbClr val="C00000"/>
              </a:solidFill>
            </a:rPr>
            <a:t>Пять автоматических иммуноферментных анализаторов </a:t>
          </a:r>
          <a:r>
            <a:rPr lang="en-US" sz="1600" b="1" dirty="0" smtClean="0">
              <a:solidFill>
                <a:srgbClr val="C00000"/>
              </a:solidFill>
            </a:rPr>
            <a:t>CHEMWELL</a:t>
          </a:r>
          <a:r>
            <a:rPr lang="ru-RU" sz="1600" b="1" dirty="0" smtClean="0">
              <a:solidFill>
                <a:srgbClr val="C00000"/>
              </a:solidFill>
            </a:rPr>
            <a:t> 2910</a:t>
          </a:r>
          <a:r>
            <a:rPr lang="ru-RU" sz="1600" b="1" dirty="0" smtClean="0">
              <a:solidFill>
                <a:srgbClr val="002060"/>
              </a:solidFill>
            </a:rPr>
            <a:t> (США) для оснащения Азовской, </a:t>
          </a:r>
          <a:r>
            <a:rPr lang="ru-RU" sz="1600" b="1" dirty="0" err="1" smtClean="0">
              <a:solidFill>
                <a:srgbClr val="002060"/>
              </a:solidFill>
            </a:rPr>
            <a:t>Москаленской</a:t>
          </a:r>
          <a:r>
            <a:rPr lang="ru-RU" sz="1600" b="1" dirty="0" smtClean="0">
              <a:solidFill>
                <a:srgbClr val="002060"/>
              </a:solidFill>
            </a:rPr>
            <a:t>, Одесской, </a:t>
          </a:r>
          <a:r>
            <a:rPr lang="ru-RU" sz="1600" b="1" dirty="0" err="1" smtClean="0">
              <a:solidFill>
                <a:srgbClr val="002060"/>
              </a:solidFill>
            </a:rPr>
            <a:t>Оконешниковской</a:t>
          </a:r>
          <a:r>
            <a:rPr lang="ru-RU" sz="1600" b="1" dirty="0" smtClean="0">
              <a:solidFill>
                <a:srgbClr val="002060"/>
              </a:solidFill>
            </a:rPr>
            <a:t> и </a:t>
          </a:r>
          <a:r>
            <a:rPr lang="ru-RU" sz="1600" b="1" dirty="0" err="1" smtClean="0">
              <a:solidFill>
                <a:srgbClr val="002060"/>
              </a:solidFill>
            </a:rPr>
            <a:t>Нижнеомской</a:t>
          </a:r>
          <a:r>
            <a:rPr lang="ru-RU" sz="1600" b="1" dirty="0" smtClean="0">
              <a:solidFill>
                <a:srgbClr val="002060"/>
              </a:solidFill>
            </a:rPr>
            <a:t> центральных районных больниц на общую сумму 4,49 млн.рублей</a:t>
          </a:r>
          <a:endParaRPr lang="ru-RU" sz="1600" b="1" dirty="0"/>
        </a:p>
      </dgm:t>
    </dgm:pt>
    <dgm:pt modelId="{53CEBF39-C20D-4029-93DA-BA567907EC7A}" type="parTrans" cxnId="{4DFB7516-160A-4CCA-96D7-9387ECAC4514}">
      <dgm:prSet/>
      <dgm:spPr/>
      <dgm:t>
        <a:bodyPr/>
        <a:lstStyle/>
        <a:p>
          <a:endParaRPr lang="ru-RU"/>
        </a:p>
      </dgm:t>
    </dgm:pt>
    <dgm:pt modelId="{242B3F0C-C2F4-4BF3-8B6D-1D23B7F3113F}" type="sibTrans" cxnId="{4DFB7516-160A-4CCA-96D7-9387ECAC4514}">
      <dgm:prSet/>
      <dgm:spPr/>
      <dgm:t>
        <a:bodyPr/>
        <a:lstStyle/>
        <a:p>
          <a:endParaRPr lang="ru-RU"/>
        </a:p>
      </dgm:t>
    </dgm:pt>
    <dgm:pt modelId="{103134CE-5F64-45CC-B46E-A1FA4F52B836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l"/>
          <a:r>
            <a:rPr lang="ru-RU" sz="1600" b="1" dirty="0" err="1" smtClean="0">
              <a:solidFill>
                <a:srgbClr val="C00000"/>
              </a:solidFill>
            </a:rPr>
            <a:t>Маммографический</a:t>
          </a:r>
          <a:r>
            <a:rPr lang="ru-RU" sz="1600" b="1" dirty="0" smtClean="0">
              <a:solidFill>
                <a:srgbClr val="C00000"/>
              </a:solidFill>
            </a:rPr>
            <a:t> аппарат GAIA с устройством оцифровки изображений REGIUS </a:t>
          </a:r>
          <a:r>
            <a:rPr lang="ru-RU" sz="1600" b="1" dirty="0" smtClean="0">
              <a:solidFill>
                <a:srgbClr val="002060"/>
              </a:solidFill>
            </a:rPr>
            <a:t>(Германия) для оснащения Городской больницы №3 на сумму 8,09 млн.рублей</a:t>
          </a:r>
          <a:endParaRPr lang="ru-RU" sz="1600" b="1" dirty="0"/>
        </a:p>
      </dgm:t>
    </dgm:pt>
    <dgm:pt modelId="{177D4ABF-2202-4D0E-876D-5B6FB862FAE9}" type="parTrans" cxnId="{21ECECFA-7529-4DAD-A829-70CDD9991D13}">
      <dgm:prSet/>
      <dgm:spPr/>
      <dgm:t>
        <a:bodyPr/>
        <a:lstStyle/>
        <a:p>
          <a:endParaRPr lang="ru-RU"/>
        </a:p>
      </dgm:t>
    </dgm:pt>
    <dgm:pt modelId="{1EDD39BA-0086-4ABD-B2EB-AF662A275241}" type="sibTrans" cxnId="{21ECECFA-7529-4DAD-A829-70CDD9991D13}">
      <dgm:prSet/>
      <dgm:spPr/>
      <dgm:t>
        <a:bodyPr/>
        <a:lstStyle/>
        <a:p>
          <a:endParaRPr lang="ru-RU"/>
        </a:p>
      </dgm:t>
    </dgm:pt>
    <dgm:pt modelId="{4DE4D6D4-1778-4552-80D2-8DE006EF05F4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600" b="1" dirty="0" err="1" smtClean="0">
              <a:solidFill>
                <a:srgbClr val="C00000"/>
              </a:solidFill>
            </a:rPr>
            <a:t>Маммографический</a:t>
          </a:r>
          <a:r>
            <a:rPr lang="ru-RU" sz="1600" b="1" dirty="0" smtClean="0">
              <a:solidFill>
                <a:srgbClr val="C00000"/>
              </a:solidFill>
            </a:rPr>
            <a:t> аппарат GAIA </a:t>
          </a:r>
          <a:r>
            <a:rPr lang="ru-RU" sz="1600" b="1" dirty="0" smtClean="0">
              <a:solidFill>
                <a:srgbClr val="002060"/>
              </a:solidFill>
            </a:rPr>
            <a:t>(Германия) для оснащения </a:t>
          </a:r>
          <a:r>
            <a:rPr lang="ru-RU" sz="1600" b="1" dirty="0" err="1" smtClean="0">
              <a:solidFill>
                <a:srgbClr val="002060"/>
              </a:solidFill>
            </a:rPr>
            <a:t>Тюкалинской</a:t>
          </a:r>
          <a:r>
            <a:rPr lang="ru-RU" sz="1600" b="1" dirty="0" smtClean="0">
              <a:solidFill>
                <a:srgbClr val="002060"/>
              </a:solidFill>
            </a:rPr>
            <a:t> центральной районной больницы на сумму 2,9 млн.рублей</a:t>
          </a:r>
          <a:endParaRPr lang="ru-RU" sz="1600" b="1" dirty="0"/>
        </a:p>
      </dgm:t>
    </dgm:pt>
    <dgm:pt modelId="{7C6910CA-8DA5-4470-ABFD-DE71886F2161}" type="parTrans" cxnId="{A3359B9E-44C2-4282-988C-A573F9F36CBA}">
      <dgm:prSet/>
      <dgm:spPr/>
      <dgm:t>
        <a:bodyPr/>
        <a:lstStyle/>
        <a:p>
          <a:endParaRPr lang="ru-RU"/>
        </a:p>
      </dgm:t>
    </dgm:pt>
    <dgm:pt modelId="{A0313119-7FEF-4DEA-B13E-5AD6F18AECF0}" type="sibTrans" cxnId="{A3359B9E-44C2-4282-988C-A573F9F36CBA}">
      <dgm:prSet/>
      <dgm:spPr/>
      <dgm:t>
        <a:bodyPr/>
        <a:lstStyle/>
        <a:p>
          <a:endParaRPr lang="ru-RU"/>
        </a:p>
      </dgm:t>
    </dgm:pt>
    <dgm:pt modelId="{96FA4F1F-DCF6-470F-87C1-0A08E50CD64C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ru-RU" sz="1600" b="1" dirty="0" smtClean="0">
              <a:solidFill>
                <a:srgbClr val="C00000"/>
              </a:solidFill>
            </a:rPr>
            <a:t>Пять </a:t>
          </a:r>
          <a:r>
            <a:rPr lang="ru-RU" sz="1600" b="1" dirty="0" err="1" smtClean="0">
              <a:solidFill>
                <a:srgbClr val="C00000"/>
              </a:solidFill>
            </a:rPr>
            <a:t>фиброгастроскопов</a:t>
          </a:r>
          <a:r>
            <a:rPr lang="ru-RU" sz="1600" b="1" dirty="0" smtClean="0">
              <a:solidFill>
                <a:srgbClr val="002060"/>
              </a:solidFill>
            </a:rPr>
            <a:t> для оснащения Азовской, </a:t>
          </a:r>
          <a:r>
            <a:rPr lang="ru-RU" sz="1600" b="1" dirty="0" err="1" smtClean="0">
              <a:solidFill>
                <a:srgbClr val="002060"/>
              </a:solidFill>
            </a:rPr>
            <a:t>Большереченской</a:t>
          </a:r>
          <a:r>
            <a:rPr lang="ru-RU" sz="1600" b="1" dirty="0" smtClean="0">
              <a:solidFill>
                <a:srgbClr val="002060"/>
              </a:solidFill>
            </a:rPr>
            <a:t>, </a:t>
          </a:r>
          <a:r>
            <a:rPr lang="ru-RU" sz="1600" b="1" dirty="0" err="1" smtClean="0">
              <a:solidFill>
                <a:srgbClr val="002060"/>
              </a:solidFill>
            </a:rPr>
            <a:t>Любинской</a:t>
          </a:r>
          <a:r>
            <a:rPr lang="ru-RU" sz="1600" b="1" dirty="0" smtClean="0">
              <a:solidFill>
                <a:srgbClr val="002060"/>
              </a:solidFill>
            </a:rPr>
            <a:t>, Таврической и </a:t>
          </a:r>
          <a:r>
            <a:rPr lang="ru-RU" sz="1600" b="1" dirty="0" err="1" smtClean="0">
              <a:solidFill>
                <a:srgbClr val="002060"/>
              </a:solidFill>
            </a:rPr>
            <a:t>Русско-Полянской</a:t>
          </a:r>
          <a:r>
            <a:rPr lang="ru-RU" sz="1600" b="1" dirty="0" smtClean="0">
              <a:solidFill>
                <a:srgbClr val="002060"/>
              </a:solidFill>
            </a:rPr>
            <a:t> центральных районных больниц </a:t>
          </a:r>
        </a:p>
        <a:p>
          <a:pPr algn="l">
            <a:spcAft>
              <a:spcPct val="35000"/>
            </a:spcAft>
          </a:pPr>
          <a:r>
            <a:rPr lang="ru-RU" sz="1600" b="1" dirty="0" smtClean="0">
              <a:solidFill>
                <a:srgbClr val="002060"/>
              </a:solidFill>
            </a:rPr>
            <a:t>на сумму  2,108 млн.рублей</a:t>
          </a:r>
          <a:endParaRPr lang="ru-RU" sz="1600" b="1" dirty="0"/>
        </a:p>
      </dgm:t>
    </dgm:pt>
    <dgm:pt modelId="{C428E30B-B08F-451C-82E9-C2AF97F4C94D}" type="parTrans" cxnId="{6CCA787C-78C2-47C4-8250-3CB10F85117B}">
      <dgm:prSet/>
      <dgm:spPr/>
      <dgm:t>
        <a:bodyPr/>
        <a:lstStyle/>
        <a:p>
          <a:endParaRPr lang="ru-RU"/>
        </a:p>
      </dgm:t>
    </dgm:pt>
    <dgm:pt modelId="{9B4C2736-4CF0-4B20-A54E-34B0B71FA887}" type="sibTrans" cxnId="{6CCA787C-78C2-47C4-8250-3CB10F85117B}">
      <dgm:prSet/>
      <dgm:spPr/>
      <dgm:t>
        <a:bodyPr/>
        <a:lstStyle/>
        <a:p>
          <a:endParaRPr lang="ru-RU"/>
        </a:p>
      </dgm:t>
    </dgm:pt>
    <dgm:pt modelId="{EC4D5946-512F-4BB5-B2C0-11E098CA72D2}" type="pres">
      <dgm:prSet presAssocID="{C0F66A3E-8165-48B0-B96D-130D948C2BC1}" presName="linearFlow" presStyleCnt="0">
        <dgm:presLayoutVars>
          <dgm:dir/>
          <dgm:resizeHandles val="exact"/>
        </dgm:presLayoutVars>
      </dgm:prSet>
      <dgm:spPr/>
    </dgm:pt>
    <dgm:pt modelId="{1EAE2BBB-4F2E-4802-9235-0FACE001BB9A}" type="pres">
      <dgm:prSet presAssocID="{69A3FAC9-425A-4D8D-8601-1B75947FC177}" presName="composite" presStyleCnt="0"/>
      <dgm:spPr/>
    </dgm:pt>
    <dgm:pt modelId="{D8036A87-8ACA-4BE1-9079-FBF51BA29258}" type="pres">
      <dgm:prSet presAssocID="{69A3FAC9-425A-4D8D-8601-1B75947FC177}" presName="imgShp" presStyleLbl="fgImgPlace1" presStyleIdx="0" presStyleCnt="4" custScaleX="154183" custScaleY="147653" custLinFactNeighborX="-30154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002060"/>
          </a:solidFill>
        </a:ln>
      </dgm:spPr>
    </dgm:pt>
    <dgm:pt modelId="{FB268A27-3B26-4271-AC21-0E2D7E41F07B}" type="pres">
      <dgm:prSet presAssocID="{69A3FAC9-425A-4D8D-8601-1B75947FC177}" presName="txShp" presStyleLbl="node1" presStyleIdx="0" presStyleCnt="4" custScaleX="101929" custScaleY="147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006C4-8C6F-41A6-B2A5-82F9AB0A2FFC}" type="pres">
      <dgm:prSet presAssocID="{242B3F0C-C2F4-4BF3-8B6D-1D23B7F3113F}" presName="spacing" presStyleCnt="0"/>
      <dgm:spPr/>
    </dgm:pt>
    <dgm:pt modelId="{3A74868B-0730-4904-9796-045310514760}" type="pres">
      <dgm:prSet presAssocID="{103134CE-5F64-45CC-B46E-A1FA4F52B836}" presName="composite" presStyleCnt="0"/>
      <dgm:spPr/>
    </dgm:pt>
    <dgm:pt modelId="{D1E0293D-2E81-4459-B4DC-CE2098E35FC7}" type="pres">
      <dgm:prSet presAssocID="{103134CE-5F64-45CC-B46E-A1FA4F52B836}" presName="imgShp" presStyleLbl="fgImgPlace1" presStyleIdx="1" presStyleCnt="4" custScaleX="155591" custScaleY="153862" custLinFactNeighborX="-28683"/>
      <dgm:spPr>
        <a:blipFill rotWithShape="0">
          <a:blip xmlns:r="http://schemas.openxmlformats.org/officeDocument/2006/relationships" r:embed="rId2">
            <a:grayscl/>
          </a:blip>
          <a:stretch>
            <a:fillRect/>
          </a:stretch>
        </a:blipFill>
        <a:ln>
          <a:solidFill>
            <a:srgbClr val="002060"/>
          </a:solidFill>
        </a:ln>
      </dgm:spPr>
    </dgm:pt>
    <dgm:pt modelId="{97AB4568-96F5-40CA-9599-93D616583D01}" type="pres">
      <dgm:prSet presAssocID="{103134CE-5F64-45CC-B46E-A1FA4F52B836}" presName="txShp" presStyleLbl="node1" presStyleIdx="1" presStyleCnt="4" custScaleX="101228" custScaleY="142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A52EB-D890-409C-876C-E3329D8005E2}" type="pres">
      <dgm:prSet presAssocID="{1EDD39BA-0086-4ABD-B2EB-AF662A275241}" presName="spacing" presStyleCnt="0"/>
      <dgm:spPr/>
    </dgm:pt>
    <dgm:pt modelId="{40B31677-5509-4CFF-A8BF-02461557F5AA}" type="pres">
      <dgm:prSet presAssocID="{4DE4D6D4-1778-4552-80D2-8DE006EF05F4}" presName="composite" presStyleCnt="0"/>
      <dgm:spPr/>
    </dgm:pt>
    <dgm:pt modelId="{89AEEB00-999D-4E4F-83BF-80EC527D67F3}" type="pres">
      <dgm:prSet presAssocID="{4DE4D6D4-1778-4552-80D2-8DE006EF05F4}" presName="imgShp" presStyleLbl="fgImgPlace1" presStyleIdx="2" presStyleCnt="4" custScaleX="155331" custScaleY="157170" custLinFactNeighborX="-27033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002060"/>
          </a:solidFill>
        </a:ln>
      </dgm:spPr>
    </dgm:pt>
    <dgm:pt modelId="{2C273F8C-154A-4F60-83B7-79A2AEC204B1}" type="pres">
      <dgm:prSet presAssocID="{4DE4D6D4-1778-4552-80D2-8DE006EF05F4}" presName="txShp" presStyleLbl="node1" presStyleIdx="2" presStyleCnt="4" custScaleX="101239" custScaleY="132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F09AC-7746-49D3-834A-FA625DF1B187}" type="pres">
      <dgm:prSet presAssocID="{A0313119-7FEF-4DEA-B13E-5AD6F18AECF0}" presName="spacing" presStyleCnt="0"/>
      <dgm:spPr/>
    </dgm:pt>
    <dgm:pt modelId="{0968F595-6DD6-4D23-AA88-45601505D816}" type="pres">
      <dgm:prSet presAssocID="{96FA4F1F-DCF6-470F-87C1-0A08E50CD64C}" presName="composite" presStyleCnt="0"/>
      <dgm:spPr/>
    </dgm:pt>
    <dgm:pt modelId="{3D230FD6-63F4-48C9-9188-602C0AC11863}" type="pres">
      <dgm:prSet presAssocID="{96FA4F1F-DCF6-470F-87C1-0A08E50CD64C}" presName="imgShp" presStyleLbl="fgImgPlace1" presStyleIdx="3" presStyleCnt="4" custScaleX="149542" custScaleY="151732" custLinFactNeighborX="-28480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rgbClr val="002060"/>
          </a:solidFill>
        </a:ln>
      </dgm:spPr>
    </dgm:pt>
    <dgm:pt modelId="{43CF2C27-0E5C-4C83-8FE7-F8272854628C}" type="pres">
      <dgm:prSet presAssocID="{96FA4F1F-DCF6-470F-87C1-0A08E50CD64C}" presName="txShp" presStyleLbl="node1" presStyleIdx="3" presStyleCnt="4" custScaleX="101479" custScaleY="124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DAC1D-58E7-489E-A5AB-39B942D707D5}" type="presOf" srcId="{103134CE-5F64-45CC-B46E-A1FA4F52B836}" destId="{97AB4568-96F5-40CA-9599-93D616583D01}" srcOrd="0" destOrd="0" presId="urn:microsoft.com/office/officeart/2005/8/layout/vList3"/>
    <dgm:cxn modelId="{A3359B9E-44C2-4282-988C-A573F9F36CBA}" srcId="{C0F66A3E-8165-48B0-B96D-130D948C2BC1}" destId="{4DE4D6D4-1778-4552-80D2-8DE006EF05F4}" srcOrd="2" destOrd="0" parTransId="{7C6910CA-8DA5-4470-ABFD-DE71886F2161}" sibTransId="{A0313119-7FEF-4DEA-B13E-5AD6F18AECF0}"/>
    <dgm:cxn modelId="{A6F2C572-798A-4009-9797-1AFC32A79E13}" type="presOf" srcId="{C0F66A3E-8165-48B0-B96D-130D948C2BC1}" destId="{EC4D5946-512F-4BB5-B2C0-11E098CA72D2}" srcOrd="0" destOrd="0" presId="urn:microsoft.com/office/officeart/2005/8/layout/vList3"/>
    <dgm:cxn modelId="{1BE12BFC-14D2-4573-8DB2-AC951F259820}" type="presOf" srcId="{4DE4D6D4-1778-4552-80D2-8DE006EF05F4}" destId="{2C273F8C-154A-4F60-83B7-79A2AEC204B1}" srcOrd="0" destOrd="0" presId="urn:microsoft.com/office/officeart/2005/8/layout/vList3"/>
    <dgm:cxn modelId="{5F32A823-D8BE-44E6-B0E7-4D4BEA280C5E}" type="presOf" srcId="{69A3FAC9-425A-4D8D-8601-1B75947FC177}" destId="{FB268A27-3B26-4271-AC21-0E2D7E41F07B}" srcOrd="0" destOrd="0" presId="urn:microsoft.com/office/officeart/2005/8/layout/vList3"/>
    <dgm:cxn modelId="{20A44CA1-6A7F-4A18-89D8-979A0A5552DC}" type="presOf" srcId="{96FA4F1F-DCF6-470F-87C1-0A08E50CD64C}" destId="{43CF2C27-0E5C-4C83-8FE7-F8272854628C}" srcOrd="0" destOrd="0" presId="urn:microsoft.com/office/officeart/2005/8/layout/vList3"/>
    <dgm:cxn modelId="{21ECECFA-7529-4DAD-A829-70CDD9991D13}" srcId="{C0F66A3E-8165-48B0-B96D-130D948C2BC1}" destId="{103134CE-5F64-45CC-B46E-A1FA4F52B836}" srcOrd="1" destOrd="0" parTransId="{177D4ABF-2202-4D0E-876D-5B6FB862FAE9}" sibTransId="{1EDD39BA-0086-4ABD-B2EB-AF662A275241}"/>
    <dgm:cxn modelId="{4DFB7516-160A-4CCA-96D7-9387ECAC4514}" srcId="{C0F66A3E-8165-48B0-B96D-130D948C2BC1}" destId="{69A3FAC9-425A-4D8D-8601-1B75947FC177}" srcOrd="0" destOrd="0" parTransId="{53CEBF39-C20D-4029-93DA-BA567907EC7A}" sibTransId="{242B3F0C-C2F4-4BF3-8B6D-1D23B7F3113F}"/>
    <dgm:cxn modelId="{6CCA787C-78C2-47C4-8250-3CB10F85117B}" srcId="{C0F66A3E-8165-48B0-B96D-130D948C2BC1}" destId="{96FA4F1F-DCF6-470F-87C1-0A08E50CD64C}" srcOrd="3" destOrd="0" parTransId="{C428E30B-B08F-451C-82E9-C2AF97F4C94D}" sibTransId="{9B4C2736-4CF0-4B20-A54E-34B0B71FA887}"/>
    <dgm:cxn modelId="{C75E247A-4EBD-4ABD-AFB8-CD86E71BFCE7}" type="presParOf" srcId="{EC4D5946-512F-4BB5-B2C0-11E098CA72D2}" destId="{1EAE2BBB-4F2E-4802-9235-0FACE001BB9A}" srcOrd="0" destOrd="0" presId="urn:microsoft.com/office/officeart/2005/8/layout/vList3"/>
    <dgm:cxn modelId="{66E1632C-BE99-4F2B-96FF-C701D978BBA1}" type="presParOf" srcId="{1EAE2BBB-4F2E-4802-9235-0FACE001BB9A}" destId="{D8036A87-8ACA-4BE1-9079-FBF51BA29258}" srcOrd="0" destOrd="0" presId="urn:microsoft.com/office/officeart/2005/8/layout/vList3"/>
    <dgm:cxn modelId="{E1270EB8-F550-4DD5-A118-6B34F57F5AE6}" type="presParOf" srcId="{1EAE2BBB-4F2E-4802-9235-0FACE001BB9A}" destId="{FB268A27-3B26-4271-AC21-0E2D7E41F07B}" srcOrd="1" destOrd="0" presId="urn:microsoft.com/office/officeart/2005/8/layout/vList3"/>
    <dgm:cxn modelId="{07BD5D29-0D4B-4BE7-8AF6-7366CCEDAE26}" type="presParOf" srcId="{EC4D5946-512F-4BB5-B2C0-11E098CA72D2}" destId="{11B006C4-8C6F-41A6-B2A5-82F9AB0A2FFC}" srcOrd="1" destOrd="0" presId="urn:microsoft.com/office/officeart/2005/8/layout/vList3"/>
    <dgm:cxn modelId="{28F76E33-93CF-4E49-A276-2F6B12496FCE}" type="presParOf" srcId="{EC4D5946-512F-4BB5-B2C0-11E098CA72D2}" destId="{3A74868B-0730-4904-9796-045310514760}" srcOrd="2" destOrd="0" presId="urn:microsoft.com/office/officeart/2005/8/layout/vList3"/>
    <dgm:cxn modelId="{E61C5AC9-6DC5-4A97-B8E7-6FAB7BC4C415}" type="presParOf" srcId="{3A74868B-0730-4904-9796-045310514760}" destId="{D1E0293D-2E81-4459-B4DC-CE2098E35FC7}" srcOrd="0" destOrd="0" presId="urn:microsoft.com/office/officeart/2005/8/layout/vList3"/>
    <dgm:cxn modelId="{34E46B21-4D9E-4E22-B0F2-8DDA109F1A79}" type="presParOf" srcId="{3A74868B-0730-4904-9796-045310514760}" destId="{97AB4568-96F5-40CA-9599-93D616583D01}" srcOrd="1" destOrd="0" presId="urn:microsoft.com/office/officeart/2005/8/layout/vList3"/>
    <dgm:cxn modelId="{E43B0790-CA39-4A5B-8359-5CE1C49032B2}" type="presParOf" srcId="{EC4D5946-512F-4BB5-B2C0-11E098CA72D2}" destId="{7CFA52EB-D890-409C-876C-E3329D8005E2}" srcOrd="3" destOrd="0" presId="urn:microsoft.com/office/officeart/2005/8/layout/vList3"/>
    <dgm:cxn modelId="{39E0E087-9080-459C-91CC-48196064E76F}" type="presParOf" srcId="{EC4D5946-512F-4BB5-B2C0-11E098CA72D2}" destId="{40B31677-5509-4CFF-A8BF-02461557F5AA}" srcOrd="4" destOrd="0" presId="urn:microsoft.com/office/officeart/2005/8/layout/vList3"/>
    <dgm:cxn modelId="{92F631AC-AB98-424A-A0B1-144C1876F17A}" type="presParOf" srcId="{40B31677-5509-4CFF-A8BF-02461557F5AA}" destId="{89AEEB00-999D-4E4F-83BF-80EC527D67F3}" srcOrd="0" destOrd="0" presId="urn:microsoft.com/office/officeart/2005/8/layout/vList3"/>
    <dgm:cxn modelId="{D59C029C-BD2A-411C-A8AB-A26F7D4C4FB1}" type="presParOf" srcId="{40B31677-5509-4CFF-A8BF-02461557F5AA}" destId="{2C273F8C-154A-4F60-83B7-79A2AEC204B1}" srcOrd="1" destOrd="0" presId="urn:microsoft.com/office/officeart/2005/8/layout/vList3"/>
    <dgm:cxn modelId="{2325ECF5-BD46-4D5E-A0E0-32C6C6FFC6DD}" type="presParOf" srcId="{EC4D5946-512F-4BB5-B2C0-11E098CA72D2}" destId="{FC5F09AC-7746-49D3-834A-FA625DF1B187}" srcOrd="5" destOrd="0" presId="urn:microsoft.com/office/officeart/2005/8/layout/vList3"/>
    <dgm:cxn modelId="{F7F39A91-2BA3-418F-AF1B-950657B814E8}" type="presParOf" srcId="{EC4D5946-512F-4BB5-B2C0-11E098CA72D2}" destId="{0968F595-6DD6-4D23-AA88-45601505D816}" srcOrd="6" destOrd="0" presId="urn:microsoft.com/office/officeart/2005/8/layout/vList3"/>
    <dgm:cxn modelId="{B123887B-F235-4D61-808A-1F57B4CFB4E2}" type="presParOf" srcId="{0968F595-6DD6-4D23-AA88-45601505D816}" destId="{3D230FD6-63F4-48C9-9188-602C0AC11863}" srcOrd="0" destOrd="0" presId="urn:microsoft.com/office/officeart/2005/8/layout/vList3"/>
    <dgm:cxn modelId="{1587BA9D-4264-4989-8816-1474257D1F5A}" type="presParOf" srcId="{0968F595-6DD6-4D23-AA88-45601505D816}" destId="{43CF2C27-0E5C-4C83-8FE7-F8272854628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24C7AA-35B4-41F9-9DD9-5DD2C3736A8D}">
      <dsp:nvSpPr>
        <dsp:cNvPr id="0" name=""/>
        <dsp:cNvSpPr/>
      </dsp:nvSpPr>
      <dsp:spPr>
        <a:xfrm rot="10800000">
          <a:off x="71439" y="472"/>
          <a:ext cx="4357714" cy="70964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8" tIns="34290" rIns="64008" bIns="34290" numCol="1" spcCol="1270" anchor="ctr" anchorCtr="0">
          <a:noAutofit/>
        </a:bodyPr>
        <a:lstStyle/>
        <a:p>
          <a:pPr lvl="0" algn="l" defTabSz="4000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solidFill>
                <a:srgbClr val="002060"/>
              </a:solidFill>
            </a:rPr>
            <a:t>          </a:t>
          </a:r>
          <a:r>
            <a:rPr lang="ru-RU" sz="1400" b="1" kern="1200" dirty="0" smtClean="0">
              <a:solidFill>
                <a:srgbClr val="002060"/>
              </a:solidFill>
            </a:rPr>
            <a:t>Снижение показателя запущенности </a:t>
          </a:r>
        </a:p>
        <a:p>
          <a:pPr lvl="0" algn="l" defTabSz="4000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онкологической  патологии на 12 %;</a:t>
          </a:r>
          <a:endParaRPr lang="ru-RU" sz="1400" b="1" kern="1200" dirty="0">
            <a:solidFill>
              <a:srgbClr val="002060"/>
            </a:solidFill>
          </a:endParaRPr>
        </a:p>
      </dsp:txBody>
      <dsp:txXfrm rot="10800000">
        <a:off x="71439" y="472"/>
        <a:ext cx="4357714" cy="709645"/>
      </dsp:txXfrm>
    </dsp:sp>
    <dsp:sp modelId="{CE828C8E-0FFB-4E73-83C7-F49D101D8FE0}">
      <dsp:nvSpPr>
        <dsp:cNvPr id="0" name=""/>
        <dsp:cNvSpPr/>
      </dsp:nvSpPr>
      <dsp:spPr>
        <a:xfrm>
          <a:off x="230685" y="70300"/>
          <a:ext cx="488824" cy="488824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E08373-F636-4C21-B1BB-458AD6F5E3D1}">
      <dsp:nvSpPr>
        <dsp:cNvPr id="0" name=""/>
        <dsp:cNvSpPr/>
      </dsp:nvSpPr>
      <dsp:spPr>
        <a:xfrm rot="10800000">
          <a:off x="71439" y="856035"/>
          <a:ext cx="4357714" cy="72267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8" tIns="53340" rIns="99568" bIns="53340" numCol="1" spcCol="1270" anchor="ctr" anchorCtr="0">
          <a:noAutofit/>
        </a:bodyPr>
        <a:lstStyle/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Увеличение доли впервые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выявленных больных  в </a:t>
          </a:r>
          <a:r>
            <a:rPr lang="en-US" sz="1400" b="1" kern="1200" dirty="0" smtClean="0">
              <a:solidFill>
                <a:srgbClr val="002060"/>
              </a:solidFill>
            </a:rPr>
            <a:t>I </a:t>
          </a:r>
          <a:r>
            <a:rPr lang="ru-RU" sz="1400" b="1" kern="1200" dirty="0" smtClean="0">
              <a:solidFill>
                <a:srgbClr val="002060"/>
              </a:solidFill>
            </a:rPr>
            <a:t>и </a:t>
          </a:r>
          <a:r>
            <a:rPr lang="en-US" sz="1400" b="1" kern="1200" dirty="0" smtClean="0">
              <a:solidFill>
                <a:srgbClr val="002060"/>
              </a:solidFill>
            </a:rPr>
            <a:t>II</a:t>
          </a:r>
          <a:r>
            <a:rPr lang="ru-RU" sz="1400" b="1" kern="1200" dirty="0" smtClean="0">
              <a:solidFill>
                <a:srgbClr val="002060"/>
              </a:solidFill>
            </a:rPr>
            <a:t> стадиях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онкологических заболеваний  на 10 %;</a:t>
          </a:r>
          <a:endParaRPr lang="ru-RU" sz="1400" kern="1200" dirty="0">
            <a:solidFill>
              <a:srgbClr val="002060"/>
            </a:solidFill>
          </a:endParaRPr>
        </a:p>
      </dsp:txBody>
      <dsp:txXfrm rot="10800000">
        <a:off x="71439" y="856035"/>
        <a:ext cx="4357714" cy="722672"/>
      </dsp:txXfrm>
    </dsp:sp>
    <dsp:sp modelId="{02243752-5B40-432A-B027-3B4047A724BD}">
      <dsp:nvSpPr>
        <dsp:cNvPr id="0" name=""/>
        <dsp:cNvSpPr/>
      </dsp:nvSpPr>
      <dsp:spPr>
        <a:xfrm>
          <a:off x="230685" y="949628"/>
          <a:ext cx="488824" cy="488824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0248E0-48B8-42CD-AAB1-7DE20CE70648}">
      <dsp:nvSpPr>
        <dsp:cNvPr id="0" name=""/>
        <dsp:cNvSpPr/>
      </dsp:nvSpPr>
      <dsp:spPr>
        <a:xfrm rot="10800000">
          <a:off x="71439" y="1724626"/>
          <a:ext cx="4357714" cy="73262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8" tIns="53340" rIns="99568" bIns="53340" numCol="1" spcCol="1270" anchor="ctr" anchorCtr="0">
          <a:noAutofit/>
        </a:bodyPr>
        <a:lstStyle/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Снижение доли онкологических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больных, умерших в  течение года </a:t>
          </a:r>
        </a:p>
        <a:p>
          <a:pPr lvl="0" algn="l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после установления диагноза, на 5 %;</a:t>
          </a:r>
          <a:endParaRPr lang="ru-RU" sz="1400" b="1" kern="1200" dirty="0">
            <a:solidFill>
              <a:srgbClr val="002060"/>
            </a:solidFill>
          </a:endParaRPr>
        </a:p>
      </dsp:txBody>
      <dsp:txXfrm rot="10800000">
        <a:off x="71439" y="1724626"/>
        <a:ext cx="4357714" cy="732620"/>
      </dsp:txXfrm>
    </dsp:sp>
    <dsp:sp modelId="{CD35EA52-8FA6-423D-B9F5-CD0F55FA99FB}">
      <dsp:nvSpPr>
        <dsp:cNvPr id="0" name=""/>
        <dsp:cNvSpPr/>
      </dsp:nvSpPr>
      <dsp:spPr>
        <a:xfrm>
          <a:off x="230685" y="1813724"/>
          <a:ext cx="488824" cy="488824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954E15E-8FD4-4664-B373-751D996328A3}">
      <dsp:nvSpPr>
        <dsp:cNvPr id="0" name=""/>
        <dsp:cNvSpPr/>
      </dsp:nvSpPr>
      <dsp:spPr>
        <a:xfrm rot="10800000">
          <a:off x="71439" y="2603164"/>
          <a:ext cx="4357714" cy="68251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8" tIns="49530" rIns="92456" bIns="49530" numCol="1" spcCol="1270" anchor="ctr" anchorCtr="0">
          <a:noAutofit/>
        </a:bodyPr>
        <a:lstStyle/>
        <a:p>
          <a:pPr lvl="0" algn="l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kern="1200" dirty="0" smtClean="0">
              <a:solidFill>
                <a:srgbClr val="002060"/>
              </a:solidFill>
            </a:rPr>
            <a:t>         </a:t>
          </a:r>
          <a:r>
            <a:rPr lang="ru-RU" sz="1400" b="1" kern="1200" dirty="0" smtClean="0">
              <a:solidFill>
                <a:srgbClr val="002060"/>
              </a:solidFill>
            </a:rPr>
            <a:t>Снижение доли смертности населения </a:t>
          </a:r>
        </a:p>
        <a:p>
          <a:pPr lvl="0" algn="l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 Омской области от онкологических </a:t>
          </a:r>
        </a:p>
        <a:p>
          <a:pPr lvl="0" algn="l" defTabSz="5778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      заболеваний на 5 %.</a:t>
          </a:r>
          <a:endParaRPr lang="ru-RU" sz="1400" kern="1200" dirty="0">
            <a:solidFill>
              <a:srgbClr val="002060"/>
            </a:solidFill>
          </a:endParaRPr>
        </a:p>
      </dsp:txBody>
      <dsp:txXfrm rot="10800000">
        <a:off x="71439" y="2603164"/>
        <a:ext cx="4357714" cy="682511"/>
      </dsp:txXfrm>
    </dsp:sp>
    <dsp:sp modelId="{193FED21-AB35-49AC-9FBB-ABB832E1CB4C}">
      <dsp:nvSpPr>
        <dsp:cNvPr id="0" name=""/>
        <dsp:cNvSpPr/>
      </dsp:nvSpPr>
      <dsp:spPr>
        <a:xfrm>
          <a:off x="230685" y="2677820"/>
          <a:ext cx="488824" cy="488824"/>
        </a:xfrm>
        <a:prstGeom prst="ellipse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268A27-3B26-4271-AC21-0E2D7E41F07B}">
      <dsp:nvSpPr>
        <dsp:cNvPr id="0" name=""/>
        <dsp:cNvSpPr/>
      </dsp:nvSpPr>
      <dsp:spPr>
        <a:xfrm rot="10800000">
          <a:off x="2089572" y="1943"/>
          <a:ext cx="7907062" cy="947685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564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Пять автоматических иммуноферментных анализаторов </a:t>
          </a:r>
          <a:r>
            <a:rPr lang="en-US" sz="1600" b="1" kern="1200" dirty="0" smtClean="0">
              <a:solidFill>
                <a:srgbClr val="C00000"/>
              </a:solidFill>
            </a:rPr>
            <a:t>CHEMWELL</a:t>
          </a:r>
          <a:r>
            <a:rPr lang="ru-RU" sz="1600" b="1" kern="1200" dirty="0" smtClean="0">
              <a:solidFill>
                <a:srgbClr val="C00000"/>
              </a:solidFill>
            </a:rPr>
            <a:t> 2910</a:t>
          </a:r>
          <a:r>
            <a:rPr lang="ru-RU" sz="1600" b="1" kern="1200" dirty="0" smtClean="0">
              <a:solidFill>
                <a:srgbClr val="002060"/>
              </a:solidFill>
            </a:rPr>
            <a:t> (США) для оснащения Азовской, </a:t>
          </a:r>
          <a:r>
            <a:rPr lang="ru-RU" sz="1600" b="1" kern="1200" dirty="0" err="1" smtClean="0">
              <a:solidFill>
                <a:srgbClr val="002060"/>
              </a:solidFill>
            </a:rPr>
            <a:t>Москаленской</a:t>
          </a:r>
          <a:r>
            <a:rPr lang="ru-RU" sz="1600" b="1" kern="1200" dirty="0" smtClean="0">
              <a:solidFill>
                <a:srgbClr val="002060"/>
              </a:solidFill>
            </a:rPr>
            <a:t>, Одесской, </a:t>
          </a:r>
          <a:r>
            <a:rPr lang="ru-RU" sz="1600" b="1" kern="1200" dirty="0" err="1" smtClean="0">
              <a:solidFill>
                <a:srgbClr val="002060"/>
              </a:solidFill>
            </a:rPr>
            <a:t>Оконешниковской</a:t>
          </a:r>
          <a:r>
            <a:rPr lang="ru-RU" sz="1600" b="1" kern="1200" dirty="0" smtClean="0">
              <a:solidFill>
                <a:srgbClr val="002060"/>
              </a:solidFill>
            </a:rPr>
            <a:t> и </a:t>
          </a:r>
          <a:r>
            <a:rPr lang="ru-RU" sz="1600" b="1" kern="1200" dirty="0" err="1" smtClean="0">
              <a:solidFill>
                <a:srgbClr val="002060"/>
              </a:solidFill>
            </a:rPr>
            <a:t>Нижнеомской</a:t>
          </a:r>
          <a:r>
            <a:rPr lang="ru-RU" sz="1600" b="1" kern="1200" dirty="0" smtClean="0">
              <a:solidFill>
                <a:srgbClr val="002060"/>
              </a:solidFill>
            </a:rPr>
            <a:t> центральных районных больниц на общую сумму 4,49 млн.рублей</a:t>
          </a:r>
          <a:endParaRPr lang="ru-RU" sz="1600" b="1" kern="1200" dirty="0"/>
        </a:p>
      </dsp:txBody>
      <dsp:txXfrm rot="10800000">
        <a:off x="2089572" y="1943"/>
        <a:ext cx="7907062" cy="947685"/>
      </dsp:txXfrm>
    </dsp:sp>
    <dsp:sp modelId="{D8036A87-8ACA-4BE1-9079-FBF51BA29258}">
      <dsp:nvSpPr>
        <dsp:cNvPr id="0" name=""/>
        <dsp:cNvSpPr/>
      </dsp:nvSpPr>
      <dsp:spPr>
        <a:xfrm>
          <a:off x="1474757" y="1049"/>
          <a:ext cx="991464" cy="94947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AB4568-96F5-40CA-9599-93D616583D01}">
      <dsp:nvSpPr>
        <dsp:cNvPr id="0" name=""/>
        <dsp:cNvSpPr/>
      </dsp:nvSpPr>
      <dsp:spPr>
        <a:xfrm rot="10800000">
          <a:off x="2132620" y="1170828"/>
          <a:ext cx="7852682" cy="917404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564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rgbClr val="C00000"/>
              </a:solidFill>
            </a:rPr>
            <a:t>Маммографический</a:t>
          </a:r>
          <a:r>
            <a:rPr lang="ru-RU" sz="1600" b="1" kern="1200" dirty="0" smtClean="0">
              <a:solidFill>
                <a:srgbClr val="C00000"/>
              </a:solidFill>
            </a:rPr>
            <a:t> аппарат GAIA с устройством оцифровки изображений REGIUS </a:t>
          </a:r>
          <a:r>
            <a:rPr lang="ru-RU" sz="1600" b="1" kern="1200" dirty="0" smtClean="0">
              <a:solidFill>
                <a:srgbClr val="002060"/>
              </a:solidFill>
            </a:rPr>
            <a:t>(Германия) для оснащения Городской больницы №3 на сумму 8,09 млн.рублей</a:t>
          </a:r>
          <a:endParaRPr lang="ru-RU" sz="1600" b="1" kern="1200" dirty="0"/>
        </a:p>
      </dsp:txBody>
      <dsp:txXfrm rot="10800000">
        <a:off x="2132620" y="1170828"/>
        <a:ext cx="7852682" cy="917404"/>
      </dsp:txXfrm>
    </dsp:sp>
    <dsp:sp modelId="{D1E0293D-2E81-4459-B4DC-CE2098E35FC7}">
      <dsp:nvSpPr>
        <dsp:cNvPr id="0" name=""/>
        <dsp:cNvSpPr/>
      </dsp:nvSpPr>
      <dsp:spPr>
        <a:xfrm>
          <a:off x="1495548" y="1134831"/>
          <a:ext cx="1000518" cy="989399"/>
        </a:xfrm>
        <a:prstGeom prst="ellipse">
          <a:avLst/>
        </a:prstGeom>
        <a:blipFill rotWithShape="0">
          <a:blip xmlns:r="http://schemas.openxmlformats.org/officeDocument/2006/relationships" r:embed="rId2">
            <a:grayscl/>
          </a:blip>
          <a:stretch>
            <a:fillRect/>
          </a:stretch>
        </a:blip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273F8C-154A-4F60-83B7-79A2AEC204B1}">
      <dsp:nvSpPr>
        <dsp:cNvPr id="0" name=""/>
        <dsp:cNvSpPr/>
      </dsp:nvSpPr>
      <dsp:spPr>
        <a:xfrm rot="10800000">
          <a:off x="2131562" y="2387389"/>
          <a:ext cx="7853536" cy="852971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564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err="1" smtClean="0">
              <a:solidFill>
                <a:srgbClr val="C00000"/>
              </a:solidFill>
            </a:rPr>
            <a:t>Маммографический</a:t>
          </a:r>
          <a:r>
            <a:rPr lang="ru-RU" sz="1600" b="1" kern="1200" dirty="0" smtClean="0">
              <a:solidFill>
                <a:srgbClr val="C00000"/>
              </a:solidFill>
            </a:rPr>
            <a:t> аппарат GAIA </a:t>
          </a:r>
          <a:r>
            <a:rPr lang="ru-RU" sz="1600" b="1" kern="1200" dirty="0" smtClean="0">
              <a:solidFill>
                <a:srgbClr val="002060"/>
              </a:solidFill>
            </a:rPr>
            <a:t>(Германия) для оснащения </a:t>
          </a:r>
          <a:r>
            <a:rPr lang="ru-RU" sz="1600" b="1" kern="1200" dirty="0" err="1" smtClean="0">
              <a:solidFill>
                <a:srgbClr val="002060"/>
              </a:solidFill>
            </a:rPr>
            <a:t>Тюкалинской</a:t>
          </a:r>
          <a:r>
            <a:rPr lang="ru-RU" sz="1600" b="1" kern="1200" dirty="0" smtClean="0">
              <a:solidFill>
                <a:srgbClr val="002060"/>
              </a:solidFill>
            </a:rPr>
            <a:t> центральной районной больницы на сумму 2,9 млн.рублей</a:t>
          </a:r>
          <a:endParaRPr lang="ru-RU" sz="1600" b="1" kern="1200" dirty="0"/>
        </a:p>
      </dsp:txBody>
      <dsp:txXfrm rot="10800000">
        <a:off x="2131562" y="2387389"/>
        <a:ext cx="7853536" cy="852971"/>
      </dsp:txXfrm>
    </dsp:sp>
    <dsp:sp modelId="{89AEEB00-999D-4E4F-83BF-80EC527D67F3}">
      <dsp:nvSpPr>
        <dsp:cNvPr id="0" name=""/>
        <dsp:cNvSpPr/>
      </dsp:nvSpPr>
      <dsp:spPr>
        <a:xfrm>
          <a:off x="1506362" y="2308539"/>
          <a:ext cx="998846" cy="101067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F2C27-0E5C-4C83-8FE7-F8272854628C}">
      <dsp:nvSpPr>
        <dsp:cNvPr id="0" name=""/>
        <dsp:cNvSpPr/>
      </dsp:nvSpPr>
      <dsp:spPr>
        <a:xfrm rot="10800000">
          <a:off x="2108292" y="3590252"/>
          <a:ext cx="7872154" cy="802235"/>
        </a:xfrm>
        <a:prstGeom prst="homePlat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564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Пять </a:t>
          </a:r>
          <a:r>
            <a:rPr lang="ru-RU" sz="1600" b="1" kern="1200" dirty="0" err="1" smtClean="0">
              <a:solidFill>
                <a:srgbClr val="C00000"/>
              </a:solidFill>
            </a:rPr>
            <a:t>фиброгастроскопов</a:t>
          </a:r>
          <a:r>
            <a:rPr lang="ru-RU" sz="1600" b="1" kern="1200" dirty="0" smtClean="0">
              <a:solidFill>
                <a:srgbClr val="002060"/>
              </a:solidFill>
            </a:rPr>
            <a:t> для оснащения Азовской, </a:t>
          </a:r>
          <a:r>
            <a:rPr lang="ru-RU" sz="1600" b="1" kern="1200" dirty="0" err="1" smtClean="0">
              <a:solidFill>
                <a:srgbClr val="002060"/>
              </a:solidFill>
            </a:rPr>
            <a:t>Большереченской</a:t>
          </a:r>
          <a:r>
            <a:rPr lang="ru-RU" sz="1600" b="1" kern="1200" dirty="0" smtClean="0">
              <a:solidFill>
                <a:srgbClr val="002060"/>
              </a:solidFill>
            </a:rPr>
            <a:t>, </a:t>
          </a:r>
          <a:r>
            <a:rPr lang="ru-RU" sz="1600" b="1" kern="1200" dirty="0" err="1" smtClean="0">
              <a:solidFill>
                <a:srgbClr val="002060"/>
              </a:solidFill>
            </a:rPr>
            <a:t>Любинской</a:t>
          </a:r>
          <a:r>
            <a:rPr lang="ru-RU" sz="1600" b="1" kern="1200" dirty="0" smtClean="0">
              <a:solidFill>
                <a:srgbClr val="002060"/>
              </a:solidFill>
            </a:rPr>
            <a:t>, Таврической и </a:t>
          </a:r>
          <a:r>
            <a:rPr lang="ru-RU" sz="1600" b="1" kern="1200" dirty="0" err="1" smtClean="0">
              <a:solidFill>
                <a:srgbClr val="002060"/>
              </a:solidFill>
            </a:rPr>
            <a:t>Русско-Полянской</a:t>
          </a:r>
          <a:r>
            <a:rPr lang="ru-RU" sz="1600" b="1" kern="1200" dirty="0" smtClean="0">
              <a:solidFill>
                <a:srgbClr val="002060"/>
              </a:solidFill>
            </a:rPr>
            <a:t> центральных районных больниц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на сумму  2,108 млн.рублей</a:t>
          </a:r>
          <a:endParaRPr lang="ru-RU" sz="1600" b="1" kern="1200" dirty="0"/>
        </a:p>
      </dsp:txBody>
      <dsp:txXfrm rot="10800000">
        <a:off x="2108292" y="3590252"/>
        <a:ext cx="7872154" cy="802235"/>
      </dsp:txXfrm>
    </dsp:sp>
    <dsp:sp modelId="{3D230FD6-63F4-48C9-9188-602C0AC11863}">
      <dsp:nvSpPr>
        <dsp:cNvPr id="0" name=""/>
        <dsp:cNvSpPr/>
      </dsp:nvSpPr>
      <dsp:spPr>
        <a:xfrm>
          <a:off x="1501710" y="3503519"/>
          <a:ext cx="961620" cy="975703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C94EB-B064-4202-87E0-F1528993D88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E1C41-D474-4477-A61B-77C6B629A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120" y="8685413"/>
            <a:ext cx="2972280" cy="45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3B4ECE03-C5C1-4D0E-A01A-5434FEE1838D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57347" name="Rectangle 7"/>
          <p:cNvSpPr txBox="1">
            <a:spLocks noGrp="1" noChangeArrowheads="1"/>
          </p:cNvSpPr>
          <p:nvPr/>
        </p:nvSpPr>
        <p:spPr bwMode="auto">
          <a:xfrm>
            <a:off x="3884120" y="8685413"/>
            <a:ext cx="2972280" cy="45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A42B688F-21E2-4FDC-A141-72377D63DA92}" type="slidenum">
              <a:rPr lang="ru-RU" sz="1200"/>
              <a:pPr algn="r"/>
              <a:t>2</a:t>
            </a:fld>
            <a:endParaRPr lang="ru-RU" sz="1200"/>
          </a:p>
        </p:txBody>
      </p:sp>
      <p:sp>
        <p:nvSpPr>
          <p:cNvPr id="57348" name="Rectangle 3"/>
          <p:cNvSpPr txBox="1">
            <a:spLocks noGrp="1" noChangeArrowheads="1"/>
          </p:cNvSpPr>
          <p:nvPr/>
        </p:nvSpPr>
        <p:spPr bwMode="auto">
          <a:xfrm>
            <a:off x="3884120" y="0"/>
            <a:ext cx="2970680" cy="455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5" rIns="89991" bIns="46795"/>
          <a:lstStyle/>
          <a:p>
            <a:pPr algn="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7213" algn="l"/>
                <a:tab pos="2743200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2413" algn="l"/>
                <a:tab pos="10056813" algn="l"/>
              </a:tabLst>
            </a:pPr>
            <a:r>
              <a:rPr lang="en-US" sz="1200">
                <a:solidFill>
                  <a:srgbClr val="000000"/>
                </a:solidFill>
              </a:rPr>
              <a:t>10/15/09</a:t>
            </a:r>
          </a:p>
        </p:txBody>
      </p:sp>
      <p:sp>
        <p:nvSpPr>
          <p:cNvPr id="57349" name="Rectangle 7"/>
          <p:cNvSpPr txBox="1">
            <a:spLocks noGrp="1" noChangeArrowheads="1"/>
          </p:cNvSpPr>
          <p:nvPr/>
        </p:nvSpPr>
        <p:spPr bwMode="auto">
          <a:xfrm>
            <a:off x="3884120" y="8685413"/>
            <a:ext cx="2970680" cy="455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5" rIns="89991" bIns="46795" anchor="b"/>
          <a:lstStyle/>
          <a:p>
            <a:pPr algn="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7213" algn="l"/>
                <a:tab pos="2743200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2413" algn="l"/>
                <a:tab pos="10056813" algn="l"/>
              </a:tabLst>
            </a:pPr>
            <a:fld id="{3512AFF9-5700-4090-ADFB-485A12414675}" type="slidenum">
              <a:rPr lang="en-US" sz="1200">
                <a:solidFill>
                  <a:srgbClr val="000000"/>
                </a:solidFill>
              </a:rPr>
              <a:pPr algn="r"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7213" algn="l"/>
                  <a:tab pos="2743200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2413" algn="l"/>
                  <a:tab pos="10056813" algn="l"/>
                </a:tabLst>
              </a:pPr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7350" name="Text Box 1"/>
          <p:cNvSpPr txBox="1">
            <a:spLocks noChangeArrowheads="1"/>
          </p:cNvSpPr>
          <p:nvPr/>
        </p:nvSpPr>
        <p:spPr bwMode="auto">
          <a:xfrm>
            <a:off x="3884120" y="8685413"/>
            <a:ext cx="2972280" cy="4571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431" tIns="45715" rIns="91431" bIns="45715" anchor="b"/>
          <a:lstStyle/>
          <a:p>
            <a:pPr algn="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7213" algn="l"/>
                <a:tab pos="2743200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2413" algn="l"/>
                <a:tab pos="10056813" algn="l"/>
              </a:tabLst>
            </a:pPr>
            <a:fld id="{FA83E54E-9509-4DEC-A2D3-52D98048B09C}" type="slidenum">
              <a:rPr lang="ru-RU" sz="1200">
                <a:solidFill>
                  <a:srgbClr val="000000"/>
                </a:solidFill>
              </a:rPr>
              <a:pPr algn="r"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7213" algn="l"/>
                  <a:tab pos="2743200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2413" algn="l"/>
                  <a:tab pos="10056813" algn="l"/>
                </a:tabLst>
              </a:pPr>
              <a:t>2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573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573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681" y="4341977"/>
            <a:ext cx="5488640" cy="4115603"/>
          </a:xfrm>
        </p:spPr>
        <p:txBody>
          <a:bodyPr wrap="none" lIns="89991" tIns="46795" rIns="89991" bIns="46795" anchor="ctr"/>
          <a:lstStyle/>
          <a:p>
            <a:pPr defTabSz="449263">
              <a:spcBef>
                <a:spcPts val="7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126E13-788B-49D0-8B15-4ABB9FAEB9E2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120" y="8685413"/>
            <a:ext cx="2972280" cy="45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/>
            <a:fld id="{2A434937-7956-4F35-95DB-A7469F3990AD}" type="slidenum">
              <a:rPr lang="ru-RU" sz="1200"/>
              <a:pPr algn="r"/>
              <a:t>4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E1C41-D474-4477-A61B-77C6B629ABD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1C9E0-22FD-4A8D-AAF1-330EC14F2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658D15-F3B9-4576-8BC2-3D701B9581E2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984A0C-FC5C-46B2-909D-5E815DAC7F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7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jpeg"/><Relationship Id="rId9" Type="http://schemas.microsoft.com/office/2007/relationships/diagramDrawing" Target="../diagrams/drawin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Desktop\2009.04.15\src\Фасад.jpg"/>
          <p:cNvPicPr>
            <a:picLocks noChangeAspect="1" noChangeArrowheads="1"/>
          </p:cNvPicPr>
          <p:nvPr/>
        </p:nvPicPr>
        <p:blipFill>
          <a:blip r:embed="rId3" cstate="email">
            <a:lum bright="8000"/>
          </a:blip>
          <a:srcRect/>
          <a:stretch>
            <a:fillRect/>
          </a:stretch>
        </p:blipFill>
        <p:spPr bwMode="auto">
          <a:xfrm>
            <a:off x="157336" y="2344738"/>
            <a:ext cx="5638800" cy="4252912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1196975"/>
            <a:ext cx="9144000" cy="9787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Состояние онкологической помощи населению Омской области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5" name="Rectangle 2"/>
          <p:cNvSpPr txBox="1">
            <a:spLocks noChangeArrowheads="1"/>
          </p:cNvSpPr>
          <p:nvPr/>
        </p:nvSpPr>
        <p:spPr bwMode="auto">
          <a:xfrm>
            <a:off x="5796136" y="3143248"/>
            <a:ext cx="3347864" cy="295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А.Ш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Ахметянов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главного  врача по медицинской части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124200" y="76200"/>
            <a:ext cx="3352800" cy="288925"/>
          </a:xfrm>
        </p:spPr>
        <p:txBody>
          <a:bodyPr/>
          <a:lstStyle/>
          <a:p>
            <a:pPr>
              <a:defRPr/>
            </a:pPr>
            <a:fld id="{E4EA00BA-6634-4840-A404-18B668A19CC5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5"/>
          <p:cNvSpPr txBox="1">
            <a:spLocks noRot="1" noChangeArrowheads="1"/>
          </p:cNvSpPr>
          <p:nvPr/>
        </p:nvSpPr>
        <p:spPr>
          <a:xfrm>
            <a:off x="285720" y="1052736"/>
            <a:ext cx="4286280" cy="504056"/>
          </a:xfrm>
          <a:prstGeom prst="rect">
            <a:avLst/>
          </a:prstGeom>
          <a:solidFill>
            <a:srgbClr val="FF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Летальность на 1 году наблюдения  (%)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5214942" y="3933056"/>
            <a:ext cx="3533522" cy="424638"/>
          </a:xfrm>
          <a:prstGeom prst="rect">
            <a:avLst/>
          </a:prstGeom>
          <a:solidFill>
            <a:srgbClr val="FF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Пятилетняя выживаемость (%)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107504" y="4077072"/>
          <a:ext cx="45720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5"/>
          <p:cNvSpPr txBox="1">
            <a:spLocks noRot="1" noChangeArrowheads="1"/>
          </p:cNvSpPr>
          <p:nvPr/>
        </p:nvSpPr>
        <p:spPr>
          <a:xfrm>
            <a:off x="5148064" y="1052736"/>
            <a:ext cx="3816424" cy="504056"/>
          </a:xfrm>
          <a:prstGeom prst="rect">
            <a:avLst/>
          </a:prstGeom>
          <a:solidFill>
            <a:srgbClr val="FF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Смертность от ЗНО </a:t>
            </a:r>
          </a:p>
          <a:p>
            <a:pPr lvl="0" algn="ctr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(на 100 тыс. населения)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Rectangle 5"/>
          <p:cNvSpPr txBox="1">
            <a:spLocks noRot="1" noChangeArrowheads="1"/>
          </p:cNvSpPr>
          <p:nvPr/>
        </p:nvSpPr>
        <p:spPr>
          <a:xfrm>
            <a:off x="395536" y="3672408"/>
            <a:ext cx="4176464" cy="720080"/>
          </a:xfrm>
          <a:prstGeom prst="rect">
            <a:avLst/>
          </a:prstGeom>
          <a:solidFill>
            <a:srgbClr val="FF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Муниципальные районы с наиболее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высоким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удельным весом одногодичной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летальности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 2011 г. (%)</a:t>
            </a:r>
          </a:p>
        </p:txBody>
      </p:sp>
      <p:graphicFrame>
        <p:nvGraphicFramePr>
          <p:cNvPr id="18" name="Диаграмма 17"/>
          <p:cNvGraphicFramePr/>
          <p:nvPr/>
        </p:nvGraphicFramePr>
        <p:xfrm>
          <a:off x="467544" y="1340768"/>
          <a:ext cx="3888432" cy="2656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5076056" y="1268760"/>
          <a:ext cx="3888432" cy="2656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Диаграмма 19"/>
          <p:cNvGraphicFramePr/>
          <p:nvPr/>
        </p:nvGraphicFramePr>
        <p:xfrm>
          <a:off x="5004048" y="4201931"/>
          <a:ext cx="3888432" cy="2656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596" y="1124744"/>
            <a:ext cx="8072494" cy="72008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sz="28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Структура смертности  </a:t>
            </a:r>
            <a:br>
              <a:rPr lang="ru-RU" sz="28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от злокачественных новообразований за 2011 г. (%)</a:t>
            </a:r>
          </a:p>
        </p:txBody>
      </p:sp>
      <p:pic>
        <p:nvPicPr>
          <p:cNvPr id="2355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53"/>
          <p:cNvGraphicFramePr>
            <a:graphicFrameLocks noGrp="1"/>
          </p:cNvGraphicFramePr>
          <p:nvPr/>
        </p:nvGraphicFramePr>
        <p:xfrm>
          <a:off x="6156176" y="2708920"/>
          <a:ext cx="2664296" cy="2983734"/>
        </p:xfrm>
        <a:graphic>
          <a:graphicData uri="http://schemas.openxmlformats.org/drawingml/2006/table">
            <a:tbl>
              <a:tblPr/>
              <a:tblGrid>
                <a:gridCol w="1770462"/>
                <a:gridCol w="893834"/>
              </a:tblGrid>
              <a:tr h="463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 опухоли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222" marR="54222" marT="27111" marB="27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случаев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33210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792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3210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3210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3210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Ободочная кишка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284349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46332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Поджелудочная железа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40924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локализации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1464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-180528" y="2276872"/>
          <a:ext cx="54726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28" y="1424544"/>
            <a:ext cx="3600400" cy="514886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16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Медицинские работники со средним медицинским образованием </a:t>
            </a:r>
          </a:p>
        </p:txBody>
      </p:sp>
      <p:pic>
        <p:nvPicPr>
          <p:cNvPr id="78885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323528" y="1052736"/>
            <a:ext cx="8352928" cy="288032"/>
          </a:xfrm>
          <a:prstGeom prst="rect">
            <a:avLst/>
          </a:prstGeom>
          <a:solidFill>
            <a:srgbClr val="FFC000"/>
          </a:solidFill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Квалификация медицинских работников на 1 января 2012 года</a:t>
            </a:r>
          </a:p>
        </p:txBody>
      </p:sp>
      <p:graphicFrame>
        <p:nvGraphicFramePr>
          <p:cNvPr id="7" name="Group 59"/>
          <p:cNvGraphicFramePr>
            <a:graphicFrameLocks/>
          </p:cNvGraphicFramePr>
          <p:nvPr/>
        </p:nvGraphicFramePr>
        <p:xfrm>
          <a:off x="323528" y="1928802"/>
          <a:ext cx="3816424" cy="2364294"/>
        </p:xfrm>
        <a:graphic>
          <a:graphicData uri="http://schemas.openxmlformats.org/drawingml/2006/table">
            <a:tbl>
              <a:tblPr/>
              <a:tblGrid>
                <a:gridCol w="1944216"/>
                <a:gridCol w="936104"/>
                <a:gridCol w="936104"/>
              </a:tblGrid>
              <a:tr h="444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врачей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Аттестовано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85,5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23,8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Высшая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56,2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категории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285720" y="4357694"/>
          <a:ext cx="3428992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00166" y="1428736"/>
            <a:ext cx="1368152" cy="40011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Врачи</a:t>
            </a:r>
          </a:p>
        </p:txBody>
      </p:sp>
      <p:graphicFrame>
        <p:nvGraphicFramePr>
          <p:cNvPr id="11" name="Group 59"/>
          <p:cNvGraphicFramePr>
            <a:graphicFrameLocks/>
          </p:cNvGraphicFramePr>
          <p:nvPr/>
        </p:nvGraphicFramePr>
        <p:xfrm>
          <a:off x="4857752" y="2068056"/>
          <a:ext cx="3816424" cy="2225040"/>
        </p:xfrm>
        <a:graphic>
          <a:graphicData uri="http://schemas.openxmlformats.org/drawingml/2006/table">
            <a:tbl>
              <a:tblPr/>
              <a:tblGrid>
                <a:gridCol w="1944216"/>
                <a:gridCol w="936104"/>
                <a:gridCol w="936104"/>
              </a:tblGrid>
              <a:tr h="14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медсестер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Аттестовано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Высшая категория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45,4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1652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категории</a:t>
                      </a:r>
                    </a:p>
                  </a:txBody>
                  <a:tcPr marL="96520" marR="965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5143504" y="4429132"/>
          <a:ext cx="3429024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6215082"/>
            <a:ext cx="7929618" cy="338554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Имеют ученую степень КМН 14 врачей, ДМН – 1 врач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85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1043608" y="1052736"/>
            <a:ext cx="7056784" cy="72008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Победители конкурса «Лучший врач 2011 года»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номинации «Врач-онколог»</a:t>
            </a:r>
          </a:p>
        </p:txBody>
      </p:sp>
      <p:pic>
        <p:nvPicPr>
          <p:cNvPr id="14" name="Рисунок 13" descr="Острикова Нелли Ивановна, врач высшей категории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20072" y="2852936"/>
            <a:ext cx="3096344" cy="3717032"/>
          </a:xfrm>
          <a:prstGeom prst="rect">
            <a:avLst/>
          </a:prstGeom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Рисунок 14" descr="Galiulin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5576" y="1988840"/>
            <a:ext cx="3168352" cy="3436806"/>
          </a:xfrm>
          <a:prstGeom prst="rect">
            <a:avLst/>
          </a:prstGeom>
          <a:ln w="254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323528" y="5589240"/>
            <a:ext cx="411747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Галиулин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Ренат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Хамитович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заведующий химиотерапевтическим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(отделением для детей и взрослых)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ru-RU" b="1" dirty="0" smtClean="0">
                <a:solidFill>
                  <a:srgbClr val="C00000"/>
                </a:solidFill>
              </a:rPr>
              <a:t> место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99050" y="1844824"/>
            <a:ext cx="358681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Острикова</a:t>
            </a:r>
            <a:r>
              <a:rPr lang="ru-RU" b="1" dirty="0" smtClean="0">
                <a:solidFill>
                  <a:srgbClr val="C00000"/>
                </a:solidFill>
              </a:rPr>
              <a:t> Нелли Ивановна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врач-онколог хирургического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отделения № 3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en-US" b="1" dirty="0" smtClean="0">
                <a:solidFill>
                  <a:srgbClr val="C00000"/>
                </a:solidFill>
              </a:rPr>
              <a:t>II</a:t>
            </a:r>
            <a:r>
              <a:rPr lang="ru-RU" b="1" dirty="0" smtClean="0">
                <a:solidFill>
                  <a:srgbClr val="C00000"/>
                </a:solidFill>
              </a:rPr>
              <a:t> место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636912"/>
          <a:ext cx="8712968" cy="3573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864096"/>
                <a:gridCol w="936104"/>
                <a:gridCol w="1152128"/>
                <a:gridCol w="864096"/>
                <a:gridCol w="835596"/>
                <a:gridCol w="820588"/>
              </a:tblGrid>
              <a:tr h="36004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медицинской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помощи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05771"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Факт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выполнения плана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Уменьшение планового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задания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84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</a:t>
                      </a:r>
                      <a:endParaRPr kumimoji="0" lang="ru-RU" sz="1400" b="1" kern="120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тов</a:t>
                      </a:r>
                      <a:endParaRPr kumimoji="0" lang="ru-RU" sz="1400" b="1" kern="12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481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Стационарная </a:t>
                      </a:r>
                      <a:endParaRPr lang="ru-RU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койко-дни)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213 850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218 475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183 817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2660</a:t>
                      </a:r>
                      <a:endParaRPr kumimoji="0" lang="ru-RU" sz="1800" b="1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023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Амбулаторно-поликлиническая (посещения)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142 600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150 850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105,8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135 200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5200</a:t>
                      </a:r>
                      <a:endParaRPr kumimoji="0" lang="ru-RU" sz="1800" b="1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10,4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034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Дневной стационар при поликлинике </a:t>
                      </a:r>
                      <a:endParaRPr lang="en-US" sz="18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пациенто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дни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20 910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20 933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100,1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18 710</a:t>
                      </a: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kumimoji="0" lang="ru-RU" sz="1800" b="1" kern="12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10,6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080" marR="47080" marT="0" marB="0" anchor="ctr">
                    <a:lnL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285860"/>
            <a:ext cx="8429620" cy="978729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Выполнение государственного задания </a:t>
            </a:r>
          </a:p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оказанию бесплатной медицинской помощи населению,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проживающему на территории Омской области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105273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ru-RU" sz="1400" i="1" dirty="0" smtClean="0">
              <a:solidFill>
                <a:srgbClr val="002060"/>
              </a:solidFill>
            </a:endParaRPr>
          </a:p>
          <a:p>
            <a:endParaRPr lang="en-US" sz="1400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Franklin Gothic Medium" pitchFamily="34" charset="0"/>
              </a:rPr>
              <a:t>Бюджетное учреждение здравоохранения Омской области  «Клинический онкологический диспансер»  стал победителем  I Всероссийской </a:t>
            </a:r>
            <a:br>
              <a:rPr lang="ru-RU" sz="2000" b="1" dirty="0" smtClean="0">
                <a:solidFill>
                  <a:srgbClr val="002060"/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Franklin Gothic Medium" pitchFamily="34" charset="0"/>
              </a:rPr>
              <a:t>Премии в области онкологии «IN VITA VERITAS»:</a:t>
            </a:r>
          </a:p>
          <a:p>
            <a:pPr algn="ctr"/>
            <a:endParaRPr lang="ru-RU" sz="1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Franklin Gothic Medium" pitchFamily="34" charset="0"/>
              </a:rPr>
              <a:t>Номинация «Достижение года»</a:t>
            </a:r>
            <a:r>
              <a:rPr lang="en-US" sz="2000" b="1" dirty="0" smtClean="0">
                <a:solidFill>
                  <a:srgbClr val="FF0000"/>
                </a:solidFill>
                <a:latin typeface="Franklin Gothic Medium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itchFamily="34" charset="0"/>
              </a:rPr>
              <a:t>–</a:t>
            </a:r>
            <a:r>
              <a:rPr lang="en-US" sz="2000" b="1" dirty="0" smtClean="0">
                <a:solidFill>
                  <a:srgbClr val="FF0000"/>
                </a:solidFill>
                <a:latin typeface="Franklin Gothic Medium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itchFamily="34" charset="0"/>
              </a:rPr>
              <a:t>ЛАУРЕАТ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Franklin Gothic Medium" pitchFamily="34" charset="0"/>
              </a:rPr>
              <a:t>в </a:t>
            </a:r>
            <a:r>
              <a:rPr lang="ru-RU" sz="1600" b="1" dirty="0" err="1" smtClean="0">
                <a:solidFill>
                  <a:srgbClr val="FF0000"/>
                </a:solidFill>
                <a:latin typeface="Franklin Gothic Medium" pitchFamily="34" charset="0"/>
              </a:rPr>
              <a:t>подноминации</a:t>
            </a:r>
            <a:r>
              <a:rPr lang="ru-RU" sz="1600" b="1" dirty="0" smtClean="0">
                <a:solidFill>
                  <a:srgbClr val="FF0000"/>
                </a:solidFill>
                <a:latin typeface="Franklin Gothic Medium" pitchFamily="34" charset="0"/>
              </a:rPr>
              <a:t> «За достижения в области первичной профилактики»;</a:t>
            </a:r>
          </a:p>
          <a:p>
            <a:pPr algn="ctr"/>
            <a:endParaRPr lang="ru-RU" sz="1000" b="1" dirty="0" smtClean="0">
              <a:solidFill>
                <a:srgbClr val="FF0000"/>
              </a:solidFill>
              <a:latin typeface="Franklin Gothic Medium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Franklin Gothic Medium" pitchFamily="34" charset="0"/>
              </a:rPr>
              <a:t>Номинация «Лучшее лечебное учреждение года» 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itchFamily="34" charset="0"/>
              </a:rPr>
              <a:t>– НОМИНАТ;</a:t>
            </a:r>
          </a:p>
          <a:p>
            <a:pPr algn="ctr"/>
            <a:endParaRPr lang="ru-RU" sz="1000" b="1" dirty="0" smtClean="0">
              <a:solidFill>
                <a:srgbClr val="FF0000"/>
              </a:solidFill>
              <a:latin typeface="Franklin Gothic Medium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Franklin Gothic Medium" pitchFamily="34" charset="0"/>
              </a:rPr>
              <a:t>Номинация «Лучший проект года» 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itchFamily="34" charset="0"/>
              </a:rPr>
              <a:t>– НОМИНАНТ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Franklin Gothic Medium" pitchFamily="34" charset="0"/>
              </a:rPr>
              <a:t>в </a:t>
            </a:r>
            <a:r>
              <a:rPr lang="ru-RU" sz="1600" b="1" dirty="0" err="1" smtClean="0">
                <a:solidFill>
                  <a:srgbClr val="FF0000"/>
                </a:solidFill>
                <a:latin typeface="Franklin Gothic Medium" pitchFamily="34" charset="0"/>
              </a:rPr>
              <a:t>подноминации</a:t>
            </a:r>
            <a:r>
              <a:rPr lang="ru-RU" sz="1600" b="1" dirty="0" smtClean="0">
                <a:solidFill>
                  <a:srgbClr val="FF0000"/>
                </a:solidFill>
                <a:latin typeface="Franklin Gothic Medium" pitchFamily="34" charset="0"/>
              </a:rPr>
              <a:t> «Лучший научно-исследовательский проект»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Franklin Gothic Medium" pitchFamily="34" charset="0"/>
              </a:rPr>
              <a:t>«Медицинская информационная система онкологической службы Омской области»</a:t>
            </a:r>
          </a:p>
        </p:txBody>
      </p:sp>
      <p:pic>
        <p:nvPicPr>
          <p:cNvPr id="1026" name="Picture 2" descr="logo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07476" y="1196752"/>
            <a:ext cx="3764724" cy="147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text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643182"/>
            <a:ext cx="6191250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30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85720" y="1052736"/>
            <a:ext cx="8642350" cy="1137299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Долгосрочная целевая программа Омской области «Региональный проект «Онкология»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на 2011 – 2015 годы»</a:t>
            </a:r>
            <a:endParaRPr lang="ru-RU" sz="2800" b="1" dirty="0"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2262271"/>
            <a:ext cx="4714876" cy="452431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9" name="Содержимое 10"/>
          <p:cNvGraphicFramePr>
            <a:graphicFrameLocks/>
          </p:cNvGraphicFramePr>
          <p:nvPr/>
        </p:nvGraphicFramePr>
        <p:xfrm>
          <a:off x="4500562" y="3214686"/>
          <a:ext cx="4500594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214810" y="2285992"/>
            <a:ext cx="49292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Ожидаемые 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конечные </a:t>
            </a:r>
            <a:endParaRPr lang="ru-RU" sz="2400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результаты</a:t>
            </a: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876" y="2262271"/>
            <a:ext cx="4071934" cy="452431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85747" y="2285992"/>
            <a:ext cx="37147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Основные мероприятия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:</a:t>
            </a:r>
            <a:endParaRPr lang="ru-RU" sz="2400" u="sng" dirty="0"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Группа 14"/>
          <p:cNvGrpSpPr/>
          <p:nvPr/>
        </p:nvGrpSpPr>
        <p:grpSpPr>
          <a:xfrm>
            <a:off x="281851" y="2786058"/>
            <a:ext cx="3718645" cy="571503"/>
            <a:chOff x="728800" y="-357332"/>
            <a:chExt cx="4472179" cy="495096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28800" y="-357332"/>
              <a:ext cx="4472179" cy="4500878"/>
            </a:xfrm>
            <a:prstGeom prst="rect">
              <a:avLst/>
            </a:prstGeom>
            <a:solidFill>
              <a:schemeClr val="bg2">
                <a:alpha val="90000"/>
              </a:schemeClr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728800" y="-357332"/>
              <a:ext cx="4472179" cy="49509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800" b="1" i="1" kern="1200" dirty="0" smtClean="0"/>
                <a:t> </a:t>
              </a:r>
              <a:r>
                <a:rPr lang="ru-RU" sz="1900" b="1" i="1" kern="1200" dirty="0" smtClean="0">
                  <a:solidFill>
                    <a:srgbClr val="002060"/>
                  </a:solidFill>
                </a:rPr>
                <a:t>- </a:t>
              </a:r>
              <a:r>
                <a:rPr lang="ru-RU" sz="1300" b="1" kern="1200" dirty="0" smtClean="0">
                  <a:solidFill>
                    <a:srgbClr val="002060"/>
                  </a:solidFill>
                </a:rPr>
                <a:t>Проведение первичной профилактики онкологических заболеваний;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" name="Группа 15"/>
          <p:cNvGrpSpPr/>
          <p:nvPr/>
        </p:nvGrpSpPr>
        <p:grpSpPr>
          <a:xfrm>
            <a:off x="285720" y="3429000"/>
            <a:ext cx="3714776" cy="785818"/>
            <a:chOff x="843312" y="259869"/>
            <a:chExt cx="4243154" cy="4607124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843312" y="259869"/>
              <a:ext cx="4243154" cy="4607124"/>
            </a:xfrm>
            <a:prstGeom prst="rect">
              <a:avLst/>
            </a:prstGeom>
            <a:solidFill>
              <a:schemeClr val="bg2">
                <a:alpha val="90000"/>
              </a:schemeClr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843312" y="259869"/>
              <a:ext cx="4243154" cy="41642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900" b="1" i="1" kern="1200" dirty="0" smtClean="0"/>
                <a:t> </a:t>
              </a:r>
              <a:r>
                <a:rPr lang="ru-RU" sz="1900" b="1" i="1" kern="1200" dirty="0" smtClean="0">
                  <a:solidFill>
                    <a:srgbClr val="002060"/>
                  </a:solidFill>
                </a:rPr>
                <a:t>- </a:t>
              </a:r>
              <a:r>
                <a:rPr lang="ru-RU" sz="1300" b="1" kern="1200" dirty="0" smtClean="0">
                  <a:solidFill>
                    <a:srgbClr val="002060"/>
                  </a:solidFill>
                </a:rPr>
                <a:t>Совершенствование деятельности первичного звена здравоохранения по раннему выявлению </a:t>
              </a:r>
              <a:r>
                <a:rPr lang="ru-RU" sz="1300" b="1" kern="1200" dirty="0" err="1" smtClean="0">
                  <a:solidFill>
                    <a:srgbClr val="002060"/>
                  </a:solidFill>
                </a:rPr>
                <a:t>онкопатологии</a:t>
              </a:r>
              <a:r>
                <a:rPr lang="ru-RU" sz="1300" b="1" kern="1200" dirty="0" smtClean="0">
                  <a:solidFill>
                    <a:srgbClr val="002060"/>
                  </a:solidFill>
                </a:rPr>
                <a:t>;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Группа 16"/>
          <p:cNvGrpSpPr/>
          <p:nvPr/>
        </p:nvGrpSpPr>
        <p:grpSpPr>
          <a:xfrm>
            <a:off x="285721" y="4214818"/>
            <a:ext cx="3714776" cy="714380"/>
            <a:chOff x="989922" y="-1283956"/>
            <a:chExt cx="3949935" cy="5609752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989922" y="-1283956"/>
              <a:ext cx="3949935" cy="5609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989922" y="959945"/>
              <a:ext cx="3949935" cy="6950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l" defTabSz="84455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900" b="1" i="1" kern="1200" dirty="0" smtClean="0"/>
                <a:t> </a:t>
              </a:r>
              <a:r>
                <a:rPr lang="ru-RU" sz="1600" b="1" i="1" kern="1200" dirty="0" smtClean="0">
                  <a:solidFill>
                    <a:srgbClr val="002060"/>
                  </a:solidFill>
                </a:rPr>
                <a:t>- </a:t>
              </a:r>
              <a:r>
                <a:rPr lang="ru-RU" sz="1300" b="1" kern="1200" dirty="0" smtClean="0">
                  <a:solidFill>
                    <a:srgbClr val="002060"/>
                  </a:solidFill>
                </a:rPr>
                <a:t>Развитие системы специализированной онкологической помощи населению Омской области;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" name="Группа 17"/>
          <p:cNvGrpSpPr/>
          <p:nvPr/>
        </p:nvGrpSpPr>
        <p:grpSpPr>
          <a:xfrm>
            <a:off x="285720" y="5000636"/>
            <a:ext cx="3695550" cy="714380"/>
            <a:chOff x="1130001" y="1234378"/>
            <a:chExt cx="3695550" cy="194860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130001" y="1420466"/>
              <a:ext cx="3695550" cy="1762515"/>
            </a:xfrm>
            <a:prstGeom prst="rect">
              <a:avLst/>
            </a:prstGeom>
            <a:solidFill>
              <a:schemeClr val="bg2">
                <a:alpha val="90000"/>
              </a:schemeClr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1130001" y="1234378"/>
              <a:ext cx="3695550" cy="194860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800" b="1" kern="1200" dirty="0" smtClean="0">
                  <a:solidFill>
                    <a:srgbClr val="002060"/>
                  </a:solidFill>
                </a:rPr>
                <a:t> </a:t>
              </a:r>
              <a:r>
                <a:rPr lang="ru-RU" sz="1600" b="1" kern="1200" dirty="0" smtClean="0">
                  <a:solidFill>
                    <a:srgbClr val="002060"/>
                  </a:solidFill>
                </a:rPr>
                <a:t>- </a:t>
              </a:r>
              <a:r>
                <a:rPr lang="ru-RU" sz="1300" b="1" kern="1200" dirty="0" smtClean="0">
                  <a:solidFill>
                    <a:srgbClr val="002060"/>
                  </a:solidFill>
                </a:rPr>
                <a:t>Подготовка и повышение квалификации кадров медицинских работников  для онкологической службы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285720" y="5786454"/>
            <a:ext cx="3714776" cy="785794"/>
            <a:chOff x="1232735" y="2280937"/>
            <a:chExt cx="3464308" cy="53087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232735" y="2280937"/>
              <a:ext cx="3464308" cy="530877"/>
            </a:xfrm>
            <a:prstGeom prst="rect">
              <a:avLst/>
            </a:prstGeom>
            <a:solidFill>
              <a:schemeClr val="bg2">
                <a:alpha val="90000"/>
              </a:schemeClr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1232735" y="2280937"/>
              <a:ext cx="3464308" cy="5308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 rtl="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1300" b="1" kern="1200" dirty="0" smtClean="0">
                  <a:solidFill>
                    <a:srgbClr val="002060"/>
                  </a:solidFill>
                </a:rPr>
                <a:t>- Информационно-техническое обеспечение деятельности онкологической службы области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79712" y="980728"/>
            <a:ext cx="5040560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Операционно-хирургический корпус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6" name="Рисунок 5" descr="Опер_корпус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88232" y="1412776"/>
            <a:ext cx="4788024" cy="2157241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P106027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4203086"/>
            <a:ext cx="3384376" cy="2538282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P10602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64088" y="4203086"/>
            <a:ext cx="3384376" cy="2538282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79512" y="3707740"/>
            <a:ext cx="8712968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Оборудование операционных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11" name="Рисунок 10" descr="P106029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067944" y="4640634"/>
            <a:ext cx="936104" cy="2073349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1124744"/>
            <a:ext cx="8640960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Реанимационное отделение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12" name="Рисунок 11" descr="P106029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844824"/>
            <a:ext cx="4427031" cy="2880320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P106030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32040" y="3221741"/>
            <a:ext cx="3960440" cy="3375611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677472" cy="978729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программы для бюджетных учреждений здравоохранения приобретено диагностическое оборудование на сумму 17,5 миллионов рублей: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65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37" name="Picture 23" descr="герб О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8270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Схема 8"/>
          <p:cNvGraphicFramePr/>
          <p:nvPr/>
        </p:nvGraphicFramePr>
        <p:xfrm>
          <a:off x="-1260648" y="2117080"/>
          <a:ext cx="11665296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7"/>
          <p:cNvSpPr>
            <a:spLocks noChangeArrowheads="1"/>
          </p:cNvSpPr>
          <p:nvPr/>
        </p:nvSpPr>
        <p:spPr bwMode="auto">
          <a:xfrm>
            <a:off x="-171450" y="-384175"/>
            <a:ext cx="169862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6325" name="AutoShape 6"/>
          <p:cNvSpPr>
            <a:spLocks noChangeArrowheads="1"/>
          </p:cNvSpPr>
          <p:nvPr/>
        </p:nvSpPr>
        <p:spPr bwMode="auto">
          <a:xfrm>
            <a:off x="179388" y="1628800"/>
            <a:ext cx="4379912" cy="1195388"/>
          </a:xfrm>
          <a:prstGeom prst="roundRect">
            <a:avLst>
              <a:gd name="adj" fmla="val 13958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rgbClr val="002060"/>
                </a:solidFill>
              </a:rPr>
              <a:t>Первичное звено здравоохранения</a:t>
            </a:r>
          </a:p>
        </p:txBody>
      </p:sp>
      <p:sp>
        <p:nvSpPr>
          <p:cNvPr id="56326" name="AutoShape 9"/>
          <p:cNvSpPr>
            <a:spLocks noChangeArrowheads="1"/>
          </p:cNvSpPr>
          <p:nvPr/>
        </p:nvSpPr>
        <p:spPr bwMode="auto">
          <a:xfrm>
            <a:off x="179512" y="3070251"/>
            <a:ext cx="4392488" cy="746397"/>
          </a:xfrm>
          <a:prstGeom prst="roundRect">
            <a:avLst>
              <a:gd name="adj" fmla="val 13958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>
              <a:lnSpc>
                <a:spcPct val="95000"/>
              </a:lnSpc>
            </a:pPr>
            <a:r>
              <a:rPr lang="ru-RU" sz="1300" b="1" dirty="0">
                <a:solidFill>
                  <a:srgbClr val="002060"/>
                </a:solidFill>
              </a:rPr>
              <a:t>РЕСУРСОВ </a:t>
            </a:r>
            <a:r>
              <a:rPr lang="ru-RU" sz="1300" b="1" dirty="0" smtClean="0">
                <a:solidFill>
                  <a:srgbClr val="002060"/>
                </a:solidFill>
              </a:rPr>
              <a:t>ПЕРВИЧИНОЙ </a:t>
            </a:r>
            <a:r>
              <a:rPr lang="ru-RU" sz="1300" b="1" dirty="0">
                <a:solidFill>
                  <a:srgbClr val="002060"/>
                </a:solidFill>
              </a:rPr>
              <a:t>МЕДИКО-САНИТАРНОЙ ПОМОЩИ ДОСТАТОЧНО, ЧТОБЫ ОБЕСПЕЧИТЬ РАННЕЕ ВЫЯВЛЕНИЕ БОЛЬНЫХ</a:t>
            </a:r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323528" y="980728"/>
            <a:ext cx="8460432" cy="576262"/>
          </a:xfrm>
          <a:prstGeom prst="rect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446088" indent="-446088" algn="ctr">
              <a:lnSpc>
                <a:spcPct val="80000"/>
              </a:lnSpc>
              <a:defRPr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ОРГАНИЗАЦИЯ МЕДИЦИНСКОЙ ПОМОЩИ БОЛЬНЫМ ЗЛОКАЧЕСТВЕННЫМИ НОВООБРАЗОВАНИЯМИ ОБЕСПЕЧЕНА СЛЕДУЮЩИМИ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РЕСУРСАМИ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6328" name="Rectangle 4"/>
          <p:cNvSpPr>
            <a:spLocks noChangeArrowheads="1"/>
          </p:cNvSpPr>
          <p:nvPr/>
        </p:nvSpPr>
        <p:spPr bwMode="auto">
          <a:xfrm>
            <a:off x="323850" y="1989162"/>
            <a:ext cx="1173163" cy="575741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  <a:spcBef>
                <a:spcPts val="600"/>
              </a:spcBef>
            </a:pPr>
            <a:r>
              <a:rPr lang="ru-RU" sz="1200" b="1" dirty="0">
                <a:solidFill>
                  <a:srgbClr val="1B6B40"/>
                </a:solidFill>
              </a:rPr>
              <a:t>Смотровые</a:t>
            </a:r>
            <a:br>
              <a:rPr lang="ru-RU" sz="1200" b="1" dirty="0">
                <a:solidFill>
                  <a:srgbClr val="1B6B40"/>
                </a:solidFill>
              </a:rPr>
            </a:br>
            <a:r>
              <a:rPr lang="ru-RU" sz="1200" b="1" dirty="0">
                <a:solidFill>
                  <a:srgbClr val="1B6B40"/>
                </a:solidFill>
              </a:rPr>
              <a:t>кабинеты</a:t>
            </a:r>
            <a:br>
              <a:rPr lang="ru-RU" sz="1200" b="1" dirty="0">
                <a:solidFill>
                  <a:srgbClr val="1B6B4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887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56329" name="Rectangle 4"/>
          <p:cNvSpPr>
            <a:spLocks noChangeArrowheads="1"/>
          </p:cNvSpPr>
          <p:nvPr/>
        </p:nvSpPr>
        <p:spPr bwMode="auto">
          <a:xfrm>
            <a:off x="1547664" y="1989163"/>
            <a:ext cx="1368003" cy="575741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ru-RU" sz="1200" b="1" dirty="0">
                <a:solidFill>
                  <a:srgbClr val="1B6B40"/>
                </a:solidFill>
              </a:rPr>
              <a:t>Онкологические</a:t>
            </a:r>
            <a:br>
              <a:rPr lang="ru-RU" sz="1200" b="1" dirty="0">
                <a:solidFill>
                  <a:srgbClr val="1B6B40"/>
                </a:solidFill>
              </a:rPr>
            </a:br>
            <a:r>
              <a:rPr lang="ru-RU" sz="1200" b="1" dirty="0">
                <a:solidFill>
                  <a:srgbClr val="1B6B40"/>
                </a:solidFill>
              </a:rPr>
              <a:t>кабинеты</a:t>
            </a:r>
            <a:br>
              <a:rPr lang="ru-RU" sz="1200" b="1" dirty="0">
                <a:solidFill>
                  <a:srgbClr val="1B6B4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60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56331" name="AutoShape 2"/>
          <p:cNvSpPr>
            <a:spLocks noChangeArrowheads="1"/>
          </p:cNvSpPr>
          <p:nvPr/>
        </p:nvSpPr>
        <p:spPr bwMode="auto">
          <a:xfrm rot="10800000">
            <a:off x="3563938" y="2709590"/>
            <a:ext cx="571500" cy="330498"/>
          </a:xfrm>
          <a:prstGeom prst="flowChartMerge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32" name="AutoShape 26"/>
          <p:cNvSpPr>
            <a:spLocks noChangeArrowheads="1"/>
          </p:cNvSpPr>
          <p:nvPr/>
        </p:nvSpPr>
        <p:spPr bwMode="auto">
          <a:xfrm>
            <a:off x="4716463" y="1700808"/>
            <a:ext cx="4275137" cy="766291"/>
          </a:xfrm>
          <a:prstGeom prst="roundRect">
            <a:avLst>
              <a:gd name="adj" fmla="val 13958"/>
            </a:avLst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 marL="176213" algn="ctr">
              <a:lnSpc>
                <a:spcPct val="85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Специализированная помощь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6333" name="Rectangle 4"/>
          <p:cNvSpPr>
            <a:spLocks noChangeArrowheads="1"/>
          </p:cNvSpPr>
          <p:nvPr/>
        </p:nvSpPr>
        <p:spPr bwMode="auto">
          <a:xfrm>
            <a:off x="5003800" y="2035274"/>
            <a:ext cx="1728788" cy="287809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6213" algn="ctr">
              <a:lnSpc>
                <a:spcPct val="85000"/>
              </a:lnSpc>
            </a:pPr>
            <a:r>
              <a:rPr lang="ru-RU" sz="1400" b="1" dirty="0" smtClean="0">
                <a:solidFill>
                  <a:srgbClr val="1B6B40"/>
                </a:solidFill>
              </a:rPr>
              <a:t>Стационар № 1</a:t>
            </a:r>
            <a:endParaRPr lang="ru-RU" sz="1400" b="1" dirty="0">
              <a:solidFill>
                <a:srgbClr val="1B6B40"/>
              </a:solidFill>
            </a:endParaRPr>
          </a:p>
        </p:txBody>
      </p:sp>
      <p:sp>
        <p:nvSpPr>
          <p:cNvPr id="56334" name="Rectangle 4"/>
          <p:cNvSpPr>
            <a:spLocks noChangeArrowheads="1"/>
          </p:cNvSpPr>
          <p:nvPr/>
        </p:nvSpPr>
        <p:spPr bwMode="auto">
          <a:xfrm>
            <a:off x="6877050" y="2035274"/>
            <a:ext cx="2016125" cy="287809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6213" algn="ctr">
              <a:lnSpc>
                <a:spcPct val="85000"/>
              </a:lnSpc>
            </a:pPr>
            <a:r>
              <a:rPr lang="ru-RU" sz="1400" b="1" dirty="0" smtClean="0">
                <a:solidFill>
                  <a:srgbClr val="1B6B40"/>
                </a:solidFill>
              </a:rPr>
              <a:t>Стационар № 2</a:t>
            </a:r>
          </a:p>
        </p:txBody>
      </p:sp>
      <p:sp>
        <p:nvSpPr>
          <p:cNvPr id="56336" name="AutoShape 32"/>
          <p:cNvSpPr>
            <a:spLocks noChangeArrowheads="1"/>
          </p:cNvSpPr>
          <p:nvPr/>
        </p:nvSpPr>
        <p:spPr bwMode="auto">
          <a:xfrm rot="10800000">
            <a:off x="7668344" y="2395091"/>
            <a:ext cx="571500" cy="288032"/>
          </a:xfrm>
          <a:prstGeom prst="flowChartMerge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37" name="AutoShape 33"/>
          <p:cNvSpPr>
            <a:spLocks noChangeArrowheads="1"/>
          </p:cNvSpPr>
          <p:nvPr/>
        </p:nvSpPr>
        <p:spPr bwMode="auto">
          <a:xfrm>
            <a:off x="6876256" y="2683123"/>
            <a:ext cx="2088232" cy="3222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180</a:t>
            </a:r>
            <a:r>
              <a:rPr lang="ru-RU" sz="1600" b="1" dirty="0" smtClean="0">
                <a:solidFill>
                  <a:srgbClr val="1B6B40"/>
                </a:solidFill>
              </a:rPr>
              <a:t> коек</a:t>
            </a:r>
            <a:endParaRPr lang="ru-RU" sz="1600" b="1" dirty="0">
              <a:solidFill>
                <a:srgbClr val="1B6B40"/>
              </a:solidFill>
            </a:endParaRPr>
          </a:p>
        </p:txBody>
      </p:sp>
      <p:sp>
        <p:nvSpPr>
          <p:cNvPr id="56339" name="AutoShape 35"/>
          <p:cNvSpPr>
            <a:spLocks noChangeArrowheads="1"/>
          </p:cNvSpPr>
          <p:nvPr/>
        </p:nvSpPr>
        <p:spPr bwMode="auto">
          <a:xfrm>
            <a:off x="4859561" y="2683123"/>
            <a:ext cx="1944687" cy="3222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420</a:t>
            </a:r>
            <a:r>
              <a:rPr lang="ru-RU" sz="1600" b="1" dirty="0" smtClean="0">
                <a:solidFill>
                  <a:srgbClr val="1B6B40"/>
                </a:solidFill>
              </a:rPr>
              <a:t> коек</a:t>
            </a:r>
            <a:endParaRPr lang="ru-RU" sz="1600" b="1" dirty="0">
              <a:solidFill>
                <a:srgbClr val="1B6B40"/>
              </a:solidFill>
            </a:endParaRPr>
          </a:p>
        </p:txBody>
      </p:sp>
      <p:sp>
        <p:nvSpPr>
          <p:cNvPr id="56340" name="AutoShape 36"/>
          <p:cNvSpPr>
            <a:spLocks noChangeArrowheads="1"/>
          </p:cNvSpPr>
          <p:nvPr/>
        </p:nvSpPr>
        <p:spPr bwMode="auto">
          <a:xfrm>
            <a:off x="210469" y="4626199"/>
            <a:ext cx="1152128" cy="359519"/>
          </a:xfrm>
          <a:prstGeom prst="roundRect">
            <a:avLst>
              <a:gd name="adj" fmla="val 35329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Должности</a:t>
            </a:r>
          </a:p>
        </p:txBody>
      </p:sp>
      <p:sp>
        <p:nvSpPr>
          <p:cNvPr id="56341" name="AutoShape 37"/>
          <p:cNvSpPr>
            <a:spLocks noChangeArrowheads="1"/>
          </p:cNvSpPr>
          <p:nvPr/>
        </p:nvSpPr>
        <p:spPr bwMode="auto">
          <a:xfrm rot="-5400000">
            <a:off x="1254747" y="4616969"/>
            <a:ext cx="432048" cy="360363"/>
          </a:xfrm>
          <a:prstGeom prst="flowChartMerge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vert="eaVert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42" name="AutoShape 38"/>
          <p:cNvSpPr>
            <a:spLocks noChangeArrowheads="1"/>
          </p:cNvSpPr>
          <p:nvPr/>
        </p:nvSpPr>
        <p:spPr bwMode="auto">
          <a:xfrm>
            <a:off x="5318671" y="4437112"/>
            <a:ext cx="868462" cy="385762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Штатные</a:t>
            </a:r>
          </a:p>
        </p:txBody>
      </p:sp>
      <p:sp>
        <p:nvSpPr>
          <p:cNvPr id="56343" name="AutoShape 39"/>
          <p:cNvSpPr>
            <a:spLocks noChangeArrowheads="1"/>
          </p:cNvSpPr>
          <p:nvPr/>
        </p:nvSpPr>
        <p:spPr bwMode="auto">
          <a:xfrm>
            <a:off x="6225009" y="4437112"/>
            <a:ext cx="826220" cy="392112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Занятые</a:t>
            </a:r>
          </a:p>
        </p:txBody>
      </p:sp>
      <p:sp>
        <p:nvSpPr>
          <p:cNvPr id="56344" name="AutoShape 40"/>
          <p:cNvSpPr>
            <a:spLocks noChangeArrowheads="1"/>
          </p:cNvSpPr>
          <p:nvPr/>
        </p:nvSpPr>
        <p:spPr bwMode="auto">
          <a:xfrm>
            <a:off x="7092280" y="4437112"/>
            <a:ext cx="1008112" cy="393700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Физические 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лица</a:t>
            </a:r>
          </a:p>
        </p:txBody>
      </p:sp>
      <p:sp>
        <p:nvSpPr>
          <p:cNvPr id="56345" name="AutoShape 41"/>
          <p:cNvSpPr>
            <a:spLocks noChangeArrowheads="1"/>
          </p:cNvSpPr>
          <p:nvPr/>
        </p:nvSpPr>
        <p:spPr bwMode="auto">
          <a:xfrm>
            <a:off x="5318671" y="4851449"/>
            <a:ext cx="868462" cy="296863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84,75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46" name="AutoShape 42"/>
          <p:cNvSpPr>
            <a:spLocks noChangeArrowheads="1"/>
          </p:cNvSpPr>
          <p:nvPr/>
        </p:nvSpPr>
        <p:spPr bwMode="auto">
          <a:xfrm>
            <a:off x="6228184" y="4859387"/>
            <a:ext cx="823045" cy="2968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84,75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47" name="AutoShape 43"/>
          <p:cNvSpPr>
            <a:spLocks noChangeArrowheads="1"/>
          </p:cNvSpPr>
          <p:nvPr/>
        </p:nvSpPr>
        <p:spPr bwMode="auto">
          <a:xfrm>
            <a:off x="7092280" y="4868912"/>
            <a:ext cx="1008112" cy="2968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48" name="AutoShape 44"/>
          <p:cNvSpPr>
            <a:spLocks noChangeArrowheads="1"/>
          </p:cNvSpPr>
          <p:nvPr/>
        </p:nvSpPr>
        <p:spPr bwMode="auto">
          <a:xfrm>
            <a:off x="4788024" y="5229200"/>
            <a:ext cx="4104456" cy="288032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>
              <a:lnSpc>
                <a:spcPct val="85000"/>
              </a:lnSpc>
            </a:pP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Обеспеченность –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0,74 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10 тыс.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населения</a:t>
            </a:r>
            <a:endParaRPr lang="ru-RU" sz="1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49" name="AutoShape 45"/>
          <p:cNvSpPr>
            <a:spLocks noChangeArrowheads="1"/>
          </p:cNvSpPr>
          <p:nvPr/>
        </p:nvSpPr>
        <p:spPr bwMode="auto">
          <a:xfrm>
            <a:off x="4788024" y="5589240"/>
            <a:ext cx="3744416" cy="287337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>
              <a:lnSpc>
                <a:spcPct val="85000"/>
              </a:lnSpc>
            </a:pP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Коэффициент совместительства  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1,34</a:t>
            </a:r>
            <a:endParaRPr lang="ru-RU" sz="1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51" name="AutoShape 9"/>
          <p:cNvSpPr>
            <a:spLocks noChangeArrowheads="1"/>
          </p:cNvSpPr>
          <p:nvPr/>
        </p:nvSpPr>
        <p:spPr bwMode="auto">
          <a:xfrm>
            <a:off x="143321" y="6021288"/>
            <a:ext cx="8893175" cy="720080"/>
          </a:xfrm>
          <a:prstGeom prst="roundRect">
            <a:avLst>
              <a:gd name="adj" fmla="val 13958"/>
            </a:avLst>
          </a:prstGeom>
          <a:solidFill>
            <a:srgbClr val="C0C0C0"/>
          </a:solidFill>
          <a:ln w="9525" algn="ctr">
            <a:solidFill>
              <a:srgbClr val="FFC000"/>
            </a:solidFill>
            <a:round/>
            <a:headEnd/>
            <a:tailEnd/>
          </a:ln>
        </p:spPr>
        <p:txBody>
          <a:bodyPr lIns="54000" rIns="54000"/>
          <a:lstStyle/>
          <a:p>
            <a:pPr marL="176213">
              <a:lnSpc>
                <a:spcPct val="85000"/>
              </a:lnSpc>
            </a:pPr>
            <a:r>
              <a:rPr lang="ru-RU" sz="1400" b="1" dirty="0">
                <a:solidFill>
                  <a:srgbClr val="1B6B40"/>
                </a:solidFill>
                <a:latin typeface="Arial" pitchFamily="34" charset="0"/>
              </a:rPr>
              <a:t>Дефицит врачебных кадров </a:t>
            </a:r>
            <a:r>
              <a:rPr lang="ru-RU" sz="1400" b="1" dirty="0" smtClean="0">
                <a:solidFill>
                  <a:srgbClr val="1B6B40"/>
                </a:solidFill>
                <a:latin typeface="Arial" pitchFamily="34" charset="0"/>
              </a:rPr>
              <a:t>в первичном звене здравоохранения влияет </a:t>
            </a:r>
            <a:r>
              <a:rPr lang="ru-RU" sz="1400" b="1" dirty="0">
                <a:solidFill>
                  <a:srgbClr val="1B6B40"/>
                </a:solidFill>
                <a:latin typeface="Arial" pitchFamily="34" charset="0"/>
              </a:rPr>
              <a:t>на качество диагностики, лечения и диспансерного наблюдения больных с ЗНО, отражаясь на показателе смертности</a:t>
            </a:r>
          </a:p>
        </p:txBody>
      </p:sp>
      <p:sp>
        <p:nvSpPr>
          <p:cNvPr id="56358" name="AutoShape 2"/>
          <p:cNvSpPr>
            <a:spLocks noChangeArrowheads="1"/>
          </p:cNvSpPr>
          <p:nvPr/>
        </p:nvSpPr>
        <p:spPr bwMode="auto">
          <a:xfrm rot="10800000">
            <a:off x="611188" y="2709590"/>
            <a:ext cx="571500" cy="330498"/>
          </a:xfrm>
          <a:prstGeom prst="flowChartMerge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59" name="AutoShape 2"/>
          <p:cNvSpPr>
            <a:spLocks noChangeArrowheads="1"/>
          </p:cNvSpPr>
          <p:nvPr/>
        </p:nvSpPr>
        <p:spPr bwMode="auto">
          <a:xfrm rot="10800000">
            <a:off x="2051050" y="2709590"/>
            <a:ext cx="571500" cy="330498"/>
          </a:xfrm>
          <a:prstGeom prst="flowChartMerge">
            <a:avLst/>
          </a:prstGeom>
          <a:solidFill>
            <a:schemeClr val="bg2">
              <a:lumMod val="5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60" name="AutoShape 44"/>
          <p:cNvSpPr>
            <a:spLocks noChangeArrowheads="1"/>
          </p:cNvSpPr>
          <p:nvPr/>
        </p:nvSpPr>
        <p:spPr bwMode="auto">
          <a:xfrm>
            <a:off x="4788024" y="3501008"/>
            <a:ext cx="4176464" cy="288032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Консультативная поликлиника на 350 посещений в смену 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64" name="AutoShape 32"/>
          <p:cNvSpPr>
            <a:spLocks noChangeArrowheads="1"/>
          </p:cNvSpPr>
          <p:nvPr/>
        </p:nvSpPr>
        <p:spPr bwMode="auto">
          <a:xfrm rot="10800000">
            <a:off x="5580112" y="2395092"/>
            <a:ext cx="571500" cy="287337"/>
          </a:xfrm>
          <a:prstGeom prst="flowChartMerge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56365" name="Line 45"/>
          <p:cNvSpPr>
            <a:spLocks noChangeShapeType="1"/>
          </p:cNvSpPr>
          <p:nvPr/>
        </p:nvSpPr>
        <p:spPr bwMode="auto">
          <a:xfrm>
            <a:off x="4644008" y="1602333"/>
            <a:ext cx="0" cy="4274939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66" name="Line 46"/>
          <p:cNvSpPr>
            <a:spLocks noChangeShapeType="1"/>
          </p:cNvSpPr>
          <p:nvPr/>
        </p:nvSpPr>
        <p:spPr bwMode="auto">
          <a:xfrm>
            <a:off x="179512" y="3933056"/>
            <a:ext cx="8784976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67" name="Text Box 47"/>
          <p:cNvSpPr txBox="1">
            <a:spLocks noChangeArrowheads="1"/>
          </p:cNvSpPr>
          <p:nvPr/>
        </p:nvSpPr>
        <p:spPr bwMode="auto">
          <a:xfrm>
            <a:off x="2699792" y="3861048"/>
            <a:ext cx="3312368" cy="287338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rgbClr val="C00000"/>
                </a:solidFill>
                <a:latin typeface="Arial" pitchFamily="34" charset="0"/>
              </a:rPr>
              <a:t>Медицинские кадры -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</a:rPr>
              <a:t>онкологи</a:t>
            </a:r>
            <a:endParaRPr lang="ru-RU" sz="16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6" name="Rectangle 4"/>
          <p:cNvSpPr>
            <a:spLocks noChangeArrowheads="1"/>
          </p:cNvSpPr>
          <p:nvPr/>
        </p:nvSpPr>
        <p:spPr bwMode="auto">
          <a:xfrm>
            <a:off x="2987824" y="1989510"/>
            <a:ext cx="1431627" cy="575394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ru-RU" sz="1200" b="1" dirty="0" smtClean="0">
                <a:solidFill>
                  <a:srgbClr val="1B6B40"/>
                </a:solidFill>
              </a:rPr>
              <a:t>Врачи</a:t>
            </a:r>
            <a:r>
              <a:rPr lang="en-US" sz="1200" b="1" dirty="0" smtClean="0">
                <a:solidFill>
                  <a:srgbClr val="1B6B40"/>
                </a:solidFill>
              </a:rPr>
              <a:t> </a:t>
            </a:r>
          </a:p>
          <a:p>
            <a:pPr algn="ctr">
              <a:lnSpc>
                <a:spcPct val="85000"/>
              </a:lnSpc>
            </a:pPr>
            <a:r>
              <a:rPr lang="ru-RU" sz="1200" b="1" dirty="0" smtClean="0">
                <a:solidFill>
                  <a:srgbClr val="1B6B40"/>
                </a:solidFill>
              </a:rPr>
              <a:t>первичного звена</a:t>
            </a:r>
            <a:br>
              <a:rPr lang="ru-RU" sz="1200" b="1" dirty="0" smtClean="0">
                <a:solidFill>
                  <a:srgbClr val="1B6B4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5589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AutoShape 38"/>
          <p:cNvSpPr>
            <a:spLocks noChangeArrowheads="1"/>
          </p:cNvSpPr>
          <p:nvPr/>
        </p:nvSpPr>
        <p:spPr bwMode="auto">
          <a:xfrm>
            <a:off x="1650629" y="4437112"/>
            <a:ext cx="796454" cy="385762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Штатные</a:t>
            </a:r>
          </a:p>
        </p:txBody>
      </p:sp>
      <p:sp>
        <p:nvSpPr>
          <p:cNvPr id="50" name="AutoShape 39"/>
          <p:cNvSpPr>
            <a:spLocks noChangeArrowheads="1"/>
          </p:cNvSpPr>
          <p:nvPr/>
        </p:nvSpPr>
        <p:spPr bwMode="auto">
          <a:xfrm>
            <a:off x="2514725" y="4437112"/>
            <a:ext cx="754212" cy="392112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Занятые</a:t>
            </a:r>
          </a:p>
        </p:txBody>
      </p:sp>
      <p:sp>
        <p:nvSpPr>
          <p:cNvPr id="51" name="AutoShape 40"/>
          <p:cNvSpPr>
            <a:spLocks noChangeArrowheads="1"/>
          </p:cNvSpPr>
          <p:nvPr/>
        </p:nvSpPr>
        <p:spPr bwMode="auto">
          <a:xfrm>
            <a:off x="3306813" y="4437112"/>
            <a:ext cx="1079947" cy="393700"/>
          </a:xfrm>
          <a:prstGeom prst="roundRect">
            <a:avLst>
              <a:gd name="adj" fmla="val 31102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Физические 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лица</a:t>
            </a:r>
          </a:p>
        </p:txBody>
      </p:sp>
      <p:sp>
        <p:nvSpPr>
          <p:cNvPr id="52" name="AutoShape 41"/>
          <p:cNvSpPr>
            <a:spLocks noChangeArrowheads="1"/>
          </p:cNvSpPr>
          <p:nvPr/>
        </p:nvSpPr>
        <p:spPr bwMode="auto">
          <a:xfrm>
            <a:off x="1650629" y="4851449"/>
            <a:ext cx="724446" cy="296863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48,25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AutoShape 42"/>
          <p:cNvSpPr>
            <a:spLocks noChangeArrowheads="1"/>
          </p:cNvSpPr>
          <p:nvPr/>
        </p:nvSpPr>
        <p:spPr bwMode="auto">
          <a:xfrm>
            <a:off x="2517900" y="4859387"/>
            <a:ext cx="751037" cy="2968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43,5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AutoShape 43"/>
          <p:cNvSpPr>
            <a:spLocks noChangeArrowheads="1"/>
          </p:cNvSpPr>
          <p:nvPr/>
        </p:nvSpPr>
        <p:spPr bwMode="auto">
          <a:xfrm>
            <a:off x="3306814" y="4868912"/>
            <a:ext cx="1080120" cy="296862"/>
          </a:xfrm>
          <a:prstGeom prst="roundRect">
            <a:avLst>
              <a:gd name="adj" fmla="val 31102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AutoShape 44"/>
          <p:cNvSpPr>
            <a:spLocks noChangeArrowheads="1"/>
          </p:cNvSpPr>
          <p:nvPr/>
        </p:nvSpPr>
        <p:spPr bwMode="auto">
          <a:xfrm>
            <a:off x="179512" y="5229200"/>
            <a:ext cx="4104456" cy="288032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>
              <a:lnSpc>
                <a:spcPct val="85000"/>
              </a:lnSpc>
            </a:pP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Обеспеченность –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0,31 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10 тыс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населения </a:t>
            </a:r>
          </a:p>
        </p:txBody>
      </p:sp>
      <p:sp>
        <p:nvSpPr>
          <p:cNvPr id="56" name="AutoShape 44"/>
          <p:cNvSpPr>
            <a:spLocks noChangeArrowheads="1"/>
          </p:cNvSpPr>
          <p:nvPr/>
        </p:nvSpPr>
        <p:spPr bwMode="auto">
          <a:xfrm>
            <a:off x="179512" y="5589240"/>
            <a:ext cx="3672408" cy="288032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>
              <a:lnSpc>
                <a:spcPct val="85000"/>
              </a:lnSpc>
            </a:pP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 – 0,73 на 10 тыс. населения</a:t>
            </a:r>
          </a:p>
        </p:txBody>
      </p:sp>
      <p:sp>
        <p:nvSpPr>
          <p:cNvPr id="57" name="Text Box 47"/>
          <p:cNvSpPr txBox="1">
            <a:spLocks noChangeArrowheads="1"/>
          </p:cNvSpPr>
          <p:nvPr/>
        </p:nvSpPr>
        <p:spPr bwMode="auto">
          <a:xfrm>
            <a:off x="179512" y="4077766"/>
            <a:ext cx="2448272" cy="287338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6213" algn="ctr">
              <a:lnSpc>
                <a:spcPct val="85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Первичное звено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6084168" y="4077072"/>
            <a:ext cx="2880320" cy="287338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85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Специализированная помощь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5" name="AutoShape 44"/>
          <p:cNvSpPr>
            <a:spLocks noChangeArrowheads="1"/>
          </p:cNvSpPr>
          <p:nvPr/>
        </p:nvSpPr>
        <p:spPr bwMode="auto">
          <a:xfrm>
            <a:off x="4788024" y="3115171"/>
            <a:ext cx="4176464" cy="313829"/>
          </a:xfrm>
          <a:prstGeom prst="roundRect">
            <a:avLst>
              <a:gd name="adj" fmla="val 27375"/>
            </a:avLst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Обеспеченность койками –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3,0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10 тыс.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124744"/>
            <a:ext cx="6085184" cy="978729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Выявление рака предстательной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железы  </a:t>
            </a:r>
            <a:endParaRPr lang="en-US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стадиям заболевания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2010 и 2011 гг. (%)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65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37" name="Picture 23" descr="герб О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270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/>
          <p:nvPr/>
        </p:nvGraphicFramePr>
        <p:xfrm>
          <a:off x="539552" y="1844824"/>
          <a:ext cx="828092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Номер слайда 3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4622579"/>
            <a:ext cx="5938286" cy="19027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72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Благодарю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72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за внимание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мскзима325sss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268760"/>
            <a:ext cx="8244408" cy="2929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19" name="Прямая соединительная линия 9"/>
          <p:cNvCxnSpPr>
            <a:cxnSpLocks noChangeShapeType="1"/>
          </p:cNvCxnSpPr>
          <p:nvPr/>
        </p:nvCxnSpPr>
        <p:spPr bwMode="auto">
          <a:xfrm flipH="1">
            <a:off x="927100" y="6286500"/>
            <a:ext cx="1588" cy="57150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9222" name="Rectangle 47"/>
          <p:cNvSpPr>
            <a:spLocks noChangeArrowheads="1"/>
          </p:cNvSpPr>
          <p:nvPr/>
        </p:nvSpPr>
        <p:spPr bwMode="auto">
          <a:xfrm>
            <a:off x="467544" y="1196752"/>
            <a:ext cx="8496944" cy="433387"/>
          </a:xfrm>
          <a:prstGeom prst="rect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ПРОФИЛАКТИКА ОНКОЛОГИЧЕСКИХ ЗАБОЛЕВАНИЙ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2039337"/>
            <a:ext cx="2448272" cy="10001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ПЕРВИЧНАЯ ПРОФИЛАКТИКА</a:t>
            </a:r>
          </a:p>
        </p:txBody>
      </p:sp>
      <p:sp>
        <p:nvSpPr>
          <p:cNvPr id="12" name="Стрелка вниз 11"/>
          <p:cNvSpPr>
            <a:spLocks noChangeArrowheads="1"/>
          </p:cNvSpPr>
          <p:nvPr/>
        </p:nvSpPr>
        <p:spPr bwMode="auto">
          <a:xfrm>
            <a:off x="1285875" y="3050574"/>
            <a:ext cx="642938" cy="64293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" name="Блок-схема: несколько документов 12"/>
          <p:cNvSpPr>
            <a:spLocks noChangeArrowheads="1"/>
          </p:cNvSpPr>
          <p:nvPr/>
        </p:nvSpPr>
        <p:spPr bwMode="auto">
          <a:xfrm>
            <a:off x="107504" y="3693512"/>
            <a:ext cx="3024336" cy="1489276"/>
          </a:xfrm>
          <a:prstGeom prst="flowChartMultidocument">
            <a:avLst/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marL="108000">
              <a:spcBef>
                <a:spcPct val="35000"/>
              </a:spcBef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ФОРМИРОВАНИЕ ЗДОРОВОГО ОБРАЗА ЖИЗНИ </a:t>
            </a:r>
          </a:p>
          <a:p>
            <a:pPr marL="108000">
              <a:spcBef>
                <a:spcPct val="35000"/>
              </a:spcBef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БОРЬБА С ФАКТОРАМИ РИСКА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87824" y="2325087"/>
            <a:ext cx="3240360" cy="10001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ВТОРИЧНАЯ </a:t>
            </a:r>
            <a:r>
              <a:rPr lang="ru-RU" sz="1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</a:t>
            </a:r>
            <a:endParaRPr lang="en-US" sz="18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1800" b="1" kern="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(РАННЕЕ </a:t>
            </a:r>
            <a:r>
              <a:rPr lang="ru-RU" sz="1800" b="1" kern="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ВЫЯВЛЕНИЕ)</a:t>
            </a:r>
          </a:p>
        </p:txBody>
      </p:sp>
      <p:sp>
        <p:nvSpPr>
          <p:cNvPr id="17" name="Стрелка вниз 16"/>
          <p:cNvSpPr>
            <a:spLocks noChangeArrowheads="1"/>
          </p:cNvSpPr>
          <p:nvPr/>
        </p:nvSpPr>
        <p:spPr bwMode="auto">
          <a:xfrm>
            <a:off x="4214813" y="3317274"/>
            <a:ext cx="642937" cy="64293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8" name="Блок-схема: несколько документов 17"/>
          <p:cNvSpPr>
            <a:spLocks noChangeArrowheads="1"/>
          </p:cNvSpPr>
          <p:nvPr/>
        </p:nvSpPr>
        <p:spPr bwMode="auto">
          <a:xfrm>
            <a:off x="3203849" y="3960212"/>
            <a:ext cx="3168352" cy="1870648"/>
          </a:xfrm>
          <a:prstGeom prst="flowChartMultidocument">
            <a:avLst/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marL="108000">
              <a:spcBef>
                <a:spcPct val="35000"/>
              </a:spcBef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АКТИВНЫЙ СКРИНИНГ</a:t>
            </a:r>
          </a:p>
          <a:p>
            <a:pPr marL="108000">
              <a:spcBef>
                <a:spcPct val="35000"/>
              </a:spcBef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ДОПОЛНИТЕЛЬНАЯ ДИСПАНСЕРИЗАЦИЯ</a:t>
            </a:r>
          </a:p>
          <a:p>
            <a:pPr marL="108000">
              <a:spcBef>
                <a:spcPct val="35000"/>
              </a:spcBef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ОНКОНАСТОРОЖЕН-НОСТЬ МЕДИЦИНСКОГО РАБОТНИКА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44208" y="2667914"/>
            <a:ext cx="2304256" cy="10001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ТРЕТИЧНАЯ ПРОФИЛАКТИКА</a:t>
            </a: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>
            <a:off x="7313438" y="3652164"/>
            <a:ext cx="642938" cy="64293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3" name="Блок-схема: несколько документов 22"/>
          <p:cNvSpPr>
            <a:spLocks noChangeArrowheads="1"/>
          </p:cNvSpPr>
          <p:nvPr/>
        </p:nvSpPr>
        <p:spPr bwMode="auto">
          <a:xfrm>
            <a:off x="6429375" y="4295102"/>
            <a:ext cx="2643188" cy="1222130"/>
          </a:xfrm>
          <a:prstGeom prst="flowChartMultidocument">
            <a:avLst/>
          </a:prstGeom>
          <a:solidFill>
            <a:srgbClr val="99FF99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marL="180000">
              <a:buFont typeface="Wingdings" pitchFamily="2" charset="2"/>
              <a:buChar char="Ø"/>
            </a:pP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ДИСПАНСЕРНОЕ НАБЛЮДЕНИЕ ЗА БОЛЬНЫМ</a:t>
            </a: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V="1">
            <a:off x="7740352" y="5445025"/>
            <a:ext cx="0" cy="576263"/>
          </a:xfrm>
          <a:prstGeom prst="line">
            <a:avLst/>
          </a:prstGeom>
          <a:noFill/>
          <a:ln w="60325">
            <a:solidFill>
              <a:srgbClr val="990000"/>
            </a:solidFill>
            <a:round/>
            <a:headEnd/>
            <a:tailEnd type="triangle" w="med" len="med"/>
          </a:ln>
          <a:effectLst>
            <a:prstShdw prst="shdw17" dist="17961" dir="2700000">
              <a:srgbClr val="990000">
                <a:gamma/>
                <a:shade val="60000"/>
                <a:invGamma/>
                <a:alpha val="50000"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516216" y="6046884"/>
            <a:ext cx="2448272" cy="76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6600"/>
                </a:solidFill>
                <a:latin typeface="Arial Black" pitchFamily="34" charset="0"/>
              </a:rPr>
              <a:t>Первичные онкологические кабинеты</a:t>
            </a:r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515" name="Прямая соединительная линия 9"/>
          <p:cNvCxnSpPr>
            <a:cxnSpLocks noChangeShapeType="1"/>
          </p:cNvCxnSpPr>
          <p:nvPr/>
        </p:nvCxnSpPr>
        <p:spPr bwMode="auto">
          <a:xfrm flipH="1">
            <a:off x="927100" y="6286500"/>
            <a:ext cx="1588" cy="571500"/>
          </a:xfrm>
          <a:prstGeom prst="line">
            <a:avLst/>
          </a:prstGeom>
          <a:noFill/>
          <a:ln w="9525" algn="ctr">
            <a:solidFill>
              <a:srgbClr val="FFC000"/>
            </a:solidFill>
            <a:round/>
            <a:headEnd/>
            <a:tailEnd/>
          </a:ln>
        </p:spPr>
      </p:cxnSp>
      <p:sp>
        <p:nvSpPr>
          <p:cNvPr id="64518" name="Rectangle 47"/>
          <p:cNvSpPr>
            <a:spLocks noChangeArrowheads="1"/>
          </p:cNvSpPr>
          <p:nvPr/>
        </p:nvSpPr>
        <p:spPr bwMode="auto">
          <a:xfrm>
            <a:off x="251520" y="979959"/>
            <a:ext cx="8568952" cy="504825"/>
          </a:xfrm>
          <a:prstGeom prst="rect">
            <a:avLst/>
          </a:prstGeom>
          <a:solidFill>
            <a:srgbClr val="FFC000"/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РОЛЬ ПРОФИЛАКТИКИ ОНКОЛОГИЧЕСКИХ ЗАБОЛЕВАНИЙ</a:t>
            </a:r>
          </a:p>
        </p:txBody>
      </p:sp>
      <p:sp>
        <p:nvSpPr>
          <p:cNvPr id="97297" name="AutoShape 15"/>
          <p:cNvSpPr>
            <a:spLocks noChangeArrowheads="1"/>
          </p:cNvSpPr>
          <p:nvPr/>
        </p:nvSpPr>
        <p:spPr bwMode="auto">
          <a:xfrm>
            <a:off x="4967611" y="1556792"/>
            <a:ext cx="3960812" cy="208815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/>
            <a:ext uri="{AF507438-7753-43E0-B8FC-AC1667EBCBE1}"/>
          </a:extLst>
        </p:spPr>
        <p:txBody>
          <a:bodyPr lIns="18000" rIns="18000" anchor="ctr"/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РОСТ ЗАБОЛЕВАЕМОСТИ ЗЛОКАЧЕСТВЕННЫМИ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НОВООБРАЗОВАНИЯМИ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ХАРАКТЕРИЗУЕТ РАБОТУ ПЕРВИЧНОГО ЗВЕНА ЗДРАВООХРАНЕНИЯ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ВЫЯВЛЕНИИ ЗАБОЛЕВАНИЙ НА РАННИХ СТАДИЯХ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46,3%)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15"/>
          <p:cNvSpPr>
            <a:spLocks noChangeArrowheads="1"/>
          </p:cNvSpPr>
          <p:nvPr/>
        </p:nvSpPr>
        <p:spPr bwMode="auto">
          <a:xfrm>
            <a:off x="4788024" y="4077767"/>
            <a:ext cx="4248472" cy="15113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/>
            <a:ext uri="{AF507438-7753-43E0-B8FC-AC1667EBCBE1}"/>
          </a:extLst>
        </p:spPr>
        <p:txBody>
          <a:bodyPr lIns="18000" rIns="18000" anchor="ctr"/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ЗАБОЛЕВАНИЙ НА РАННИХ СТАДИЯХ ВЕДЕТ К СНИЖЕНИЮ ОДНОГОДИЧНОЙ ЛЕТАЛЬНОСТИ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ОЛЬНЫХ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УВЕЛИЧЕНИЮ ПЯТИЛЕТНЕЙ ВЫЖИВАЕМОСТИ ПОСЛЕ УСТАНОВЛЕНИЯ ДИАГНОЗА</a:t>
            </a:r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>
            <a:off x="6551936" y="3645024"/>
            <a:ext cx="792162" cy="432743"/>
          </a:xfrm>
          <a:prstGeom prst="downArrow">
            <a:avLst>
              <a:gd name="adj1" fmla="val 60376"/>
              <a:gd name="adj2" fmla="val 53493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prstShdw prst="shdw17" dist="17961" dir="2700000">
              <a:srgbClr val="006600">
                <a:gamma/>
                <a:shade val="60000"/>
                <a:invGamma/>
                <a:alpha val="50000"/>
              </a:srgbClr>
            </a:prstShdw>
          </a:effec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4788024" y="5805264"/>
            <a:ext cx="4176712" cy="864096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ffectLst>
            <a:prstShdw prst="shdw17" dist="17961" dir="2700000">
              <a:srgbClr val="990000">
                <a:gamma/>
                <a:shade val="60000"/>
                <a:invGamma/>
                <a:alpha val="50000"/>
              </a:srgbClr>
            </a:prstShdw>
          </a:effectLst>
        </p:spPr>
        <p:txBody>
          <a:bodyPr wrap="square"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Российской Федерации за 2010 год  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оля </a:t>
            </a:r>
            <a:r>
              <a:rPr lang="ru-RU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выявленных </a:t>
            </a: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I-II</a:t>
            </a:r>
            <a:r>
              <a:rPr lang="ru-RU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стадиях  –  </a:t>
            </a:r>
            <a:r>
              <a:rPr lang="ru-RU" sz="1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47,8%</a:t>
            </a:r>
            <a:endParaRPr lang="ru-RU" sz="16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Пятилетняя выживаемость </a:t>
            </a: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51,0%</a:t>
            </a:r>
            <a:endParaRPr lang="ru-RU" sz="16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Диаграмма 17"/>
          <p:cNvGraphicFramePr/>
          <p:nvPr/>
        </p:nvGraphicFramePr>
        <p:xfrm>
          <a:off x="0" y="3933056"/>
          <a:ext cx="478802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0" y="1556792"/>
          <a:ext cx="4788024" cy="2248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096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619672" y="1052736"/>
            <a:ext cx="5760640" cy="108012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заболеваемости </a:t>
            </a:r>
            <a:br>
              <a:rPr lang="ru-RU" sz="2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злокачественными новообразованиями </a:t>
            </a:r>
            <a:br>
              <a:rPr lang="ru-RU" sz="2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Омской области (%)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204864"/>
          <a:ext cx="475252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4427984" y="1844824"/>
          <a:ext cx="45601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124200" y="76200"/>
            <a:ext cx="3352800" cy="288925"/>
          </a:xfrm>
        </p:spPr>
        <p:txBody>
          <a:bodyPr/>
          <a:lstStyle/>
          <a:p>
            <a:pPr>
              <a:defRPr/>
            </a:pPr>
            <a:fld id="{E4EA00BA-6634-4840-A404-18B668A19CC5}" type="slidenum">
              <a:rPr lang="ru-RU" smtClean="0"/>
              <a:pPr>
                <a:defRPr/>
              </a:pPr>
              <a:t>6</a:t>
            </a:fld>
            <a:endParaRPr lang="ru-RU" smtClean="0"/>
          </a:p>
        </p:txBody>
      </p:sp>
      <p:sp>
        <p:nvSpPr>
          <p:cNvPr id="264197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75656" y="1052736"/>
            <a:ext cx="6126190" cy="576262"/>
          </a:xfrm>
          <a:solidFill>
            <a:srgbClr val="FFC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1800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r>
              <a:rPr lang="ru-RU" sz="18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Удельный вес морфологически верифицированных диагнозов ЗНО в Омской области (%)</a:t>
            </a:r>
          </a:p>
        </p:txBody>
      </p:sp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Диаграмма 11"/>
          <p:cNvGraphicFramePr/>
          <p:nvPr/>
        </p:nvGraphicFramePr>
        <p:xfrm>
          <a:off x="2051720" y="1268760"/>
          <a:ext cx="3888432" cy="2656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oup 53"/>
          <p:cNvGraphicFramePr>
            <a:graphicFrameLocks noGrp="1"/>
          </p:cNvGraphicFramePr>
          <p:nvPr/>
        </p:nvGraphicFramePr>
        <p:xfrm>
          <a:off x="179512" y="4259341"/>
          <a:ext cx="4234861" cy="2408376"/>
        </p:xfrm>
        <a:graphic>
          <a:graphicData uri="http://schemas.openxmlformats.org/drawingml/2006/table">
            <a:tbl>
              <a:tblPr/>
              <a:tblGrid>
                <a:gridCol w="2558061"/>
                <a:gridCol w="852687"/>
                <a:gridCol w="824113"/>
              </a:tblGrid>
              <a:tr h="444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Локализация опухоли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Омская область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РФ  2010г.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328789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Поджелудочная железа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60,6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64,5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1446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Трахея, бронхи, легкое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65,2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63,0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26987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Ободочная кишка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81,1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85,9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1446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Желудок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81,3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87,0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1446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Пищевод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82,0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81,7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1446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Прямая кишка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85,9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91,0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4572000" y="3356992"/>
          <a:ext cx="43815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3613549"/>
            <a:ext cx="4429156" cy="535531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Морфологическая верификация по локализациям опухолей (%)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30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992922"/>
            <a:ext cx="4176464" cy="584775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Ранняя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выявляемость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ЗНО  </a:t>
            </a:r>
          </a:p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2009 - 2011 годы (%)</a:t>
            </a:r>
          </a:p>
        </p:txBody>
      </p:sp>
      <p:graphicFrame>
        <p:nvGraphicFramePr>
          <p:cNvPr id="7" name="Group 53"/>
          <p:cNvGraphicFramePr>
            <a:graphicFrameLocks noGrp="1"/>
          </p:cNvGraphicFramePr>
          <p:nvPr/>
        </p:nvGraphicFramePr>
        <p:xfrm>
          <a:off x="4211960" y="4149080"/>
          <a:ext cx="4860031" cy="2673181"/>
        </p:xfrm>
        <a:graphic>
          <a:graphicData uri="http://schemas.openxmlformats.org/drawingml/2006/table">
            <a:tbl>
              <a:tblPr/>
              <a:tblGrid>
                <a:gridCol w="1594698"/>
                <a:gridCol w="531566"/>
                <a:gridCol w="513753"/>
                <a:gridCol w="2220014"/>
              </a:tblGrid>
              <a:tr h="409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Локализация опухоли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Врачей первичного звена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238279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Молочная железа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57,2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55,5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412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гинекологов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Шейка матки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51,1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45,6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194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Яичники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38,1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39,9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22744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Прямая кишка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58,3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259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хирургов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2723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Полость рта и глотка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11,5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23,5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556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стоматологов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194669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Гортань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21,1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23,2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оториноларингологов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172194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Желудок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18,9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25,4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854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терапевта</a:t>
                      </a:r>
                    </a:p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122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врача общей практики</a:t>
                      </a:r>
                    </a:p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гастроэнтерологов</a:t>
                      </a:r>
                    </a:p>
                    <a:p>
                      <a:pPr marL="72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пульмонолог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65752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Трахея, бронхи, легкое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Пищевод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12,2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-252536" y="1556792"/>
          <a:ext cx="568863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695162" y="908720"/>
          <a:ext cx="444883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179512" y="4005064"/>
          <a:ext cx="367240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43438" y="3714752"/>
            <a:ext cx="4202432" cy="338554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Ранняя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выявляемость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кадровые ресурсы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14282" y="1052513"/>
            <a:ext cx="3857652" cy="579437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Запущенность злокачественных новообразований в области  (%)</a:t>
            </a: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/>
        </p:nvGraphicFramePr>
        <p:xfrm>
          <a:off x="214282" y="1556792"/>
          <a:ext cx="442915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5"/>
          <p:cNvSpPr txBox="1">
            <a:spLocks noRot="1" noChangeArrowheads="1"/>
          </p:cNvSpPr>
          <p:nvPr/>
        </p:nvSpPr>
        <p:spPr>
          <a:xfrm>
            <a:off x="251520" y="3645024"/>
            <a:ext cx="4392488" cy="792088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lvl="0"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 районы с наиболее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высокой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запущенностью  злокачественных новообразований за 2011 год (%)</a:t>
            </a:r>
            <a:endParaRPr kumimoji="0" lang="ru-RU" sz="1600" b="1" i="0" u="none" strike="noStrike" kern="1200" cap="all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Rectangle 5"/>
          <p:cNvSpPr txBox="1">
            <a:spLocks noRot="1" noChangeArrowheads="1"/>
          </p:cNvSpPr>
          <p:nvPr/>
        </p:nvSpPr>
        <p:spPr>
          <a:xfrm>
            <a:off x="4860031" y="3647820"/>
            <a:ext cx="4032125" cy="792088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anchor="ctr">
            <a:noAutofit/>
          </a:bodyPr>
          <a:lstStyle/>
          <a:p>
            <a:pPr lvl="0"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Запущенность  злокачественных новообразований по административным округам города Омска  </a:t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 2011 г. (%)</a:t>
            </a:r>
            <a:endParaRPr kumimoji="0" lang="ru-RU" sz="1600" b="1" i="0" u="none" strike="noStrike" kern="1200" cap="all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07504" y="4077072"/>
          <a:ext cx="45720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751512" y="4149080"/>
          <a:ext cx="439248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72066" y="150017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929190" y="1814856"/>
          <a:ext cx="3929090" cy="1640941"/>
        </p:xfrm>
        <a:graphic>
          <a:graphicData uri="http://schemas.openxmlformats.org/drawingml/2006/table">
            <a:tbl>
              <a:tblPr/>
              <a:tblGrid>
                <a:gridCol w="2373360"/>
                <a:gridCol w="791120"/>
                <a:gridCol w="764610"/>
              </a:tblGrid>
              <a:tr h="56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Локализация опухоли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349782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Прямая кишка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37,6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33561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Молочная железа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41,4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43,9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  <a:tr h="253255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Шейка матки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25400" marR="25400" marT="0" marB="0" anchor="ctr" horzOverflow="overflow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45,5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45,1</a:t>
                      </a:r>
                    </a:p>
                  </a:txBody>
                  <a:tcPr marL="25400" marR="254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19F"/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00628" y="1000109"/>
            <a:ext cx="378621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Запущенность по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локализациям опухоли (%)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1052736"/>
            <a:ext cx="4860032" cy="72008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Структура </a:t>
            </a:r>
            <a:r>
              <a:rPr lang="ru-RU" sz="20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запущенности  по Омской области </a:t>
            </a:r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за 201</a:t>
            </a:r>
            <a:r>
              <a:rPr lang="en-US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lang="ru-RU" sz="20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г. (%)</a:t>
            </a:r>
          </a:p>
        </p:txBody>
      </p:sp>
      <p:pic>
        <p:nvPicPr>
          <p:cNvPr id="16388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63050" cy="99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Group 53"/>
          <p:cNvGraphicFramePr>
            <a:graphicFrameLocks noGrp="1"/>
          </p:cNvGraphicFramePr>
          <p:nvPr/>
        </p:nvGraphicFramePr>
        <p:xfrm>
          <a:off x="5214942" y="1785926"/>
          <a:ext cx="3749548" cy="3990335"/>
        </p:xfrm>
        <a:graphic>
          <a:graphicData uri="http://schemas.openxmlformats.org/drawingml/2006/table">
            <a:tbl>
              <a:tblPr/>
              <a:tblGrid>
                <a:gridCol w="1785950"/>
                <a:gridCol w="1000132"/>
                <a:gridCol w="963466"/>
              </a:tblGrid>
              <a:tr h="57150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 опухоли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222" marR="54222" marT="27111" marB="27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(%)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6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453397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Полость рта и глотка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82,6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</a:tr>
              <a:tr h="453397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Поджелудочная железа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64,9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045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45,1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</a:tr>
              <a:tr h="362045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787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</a:tr>
              <a:tr h="362045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045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37,6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6200000" scaled="0"/>
                    </a:gradFill>
                  </a:tcPr>
                </a:tc>
              </a:tr>
              <a:tr h="371664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 локализации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24,9</a:t>
                      </a:r>
                      <a:endParaRPr lang="ru-RU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22,9</a:t>
                      </a:r>
                    </a:p>
                  </a:txBody>
                  <a:tcPr marL="15062" marR="1506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214942" y="1071546"/>
            <a:ext cx="3714776" cy="584775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запущенности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локализациям опухоли (%)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916832"/>
          <a:ext cx="5184576" cy="3919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5929330"/>
            <a:ext cx="892971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Реальный показатель запущенности с учетом опухолей визуальных локализаций –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27,1%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Показатель запущенности опухолей визуальных локализаций -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26,2%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606</TotalTime>
  <Words>1206</Words>
  <Application>Microsoft Office PowerPoint</Application>
  <PresentationFormat>Экран (4:3)</PresentationFormat>
  <Paragraphs>477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Слайд 4</vt:lpstr>
      <vt:lpstr>Структура заболеваемости  злокачественными новообразованиями  в Омской области (%)</vt:lpstr>
      <vt:lpstr>   Удельный вес морфологически верифицированных диагнозов ЗНО в Омской области (%)</vt:lpstr>
      <vt:lpstr>Слайд 7</vt:lpstr>
      <vt:lpstr>Запущенность злокачественных новообразований в области  (%)</vt:lpstr>
      <vt:lpstr>Структура запущенности  по Омской области за 2011 г. (%)</vt:lpstr>
      <vt:lpstr>Слайд 10</vt:lpstr>
      <vt:lpstr>    Структура смертности   от злокачественных новообразований за 2011 г. (%)</vt:lpstr>
      <vt:lpstr>Медицинские работники со средним медицинским образованием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ОПСА</cp:lastModifiedBy>
  <cp:revision>81</cp:revision>
  <dcterms:created xsi:type="dcterms:W3CDTF">2012-02-21T01:35:37Z</dcterms:created>
  <dcterms:modified xsi:type="dcterms:W3CDTF">2012-05-03T03:38:19Z</dcterms:modified>
</cp:coreProperties>
</file>