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99" r:id="rId2"/>
    <p:sldMasterId id="2147483712" r:id="rId3"/>
    <p:sldMasterId id="2147483765" r:id="rId4"/>
  </p:sldMasterIdLst>
  <p:notesMasterIdLst>
    <p:notesMasterId r:id="rId95"/>
  </p:notesMasterIdLst>
  <p:handoutMasterIdLst>
    <p:handoutMasterId r:id="rId96"/>
  </p:handoutMasterIdLst>
  <p:sldIdLst>
    <p:sldId id="257" r:id="rId5"/>
    <p:sldId id="542" r:id="rId6"/>
    <p:sldId id="543" r:id="rId7"/>
    <p:sldId id="606" r:id="rId8"/>
    <p:sldId id="617" r:id="rId9"/>
    <p:sldId id="634" r:id="rId10"/>
    <p:sldId id="510" r:id="rId11"/>
    <p:sldId id="641" r:id="rId12"/>
    <p:sldId id="616" r:id="rId13"/>
    <p:sldId id="615" r:id="rId14"/>
    <p:sldId id="619" r:id="rId15"/>
    <p:sldId id="613" r:id="rId16"/>
    <p:sldId id="635" r:id="rId17"/>
    <p:sldId id="618" r:id="rId18"/>
    <p:sldId id="544" r:id="rId19"/>
    <p:sldId id="622" r:id="rId20"/>
    <p:sldId id="473" r:id="rId21"/>
    <p:sldId id="607" r:id="rId22"/>
    <p:sldId id="609" r:id="rId23"/>
    <p:sldId id="623" r:id="rId24"/>
    <p:sldId id="521" r:id="rId25"/>
    <p:sldId id="535" r:id="rId26"/>
    <p:sldId id="525" r:id="rId27"/>
    <p:sldId id="601" r:id="rId28"/>
    <p:sldId id="537" r:id="rId29"/>
    <p:sldId id="519" r:id="rId30"/>
    <p:sldId id="538" r:id="rId31"/>
    <p:sldId id="531" r:id="rId32"/>
    <p:sldId id="485" r:id="rId33"/>
    <p:sldId id="511" r:id="rId34"/>
    <p:sldId id="512" r:id="rId35"/>
    <p:sldId id="514" r:id="rId36"/>
    <p:sldId id="602" r:id="rId37"/>
    <p:sldId id="523" r:id="rId38"/>
    <p:sldId id="522" r:id="rId39"/>
    <p:sldId id="524" r:id="rId40"/>
    <p:sldId id="534" r:id="rId41"/>
    <p:sldId id="532" r:id="rId42"/>
    <p:sldId id="526" r:id="rId43"/>
    <p:sldId id="545" r:id="rId44"/>
    <p:sldId id="556" r:id="rId45"/>
    <p:sldId id="554" r:id="rId46"/>
    <p:sldId id="563" r:id="rId47"/>
    <p:sldId id="557" r:id="rId48"/>
    <p:sldId id="558" r:id="rId49"/>
    <p:sldId id="541" r:id="rId50"/>
    <p:sldId id="527" r:id="rId51"/>
    <p:sldId id="546" r:id="rId52"/>
    <p:sldId id="547" r:id="rId53"/>
    <p:sldId id="540" r:id="rId54"/>
    <p:sldId id="528" r:id="rId55"/>
    <p:sldId id="555" r:id="rId56"/>
    <p:sldId id="529" r:id="rId57"/>
    <p:sldId id="603" r:id="rId58"/>
    <p:sldId id="530" r:id="rId59"/>
    <p:sldId id="566" r:id="rId60"/>
    <p:sldId id="567" r:id="rId61"/>
    <p:sldId id="553" r:id="rId62"/>
    <p:sldId id="565" r:id="rId63"/>
    <p:sldId id="548" r:id="rId64"/>
    <p:sldId id="551" r:id="rId65"/>
    <p:sldId id="550" r:id="rId66"/>
    <p:sldId id="564" r:id="rId67"/>
    <p:sldId id="549" r:id="rId68"/>
    <p:sldId id="562" r:id="rId69"/>
    <p:sldId id="604" r:id="rId70"/>
    <p:sldId id="552" r:id="rId71"/>
    <p:sldId id="600" r:id="rId72"/>
    <p:sldId id="570" r:id="rId73"/>
    <p:sldId id="572" r:id="rId74"/>
    <p:sldId id="573" r:id="rId75"/>
    <p:sldId id="574" r:id="rId76"/>
    <p:sldId id="605" r:id="rId77"/>
    <p:sldId id="576" r:id="rId78"/>
    <p:sldId id="577" r:id="rId79"/>
    <p:sldId id="621" r:id="rId80"/>
    <p:sldId id="627" r:id="rId81"/>
    <p:sldId id="561" r:id="rId82"/>
    <p:sldId id="568" r:id="rId83"/>
    <p:sldId id="626" r:id="rId84"/>
    <p:sldId id="639" r:id="rId85"/>
    <p:sldId id="640" r:id="rId86"/>
    <p:sldId id="629" r:id="rId87"/>
    <p:sldId id="630" r:id="rId88"/>
    <p:sldId id="628" r:id="rId89"/>
    <p:sldId id="631" r:id="rId90"/>
    <p:sldId id="632" r:id="rId91"/>
    <p:sldId id="637" r:id="rId92"/>
    <p:sldId id="638" r:id="rId93"/>
    <p:sldId id="633" r:id="rId9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363"/>
    <a:srgbClr val="ABE3FF"/>
    <a:srgbClr val="66CCFF"/>
    <a:srgbClr val="FF0000"/>
    <a:srgbClr val="FFFF00"/>
    <a:srgbClr val="0000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87" autoAdjust="0"/>
    <p:restoredTop sz="86749" autoAdjust="0"/>
  </p:normalViewPr>
  <p:slideViewPr>
    <p:cSldViewPr snapToGrid="0">
      <p:cViewPr>
        <p:scale>
          <a:sx n="70" d="100"/>
          <a:sy n="70" d="100"/>
        </p:scale>
        <p:origin x="-1350" y="-408"/>
      </p:cViewPr>
      <p:guideLst>
        <p:guide orient="horz" pos="21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97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263D9D8-C9F9-4E0A-A4A3-7AEBAA2C1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1EB9B8F-45FE-424C-991A-83CE13056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BC894BE-41A6-42F7-9916-E79C66AEA563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C8F15-91A3-44A7-B9D4-3CBFBD3053C2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116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EBD60-0172-4856-9043-3DAD3E7BB5BB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1126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F0D592-67AB-4892-A867-9689D473A827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136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76990D-C3CE-40A6-8FBB-F888F6FB560F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146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B70BB8-D96F-48A2-888A-204942BF7C43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1157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D34518D-3357-4B05-BB66-C6F34DA12276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8546FF-474C-4572-9D12-B9CDC1184EDC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177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B08DAF-03FA-4FCF-B144-5B810B3CDA9F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FE7DB1-DE07-4671-9058-CA6214531AAF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1198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E14AEB-BAC1-46A5-9B5E-FE6315759023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CE67A89-85B3-43FE-94FD-4EEB6D8D032A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034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C02927-59B6-4330-B776-683FBAD9B4EA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1218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257B40-62E4-410C-A208-490035893C78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3121F4-3B8E-427F-B423-92A2BAB51FD1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123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35D4B8-B900-4773-8659-F4647EFDA5A8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E77A7E-16CB-4481-A46E-72015B75A7E6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125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03C484-1F96-4031-A719-CAC8B56ADA1B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6C61EF7-4043-473B-8AF1-311078A21AFD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280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F86E20-377E-40F5-A817-75035159165A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B35463-B822-48F4-86E0-9E552815A7ED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30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4CCB8E-811A-4BD0-99A8-5F3E0FB7F042}" type="slidenum">
              <a:rPr lang="ru-RU" smtClean="0"/>
              <a:pPr/>
              <a:t>32</a:t>
            </a:fld>
            <a:endParaRPr lang="ru-RU" smtClean="0"/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D61C0D-0149-4478-904B-B7D2AFC68459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E1EED97-F7FD-45EB-87B1-967A047BDB6E}" type="slidenum">
              <a:rPr lang="ru-RU" smtClean="0"/>
              <a:pPr/>
              <a:t>33</a:t>
            </a:fld>
            <a:endParaRPr lang="ru-RU" smtClean="0"/>
          </a:p>
        </p:txBody>
      </p:sp>
      <p:sp>
        <p:nvSpPr>
          <p:cNvPr id="132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E8B085-6607-4647-B072-340095BE3BAD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9AF52A-E667-4D2A-94CD-F12496550BEC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6D48F2-1A55-4423-8994-986808E0B276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135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0E2E81D-4EE3-4029-AE86-E3C105450079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136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A350166-FA05-4FCE-B970-3D9226D543A8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137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8CC7C8-B8D0-4FFE-B5B4-14F139DA7E13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138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C386F4-99EB-450D-BE35-96238B1C5079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DB90DB-1EF4-4F73-9AB8-33CFC256FA19}" type="slidenum">
              <a:rPr lang="ru-RU" smtClean="0"/>
              <a:pPr/>
              <a:t>41</a:t>
            </a:fld>
            <a:endParaRPr lang="ru-RU" smtClean="0"/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998D15-9F5D-4FA3-8B09-F05C421F769B}" type="slidenum">
              <a:rPr lang="ru-RU" smtClean="0"/>
              <a:pPr/>
              <a:t>42</a:t>
            </a:fld>
            <a:endParaRPr lang="ru-RU" smtClean="0"/>
          </a:p>
        </p:txBody>
      </p:sp>
      <p:sp>
        <p:nvSpPr>
          <p:cNvPr id="1413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3110A-FB2F-434A-ADB7-BBD3759FA12A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1054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7D3FAF-95BF-41F5-9927-E595607C6EAA}" type="slidenum">
              <a:rPr lang="ru-RU" smtClean="0"/>
              <a:pPr/>
              <a:t>43</a:t>
            </a:fld>
            <a:endParaRPr lang="ru-RU" smtClean="0"/>
          </a:p>
        </p:txBody>
      </p:sp>
      <p:sp>
        <p:nvSpPr>
          <p:cNvPr id="142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E2D4AB6-0262-40B9-8550-FB16F4A13D0E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143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8CBA9A-75AB-41A1-8E70-2AC8CAB7C911}" type="slidenum">
              <a:rPr lang="ru-RU" smtClean="0"/>
              <a:pPr/>
              <a:t>45</a:t>
            </a:fld>
            <a:endParaRPr lang="ru-RU" smtClean="0"/>
          </a:p>
        </p:txBody>
      </p:sp>
      <p:sp>
        <p:nvSpPr>
          <p:cNvPr id="144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50C701-EE89-4BF3-A5EE-43087375C2D3}" type="slidenum">
              <a:rPr lang="ru-RU" smtClean="0"/>
              <a:pPr/>
              <a:t>46</a:t>
            </a:fld>
            <a:endParaRPr lang="ru-RU" smtClean="0"/>
          </a:p>
        </p:txBody>
      </p:sp>
      <p:sp>
        <p:nvSpPr>
          <p:cNvPr id="145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6679BC-D3CD-4EC5-903B-CFE567BF1062}" type="slidenum">
              <a:rPr lang="ru-RU" smtClean="0"/>
              <a:pPr/>
              <a:t>47</a:t>
            </a:fld>
            <a:endParaRPr lang="ru-RU" smtClean="0"/>
          </a:p>
        </p:txBody>
      </p:sp>
      <p:sp>
        <p:nvSpPr>
          <p:cNvPr id="146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D2E171-146B-411D-9331-93EFCF44C8B4}" type="slidenum">
              <a:rPr lang="ru-RU" smtClean="0"/>
              <a:pPr/>
              <a:t>48</a:t>
            </a:fld>
            <a:endParaRPr lang="ru-RU" smtClean="0"/>
          </a:p>
        </p:txBody>
      </p:sp>
      <p:sp>
        <p:nvSpPr>
          <p:cNvPr id="147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E1930FE-57D4-4B4E-8F5F-D89875F24E2C}" type="slidenum">
              <a:rPr lang="ru-RU" smtClean="0"/>
              <a:pPr/>
              <a:t>49</a:t>
            </a:fld>
            <a:endParaRPr lang="ru-RU" smtClean="0"/>
          </a:p>
        </p:txBody>
      </p:sp>
      <p:sp>
        <p:nvSpPr>
          <p:cNvPr id="148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3A288B-E067-4245-905E-AD13DF720CFC}" type="slidenum">
              <a:rPr lang="ru-RU" smtClean="0"/>
              <a:pPr/>
              <a:t>50</a:t>
            </a:fld>
            <a:endParaRPr lang="ru-RU" smtClean="0"/>
          </a:p>
        </p:txBody>
      </p:sp>
      <p:sp>
        <p:nvSpPr>
          <p:cNvPr id="149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AC7CE7-6226-46BA-BDE2-9EF74C685BDA}" type="slidenum">
              <a:rPr lang="ru-RU" smtClean="0"/>
              <a:pPr/>
              <a:t>51</a:t>
            </a:fld>
            <a:endParaRPr lang="ru-RU" smtClean="0"/>
          </a:p>
        </p:txBody>
      </p:sp>
      <p:sp>
        <p:nvSpPr>
          <p:cNvPr id="150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1725C6-E12B-4E35-B6D4-2CE70BBDBF4F}" type="slidenum">
              <a:rPr lang="ru-RU" smtClean="0"/>
              <a:pPr/>
              <a:t>52</a:t>
            </a:fld>
            <a:endParaRPr lang="ru-RU" smtClean="0"/>
          </a:p>
        </p:txBody>
      </p:sp>
      <p:sp>
        <p:nvSpPr>
          <p:cNvPr id="151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04BA33-E8F4-4DF1-AAA7-CED1540A2C7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1064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133A5B-3C5D-4613-851E-8CCE97F4D5FE}" type="slidenum">
              <a:rPr lang="ru-RU" smtClean="0"/>
              <a:pPr/>
              <a:t>53</a:t>
            </a:fld>
            <a:endParaRPr lang="ru-RU" smtClean="0"/>
          </a:p>
        </p:txBody>
      </p:sp>
      <p:sp>
        <p:nvSpPr>
          <p:cNvPr id="152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6FFF03-4678-46C9-A4C5-66EC01CD9AB5}" type="slidenum">
              <a:rPr lang="ru-RU" smtClean="0"/>
              <a:pPr/>
              <a:t>54</a:t>
            </a:fld>
            <a:endParaRPr lang="ru-RU" smtClean="0"/>
          </a:p>
        </p:txBody>
      </p:sp>
      <p:sp>
        <p:nvSpPr>
          <p:cNvPr id="153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B2028E0-68E5-44F7-A541-23EE9009D216}" type="slidenum">
              <a:rPr lang="ru-RU" smtClean="0"/>
              <a:pPr/>
              <a:t>55</a:t>
            </a:fld>
            <a:endParaRPr lang="ru-RU" smtClean="0"/>
          </a:p>
        </p:txBody>
      </p:sp>
      <p:sp>
        <p:nvSpPr>
          <p:cNvPr id="154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9B5217-8A80-4DFB-A0CE-0B12FCDFB911}" type="slidenum">
              <a:rPr lang="ru-RU" smtClean="0"/>
              <a:pPr/>
              <a:t>56</a:t>
            </a:fld>
            <a:endParaRPr lang="ru-RU" smtClean="0"/>
          </a:p>
        </p:txBody>
      </p:sp>
      <p:sp>
        <p:nvSpPr>
          <p:cNvPr id="155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CB75EF-24F6-4C9C-B9E6-A4C0D0906875}" type="slidenum">
              <a:rPr lang="ru-RU" smtClean="0"/>
              <a:pPr/>
              <a:t>57</a:t>
            </a:fld>
            <a:endParaRPr lang="ru-RU" smtClean="0"/>
          </a:p>
        </p:txBody>
      </p:sp>
      <p:sp>
        <p:nvSpPr>
          <p:cNvPr id="156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F255C3-102B-4BDF-B9C1-EFE46D534D44}" type="slidenum">
              <a:rPr lang="ru-RU" smtClean="0"/>
              <a:pPr/>
              <a:t>58</a:t>
            </a:fld>
            <a:endParaRPr lang="ru-RU" smtClean="0"/>
          </a:p>
        </p:txBody>
      </p:sp>
      <p:sp>
        <p:nvSpPr>
          <p:cNvPr id="157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FC31C4-E7CC-4A23-B551-F1544C1AE8CD}" type="slidenum">
              <a:rPr lang="ru-RU" smtClean="0"/>
              <a:pPr/>
              <a:t>59</a:t>
            </a:fld>
            <a:endParaRPr lang="ru-RU" smtClean="0"/>
          </a:p>
        </p:txBody>
      </p:sp>
      <p:sp>
        <p:nvSpPr>
          <p:cNvPr id="158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58924F-06BE-4AB4-B283-A809CA425A33}" type="slidenum">
              <a:rPr lang="ru-RU" smtClean="0"/>
              <a:pPr/>
              <a:t>60</a:t>
            </a:fld>
            <a:endParaRPr lang="ru-RU" smtClean="0"/>
          </a:p>
        </p:txBody>
      </p:sp>
      <p:sp>
        <p:nvSpPr>
          <p:cNvPr id="159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583438-729B-4D27-A5DB-E15C760BC9BC}" type="slidenum">
              <a:rPr lang="ru-RU" smtClean="0"/>
              <a:pPr/>
              <a:t>61</a:t>
            </a:fld>
            <a:endParaRPr lang="ru-RU" smtClean="0"/>
          </a:p>
        </p:txBody>
      </p:sp>
      <p:sp>
        <p:nvSpPr>
          <p:cNvPr id="160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BA430F-DAD2-4448-BA2A-9E86662A81EE}" type="slidenum">
              <a:rPr lang="ru-RU" smtClean="0"/>
              <a:pPr/>
              <a:t>62</a:t>
            </a:fld>
            <a:endParaRPr lang="ru-RU" smtClean="0"/>
          </a:p>
        </p:txBody>
      </p:sp>
      <p:sp>
        <p:nvSpPr>
          <p:cNvPr id="161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B63A326-3BC8-4E44-A9A1-4AF654607BB2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075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69E76A-370C-4F31-9E04-A36F7BF148E1}" type="slidenum">
              <a:rPr lang="ru-RU" smtClean="0"/>
              <a:pPr/>
              <a:t>63</a:t>
            </a:fld>
            <a:endParaRPr lang="ru-RU" smtClean="0"/>
          </a:p>
        </p:txBody>
      </p:sp>
      <p:sp>
        <p:nvSpPr>
          <p:cNvPr id="162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EC77FE-6F75-4F22-9DDB-C6F1D5CDAA2D}" type="slidenum">
              <a:rPr lang="ru-RU" smtClean="0"/>
              <a:pPr/>
              <a:t>64</a:t>
            </a:fld>
            <a:endParaRPr lang="ru-RU" smtClean="0"/>
          </a:p>
        </p:txBody>
      </p:sp>
      <p:sp>
        <p:nvSpPr>
          <p:cNvPr id="163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495581-675F-4364-A105-59D2C928B85A}" type="slidenum">
              <a:rPr lang="ru-RU" smtClean="0"/>
              <a:pPr/>
              <a:t>65</a:t>
            </a:fld>
            <a:endParaRPr lang="ru-RU" smtClean="0"/>
          </a:p>
        </p:txBody>
      </p:sp>
      <p:sp>
        <p:nvSpPr>
          <p:cNvPr id="164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A5D962-902A-4F8A-BA31-5F9DD9A78EF1}" type="slidenum">
              <a:rPr lang="ru-RU" smtClean="0"/>
              <a:pPr/>
              <a:t>66</a:t>
            </a:fld>
            <a:endParaRPr lang="ru-RU" smtClean="0"/>
          </a:p>
        </p:txBody>
      </p:sp>
      <p:sp>
        <p:nvSpPr>
          <p:cNvPr id="165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A4851A-44C7-41AC-9F03-8723104F8474}" type="slidenum">
              <a:rPr lang="ru-RU" smtClean="0"/>
              <a:pPr/>
              <a:t>67</a:t>
            </a:fld>
            <a:endParaRPr lang="ru-RU" smtClean="0"/>
          </a:p>
        </p:txBody>
      </p:sp>
      <p:sp>
        <p:nvSpPr>
          <p:cNvPr id="166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1B1898-E1E6-4CE8-B731-2C50E338E65F}" type="slidenum">
              <a:rPr lang="ru-RU" smtClean="0"/>
              <a:pPr/>
              <a:t>68</a:t>
            </a:fld>
            <a:endParaRPr lang="ru-RU" smtClean="0"/>
          </a:p>
        </p:txBody>
      </p:sp>
      <p:sp>
        <p:nvSpPr>
          <p:cNvPr id="167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2EFD27-868F-4586-86C5-CA5FB50A9459}" type="slidenum">
              <a:rPr lang="ru-RU" smtClean="0"/>
              <a:pPr/>
              <a:t>69</a:t>
            </a:fld>
            <a:endParaRPr lang="ru-RU" smtClean="0"/>
          </a:p>
        </p:txBody>
      </p:sp>
      <p:sp>
        <p:nvSpPr>
          <p:cNvPr id="16896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2E52244-E12D-4286-9B3C-6BC03977CE7A}" type="slidenum">
              <a:rPr lang="ru-RU" sz="1200">
                <a:latin typeface="Arial" charset="0"/>
              </a:rPr>
              <a:pPr algn="r"/>
              <a:t>69</a:t>
            </a:fld>
            <a:endParaRPr lang="ru-RU" sz="1200">
              <a:latin typeface="Arial" charset="0"/>
            </a:endParaRPr>
          </a:p>
        </p:txBody>
      </p:sp>
      <p:sp>
        <p:nvSpPr>
          <p:cNvPr id="168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4D1696-CCAB-4EEE-AEEC-C5F276360D99}" type="slidenum">
              <a:rPr lang="ru-RU" smtClean="0"/>
              <a:pPr/>
              <a:t>70</a:t>
            </a:fld>
            <a:endParaRPr lang="ru-RU" smtClean="0"/>
          </a:p>
        </p:txBody>
      </p:sp>
      <p:sp>
        <p:nvSpPr>
          <p:cNvPr id="16998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9FE0680-623B-4BAE-B1BB-8BB3854814EC}" type="slidenum">
              <a:rPr lang="ru-RU" sz="1200">
                <a:latin typeface="Arial" charset="0"/>
              </a:rPr>
              <a:pPr algn="r"/>
              <a:t>70</a:t>
            </a:fld>
            <a:endParaRPr lang="ru-RU" sz="1200">
              <a:latin typeface="Arial" charset="0"/>
            </a:endParaRPr>
          </a:p>
        </p:txBody>
      </p:sp>
      <p:sp>
        <p:nvSpPr>
          <p:cNvPr id="169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A0BCE0-63C1-4E76-934B-36888691A4CC}" type="slidenum">
              <a:rPr lang="ru-RU" smtClean="0"/>
              <a:pPr/>
              <a:t>71</a:t>
            </a:fld>
            <a:endParaRPr lang="ru-RU" smtClean="0"/>
          </a:p>
        </p:txBody>
      </p:sp>
      <p:sp>
        <p:nvSpPr>
          <p:cNvPr id="1710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74B49C4-5B6E-4F4C-A413-038A6B005116}" type="slidenum">
              <a:rPr lang="ru-RU" sz="1200">
                <a:latin typeface="Arial" charset="0"/>
              </a:rPr>
              <a:pPr algn="r"/>
              <a:t>71</a:t>
            </a:fld>
            <a:endParaRPr lang="ru-RU" sz="1200">
              <a:latin typeface="Arial" charset="0"/>
            </a:endParaRPr>
          </a:p>
        </p:txBody>
      </p:sp>
      <p:sp>
        <p:nvSpPr>
          <p:cNvPr id="171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F1F321A-662B-4E22-9D4C-AFCD0A4F67E8}" type="slidenum">
              <a:rPr lang="ru-RU" smtClean="0"/>
              <a:pPr/>
              <a:t>72</a:t>
            </a:fld>
            <a:endParaRPr lang="ru-RU" smtClean="0"/>
          </a:p>
        </p:txBody>
      </p:sp>
      <p:sp>
        <p:nvSpPr>
          <p:cNvPr id="17203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01CD6A4-A31F-4EDD-9F65-12140F604E6F}" type="slidenum">
              <a:rPr lang="ru-RU" sz="1200">
                <a:latin typeface="Arial" charset="0"/>
              </a:rPr>
              <a:pPr algn="r"/>
              <a:t>72</a:t>
            </a:fld>
            <a:endParaRPr lang="ru-RU" sz="1200">
              <a:latin typeface="Arial" charset="0"/>
            </a:endParaRPr>
          </a:p>
        </p:txBody>
      </p:sp>
      <p:sp>
        <p:nvSpPr>
          <p:cNvPr id="172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783DDE-B0C5-4981-9AF3-F1FCAE5C2883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1085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85EBBC-39CC-42E4-9A06-36B5B0BFD05D}" type="slidenum">
              <a:rPr lang="ru-RU" smtClean="0"/>
              <a:pPr/>
              <a:t>73</a:t>
            </a:fld>
            <a:endParaRPr lang="ru-RU" smtClean="0"/>
          </a:p>
        </p:txBody>
      </p:sp>
      <p:sp>
        <p:nvSpPr>
          <p:cNvPr id="173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DA052A-98FA-48F8-8EAC-FE545838006E}" type="slidenum">
              <a:rPr lang="ru-RU" smtClean="0"/>
              <a:pPr/>
              <a:t>74</a:t>
            </a:fld>
            <a:endParaRPr lang="ru-RU" smtClean="0"/>
          </a:p>
        </p:txBody>
      </p:sp>
      <p:sp>
        <p:nvSpPr>
          <p:cNvPr id="17408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005B0DB-5717-4186-B23F-90DD2AC138B7}" type="slidenum">
              <a:rPr lang="ru-RU" sz="1200">
                <a:latin typeface="Arial" charset="0"/>
              </a:rPr>
              <a:pPr algn="r"/>
              <a:t>74</a:t>
            </a:fld>
            <a:endParaRPr lang="ru-RU" sz="1200">
              <a:latin typeface="Arial" charset="0"/>
            </a:endParaRPr>
          </a:p>
        </p:txBody>
      </p:sp>
      <p:sp>
        <p:nvSpPr>
          <p:cNvPr id="174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A79769E-7BF1-4BCB-BB43-CA0D84BA5266}" type="slidenum">
              <a:rPr lang="ru-RU" smtClean="0"/>
              <a:pPr/>
              <a:t>75</a:t>
            </a:fld>
            <a:endParaRPr lang="ru-RU" smtClean="0"/>
          </a:p>
        </p:txBody>
      </p:sp>
      <p:sp>
        <p:nvSpPr>
          <p:cNvPr id="17510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63940B4-7D18-4D5C-9FB8-EE384A2D39E3}" type="slidenum">
              <a:rPr lang="ru-RU" sz="1200">
                <a:latin typeface="Arial" charset="0"/>
              </a:rPr>
              <a:pPr algn="r"/>
              <a:t>75</a:t>
            </a:fld>
            <a:endParaRPr lang="ru-RU" sz="1200">
              <a:latin typeface="Arial" charset="0"/>
            </a:endParaRPr>
          </a:p>
        </p:txBody>
      </p:sp>
      <p:sp>
        <p:nvSpPr>
          <p:cNvPr id="175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A4DC1CC-AB33-4D03-9AD5-AE0D8175E22A}" type="slidenum">
              <a:rPr lang="ru-RU" smtClean="0"/>
              <a:pPr/>
              <a:t>76</a:t>
            </a:fld>
            <a:endParaRPr lang="ru-RU" smtClean="0"/>
          </a:p>
        </p:txBody>
      </p:sp>
      <p:sp>
        <p:nvSpPr>
          <p:cNvPr id="176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C2DC05-6845-45C3-878C-D2307F78764D}" type="slidenum">
              <a:rPr lang="ru-RU" smtClean="0"/>
              <a:pPr/>
              <a:t>77</a:t>
            </a:fld>
            <a:endParaRPr lang="ru-RU" smtClean="0"/>
          </a:p>
        </p:txBody>
      </p:sp>
      <p:sp>
        <p:nvSpPr>
          <p:cNvPr id="177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8722704-5002-4D1D-A848-EA8D8320E8B0}" type="slidenum">
              <a:rPr lang="ru-RU" smtClean="0"/>
              <a:pPr/>
              <a:t>78</a:t>
            </a:fld>
            <a:endParaRPr lang="ru-RU" smtClean="0"/>
          </a:p>
        </p:txBody>
      </p:sp>
      <p:sp>
        <p:nvSpPr>
          <p:cNvPr id="178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286E04-78FB-4FE6-837A-A685C8260F53}" type="slidenum">
              <a:rPr lang="ru-RU" smtClean="0"/>
              <a:pPr/>
              <a:t>79</a:t>
            </a:fld>
            <a:endParaRPr lang="ru-RU" smtClean="0"/>
          </a:p>
        </p:txBody>
      </p:sp>
      <p:sp>
        <p:nvSpPr>
          <p:cNvPr id="179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6CFCA-18E2-4E7E-9B13-5019241F756D}" type="slidenum">
              <a:rPr lang="ru-RU" smtClean="0"/>
              <a:pPr/>
              <a:t>80</a:t>
            </a:fld>
            <a:endParaRPr lang="ru-RU" smtClean="0"/>
          </a:p>
        </p:txBody>
      </p:sp>
      <p:sp>
        <p:nvSpPr>
          <p:cNvPr id="180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247378-3C34-414F-A260-566D077D9E65}" type="slidenum">
              <a:rPr lang="ru-RU" smtClean="0"/>
              <a:pPr/>
              <a:t>81</a:t>
            </a:fld>
            <a:endParaRPr lang="ru-RU" smtClean="0"/>
          </a:p>
        </p:txBody>
      </p:sp>
      <p:sp>
        <p:nvSpPr>
          <p:cNvPr id="181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B9837C-A35A-4331-9CE6-DAF1D2A62157}" type="slidenum">
              <a:rPr lang="ru-RU" smtClean="0"/>
              <a:pPr/>
              <a:t>82</a:t>
            </a:fld>
            <a:endParaRPr lang="ru-RU" smtClean="0"/>
          </a:p>
        </p:txBody>
      </p:sp>
      <p:sp>
        <p:nvSpPr>
          <p:cNvPr id="182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B51238-EF0C-4649-976C-345240D5A31C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1095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062BBAA7-866E-445A-9A48-559F89AC0D49}" type="slidenum">
              <a:rPr lang="ru-RU" smtClean="0">
                <a:solidFill>
                  <a:srgbClr val="000000"/>
                </a:solidFill>
              </a:rPr>
              <a:pPr eaLnBrk="0" hangingPunct="0"/>
              <a:t>83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32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2538B4AB-A29E-465E-84CA-488663B9BB6A}" type="slidenum">
              <a:rPr lang="ru-RU" smtClean="0">
                <a:solidFill>
                  <a:srgbClr val="000000"/>
                </a:solidFill>
              </a:rPr>
              <a:pPr eaLnBrk="0" hangingPunct="0"/>
              <a:t>84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5CB6463-307B-450A-99F4-1899C8554B05}" type="slidenum">
              <a:rPr lang="ru-RU" smtClean="0">
                <a:solidFill>
                  <a:srgbClr val="000000"/>
                </a:solidFill>
              </a:rPr>
              <a:pPr eaLnBrk="0" hangingPunct="0"/>
              <a:t>85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53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9BADC9E-03B2-431E-9A19-3AABC59EA3B7}" type="slidenum">
              <a:rPr lang="ru-RU" smtClean="0">
                <a:solidFill>
                  <a:srgbClr val="000000"/>
                </a:solidFill>
              </a:rPr>
              <a:pPr eaLnBrk="0" hangingPunct="0"/>
              <a:t>86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63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4B84E2C-FC68-4C03-AA57-A0336E68D558}" type="slidenum">
              <a:rPr lang="ru-RU" smtClean="0">
                <a:solidFill>
                  <a:srgbClr val="000000"/>
                </a:solidFill>
              </a:rPr>
              <a:pPr eaLnBrk="0" hangingPunct="0"/>
              <a:t>87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73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7FB10064-77A3-4538-A6F5-FC0365EED57D}" type="slidenum">
              <a:rPr lang="ru-RU" smtClean="0">
                <a:solidFill>
                  <a:srgbClr val="000000"/>
                </a:solidFill>
              </a:rPr>
              <a:pPr eaLnBrk="0" hangingPunct="0"/>
              <a:t>88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84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C836B350-2A7D-4728-B2A6-A7797A106201}" type="slidenum">
              <a:rPr lang="ru-RU" smtClean="0">
                <a:solidFill>
                  <a:srgbClr val="000000"/>
                </a:solidFill>
              </a:rPr>
              <a:pPr eaLnBrk="0" hangingPunct="0"/>
              <a:t>89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94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FB149A05-76F7-4F8F-97A7-8F663A3C7945}" type="slidenum">
              <a:rPr lang="ru-RU" smtClean="0">
                <a:solidFill>
                  <a:srgbClr val="000000"/>
                </a:solidFill>
              </a:rPr>
              <a:pPr eaLnBrk="0" hangingPunct="0"/>
              <a:t>90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04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4F0586-7710-4B4D-B1C1-1AC8BBAA43C5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10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48 w 5184"/>
                  <a:gd name="T3" fmla="*/ 3159 h 3159"/>
                  <a:gd name="T4" fmla="*/ 5248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4 w 556"/>
                  <a:gd name="T5" fmla="*/ 3159 h 3159"/>
                  <a:gd name="T6" fmla="*/ 564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5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5 w 251"/>
                <a:gd name="T7" fmla="*/ 12 h 12"/>
                <a:gd name="T8" fmla="*/ 255 w 251"/>
                <a:gd name="T9" fmla="*/ 0 h 12"/>
                <a:gd name="T10" fmla="*/ 255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961 w 251"/>
                <a:gd name="T5" fmla="*/ 12 h 12"/>
                <a:gd name="T6" fmla="*/ 96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49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1D4CE-82A8-4621-BF68-9A6E669F5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44A90-FB2F-4A35-9981-0CFF5E23D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670AC-54B7-4288-BB0A-8B4DF15D0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066800" y="304800"/>
            <a:ext cx="7543800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D751C-7188-44DB-9CDD-4AAAE32BF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DE9AF-2AF9-4761-90DF-3EEA9BC5E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771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771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580D0-E0DE-4A99-A925-9D132DF67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3F515-4E19-42C0-83F6-D7DCBCEBC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B7362-EBA5-4FD9-A6AB-417782316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B9C51-7035-498D-8037-B75E6D489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BAAF1-F27A-4E32-BC04-9BA69AB76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55570-8DDE-46A8-8D5C-8178E5400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1EE87-B03A-44B0-A6E4-7DD807AE1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53B69-CCAB-486A-A3B5-3765714A1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FA80F-754D-4C8F-A0C1-1C25DE3CF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A7459-370D-48BC-B26B-6A9CE6F40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1A900-4779-419D-9D7B-506CD59CA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BE67D-63E8-4C0A-B093-31F0C2D90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F3E4A-56CA-448C-915F-ED1005B30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771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771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763EC-7F18-4F53-95BB-CEAC54931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09532-D189-487B-AF56-4BA046C41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72F2E-E8E0-49F2-801F-83B89BC75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8448F-B69F-47BC-B1A9-7FB0061F1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308EF-D167-4784-8539-1D4489002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4D7B3-70CF-4C20-AA51-313BB331F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80C06-CE33-42E8-A570-8C4DE338D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3AE29-A90F-42B8-8168-D0BD9A963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FB81B-DA0A-4667-984D-530AF7DD2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54541-E342-40ED-B7A7-CBA4EE08F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F811E-C537-4975-A2CE-D7E533623C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3CBD1-6367-4246-AADC-46B66820B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EA930-8FD0-4856-90C5-971BFEF3F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009 w 6027"/>
                <a:gd name="T1" fmla="*/ 9 h 2296"/>
                <a:gd name="T2" fmla="*/ 0 w 6027"/>
                <a:gd name="T3" fmla="*/ 9 h 2296"/>
                <a:gd name="T4" fmla="*/ 0 w 6027"/>
                <a:gd name="T5" fmla="*/ 0 h 2296"/>
                <a:gd name="T6" fmla="*/ 4009 w 6027"/>
                <a:gd name="T7" fmla="*/ 0 h 2296"/>
                <a:gd name="T8" fmla="*/ 4009 w 6027"/>
                <a:gd name="T9" fmla="*/ 9 h 2296"/>
                <a:gd name="T10" fmla="*/ 4009 w 6027"/>
                <a:gd name="T11" fmla="*/ 9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9 h 353"/>
                  <a:gd name="T4" fmla="*/ 24 w 186"/>
                  <a:gd name="T5" fmla="*/ 84 h 353"/>
                  <a:gd name="T6" fmla="*/ 18 w 186"/>
                  <a:gd name="T7" fmla="*/ 181 h 353"/>
                  <a:gd name="T8" fmla="*/ 42 w 186"/>
                  <a:gd name="T9" fmla="*/ 314 h 353"/>
                  <a:gd name="T10" fmla="*/ 48 w 186"/>
                  <a:gd name="T11" fmla="*/ 445 h 353"/>
                  <a:gd name="T12" fmla="*/ 0 w 186"/>
                  <a:gd name="T13" fmla="*/ 972 h 353"/>
                  <a:gd name="T14" fmla="*/ 54 w 186"/>
                  <a:gd name="T15" fmla="*/ 643 h 353"/>
                  <a:gd name="T16" fmla="*/ 84 w 186"/>
                  <a:gd name="T17" fmla="*/ 593 h 353"/>
                  <a:gd name="T18" fmla="*/ 126 w 186"/>
                  <a:gd name="T19" fmla="*/ 348 h 353"/>
                  <a:gd name="T20" fmla="*/ 144 w 186"/>
                  <a:gd name="T21" fmla="*/ 329 h 353"/>
                  <a:gd name="T22" fmla="*/ 144 w 186"/>
                  <a:gd name="T23" fmla="*/ 248 h 353"/>
                  <a:gd name="T24" fmla="*/ 186 w 186"/>
                  <a:gd name="T25" fmla="*/ 181 h 353"/>
                  <a:gd name="T26" fmla="*/ 162 w 186"/>
                  <a:gd name="T27" fmla="*/ 16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7 h 66"/>
                  <a:gd name="T8" fmla="*/ 6 w 155"/>
                  <a:gd name="T9" fmla="*/ 49 h 66"/>
                  <a:gd name="T10" fmla="*/ 0 w 155"/>
                  <a:gd name="T11" fmla="*/ 68 h 66"/>
                  <a:gd name="T12" fmla="*/ 78 w 155"/>
                  <a:gd name="T13" fmla="*/ 166 h 66"/>
                  <a:gd name="T14" fmla="*/ 96 w 155"/>
                  <a:gd name="T15" fmla="*/ 117 h 66"/>
                  <a:gd name="T16" fmla="*/ 155 w 155"/>
                  <a:gd name="T17" fmla="*/ 185 h 66"/>
                  <a:gd name="T18" fmla="*/ 126 w 155"/>
                  <a:gd name="T19" fmla="*/ 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05 h 72"/>
                  <a:gd name="T2" fmla="*/ 0 w 42"/>
                  <a:gd name="T3" fmla="*/ 53 h 72"/>
                  <a:gd name="T4" fmla="*/ 12 w 42"/>
                  <a:gd name="T5" fmla="*/ 18 h 72"/>
                  <a:gd name="T6" fmla="*/ 0 w 42"/>
                  <a:gd name="T7" fmla="*/ 18 h 72"/>
                  <a:gd name="T8" fmla="*/ 12 w 42"/>
                  <a:gd name="T9" fmla="*/ 18 h 72"/>
                  <a:gd name="T10" fmla="*/ 24 w 42"/>
                  <a:gd name="T11" fmla="*/ 18 h 72"/>
                  <a:gd name="T12" fmla="*/ 36 w 42"/>
                  <a:gd name="T13" fmla="*/ 18 h 72"/>
                  <a:gd name="T14" fmla="*/ 42 w 42"/>
                  <a:gd name="T15" fmla="*/ 0 h 72"/>
                  <a:gd name="T16" fmla="*/ 30 w 42"/>
                  <a:gd name="T17" fmla="*/ 53 h 72"/>
                  <a:gd name="T18" fmla="*/ 42 w 42"/>
                  <a:gd name="T19" fmla="*/ 141 h 72"/>
                  <a:gd name="T20" fmla="*/ 12 w 42"/>
                  <a:gd name="T21" fmla="*/ 206 h 72"/>
                  <a:gd name="T22" fmla="*/ 6 w 42"/>
                  <a:gd name="T23" fmla="*/ 105 h 72"/>
                  <a:gd name="T24" fmla="*/ 6 w 42"/>
                  <a:gd name="T25" fmla="*/ 10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9 h 287"/>
                <a:gd name="T4" fmla="*/ 66 w 365"/>
                <a:gd name="T5" fmla="*/ 126 h 287"/>
                <a:gd name="T6" fmla="*/ 143 w 365"/>
                <a:gd name="T7" fmla="*/ 207 h 287"/>
                <a:gd name="T8" fmla="*/ 191 w 365"/>
                <a:gd name="T9" fmla="*/ 189 h 287"/>
                <a:gd name="T10" fmla="*/ 341 w 365"/>
                <a:gd name="T11" fmla="*/ 323 h 287"/>
                <a:gd name="T12" fmla="*/ 305 w 365"/>
                <a:gd name="T13" fmla="*/ 198 h 287"/>
                <a:gd name="T14" fmla="*/ 365 w 365"/>
                <a:gd name="T15" fmla="*/ 150 h 287"/>
                <a:gd name="T16" fmla="*/ 359 w 365"/>
                <a:gd name="T17" fmla="*/ 144 h 287"/>
                <a:gd name="T18" fmla="*/ 335 w 365"/>
                <a:gd name="T19" fmla="*/ 132 h 287"/>
                <a:gd name="T20" fmla="*/ 299 w 365"/>
                <a:gd name="T21" fmla="*/ 99 h 287"/>
                <a:gd name="T22" fmla="*/ 257 w 365"/>
                <a:gd name="T23" fmla="*/ 81 h 287"/>
                <a:gd name="T24" fmla="*/ 215 w 365"/>
                <a:gd name="T25" fmla="*/ 63 h 287"/>
                <a:gd name="T26" fmla="*/ 173 w 365"/>
                <a:gd name="T27" fmla="*/ 4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9 h 60"/>
                <a:gd name="T16" fmla="*/ 65 w 71"/>
                <a:gd name="T17" fmla="*/ 51 h 60"/>
                <a:gd name="T18" fmla="*/ 71 w 71"/>
                <a:gd name="T19" fmla="*/ 63 h 60"/>
                <a:gd name="T20" fmla="*/ 71 w 71"/>
                <a:gd name="T21" fmla="*/ 69 h 60"/>
                <a:gd name="T22" fmla="*/ 59 w 71"/>
                <a:gd name="T23" fmla="*/ 63 h 60"/>
                <a:gd name="T24" fmla="*/ 47 w 71"/>
                <a:gd name="T25" fmla="*/ 51 h 60"/>
                <a:gd name="T26" fmla="*/ 23 w 71"/>
                <a:gd name="T27" fmla="*/ 39 h 60"/>
                <a:gd name="T28" fmla="*/ 23 w 71"/>
                <a:gd name="T29" fmla="*/ 45 h 60"/>
                <a:gd name="T30" fmla="*/ 18 w 71"/>
                <a:gd name="T31" fmla="*/ 51 h 60"/>
                <a:gd name="T32" fmla="*/ 12 w 71"/>
                <a:gd name="T33" fmla="*/ 57 h 60"/>
                <a:gd name="T34" fmla="*/ 6 w 71"/>
                <a:gd name="T35" fmla="*/ 57 h 60"/>
                <a:gd name="T36" fmla="*/ 6 w 71"/>
                <a:gd name="T37" fmla="*/ 57 h 60"/>
                <a:gd name="T38" fmla="*/ 6 w 71"/>
                <a:gd name="T39" fmla="*/ 4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3 h 162"/>
                <a:gd name="T10" fmla="*/ 96 w 161"/>
                <a:gd name="T11" fmla="*/ 69 h 162"/>
                <a:gd name="T12" fmla="*/ 102 w 161"/>
                <a:gd name="T13" fmla="*/ 81 h 162"/>
                <a:gd name="T14" fmla="*/ 108 w 161"/>
                <a:gd name="T15" fmla="*/ 93 h 162"/>
                <a:gd name="T16" fmla="*/ 120 w 161"/>
                <a:gd name="T17" fmla="*/ 105 h 162"/>
                <a:gd name="T18" fmla="*/ 143 w 161"/>
                <a:gd name="T19" fmla="*/ 124 h 162"/>
                <a:gd name="T20" fmla="*/ 155 w 161"/>
                <a:gd name="T21" fmla="*/ 156 h 162"/>
                <a:gd name="T22" fmla="*/ 161 w 161"/>
                <a:gd name="T23" fmla="*/ 174 h 162"/>
                <a:gd name="T24" fmla="*/ 161 w 161"/>
                <a:gd name="T25" fmla="*/ 180 h 162"/>
                <a:gd name="T26" fmla="*/ 96 w 161"/>
                <a:gd name="T27" fmla="*/ 111 h 162"/>
                <a:gd name="T28" fmla="*/ 30 w 161"/>
                <a:gd name="T29" fmla="*/ 6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9 h 60"/>
                <a:gd name="T4" fmla="*/ 41 w 59"/>
                <a:gd name="T5" fmla="*/ 45 h 60"/>
                <a:gd name="T6" fmla="*/ 47 w 59"/>
                <a:gd name="T7" fmla="*/ 51 h 60"/>
                <a:gd name="T8" fmla="*/ 53 w 59"/>
                <a:gd name="T9" fmla="*/ 63 h 60"/>
                <a:gd name="T10" fmla="*/ 53 w 59"/>
                <a:gd name="T11" fmla="*/ 69 h 60"/>
                <a:gd name="T12" fmla="*/ 47 w 59"/>
                <a:gd name="T13" fmla="*/ 63 h 60"/>
                <a:gd name="T14" fmla="*/ 35 w 59"/>
                <a:gd name="T15" fmla="*/ 57 h 60"/>
                <a:gd name="T16" fmla="*/ 23 w 59"/>
                <a:gd name="T17" fmla="*/ 45 h 60"/>
                <a:gd name="T18" fmla="*/ 17 w 59"/>
                <a:gd name="T19" fmla="*/ 3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5 h 204"/>
                <a:gd name="T2" fmla="*/ 245 w 245"/>
                <a:gd name="T3" fmla="*/ 51 h 204"/>
                <a:gd name="T4" fmla="*/ 209 w 245"/>
                <a:gd name="T5" fmla="*/ 93 h 204"/>
                <a:gd name="T6" fmla="*/ 143 w 245"/>
                <a:gd name="T7" fmla="*/ 150 h 204"/>
                <a:gd name="T8" fmla="*/ 167 w 245"/>
                <a:gd name="T9" fmla="*/ 176 h 204"/>
                <a:gd name="T10" fmla="*/ 179 w 245"/>
                <a:gd name="T11" fmla="*/ 231 h 204"/>
                <a:gd name="T12" fmla="*/ 77 w 245"/>
                <a:gd name="T13" fmla="*/ 150 h 204"/>
                <a:gd name="T14" fmla="*/ 47 w 245"/>
                <a:gd name="T15" fmla="*/ 93 h 204"/>
                <a:gd name="T16" fmla="*/ 89 w 245"/>
                <a:gd name="T17" fmla="*/ 75 h 204"/>
                <a:gd name="T18" fmla="*/ 59 w 245"/>
                <a:gd name="T19" fmla="*/ 4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5 h 204"/>
                <a:gd name="T50" fmla="*/ 233 w 245"/>
                <a:gd name="T51" fmla="*/ 4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771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771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9EA2-CB6B-4BF4-A52F-26D3645BE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82CD7-FA0E-4900-9345-C6C780014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072DC-9140-4767-88D8-06C6A3D11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38F7B-B304-4C0E-8DA4-59619A72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FDB6D-85B3-4AB5-9BCF-3AEABB679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232A5-B8A1-4B3C-AA1C-1AFFC498B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19BB4-6D4D-487D-A747-87FB1A632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84DC4-4EA6-467E-B06E-792BC050A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E5A7C-013F-4FD8-B7FE-FAEE98FB1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5525B-B577-4EFC-A0DE-D5CB4EBD2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555A7-56CC-4034-B1E8-9D6EF7B4A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7648A-F9C8-4E08-9518-DD4D1BAE8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B103A-3BA9-48C4-96A9-8A967427F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1EC4D-EEBB-4227-995F-8D1207A45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61DCE-4285-4073-93FF-32F0F1BE9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E27FD-0C3E-4DDA-A6A6-05FE18E44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CF1E-68AC-4742-8E43-719DF5DD9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83446-C9DD-47BF-A19A-6AF54E099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48 w 5184"/>
                <a:gd name="T3" fmla="*/ 3159 h 3159"/>
                <a:gd name="T4" fmla="*/ 5248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4 w 556"/>
                <a:gd name="T5" fmla="*/ 3159 h 3159"/>
                <a:gd name="T6" fmla="*/ 564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717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8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84 w 4724"/>
                  <a:gd name="T7" fmla="*/ 12 h 12"/>
                  <a:gd name="T8" fmla="*/ 4784 w 4724"/>
                  <a:gd name="T9" fmla="*/ 0 h 12"/>
                  <a:gd name="T10" fmla="*/ 478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6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961 w 251"/>
                  <a:gd name="T5" fmla="*/ 12 h 12"/>
                  <a:gd name="T6" fmla="*/ 96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5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5 w 251"/>
                  <a:gd name="T7" fmla="*/ 12 h 12"/>
                  <a:gd name="T8" fmla="*/ 255 w 251"/>
                  <a:gd name="T9" fmla="*/ 0 h 12"/>
                  <a:gd name="T10" fmla="*/ 255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7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947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7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BC57FFC-5342-4C3E-B536-BC689E4BF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6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  <p:sldLayoutId id="2147483951" r:id="rId12"/>
    <p:sldLayoutId id="214748395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205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19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667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82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7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668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819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669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669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01329222-5035-471C-ADCF-227C47E5B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7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9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028 w 6027"/>
                <a:gd name="T1" fmla="*/ 201 h 2296"/>
                <a:gd name="T2" fmla="*/ 0 w 6027"/>
                <a:gd name="T3" fmla="*/ 201 h 2296"/>
                <a:gd name="T4" fmla="*/ 0 w 6027"/>
                <a:gd name="T5" fmla="*/ 0 h 2296"/>
                <a:gd name="T6" fmla="*/ 5028 w 6027"/>
                <a:gd name="T7" fmla="*/ 0 h 2296"/>
                <a:gd name="T8" fmla="*/ 5028 w 6027"/>
                <a:gd name="T9" fmla="*/ 201 h 2296"/>
                <a:gd name="T10" fmla="*/ 5028 w 6027"/>
                <a:gd name="T11" fmla="*/ 20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307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922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667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923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09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8 h 353"/>
                  <a:gd name="T4" fmla="*/ 24 w 186"/>
                  <a:gd name="T5" fmla="*/ 48 h 353"/>
                  <a:gd name="T6" fmla="*/ 18 w 186"/>
                  <a:gd name="T7" fmla="*/ 104 h 353"/>
                  <a:gd name="T8" fmla="*/ 42 w 186"/>
                  <a:gd name="T9" fmla="*/ 179 h 353"/>
                  <a:gd name="T10" fmla="*/ 48 w 186"/>
                  <a:gd name="T11" fmla="*/ 254 h 353"/>
                  <a:gd name="T12" fmla="*/ 0 w 186"/>
                  <a:gd name="T13" fmla="*/ 554 h 353"/>
                  <a:gd name="T14" fmla="*/ 54 w 186"/>
                  <a:gd name="T15" fmla="*/ 366 h 353"/>
                  <a:gd name="T16" fmla="*/ 84 w 186"/>
                  <a:gd name="T17" fmla="*/ 339 h 353"/>
                  <a:gd name="T18" fmla="*/ 126 w 186"/>
                  <a:gd name="T19" fmla="*/ 198 h 353"/>
                  <a:gd name="T20" fmla="*/ 144 w 186"/>
                  <a:gd name="T21" fmla="*/ 188 h 353"/>
                  <a:gd name="T22" fmla="*/ 144 w 186"/>
                  <a:gd name="T23" fmla="*/ 141 h 353"/>
                  <a:gd name="T24" fmla="*/ 186 w 186"/>
                  <a:gd name="T25" fmla="*/ 104 h 353"/>
                  <a:gd name="T26" fmla="*/ 162 w 186"/>
                  <a:gd name="T27" fmla="*/ 9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0 h 66"/>
                  <a:gd name="T8" fmla="*/ 6 w 155"/>
                  <a:gd name="T9" fmla="*/ 28 h 66"/>
                  <a:gd name="T10" fmla="*/ 0 w 155"/>
                  <a:gd name="T11" fmla="*/ 38 h 66"/>
                  <a:gd name="T12" fmla="*/ 78 w 155"/>
                  <a:gd name="T13" fmla="*/ 94 h 66"/>
                  <a:gd name="T14" fmla="*/ 96 w 155"/>
                  <a:gd name="T15" fmla="*/ 66 h 66"/>
                  <a:gd name="T16" fmla="*/ 155 w 155"/>
                  <a:gd name="T17" fmla="*/ 104 h 66"/>
                  <a:gd name="T18" fmla="*/ 126 w 155"/>
                  <a:gd name="T19" fmla="*/ 3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9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59 h 72"/>
                  <a:gd name="T2" fmla="*/ 0 w 42"/>
                  <a:gd name="T3" fmla="*/ 29 h 72"/>
                  <a:gd name="T4" fmla="*/ 12 w 42"/>
                  <a:gd name="T5" fmla="*/ 10 h 72"/>
                  <a:gd name="T6" fmla="*/ 0 w 42"/>
                  <a:gd name="T7" fmla="*/ 10 h 72"/>
                  <a:gd name="T8" fmla="*/ 12 w 42"/>
                  <a:gd name="T9" fmla="*/ 10 h 72"/>
                  <a:gd name="T10" fmla="*/ 24 w 42"/>
                  <a:gd name="T11" fmla="*/ 10 h 72"/>
                  <a:gd name="T12" fmla="*/ 36 w 42"/>
                  <a:gd name="T13" fmla="*/ 10 h 72"/>
                  <a:gd name="T14" fmla="*/ 42 w 42"/>
                  <a:gd name="T15" fmla="*/ 0 h 72"/>
                  <a:gd name="T16" fmla="*/ 30 w 42"/>
                  <a:gd name="T17" fmla="*/ 29 h 72"/>
                  <a:gd name="T18" fmla="*/ 42 w 42"/>
                  <a:gd name="T19" fmla="*/ 78 h 72"/>
                  <a:gd name="T20" fmla="*/ 12 w 42"/>
                  <a:gd name="T21" fmla="*/ 115 h 72"/>
                  <a:gd name="T22" fmla="*/ 6 w 42"/>
                  <a:gd name="T23" fmla="*/ 59 h 72"/>
                  <a:gd name="T24" fmla="*/ 6 w 42"/>
                  <a:gd name="T25" fmla="*/ 59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668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922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08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4 h 287"/>
                <a:gd name="T4" fmla="*/ 66 w 365"/>
                <a:gd name="T5" fmla="*/ 116 h 287"/>
                <a:gd name="T6" fmla="*/ 143 w 365"/>
                <a:gd name="T7" fmla="*/ 192 h 287"/>
                <a:gd name="T8" fmla="*/ 191 w 365"/>
                <a:gd name="T9" fmla="*/ 176 h 287"/>
                <a:gd name="T10" fmla="*/ 341 w 365"/>
                <a:gd name="T11" fmla="*/ 303 h 287"/>
                <a:gd name="T12" fmla="*/ 305 w 365"/>
                <a:gd name="T13" fmla="*/ 183 h 287"/>
                <a:gd name="T14" fmla="*/ 365 w 365"/>
                <a:gd name="T15" fmla="*/ 140 h 287"/>
                <a:gd name="T16" fmla="*/ 359 w 365"/>
                <a:gd name="T17" fmla="*/ 134 h 287"/>
                <a:gd name="T18" fmla="*/ 335 w 365"/>
                <a:gd name="T19" fmla="*/ 122 h 287"/>
                <a:gd name="T20" fmla="*/ 299 w 365"/>
                <a:gd name="T21" fmla="*/ 94 h 287"/>
                <a:gd name="T22" fmla="*/ 257 w 365"/>
                <a:gd name="T23" fmla="*/ 76 h 287"/>
                <a:gd name="T24" fmla="*/ 215 w 365"/>
                <a:gd name="T25" fmla="*/ 58 h 287"/>
                <a:gd name="T26" fmla="*/ 173 w 365"/>
                <a:gd name="T27" fmla="*/ 40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4 h 60"/>
                <a:gd name="T16" fmla="*/ 65 w 71"/>
                <a:gd name="T17" fmla="*/ 46 h 60"/>
                <a:gd name="T18" fmla="*/ 71 w 71"/>
                <a:gd name="T19" fmla="*/ 58 h 60"/>
                <a:gd name="T20" fmla="*/ 71 w 71"/>
                <a:gd name="T21" fmla="*/ 64 h 60"/>
                <a:gd name="T22" fmla="*/ 59 w 71"/>
                <a:gd name="T23" fmla="*/ 58 h 60"/>
                <a:gd name="T24" fmla="*/ 47 w 71"/>
                <a:gd name="T25" fmla="*/ 46 h 60"/>
                <a:gd name="T26" fmla="*/ 23 w 71"/>
                <a:gd name="T27" fmla="*/ 34 h 60"/>
                <a:gd name="T28" fmla="*/ 23 w 71"/>
                <a:gd name="T29" fmla="*/ 40 h 60"/>
                <a:gd name="T30" fmla="*/ 18 w 71"/>
                <a:gd name="T31" fmla="*/ 46 h 60"/>
                <a:gd name="T32" fmla="*/ 12 w 71"/>
                <a:gd name="T33" fmla="*/ 52 h 60"/>
                <a:gd name="T34" fmla="*/ 6 w 71"/>
                <a:gd name="T35" fmla="*/ 52 h 60"/>
                <a:gd name="T36" fmla="*/ 6 w 71"/>
                <a:gd name="T37" fmla="*/ 52 h 60"/>
                <a:gd name="T38" fmla="*/ 6 w 71"/>
                <a:gd name="T39" fmla="*/ 4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8 h 162"/>
                <a:gd name="T10" fmla="*/ 96 w 161"/>
                <a:gd name="T11" fmla="*/ 64 h 162"/>
                <a:gd name="T12" fmla="*/ 102 w 161"/>
                <a:gd name="T13" fmla="*/ 76 h 162"/>
                <a:gd name="T14" fmla="*/ 108 w 161"/>
                <a:gd name="T15" fmla="*/ 88 h 162"/>
                <a:gd name="T16" fmla="*/ 120 w 161"/>
                <a:gd name="T17" fmla="*/ 100 h 162"/>
                <a:gd name="T18" fmla="*/ 143 w 161"/>
                <a:gd name="T19" fmla="*/ 118 h 162"/>
                <a:gd name="T20" fmla="*/ 155 w 161"/>
                <a:gd name="T21" fmla="*/ 146 h 162"/>
                <a:gd name="T22" fmla="*/ 161 w 161"/>
                <a:gd name="T23" fmla="*/ 164 h 162"/>
                <a:gd name="T24" fmla="*/ 161 w 161"/>
                <a:gd name="T25" fmla="*/ 170 h 162"/>
                <a:gd name="T26" fmla="*/ 96 w 161"/>
                <a:gd name="T27" fmla="*/ 106 h 162"/>
                <a:gd name="T28" fmla="*/ 30 w 161"/>
                <a:gd name="T29" fmla="*/ 58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4 h 60"/>
                <a:gd name="T4" fmla="*/ 41 w 59"/>
                <a:gd name="T5" fmla="*/ 40 h 60"/>
                <a:gd name="T6" fmla="*/ 47 w 59"/>
                <a:gd name="T7" fmla="*/ 46 h 60"/>
                <a:gd name="T8" fmla="*/ 53 w 59"/>
                <a:gd name="T9" fmla="*/ 58 h 60"/>
                <a:gd name="T10" fmla="*/ 53 w 59"/>
                <a:gd name="T11" fmla="*/ 64 h 60"/>
                <a:gd name="T12" fmla="*/ 47 w 59"/>
                <a:gd name="T13" fmla="*/ 58 h 60"/>
                <a:gd name="T14" fmla="*/ 35 w 59"/>
                <a:gd name="T15" fmla="*/ 52 h 60"/>
                <a:gd name="T16" fmla="*/ 23 w 59"/>
                <a:gd name="T17" fmla="*/ 40 h 60"/>
                <a:gd name="T18" fmla="*/ 17 w 59"/>
                <a:gd name="T19" fmla="*/ 34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0 h 204"/>
                <a:gd name="T2" fmla="*/ 245 w 245"/>
                <a:gd name="T3" fmla="*/ 46 h 204"/>
                <a:gd name="T4" fmla="*/ 209 w 245"/>
                <a:gd name="T5" fmla="*/ 88 h 204"/>
                <a:gd name="T6" fmla="*/ 143 w 245"/>
                <a:gd name="T7" fmla="*/ 140 h 204"/>
                <a:gd name="T8" fmla="*/ 167 w 245"/>
                <a:gd name="T9" fmla="*/ 164 h 204"/>
                <a:gd name="T10" fmla="*/ 179 w 245"/>
                <a:gd name="T11" fmla="*/ 216 h 204"/>
                <a:gd name="T12" fmla="*/ 77 w 245"/>
                <a:gd name="T13" fmla="*/ 140 h 204"/>
                <a:gd name="T14" fmla="*/ 47 w 245"/>
                <a:gd name="T15" fmla="*/ 88 h 204"/>
                <a:gd name="T16" fmla="*/ 89 w 245"/>
                <a:gd name="T17" fmla="*/ 70 h 204"/>
                <a:gd name="T18" fmla="*/ 59 w 245"/>
                <a:gd name="T19" fmla="*/ 40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0 h 204"/>
                <a:gd name="T50" fmla="*/ 233 w 245"/>
                <a:gd name="T51" fmla="*/ 40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669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669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E6DE8BD-E9A6-4CA4-BC9C-B27A8122E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8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2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009 w 6027"/>
                <a:gd name="T1" fmla="*/ 9 h 2296"/>
                <a:gd name="T2" fmla="*/ 0 w 6027"/>
                <a:gd name="T3" fmla="*/ 9 h 2296"/>
                <a:gd name="T4" fmla="*/ 0 w 6027"/>
                <a:gd name="T5" fmla="*/ 0 h 2296"/>
                <a:gd name="T6" fmla="*/ 4009 w 6027"/>
                <a:gd name="T7" fmla="*/ 0 h 2296"/>
                <a:gd name="T8" fmla="*/ 4009 w 6027"/>
                <a:gd name="T9" fmla="*/ 9 h 2296"/>
                <a:gd name="T10" fmla="*/ 4009 w 6027"/>
                <a:gd name="T11" fmla="*/ 9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67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409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4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667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1025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1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9 h 353"/>
                  <a:gd name="T4" fmla="*/ 24 w 186"/>
                  <a:gd name="T5" fmla="*/ 84 h 353"/>
                  <a:gd name="T6" fmla="*/ 18 w 186"/>
                  <a:gd name="T7" fmla="*/ 181 h 353"/>
                  <a:gd name="T8" fmla="*/ 42 w 186"/>
                  <a:gd name="T9" fmla="*/ 314 h 353"/>
                  <a:gd name="T10" fmla="*/ 48 w 186"/>
                  <a:gd name="T11" fmla="*/ 445 h 353"/>
                  <a:gd name="T12" fmla="*/ 0 w 186"/>
                  <a:gd name="T13" fmla="*/ 972 h 353"/>
                  <a:gd name="T14" fmla="*/ 54 w 186"/>
                  <a:gd name="T15" fmla="*/ 643 h 353"/>
                  <a:gd name="T16" fmla="*/ 84 w 186"/>
                  <a:gd name="T17" fmla="*/ 593 h 353"/>
                  <a:gd name="T18" fmla="*/ 126 w 186"/>
                  <a:gd name="T19" fmla="*/ 348 h 353"/>
                  <a:gd name="T20" fmla="*/ 144 w 186"/>
                  <a:gd name="T21" fmla="*/ 329 h 353"/>
                  <a:gd name="T22" fmla="*/ 144 w 186"/>
                  <a:gd name="T23" fmla="*/ 248 h 353"/>
                  <a:gd name="T24" fmla="*/ 186 w 186"/>
                  <a:gd name="T25" fmla="*/ 181 h 353"/>
                  <a:gd name="T26" fmla="*/ 162 w 186"/>
                  <a:gd name="T27" fmla="*/ 16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7 h 66"/>
                  <a:gd name="T8" fmla="*/ 6 w 155"/>
                  <a:gd name="T9" fmla="*/ 49 h 66"/>
                  <a:gd name="T10" fmla="*/ 0 w 155"/>
                  <a:gd name="T11" fmla="*/ 68 h 66"/>
                  <a:gd name="T12" fmla="*/ 78 w 155"/>
                  <a:gd name="T13" fmla="*/ 166 h 66"/>
                  <a:gd name="T14" fmla="*/ 96 w 155"/>
                  <a:gd name="T15" fmla="*/ 117 h 66"/>
                  <a:gd name="T16" fmla="*/ 155 w 155"/>
                  <a:gd name="T17" fmla="*/ 185 h 66"/>
                  <a:gd name="T18" fmla="*/ 126 w 155"/>
                  <a:gd name="T19" fmla="*/ 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05 h 72"/>
                  <a:gd name="T2" fmla="*/ 0 w 42"/>
                  <a:gd name="T3" fmla="*/ 53 h 72"/>
                  <a:gd name="T4" fmla="*/ 12 w 42"/>
                  <a:gd name="T5" fmla="*/ 18 h 72"/>
                  <a:gd name="T6" fmla="*/ 0 w 42"/>
                  <a:gd name="T7" fmla="*/ 18 h 72"/>
                  <a:gd name="T8" fmla="*/ 12 w 42"/>
                  <a:gd name="T9" fmla="*/ 18 h 72"/>
                  <a:gd name="T10" fmla="*/ 24 w 42"/>
                  <a:gd name="T11" fmla="*/ 18 h 72"/>
                  <a:gd name="T12" fmla="*/ 36 w 42"/>
                  <a:gd name="T13" fmla="*/ 18 h 72"/>
                  <a:gd name="T14" fmla="*/ 42 w 42"/>
                  <a:gd name="T15" fmla="*/ 0 h 72"/>
                  <a:gd name="T16" fmla="*/ 30 w 42"/>
                  <a:gd name="T17" fmla="*/ 53 h 72"/>
                  <a:gd name="T18" fmla="*/ 42 w 42"/>
                  <a:gd name="T19" fmla="*/ 141 h 72"/>
                  <a:gd name="T20" fmla="*/ 12 w 42"/>
                  <a:gd name="T21" fmla="*/ 206 h 72"/>
                  <a:gd name="T22" fmla="*/ 6 w 42"/>
                  <a:gd name="T23" fmla="*/ 105 h 72"/>
                  <a:gd name="T24" fmla="*/ 6 w 42"/>
                  <a:gd name="T25" fmla="*/ 10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668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1024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0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9 h 287"/>
                <a:gd name="T4" fmla="*/ 66 w 365"/>
                <a:gd name="T5" fmla="*/ 126 h 287"/>
                <a:gd name="T6" fmla="*/ 143 w 365"/>
                <a:gd name="T7" fmla="*/ 207 h 287"/>
                <a:gd name="T8" fmla="*/ 191 w 365"/>
                <a:gd name="T9" fmla="*/ 189 h 287"/>
                <a:gd name="T10" fmla="*/ 341 w 365"/>
                <a:gd name="T11" fmla="*/ 323 h 287"/>
                <a:gd name="T12" fmla="*/ 305 w 365"/>
                <a:gd name="T13" fmla="*/ 198 h 287"/>
                <a:gd name="T14" fmla="*/ 365 w 365"/>
                <a:gd name="T15" fmla="*/ 150 h 287"/>
                <a:gd name="T16" fmla="*/ 359 w 365"/>
                <a:gd name="T17" fmla="*/ 144 h 287"/>
                <a:gd name="T18" fmla="*/ 335 w 365"/>
                <a:gd name="T19" fmla="*/ 132 h 287"/>
                <a:gd name="T20" fmla="*/ 299 w 365"/>
                <a:gd name="T21" fmla="*/ 99 h 287"/>
                <a:gd name="T22" fmla="*/ 257 w 365"/>
                <a:gd name="T23" fmla="*/ 81 h 287"/>
                <a:gd name="T24" fmla="*/ 215 w 365"/>
                <a:gd name="T25" fmla="*/ 63 h 287"/>
                <a:gd name="T26" fmla="*/ 173 w 365"/>
                <a:gd name="T27" fmla="*/ 4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9 h 60"/>
                <a:gd name="T16" fmla="*/ 65 w 71"/>
                <a:gd name="T17" fmla="*/ 51 h 60"/>
                <a:gd name="T18" fmla="*/ 71 w 71"/>
                <a:gd name="T19" fmla="*/ 63 h 60"/>
                <a:gd name="T20" fmla="*/ 71 w 71"/>
                <a:gd name="T21" fmla="*/ 69 h 60"/>
                <a:gd name="T22" fmla="*/ 59 w 71"/>
                <a:gd name="T23" fmla="*/ 63 h 60"/>
                <a:gd name="T24" fmla="*/ 47 w 71"/>
                <a:gd name="T25" fmla="*/ 51 h 60"/>
                <a:gd name="T26" fmla="*/ 23 w 71"/>
                <a:gd name="T27" fmla="*/ 39 h 60"/>
                <a:gd name="T28" fmla="*/ 23 w 71"/>
                <a:gd name="T29" fmla="*/ 45 h 60"/>
                <a:gd name="T30" fmla="*/ 18 w 71"/>
                <a:gd name="T31" fmla="*/ 51 h 60"/>
                <a:gd name="T32" fmla="*/ 12 w 71"/>
                <a:gd name="T33" fmla="*/ 57 h 60"/>
                <a:gd name="T34" fmla="*/ 6 w 71"/>
                <a:gd name="T35" fmla="*/ 57 h 60"/>
                <a:gd name="T36" fmla="*/ 6 w 71"/>
                <a:gd name="T37" fmla="*/ 57 h 60"/>
                <a:gd name="T38" fmla="*/ 6 w 71"/>
                <a:gd name="T39" fmla="*/ 4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63 h 162"/>
                <a:gd name="T10" fmla="*/ 96 w 161"/>
                <a:gd name="T11" fmla="*/ 69 h 162"/>
                <a:gd name="T12" fmla="*/ 102 w 161"/>
                <a:gd name="T13" fmla="*/ 81 h 162"/>
                <a:gd name="T14" fmla="*/ 108 w 161"/>
                <a:gd name="T15" fmla="*/ 93 h 162"/>
                <a:gd name="T16" fmla="*/ 120 w 161"/>
                <a:gd name="T17" fmla="*/ 105 h 162"/>
                <a:gd name="T18" fmla="*/ 143 w 161"/>
                <a:gd name="T19" fmla="*/ 124 h 162"/>
                <a:gd name="T20" fmla="*/ 155 w 161"/>
                <a:gd name="T21" fmla="*/ 156 h 162"/>
                <a:gd name="T22" fmla="*/ 161 w 161"/>
                <a:gd name="T23" fmla="*/ 174 h 162"/>
                <a:gd name="T24" fmla="*/ 161 w 161"/>
                <a:gd name="T25" fmla="*/ 180 h 162"/>
                <a:gd name="T26" fmla="*/ 96 w 161"/>
                <a:gd name="T27" fmla="*/ 111 h 162"/>
                <a:gd name="T28" fmla="*/ 30 w 161"/>
                <a:gd name="T29" fmla="*/ 6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9 h 60"/>
                <a:gd name="T4" fmla="*/ 41 w 59"/>
                <a:gd name="T5" fmla="*/ 45 h 60"/>
                <a:gd name="T6" fmla="*/ 47 w 59"/>
                <a:gd name="T7" fmla="*/ 51 h 60"/>
                <a:gd name="T8" fmla="*/ 53 w 59"/>
                <a:gd name="T9" fmla="*/ 63 h 60"/>
                <a:gd name="T10" fmla="*/ 53 w 59"/>
                <a:gd name="T11" fmla="*/ 69 h 60"/>
                <a:gd name="T12" fmla="*/ 47 w 59"/>
                <a:gd name="T13" fmla="*/ 63 h 60"/>
                <a:gd name="T14" fmla="*/ 35 w 59"/>
                <a:gd name="T15" fmla="*/ 57 h 60"/>
                <a:gd name="T16" fmla="*/ 23 w 59"/>
                <a:gd name="T17" fmla="*/ 45 h 60"/>
                <a:gd name="T18" fmla="*/ 17 w 59"/>
                <a:gd name="T19" fmla="*/ 3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45 h 204"/>
                <a:gd name="T2" fmla="*/ 245 w 245"/>
                <a:gd name="T3" fmla="*/ 51 h 204"/>
                <a:gd name="T4" fmla="*/ 209 w 245"/>
                <a:gd name="T5" fmla="*/ 93 h 204"/>
                <a:gd name="T6" fmla="*/ 143 w 245"/>
                <a:gd name="T7" fmla="*/ 150 h 204"/>
                <a:gd name="T8" fmla="*/ 167 w 245"/>
                <a:gd name="T9" fmla="*/ 176 h 204"/>
                <a:gd name="T10" fmla="*/ 179 w 245"/>
                <a:gd name="T11" fmla="*/ 231 h 204"/>
                <a:gd name="T12" fmla="*/ 77 w 245"/>
                <a:gd name="T13" fmla="*/ 150 h 204"/>
                <a:gd name="T14" fmla="*/ 47 w 245"/>
                <a:gd name="T15" fmla="*/ 93 h 204"/>
                <a:gd name="T16" fmla="*/ 89 w 245"/>
                <a:gd name="T17" fmla="*/ 75 h 204"/>
                <a:gd name="T18" fmla="*/ 59 w 245"/>
                <a:gd name="T19" fmla="*/ 4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45 h 204"/>
                <a:gd name="T50" fmla="*/ 233 w 245"/>
                <a:gd name="T51" fmla="*/ 4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669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669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69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31B8A1C-06B9-4EF8-B597-0CC376628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9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oleObject" Target="../embeddings/__________Microsoft_Office_Excel4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_____Microsoft_Office_Excel1.xls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video\capture13.avi" TargetMode="Externa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9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5713" y="241300"/>
            <a:ext cx="7086600" cy="1249363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chemeClr val="tx1"/>
                </a:solidFill>
                <a:effectLst/>
              </a:rPr>
              <a:t>Омская государственная медицинская академия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505075" y="5827713"/>
            <a:ext cx="4699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Профессор  В.К.Косенок</a:t>
            </a:r>
          </a:p>
        </p:txBody>
      </p:sp>
      <p:sp>
        <p:nvSpPr>
          <p:cNvPr id="15364" name="WordArt 11"/>
          <p:cNvSpPr>
            <a:spLocks noChangeArrowheads="1" noChangeShapeType="1" noTextEdit="1"/>
          </p:cNvSpPr>
          <p:nvPr/>
        </p:nvSpPr>
        <p:spPr bwMode="auto">
          <a:xfrm>
            <a:off x="957263" y="2252663"/>
            <a:ext cx="7793037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СОВРЕМЕННЫЕ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АСПЕКТЫ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З Н 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7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058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059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60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3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064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065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66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WordArt 38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Показатели здоровья жителей 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Российской Федерации</a:t>
            </a:r>
          </a:p>
        </p:txBody>
      </p:sp>
      <p:sp>
        <p:nvSpPr>
          <p:cNvPr id="2071" name="Rectangle 6"/>
          <p:cNvSpPr>
            <a:spLocks noChangeArrowheads="1"/>
          </p:cNvSpPr>
          <p:nvPr/>
        </p:nvSpPr>
        <p:spPr bwMode="auto">
          <a:xfrm>
            <a:off x="0" y="1520825"/>
            <a:ext cx="8732838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2000" b="1"/>
              <a:t>Высокий уровень общей смертности - опережающий рост смертности от предотвратимых причин.</a:t>
            </a:r>
            <a:r>
              <a:rPr lang="ru-RU" sz="2000">
                <a:solidFill>
                  <a:srgbClr val="000099"/>
                </a:solidFill>
              </a:rPr>
              <a:t> </a:t>
            </a:r>
          </a:p>
        </p:txBody>
      </p:sp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2990850" y="2443163"/>
          <a:ext cx="5851525" cy="3332162"/>
        </p:xfrm>
        <a:graphic>
          <a:graphicData uri="http://schemas.openxmlformats.org/presentationml/2006/ole">
            <p:oleObj spid="_x0000_s2050" name="Диаграмма" r:id="rId5" imgW="8296351" imgH="4724400" progId="Excel.Chart.8">
              <p:embed/>
            </p:oleObj>
          </a:graphicData>
        </a:graphic>
      </p:graphicFrame>
      <p:sp>
        <p:nvSpPr>
          <p:cNvPr id="9240" name="Text Box 9"/>
          <p:cNvSpPr txBox="1">
            <a:spLocks noChangeArrowheads="1"/>
          </p:cNvSpPr>
          <p:nvPr/>
        </p:nvSpPr>
        <p:spPr bwMode="auto">
          <a:xfrm>
            <a:off x="141288" y="3124200"/>
            <a:ext cx="28082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смертность </a:t>
            </a:r>
          </a:p>
          <a:p>
            <a:pPr algn="ctr" eaLnBrk="1" hangingPunct="1">
              <a:defRPr/>
            </a:pPr>
            <a:r>
              <a:rPr lang="ru-RU" sz="2000" b="1" dirty="0" smtClean="0"/>
              <a:t>(умершие от всех причин на 100 000 населения)</a:t>
            </a:r>
          </a:p>
        </p:txBody>
      </p:sp>
      <p:sp>
        <p:nvSpPr>
          <p:cNvPr id="2073" name="Text Box 10"/>
          <p:cNvSpPr txBox="1">
            <a:spLocks noChangeArrowheads="1"/>
          </p:cNvSpPr>
          <p:nvPr/>
        </p:nvSpPr>
        <p:spPr bwMode="auto">
          <a:xfrm>
            <a:off x="0" y="5953125"/>
            <a:ext cx="91440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  <a:buFontTx/>
              <a:buChar char="•"/>
            </a:pPr>
            <a:r>
              <a:rPr lang="ru-RU" sz="1400" b="1"/>
              <a:t> </a:t>
            </a:r>
            <a:r>
              <a:rPr lang="ru-RU" sz="1600" b="1"/>
              <a:t>В </a:t>
            </a:r>
            <a:r>
              <a:rPr lang="ru-RU" sz="1600" b="1">
                <a:solidFill>
                  <a:srgbClr val="FFFF00"/>
                </a:solidFill>
              </a:rPr>
              <a:t>1990</a:t>
            </a:r>
            <a:r>
              <a:rPr lang="ru-RU" sz="1600" b="1"/>
              <a:t> г. смертность в РФ была ниже, чем в Германии.  </a:t>
            </a:r>
          </a:p>
          <a:p>
            <a:pPr algn="ctr">
              <a:spcBef>
                <a:spcPct val="30000"/>
              </a:spcBef>
            </a:pPr>
            <a:r>
              <a:rPr lang="ru-RU" sz="1600" b="1"/>
              <a:t>В </a:t>
            </a:r>
            <a:r>
              <a:rPr lang="ru-RU" sz="1600" b="1">
                <a:solidFill>
                  <a:srgbClr val="FFFF00"/>
                </a:solidFill>
              </a:rPr>
              <a:t>2004 </a:t>
            </a:r>
            <a:r>
              <a:rPr lang="ru-RU" sz="1600" b="1"/>
              <a:t>г. смертность в РФ стала на 60-80% выше, чем в странах Европы.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6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356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356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356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6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356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356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356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3" name="WordArt 38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ПРОДОЛЖИТЕЛЬНОСТЬ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ЖИЗНИ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41325" y="1547813"/>
            <a:ext cx="8505825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Ожидаемая продолжительность жизни ~ 65,5 лет (мужчин – 59.1, женщин-72,5).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 В США, Франции, Японии мужчины живут на 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b="1" dirty="0"/>
              <a:t>    15, 4 – 19, 5 лет дольше.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Ежегодно инвалидам в РФ признается ~1,1 млн. чел.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Негативная динамика показателей здоровья нарастает.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Смертность прогрессивно растет по всем классам заболеваний, в первую очередь – от болезней системы кровообращения, от несчастных случаев, травм и отравлений, от новообразований.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2400" b="1" dirty="0"/>
              <a:t>Смертность мужчин трудоспособного возраста с 1991 г. увеличилась в 1,6 раза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Группа 3"/>
          <p:cNvGrpSpPr>
            <a:grpSpLocks/>
          </p:cNvGrpSpPr>
          <p:nvPr/>
        </p:nvGrpSpPr>
        <p:grpSpPr bwMode="auto">
          <a:xfrm>
            <a:off x="-9525" y="0"/>
            <a:ext cx="8891588" cy="6858000"/>
            <a:chOff x="-9525" y="0"/>
            <a:chExt cx="8891814" cy="6858000"/>
          </a:xfrm>
        </p:grpSpPr>
        <p:graphicFrame>
          <p:nvGraphicFramePr>
            <p:cNvPr id="3074" name="Object 7"/>
            <p:cNvGraphicFramePr>
              <a:graphicFrameLocks noChangeAspect="1"/>
            </p:cNvGraphicFramePr>
            <p:nvPr/>
          </p:nvGraphicFramePr>
          <p:xfrm>
            <a:off x="4299454" y="3853543"/>
            <a:ext cx="4463546" cy="3004457"/>
          </p:xfrm>
          <a:graphic>
            <a:graphicData uri="http://schemas.openxmlformats.org/presentationml/2006/ole">
              <p:oleObj spid="_x0000_s3074" name="Диаграмма" r:id="rId3" imgW="4667384" imgH="2657585" progId="Excel.Chart.8">
                <p:embed/>
              </p:oleObj>
            </a:graphicData>
          </a:graphic>
        </p:graphicFrame>
        <p:sp>
          <p:nvSpPr>
            <p:cNvPr id="37891" name="Text Box 8"/>
            <p:cNvSpPr txBox="1">
              <a:spLocks noChangeArrowheads="1"/>
            </p:cNvSpPr>
            <p:nvPr/>
          </p:nvSpPr>
          <p:spPr bwMode="auto">
            <a:xfrm>
              <a:off x="4949951" y="2849563"/>
              <a:ext cx="3932338" cy="1200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Сколько женщин боится умереть от ИБС?</a:t>
              </a:r>
            </a:p>
          </p:txBody>
        </p:sp>
        <p:sp>
          <p:nvSpPr>
            <p:cNvPr id="3078" name="Text Box 9"/>
            <p:cNvSpPr txBox="1">
              <a:spLocks noChangeArrowheads="1"/>
            </p:cNvSpPr>
            <p:nvPr/>
          </p:nvSpPr>
          <p:spPr bwMode="auto">
            <a:xfrm>
              <a:off x="4578350" y="5407934"/>
              <a:ext cx="74295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4%</a:t>
              </a:r>
            </a:p>
          </p:txBody>
        </p:sp>
        <p:graphicFrame>
          <p:nvGraphicFramePr>
            <p:cNvPr id="3075" name="Object 10"/>
            <p:cNvGraphicFramePr>
              <a:graphicFrameLocks noChangeAspect="1"/>
            </p:cNvGraphicFramePr>
            <p:nvPr/>
          </p:nvGraphicFramePr>
          <p:xfrm>
            <a:off x="421481" y="2593248"/>
            <a:ext cx="5113338" cy="2913062"/>
          </p:xfrm>
          <a:graphic>
            <a:graphicData uri="http://schemas.openxmlformats.org/presentationml/2006/ole">
              <p:oleObj spid="_x0000_s3075" name="Диаграмма" r:id="rId4" imgW="4667384" imgH="2657585" progId="Excel.Chart.8">
                <p:embed/>
              </p:oleObj>
            </a:graphicData>
          </a:graphic>
        </p:graphicFrame>
        <p:sp>
          <p:nvSpPr>
            <p:cNvPr id="3079" name="Text Box 13"/>
            <p:cNvSpPr txBox="1">
              <a:spLocks noChangeArrowheads="1"/>
            </p:cNvSpPr>
            <p:nvPr/>
          </p:nvSpPr>
          <p:spPr bwMode="auto">
            <a:xfrm>
              <a:off x="1552575" y="1966913"/>
              <a:ext cx="2851150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Сколько женщин умирает от ИБС?</a:t>
              </a:r>
            </a:p>
          </p:txBody>
        </p:sp>
        <p:sp>
          <p:nvSpPr>
            <p:cNvPr id="37895" name="Text Box 14"/>
            <p:cNvSpPr txBox="1">
              <a:spLocks noChangeArrowheads="1"/>
            </p:cNvSpPr>
            <p:nvPr/>
          </p:nvSpPr>
          <p:spPr bwMode="auto">
            <a:xfrm>
              <a:off x="1298608" y="3592513"/>
              <a:ext cx="1063652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40%</a:t>
              </a:r>
            </a:p>
          </p:txBody>
        </p:sp>
        <p:sp>
          <p:nvSpPr>
            <p:cNvPr id="3081" name="Text Box 15"/>
            <p:cNvSpPr txBox="1">
              <a:spLocks noChangeArrowheads="1"/>
            </p:cNvSpPr>
            <p:nvPr/>
          </p:nvSpPr>
          <p:spPr bwMode="auto">
            <a:xfrm>
              <a:off x="5962940" y="4768570"/>
              <a:ext cx="218200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chemeClr val="bg1"/>
                  </a:solidFill>
                </a:rPr>
                <a:t>Общая </a:t>
              </a:r>
            </a:p>
            <a:p>
              <a:pPr algn="ctr"/>
              <a:r>
                <a:rPr lang="ru-RU" sz="2400" b="1">
                  <a:solidFill>
                    <a:schemeClr val="bg1"/>
                  </a:solidFill>
                </a:rPr>
                <a:t>летальность</a:t>
              </a:r>
            </a:p>
          </p:txBody>
        </p:sp>
        <p:sp>
          <p:nvSpPr>
            <p:cNvPr id="308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298575" y="435429"/>
              <a:ext cx="7302500" cy="847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b="1" kern="10">
                  <a:ln w="3175">
                    <a:solidFill>
                      <a:srgbClr val="FFFF99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ЖЕНЩИНЫ И ССЗ</a:t>
              </a:r>
            </a:p>
          </p:txBody>
        </p:sp>
        <p:pic>
          <p:nvPicPr>
            <p:cNvPr id="3083" name="Picture 25" descr=" Государственный Герб России "/>
            <p:cNvPicPr>
              <a:picLocks noChangeAspect="1" noChangeArrowheads="1"/>
            </p:cNvPicPr>
            <p:nvPr/>
          </p:nvPicPr>
          <p:blipFill>
            <a:blip r:embed="rId5" cstate="print">
              <a:lum bright="30000" contrast="12000"/>
            </a:blip>
            <a:srcRect/>
            <a:stretch>
              <a:fillRect/>
            </a:stretch>
          </p:blipFill>
          <p:spPr bwMode="auto">
            <a:xfrm>
              <a:off x="-9525" y="0"/>
              <a:ext cx="901700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4"/>
          <p:cNvSpPr>
            <a:spLocks noChangeArrowheads="1" noChangeShapeType="1" noTextEdit="1"/>
          </p:cNvSpPr>
          <p:nvPr/>
        </p:nvSpPr>
        <p:spPr bwMode="auto">
          <a:xfrm>
            <a:off x="1385888" y="387350"/>
            <a:ext cx="7302500" cy="59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ВНЕШНИЕ ФАКТОРЫ </a:t>
            </a:r>
          </a:p>
        </p:txBody>
      </p:sp>
      <p:pic>
        <p:nvPicPr>
          <p:cNvPr id="12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2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55171" y="1590826"/>
            <a:ext cx="8294914" cy="4892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0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560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1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1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561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1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71450" y="1768475"/>
            <a:ext cx="89725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на учете в онкологических учреждениях России состояло более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2,6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больных или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1,8%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всего населения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Больные с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- IV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стадиями опухолевого процесса составляют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60%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общего числа пациентов с впервые выявленными неоплазиями. 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 более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тысяч человек.  </a:t>
            </a:r>
          </a:p>
        </p:txBody>
      </p:sp>
      <p:sp>
        <p:nvSpPr>
          <p:cNvPr id="25622" name="WordArt 38"/>
          <p:cNvSpPr>
            <a:spLocks noChangeArrowheads="1" noChangeShapeType="1" noTextEdit="1"/>
          </p:cNvSpPr>
          <p:nvPr/>
        </p:nvSpPr>
        <p:spPr bwMode="auto">
          <a:xfrm>
            <a:off x="1230313" y="217488"/>
            <a:ext cx="7443787" cy="61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АКТУАЛЬНОСТЬ  ЗНО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1751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3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663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663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663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1762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3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663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664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664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71774" name="Picture 30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5" name="WordArt 33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682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АКТУАЛЬНОСТЬ</a:t>
            </a:r>
          </a:p>
        </p:txBody>
      </p:sp>
      <p:sp>
        <p:nvSpPr>
          <p:cNvPr id="671778" name="Text Box 34"/>
          <p:cNvSpPr txBox="1">
            <a:spLocks noChangeArrowheads="1"/>
          </p:cNvSpPr>
          <p:nvPr/>
        </p:nvSpPr>
        <p:spPr bwMode="auto">
          <a:xfrm>
            <a:off x="682625" y="4203700"/>
            <a:ext cx="360203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53,4</a:t>
            </a:r>
          </a:p>
          <a:p>
            <a:pPr algn="ctr"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Новых случаев ЗНО</a:t>
            </a:r>
          </a:p>
        </p:txBody>
      </p:sp>
      <p:sp>
        <p:nvSpPr>
          <p:cNvPr id="671779" name="Text Box 35"/>
          <p:cNvSpPr txBox="1">
            <a:spLocks noChangeArrowheads="1"/>
          </p:cNvSpPr>
          <p:nvPr/>
        </p:nvSpPr>
        <p:spPr bwMode="auto">
          <a:xfrm>
            <a:off x="5689600" y="4203700"/>
            <a:ext cx="3668713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32,9</a:t>
            </a:r>
          </a:p>
          <a:p>
            <a:pPr algn="ctr"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Смертей от ЗНО</a:t>
            </a:r>
          </a:p>
        </p:txBody>
      </p:sp>
      <p:sp>
        <p:nvSpPr>
          <p:cNvPr id="26648" name="Text Box 36"/>
          <p:cNvSpPr txBox="1">
            <a:spLocks noChangeArrowheads="1"/>
          </p:cNvSpPr>
          <p:nvPr/>
        </p:nvSpPr>
        <p:spPr bwMode="auto">
          <a:xfrm>
            <a:off x="1296988" y="1244600"/>
            <a:ext cx="7847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В </a:t>
            </a:r>
            <a:r>
              <a:rPr lang="ru-RU" sz="4000" b="1"/>
              <a:t>один</a:t>
            </a:r>
            <a:r>
              <a:rPr lang="ru-RU" sz="2800" b="1"/>
              <a:t> час в </a:t>
            </a:r>
            <a:r>
              <a:rPr lang="ru-RU" sz="4000" b="1"/>
              <a:t>РОСИИ</a:t>
            </a:r>
            <a:r>
              <a:rPr lang="ru-RU" sz="2800" b="1"/>
              <a:t> регистрируется</a:t>
            </a:r>
          </a:p>
        </p:txBody>
      </p:sp>
      <p:sp>
        <p:nvSpPr>
          <p:cNvPr id="26649" name="AutoShape 37"/>
          <p:cNvSpPr>
            <a:spLocks noChangeArrowheads="1"/>
          </p:cNvSpPr>
          <p:nvPr/>
        </p:nvSpPr>
        <p:spPr bwMode="auto">
          <a:xfrm rot="5400000">
            <a:off x="1179513" y="3027362"/>
            <a:ext cx="1747838" cy="334963"/>
          </a:xfrm>
          <a:prstGeom prst="notchedRightArrow">
            <a:avLst>
              <a:gd name="adj1" fmla="val 50000"/>
              <a:gd name="adj2" fmla="val 130450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50" name="AutoShape 38"/>
          <p:cNvSpPr>
            <a:spLocks noChangeArrowheads="1"/>
          </p:cNvSpPr>
          <p:nvPr/>
        </p:nvSpPr>
        <p:spPr bwMode="auto">
          <a:xfrm rot="5400000">
            <a:off x="6902450" y="2995613"/>
            <a:ext cx="1747838" cy="334962"/>
          </a:xfrm>
          <a:prstGeom prst="notchedRightArrow">
            <a:avLst>
              <a:gd name="adj1" fmla="val 50000"/>
              <a:gd name="adj2" fmla="val 130450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51" name="Picture 39" descr="8420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4575" y="2139950"/>
            <a:ext cx="2747963" cy="2295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5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765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765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765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6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766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766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766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9" name="WordArt 12"/>
          <p:cNvSpPr>
            <a:spLocks noChangeArrowheads="1" noChangeShapeType="1" noTextEdit="1"/>
          </p:cNvSpPr>
          <p:nvPr/>
        </p:nvSpPr>
        <p:spPr bwMode="auto">
          <a:xfrm>
            <a:off x="1181100" y="234950"/>
            <a:ext cx="7391400" cy="808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ИНВАЛИДИЗАЦИЯ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181100" y="1054100"/>
            <a:ext cx="79629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/>
              <a:t>Ежегодно в России около</a:t>
            </a:r>
          </a:p>
          <a:p>
            <a:pPr>
              <a:defRPr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тыс. </a:t>
            </a:r>
            <a:r>
              <a:rPr lang="ru-RU" sz="3600" b="1" dirty="0"/>
              <a:t>больных впервые признаются инвалидами по онкологическому заболеванию. </a:t>
            </a:r>
          </a:p>
          <a:p>
            <a:pPr>
              <a:defRPr/>
            </a:pPr>
            <a:r>
              <a:rPr lang="ru-RU" sz="3600" b="1" dirty="0"/>
              <a:t>Это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15% </a:t>
            </a:r>
            <a:r>
              <a:rPr lang="ru-RU" sz="3600" b="1" dirty="0"/>
              <a:t>от общего числа инвалидов.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14325" y="4668838"/>
            <a:ext cx="6259513" cy="1812925"/>
          </a:xfrm>
          <a:prstGeom prst="rect">
            <a:avLst/>
          </a:prstGeom>
          <a:solidFill>
            <a:srgbClr val="CC0066"/>
          </a:soli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0066"/>
            </a:extrusionClr>
          </a:sp3d>
          <a:extLst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 них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40%</a:t>
            </a:r>
            <a:r>
              <a:rPr lang="ru-RU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составляют лица трудоспособного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возраста (15-59 лет).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27672" name="bigImImg" descr="cap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7525" y="4513263"/>
            <a:ext cx="2143125" cy="1970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5079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80" name="Rectangle 2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8681" name="Rectangle 2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8682" name="Rectangle 2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83" name="Rectangle 2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5100" name="Group 2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86" name="WordArt 52"/>
          <p:cNvSpPr>
            <a:spLocks noChangeArrowheads="1" noChangeShapeType="1" noTextEdit="1"/>
          </p:cNvSpPr>
          <p:nvPr/>
        </p:nvSpPr>
        <p:spPr bwMode="auto">
          <a:xfrm>
            <a:off x="1177925" y="193675"/>
            <a:ext cx="7469188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СОЦИАЛЬНО-ЭКОНОМИЧЕСКИЙ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СТАТУС ОБЩЕСТВА</a:t>
            </a:r>
          </a:p>
        </p:txBody>
      </p:sp>
      <p:pic>
        <p:nvPicPr>
          <p:cNvPr id="515160" name="Picture 88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162" name="Text Box 90"/>
          <p:cNvSpPr txBox="1">
            <a:spLocks noChangeArrowheads="1"/>
          </p:cNvSpPr>
          <p:nvPr/>
        </p:nvSpPr>
        <p:spPr bwMode="auto">
          <a:xfrm>
            <a:off x="0" y="1546225"/>
            <a:ext cx="91440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	Этот показатель, независимо от расы, является определяющим фактором высокой онкологической заболеваемости и низкой выживаемости.</a:t>
            </a:r>
          </a:p>
          <a:p>
            <a:pPr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	Одна из причин – недостаточное  и несбалансированное питание, что объясняет возникновение рака у 1/3 онкологических больных.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4919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0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970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970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970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4930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10" name="WordArt 24"/>
          <p:cNvSpPr>
            <a:spLocks noChangeArrowheads="1" noChangeShapeType="1" noTextEdit="1"/>
          </p:cNvSpPr>
          <p:nvPr/>
        </p:nvSpPr>
        <p:spPr bwMode="auto">
          <a:xfrm>
            <a:off x="1177925" y="193675"/>
            <a:ext cx="7469188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ФАКТОРЫ СПОСОБСТВУЮЩИЕ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ВОЗНИКНОВЕНИЮ ОПУХОЛЕЙ</a:t>
            </a:r>
          </a:p>
        </p:txBody>
      </p:sp>
      <p:pic>
        <p:nvPicPr>
          <p:cNvPr id="93493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4940" name="Text Box 28"/>
          <p:cNvSpPr txBox="1">
            <a:spLocks noChangeArrowheads="1"/>
          </p:cNvSpPr>
          <p:nvPr/>
        </p:nvSpPr>
        <p:spPr bwMode="auto">
          <a:xfrm>
            <a:off x="254000" y="1360488"/>
            <a:ext cx="8650288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Бедность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и сильный хронический </a:t>
            </a: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стресс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, ведущий к тяжелой депрессии – это два важнейших фактора онкологического</a:t>
            </a:r>
          </a:p>
          <a:p>
            <a:pPr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риска, которые влияют на уровень онкологической заболеваемости населения России.</a:t>
            </a:r>
          </a:p>
        </p:txBody>
      </p:sp>
      <p:sp>
        <p:nvSpPr>
          <p:cNvPr id="934941" name="Text Box 29"/>
          <p:cNvSpPr txBox="1">
            <a:spLocks noChangeArrowheads="1"/>
          </p:cNvSpPr>
          <p:nvPr/>
        </p:nvSpPr>
        <p:spPr bwMode="auto">
          <a:xfrm>
            <a:off x="1408113" y="5307013"/>
            <a:ext cx="5949950" cy="588962"/>
          </a:xfrm>
          <a:prstGeom prst="rect">
            <a:avLst/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РАК – болезнь социальная</a:t>
            </a:r>
          </a:p>
        </p:txBody>
      </p:sp>
      <p:sp>
        <p:nvSpPr>
          <p:cNvPr id="934942" name="Text Box 30"/>
          <p:cNvSpPr txBox="1">
            <a:spLocks noChangeArrowheads="1"/>
          </p:cNvSpPr>
          <p:nvPr/>
        </p:nvSpPr>
        <p:spPr bwMode="auto">
          <a:xfrm>
            <a:off x="317500" y="6103938"/>
            <a:ext cx="8415338" cy="58896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99"/>
                  </a:outerShdw>
                </a:effectLst>
              </a:rPr>
              <a:t>В России за чертой бедности живет около </a:t>
            </a:r>
            <a:r>
              <a:rPr lang="ru-RU" sz="3200" b="1">
                <a:effectLst>
                  <a:outerShdw blurRad="38100" dist="38100" dir="2700000" algn="tl">
                    <a:srgbClr val="000099"/>
                  </a:outerShdw>
                </a:effectLst>
              </a:rPr>
              <a:t>30</a:t>
            </a:r>
            <a:r>
              <a:rPr lang="ru-RU" sz="2400" b="1">
                <a:effectLst>
                  <a:outerShdw blurRad="38100" dist="38100" dir="2700000" algn="tl">
                    <a:srgbClr val="000099"/>
                  </a:outerShdw>
                </a:effectLst>
              </a:rPr>
              <a:t> млн.</a:t>
            </a:r>
            <a:r>
              <a:rPr lang="ru-RU" sz="2400" b="1">
                <a:solidFill>
                  <a:srgbClr val="CC0099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901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2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072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073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3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902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34" name="WordArt 24"/>
          <p:cNvSpPr>
            <a:spLocks noChangeArrowheads="1" noChangeShapeType="1" noTextEdit="1"/>
          </p:cNvSpPr>
          <p:nvPr/>
        </p:nvSpPr>
        <p:spPr bwMode="auto">
          <a:xfrm>
            <a:off x="1241425" y="561975"/>
            <a:ext cx="7469188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ТАБАКОКУРЕНИЕ</a:t>
            </a:r>
          </a:p>
        </p:txBody>
      </p:sp>
      <p:pic>
        <p:nvPicPr>
          <p:cNvPr id="93903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9038" name="Text Box 30"/>
          <p:cNvSpPr txBox="1">
            <a:spLocks noChangeArrowheads="1"/>
          </p:cNvSpPr>
          <p:nvPr/>
        </p:nvSpPr>
        <p:spPr bwMode="auto">
          <a:xfrm>
            <a:off x="0" y="1546225"/>
            <a:ext cx="9144000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К 2030 году, при сохранении темпов потребления табака, в мире ежегодно будет умирать около 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 млн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. человек.</a:t>
            </a:r>
          </a:p>
          <a:p>
            <a:pPr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Всего в </a:t>
            </a: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XXI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столетии табак убьет около </a:t>
            </a:r>
            <a:r>
              <a:rPr lang="ru-RU" sz="4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миллиарда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человек.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7655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3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034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035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36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7666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9" name="WordArt 24"/>
          <p:cNvSpPr>
            <a:spLocks noChangeArrowheads="1" noChangeShapeType="1" noTextEdit="1"/>
          </p:cNvSpPr>
          <p:nvPr/>
        </p:nvSpPr>
        <p:spPr bwMode="auto">
          <a:xfrm>
            <a:off x="12541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ПРОГНОЗ РОСТА КОЛИЧЕСТВА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НОВЫХ СЛУЧАЕВ РАКА В МИРЕ</a:t>
            </a:r>
          </a:p>
        </p:txBody>
      </p:sp>
      <p:sp>
        <p:nvSpPr>
          <p:cNvPr id="104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04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04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4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7684" name="Picture 36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37"/>
          <p:cNvGraphicFramePr>
            <a:graphicFrameLocks noChangeAspect="1"/>
          </p:cNvGraphicFramePr>
          <p:nvPr>
            <p:ph/>
          </p:nvPr>
        </p:nvGraphicFramePr>
        <p:xfrm>
          <a:off x="-152400" y="1397000"/>
          <a:ext cx="9283700" cy="4724400"/>
        </p:xfrm>
        <a:graphic>
          <a:graphicData uri="http://schemas.openxmlformats.org/presentationml/2006/ole">
            <p:oleObj spid="_x0000_s1026" name="Диаграмма" r:id="rId5" imgW="6962775" imgH="3543300" progId="Excel.Chart.8">
              <p:embed/>
            </p:oleObj>
          </a:graphicData>
        </a:graphic>
      </p:graphicFrame>
      <p:sp>
        <p:nvSpPr>
          <p:cNvPr id="667686" name="Text Box 38"/>
          <p:cNvSpPr txBox="1">
            <a:spLocks noChangeArrowheads="1"/>
          </p:cNvSpPr>
          <p:nvPr/>
        </p:nvSpPr>
        <p:spPr bwMode="auto">
          <a:xfrm>
            <a:off x="1619250" y="5762625"/>
            <a:ext cx="7524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1975     1980     1985     1990      2000    2010    2020</a:t>
            </a: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5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175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175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175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5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175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176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176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5" name="WordArt 38"/>
          <p:cNvSpPr>
            <a:spLocks noChangeArrowheads="1" noChangeShapeType="1" noTextEdit="1"/>
          </p:cNvSpPr>
          <p:nvPr/>
        </p:nvSpPr>
        <p:spPr bwMode="auto">
          <a:xfrm>
            <a:off x="1122363" y="257175"/>
            <a:ext cx="7673975" cy="569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СКРИНИНГ  В  ОНКОЛОГИИ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41325" y="1344613"/>
            <a:ext cx="8507413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скрининга – раннее активное выявление и лечение бессимптомного рака. Необходимо четко отличать скрининг от ранней диагностики, т.е. выявления заболевания у больных, которые сами обратились за медицинской помощью и имеют жалобы и симптомы.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Скрининг не всегда эффективен, что противоречит укоренившемуся среди врачей мнению, будто любой скрининг должен дать положительный результат.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157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7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277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277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277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158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82" name="WordArt 24"/>
          <p:cNvSpPr>
            <a:spLocks noChangeArrowheads="1" noChangeShapeType="1" noTextEdit="1"/>
          </p:cNvSpPr>
          <p:nvPr/>
        </p:nvSpPr>
        <p:spPr bwMode="auto">
          <a:xfrm>
            <a:off x="1227138" y="306388"/>
            <a:ext cx="7607300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ВИДЫ  ДИАГНОСТИКИ  ЗНО</a:t>
            </a:r>
          </a:p>
        </p:txBody>
      </p:sp>
      <p:pic>
        <p:nvPicPr>
          <p:cNvPr id="62159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1594" name="Text Box 26"/>
          <p:cNvSpPr txBox="1">
            <a:spLocks noChangeArrowheads="1"/>
          </p:cNvSpPr>
          <p:nvPr/>
        </p:nvSpPr>
        <p:spPr bwMode="auto">
          <a:xfrm>
            <a:off x="1114425" y="1798638"/>
            <a:ext cx="8029575" cy="448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анняя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, диагноз установлен на стадии заболевания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 is - T 1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eaLnBrk="0" hangingPunct="0">
              <a:lnSpc>
                <a:spcPct val="80000"/>
              </a:lnSpc>
              <a:defRPr/>
            </a:pPr>
            <a:endParaRPr lang="ru-RU" sz="3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hangingPunct="0">
              <a:lnSpc>
                <a:spcPct val="80000"/>
              </a:lnSpc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воевременная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, диагноз установлен на стадии заболевания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T2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и 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наружные локализации рака при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T3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eaLnBrk="0" hangingPunct="0">
              <a:lnSpc>
                <a:spcPct val="80000"/>
              </a:lnSpc>
              <a:defRPr/>
            </a:pPr>
            <a:endParaRPr lang="ru-RU" sz="3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0" hangingPunct="0">
              <a:lnSpc>
                <a:spcPct val="80000"/>
              </a:lnSpc>
              <a:defRPr/>
            </a:pPr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оздняя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, диагноз установлен на стадии заболевания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T3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и  </a:t>
            </a: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T4</a:t>
            </a:r>
            <a:r>
              <a:rPr lang="en-US" sz="3200">
                <a:latin typeface="Arial" charset="0"/>
              </a:rPr>
              <a:t> </a:t>
            </a:r>
            <a:endParaRPr lang="ru-RU" sz="3200">
              <a:latin typeface="Arial" charset="0"/>
            </a:endParaRPr>
          </a:p>
        </p:txBody>
      </p:sp>
      <p:sp>
        <p:nvSpPr>
          <p:cNvPr id="621595" name="Text Box 27"/>
          <p:cNvSpPr txBox="1">
            <a:spLocks noChangeArrowheads="1"/>
          </p:cNvSpPr>
          <p:nvPr/>
        </p:nvSpPr>
        <p:spPr bwMode="auto">
          <a:xfrm>
            <a:off x="366713" y="1887538"/>
            <a:ext cx="468312" cy="5191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621596" name="Text Box 28"/>
          <p:cNvSpPr txBox="1">
            <a:spLocks noChangeArrowheads="1"/>
          </p:cNvSpPr>
          <p:nvPr/>
        </p:nvSpPr>
        <p:spPr bwMode="auto">
          <a:xfrm>
            <a:off x="392113" y="5383213"/>
            <a:ext cx="468312" cy="5191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621597" name="Text Box 29"/>
          <p:cNvSpPr txBox="1">
            <a:spLocks noChangeArrowheads="1"/>
          </p:cNvSpPr>
          <p:nvPr/>
        </p:nvSpPr>
        <p:spPr bwMode="auto">
          <a:xfrm>
            <a:off x="468313" y="3225800"/>
            <a:ext cx="468312" cy="5191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331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0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380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380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80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333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06" name="WordArt 24"/>
          <p:cNvSpPr>
            <a:spLocks noChangeArrowheads="1" noChangeShapeType="1" noTextEdit="1"/>
          </p:cNvSpPr>
          <p:nvPr/>
        </p:nvSpPr>
        <p:spPr bwMode="auto">
          <a:xfrm>
            <a:off x="1227138" y="153988"/>
            <a:ext cx="76073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ПРИНЦИПЫ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ДИАГНОСТИКИ  ЗНО</a:t>
            </a:r>
          </a:p>
        </p:txBody>
      </p:sp>
      <p:pic>
        <p:nvPicPr>
          <p:cNvPr id="65333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3339" name="Text Box 27"/>
          <p:cNvSpPr txBox="1">
            <a:spLocks noChangeArrowheads="1"/>
          </p:cNvSpPr>
          <p:nvPr/>
        </p:nvSpPr>
        <p:spPr bwMode="auto">
          <a:xfrm>
            <a:off x="265113" y="1493838"/>
            <a:ext cx="468312" cy="5191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653340" name="Text Box 28"/>
          <p:cNvSpPr txBox="1">
            <a:spLocks noChangeArrowheads="1"/>
          </p:cNvSpPr>
          <p:nvPr/>
        </p:nvSpPr>
        <p:spPr bwMode="auto">
          <a:xfrm>
            <a:off x="265113" y="5484813"/>
            <a:ext cx="468312" cy="5191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653341" name="Text Box 29"/>
          <p:cNvSpPr txBox="1">
            <a:spLocks noChangeArrowheads="1"/>
          </p:cNvSpPr>
          <p:nvPr/>
        </p:nvSpPr>
        <p:spPr bwMode="auto">
          <a:xfrm>
            <a:off x="277813" y="3009900"/>
            <a:ext cx="468312" cy="5191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33811" name="Text Box 30"/>
          <p:cNvSpPr txBox="1">
            <a:spLocks noChangeArrowheads="1"/>
          </p:cNvSpPr>
          <p:nvPr/>
        </p:nvSpPr>
        <p:spPr bwMode="auto">
          <a:xfrm>
            <a:off x="1006475" y="1449388"/>
            <a:ext cx="8137525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ru-RU" sz="3200" b="1">
                <a:solidFill>
                  <a:srgbClr val="FFFF00"/>
                </a:solidFill>
              </a:rPr>
              <a:t>Первичная</a:t>
            </a:r>
            <a:r>
              <a:rPr lang="ru-RU" sz="2800" b="1"/>
              <a:t> диагностика опухоли с установлением локализации и клинико-анатомической формы. </a:t>
            </a:r>
          </a:p>
          <a:p>
            <a:pPr eaLnBrk="0" hangingPunct="0">
              <a:lnSpc>
                <a:spcPct val="80000"/>
              </a:lnSpc>
            </a:pPr>
            <a:endParaRPr lang="ru-RU" sz="2800" b="1"/>
          </a:p>
          <a:p>
            <a:pPr eaLnBrk="0" hangingPunct="0">
              <a:lnSpc>
                <a:spcPct val="80000"/>
              </a:lnSpc>
            </a:pPr>
            <a:r>
              <a:rPr lang="ru-RU" sz="3200" b="1">
                <a:solidFill>
                  <a:srgbClr val="FFFF00"/>
                </a:solidFill>
              </a:rPr>
              <a:t>Уточняющая -</a:t>
            </a:r>
            <a:r>
              <a:rPr lang="ru-RU" sz="2800" b="1"/>
              <a:t> диагностика по системе TNM.</a:t>
            </a:r>
          </a:p>
          <a:p>
            <a:pPr eaLnBrk="0" hangingPunct="0">
              <a:lnSpc>
                <a:spcPct val="80000"/>
              </a:lnSpc>
            </a:pPr>
            <a:endParaRPr lang="ru-RU" sz="2800" b="1"/>
          </a:p>
          <a:p>
            <a:pPr eaLnBrk="0" hangingPunct="0">
              <a:lnSpc>
                <a:spcPct val="80000"/>
              </a:lnSpc>
            </a:pPr>
            <a:r>
              <a:rPr lang="ru-RU" sz="3200" b="1">
                <a:solidFill>
                  <a:srgbClr val="FFFF00"/>
                </a:solidFill>
              </a:rPr>
              <a:t>Морфологическая</a:t>
            </a:r>
            <a:r>
              <a:rPr lang="ru-RU" sz="2800" b="1"/>
              <a:t> верификация опухоли с опредлением степени анаплазии (дифференцировки).</a:t>
            </a:r>
          </a:p>
          <a:p>
            <a:pPr eaLnBrk="0" hangingPunct="0">
              <a:lnSpc>
                <a:spcPct val="80000"/>
              </a:lnSpc>
            </a:pPr>
            <a:endParaRPr lang="ru-RU" sz="2800" b="1"/>
          </a:p>
          <a:p>
            <a:pPr eaLnBrk="0" hangingPunct="0">
              <a:lnSpc>
                <a:spcPct val="80000"/>
              </a:lnSpc>
            </a:pPr>
            <a:r>
              <a:rPr lang="ru-RU" sz="3200" b="1">
                <a:solidFill>
                  <a:srgbClr val="FFFF00"/>
                </a:solidFill>
              </a:rPr>
              <a:t>Функциональная</a:t>
            </a:r>
            <a:r>
              <a:rPr lang="ru-RU" sz="3200" b="1">
                <a:solidFill>
                  <a:srgbClr val="008000"/>
                </a:solidFill>
              </a:rPr>
              <a:t> </a:t>
            </a:r>
            <a:r>
              <a:rPr lang="ru-RU" sz="3200" b="1">
                <a:solidFill>
                  <a:srgbClr val="FFFF00"/>
                </a:solidFill>
              </a:rPr>
              <a:t>–</a:t>
            </a:r>
            <a:r>
              <a:rPr lang="ru-RU" sz="2400" b="1"/>
              <a:t> </a:t>
            </a:r>
            <a:r>
              <a:rPr lang="ru-RU" sz="2800" b="1"/>
              <a:t>определение физиологических возможностей жизненно важных органов и систем организма.</a:t>
            </a:r>
          </a:p>
        </p:txBody>
      </p:sp>
      <p:sp>
        <p:nvSpPr>
          <p:cNvPr id="653347" name="Text Box 35"/>
          <p:cNvSpPr txBox="1">
            <a:spLocks noChangeArrowheads="1"/>
          </p:cNvSpPr>
          <p:nvPr/>
        </p:nvSpPr>
        <p:spPr bwMode="auto">
          <a:xfrm>
            <a:off x="265113" y="4113213"/>
            <a:ext cx="468312" cy="5191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tx1"/>
            </a:extrusionClr>
          </a:sp3d>
          <a:extLst>
            <a:ext uri="{91240B29-F687-4F45-9708-019B960494DF}"/>
            <a:ext uri="{AF507438-7753-43E0-B8FC-AC1667EBCBE1}"/>
          </a:extLst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976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2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482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482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2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977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30" name="WordArt 24"/>
          <p:cNvSpPr>
            <a:spLocks noChangeArrowheads="1" noChangeShapeType="1" noTextEdit="1"/>
          </p:cNvSpPr>
          <p:nvPr/>
        </p:nvSpPr>
        <p:spPr bwMode="auto">
          <a:xfrm>
            <a:off x="1366838" y="255588"/>
            <a:ext cx="7302500" cy="1162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МЕТОДЫ 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ДИАГНОСТИКИ ЗНО</a:t>
            </a:r>
          </a:p>
        </p:txBody>
      </p:sp>
      <p:pic>
        <p:nvPicPr>
          <p:cNvPr id="629785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2" name="Text Box 26"/>
          <p:cNvSpPr txBox="1">
            <a:spLocks noChangeArrowheads="1"/>
          </p:cNvSpPr>
          <p:nvPr/>
        </p:nvSpPr>
        <p:spPr bwMode="auto">
          <a:xfrm>
            <a:off x="1520825" y="1885950"/>
            <a:ext cx="5653088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КЛИНИЧЕСКИЙ</a:t>
            </a:r>
          </a:p>
          <a:p>
            <a:r>
              <a:rPr lang="ru-RU" sz="2800" b="1"/>
              <a:t>РЕНТГЕНОЛОГИЧЕСКИЙ</a:t>
            </a:r>
          </a:p>
          <a:p>
            <a:r>
              <a:rPr lang="ru-RU" sz="2800" b="1"/>
              <a:t>ЭНДОСКОПИЧЕСКИЙ</a:t>
            </a:r>
          </a:p>
          <a:p>
            <a:r>
              <a:rPr lang="ru-RU" sz="2800" b="1"/>
              <a:t>ОПЕРАТИВНАЯ ЭНДОСКОПИЯ</a:t>
            </a:r>
          </a:p>
          <a:p>
            <a:r>
              <a:rPr lang="ru-RU" sz="2800" b="1"/>
              <a:t>УЛЬТРАЗВУКОВОЙ</a:t>
            </a:r>
          </a:p>
          <a:p>
            <a:r>
              <a:rPr lang="ru-RU" sz="2800" b="1"/>
              <a:t>МСКТ</a:t>
            </a:r>
          </a:p>
          <a:p>
            <a:r>
              <a:rPr lang="ru-RU" sz="2800" b="1"/>
              <a:t>ЯМРТ</a:t>
            </a:r>
          </a:p>
          <a:p>
            <a:r>
              <a:rPr lang="ru-RU" sz="2800" b="1"/>
              <a:t>МОРФОЛОГИЧЕСКИЙ</a:t>
            </a:r>
          </a:p>
          <a:p>
            <a:r>
              <a:rPr lang="ru-RU" sz="2800" b="1"/>
              <a:t>ЛАБОРАТОРНЫЙ</a:t>
            </a:r>
          </a:p>
          <a:p>
            <a:r>
              <a:rPr lang="ru-RU" sz="2800" b="1"/>
              <a:t>ПУНКЦИОННАЯ БИОПСИЯ</a:t>
            </a:r>
          </a:p>
          <a:p>
            <a:r>
              <a:rPr lang="ru-RU" sz="2800" b="1"/>
              <a:t>ОТКРЫТАЯ БИОПСИЯ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9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63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4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584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585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585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64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2648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5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КЛИНИЧЕСКИЕ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6868" name="Rectangle 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6869" name="Rectangle 8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7417" name="Group 9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72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687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6874" name="Rectangle 18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6875" name="Rectangle 19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7428" name="Group 20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78" name="WordArt 26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517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НАРУЖНЫЕ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ЛОКАЛИЗАЦИИ ЗНО</a:t>
            </a:r>
          </a:p>
        </p:txBody>
      </p:sp>
      <p:pic>
        <p:nvPicPr>
          <p:cNvPr id="657435" name="Picture 27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0" name="Picture 31" descr="DSC09668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1346200" y="2184400"/>
            <a:ext cx="3314700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81" name="Picture 32" descr="DSC09670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5289550" y="2184400"/>
            <a:ext cx="3286125" cy="4381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747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89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789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789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789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749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02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517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НАРУЖНЫЕ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ЛОКАЛИЗАЦИИ ЗНО</a:t>
            </a:r>
          </a:p>
        </p:txBody>
      </p:sp>
      <p:pic>
        <p:nvPicPr>
          <p:cNvPr id="61749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904" name="Group 37"/>
          <p:cNvGrpSpPr>
            <a:grpSpLocks/>
          </p:cNvGrpSpPr>
          <p:nvPr/>
        </p:nvGrpSpPr>
        <p:grpSpPr bwMode="auto">
          <a:xfrm>
            <a:off x="201613" y="1762125"/>
            <a:ext cx="8774112" cy="4887913"/>
            <a:chOff x="127" y="1110"/>
            <a:chExt cx="5527" cy="3079"/>
          </a:xfrm>
        </p:grpSpPr>
        <p:pic>
          <p:nvPicPr>
            <p:cNvPr id="37905" name="Picture 31" descr="Изображение 70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6" y="2542"/>
              <a:ext cx="2197" cy="16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7906" name="Picture 28" descr="Изображение 67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44" y="1110"/>
              <a:ext cx="1778" cy="174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7907" name="Picture 32" descr="Изображение 68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63" y="2478"/>
              <a:ext cx="1887" cy="16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7908" name="Picture 33" descr="Изображение 701"/>
            <p:cNvPicPr>
              <a:picLocks noChangeAspect="1" noChangeArrowheads="1"/>
            </p:cNvPicPr>
            <p:nvPr/>
          </p:nvPicPr>
          <p:blipFill>
            <a:blip r:embed="rId7" cstate="print">
              <a:lum bright="24000" contrast="30000"/>
            </a:blip>
            <a:srcRect/>
            <a:stretch>
              <a:fillRect/>
            </a:stretch>
          </p:blipFill>
          <p:spPr bwMode="auto">
            <a:xfrm>
              <a:off x="3651" y="1110"/>
              <a:ext cx="1621" cy="16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7909" name="Picture 34" descr="Изображение 714"/>
            <p:cNvPicPr>
              <a:picLocks noChangeAspect="1" noChangeArrowheads="1"/>
            </p:cNvPicPr>
            <p:nvPr/>
          </p:nvPicPr>
          <p:blipFill>
            <a:blip r:embed="rId8" cstate="print">
              <a:lum bright="6000" contrast="18000"/>
            </a:blip>
            <a:srcRect/>
            <a:stretch>
              <a:fillRect/>
            </a:stretch>
          </p:blipFill>
          <p:spPr bwMode="auto">
            <a:xfrm>
              <a:off x="4221" y="2443"/>
              <a:ext cx="1433" cy="16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7910" name="Picture 36" descr="IMG_027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7" y="1110"/>
              <a:ext cx="1409" cy="130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946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2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892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892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892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947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2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517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ВНУТРИННИЕ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ЛОКАЛИЗАЦИИ ЗНО</a:t>
            </a:r>
          </a:p>
        </p:txBody>
      </p:sp>
      <p:pic>
        <p:nvPicPr>
          <p:cNvPr id="65948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8" name="Picture 28" descr="DSC09702"/>
          <p:cNvPicPr>
            <a:picLocks noChangeAspect="1" noChangeArrowheads="1"/>
          </p:cNvPicPr>
          <p:nvPr/>
        </p:nvPicPr>
        <p:blipFill>
          <a:blip r:embed="rId4" cstate="print">
            <a:lum bright="-6000" contrast="24000"/>
          </a:blip>
          <a:srcRect/>
          <a:stretch>
            <a:fillRect/>
          </a:stretch>
        </p:blipFill>
        <p:spPr bwMode="auto">
          <a:xfrm>
            <a:off x="5461000" y="2009775"/>
            <a:ext cx="3154363" cy="4656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8929" name="Picture 29" descr="DSC097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2009775"/>
            <a:ext cx="3111500" cy="4692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205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4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3994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3994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994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206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4207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1" name="WordArt 28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ИНСТРУМЕНТАЛЬНЫЕ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096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3965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68" name="Rectangle 2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0969" name="Rectangle 2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0970" name="Rectangle 2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0971" name="Rectangle 2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39676" name="Group 2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4" name="WordArt 44"/>
          <p:cNvSpPr>
            <a:spLocks noChangeArrowheads="1" noChangeShapeType="1" noTextEdit="1"/>
          </p:cNvSpPr>
          <p:nvPr/>
        </p:nvSpPr>
        <p:spPr bwMode="auto">
          <a:xfrm>
            <a:off x="1189038" y="166688"/>
            <a:ext cx="7620000" cy="806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МЕДИАСТИНОСКОПИЯ</a:t>
            </a:r>
          </a:p>
        </p:txBody>
      </p:sp>
      <p:pic>
        <p:nvPicPr>
          <p:cNvPr id="539695" name="Picture 47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9696" name="Text Box 48"/>
          <p:cNvSpPr txBox="1">
            <a:spLocks noChangeArrowheads="1"/>
          </p:cNvSpPr>
          <p:nvPr/>
        </p:nvSpPr>
        <p:spPr bwMode="auto">
          <a:xfrm>
            <a:off x="3092450" y="3297238"/>
            <a:ext cx="53530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ПРОТИВОПОКАЗАНИЯ: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1. Аневризма дуги аорты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2. Синдром верхней полой вены</a:t>
            </a:r>
          </a:p>
        </p:txBody>
      </p:sp>
      <p:sp>
        <p:nvSpPr>
          <p:cNvPr id="539697" name="Rectangle 3"/>
          <p:cNvSpPr>
            <a:spLocks noChangeArrowheads="1"/>
          </p:cNvSpPr>
          <p:nvPr/>
        </p:nvSpPr>
        <p:spPr bwMode="auto">
          <a:xfrm>
            <a:off x="990600" y="4279900"/>
            <a:ext cx="8153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ВИДЫ: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Аксиальная медиастиноскопия</a:t>
            </a:r>
            <a:endParaRPr lang="en-US" sz="28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Передняя медиастиноскопия</a:t>
            </a:r>
            <a:endParaRPr lang="en-US" sz="28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«Расширенная медиастиноскопия»</a:t>
            </a: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 (Ginsberg)</a:t>
            </a:r>
          </a:p>
        </p:txBody>
      </p:sp>
      <p:sp>
        <p:nvSpPr>
          <p:cNvPr id="539698" name="Text Box 50"/>
          <p:cNvSpPr txBox="1">
            <a:spLocks noChangeArrowheads="1"/>
          </p:cNvSpPr>
          <p:nvPr/>
        </p:nvSpPr>
        <p:spPr bwMode="auto">
          <a:xfrm>
            <a:off x="1036638" y="1430338"/>
            <a:ext cx="77279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ПОКАЗАНИЯ: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1. Диагностическое исследование средостения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2. Установление стадии рака легких, символ 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</a:p>
          <a:p>
            <a:pPr>
              <a:defRPr/>
            </a:pP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. Лечебные манипуляции в средостении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9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639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639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639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639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640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640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9731" name="Text Box 35"/>
          <p:cNvSpPr txBox="1">
            <a:spLocks noChangeArrowheads="1"/>
          </p:cNvSpPr>
          <p:nvPr/>
        </p:nvSpPr>
        <p:spPr bwMode="auto">
          <a:xfrm>
            <a:off x="490538" y="3071813"/>
            <a:ext cx="8653462" cy="356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>
                <a:effectLst>
                  <a:outerShdw blurRad="38100" dist="38100" dir="2700000" algn="tl">
                    <a:srgbClr val="000000"/>
                  </a:outerShdw>
                </a:effectLst>
              </a:rPr>
              <a:t>15</a:t>
            </a:r>
            <a:r>
              <a:rPr lang="ru-RU" sz="5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млн. новых случаев 			 ЗНО.</a:t>
            </a:r>
          </a:p>
          <a:p>
            <a:pPr>
              <a:defRPr/>
            </a:pPr>
            <a:r>
              <a:rPr lang="ru-RU" sz="6000" b="1"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  <a:r>
              <a:rPr lang="ru-RU" sz="5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млн. смертей от 					 ЗНО.</a:t>
            </a:r>
          </a:p>
        </p:txBody>
      </p:sp>
      <p:sp>
        <p:nvSpPr>
          <p:cNvPr id="669732" name="Text Box 36"/>
          <p:cNvSpPr txBox="1">
            <a:spLocks noChangeArrowheads="1"/>
          </p:cNvSpPr>
          <p:nvPr/>
        </p:nvSpPr>
        <p:spPr bwMode="auto">
          <a:xfrm>
            <a:off x="1666875" y="1857375"/>
            <a:ext cx="6119813" cy="1193800"/>
          </a:xfrm>
          <a:prstGeom prst="rect">
            <a:avLst/>
          </a:prstGeom>
          <a:solidFill>
            <a:srgbClr val="0066FF"/>
          </a:solidFill>
          <a:ln w="31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Каждый год в мире будет регистрироваться</a:t>
            </a:r>
            <a:endParaRPr lang="ru-RU" sz="3600" b="1">
              <a:solidFill>
                <a:srgbClr val="FFFFCC"/>
              </a:solidFill>
              <a:latin typeface="Arial" charset="0"/>
            </a:endParaRPr>
          </a:p>
        </p:txBody>
      </p:sp>
      <p:sp>
        <p:nvSpPr>
          <p:cNvPr id="16407" name="WordArt 38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ПРОГНОЗ  МАИР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на 2015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109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10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10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0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110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0111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3" name="WordArt 27"/>
          <p:cNvSpPr>
            <a:spLocks noChangeArrowheads="1" noChangeShapeType="1" noTextEdit="1"/>
          </p:cNvSpPr>
          <p:nvPr/>
        </p:nvSpPr>
        <p:spPr bwMode="auto">
          <a:xfrm>
            <a:off x="1100138" y="496888"/>
            <a:ext cx="7620000" cy="920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МЕДИАСТИНОСКОПИЯ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41900" y="3162300"/>
          <a:ext cx="3743325" cy="3300413"/>
        </p:xfrm>
        <a:graphic>
          <a:graphicData uri="http://schemas.openxmlformats.org/presentationml/2006/ole">
            <p:oleObj spid="_x0000_s4098" name="Photo Editor Photo" r:id="rId5" imgW="4019048" imgH="3543795" progId="MSPhotoEd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44500" y="2070100"/>
          <a:ext cx="4240213" cy="4433888"/>
        </p:xfrm>
        <a:graphic>
          <a:graphicData uri="http://schemas.openxmlformats.org/presentationml/2006/ole">
            <p:oleObj spid="_x0000_s4099" name="Photo Editor Photo" r:id="rId6" imgW="3734321" imgH="3905795" progId="MSPhotoEd.3">
              <p:embed/>
            </p:oleObj>
          </a:graphicData>
        </a:graphic>
      </p:graphicFrame>
      <p:sp>
        <p:nvSpPr>
          <p:cNvPr id="601118" name="Rectangle 4"/>
          <p:cNvSpPr>
            <a:spLocks noChangeArrowheads="1"/>
          </p:cNvSpPr>
          <p:nvPr/>
        </p:nvSpPr>
        <p:spPr bwMode="auto">
          <a:xfrm>
            <a:off x="4864100" y="1943100"/>
            <a:ext cx="39449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488" tIns="44450" rIns="90488" bIns="44450" anchor="ctr"/>
          <a:lstStyle/>
          <a:p>
            <a:pPr>
              <a:defRPr/>
            </a:pPr>
            <a:r>
              <a:rPr lang="ru-RU"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Инструменты</a:t>
            </a:r>
            <a:endParaRPr lang="en-US" sz="4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314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9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130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131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32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315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0316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WordArt 26"/>
          <p:cNvSpPr>
            <a:spLocks noChangeArrowheads="1" noChangeShapeType="1" noTextEdit="1"/>
          </p:cNvSpPr>
          <p:nvPr/>
        </p:nvSpPr>
        <p:spPr bwMode="auto">
          <a:xfrm>
            <a:off x="1239838" y="306388"/>
            <a:ext cx="7620000" cy="920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АКСИАЛЬНАЯ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МЕДИАСТИНОСКОПИЯ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425700" y="2143125"/>
          <a:ext cx="6311900" cy="4511675"/>
        </p:xfrm>
        <a:graphic>
          <a:graphicData uri="http://schemas.openxmlformats.org/presentationml/2006/ole">
            <p:oleObj spid="_x0000_s5122" name="Photo Editor Photo" r:id="rId5" imgW="6095238" imgH="4571429" progId="MSPhotoEd.3">
              <p:embed/>
            </p:oleObj>
          </a:graphicData>
        </a:graphic>
      </p:graphicFrame>
      <p:sp>
        <p:nvSpPr>
          <p:cNvPr id="603164" name="Rectangle 3"/>
          <p:cNvSpPr>
            <a:spLocks noChangeArrowheads="1"/>
          </p:cNvSpPr>
          <p:nvPr/>
        </p:nvSpPr>
        <p:spPr bwMode="auto">
          <a:xfrm>
            <a:off x="2624138" y="1103313"/>
            <a:ext cx="6297612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488" tIns="44450" rIns="90488" bIns="44450" anchor="ctr"/>
          <a:lstStyle/>
          <a:p>
            <a:pPr>
              <a:defRPr/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Хирургический доступ</a:t>
            </a:r>
            <a:endParaRPr lang="en-US" sz="36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723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3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154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155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156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725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9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66802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ТЕХНИКА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МЕДИАСТИНОСКОПИИ</a:t>
            </a:r>
          </a:p>
        </p:txBody>
      </p:sp>
      <p:pic>
        <p:nvPicPr>
          <p:cNvPr id="60725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7259" name="Text Box 27"/>
          <p:cNvSpPr txBox="1">
            <a:spLocks noChangeArrowheads="1"/>
          </p:cNvSpPr>
          <p:nvPr/>
        </p:nvSpPr>
        <p:spPr bwMode="auto">
          <a:xfrm>
            <a:off x="150813" y="4292600"/>
            <a:ext cx="21367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Создание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туннеля в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средостении</a:t>
            </a:r>
          </a:p>
        </p:txBody>
      </p:sp>
      <p:graphicFrame>
        <p:nvGraphicFramePr>
          <p:cNvPr id="6146" name="Object 28"/>
          <p:cNvGraphicFramePr>
            <a:graphicFrameLocks noChangeAspect="1"/>
          </p:cNvGraphicFramePr>
          <p:nvPr/>
        </p:nvGraphicFramePr>
        <p:xfrm>
          <a:off x="2916238" y="1700213"/>
          <a:ext cx="4616450" cy="4968875"/>
        </p:xfrm>
        <a:graphic>
          <a:graphicData uri="http://schemas.openxmlformats.org/presentationml/2006/ole">
            <p:oleObj spid="_x0000_s6146" name="Photo Editor Photo" r:id="rId5" imgW="3067478" imgH="4695238" progId="MSPhotoEd.3">
              <p:embed/>
            </p:oleObj>
          </a:graphicData>
        </a:graphic>
      </p:graphicFrame>
      <p:sp>
        <p:nvSpPr>
          <p:cNvPr id="6162" name="Line 29"/>
          <p:cNvSpPr>
            <a:spLocks noChangeShapeType="1"/>
          </p:cNvSpPr>
          <p:nvPr/>
        </p:nvSpPr>
        <p:spPr bwMode="auto">
          <a:xfrm flipV="1">
            <a:off x="2106613" y="2760663"/>
            <a:ext cx="3575050" cy="1757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467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99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199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199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99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469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4696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9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ПЭТ, МСКТ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 МРТ 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567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1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301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301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301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568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22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898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ПОЗИТРОННО ЭМИССИОННАЯ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ТОМОГРАФИЯ - ПЭТ</a:t>
            </a:r>
          </a:p>
        </p:txBody>
      </p:sp>
      <p:pic>
        <p:nvPicPr>
          <p:cNvPr id="62568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5698" name="Text Box 34"/>
          <p:cNvSpPr txBox="1">
            <a:spLocks noChangeArrowheads="1"/>
          </p:cNvSpPr>
          <p:nvPr/>
        </p:nvSpPr>
        <p:spPr bwMode="auto">
          <a:xfrm>
            <a:off x="879475" y="1831975"/>
            <a:ext cx="82645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Первый ПЭ-томограф был создан в 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1972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группой</a:t>
            </a:r>
            <a:r>
              <a:rPr lang="en-US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G.Browneel 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 США.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1992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году в мире насчитывалось всего 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150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ПЭТ – центров.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Сегодня существует 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4 500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ПЭТ – центров.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362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4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404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404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404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363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4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404100" cy="137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ОПРЕДЕЛЕНИЕ ПОНЯТИЯ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ПЭТ </a:t>
            </a:r>
          </a:p>
        </p:txBody>
      </p:sp>
      <p:pic>
        <p:nvPicPr>
          <p:cNvPr id="62364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3643" name="Text Box 27"/>
          <p:cNvSpPr txBox="1">
            <a:spLocks noChangeArrowheads="1"/>
          </p:cNvSpPr>
          <p:nvPr/>
        </p:nvSpPr>
        <p:spPr bwMode="auto">
          <a:xfrm>
            <a:off x="250825" y="2060575"/>
            <a:ext cx="85693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ПЭТ</a:t>
            </a:r>
            <a:r>
              <a:rPr lang="ru-RU" sz="4000" b="1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– это функциональный 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метод лучевой диагностики, обладающий возможностями прижизненного определения метаболизма на молекулярном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и клеточном уровнях.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3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771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6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506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506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506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773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2773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7738" name="Text Box 26"/>
          <p:cNvSpPr txBox="1">
            <a:spLocks noChangeArrowheads="1"/>
          </p:cNvSpPr>
          <p:nvPr/>
        </p:nvSpPr>
        <p:spPr bwMode="auto">
          <a:xfrm>
            <a:off x="400050" y="2074863"/>
            <a:ext cx="8497888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ПЭТ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– необходима для дифференциальной диагностики онкологических заболеваний, их стадирования и оперативного контроля за эффективностью проводимого лечения.</a:t>
            </a:r>
          </a:p>
        </p:txBody>
      </p:sp>
      <p:sp>
        <p:nvSpPr>
          <p:cNvPr id="45072" name="WordArt 28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404100" cy="958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 ПЭТ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ИССЛЕДОВАНИЯ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608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127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8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608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609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609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128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94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898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ПОЗИТРОННО ЭМИССИОННАЯ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ТОМОГРАФИЯ - ПЭТ</a:t>
            </a:r>
          </a:p>
        </p:txBody>
      </p:sp>
      <p:pic>
        <p:nvPicPr>
          <p:cNvPr id="65128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096" name="Group 26"/>
          <p:cNvGrpSpPr>
            <a:grpSpLocks/>
          </p:cNvGrpSpPr>
          <p:nvPr/>
        </p:nvGrpSpPr>
        <p:grpSpPr bwMode="auto">
          <a:xfrm>
            <a:off x="323850" y="1844675"/>
            <a:ext cx="8496300" cy="4105275"/>
            <a:chOff x="204" y="1162"/>
            <a:chExt cx="5352" cy="2586"/>
          </a:xfrm>
        </p:grpSpPr>
        <p:sp>
          <p:nvSpPr>
            <p:cNvPr id="651291" name="Oval 27"/>
            <p:cNvSpPr>
              <a:spLocks noChangeArrowheads="1"/>
            </p:cNvSpPr>
            <p:nvPr/>
          </p:nvSpPr>
          <p:spPr bwMode="auto">
            <a:xfrm>
              <a:off x="1474" y="1162"/>
              <a:ext cx="2767" cy="771"/>
            </a:xfrm>
            <a:prstGeom prst="ellipse">
              <a:avLst/>
            </a:prstGeom>
            <a:solidFill>
              <a:srgbClr val="CC3300"/>
            </a:solidFill>
            <a:ln w="6350" algn="ctr">
              <a:solidFill>
                <a:schemeClr val="tx1"/>
              </a:solidFill>
              <a:round/>
              <a:headEnd/>
              <a:tailEnd/>
            </a:ln>
            <a:effectLst>
              <a:outerShdw sy="-100000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32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ПЭТ - ЦЕНТР</a:t>
              </a:r>
            </a:p>
          </p:txBody>
        </p:sp>
        <p:sp>
          <p:nvSpPr>
            <p:cNvPr id="651292" name="Rectangle 28"/>
            <p:cNvSpPr>
              <a:spLocks noChangeArrowheads="1"/>
            </p:cNvSpPr>
            <p:nvPr/>
          </p:nvSpPr>
          <p:spPr bwMode="auto">
            <a:xfrm>
              <a:off x="204" y="2886"/>
              <a:ext cx="1633" cy="862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/>
            <a:lstStyle/>
            <a:p>
              <a:pPr algn="ctr"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ЦИКЛОТРОН – для </a:t>
              </a:r>
            </a:p>
            <a:p>
              <a:pPr algn="ctr"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получения позитрон-</a:t>
              </a:r>
            </a:p>
            <a:p>
              <a:pPr algn="ctr"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излучающих</a:t>
              </a:r>
            </a:p>
            <a:p>
              <a:pPr algn="ctr">
                <a:defRPr/>
              </a:pP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радионуклидов</a:t>
              </a:r>
            </a:p>
          </p:txBody>
        </p:sp>
        <p:sp>
          <p:nvSpPr>
            <p:cNvPr id="651293" name="Rectangle 29"/>
            <p:cNvSpPr>
              <a:spLocks noChangeArrowheads="1"/>
            </p:cNvSpPr>
            <p:nvPr/>
          </p:nvSpPr>
          <p:spPr bwMode="auto">
            <a:xfrm>
              <a:off x="2064" y="2886"/>
              <a:ext cx="1633" cy="862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/>
            <a:lstStyle/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Радиохимическая</a:t>
              </a:r>
            </a:p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лаборатория для</a:t>
              </a:r>
            </a:p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синтеза радио- </a:t>
              </a:r>
            </a:p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фармпрепаратов</a:t>
              </a:r>
            </a:p>
          </p:txBody>
        </p:sp>
        <p:sp>
          <p:nvSpPr>
            <p:cNvPr id="651294" name="Rectangle 30"/>
            <p:cNvSpPr>
              <a:spLocks noChangeArrowheads="1"/>
            </p:cNvSpPr>
            <p:nvPr/>
          </p:nvSpPr>
          <p:spPr bwMode="auto">
            <a:xfrm>
              <a:off x="3923" y="2886"/>
              <a:ext cx="1633" cy="861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/>
            <a:lstStyle/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Диагностическое</a:t>
              </a:r>
            </a:p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отделение,</a:t>
              </a:r>
            </a:p>
            <a:p>
              <a:pPr algn="ctr"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ПЭТ-томограф</a:t>
              </a:r>
            </a:p>
          </p:txBody>
        </p:sp>
        <p:sp>
          <p:nvSpPr>
            <p:cNvPr id="46101" name="AutoShape 31"/>
            <p:cNvSpPr>
              <a:spLocks noChangeArrowheads="1"/>
            </p:cNvSpPr>
            <p:nvPr/>
          </p:nvSpPr>
          <p:spPr bwMode="auto">
            <a:xfrm rot="3321129">
              <a:off x="3935" y="2180"/>
              <a:ext cx="1225" cy="84"/>
            </a:xfrm>
            <a:prstGeom prst="notchedRightArrow">
              <a:avLst>
                <a:gd name="adj1" fmla="val 50000"/>
                <a:gd name="adj2" fmla="val 364583"/>
              </a:avLst>
            </a:prstGeom>
            <a:solidFill>
              <a:srgbClr val="FF00F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2" name="AutoShape 32"/>
            <p:cNvSpPr>
              <a:spLocks noChangeArrowheads="1"/>
            </p:cNvSpPr>
            <p:nvPr/>
          </p:nvSpPr>
          <p:spPr bwMode="auto">
            <a:xfrm rot="5400000">
              <a:off x="2449" y="2364"/>
              <a:ext cx="771" cy="91"/>
            </a:xfrm>
            <a:prstGeom prst="notchedRightArrow">
              <a:avLst>
                <a:gd name="adj1" fmla="val 50000"/>
                <a:gd name="adj2" fmla="val 211813"/>
              </a:avLst>
            </a:prstGeom>
            <a:solidFill>
              <a:srgbClr val="FF00F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3" name="AutoShape 33"/>
            <p:cNvSpPr>
              <a:spLocks noChangeArrowheads="1"/>
            </p:cNvSpPr>
            <p:nvPr/>
          </p:nvSpPr>
          <p:spPr bwMode="auto">
            <a:xfrm rot="7698587">
              <a:off x="495" y="2232"/>
              <a:ext cx="1225" cy="84"/>
            </a:xfrm>
            <a:prstGeom prst="notchedRightArrow">
              <a:avLst>
                <a:gd name="adj1" fmla="val 50000"/>
                <a:gd name="adj2" fmla="val 364583"/>
              </a:avLst>
            </a:prstGeom>
            <a:solidFill>
              <a:srgbClr val="FF00F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717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1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711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711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711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718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18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2898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ПОЗИТРОННО ЭМИСИОННАЯ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ТОМОГРАФИЯ - ПЭТ</a:t>
            </a:r>
          </a:p>
        </p:txBody>
      </p:sp>
      <p:pic>
        <p:nvPicPr>
          <p:cNvPr id="64719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20" name="Picture 34" descr="Изображение 3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349500"/>
            <a:ext cx="6337300" cy="34655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813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181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813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813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813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182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42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66802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МСКТ ОРГАНОВ 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ГРУДНОЙ КЛЕТКИ</a:t>
            </a:r>
          </a:p>
        </p:txBody>
      </p:sp>
      <p:pic>
        <p:nvPicPr>
          <p:cNvPr id="63183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4" name="Picture 27" descr="Изображение 0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875" y="3259138"/>
            <a:ext cx="4826000" cy="33575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45" name="Picture 28" descr="Изображение 0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325" y="2144713"/>
            <a:ext cx="3543300" cy="3517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31838" name="Text Box 30"/>
          <p:cNvSpPr txBox="1">
            <a:spLocks noChangeArrowheads="1"/>
          </p:cNvSpPr>
          <p:nvPr/>
        </p:nvSpPr>
        <p:spPr bwMode="auto">
          <a:xfrm>
            <a:off x="4352925" y="2000250"/>
            <a:ext cx="4329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ЦЕТРАЛЬНЫЙ РАК ВЕРХНЕЙ ДОЛИ</a:t>
            </a:r>
          </a:p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ПРАВОГО ЛЕГКОГО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1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2871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741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741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741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2882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2888" name="Text Box 24"/>
          <p:cNvSpPr txBox="1">
            <a:spLocks noChangeArrowheads="1"/>
          </p:cNvSpPr>
          <p:nvPr/>
        </p:nvSpPr>
        <p:spPr bwMode="auto">
          <a:xfrm>
            <a:off x="198438" y="1063625"/>
            <a:ext cx="8564562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Ежегодно в России экономический ущерб от онкологических заболеваний составляет </a:t>
            </a:r>
            <a:r>
              <a:rPr lang="en-US" sz="4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&gt;</a:t>
            </a:r>
            <a:r>
              <a:rPr lang="ru-RU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90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млрд. руб.</a:t>
            </a:r>
            <a:r>
              <a:rPr lang="ru-RU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4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 </a:t>
            </a:r>
            <a:r>
              <a:rPr lang="ru-RU" sz="4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2010</a:t>
            </a:r>
            <a:r>
              <a:rPr lang="ru-RU" sz="4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году он возрос до </a:t>
            </a:r>
            <a:endParaRPr lang="en-US" sz="44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en-US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5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200 млрд. руб.</a:t>
            </a:r>
            <a:endParaRPr lang="ru-RU" sz="4400" b="1">
              <a:solidFill>
                <a:srgbClr val="FFFF00"/>
              </a:solidFill>
            </a:endParaRPr>
          </a:p>
        </p:txBody>
      </p:sp>
      <p:sp>
        <p:nvSpPr>
          <p:cNvPr id="17423" name="WordArt 25"/>
          <p:cNvSpPr>
            <a:spLocks noChangeArrowheads="1" noChangeShapeType="1" noTextEdit="1"/>
          </p:cNvSpPr>
          <p:nvPr/>
        </p:nvSpPr>
        <p:spPr bwMode="auto">
          <a:xfrm>
            <a:off x="1177925" y="193675"/>
            <a:ext cx="72278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ЭКОНОМИЧЕСКИЙ  УЩЕРБ</a:t>
            </a:r>
          </a:p>
        </p:txBody>
      </p:sp>
      <p:pic>
        <p:nvPicPr>
          <p:cNvPr id="932890" name="Picture 26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15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3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6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4916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4916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16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381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6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531100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МСКТ МОДЕЛИРОВАНИЕ</a:t>
            </a:r>
          </a:p>
        </p:txBody>
      </p:sp>
      <p:pic>
        <p:nvPicPr>
          <p:cNvPr id="67381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3820" name="Text Box 28"/>
          <p:cNvSpPr txBox="1">
            <a:spLocks noChangeArrowheads="1"/>
          </p:cNvSpPr>
          <p:nvPr/>
        </p:nvSpPr>
        <p:spPr bwMode="auto">
          <a:xfrm>
            <a:off x="2295525" y="2165350"/>
            <a:ext cx="20050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ЦЕТРАЛЬНЫЙ РАК ВЕРХНЕЙ ПРАВОГО ЛЕГКОГО</a:t>
            </a:r>
          </a:p>
        </p:txBody>
      </p:sp>
      <p:pic>
        <p:nvPicPr>
          <p:cNvPr id="49169" name="Picture 29" descr="F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855788"/>
            <a:ext cx="1900238" cy="204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70" name="Picture 30" descr="F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1855788"/>
            <a:ext cx="2054225" cy="204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71" name="Picture 31" descr="BRONCH-ENDO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6370638" y="4040188"/>
            <a:ext cx="2601912" cy="250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72" name="Picture 32" descr="ENDO3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/>
          <a:stretch>
            <a:fillRect/>
          </a:stretch>
        </p:blipFill>
        <p:spPr bwMode="auto">
          <a:xfrm>
            <a:off x="1898650" y="4041775"/>
            <a:ext cx="2589213" cy="2503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018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818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8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018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018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018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819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90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315200" cy="1263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МСКТ С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КОНТРАСТИРОВАНИЕМ</a:t>
            </a:r>
          </a:p>
        </p:txBody>
      </p:sp>
      <p:pic>
        <p:nvPicPr>
          <p:cNvPr id="81820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Picture 26" descr="рисунок 3 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3" y="2070100"/>
            <a:ext cx="4122737" cy="40671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0193" name="Picture 27" descr="рисунок 2 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0" y="2095500"/>
            <a:ext cx="4025900" cy="40259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0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408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0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120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121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1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409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14" name="WordArt 24"/>
          <p:cNvSpPr>
            <a:spLocks noChangeArrowheads="1" noChangeShapeType="1" noTextEdit="1"/>
          </p:cNvSpPr>
          <p:nvPr/>
        </p:nvSpPr>
        <p:spPr bwMode="auto">
          <a:xfrm>
            <a:off x="1366838" y="153988"/>
            <a:ext cx="7112000" cy="1073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ВИРТУАЛЬНАЯ 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КОЛОНОСКОПИЯ</a:t>
            </a:r>
          </a:p>
        </p:txBody>
      </p:sp>
      <p:pic>
        <p:nvPicPr>
          <p:cNvPr id="814105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8" name="Picture 27" descr="colon_ma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850" y="1630363"/>
            <a:ext cx="4037013" cy="2478087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9169" name="Picture 28" descr="Без имени-8копирова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6325" y="4384675"/>
            <a:ext cx="2106613" cy="63182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9170" name="Picture 29" descr="lady-scanned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4456113" y="1608138"/>
            <a:ext cx="4424362" cy="34036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14111" name="Text Box 31"/>
          <p:cNvSpPr txBox="1">
            <a:spLocks noChangeArrowheads="1"/>
          </p:cNvSpPr>
          <p:nvPr/>
        </p:nvSpPr>
        <p:spPr bwMode="auto">
          <a:xfrm>
            <a:off x="204788" y="5354638"/>
            <a:ext cx="87360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Данная методика является вариантом </a:t>
            </a:r>
          </a:p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трехмерной компьютерной томографии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222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251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223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223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223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253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8" name="WordArt 24"/>
          <p:cNvSpPr>
            <a:spLocks noChangeArrowheads="1" noChangeShapeType="1" noTextEdit="1"/>
          </p:cNvSpPr>
          <p:nvPr/>
        </p:nvSpPr>
        <p:spPr bwMode="auto">
          <a:xfrm>
            <a:off x="1366838" y="153988"/>
            <a:ext cx="7112000" cy="1073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ВИРТУАЛЬНАЯ 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КОЛОНОСКОПИЯ</a:t>
            </a:r>
          </a:p>
        </p:txBody>
      </p:sp>
      <p:pic>
        <p:nvPicPr>
          <p:cNvPr id="83253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0" name="Picture 30" descr="colon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650" y="1936750"/>
            <a:ext cx="4143375" cy="3725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2241" name="Picture 31" descr="slicedcolon10sm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5618163" y="1944688"/>
            <a:ext cx="3252787" cy="370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32544" name="Text Box 32"/>
          <p:cNvSpPr txBox="1">
            <a:spLocks noChangeArrowheads="1"/>
          </p:cNvSpPr>
          <p:nvPr/>
        </p:nvSpPr>
        <p:spPr bwMode="auto">
          <a:xfrm>
            <a:off x="1284288" y="5730875"/>
            <a:ext cx="7051675" cy="9461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Картина, имитирующая </a:t>
            </a:r>
          </a:p>
          <a:p>
            <a:pPr algn="ctr"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рентгенологическое исследование.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325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023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5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325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325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325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024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62" name="WordArt 24"/>
          <p:cNvSpPr>
            <a:spLocks noChangeArrowheads="1" noChangeShapeType="1" noTextEdit="1"/>
          </p:cNvSpPr>
          <p:nvPr/>
        </p:nvSpPr>
        <p:spPr bwMode="auto">
          <a:xfrm>
            <a:off x="1379538" y="228600"/>
            <a:ext cx="7112000" cy="1087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МРТ ДИАГНОСТИКА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ОНКОЛОГИИ</a:t>
            </a:r>
          </a:p>
        </p:txBody>
      </p:sp>
      <p:pic>
        <p:nvPicPr>
          <p:cNvPr id="82024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51" name="Text Box 27"/>
          <p:cNvSpPr txBox="1">
            <a:spLocks noChangeArrowheads="1"/>
          </p:cNvSpPr>
          <p:nvPr/>
        </p:nvSpPr>
        <p:spPr bwMode="auto">
          <a:xfrm>
            <a:off x="152400" y="1955800"/>
            <a:ext cx="4570413" cy="473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8133" tIns="49067" rIns="98133" bIns="49067">
            <a:spAutoFit/>
          </a:bodyPr>
          <a:lstStyle>
            <a:lvl1pPr marL="174625" indent="-174625" defTabSz="981075">
              <a:defRPr>
                <a:solidFill>
                  <a:schemeClr val="tx1"/>
                </a:solidFill>
                <a:latin typeface="Arial" charset="0"/>
              </a:defRPr>
            </a:lvl1pPr>
            <a:lvl2pPr marL="490538" defTabSz="981075">
              <a:defRPr>
                <a:solidFill>
                  <a:schemeClr val="tx1"/>
                </a:solidFill>
                <a:latin typeface="Arial" charset="0"/>
              </a:defRPr>
            </a:lvl2pPr>
            <a:lvl3pPr marL="981075" defTabSz="981075">
              <a:defRPr>
                <a:solidFill>
                  <a:schemeClr val="tx1"/>
                </a:solidFill>
                <a:latin typeface="Arial" charset="0"/>
              </a:defRPr>
            </a:lvl3pPr>
            <a:lvl4pPr marL="1471613" defTabSz="981075">
              <a:defRPr>
                <a:solidFill>
                  <a:schemeClr val="tx1"/>
                </a:solidFill>
                <a:latin typeface="Arial" charset="0"/>
              </a:defRPr>
            </a:lvl4pPr>
            <a:lvl5pPr marL="1962150" defTabSz="981075">
              <a:defRPr>
                <a:solidFill>
                  <a:schemeClr val="tx1"/>
                </a:solidFill>
                <a:latin typeface="Arial" charset="0"/>
              </a:defRPr>
            </a:lvl5pPr>
            <a:lvl6pPr marL="2419350" defTabSz="9810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6550" defTabSz="9810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33750" defTabSz="9810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90950" defTabSz="9810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rPr>
              <a:t>Непревзойденный контраст изображения мягких такней (например, головной и спинной мозг, простата) 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rPr>
              <a:t>Скрининг всего тела для выявления метастазов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Tx/>
              <a:buChar char="•"/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rPr>
              <a:t> Неинвазивная прицельная диагностика с получением данных анатомии, функционального, метаболического и ангиологического статуса области интереса</a:t>
            </a:r>
          </a:p>
        </p:txBody>
      </p:sp>
      <p:grpSp>
        <p:nvGrpSpPr>
          <p:cNvPr id="53265" name="Group 34"/>
          <p:cNvGrpSpPr>
            <a:grpSpLocks/>
          </p:cNvGrpSpPr>
          <p:nvPr/>
        </p:nvGrpSpPr>
        <p:grpSpPr bwMode="auto">
          <a:xfrm>
            <a:off x="4508500" y="1993900"/>
            <a:ext cx="4356100" cy="4589463"/>
            <a:chOff x="2840" y="1256"/>
            <a:chExt cx="2744" cy="2891"/>
          </a:xfrm>
        </p:grpSpPr>
        <p:pic>
          <p:nvPicPr>
            <p:cNvPr id="53266" name="Picture 3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8" y="1256"/>
              <a:ext cx="1208" cy="1431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3267" name="Picture 31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56" y="2840"/>
              <a:ext cx="1328" cy="1305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3268" name="Picture 32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8" y="1259"/>
              <a:ext cx="1232" cy="1452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3269" name="Picture 33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40" y="2843"/>
              <a:ext cx="1327" cy="1304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427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227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28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428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428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428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229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286" name="WordArt 24"/>
          <p:cNvSpPr>
            <a:spLocks noChangeArrowheads="1" noChangeShapeType="1" noTextEdit="1"/>
          </p:cNvSpPr>
          <p:nvPr/>
        </p:nvSpPr>
        <p:spPr bwMode="auto">
          <a:xfrm>
            <a:off x="1366838" y="192088"/>
            <a:ext cx="7112000" cy="84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ПЭТ/КТ: СОВМЕЩЕНИЕ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ОЗОБРАЖЕНИЙ</a:t>
            </a:r>
          </a:p>
        </p:txBody>
      </p:sp>
      <p:pic>
        <p:nvPicPr>
          <p:cNvPr id="82229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8" name="Picture 27" descr="hawkeye-infinia_bl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9013" y="2344738"/>
            <a:ext cx="2932112" cy="3863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2304" name="Picture 32"/>
          <p:cNvPicPr>
            <a:picLocks noChangeAspect="1" noChangeArrowheads="1"/>
          </p:cNvPicPr>
          <p:nvPr/>
        </p:nvPicPr>
        <p:blipFill>
          <a:blip r:embed="rId5" cstate="print"/>
          <a:srcRect t="3380"/>
          <a:stretch>
            <a:fillRect/>
          </a:stretch>
        </p:blipFill>
        <p:spPr bwMode="auto">
          <a:xfrm>
            <a:off x="3165475" y="4203700"/>
            <a:ext cx="2333625" cy="2373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2305" name="Picture 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3" y="2641600"/>
            <a:ext cx="2530475" cy="2549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2306" name="Picture 34"/>
          <p:cNvPicPr>
            <a:picLocks noChangeAspect="1" noChangeArrowheads="1"/>
          </p:cNvPicPr>
          <p:nvPr/>
        </p:nvPicPr>
        <p:blipFill>
          <a:blip r:embed="rId7" cstate="print"/>
          <a:srcRect l="6470" t="8662" r="2794" b="4782"/>
          <a:stretch>
            <a:fillRect/>
          </a:stretch>
        </p:blipFill>
        <p:spPr bwMode="auto">
          <a:xfrm>
            <a:off x="3013075" y="1244600"/>
            <a:ext cx="2368550" cy="2179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22301" name="Line 29"/>
          <p:cNvSpPr>
            <a:spLocks noChangeShapeType="1"/>
          </p:cNvSpPr>
          <p:nvPr/>
        </p:nvSpPr>
        <p:spPr bwMode="auto">
          <a:xfrm rot="12376544" flipV="1">
            <a:off x="5772150" y="4106863"/>
            <a:ext cx="409575" cy="14097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2302" name="Line 30"/>
          <p:cNvSpPr>
            <a:spLocks noChangeShapeType="1"/>
          </p:cNvSpPr>
          <p:nvPr/>
        </p:nvSpPr>
        <p:spPr bwMode="auto">
          <a:xfrm rot="16344613" flipV="1">
            <a:off x="1869281" y="4631532"/>
            <a:ext cx="677863" cy="1854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2303" name="Line 31"/>
          <p:cNvSpPr>
            <a:spLocks noChangeShapeType="1"/>
          </p:cNvSpPr>
          <p:nvPr/>
        </p:nvSpPr>
        <p:spPr bwMode="auto">
          <a:xfrm rot="10750282" flipV="1">
            <a:off x="1412875" y="1836738"/>
            <a:ext cx="1568450" cy="8128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2300" name="Line 28"/>
          <p:cNvSpPr>
            <a:spLocks noChangeShapeType="1"/>
          </p:cNvSpPr>
          <p:nvPr/>
        </p:nvSpPr>
        <p:spPr bwMode="auto">
          <a:xfrm rot="15577397" flipV="1">
            <a:off x="4740275" y="2851150"/>
            <a:ext cx="2381250" cy="66675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82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82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82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82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301" grpId="0" animBg="1"/>
      <p:bldP spid="822302" grpId="0" animBg="1"/>
      <p:bldP spid="822303" grpId="0" animBg="1"/>
      <p:bldP spid="82230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530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530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560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0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530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530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530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561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5624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1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ЭНДОСКОПИЧЕСКИЕ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632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632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632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386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2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632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633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633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387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34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36600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ФИБРОБРОНХОСКОПИЯ</a:t>
            </a:r>
          </a:p>
        </p:txBody>
      </p:sp>
      <p:pic>
        <p:nvPicPr>
          <p:cNvPr id="63388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6" name="Picture 30" descr="V_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349500"/>
            <a:ext cx="3505200" cy="3875088"/>
          </a:xfrm>
          <a:prstGeom prst="rect">
            <a:avLst/>
          </a:prstGeom>
          <a:noFill/>
          <a:ln w="381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56337" name="Picture 31" descr="V_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2362200"/>
            <a:ext cx="4800600" cy="3843338"/>
          </a:xfrm>
          <a:prstGeom prst="rect">
            <a:avLst/>
          </a:prstGeom>
          <a:noFill/>
          <a:ln w="381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33889" name="Text Box 33"/>
          <p:cNvSpPr txBox="1">
            <a:spLocks noChangeArrowheads="1"/>
          </p:cNvSpPr>
          <p:nvPr/>
        </p:nvSpPr>
        <p:spPr bwMode="auto">
          <a:xfrm>
            <a:off x="2152650" y="1366838"/>
            <a:ext cx="50339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Центральный рак легкого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3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734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584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5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735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735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735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585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58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36600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ЭЗОФАГОСКОПИЯ</a:t>
            </a:r>
          </a:p>
        </p:txBody>
      </p:sp>
      <p:pic>
        <p:nvPicPr>
          <p:cNvPr id="675865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0" name="Picture 29"/>
          <p:cNvPicPr>
            <a:picLocks noChangeAspect="1" noChangeArrowheads="1"/>
          </p:cNvPicPr>
          <p:nvPr/>
        </p:nvPicPr>
        <p:blipFill>
          <a:blip r:embed="rId4" cstate="print"/>
          <a:srcRect l="27567" t="27068" r="25908" b="23117"/>
          <a:stretch>
            <a:fillRect/>
          </a:stretch>
        </p:blipFill>
        <p:spPr bwMode="auto">
          <a:xfrm>
            <a:off x="458788" y="2087563"/>
            <a:ext cx="5675312" cy="4557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75870" name="Text Box 30"/>
          <p:cNvSpPr txBox="1">
            <a:spLocks noChangeArrowheads="1"/>
          </p:cNvSpPr>
          <p:nvPr/>
        </p:nvSpPr>
        <p:spPr bwMode="auto">
          <a:xfrm>
            <a:off x="6186488" y="4610100"/>
            <a:ext cx="29575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Аденокарцинома в пищеводе «Баррета»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789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7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837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837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837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790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82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36600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ХРОМОГАСТРОСКОПИЯ</a:t>
            </a:r>
          </a:p>
        </p:txBody>
      </p:sp>
      <p:pic>
        <p:nvPicPr>
          <p:cNvPr id="67791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7914" name="Text Box 26"/>
          <p:cNvSpPr txBox="1">
            <a:spLocks noChangeArrowheads="1"/>
          </p:cNvSpPr>
          <p:nvPr/>
        </p:nvSpPr>
        <p:spPr bwMode="auto">
          <a:xfrm>
            <a:off x="1517650" y="6046788"/>
            <a:ext cx="7042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Ранний рак желудка</a:t>
            </a:r>
          </a:p>
        </p:txBody>
      </p:sp>
      <p:pic>
        <p:nvPicPr>
          <p:cNvPr id="58385" name="Picture 27"/>
          <p:cNvPicPr>
            <a:picLocks noChangeAspect="1" noChangeArrowheads="1"/>
          </p:cNvPicPr>
          <p:nvPr/>
        </p:nvPicPr>
        <p:blipFill>
          <a:blip r:embed="rId4" cstate="print"/>
          <a:srcRect l="64885" t="26080" r="14883" b="45186"/>
          <a:stretch>
            <a:fillRect/>
          </a:stretch>
        </p:blipFill>
        <p:spPr bwMode="auto">
          <a:xfrm>
            <a:off x="5370513" y="2159000"/>
            <a:ext cx="3563937" cy="3797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8386" name="Picture 28"/>
          <p:cNvPicPr>
            <a:picLocks noChangeAspect="1" noChangeArrowheads="1"/>
          </p:cNvPicPr>
          <p:nvPr/>
        </p:nvPicPr>
        <p:blipFill>
          <a:blip r:embed="rId4" cstate="print"/>
          <a:srcRect l="17615" t="26820" r="62338" b="45340"/>
          <a:stretch>
            <a:fillRect/>
          </a:stretch>
        </p:blipFill>
        <p:spPr bwMode="auto">
          <a:xfrm>
            <a:off x="915988" y="2159000"/>
            <a:ext cx="3562350" cy="3794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844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844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44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1844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1844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44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3" name="WordArt 38"/>
          <p:cNvSpPr>
            <a:spLocks noChangeArrowheads="1" noChangeShapeType="1" noTextEdit="1"/>
          </p:cNvSpPr>
          <p:nvPr/>
        </p:nvSpPr>
        <p:spPr bwMode="auto">
          <a:xfrm>
            <a:off x="1465263" y="130175"/>
            <a:ext cx="7443787" cy="931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ПРОГНОЗ  МАИР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на 2015 год</a:t>
            </a:r>
          </a:p>
        </p:txBody>
      </p:sp>
      <p:sp>
        <p:nvSpPr>
          <p:cNvPr id="18454" name="Rectangle 5"/>
          <p:cNvSpPr>
            <a:spLocks noChangeArrowheads="1"/>
          </p:cNvSpPr>
          <p:nvPr/>
        </p:nvSpPr>
        <p:spPr bwMode="auto">
          <a:xfrm>
            <a:off x="0" y="5300663"/>
            <a:ext cx="91440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pPr>
              <a:buFontTx/>
              <a:buChar char="•"/>
            </a:pPr>
            <a:endParaRPr lang="ru-RU" b="1">
              <a:solidFill>
                <a:srgbClr val="FFFF00"/>
              </a:solidFill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4037013" y="1439863"/>
            <a:ext cx="5106987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000" b="1" dirty="0"/>
              <a:t>Потеря 4 млн. жизней российских граждан. 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endParaRPr lang="ru-RU" sz="2000" b="1" dirty="0"/>
          </a:p>
          <a:p>
            <a:pPr marL="342900" indent="-342900">
              <a:buFont typeface="Wingdings" pitchFamily="2" charset="2"/>
              <a:buChar char="ü"/>
              <a:defRPr/>
            </a:pPr>
            <a:r>
              <a:rPr lang="ru-RU" sz="2000" b="1" dirty="0"/>
              <a:t>По данным ВОЗ, потеря национального дохода —</a:t>
            </a:r>
          </a:p>
          <a:p>
            <a:pPr marL="342900" indent="-342900">
              <a:buFont typeface="Wingdings" pitchFamily="2" charset="2"/>
              <a:buNone/>
              <a:defRPr/>
            </a:pPr>
            <a:r>
              <a:rPr lang="ru-RU" sz="2000" b="1" dirty="0"/>
              <a:t>	300 млрд долларов из-за преждевременных смертей от инфарктов, инсультов и осложнений сахарного диабета. </a:t>
            </a:r>
          </a:p>
          <a:p>
            <a:pPr marL="342900" indent="-342900">
              <a:buFont typeface="Wingdings" pitchFamily="2" charset="2"/>
              <a:buChar char="ü"/>
              <a:defRPr/>
            </a:pPr>
            <a:endParaRPr lang="ru-RU" sz="2000" b="1" dirty="0"/>
          </a:p>
          <a:p>
            <a:pPr marL="342900" indent="-342900">
              <a:spcBef>
                <a:spcPct val="30000"/>
              </a:spcBef>
              <a:buFont typeface="Wingdings" pitchFamily="2" charset="2"/>
              <a:buChar char="ü"/>
              <a:defRPr/>
            </a:pPr>
            <a:r>
              <a:rPr lang="ru-RU" sz="2000" b="1" dirty="0"/>
              <a:t>Китай за тот же период (в расчете на одного жителя) потеряет в 5 раз меньше. Сегодня продолжительность жизни в Китае (население  1,3 млрд) на 5,7 лет выше, чем в России (население 0,144 млрд).</a:t>
            </a: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18456" name="Группа 1"/>
          <p:cNvGrpSpPr>
            <a:grpSpLocks/>
          </p:cNvGrpSpPr>
          <p:nvPr/>
        </p:nvGrpSpPr>
        <p:grpSpPr bwMode="auto">
          <a:xfrm>
            <a:off x="242888" y="1758950"/>
            <a:ext cx="3711575" cy="4676775"/>
            <a:chOff x="243681" y="1758950"/>
            <a:chExt cx="3709988" cy="4676775"/>
          </a:xfrm>
        </p:grpSpPr>
        <p:pic>
          <p:nvPicPr>
            <p:cNvPr id="18457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3681" y="1758950"/>
              <a:ext cx="3709988" cy="46767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8458" name="Rectangle 8"/>
            <p:cNvSpPr>
              <a:spLocks noChangeArrowheads="1"/>
            </p:cNvSpPr>
            <p:nvPr/>
          </p:nvSpPr>
          <p:spPr bwMode="auto">
            <a:xfrm flipH="1">
              <a:off x="2743198" y="3298825"/>
              <a:ext cx="266702" cy="847725"/>
            </a:xfrm>
            <a:prstGeom prst="rect">
              <a:avLst/>
            </a:prstGeom>
            <a:noFill/>
            <a:ln w="38100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Rectangle 9"/>
            <p:cNvSpPr>
              <a:spLocks noChangeArrowheads="1"/>
            </p:cNvSpPr>
            <p:nvPr/>
          </p:nvSpPr>
          <p:spPr bwMode="auto">
            <a:xfrm>
              <a:off x="2189161" y="2878932"/>
              <a:ext cx="137477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FF0000"/>
                  </a:solidFill>
                </a:rPr>
                <a:t>300</a:t>
              </a:r>
              <a:r>
                <a:rPr lang="en-US" b="1">
                  <a:solidFill>
                    <a:srgbClr val="FF0000"/>
                  </a:solidFill>
                </a:rPr>
                <a:t> </a:t>
              </a:r>
              <a:r>
                <a:rPr lang="ru-RU" b="1">
                  <a:solidFill>
                    <a:srgbClr val="FF0000"/>
                  </a:solidFill>
                </a:rPr>
                <a:t>млрд</a:t>
              </a:r>
              <a:r>
                <a:rPr lang="en-US" b="1">
                  <a:solidFill>
                    <a:srgbClr val="FF0000"/>
                  </a:solidFill>
                </a:rPr>
                <a:t> $</a:t>
              </a:r>
              <a:endParaRPr lang="ru-RU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939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939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355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0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5940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5940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940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357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0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36600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ХРОМОГАСТРОСКОПИЯ</a:t>
            </a:r>
          </a:p>
        </p:txBody>
      </p:sp>
      <p:pic>
        <p:nvPicPr>
          <p:cNvPr id="66357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408" name="Group 32"/>
          <p:cNvGrpSpPr>
            <a:grpSpLocks/>
          </p:cNvGrpSpPr>
          <p:nvPr/>
        </p:nvGrpSpPr>
        <p:grpSpPr bwMode="auto">
          <a:xfrm>
            <a:off x="573088" y="2109788"/>
            <a:ext cx="8255000" cy="4519612"/>
            <a:chOff x="361" y="1329"/>
            <a:chExt cx="5200" cy="2847"/>
          </a:xfrm>
        </p:grpSpPr>
        <p:sp>
          <p:nvSpPr>
            <p:cNvPr id="663581" name="Text Box 29"/>
            <p:cNvSpPr txBox="1">
              <a:spLocks noChangeArrowheads="1"/>
            </p:cNvSpPr>
            <p:nvPr/>
          </p:nvSpPr>
          <p:spPr bwMode="auto">
            <a:xfrm>
              <a:off x="821" y="3580"/>
              <a:ext cx="4467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Ранний рак желудка, тип </a:t>
              </a:r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II a + c</a:t>
              </a: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.</a:t>
              </a:r>
            </a:p>
            <a:p>
              <a:pPr algn="ctr"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Окраска 0,2% индигокармином</a:t>
              </a:r>
            </a:p>
          </p:txBody>
        </p:sp>
        <p:pic>
          <p:nvPicPr>
            <p:cNvPr id="59410" name="Picture 30"/>
            <p:cNvPicPr>
              <a:picLocks noChangeAspect="1" noChangeArrowheads="1"/>
            </p:cNvPicPr>
            <p:nvPr/>
          </p:nvPicPr>
          <p:blipFill>
            <a:blip r:embed="rId4" cstate="print"/>
            <a:srcRect l="59213" t="37932" r="10880" b="24321"/>
            <a:stretch>
              <a:fillRect/>
            </a:stretch>
          </p:blipFill>
          <p:spPr bwMode="auto">
            <a:xfrm>
              <a:off x="3153" y="1329"/>
              <a:ext cx="2408" cy="22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59411" name="Picture 31"/>
            <p:cNvPicPr>
              <a:picLocks noChangeAspect="1" noChangeArrowheads="1"/>
            </p:cNvPicPr>
            <p:nvPr/>
          </p:nvPicPr>
          <p:blipFill>
            <a:blip r:embed="rId4" cstate="print"/>
            <a:srcRect l="12454" t="38673" r="57431" b="24753"/>
            <a:stretch>
              <a:fillRect/>
            </a:stretch>
          </p:blipFill>
          <p:spPr bwMode="auto">
            <a:xfrm>
              <a:off x="361" y="1329"/>
              <a:ext cx="2414" cy="21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042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042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591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2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042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042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042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592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30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6680200" cy="1111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ФЛУОРЕСЦЕНТНАЯ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БРОНХОСКОПИЯ</a:t>
            </a:r>
          </a:p>
        </p:txBody>
      </p:sp>
      <p:pic>
        <p:nvPicPr>
          <p:cNvPr id="63592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32" name="Picture 26" descr="Изображение 578"/>
          <p:cNvPicPr>
            <a:picLocks noChangeAspect="1" noChangeArrowheads="1"/>
          </p:cNvPicPr>
          <p:nvPr/>
        </p:nvPicPr>
        <p:blipFill>
          <a:blip r:embed="rId4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539750" y="1989138"/>
            <a:ext cx="8280400" cy="36718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35931" name="Text Box 27"/>
          <p:cNvSpPr txBox="1">
            <a:spLocks noChangeArrowheads="1"/>
          </p:cNvSpPr>
          <p:nvPr/>
        </p:nvSpPr>
        <p:spPr bwMode="auto">
          <a:xfrm>
            <a:off x="6877050" y="5876925"/>
            <a:ext cx="2041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Зона поражения</a:t>
            </a:r>
          </a:p>
        </p:txBody>
      </p:sp>
      <p:sp>
        <p:nvSpPr>
          <p:cNvPr id="60434" name="Line 29"/>
          <p:cNvSpPr>
            <a:spLocks noChangeShapeType="1"/>
          </p:cNvSpPr>
          <p:nvPr/>
        </p:nvSpPr>
        <p:spPr bwMode="auto">
          <a:xfrm flipH="1" flipV="1">
            <a:off x="7754938" y="4964113"/>
            <a:ext cx="504825" cy="86518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5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144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613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4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144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145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145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614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54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КОЛОНОСКОПИЯ</a:t>
            </a:r>
          </a:p>
        </p:txBody>
      </p:sp>
      <p:pic>
        <p:nvPicPr>
          <p:cNvPr id="81615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8" name="Picture 26" descr="stile copy"/>
          <p:cNvPicPr>
            <a:picLocks noChangeAspect="1" noChangeArrowheads="1"/>
          </p:cNvPicPr>
          <p:nvPr/>
        </p:nvPicPr>
        <p:blipFill>
          <a:blip r:embed="rId4" cstate="print">
            <a:lum bright="6000" contrast="24000"/>
          </a:blip>
          <a:srcRect/>
          <a:stretch>
            <a:fillRect/>
          </a:stretch>
        </p:blipFill>
        <p:spPr bwMode="auto">
          <a:xfrm>
            <a:off x="488950" y="1966913"/>
            <a:ext cx="19415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61457" name="Group 27"/>
          <p:cNvGrpSpPr>
            <a:grpSpLocks/>
          </p:cNvGrpSpPr>
          <p:nvPr/>
        </p:nvGrpSpPr>
        <p:grpSpPr bwMode="auto">
          <a:xfrm>
            <a:off x="2887663" y="1663700"/>
            <a:ext cx="5881687" cy="4694238"/>
            <a:chOff x="1819" y="1048"/>
            <a:chExt cx="3705" cy="2957"/>
          </a:xfrm>
        </p:grpSpPr>
        <p:sp>
          <p:nvSpPr>
            <p:cNvPr id="59410" name="Rectangle 28"/>
            <p:cNvSpPr>
              <a:spLocks noChangeArrowheads="1"/>
            </p:cNvSpPr>
            <p:nvPr/>
          </p:nvSpPr>
          <p:spPr bwMode="auto">
            <a:xfrm>
              <a:off x="1819" y="1070"/>
              <a:ext cx="3603" cy="2935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6157" name="Text Box 29"/>
            <p:cNvSpPr txBox="1">
              <a:spLocks noChangeArrowheads="1"/>
            </p:cNvSpPr>
            <p:nvPr/>
          </p:nvSpPr>
          <p:spPr bwMode="auto">
            <a:xfrm>
              <a:off x="1953" y="1048"/>
              <a:ext cx="3571" cy="2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400" b="1">
                  <a:solidFill>
                    <a:srgbClr val="FF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Колоноскопия</a:t>
              </a:r>
              <a:r>
                <a:rPr lang="ru-RU" sz="40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</a:p>
            <a:p>
              <a:pPr>
                <a:defRPr/>
              </a:pPr>
              <a:r>
                <a:rPr lang="ru-RU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с осмотром всех отделов толстого кишечника позволяет практически со 100 - процентной точностью установить диагноз на ранних этапах развития колоректального рака.</a:t>
              </a: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246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246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795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7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247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247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247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797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78" name="WordArt 24"/>
          <p:cNvSpPr>
            <a:spLocks noChangeArrowheads="1" noChangeShapeType="1" noTextEdit="1"/>
          </p:cNvSpPr>
          <p:nvPr/>
        </p:nvSpPr>
        <p:spPr bwMode="auto">
          <a:xfrm>
            <a:off x="1684338" y="293688"/>
            <a:ext cx="7035800" cy="679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КОЛОНОСКОПИЯ</a:t>
            </a:r>
          </a:p>
        </p:txBody>
      </p:sp>
      <p:pic>
        <p:nvPicPr>
          <p:cNvPr id="63797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27" descr="co_mt_07"/>
          <p:cNvPicPr>
            <a:picLocks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328738" y="1830388"/>
            <a:ext cx="3262312" cy="23558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2481" name="Picture 28" descr="co_mt_24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624513" y="1828800"/>
            <a:ext cx="3160712" cy="226218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2482" name="Picture 29" descr="co_mt_25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343025" y="4622800"/>
            <a:ext cx="3235325" cy="20637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2483" name="Picture 30" descr="co_mt_30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5667375" y="4538663"/>
            <a:ext cx="3108325" cy="21304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37983" name="Text Box 31"/>
          <p:cNvSpPr txBox="1">
            <a:spLocks noChangeArrowheads="1"/>
          </p:cNvSpPr>
          <p:nvPr/>
        </p:nvSpPr>
        <p:spPr bwMode="auto">
          <a:xfrm>
            <a:off x="2262188" y="1152525"/>
            <a:ext cx="5045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Аденокарцинома кишечного полипа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7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349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349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672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349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349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349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673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6744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3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УЛЬТРАЗВУКОВЫЕ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000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52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452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452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452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001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52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75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УЗИ  ДИАГНОСТИКА</a:t>
            </a:r>
          </a:p>
        </p:txBody>
      </p:sp>
      <p:pic>
        <p:nvPicPr>
          <p:cNvPr id="640025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0026" name="Text Box 26"/>
          <p:cNvSpPr txBox="1">
            <a:spLocks noChangeArrowheads="1"/>
          </p:cNvSpPr>
          <p:nvPr/>
        </p:nvSpPr>
        <p:spPr bwMode="auto">
          <a:xfrm>
            <a:off x="1428750" y="1120775"/>
            <a:ext cx="6884988" cy="528638"/>
          </a:xfrm>
          <a:prstGeom prst="rect">
            <a:avLst/>
          </a:prstGeom>
          <a:solidFill>
            <a:srgbClr val="00FF0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У З И - </a:t>
            </a: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метод уточняющей диагностики</a:t>
            </a:r>
          </a:p>
        </p:txBody>
      </p:sp>
      <p:sp>
        <p:nvSpPr>
          <p:cNvPr id="640027" name="Text Box 27"/>
          <p:cNvSpPr txBox="1">
            <a:spLocks noChangeArrowheads="1"/>
          </p:cNvSpPr>
          <p:nvPr/>
        </p:nvSpPr>
        <p:spPr bwMode="auto">
          <a:xfrm>
            <a:off x="393700" y="1770063"/>
            <a:ext cx="8904288" cy="508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ТРАНСАБДОМИНАЛЬНОЕ </a:t>
            </a:r>
          </a:p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ЭНДОСОНОГРАФИЯ - полостное внутрипищеводное исследование.</a:t>
            </a:r>
          </a:p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ТАП - УЗИ - тонкоигольная аспирационная пункция под контролем УЗИ. </a:t>
            </a:r>
          </a:p>
          <a:p>
            <a:pPr>
              <a:defRPr/>
            </a:pPr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интраоперационное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- оценка врастания опухоли в сосуды, смежные органы, а также  выявление измененных лимфатических узлов.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0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553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554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554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866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54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554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554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554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867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550" name="WordArt 24"/>
          <p:cNvSpPr>
            <a:spLocks noChangeArrowheads="1" noChangeShapeType="1" noTextEdit="1"/>
          </p:cNvSpPr>
          <p:nvPr/>
        </p:nvSpPr>
        <p:spPr bwMode="auto">
          <a:xfrm>
            <a:off x="1684338" y="293688"/>
            <a:ext cx="7035800" cy="106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УЛЬТРАЗВУКОВАЯ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КОЛОНОСКОПИЯ</a:t>
            </a:r>
          </a:p>
        </p:txBody>
      </p:sp>
      <p:pic>
        <p:nvPicPr>
          <p:cNvPr id="83868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552" name="Group 40"/>
          <p:cNvGrpSpPr>
            <a:grpSpLocks/>
          </p:cNvGrpSpPr>
          <p:nvPr/>
        </p:nvGrpSpPr>
        <p:grpSpPr bwMode="auto">
          <a:xfrm>
            <a:off x="300038" y="1806575"/>
            <a:ext cx="8569325" cy="4681538"/>
            <a:chOff x="189" y="1138"/>
            <a:chExt cx="5398" cy="2949"/>
          </a:xfrm>
        </p:grpSpPr>
        <p:pic>
          <p:nvPicPr>
            <p:cNvPr id="63505" name="capture13.avi">
              <a:hlinkClick r:id="" action="ppaction://media"/>
            </p:cNvPr>
            <p:cNvPicPr>
              <a:picLocks noRot="1" noChangeAspect="1" noChangeArrowheads="1"/>
            </p:cNvPicPr>
            <p:nvPr>
              <a:videoFile r:link="rId1"/>
            </p:nvPr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9" y="2461"/>
              <a:ext cx="1322" cy="11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65554" name="Picture 33" descr="Без имени-2копирование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747104">
              <a:off x="189" y="1138"/>
              <a:ext cx="2614" cy="1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5555" name="Group 34"/>
            <p:cNvGrpSpPr>
              <a:grpSpLocks/>
            </p:cNvGrpSpPr>
            <p:nvPr/>
          </p:nvGrpSpPr>
          <p:grpSpPr bwMode="auto">
            <a:xfrm>
              <a:off x="2771" y="1319"/>
              <a:ext cx="2816" cy="1858"/>
              <a:chOff x="2944" y="781"/>
              <a:chExt cx="2816" cy="1858"/>
            </a:xfrm>
          </p:grpSpPr>
          <p:sp>
            <p:nvSpPr>
              <p:cNvPr id="63509" name="Rectangle 35"/>
              <p:cNvSpPr>
                <a:spLocks noChangeArrowheads="1"/>
              </p:cNvSpPr>
              <p:nvPr/>
            </p:nvSpPr>
            <p:spPr bwMode="auto">
              <a:xfrm>
                <a:off x="2944" y="781"/>
                <a:ext cx="2816" cy="1858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bg2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63510" name="Picture 36" descr="Без имени-21копирование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022" y="826"/>
                <a:ext cx="1317" cy="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</p:spPr>
          </p:pic>
          <p:pic>
            <p:nvPicPr>
              <p:cNvPr id="63511" name="Picture 37" descr="Без имени-12копирование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78" y="831"/>
                <a:ext cx="1211" cy="1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</p:spPr>
          </p:pic>
        </p:grpSp>
        <p:sp>
          <p:nvSpPr>
            <p:cNvPr id="838694" name="Text Box 38"/>
            <p:cNvSpPr txBox="1">
              <a:spLocks noChangeArrowheads="1"/>
            </p:cNvSpPr>
            <p:nvPr/>
          </p:nvSpPr>
          <p:spPr bwMode="auto">
            <a:xfrm>
              <a:off x="458" y="3799"/>
              <a:ext cx="4731" cy="28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0066"/>
              </a:extrusionClr>
            </a:sp3d>
            <a:extLst>
              <a:ext uri="{91240B29-F687-4F45-9708-019B960494DF}"/>
              <a:ext uri="{AF507438-7753-43E0-B8FC-AC1667EBCBE1}"/>
            </a:extLst>
          </p:spPr>
          <p:txBody>
            <a:bodyPr>
              <a:spAutoFit/>
              <a:flatTx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24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Пятислойная модель строения стенки кишки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656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656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4071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56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656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657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657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4072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574" name="WordArt 24"/>
          <p:cNvSpPr>
            <a:spLocks noChangeArrowheads="1" noChangeShapeType="1" noTextEdit="1"/>
          </p:cNvSpPr>
          <p:nvPr/>
        </p:nvSpPr>
        <p:spPr bwMode="auto">
          <a:xfrm>
            <a:off x="1684338" y="293688"/>
            <a:ext cx="7035800" cy="106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УЛЬТРАЗВУКОВАЯ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КОЛОНОСКОПИЯ</a:t>
            </a:r>
          </a:p>
        </p:txBody>
      </p:sp>
      <p:pic>
        <p:nvPicPr>
          <p:cNvPr id="84072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0739" name="Text Box 35"/>
          <p:cNvSpPr txBox="1">
            <a:spLocks noChangeArrowheads="1"/>
          </p:cNvSpPr>
          <p:nvPr/>
        </p:nvSpPr>
        <p:spPr bwMode="auto">
          <a:xfrm>
            <a:off x="693738" y="5540375"/>
            <a:ext cx="76533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ЦЕЛЬ:</a:t>
            </a: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1. Оценить местную распространенность опухоли.</a:t>
            </a:r>
          </a:p>
          <a:p>
            <a:pPr>
              <a:defRPr/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 2. Поиск регионарных метастазов.</a:t>
            </a:r>
          </a:p>
          <a:p>
            <a:pPr>
              <a:defRPr/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 3. Поиск отдаленных метастазов.</a:t>
            </a:r>
          </a:p>
        </p:txBody>
      </p:sp>
      <p:pic>
        <p:nvPicPr>
          <p:cNvPr id="64529" name="Picture 36" descr="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713" y="1776413"/>
            <a:ext cx="3643312" cy="3295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4530" name="Picture 37" descr="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7425" y="1776413"/>
            <a:ext cx="3633788" cy="3287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758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758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203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759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759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759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759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205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7598" name="WordArt 24"/>
          <p:cNvSpPr>
            <a:spLocks noChangeArrowheads="1" noChangeShapeType="1" noTextEdit="1"/>
          </p:cNvSpPr>
          <p:nvPr/>
        </p:nvSpPr>
        <p:spPr bwMode="auto">
          <a:xfrm>
            <a:off x="1214438" y="306388"/>
            <a:ext cx="7632700" cy="106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ТРАНСРЕКТАЛЬНОЕ УЛЬТРАЗВУКОВОЕ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ИССЛЕДОВАНИЕ С КТ РЕКОНСТРУКЦИЕЙ</a:t>
            </a:r>
          </a:p>
        </p:txBody>
      </p:sp>
      <p:pic>
        <p:nvPicPr>
          <p:cNvPr id="81205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2059" name="Text Box 27"/>
          <p:cNvSpPr txBox="1">
            <a:spLocks noChangeArrowheads="1"/>
          </p:cNvSpPr>
          <p:nvPr/>
        </p:nvSpPr>
        <p:spPr bwMode="auto">
          <a:xfrm>
            <a:off x="263525" y="1414463"/>
            <a:ext cx="8691563" cy="496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МЕТОДИКА</a:t>
            </a: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используют специальный поступательно - вращающийся датчик, которым проводят 360 градусное сканирование стенки кишки и окружающих ее тканей. </a:t>
            </a:r>
          </a:p>
          <a:p>
            <a:pPr>
              <a:lnSpc>
                <a:spcPct val="40000"/>
              </a:lnSpc>
              <a:defRPr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АНАЛИЗ</a:t>
            </a: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- компьютерная трехмерная реконструкция получаемого изображения дает наглядное представление об: отдельных слоях стенки кишки, глубине распространения опухоли, параректальной клетчатке, лимфатических узлах и сосудах.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861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861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661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1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861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861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861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662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36632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3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ЛАБОРАТОРНЫЕ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9"/>
          <p:cNvGrpSpPr>
            <a:grpSpLocks/>
          </p:cNvGrpSpPr>
          <p:nvPr/>
        </p:nvGrpSpPr>
        <p:grpSpPr bwMode="auto">
          <a:xfrm>
            <a:off x="249238" y="1539875"/>
            <a:ext cx="8785225" cy="5111750"/>
            <a:chOff x="69" y="981"/>
            <a:chExt cx="5534" cy="3220"/>
          </a:xfrm>
        </p:grpSpPr>
        <p:sp>
          <p:nvSpPr>
            <p:cNvPr id="19461" name="Oval 7"/>
            <p:cNvSpPr>
              <a:spLocks noChangeArrowheads="1"/>
            </p:cNvSpPr>
            <p:nvPr/>
          </p:nvSpPr>
          <p:spPr bwMode="auto">
            <a:xfrm>
              <a:off x="3107" y="3203"/>
              <a:ext cx="2086" cy="998"/>
            </a:xfrm>
            <a:prstGeom prst="ellipse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2" name="Oval 8"/>
            <p:cNvSpPr>
              <a:spLocks noChangeArrowheads="1"/>
            </p:cNvSpPr>
            <p:nvPr/>
          </p:nvSpPr>
          <p:spPr bwMode="auto">
            <a:xfrm>
              <a:off x="431" y="3249"/>
              <a:ext cx="1995" cy="952"/>
            </a:xfrm>
            <a:prstGeom prst="ellipse">
              <a:avLst/>
            </a:prstGeom>
            <a:gradFill rotWithShape="1">
              <a:gsLst>
                <a:gs pos="0">
                  <a:srgbClr val="00CC00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4443" name="Text Box 11"/>
            <p:cNvSpPr txBox="1">
              <a:spLocks noChangeArrowheads="1"/>
            </p:cNvSpPr>
            <p:nvPr/>
          </p:nvSpPr>
          <p:spPr bwMode="auto">
            <a:xfrm>
              <a:off x="1158" y="981"/>
              <a:ext cx="3284" cy="735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1 000 </a:t>
              </a: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лиц</a:t>
              </a:r>
            </a:p>
            <a:p>
              <a:pPr algn="ctr"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 трудоспособного возраста </a:t>
              </a:r>
            </a:p>
          </p:txBody>
        </p:sp>
        <p:sp>
          <p:nvSpPr>
            <p:cNvPr id="914444" name="Text Box 12"/>
            <p:cNvSpPr txBox="1">
              <a:spLocks noChangeArrowheads="1"/>
            </p:cNvSpPr>
            <p:nvPr/>
          </p:nvSpPr>
          <p:spPr bwMode="auto">
            <a:xfrm>
              <a:off x="1067" y="2069"/>
              <a:ext cx="3482" cy="735"/>
            </a:xfrm>
            <a:prstGeom prst="rect">
              <a:avLst/>
            </a:prstGeom>
            <a:solidFill>
              <a:srgbClr val="FF0066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709</a:t>
              </a:r>
              <a:r>
                <a:rPr lang="ru-RU" sz="28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 лиц</a:t>
              </a:r>
            </a:p>
            <a:p>
              <a:pPr algn="ctr">
                <a:defRPr/>
              </a:pPr>
              <a:r>
                <a:rPr lang="ru-RU" sz="28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 нетрудоспособного возраста</a:t>
              </a:r>
            </a:p>
          </p:txBody>
        </p:sp>
        <p:sp>
          <p:nvSpPr>
            <p:cNvPr id="914445" name="Text Box 13"/>
            <p:cNvSpPr txBox="1">
              <a:spLocks noChangeArrowheads="1"/>
            </p:cNvSpPr>
            <p:nvPr/>
          </p:nvSpPr>
          <p:spPr bwMode="auto">
            <a:xfrm>
              <a:off x="2835" y="3249"/>
              <a:ext cx="2647" cy="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</a:rPr>
                <a:t>289</a:t>
              </a:r>
              <a:r>
                <a:rPr lang="ru-RU" sz="24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</a:rPr>
                <a:t> </a:t>
              </a:r>
            </a:p>
            <a:p>
              <a:pPr algn="ctr">
                <a:defRPr/>
              </a:pPr>
              <a:r>
                <a:rPr lang="ru-RU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детей и подростков </a:t>
              </a:r>
            </a:p>
            <a:p>
              <a:pPr algn="ctr">
                <a:defRPr/>
              </a:pPr>
              <a:r>
                <a:rPr lang="ru-RU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до 15 лет</a:t>
              </a:r>
            </a:p>
            <a:p>
              <a:pPr algn="ctr"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40%</a:t>
              </a:r>
            </a:p>
          </p:txBody>
        </p:sp>
        <p:sp>
          <p:nvSpPr>
            <p:cNvPr id="914446" name="Text Box 14"/>
            <p:cNvSpPr txBox="1">
              <a:spLocks noChangeArrowheads="1"/>
            </p:cNvSpPr>
            <p:nvPr/>
          </p:nvSpPr>
          <p:spPr bwMode="auto">
            <a:xfrm>
              <a:off x="340" y="3249"/>
              <a:ext cx="2184" cy="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</a:rPr>
                <a:t>420</a:t>
              </a:r>
              <a:r>
                <a:rPr lang="ru-RU" sz="24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Century" pitchFamily="18" charset="0"/>
                </a:rPr>
                <a:t> </a:t>
              </a:r>
            </a:p>
            <a:p>
              <a:pPr algn="ctr">
                <a:defRPr/>
              </a:pPr>
              <a:r>
                <a:rPr lang="ru-RU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лиц пенсионного возраста</a:t>
              </a:r>
            </a:p>
            <a:p>
              <a:pPr algn="ctr"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60%</a:t>
              </a:r>
            </a:p>
          </p:txBody>
        </p:sp>
        <p:sp>
          <p:nvSpPr>
            <p:cNvPr id="19467" name="AutoShape 15"/>
            <p:cNvSpPr>
              <a:spLocks noChangeArrowheads="1"/>
            </p:cNvSpPr>
            <p:nvPr/>
          </p:nvSpPr>
          <p:spPr bwMode="auto">
            <a:xfrm>
              <a:off x="69" y="2341"/>
              <a:ext cx="794" cy="1014"/>
            </a:xfrm>
            <a:prstGeom prst="curvedRightArrow">
              <a:avLst>
                <a:gd name="adj1" fmla="val 25542"/>
                <a:gd name="adj2" fmla="val 51083"/>
                <a:gd name="adj3" fmla="val 3333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FF00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8" name="AutoShape 16"/>
            <p:cNvSpPr>
              <a:spLocks noChangeArrowheads="1"/>
            </p:cNvSpPr>
            <p:nvPr/>
          </p:nvSpPr>
          <p:spPr bwMode="auto">
            <a:xfrm>
              <a:off x="4696" y="2341"/>
              <a:ext cx="907" cy="1014"/>
            </a:xfrm>
            <a:prstGeom prst="curvedLeftArrow">
              <a:avLst>
                <a:gd name="adj1" fmla="val 22359"/>
                <a:gd name="adj2" fmla="val 44719"/>
                <a:gd name="adj3" fmla="val 3333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FF00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69" name="AutoShape 17"/>
            <p:cNvSpPr>
              <a:spLocks noChangeArrowheads="1"/>
            </p:cNvSpPr>
            <p:nvPr/>
          </p:nvSpPr>
          <p:spPr bwMode="auto">
            <a:xfrm>
              <a:off x="205" y="1389"/>
              <a:ext cx="800" cy="726"/>
            </a:xfrm>
            <a:prstGeom prst="curvedRightArrow">
              <a:avLst>
                <a:gd name="adj1" fmla="val 20000"/>
                <a:gd name="adj2" fmla="val 40000"/>
                <a:gd name="adj3" fmla="val 3673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70" name="AutoShape 18"/>
            <p:cNvSpPr>
              <a:spLocks noChangeArrowheads="1"/>
            </p:cNvSpPr>
            <p:nvPr/>
          </p:nvSpPr>
          <p:spPr bwMode="auto">
            <a:xfrm>
              <a:off x="4650" y="1344"/>
              <a:ext cx="816" cy="771"/>
            </a:xfrm>
            <a:prstGeom prst="curvedLeftArrow">
              <a:avLst>
                <a:gd name="adj1" fmla="val 20000"/>
                <a:gd name="adj2" fmla="val 40000"/>
                <a:gd name="adj3" fmla="val 3527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4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2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WordArt 38"/>
          <p:cNvSpPr>
            <a:spLocks noChangeArrowheads="1" noChangeShapeType="1" noTextEdit="1"/>
          </p:cNvSpPr>
          <p:nvPr/>
        </p:nvSpPr>
        <p:spPr bwMode="auto">
          <a:xfrm>
            <a:off x="1198563" y="0"/>
            <a:ext cx="7443787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ДЕМОГРАФИЧЕСКИЙ ПОКАЗАТЕЛЬ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на 2016 год  в РФ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963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963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994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964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6964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6964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6964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995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964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ОНКОМАРКЕРЫ</a:t>
            </a:r>
          </a:p>
        </p:txBody>
      </p:sp>
      <p:pic>
        <p:nvPicPr>
          <p:cNvPr id="67996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9648" name="Group 38"/>
          <p:cNvGrpSpPr>
            <a:grpSpLocks/>
          </p:cNvGrpSpPr>
          <p:nvPr/>
        </p:nvGrpSpPr>
        <p:grpSpPr bwMode="auto">
          <a:xfrm>
            <a:off x="200025" y="966788"/>
            <a:ext cx="8943975" cy="5726112"/>
            <a:chOff x="126" y="609"/>
            <a:chExt cx="5634" cy="3607"/>
          </a:xfrm>
        </p:grpSpPr>
        <p:sp>
          <p:nvSpPr>
            <p:cNvPr id="679966" name="Text Box 30"/>
            <p:cNvSpPr txBox="1">
              <a:spLocks noChangeArrowheads="1"/>
            </p:cNvSpPr>
            <p:nvPr/>
          </p:nvSpPr>
          <p:spPr bwMode="auto">
            <a:xfrm>
              <a:off x="126" y="609"/>
              <a:ext cx="5634" cy="2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4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	ОПУХОЛЕВЫЕ </a:t>
              </a:r>
              <a:r>
                <a:rPr lang="ru-RU" sz="36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или </a:t>
              </a:r>
              <a:r>
                <a:rPr lang="ru-RU" sz="4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ОПУХОЛЕАССОЦИИРОВАННЫЕ</a:t>
              </a:r>
              <a:r>
                <a:rPr lang="ru-RU" sz="40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ru-RU" sz="3600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маркеры это сложные белки с углеводным либо липидным компонентом синтезирующиеся в опухолевых клетках в значительно больших количествах, чем в нормальных.</a:t>
              </a:r>
              <a:r>
                <a:rPr lang="ru-RU" sz="3600"/>
                <a:t>	</a:t>
              </a:r>
              <a:r>
                <a:rPr lang="ru-RU" sz="2400">
                  <a:latin typeface="Arial" charset="0"/>
                </a:rPr>
                <a:t>			</a:t>
              </a:r>
            </a:p>
          </p:txBody>
        </p:sp>
        <p:sp>
          <p:nvSpPr>
            <p:cNvPr id="679967" name="AutoShape 31"/>
            <p:cNvSpPr>
              <a:spLocks noChangeArrowheads="1"/>
            </p:cNvSpPr>
            <p:nvPr/>
          </p:nvSpPr>
          <p:spPr bwMode="auto">
            <a:xfrm>
              <a:off x="3832" y="3040"/>
              <a:ext cx="1800" cy="1160"/>
            </a:xfrm>
            <a:prstGeom prst="irregularSeal1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Опухолевая</a:t>
              </a:r>
            </a:p>
            <a:p>
              <a:pPr algn="ctr"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клетка</a:t>
              </a:r>
            </a:p>
            <a:p>
              <a:pPr algn="ctr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79968" name="AutoShape 32"/>
            <p:cNvSpPr>
              <a:spLocks noChangeArrowheads="1"/>
            </p:cNvSpPr>
            <p:nvPr/>
          </p:nvSpPr>
          <p:spPr bwMode="auto">
            <a:xfrm>
              <a:off x="536" y="3544"/>
              <a:ext cx="1032" cy="672"/>
            </a:xfrm>
            <a:prstGeom prst="octagon">
              <a:avLst>
                <a:gd name="adj" fmla="val 29287"/>
              </a:avLst>
            </a:prstGeom>
            <a:solidFill>
              <a:srgbClr val="00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Нормальная</a:t>
              </a:r>
            </a:p>
            <a:p>
              <a:pPr algn="ctr"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клетка</a:t>
              </a:r>
            </a:p>
          </p:txBody>
        </p:sp>
        <p:sp>
          <p:nvSpPr>
            <p:cNvPr id="679969" name="Text Box 33"/>
            <p:cNvSpPr txBox="1">
              <a:spLocks noChangeArrowheads="1"/>
            </p:cNvSpPr>
            <p:nvPr/>
          </p:nvSpPr>
          <p:spPr bwMode="auto">
            <a:xfrm>
              <a:off x="2518" y="3341"/>
              <a:ext cx="753" cy="371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2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ОМ</a:t>
              </a:r>
            </a:p>
          </p:txBody>
        </p:sp>
        <p:sp>
          <p:nvSpPr>
            <p:cNvPr id="69653" name="AutoShape 34"/>
            <p:cNvSpPr>
              <a:spLocks noChangeArrowheads="1"/>
            </p:cNvSpPr>
            <p:nvPr/>
          </p:nvSpPr>
          <p:spPr bwMode="auto">
            <a:xfrm rot="-1405722">
              <a:off x="1578" y="3803"/>
              <a:ext cx="870" cy="93"/>
            </a:xfrm>
            <a:prstGeom prst="rightArrow">
              <a:avLst>
                <a:gd name="adj1" fmla="val 50000"/>
                <a:gd name="adj2" fmla="val 233871"/>
              </a:avLst>
            </a:prstGeom>
            <a:solidFill>
              <a:srgbClr val="4F33F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54" name="WordArt 35"/>
            <p:cNvSpPr>
              <a:spLocks noChangeArrowheads="1" noChangeShapeType="1" noTextEdit="1"/>
            </p:cNvSpPr>
            <p:nvPr/>
          </p:nvSpPr>
          <p:spPr bwMode="auto">
            <a:xfrm rot="1092812">
              <a:off x="1832" y="3478"/>
              <a:ext cx="252" cy="43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55556"/>
                </a:avLst>
              </a:prstTxWarp>
            </a:bodyPr>
            <a:lstStyle/>
            <a:p>
              <a:pPr algn="ctr"/>
              <a:r>
                <a:rPr lang="ru-RU" sz="2000" kern="10" normalizeH="1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00FF00"/>
                  </a:solidFill>
                  <a:latin typeface="Arial"/>
                  <a:cs typeface="Arial"/>
                </a:rPr>
                <a:t>нет</a:t>
              </a:r>
            </a:p>
          </p:txBody>
        </p:sp>
        <p:sp>
          <p:nvSpPr>
            <p:cNvPr id="69655" name="WordArt 36"/>
            <p:cNvSpPr>
              <a:spLocks noChangeArrowheads="1" noChangeShapeType="1" noTextEdit="1"/>
            </p:cNvSpPr>
            <p:nvPr/>
          </p:nvSpPr>
          <p:spPr bwMode="auto">
            <a:xfrm rot="3652434">
              <a:off x="3619" y="3517"/>
              <a:ext cx="179" cy="364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48727"/>
                </a:avLst>
              </a:prstTxWarp>
            </a:bodyPr>
            <a:lstStyle/>
            <a:p>
              <a:pPr algn="ctr"/>
              <a:r>
                <a:rPr lang="ru-RU" kern="10" spc="360" normalizeH="1">
                  <a:ln w="9525">
                    <a:solidFill>
                      <a:srgbClr val="00FF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да</a:t>
              </a:r>
            </a:p>
          </p:txBody>
        </p:sp>
        <p:sp>
          <p:nvSpPr>
            <p:cNvPr id="69656" name="AutoShape 37"/>
            <p:cNvSpPr>
              <a:spLocks noChangeArrowheads="1"/>
            </p:cNvSpPr>
            <p:nvPr/>
          </p:nvSpPr>
          <p:spPr bwMode="auto">
            <a:xfrm rot="-9942612">
              <a:off x="3261" y="3846"/>
              <a:ext cx="870" cy="93"/>
            </a:xfrm>
            <a:prstGeom prst="rightArrow">
              <a:avLst>
                <a:gd name="adj1" fmla="val 50000"/>
                <a:gd name="adj2" fmla="val 233871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065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66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08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66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066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066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66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09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0670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ОНКОМАРКЕРЫ</a:t>
            </a:r>
          </a:p>
        </p:txBody>
      </p:sp>
      <p:pic>
        <p:nvPicPr>
          <p:cNvPr id="686105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86147" name="Group 67"/>
          <p:cNvGraphicFramePr>
            <a:graphicFrameLocks noGrp="1"/>
          </p:cNvGraphicFramePr>
          <p:nvPr>
            <p:ph/>
          </p:nvPr>
        </p:nvGraphicFramePr>
        <p:xfrm>
          <a:off x="330200" y="1168400"/>
          <a:ext cx="8813800" cy="5422900"/>
        </p:xfrm>
        <a:graphic>
          <a:graphicData uri="http://schemas.openxmlformats.org/drawingml/2006/table">
            <a:tbl>
              <a:tblPr/>
              <a:tblGrid>
                <a:gridCol w="3495675"/>
                <a:gridCol w="5318125"/>
              </a:tblGrid>
              <a:tr h="650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ЛОКАЛИЗАЦИЯ</a:t>
                      </a:r>
                    </a:p>
                  </a:txBody>
                  <a:tcPr marT="45723" marB="4572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ОПУХОЛЕВЫЕ МАРКЕРЫ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</a:tr>
              <a:tr h="40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молочной железы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15-3, РЭА, СА 19-9, НСЕ,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Cyfra 8-18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</a:tr>
              <a:tr h="701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Опухоли яичников</a:t>
                      </a:r>
                    </a:p>
                  </a:txBody>
                  <a:tcPr marT="45723" marB="4572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0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125, СА 19-9, СА 72-4,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CASA,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ТПА, ТР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S, Cyfra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21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-1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80ACD"/>
                    </a:solidFill>
                  </a:tcPr>
                </a:tc>
              </a:tr>
              <a:tr h="403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шейки матки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SCC,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РЭА,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Cyfra 21-1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 ТПА,  ТР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99"/>
                    </a:solidFill>
                  </a:tcPr>
                </a:tc>
              </a:tr>
              <a:tr h="4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эндометрия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125,  СА 19-9,  РЭА,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SCC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080"/>
                    </a:solidFill>
                  </a:tcPr>
                </a:tc>
              </a:tr>
              <a:tr h="39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пищевода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SCC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</a:tr>
              <a:tr h="39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желудка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72-4, СА 19-9, РЭА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99"/>
                    </a:solidFill>
                  </a:tcPr>
                </a:tc>
              </a:tr>
              <a:tr h="42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мочевого пузыря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TATI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 ТПА,  СА 19-9,  РЭА,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Cyfra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21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-1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0021"/>
                    </a:solidFill>
                  </a:tcPr>
                </a:tc>
              </a:tr>
              <a:tr h="42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FFF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почки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125 , СА 15-3,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TATI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М2-РК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00"/>
                    </a:solidFill>
                  </a:tcPr>
                </a:tc>
              </a:tr>
              <a:tr h="42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предстательной ж.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ПСА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66"/>
                    </a:solidFill>
                  </a:tcPr>
                </a:tc>
              </a:tr>
              <a:tr h="7620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Рак легкого</a:t>
                      </a:r>
                    </a:p>
                  </a:txBody>
                  <a:tcPr marT="45723" marB="4572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7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НСЕ, РЭА,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SCC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Cyfra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21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-1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, СА 19-9,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СА 72-4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7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168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168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168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84040" name="Rectangle 8"/>
          <p:cNvSpPr>
            <a:spLocks noChangeArrowheads="1"/>
          </p:cNvSpPr>
          <p:nvPr/>
        </p:nvSpPr>
        <p:spPr bwMode="auto">
          <a:xfrm>
            <a:off x="2365375" y="8134350"/>
            <a:ext cx="182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687" name="Line 9"/>
          <p:cNvSpPr>
            <a:spLocks noChangeShapeType="1"/>
          </p:cNvSpPr>
          <p:nvPr/>
        </p:nvSpPr>
        <p:spPr bwMode="auto">
          <a:xfrm>
            <a:off x="2365375" y="8134350"/>
            <a:ext cx="1825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8" name="Line 10"/>
          <p:cNvSpPr>
            <a:spLocks noChangeShapeType="1"/>
          </p:cNvSpPr>
          <p:nvPr/>
        </p:nvSpPr>
        <p:spPr bwMode="auto">
          <a:xfrm>
            <a:off x="2365375" y="8651875"/>
            <a:ext cx="1825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9" name="Line 11"/>
          <p:cNvSpPr>
            <a:spLocks noChangeShapeType="1"/>
          </p:cNvSpPr>
          <p:nvPr/>
        </p:nvSpPr>
        <p:spPr bwMode="auto">
          <a:xfrm>
            <a:off x="2365375" y="8134350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0" name="Line 12"/>
          <p:cNvSpPr>
            <a:spLocks noChangeShapeType="1"/>
          </p:cNvSpPr>
          <p:nvPr/>
        </p:nvSpPr>
        <p:spPr bwMode="auto">
          <a:xfrm>
            <a:off x="2547938" y="8134350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1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1692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1693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1694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84051" name="Rectangle 19"/>
          <p:cNvSpPr>
            <a:spLocks noChangeArrowheads="1"/>
          </p:cNvSpPr>
          <p:nvPr/>
        </p:nvSpPr>
        <p:spPr bwMode="auto">
          <a:xfrm>
            <a:off x="2365375" y="8134350"/>
            <a:ext cx="182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696" name="Line 20"/>
          <p:cNvSpPr>
            <a:spLocks noChangeShapeType="1"/>
          </p:cNvSpPr>
          <p:nvPr/>
        </p:nvSpPr>
        <p:spPr bwMode="auto">
          <a:xfrm>
            <a:off x="2365375" y="8134350"/>
            <a:ext cx="1825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7" name="Line 21"/>
          <p:cNvSpPr>
            <a:spLocks noChangeShapeType="1"/>
          </p:cNvSpPr>
          <p:nvPr/>
        </p:nvSpPr>
        <p:spPr bwMode="auto">
          <a:xfrm>
            <a:off x="2365375" y="8651875"/>
            <a:ext cx="1825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8" name="Line 22"/>
          <p:cNvSpPr>
            <a:spLocks noChangeShapeType="1"/>
          </p:cNvSpPr>
          <p:nvPr/>
        </p:nvSpPr>
        <p:spPr bwMode="auto">
          <a:xfrm>
            <a:off x="2365375" y="8134350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99" name="Line 23"/>
          <p:cNvSpPr>
            <a:spLocks noChangeShapeType="1"/>
          </p:cNvSpPr>
          <p:nvPr/>
        </p:nvSpPr>
        <p:spPr bwMode="auto">
          <a:xfrm>
            <a:off x="2547938" y="8134350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00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ОНКОМАРКЕРЫ</a:t>
            </a:r>
          </a:p>
        </p:txBody>
      </p:sp>
      <p:pic>
        <p:nvPicPr>
          <p:cNvPr id="68405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2" name="Text Box 36"/>
          <p:cNvSpPr txBox="1">
            <a:spLocks noChangeArrowheads="1"/>
          </p:cNvSpPr>
          <p:nvPr/>
        </p:nvSpPr>
        <p:spPr bwMode="auto">
          <a:xfrm>
            <a:off x="3532188" y="4244975"/>
            <a:ext cx="2922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" charset="0"/>
              </a:rPr>
              <a:t>Прошло 4 - 6 месяцев</a:t>
            </a:r>
          </a:p>
        </p:txBody>
      </p:sp>
      <p:sp>
        <p:nvSpPr>
          <p:cNvPr id="71703" name="Oval 53"/>
          <p:cNvSpPr>
            <a:spLocks noChangeArrowheads="1"/>
          </p:cNvSpPr>
          <p:nvPr/>
        </p:nvSpPr>
        <p:spPr bwMode="auto">
          <a:xfrm>
            <a:off x="2379663" y="1554163"/>
            <a:ext cx="957262" cy="59531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rgbClr val="FFFFCC"/>
              </a:solidFill>
              <a:latin typeface="Arial" charset="0"/>
            </a:endParaRPr>
          </a:p>
        </p:txBody>
      </p:sp>
      <p:sp>
        <p:nvSpPr>
          <p:cNvPr id="71704" name="Oval 56"/>
          <p:cNvSpPr>
            <a:spLocks noChangeArrowheads="1"/>
          </p:cNvSpPr>
          <p:nvPr/>
        </p:nvSpPr>
        <p:spPr bwMode="auto">
          <a:xfrm>
            <a:off x="3570288" y="1566863"/>
            <a:ext cx="1028700" cy="59531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rgbClr val="FFFFCC"/>
              </a:solidFill>
              <a:latin typeface="Arial" charset="0"/>
            </a:endParaRPr>
          </a:p>
        </p:txBody>
      </p:sp>
      <p:sp>
        <p:nvSpPr>
          <p:cNvPr id="71705" name="Oval 59"/>
          <p:cNvSpPr>
            <a:spLocks noChangeArrowheads="1"/>
          </p:cNvSpPr>
          <p:nvPr/>
        </p:nvSpPr>
        <p:spPr bwMode="auto">
          <a:xfrm>
            <a:off x="4699000" y="1568450"/>
            <a:ext cx="1262063" cy="59531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rgbClr val="FFFFCC"/>
              </a:solidFill>
              <a:latin typeface="Arial" charset="0"/>
            </a:endParaRPr>
          </a:p>
        </p:txBody>
      </p:sp>
      <p:sp>
        <p:nvSpPr>
          <p:cNvPr id="71706" name="Oval 62"/>
          <p:cNvSpPr>
            <a:spLocks noChangeArrowheads="1"/>
          </p:cNvSpPr>
          <p:nvPr/>
        </p:nvSpPr>
        <p:spPr bwMode="auto">
          <a:xfrm>
            <a:off x="6197600" y="1554163"/>
            <a:ext cx="681038" cy="59531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rgbClr val="FFFFCC"/>
              </a:solidFill>
              <a:latin typeface="Arial" charset="0"/>
            </a:endParaRPr>
          </a:p>
        </p:txBody>
      </p:sp>
      <p:grpSp>
        <p:nvGrpSpPr>
          <p:cNvPr id="71707" name="Group 64"/>
          <p:cNvGrpSpPr>
            <a:grpSpLocks/>
          </p:cNvGrpSpPr>
          <p:nvPr/>
        </p:nvGrpSpPr>
        <p:grpSpPr bwMode="auto">
          <a:xfrm>
            <a:off x="174625" y="928688"/>
            <a:ext cx="8755063" cy="5732462"/>
            <a:chOff x="110" y="585"/>
            <a:chExt cx="5515" cy="3611"/>
          </a:xfrm>
        </p:grpSpPr>
        <p:sp>
          <p:nvSpPr>
            <p:cNvPr id="71708" name="Text Box 29"/>
            <p:cNvSpPr txBox="1">
              <a:spLocks noChangeArrowheads="1"/>
            </p:cNvSpPr>
            <p:nvPr/>
          </p:nvSpPr>
          <p:spPr bwMode="auto">
            <a:xfrm>
              <a:off x="110" y="1433"/>
              <a:ext cx="1519" cy="29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FFFF00"/>
                  </a:solidFill>
                  <a:latin typeface="Arial" charset="0"/>
                </a:rPr>
                <a:t>Старт лечения</a:t>
              </a:r>
            </a:p>
          </p:txBody>
        </p:sp>
        <p:sp>
          <p:nvSpPr>
            <p:cNvPr id="684062" name="Text Box 30"/>
            <p:cNvSpPr txBox="1">
              <a:spLocks noChangeArrowheads="1"/>
            </p:cNvSpPr>
            <p:nvPr/>
          </p:nvSpPr>
          <p:spPr bwMode="auto">
            <a:xfrm>
              <a:off x="918" y="585"/>
              <a:ext cx="3975" cy="294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ОПРЕДЕЛЕНИЕ  УРОВНЕЙ ОМ  В КРОВИ</a:t>
              </a:r>
            </a:p>
          </p:txBody>
        </p:sp>
        <p:sp>
          <p:nvSpPr>
            <p:cNvPr id="71710" name="Line 31"/>
            <p:cNvSpPr>
              <a:spLocks noChangeShapeType="1"/>
            </p:cNvSpPr>
            <p:nvPr/>
          </p:nvSpPr>
          <p:spPr bwMode="auto">
            <a:xfrm flipV="1">
              <a:off x="1712" y="1424"/>
              <a:ext cx="3160" cy="8"/>
            </a:xfrm>
            <a:prstGeom prst="line">
              <a:avLst/>
            </a:prstGeom>
            <a:noFill/>
            <a:ln w="63500">
              <a:solidFill>
                <a:srgbClr val="8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11" name="AutoShape 32"/>
            <p:cNvSpPr>
              <a:spLocks noChangeArrowheads="1"/>
            </p:cNvSpPr>
            <p:nvPr/>
          </p:nvSpPr>
          <p:spPr bwMode="auto">
            <a:xfrm>
              <a:off x="4184" y="1507"/>
              <a:ext cx="272" cy="656"/>
            </a:xfrm>
            <a:prstGeom prst="downArrow">
              <a:avLst>
                <a:gd name="adj1" fmla="val 50000"/>
                <a:gd name="adj2" fmla="val 60294"/>
              </a:avLst>
            </a:prstGeom>
            <a:solidFill>
              <a:srgbClr val="CC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12" name="Text Box 33"/>
            <p:cNvSpPr txBox="1">
              <a:spLocks noChangeArrowheads="1"/>
            </p:cNvSpPr>
            <p:nvPr/>
          </p:nvSpPr>
          <p:spPr bwMode="auto">
            <a:xfrm>
              <a:off x="4443" y="1575"/>
              <a:ext cx="96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latin typeface="Arial" charset="0"/>
                </a:rPr>
                <a:t>Прошло </a:t>
              </a:r>
            </a:p>
            <a:p>
              <a:pPr algn="ctr"/>
              <a:r>
                <a:rPr lang="ru-RU" sz="2000" b="1">
                  <a:latin typeface="Arial" charset="0"/>
                </a:rPr>
                <a:t>2-3 недели</a:t>
              </a:r>
            </a:p>
          </p:txBody>
        </p:sp>
        <p:sp>
          <p:nvSpPr>
            <p:cNvPr id="71713" name="Text Box 34"/>
            <p:cNvSpPr txBox="1">
              <a:spLocks noChangeArrowheads="1"/>
            </p:cNvSpPr>
            <p:nvPr/>
          </p:nvSpPr>
          <p:spPr bwMode="auto">
            <a:xfrm>
              <a:off x="3369" y="2228"/>
              <a:ext cx="1917" cy="29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  <a:latin typeface="Arial" charset="0"/>
                </a:rPr>
                <a:t>Оценка уровня ОМ</a:t>
              </a:r>
            </a:p>
          </p:txBody>
        </p:sp>
        <p:sp>
          <p:nvSpPr>
            <p:cNvPr id="71714" name="AutoShape 35"/>
            <p:cNvSpPr>
              <a:spLocks noChangeArrowheads="1"/>
            </p:cNvSpPr>
            <p:nvPr/>
          </p:nvSpPr>
          <p:spPr bwMode="auto">
            <a:xfrm>
              <a:off x="2027" y="1507"/>
              <a:ext cx="272" cy="1979"/>
            </a:xfrm>
            <a:prstGeom prst="downArrow">
              <a:avLst>
                <a:gd name="adj1" fmla="val 50000"/>
                <a:gd name="adj2" fmla="val 181893"/>
              </a:avLst>
            </a:prstGeom>
            <a:solidFill>
              <a:srgbClr val="CC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15" name="Text Box 37"/>
            <p:cNvSpPr txBox="1">
              <a:spLocks noChangeArrowheads="1"/>
            </p:cNvSpPr>
            <p:nvPr/>
          </p:nvSpPr>
          <p:spPr bwMode="auto">
            <a:xfrm>
              <a:off x="1220" y="3485"/>
              <a:ext cx="1917" cy="29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  <a:latin typeface="Arial" charset="0"/>
                </a:rPr>
                <a:t>Оценка уровня ОМ</a:t>
              </a:r>
            </a:p>
          </p:txBody>
        </p:sp>
        <p:sp>
          <p:nvSpPr>
            <p:cNvPr id="71716" name="Text Box 38"/>
            <p:cNvSpPr txBox="1">
              <a:spLocks noChangeArrowheads="1"/>
            </p:cNvSpPr>
            <p:nvPr/>
          </p:nvSpPr>
          <p:spPr bwMode="auto">
            <a:xfrm>
              <a:off x="4534" y="1098"/>
              <a:ext cx="1051" cy="237"/>
            </a:xfrm>
            <a:prstGeom prst="rect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1DFF1D"/>
                  </a:solidFill>
                  <a:latin typeface="Arial" charset="0"/>
                </a:rPr>
                <a:t>нормальный</a:t>
              </a:r>
            </a:p>
          </p:txBody>
        </p:sp>
        <p:sp>
          <p:nvSpPr>
            <p:cNvPr id="71717" name="Text Box 39"/>
            <p:cNvSpPr txBox="1">
              <a:spLocks noChangeArrowheads="1"/>
            </p:cNvSpPr>
            <p:nvPr/>
          </p:nvSpPr>
          <p:spPr bwMode="auto">
            <a:xfrm>
              <a:off x="225" y="1098"/>
              <a:ext cx="1095" cy="237"/>
            </a:xfrm>
            <a:prstGeom prst="rect">
              <a:avLst/>
            </a:prstGeom>
            <a:solidFill>
              <a:srgbClr val="00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solidFill>
                    <a:srgbClr val="1DFF1D"/>
                  </a:solidFill>
                  <a:latin typeface="Arial" charset="0"/>
                </a:rPr>
                <a:t>повышенный</a:t>
              </a:r>
            </a:p>
          </p:txBody>
        </p:sp>
        <p:sp>
          <p:nvSpPr>
            <p:cNvPr id="71718" name="AutoShape 40"/>
            <p:cNvSpPr>
              <a:spLocks noChangeArrowheads="1"/>
            </p:cNvSpPr>
            <p:nvPr/>
          </p:nvSpPr>
          <p:spPr bwMode="auto">
            <a:xfrm rot="8582452">
              <a:off x="491" y="907"/>
              <a:ext cx="384" cy="89"/>
            </a:xfrm>
            <a:prstGeom prst="notchedRightArrow">
              <a:avLst>
                <a:gd name="adj1" fmla="val 50000"/>
                <a:gd name="adj2" fmla="val 107865"/>
              </a:avLst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19" name="AutoShape 41"/>
            <p:cNvSpPr>
              <a:spLocks noChangeArrowheads="1"/>
            </p:cNvSpPr>
            <p:nvPr/>
          </p:nvSpPr>
          <p:spPr bwMode="auto">
            <a:xfrm rot="1831666">
              <a:off x="4942" y="902"/>
              <a:ext cx="384" cy="89"/>
            </a:xfrm>
            <a:prstGeom prst="notchedRightArrow">
              <a:avLst>
                <a:gd name="adj1" fmla="val 50000"/>
                <a:gd name="adj2" fmla="val 107865"/>
              </a:avLst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4074" name="Text Box 42"/>
            <p:cNvSpPr txBox="1">
              <a:spLocks noChangeArrowheads="1"/>
            </p:cNvSpPr>
            <p:nvPr/>
          </p:nvSpPr>
          <p:spPr bwMode="auto">
            <a:xfrm>
              <a:off x="3494" y="3325"/>
              <a:ext cx="2131" cy="754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00100" indent="-3429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ru-RU" sz="2400" b="1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УРОВЕНЬ ВЫСОКИЙ</a:t>
              </a:r>
            </a:p>
            <a:p>
              <a:pPr>
                <a:defRPr/>
              </a:pPr>
              <a:r>
                <a:rPr lang="ru-RU" sz="2400" b="1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1. Резистентность</a:t>
              </a:r>
            </a:p>
            <a:p>
              <a:pPr>
                <a:defRPr/>
              </a:pPr>
              <a:r>
                <a:rPr lang="ru-RU" sz="2400" b="1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2. Рецидив  </a:t>
              </a:r>
            </a:p>
          </p:txBody>
        </p:sp>
        <p:sp>
          <p:nvSpPr>
            <p:cNvPr id="71721" name="AutoShape 43"/>
            <p:cNvSpPr>
              <a:spLocks noChangeArrowheads="1"/>
            </p:cNvSpPr>
            <p:nvPr/>
          </p:nvSpPr>
          <p:spPr bwMode="auto">
            <a:xfrm rot="5400000">
              <a:off x="4017" y="2809"/>
              <a:ext cx="696" cy="177"/>
            </a:xfrm>
            <a:prstGeom prst="notchedRightArrow">
              <a:avLst>
                <a:gd name="adj1" fmla="val 50000"/>
                <a:gd name="adj2" fmla="val 98305"/>
              </a:avLst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22" name="AutoShape 44"/>
            <p:cNvSpPr>
              <a:spLocks noChangeArrowheads="1"/>
            </p:cNvSpPr>
            <p:nvPr/>
          </p:nvSpPr>
          <p:spPr bwMode="auto">
            <a:xfrm>
              <a:off x="3172" y="3561"/>
              <a:ext cx="280" cy="121"/>
            </a:xfrm>
            <a:prstGeom prst="notchedRightArrow">
              <a:avLst>
                <a:gd name="adj1" fmla="val 50000"/>
                <a:gd name="adj2" fmla="val 57851"/>
              </a:avLst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23" name="AutoShape 45"/>
            <p:cNvSpPr>
              <a:spLocks noChangeArrowheads="1"/>
            </p:cNvSpPr>
            <p:nvPr/>
          </p:nvSpPr>
          <p:spPr bwMode="auto">
            <a:xfrm>
              <a:off x="675" y="1750"/>
              <a:ext cx="192" cy="232"/>
            </a:xfrm>
            <a:prstGeom prst="downArrow">
              <a:avLst>
                <a:gd name="adj1" fmla="val 50000"/>
                <a:gd name="adj2" fmla="val 30208"/>
              </a:avLst>
            </a:prstGeom>
            <a:solidFill>
              <a:srgbClr val="CC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4078" name="Text Box 46"/>
            <p:cNvSpPr txBox="1">
              <a:spLocks noChangeArrowheads="1"/>
            </p:cNvSpPr>
            <p:nvPr/>
          </p:nvSpPr>
          <p:spPr bwMode="auto">
            <a:xfrm>
              <a:off x="142" y="2013"/>
              <a:ext cx="1112" cy="294"/>
            </a:xfrm>
            <a:prstGeom prst="rect">
              <a:avLst/>
            </a:prstGeom>
            <a:solidFill>
              <a:srgbClr val="990099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Операция</a:t>
              </a:r>
            </a:p>
          </p:txBody>
        </p:sp>
        <p:sp>
          <p:nvSpPr>
            <p:cNvPr id="684079" name="Text Box 47"/>
            <p:cNvSpPr txBox="1">
              <a:spLocks noChangeArrowheads="1"/>
            </p:cNvSpPr>
            <p:nvPr/>
          </p:nvSpPr>
          <p:spPr bwMode="auto">
            <a:xfrm>
              <a:off x="142" y="2536"/>
              <a:ext cx="1583" cy="294"/>
            </a:xfrm>
            <a:prstGeom prst="rect">
              <a:avLst/>
            </a:prstGeom>
            <a:solidFill>
              <a:srgbClr val="990099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Химиотерапия</a:t>
              </a:r>
            </a:p>
          </p:txBody>
        </p:sp>
        <p:sp>
          <p:nvSpPr>
            <p:cNvPr id="684080" name="Text Box 48"/>
            <p:cNvSpPr txBox="1">
              <a:spLocks noChangeArrowheads="1"/>
            </p:cNvSpPr>
            <p:nvPr/>
          </p:nvSpPr>
          <p:spPr bwMode="auto">
            <a:xfrm>
              <a:off x="142" y="3059"/>
              <a:ext cx="1835" cy="294"/>
            </a:xfrm>
            <a:prstGeom prst="rect">
              <a:avLst/>
            </a:prstGeom>
            <a:solidFill>
              <a:srgbClr val="990099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Лучевая терапия</a:t>
              </a:r>
            </a:p>
          </p:txBody>
        </p:sp>
        <p:sp>
          <p:nvSpPr>
            <p:cNvPr id="71727" name="AutoShape 49"/>
            <p:cNvSpPr>
              <a:spLocks noChangeArrowheads="1"/>
            </p:cNvSpPr>
            <p:nvPr/>
          </p:nvSpPr>
          <p:spPr bwMode="auto">
            <a:xfrm>
              <a:off x="682" y="2333"/>
              <a:ext cx="192" cy="17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728" name="AutoShape 50"/>
            <p:cNvSpPr>
              <a:spLocks noChangeArrowheads="1"/>
            </p:cNvSpPr>
            <p:nvPr/>
          </p:nvSpPr>
          <p:spPr bwMode="auto">
            <a:xfrm>
              <a:off x="705" y="2856"/>
              <a:ext cx="192" cy="17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4083" name="Text Box 51"/>
            <p:cNvSpPr txBox="1">
              <a:spLocks noChangeArrowheads="1"/>
            </p:cNvSpPr>
            <p:nvPr/>
          </p:nvSpPr>
          <p:spPr bwMode="auto">
            <a:xfrm>
              <a:off x="174" y="3940"/>
              <a:ext cx="3030" cy="256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00100" indent="-3429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ru-RU" sz="2000" b="1" smtClean="0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УРОВЕНЬ НИЗКИЙ – ЕСТЬ  ЭФФЕКТ</a:t>
              </a:r>
            </a:p>
          </p:txBody>
        </p:sp>
        <p:sp>
          <p:nvSpPr>
            <p:cNvPr id="684086" name="Text Box 54"/>
            <p:cNvSpPr txBox="1">
              <a:spLocks noChangeArrowheads="1"/>
            </p:cNvSpPr>
            <p:nvPr/>
          </p:nvSpPr>
          <p:spPr bwMode="auto">
            <a:xfrm>
              <a:off x="1515" y="1038"/>
              <a:ext cx="57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СА 125</a:t>
              </a:r>
              <a:endParaRPr lang="ru-RU" sz="1600">
                <a:solidFill>
                  <a:srgbClr val="FFFFCC"/>
                </a:solidFill>
                <a:latin typeface="Arial" charset="0"/>
              </a:endParaRPr>
            </a:p>
          </p:txBody>
        </p:sp>
        <p:sp>
          <p:nvSpPr>
            <p:cNvPr id="684089" name="Text Box 57"/>
            <p:cNvSpPr txBox="1">
              <a:spLocks noChangeArrowheads="1"/>
            </p:cNvSpPr>
            <p:nvPr/>
          </p:nvSpPr>
          <p:spPr bwMode="auto">
            <a:xfrm>
              <a:off x="2266" y="1046"/>
              <a:ext cx="62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СА 19-9</a:t>
              </a:r>
              <a:endParaRPr lang="ru-RU" sz="1600">
                <a:solidFill>
                  <a:srgbClr val="FFFFCC"/>
                </a:solidFill>
                <a:latin typeface="Arial" charset="0"/>
              </a:endParaRPr>
            </a:p>
          </p:txBody>
        </p:sp>
        <p:sp>
          <p:nvSpPr>
            <p:cNvPr id="684092" name="Text Box 60"/>
            <p:cNvSpPr txBox="1">
              <a:spLocks noChangeArrowheads="1"/>
            </p:cNvSpPr>
            <p:nvPr/>
          </p:nvSpPr>
          <p:spPr bwMode="auto">
            <a:xfrm>
              <a:off x="2981" y="1047"/>
              <a:ext cx="76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С</a:t>
              </a:r>
              <a:r>
                <a:rPr lang="en-US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yfra</a:t>
              </a: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 </a:t>
              </a:r>
              <a:r>
                <a:rPr lang="en-US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r>
                <a:rPr lang="en-US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-1</a:t>
              </a:r>
              <a:endParaRPr lang="ru-RU" sz="1600" b="1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684095" name="Text Box 63"/>
            <p:cNvSpPr txBox="1">
              <a:spLocks noChangeArrowheads="1"/>
            </p:cNvSpPr>
            <p:nvPr/>
          </p:nvSpPr>
          <p:spPr bwMode="auto">
            <a:xfrm>
              <a:off x="3915" y="1038"/>
              <a:ext cx="41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600" b="1">
                  <a:solidFill>
                    <a:srgbClr val="FFFF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РЭА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270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270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270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4567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1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271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271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271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4578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34584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9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РЕНТГЕНОЛОГИЧЕСКИЕ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373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373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373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1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3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373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373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373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200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42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442200" cy="1149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РЕНТГЕНОСКОПИЯ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ПИЩЕВОДА</a:t>
            </a:r>
          </a:p>
        </p:txBody>
      </p:sp>
      <p:pic>
        <p:nvPicPr>
          <p:cNvPr id="68200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744" name="Group 43"/>
          <p:cNvGrpSpPr>
            <a:grpSpLocks/>
          </p:cNvGrpSpPr>
          <p:nvPr/>
        </p:nvGrpSpPr>
        <p:grpSpPr bwMode="auto">
          <a:xfrm>
            <a:off x="1157288" y="1943100"/>
            <a:ext cx="7786687" cy="4597400"/>
            <a:chOff x="361" y="1160"/>
            <a:chExt cx="4905" cy="2896"/>
          </a:xfrm>
        </p:grpSpPr>
        <p:pic>
          <p:nvPicPr>
            <p:cNvPr id="73745" name="Picture 40"/>
            <p:cNvPicPr>
              <a:picLocks noChangeAspect="1" noChangeArrowheads="1"/>
            </p:cNvPicPr>
            <p:nvPr/>
          </p:nvPicPr>
          <p:blipFill>
            <a:blip r:embed="rId4" cstate="print">
              <a:lum bright="12000" contrast="36000"/>
            </a:blip>
            <a:srcRect l="53593" t="2588" r="8170" b="35182"/>
            <a:stretch>
              <a:fillRect/>
            </a:stretch>
          </p:blipFill>
          <p:spPr bwMode="auto">
            <a:xfrm>
              <a:off x="4022" y="1160"/>
              <a:ext cx="1244" cy="2880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73746" name="Picture 41"/>
            <p:cNvPicPr>
              <a:picLocks noChangeAspect="1" noChangeArrowheads="1"/>
            </p:cNvPicPr>
            <p:nvPr/>
          </p:nvPicPr>
          <p:blipFill>
            <a:blip r:embed="rId5" cstate="print"/>
            <a:srcRect l="16666" t="27654" r="66112" b="8395"/>
            <a:stretch>
              <a:fillRect/>
            </a:stretch>
          </p:blipFill>
          <p:spPr bwMode="auto">
            <a:xfrm>
              <a:off x="2171" y="1160"/>
              <a:ext cx="1248" cy="2896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73747" name="Picture 42"/>
            <p:cNvPicPr>
              <a:picLocks noChangeAspect="1" noChangeArrowheads="1"/>
            </p:cNvPicPr>
            <p:nvPr/>
          </p:nvPicPr>
          <p:blipFill>
            <a:blip r:embed="rId4" cstate="print">
              <a:lum bright="12000" contrast="36000"/>
            </a:blip>
            <a:srcRect l="9221" t="2588" r="53172" b="35182"/>
            <a:stretch>
              <a:fillRect/>
            </a:stretch>
          </p:blipFill>
          <p:spPr bwMode="auto">
            <a:xfrm>
              <a:off x="361" y="1160"/>
              <a:ext cx="1235" cy="2880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475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475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475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047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76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476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476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476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048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766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442200" cy="1149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РЕНТГЕНОСКОПИЯ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ЖЕЛУДКА</a:t>
            </a:r>
          </a:p>
        </p:txBody>
      </p:sp>
      <p:pic>
        <p:nvPicPr>
          <p:cNvPr id="83048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8" name="Picture 26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/>
          <a:stretch>
            <a:fillRect/>
          </a:stretch>
        </p:blipFill>
        <p:spPr bwMode="auto">
          <a:xfrm>
            <a:off x="503238" y="2016125"/>
            <a:ext cx="4319587" cy="3455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30491" name="Text Box 27"/>
          <p:cNvSpPr txBox="1">
            <a:spLocks noChangeArrowheads="1"/>
          </p:cNvSpPr>
          <p:nvPr/>
        </p:nvSpPr>
        <p:spPr bwMode="auto">
          <a:xfrm>
            <a:off x="722313" y="5670550"/>
            <a:ext cx="33766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Рак тела желудка,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вид «песочных часов»</a:t>
            </a:r>
          </a:p>
        </p:txBody>
      </p:sp>
      <p:pic>
        <p:nvPicPr>
          <p:cNvPr id="74770" name="Picture 28"/>
          <p:cNvPicPr>
            <a:picLocks noChangeAspect="1" noChangeArrowheads="1"/>
          </p:cNvPicPr>
          <p:nvPr/>
        </p:nvPicPr>
        <p:blipFill>
          <a:blip r:embed="rId5" cstate="print">
            <a:lum bright="-6000" contrast="24000"/>
          </a:blip>
          <a:srcRect/>
          <a:stretch>
            <a:fillRect/>
          </a:stretch>
        </p:blipFill>
        <p:spPr bwMode="auto">
          <a:xfrm>
            <a:off x="5473700" y="1985963"/>
            <a:ext cx="3189288" cy="3455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30493" name="Text Box 29"/>
          <p:cNvSpPr txBox="1">
            <a:spLocks noChangeArrowheads="1"/>
          </p:cNvSpPr>
          <p:nvPr/>
        </p:nvSpPr>
        <p:spPr bwMode="auto">
          <a:xfrm>
            <a:off x="5237163" y="5670550"/>
            <a:ext cx="3810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Рак кардиального отдела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желудка с переходом</a:t>
            </a:r>
          </a:p>
          <a:p>
            <a:pPr algn="ctr"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 Unicode MS" pitchFamily="34" charset="-128"/>
                <a:cs typeface="Arial Unicode MS" pitchFamily="34" charset="-128"/>
              </a:rPr>
              <a:t> на пищевод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577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578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8775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78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578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578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578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8786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790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442200" cy="1149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РЕНТГЕНОГРАФИЯ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 Г К</a:t>
            </a:r>
          </a:p>
        </p:txBody>
      </p:sp>
      <p:pic>
        <p:nvPicPr>
          <p:cNvPr id="928793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92" name="Picture 30" descr="Изображение 0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" y="2324100"/>
            <a:ext cx="4392613" cy="3816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5793" name="Picture 31" descr="Изображение 0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2324100"/>
            <a:ext cx="3813175" cy="3816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680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680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0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09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0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680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681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1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0002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14" name="WordArt 24"/>
          <p:cNvSpPr>
            <a:spLocks noChangeArrowheads="1" noChangeShapeType="1" noTextEdit="1"/>
          </p:cNvSpPr>
          <p:nvPr/>
        </p:nvSpPr>
        <p:spPr bwMode="auto">
          <a:xfrm>
            <a:off x="1366838" y="306388"/>
            <a:ext cx="71120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ЛАПАРОСКОПИЯ</a:t>
            </a:r>
          </a:p>
        </p:txBody>
      </p:sp>
      <p:pic>
        <p:nvPicPr>
          <p:cNvPr id="810009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0011" name="Text Box 27"/>
          <p:cNvSpPr txBox="1">
            <a:spLocks noChangeArrowheads="1"/>
          </p:cNvSpPr>
          <p:nvPr/>
        </p:nvSpPr>
        <p:spPr bwMode="auto">
          <a:xfrm>
            <a:off x="173038" y="2135188"/>
            <a:ext cx="8777287" cy="45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Цель -</a:t>
            </a:r>
            <a:r>
              <a:rPr lang="ru-RU" sz="26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уточнение глубины поражения опухолью стенки желудка, выявления распространения карциномы на соседние органы и обнаружения асцита и париетальных диссеминатов.</a:t>
            </a:r>
            <a:endParaRPr lang="ru-RU" sz="2600" b="1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defRPr/>
            </a:pPr>
            <a:endParaRPr lang="ru-RU" sz="800" b="1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>
              <a:defRPr/>
            </a:pPr>
            <a:r>
              <a:rPr lang="ru-RU" sz="2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Лапароскопическая ультрасонография -</a:t>
            </a:r>
            <a:r>
              <a:rPr lang="ru-RU" sz="26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26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осмотр органов брюшной полости и забрюшинного пространства с помощью специальных лапароскопических датчиков, возможно выявление узловых образований от 3 мм в диаметре.</a:t>
            </a:r>
            <a:r>
              <a:rPr lang="ru-RU" sz="26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</a:p>
        </p:txBody>
      </p:sp>
      <p:sp>
        <p:nvSpPr>
          <p:cNvPr id="810012" name="Text Box 28"/>
          <p:cNvSpPr txBox="1">
            <a:spLocks noChangeArrowheads="1"/>
          </p:cNvSpPr>
          <p:nvPr/>
        </p:nvSpPr>
        <p:spPr bwMode="auto">
          <a:xfrm>
            <a:off x="1079500" y="976313"/>
            <a:ext cx="7696200" cy="1016000"/>
          </a:xfrm>
          <a:prstGeom prst="rect">
            <a:avLst/>
          </a:prstGeom>
          <a:solidFill>
            <a:srgbClr val="008000"/>
          </a:solidFill>
          <a:ln w="9525">
            <a:solidFill>
              <a:srgbClr val="DA0000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Показания: все больные раком желудка, за исключением случаев раннего рака и осложненного течения заболевания (стенозы и кровотечения).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782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782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782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058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83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7783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7783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783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059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0600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9" name="WordArt 25"/>
          <p:cNvSpPr>
            <a:spLocks noChangeArrowheads="1" noChangeShapeType="1" noTextEdit="1"/>
          </p:cNvSpPr>
          <p:nvPr/>
        </p:nvSpPr>
        <p:spPr bwMode="auto">
          <a:xfrm>
            <a:off x="685800" y="344488"/>
            <a:ext cx="7518400" cy="5470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МОРФОЛОГИЧЕСКИЕ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МЕТОДЫ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ДИАГНОСТИКИ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7885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885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7885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276225" y="1779588"/>
            <a:ext cx="8867775" cy="5078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5400" b="1" dirty="0" smtClean="0">
                <a:solidFill>
                  <a:srgbClr val="FFFF00"/>
                </a:solidFill>
                <a:latin typeface="+mj-lt"/>
              </a:rPr>
              <a:t>ЦЕЛЬ</a:t>
            </a:r>
            <a:r>
              <a:rPr lang="ru-RU" sz="5400" b="1" dirty="0" smtClean="0">
                <a:latin typeface="+mj-lt"/>
              </a:rPr>
              <a:t> – установление диагноза патологического процесса и его морфофункциональная характеристика.</a:t>
            </a:r>
            <a:endParaRPr lang="ru-RU" sz="5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46858" name="Picture 10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1270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WordArt 11"/>
          <p:cNvSpPr>
            <a:spLocks noChangeArrowheads="1" noChangeShapeType="1" noTextEdit="1"/>
          </p:cNvSpPr>
          <p:nvPr/>
        </p:nvSpPr>
        <p:spPr bwMode="auto">
          <a:xfrm>
            <a:off x="1366838" y="204788"/>
            <a:ext cx="7416800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МОРФОЛОГИЧЕСКОЕ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ИССЛЕДОВАНИЕ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3927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8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049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49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3938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4" name="WordArt 25"/>
          <p:cNvSpPr>
            <a:spLocks noChangeArrowheads="1" noChangeShapeType="1" noTextEdit="1"/>
          </p:cNvSpPr>
          <p:nvPr/>
        </p:nvSpPr>
        <p:spPr bwMode="auto">
          <a:xfrm>
            <a:off x="1177925" y="193675"/>
            <a:ext cx="7735888" cy="1038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СТРАТЕГИЯ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ЗДРАВООХРАНЕНИЯ</a:t>
            </a:r>
          </a:p>
        </p:txBody>
      </p:sp>
      <p:pic>
        <p:nvPicPr>
          <p:cNvPr id="20495" name="Picture 38" descr="Президент России Владимир Путин выступает с посланием Федеральному Собранию в Мраморном зале Кремля. Съемка ТК ''Россия'', 26.05.2004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/>
          <a:stretch>
            <a:fillRect/>
          </a:stretch>
        </p:blipFill>
        <p:spPr bwMode="auto">
          <a:xfrm>
            <a:off x="363538" y="2192338"/>
            <a:ext cx="2505075" cy="3040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93959" name="Rectangle 39"/>
          <p:cNvSpPr>
            <a:spLocks noChangeArrowheads="1"/>
          </p:cNvSpPr>
          <p:nvPr/>
        </p:nvSpPr>
        <p:spPr bwMode="auto">
          <a:xfrm>
            <a:off x="2979738" y="1768475"/>
            <a:ext cx="6164262" cy="484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Главная цель модернизации российского здравоохранения -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повышение доступности и качества медицинской помощи для широких слоев населения.</a:t>
            </a:r>
          </a:p>
          <a:p>
            <a:pPr>
              <a:defRPr/>
            </a:pPr>
            <a:endParaRPr lang="ru-RU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(из Послания Президента Российской Федерации Федеральному Собранию в 2004 году)</a:t>
            </a:r>
          </a:p>
        </p:txBody>
      </p:sp>
      <p:pic>
        <p:nvPicPr>
          <p:cNvPr id="593960" name="Picture 40" descr=" Государственный Герб России "/>
          <p:cNvPicPr>
            <a:picLocks noChangeAspect="1" noChangeArrowheads="1"/>
          </p:cNvPicPr>
          <p:nvPr/>
        </p:nvPicPr>
        <p:blipFill>
          <a:blip r:embed="rId4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7987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987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7987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1001713" y="1841500"/>
            <a:ext cx="7691437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Макроскопическое.</a:t>
            </a:r>
          </a:p>
          <a:p>
            <a:pPr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Микроскопическое.</a:t>
            </a:r>
          </a:p>
          <a:p>
            <a:pPr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Срочное -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интраоперационное</a:t>
            </a:r>
            <a:r>
              <a:rPr lang="ru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.</a:t>
            </a:r>
          </a:p>
          <a:p>
            <a:pPr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Плановое.</a:t>
            </a:r>
            <a:endParaRPr lang="ru-RU" sz="48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grpSp>
        <p:nvGrpSpPr>
          <p:cNvPr id="79881" name="Группа 20"/>
          <p:cNvGrpSpPr>
            <a:grpSpLocks/>
          </p:cNvGrpSpPr>
          <p:nvPr/>
        </p:nvGrpSpPr>
        <p:grpSpPr bwMode="auto">
          <a:xfrm>
            <a:off x="177800" y="4927600"/>
            <a:ext cx="546100" cy="490538"/>
            <a:chOff x="314875" y="1438271"/>
            <a:chExt cx="410466" cy="297456"/>
          </a:xfrm>
        </p:grpSpPr>
        <p:sp>
          <p:nvSpPr>
            <p:cNvPr id="22" name="Волна 21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Волна 22"/>
            <p:cNvSpPr/>
            <p:nvPr/>
          </p:nvSpPr>
          <p:spPr>
            <a:xfrm>
              <a:off x="314875" y="1533573"/>
              <a:ext cx="410466" cy="106853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Волна 23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9882" name="Группа 24"/>
          <p:cNvGrpSpPr>
            <a:grpSpLocks/>
          </p:cNvGrpSpPr>
          <p:nvPr/>
        </p:nvGrpSpPr>
        <p:grpSpPr bwMode="auto">
          <a:xfrm>
            <a:off x="220663" y="3551238"/>
            <a:ext cx="546100" cy="490537"/>
            <a:chOff x="314875" y="1438271"/>
            <a:chExt cx="410466" cy="297456"/>
          </a:xfrm>
        </p:grpSpPr>
        <p:sp>
          <p:nvSpPr>
            <p:cNvPr id="26" name="Волна 25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Волна 26"/>
            <p:cNvSpPr/>
            <p:nvPr/>
          </p:nvSpPr>
          <p:spPr>
            <a:xfrm>
              <a:off x="314875" y="1533572"/>
              <a:ext cx="410466" cy="106854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Волна 27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9883" name="Группа 28"/>
          <p:cNvGrpSpPr>
            <a:grpSpLocks/>
          </p:cNvGrpSpPr>
          <p:nvPr/>
        </p:nvGrpSpPr>
        <p:grpSpPr bwMode="auto">
          <a:xfrm>
            <a:off x="209550" y="2789238"/>
            <a:ext cx="546100" cy="490537"/>
            <a:chOff x="314875" y="1438271"/>
            <a:chExt cx="410466" cy="297456"/>
          </a:xfrm>
        </p:grpSpPr>
        <p:sp>
          <p:nvSpPr>
            <p:cNvPr id="30" name="Волна 29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Волна 30"/>
            <p:cNvSpPr/>
            <p:nvPr/>
          </p:nvSpPr>
          <p:spPr>
            <a:xfrm>
              <a:off x="314875" y="1533572"/>
              <a:ext cx="410466" cy="106854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Волна 31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79884" name="Группа 32"/>
          <p:cNvGrpSpPr>
            <a:grpSpLocks/>
          </p:cNvGrpSpPr>
          <p:nvPr/>
        </p:nvGrpSpPr>
        <p:grpSpPr bwMode="auto">
          <a:xfrm>
            <a:off x="211138" y="2039938"/>
            <a:ext cx="546100" cy="492125"/>
            <a:chOff x="314875" y="1438271"/>
            <a:chExt cx="410466" cy="297456"/>
          </a:xfrm>
        </p:grpSpPr>
        <p:sp>
          <p:nvSpPr>
            <p:cNvPr id="34" name="Волна 33"/>
            <p:cNvSpPr/>
            <p:nvPr/>
          </p:nvSpPr>
          <p:spPr>
            <a:xfrm>
              <a:off x="314875" y="1438271"/>
              <a:ext cx="410466" cy="107468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Волна 34"/>
            <p:cNvSpPr/>
            <p:nvPr/>
          </p:nvSpPr>
          <p:spPr>
            <a:xfrm>
              <a:off x="314875" y="1533265"/>
              <a:ext cx="410466" cy="107468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Волна 35"/>
            <p:cNvSpPr/>
            <p:nvPr/>
          </p:nvSpPr>
          <p:spPr>
            <a:xfrm>
              <a:off x="314875" y="1628259"/>
              <a:ext cx="410466" cy="107468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50970" name="Picture 26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6" name="WordArt 28"/>
          <p:cNvSpPr>
            <a:spLocks noChangeArrowheads="1" noChangeShapeType="1" noTextEdit="1"/>
          </p:cNvSpPr>
          <p:nvPr/>
        </p:nvSpPr>
        <p:spPr bwMode="auto">
          <a:xfrm>
            <a:off x="1201738" y="192088"/>
            <a:ext cx="74168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ВИДЫ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ИССЛЕДОВАНИЯ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8090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301625" y="1920875"/>
            <a:ext cx="8651875" cy="341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Определение характера патологического процесса.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Установление предварительного диагноза.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Исследование края резекции.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Определение объема операции.</a:t>
            </a:r>
            <a:endParaRPr lang="ru-RU" sz="36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31938" y="5724525"/>
            <a:ext cx="6748462" cy="83026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Кратковременная заморозка материала 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18 – 23 градусов С</a:t>
            </a:r>
          </a:p>
        </p:txBody>
      </p:sp>
      <p:pic>
        <p:nvPicPr>
          <p:cNvPr id="853003" name="Picture 1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7" name="WordArt 12"/>
          <p:cNvSpPr>
            <a:spLocks noChangeArrowheads="1" noChangeShapeType="1" noTextEdit="1"/>
          </p:cNvSpPr>
          <p:nvPr/>
        </p:nvSpPr>
        <p:spPr bwMode="auto">
          <a:xfrm>
            <a:off x="1227138" y="204788"/>
            <a:ext cx="7556500" cy="1568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СРОЧНОЕ ИНТРАОПЕРАЦИОННОЕ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ИССЛЕДОВАНИЕ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8192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174625" y="1125538"/>
            <a:ext cx="8969375" cy="4962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Верификация диагноза.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Изучение факторов прогноза:</a:t>
            </a: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-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биологическая агрессивность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(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Ki-67)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;</a:t>
            </a: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- глубина инвазии (Т);</a:t>
            </a: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- наличие метастазов (</a:t>
            </a: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N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);</a:t>
            </a: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- уровень дифференцировки (</a:t>
            </a: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G)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;</a:t>
            </a: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- определение степени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патоморфоза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.</a:t>
            </a:r>
          </a:p>
          <a:p>
            <a:pPr marL="514350" indent="-514350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3. Количественное определение     морфологических параметров опухоли – число новых сосудов.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113" y="6022975"/>
            <a:ext cx="8505825" cy="64611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 10% нейтральным формалином, </a:t>
            </a:r>
          </a:p>
          <a:p>
            <a:pPr algn="ctr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обезвоживание этиловым спиртом и ксилолом, заливка парафином.</a:t>
            </a:r>
          </a:p>
        </p:txBody>
      </p:sp>
      <p:pic>
        <p:nvPicPr>
          <p:cNvPr id="855051" name="Picture 1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1" name="WordArt 12"/>
          <p:cNvSpPr>
            <a:spLocks noChangeArrowheads="1" noChangeShapeType="1" noTextEdit="1"/>
          </p:cNvSpPr>
          <p:nvPr/>
        </p:nvSpPr>
        <p:spPr bwMode="auto">
          <a:xfrm>
            <a:off x="1295400" y="192088"/>
            <a:ext cx="7416800" cy="75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ПЛАНОВОЕ  ИССЛЕДОВАНИЕ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5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294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082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95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295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295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295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083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30840" name="Picture 2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9" name="WordArt 25"/>
          <p:cNvSpPr>
            <a:spLocks noChangeArrowheads="1" noChangeShapeType="1" noTextEdit="1"/>
          </p:cNvSpPr>
          <p:nvPr/>
        </p:nvSpPr>
        <p:spPr bwMode="auto">
          <a:xfrm>
            <a:off x="508000" y="661988"/>
            <a:ext cx="8178800" cy="5229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ИММУНО-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ГИСТОХИМИЧЕСКОЕ</a:t>
            </a:r>
          </a:p>
          <a:p>
            <a:pPr algn="ctr"/>
            <a:r>
              <a:rPr lang="ru-RU" sz="3600" kern="10">
                <a:ln w="31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ИССЛЕДОВАНИЕ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8397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397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8397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00113" y="1377950"/>
            <a:ext cx="8243887" cy="5262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разработан французскими учеными под руководством Альберта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Кунса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начале 40-х годов ХХ в.</a:t>
            </a: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1975 появилась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гибридомная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технология по получению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моноклональных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антител к различным антигенам.</a:t>
            </a: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флюоресцентных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хромогенных меток, чувствительных систем визуализации.</a:t>
            </a: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имеется несколько сотен поли- 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моноклональных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антител, выявляющих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экспресию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различных белков и гликопротеидов, связанных с определенными типами  нормальных 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малигнизированных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клеток, тканей и органов.</a:t>
            </a:r>
          </a:p>
        </p:txBody>
      </p:sp>
      <p:grpSp>
        <p:nvGrpSpPr>
          <p:cNvPr id="83977" name="Группа 17"/>
          <p:cNvGrpSpPr>
            <a:grpSpLocks/>
          </p:cNvGrpSpPr>
          <p:nvPr/>
        </p:nvGrpSpPr>
        <p:grpSpPr bwMode="auto">
          <a:xfrm>
            <a:off x="265113" y="1460500"/>
            <a:ext cx="409575" cy="328613"/>
            <a:chOff x="314875" y="1438271"/>
            <a:chExt cx="410466" cy="297456"/>
          </a:xfrm>
        </p:grpSpPr>
        <p:sp>
          <p:nvSpPr>
            <p:cNvPr id="10" name="Волна 9"/>
            <p:cNvSpPr/>
            <p:nvPr/>
          </p:nvSpPr>
          <p:spPr>
            <a:xfrm>
              <a:off x="314875" y="1438271"/>
              <a:ext cx="410466" cy="107774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Волна 12"/>
            <p:cNvSpPr/>
            <p:nvPr/>
          </p:nvSpPr>
          <p:spPr>
            <a:xfrm>
              <a:off x="314875" y="1533112"/>
              <a:ext cx="410466" cy="107774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Волна 13"/>
            <p:cNvSpPr/>
            <p:nvPr/>
          </p:nvSpPr>
          <p:spPr>
            <a:xfrm>
              <a:off x="314875" y="1627953"/>
              <a:ext cx="410466" cy="107774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3978" name="Группа 18"/>
          <p:cNvGrpSpPr>
            <a:grpSpLocks/>
          </p:cNvGrpSpPr>
          <p:nvPr/>
        </p:nvGrpSpPr>
        <p:grpSpPr bwMode="auto">
          <a:xfrm>
            <a:off x="265113" y="2554288"/>
            <a:ext cx="409575" cy="327025"/>
            <a:chOff x="314875" y="1438271"/>
            <a:chExt cx="410466" cy="297456"/>
          </a:xfrm>
        </p:grpSpPr>
        <p:sp>
          <p:nvSpPr>
            <p:cNvPr id="20" name="Волна 19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Волна 20"/>
            <p:cNvSpPr/>
            <p:nvPr/>
          </p:nvSpPr>
          <p:spPr>
            <a:xfrm>
              <a:off x="314875" y="1533572"/>
              <a:ext cx="410466" cy="106853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Волна 21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3979" name="Группа 22"/>
          <p:cNvGrpSpPr>
            <a:grpSpLocks/>
          </p:cNvGrpSpPr>
          <p:nvPr/>
        </p:nvGrpSpPr>
        <p:grpSpPr bwMode="auto">
          <a:xfrm>
            <a:off x="265113" y="3689350"/>
            <a:ext cx="409575" cy="327025"/>
            <a:chOff x="314875" y="1438271"/>
            <a:chExt cx="410466" cy="297456"/>
          </a:xfrm>
        </p:grpSpPr>
        <p:sp>
          <p:nvSpPr>
            <p:cNvPr id="24" name="Волна 23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Волна 24"/>
            <p:cNvSpPr/>
            <p:nvPr/>
          </p:nvSpPr>
          <p:spPr>
            <a:xfrm>
              <a:off x="314875" y="1533572"/>
              <a:ext cx="410466" cy="106853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Волна 25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83980" name="Группа 26"/>
          <p:cNvGrpSpPr>
            <a:grpSpLocks/>
          </p:cNvGrpSpPr>
          <p:nvPr/>
        </p:nvGrpSpPr>
        <p:grpSpPr bwMode="auto">
          <a:xfrm>
            <a:off x="265113" y="4402138"/>
            <a:ext cx="409575" cy="327025"/>
            <a:chOff x="314875" y="1438271"/>
            <a:chExt cx="410466" cy="297456"/>
          </a:xfrm>
        </p:grpSpPr>
        <p:sp>
          <p:nvSpPr>
            <p:cNvPr id="28" name="Волна 27"/>
            <p:cNvSpPr/>
            <p:nvPr/>
          </p:nvSpPr>
          <p:spPr>
            <a:xfrm>
              <a:off x="314875" y="1438271"/>
              <a:ext cx="410466" cy="106853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Волна 28"/>
            <p:cNvSpPr/>
            <p:nvPr/>
          </p:nvSpPr>
          <p:spPr>
            <a:xfrm>
              <a:off x="314875" y="1533572"/>
              <a:ext cx="410466" cy="106853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Волна 29"/>
            <p:cNvSpPr/>
            <p:nvPr/>
          </p:nvSpPr>
          <p:spPr>
            <a:xfrm>
              <a:off x="314875" y="1628874"/>
              <a:ext cx="410466" cy="106853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59162" name="Picture 26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82" name="WordArt 27"/>
          <p:cNvSpPr>
            <a:spLocks noChangeArrowheads="1" noChangeShapeType="1" noTextEdit="1"/>
          </p:cNvSpPr>
          <p:nvPr/>
        </p:nvSpPr>
        <p:spPr bwMode="auto">
          <a:xfrm>
            <a:off x="1366838" y="204788"/>
            <a:ext cx="7416800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ИСТОРИЯ РАЗВИТИЯ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МЕТОДА - И Г 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  <a:cs typeface="Arial" charset="0"/>
              </a:rPr>
              <a:t>  </a:t>
            </a:r>
          </a:p>
        </p:txBody>
      </p:sp>
      <p:sp>
        <p:nvSpPr>
          <p:cNvPr id="8499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  <a:cs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8499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8499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41779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871538" y="1749425"/>
            <a:ext cx="8272462" cy="4832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ЦЕЛЬ</a:t>
            </a:r>
            <a:r>
              <a:rPr lang="ru-RU" sz="4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– определение локализации антигенов с помощью специфических антител. Место связывания определяют меченными антителами или методом вторичного мечения. </a:t>
            </a:r>
          </a:p>
        </p:txBody>
      </p:sp>
      <p:grpSp>
        <p:nvGrpSpPr>
          <p:cNvPr id="85001" name="Группа 17"/>
          <p:cNvGrpSpPr>
            <a:grpSpLocks/>
          </p:cNvGrpSpPr>
          <p:nvPr/>
        </p:nvGrpSpPr>
        <p:grpSpPr bwMode="auto">
          <a:xfrm>
            <a:off x="1077913" y="1992313"/>
            <a:ext cx="647700" cy="382587"/>
            <a:chOff x="314875" y="1438271"/>
            <a:chExt cx="410466" cy="297456"/>
          </a:xfrm>
        </p:grpSpPr>
        <p:sp>
          <p:nvSpPr>
            <p:cNvPr id="10" name="Волна 9"/>
            <p:cNvSpPr/>
            <p:nvPr/>
          </p:nvSpPr>
          <p:spPr>
            <a:xfrm>
              <a:off x="314875" y="1438271"/>
              <a:ext cx="410466" cy="107380"/>
            </a:xfrm>
            <a:prstGeom prst="wav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Волна 10"/>
            <p:cNvSpPr/>
            <p:nvPr/>
          </p:nvSpPr>
          <p:spPr>
            <a:xfrm>
              <a:off x="314875" y="1533309"/>
              <a:ext cx="410466" cy="107381"/>
            </a:xfrm>
            <a:prstGeom prst="wave">
              <a:avLst/>
            </a:prstGeom>
            <a:solidFill>
              <a:schemeClr val="bg1">
                <a:lumMod val="60000"/>
                <a:lumOff val="4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Волна 11"/>
            <p:cNvSpPr/>
            <p:nvPr/>
          </p:nvSpPr>
          <p:spPr>
            <a:xfrm>
              <a:off x="314875" y="1628347"/>
              <a:ext cx="410466" cy="107380"/>
            </a:xfrm>
            <a:prstGeom prst="wav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61198" name="Picture 14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3" name="WordArt 15"/>
          <p:cNvSpPr>
            <a:spLocks noChangeArrowheads="1" noChangeShapeType="1" noTextEdit="1"/>
          </p:cNvSpPr>
          <p:nvPr/>
        </p:nvSpPr>
        <p:spPr bwMode="auto">
          <a:xfrm>
            <a:off x="2776538" y="369888"/>
            <a:ext cx="3759200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 Г 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601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602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02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602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602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602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03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603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603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603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37" name="WordArt 38"/>
          <p:cNvSpPr>
            <a:spLocks noChangeArrowheads="1" noChangeShapeType="1" noTextEdit="1"/>
          </p:cNvSpPr>
          <p:nvPr/>
        </p:nvSpPr>
        <p:spPr bwMode="auto">
          <a:xfrm>
            <a:off x="1241425" y="304800"/>
            <a:ext cx="7443788" cy="87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ПРОФИЛАКТИКА РАКА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6063" y="1960563"/>
            <a:ext cx="88392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/>
              <a:t>Система комплексной профилактики злокачественных новообразований, включающая:</a:t>
            </a:r>
          </a:p>
          <a:p>
            <a:pPr marL="342900" indent="-342900">
              <a:buFontTx/>
              <a:buChar char="-"/>
              <a:defRPr/>
            </a:pPr>
            <a:r>
              <a:rPr lang="ru-RU" sz="3600" b="1" dirty="0">
                <a:solidFill>
                  <a:srgbClr val="FFFF00"/>
                </a:solidFill>
              </a:rPr>
              <a:t>первичную</a:t>
            </a:r>
            <a:r>
              <a:rPr lang="ru-RU" sz="3600" b="1" dirty="0"/>
              <a:t> (доклиническую)</a:t>
            </a:r>
          </a:p>
          <a:p>
            <a:pPr marL="342900" indent="-342900">
              <a:buFontTx/>
              <a:buChar char="-"/>
              <a:defRPr/>
            </a:pPr>
            <a:r>
              <a:rPr lang="ru-RU" sz="3600" b="1" dirty="0">
                <a:solidFill>
                  <a:srgbClr val="FFFF00"/>
                </a:solidFill>
              </a:rPr>
              <a:t>вторичную</a:t>
            </a:r>
            <a:r>
              <a:rPr lang="ru-RU" sz="3600" b="1" dirty="0"/>
              <a:t> (клиническую)</a:t>
            </a:r>
          </a:p>
          <a:p>
            <a:pPr marL="342900" indent="-342900">
              <a:buFontTx/>
              <a:buChar char="-"/>
              <a:defRPr/>
            </a:pPr>
            <a:r>
              <a:rPr lang="ru-RU" sz="3600" b="1" dirty="0">
                <a:solidFill>
                  <a:srgbClr val="FFFF00"/>
                </a:solidFill>
              </a:rPr>
              <a:t>третичную</a:t>
            </a:r>
            <a:r>
              <a:rPr lang="ru-RU" sz="3600" b="1" dirty="0"/>
              <a:t> (</a:t>
            </a:r>
            <a:r>
              <a:rPr lang="ru-RU" sz="3600" b="1" dirty="0" err="1"/>
              <a:t>противорецидивную</a:t>
            </a:r>
            <a:r>
              <a:rPr lang="ru-RU" sz="3600" b="1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704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704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704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4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704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705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705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5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705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705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705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61" name="WordArt 38"/>
          <p:cNvSpPr>
            <a:spLocks noChangeArrowheads="1" noChangeShapeType="1" noTextEdit="1"/>
          </p:cNvSpPr>
          <p:nvPr/>
        </p:nvSpPr>
        <p:spPr bwMode="auto">
          <a:xfrm>
            <a:off x="1328738" y="239713"/>
            <a:ext cx="7443787" cy="973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ПЕРВИЧНАЯ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ПРОФИЛАКТИКА</a:t>
            </a:r>
          </a:p>
        </p:txBody>
      </p:sp>
      <p:sp>
        <p:nvSpPr>
          <p:cNvPr id="87062" name="Прямоугольник 2"/>
          <p:cNvSpPr>
            <a:spLocks noChangeArrowheads="1"/>
          </p:cNvSpPr>
          <p:nvPr/>
        </p:nvSpPr>
        <p:spPr bwMode="auto">
          <a:xfrm>
            <a:off x="892175" y="1755775"/>
            <a:ext cx="75168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1. Онкогигиеническая</a:t>
            </a:r>
          </a:p>
          <a:p>
            <a:r>
              <a:rPr lang="ru-RU" sz="4000" b="1"/>
              <a:t>2. Биохимическая (химиопрофилактика) </a:t>
            </a:r>
          </a:p>
          <a:p>
            <a:r>
              <a:rPr lang="ru-RU" sz="4000" b="1"/>
              <a:t>3. Медикогенетическая </a:t>
            </a:r>
          </a:p>
          <a:p>
            <a:r>
              <a:rPr lang="ru-RU" sz="4000" b="1"/>
              <a:t>4. Иммунобиологическая</a:t>
            </a:r>
          </a:p>
          <a:p>
            <a:r>
              <a:rPr lang="ru-RU" sz="4000" b="1"/>
              <a:t>5. Эндокринно-возрастная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806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806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842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07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807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807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807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843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078" name="WordArt 24"/>
          <p:cNvSpPr>
            <a:spLocks noChangeArrowheads="1" noChangeShapeType="1" noTextEdit="1"/>
          </p:cNvSpPr>
          <p:nvPr/>
        </p:nvSpPr>
        <p:spPr bwMode="auto">
          <a:xfrm>
            <a:off x="1366838" y="204788"/>
            <a:ext cx="7416800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ПЕРВИЧНАЯ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ПРОФИЛАКТИКА</a:t>
            </a:r>
          </a:p>
        </p:txBody>
      </p:sp>
      <p:pic>
        <p:nvPicPr>
          <p:cNvPr id="828441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8443" name="Text Box 27"/>
          <p:cNvSpPr txBox="1">
            <a:spLocks noChangeArrowheads="1"/>
          </p:cNvSpPr>
          <p:nvPr/>
        </p:nvSpPr>
        <p:spPr bwMode="auto">
          <a:xfrm>
            <a:off x="0" y="1824038"/>
            <a:ext cx="9431338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Борьба с курением.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Модификация питания.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Ограничение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 ультрафиолетового 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 воздействия на человека.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Совершенствование скрининга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Ранняя диагностика ЗНО.</a:t>
            </a:r>
          </a:p>
        </p:txBody>
      </p:sp>
      <p:pic>
        <p:nvPicPr>
          <p:cNvPr id="88081" name="Picture 28" descr="BALERUN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7550150" y="1431925"/>
            <a:ext cx="1343025" cy="3251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88082" name="Picture 29" descr="12mai31topleg"/>
          <p:cNvPicPr>
            <a:picLocks noChangeAspect="1" noChangeArrowheads="1"/>
          </p:cNvPicPr>
          <p:nvPr/>
        </p:nvPicPr>
        <p:blipFill>
          <a:blip r:embed="rId5" cstate="print">
            <a:lum bright="12000" contrast="6000"/>
          </a:blip>
          <a:srcRect l="37042" t="4445" r="14874" b="45778"/>
          <a:stretch>
            <a:fillRect/>
          </a:stretch>
        </p:blipFill>
        <p:spPr bwMode="auto">
          <a:xfrm>
            <a:off x="7599363" y="5637213"/>
            <a:ext cx="1322387" cy="102711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909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909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09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42759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09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8909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8909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909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42770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102" name="WordArt 24"/>
          <p:cNvSpPr>
            <a:spLocks noChangeArrowheads="1" noChangeShapeType="1" noTextEdit="1"/>
          </p:cNvSpPr>
          <p:nvPr/>
        </p:nvSpPr>
        <p:spPr bwMode="auto">
          <a:xfrm>
            <a:off x="1366838" y="204788"/>
            <a:ext cx="7416800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ВТОРИЧНАЯ</a:t>
            </a:r>
          </a:p>
          <a:p>
            <a:pPr algn="ctr"/>
            <a:r>
              <a:rPr lang="ru-RU" sz="4000" b="1" kern="10">
                <a:ln w="3175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ПРОФИЛАКТИКА</a:t>
            </a:r>
          </a:p>
        </p:txBody>
      </p:sp>
      <p:pic>
        <p:nvPicPr>
          <p:cNvPr id="842777" name="Picture 25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2781" name="Text Box 29"/>
          <p:cNvSpPr txBox="1">
            <a:spLocks noChangeArrowheads="1"/>
          </p:cNvSpPr>
          <p:nvPr/>
        </p:nvSpPr>
        <p:spPr bwMode="auto">
          <a:xfrm>
            <a:off x="0" y="2809875"/>
            <a:ext cx="9431338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ВЫЯВЛЕНИЕ ПРЕДРАКОВЫХ 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 ЗАБОЛЕВАНИЙ.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ЛЕЧЕНИЕ ПРЕДРАКОВЫХ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 ЗАБОЛЕВАНИЙ.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• ДИСПАНСЕРНОЕ НАБЛЮДЕНИЕ</a:t>
            </a:r>
          </a:p>
          <a:p>
            <a:pPr>
              <a:defRPr/>
            </a:pP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 ЗА ЭТИМИ БОЛЬНЫМИ.</a:t>
            </a:r>
          </a:p>
        </p:txBody>
      </p:sp>
      <p:sp>
        <p:nvSpPr>
          <p:cNvPr id="842782" name="Text Box 30"/>
          <p:cNvSpPr txBox="1">
            <a:spLocks noChangeArrowheads="1"/>
          </p:cNvSpPr>
          <p:nvPr/>
        </p:nvSpPr>
        <p:spPr bwMode="auto">
          <a:xfrm>
            <a:off x="3160713" y="1760538"/>
            <a:ext cx="3168650" cy="588962"/>
          </a:xfrm>
          <a:prstGeom prst="rect">
            <a:avLst/>
          </a:prstGeom>
          <a:solidFill>
            <a:srgbClr val="33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Три принципа</a:t>
            </a:r>
          </a:p>
        </p:txBody>
      </p:sp>
      <p:pic>
        <p:nvPicPr>
          <p:cNvPr id="89106" name="Picture 31" descr="Изображение 202"/>
          <p:cNvPicPr>
            <a:picLocks noChangeAspect="1" noChangeArrowheads="1"/>
          </p:cNvPicPr>
          <p:nvPr/>
        </p:nvPicPr>
        <p:blipFill>
          <a:blip r:embed="rId4" cstate="print">
            <a:lum bright="12000" contrast="24000"/>
          </a:blip>
          <a:srcRect/>
          <a:stretch>
            <a:fillRect/>
          </a:stretch>
        </p:blipFill>
        <p:spPr bwMode="auto">
          <a:xfrm>
            <a:off x="1273175" y="1477963"/>
            <a:ext cx="1320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9107" name="Picture 32" descr="Изображение 723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7145338" y="1427163"/>
            <a:ext cx="1652587" cy="1138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1513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1514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15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151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152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2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5" name="WordArt 38"/>
          <p:cNvSpPr>
            <a:spLocks noChangeArrowheads="1" noChangeShapeType="1" noTextEdit="1"/>
          </p:cNvSpPr>
          <p:nvPr/>
        </p:nvSpPr>
        <p:spPr bwMode="auto">
          <a:xfrm>
            <a:off x="1255713" y="231775"/>
            <a:ext cx="7443787" cy="946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ЦЕЛЕВАЯ ФЕДЕРАЛЬНАЯ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ПРОГРАММА «ОНКОЛОГИЯ»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60413" y="2176463"/>
            <a:ext cx="83835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Переход от системы, ориентированной на лечение заболевания, к приоритету профилактики. </a:t>
            </a:r>
          </a:p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Первостепенное значение придавать первичной профилактике рака, скринингу и диспансеризации населения.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60338" y="1700213"/>
            <a:ext cx="1455737" cy="396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legacyFlat3" dir="b"/>
          </a:scene3d>
          <a:sp3d extrusionH="430200" prstMaterial="legacyMatte">
            <a:bevelB w="13500" h="13500" prst="angle"/>
            <a:extrusionClr>
              <a:srgbClr val="33CC33"/>
            </a:extrusionClr>
          </a:sp3d>
        </p:spPr>
        <p:txBody>
          <a:bodyPr>
            <a:spAutoFit/>
            <a:flatTx/>
          </a:bodyPr>
          <a:lstStyle/>
          <a:p>
            <a:pPr eaLnBrk="0" hangingPunct="0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804988" y="1516063"/>
            <a:ext cx="7148512" cy="409575"/>
          </a:xfrm>
          <a:prstGeom prst="rect">
            <a:avLst/>
          </a:prstGeom>
          <a:solidFill>
            <a:srgbClr val="A5002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Борьба со злокачественными новообразованиями</a:t>
            </a:r>
            <a:r>
              <a:rPr lang="ru-RU" sz="1600" dirty="0"/>
              <a:t>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31775" y="2347913"/>
            <a:ext cx="358775" cy="406400"/>
          </a:xfrm>
          <a:prstGeom prst="rect">
            <a:avLst/>
          </a:prstGeom>
          <a:gradFill rotWithShape="1">
            <a:gsLst>
              <a:gs pos="0">
                <a:srgbClr val="FB1E07">
                  <a:gamma/>
                  <a:shade val="46275"/>
                  <a:invGamma/>
                </a:srgbClr>
              </a:gs>
              <a:gs pos="50000">
                <a:srgbClr val="FB1E07"/>
              </a:gs>
              <a:gs pos="100000">
                <a:srgbClr val="FB1E07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20663" y="4506913"/>
            <a:ext cx="358775" cy="406400"/>
          </a:xfrm>
          <a:prstGeom prst="rect">
            <a:avLst/>
          </a:prstGeom>
          <a:gradFill rotWithShape="1">
            <a:gsLst>
              <a:gs pos="0">
                <a:srgbClr val="FB1E07">
                  <a:gamma/>
                  <a:shade val="46275"/>
                  <a:invGamma/>
                </a:srgbClr>
              </a:gs>
              <a:gs pos="50000">
                <a:srgbClr val="FB1E07"/>
              </a:gs>
              <a:gs pos="100000">
                <a:srgbClr val="FB1E07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011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011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20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0121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0122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0123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26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0127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0128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0129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33" name="WordArt 38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ПРОФИЛАКТИКА РАКА 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ШЕЙКИ МАТКИ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03263" y="1924050"/>
            <a:ext cx="8135937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100% случаев рака шейки матки обнаруживаю 16,18 типы ВПЧ. С помощью вакцинации можно предупредить до 80% случаев рака шейки матки.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Препарат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Gardasil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Гардасил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защищает от двух видов папилломы, ответственные за 70% случаев возникновения рака шейки матки. 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Вакцинация девочек должна проводиться в возрасте 9—16 лет, а женщин — в возрасте 17—26 лет. Вакцинация мальчиков и мужчин должна проводиться в тех же возрастных группах.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2012 года региональные программы вакцинопрофилактики РШМ стартуют в Кемеровской, Новосибирской, Сахалинской областях и в Алтайском крае. Всего планируется привить более 5 000 человек.</a:t>
            </a:r>
          </a:p>
          <a:p>
            <a:pPr marL="342900" indent="-342900">
              <a:buFont typeface="Wingdings" pitchFamily="2" charset="2"/>
              <a:buChar char="Ø"/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Tx/>
              <a:buChar char="-"/>
              <a:defRPr/>
            </a:pPr>
            <a:endParaRPr lang="ru-RU" dirty="0"/>
          </a:p>
          <a:p>
            <a:pPr marL="285750" indent="-285750">
              <a:buFontTx/>
              <a:buChar char="-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113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114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114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144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1145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1146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1147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15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115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115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115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57" name="WordArt 38"/>
          <p:cNvSpPr>
            <a:spLocks noChangeArrowheads="1" noChangeShapeType="1" noTextEdit="1"/>
          </p:cNvSpPr>
          <p:nvPr/>
        </p:nvSpPr>
        <p:spPr bwMode="auto">
          <a:xfrm>
            <a:off x="1268413" y="219075"/>
            <a:ext cx="7443787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РАСПРЕДЕЛЕНИЕ ФИНАНСОВЫХ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СРЕДСТВ В ОНКОЛОГИИ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54013" y="1703388"/>
            <a:ext cx="358775" cy="406400"/>
          </a:xfrm>
          <a:prstGeom prst="rect">
            <a:avLst/>
          </a:prstGeom>
          <a:solidFill>
            <a:schemeClr val="tx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54013" y="3460750"/>
            <a:ext cx="358775" cy="406400"/>
          </a:xfrm>
          <a:prstGeom prst="rect">
            <a:avLst/>
          </a:prstGeom>
          <a:solidFill>
            <a:schemeClr val="tx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001713" y="1466850"/>
            <a:ext cx="83534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на лечение онкологических больных составляют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10%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всех затрат на здравоохранение.</a:t>
            </a:r>
            <a:r>
              <a:rPr lang="ru-RU" dirty="0">
                <a:solidFill>
                  <a:srgbClr val="009900"/>
                </a:solidFill>
              </a:rPr>
              <a:t>	</a:t>
            </a:r>
            <a:endParaRPr lang="ru-RU" sz="32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990600" y="3317875"/>
            <a:ext cx="79263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61%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средств приходится на лечение больных в течение последних 6 мес. их жизни.</a:t>
            </a:r>
            <a:r>
              <a:rPr lang="ru-RU" dirty="0">
                <a:solidFill>
                  <a:srgbClr val="009900"/>
                </a:solidFill>
              </a:rPr>
              <a:t>	</a:t>
            </a:r>
            <a:endParaRPr lang="ru-RU" sz="32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962025" y="5180013"/>
            <a:ext cx="7926388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Затраты на лекарства на одного жителя меньше чем 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ША в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30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раз, чем в Японии в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40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раз.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54013" y="5291138"/>
            <a:ext cx="358775" cy="406400"/>
          </a:xfrm>
          <a:prstGeom prst="rect">
            <a:avLst/>
          </a:prstGeom>
          <a:solidFill>
            <a:schemeClr val="tx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216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216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16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68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2169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2170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171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7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9217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9217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17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1" name="WordArt 38"/>
          <p:cNvSpPr>
            <a:spLocks noChangeArrowheads="1" noChangeShapeType="1" noTextEdit="1"/>
          </p:cNvSpPr>
          <p:nvPr/>
        </p:nvSpPr>
        <p:spPr bwMode="auto">
          <a:xfrm>
            <a:off x="1268413" y="219075"/>
            <a:ext cx="7443787" cy="877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СТОИМОСТЬ ЛЕЧЕНИЯ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ОНКОЛОГИИ</a:t>
            </a: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47650" y="1646238"/>
            <a:ext cx="90868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3300"/>
                </a:solidFill>
              </a:rPr>
              <a:t>•</a:t>
            </a:r>
            <a:r>
              <a:rPr lang="ru-RU" sz="3600" b="1" dirty="0"/>
              <a:t> Лечение онкологических больных </a:t>
            </a:r>
          </a:p>
          <a:p>
            <a:pPr>
              <a:defRPr/>
            </a:pPr>
            <a:r>
              <a:rPr lang="ru-RU" sz="3600" b="1" dirty="0"/>
              <a:t>   с </a:t>
            </a:r>
            <a:r>
              <a:rPr lang="ru-RU" sz="3600" b="1" dirty="0">
                <a:solidFill>
                  <a:srgbClr val="FF3300"/>
                </a:solidFill>
              </a:rPr>
              <a:t>I</a:t>
            </a:r>
            <a:r>
              <a:rPr lang="ru-RU" sz="3600" b="1" dirty="0"/>
              <a:t> стадией заболевания является </a:t>
            </a:r>
          </a:p>
          <a:p>
            <a:pPr>
              <a:defRPr/>
            </a:pPr>
            <a:r>
              <a:rPr lang="ru-RU" sz="3600" b="1" dirty="0"/>
              <a:t>   самым дешевым.</a:t>
            </a:r>
          </a:p>
          <a:p>
            <a:pPr>
              <a:defRPr/>
            </a:pPr>
            <a:r>
              <a:rPr lang="ru-RU" sz="3600" b="1" dirty="0">
                <a:solidFill>
                  <a:srgbClr val="FF3300"/>
                </a:solidFill>
              </a:rPr>
              <a:t>•</a:t>
            </a:r>
            <a:r>
              <a:rPr lang="ru-RU" sz="3600" b="1" dirty="0"/>
              <a:t> Лечение больных во </a:t>
            </a:r>
            <a:r>
              <a:rPr lang="ru-RU" sz="3600" b="1" dirty="0">
                <a:solidFill>
                  <a:srgbClr val="FF3300"/>
                </a:solidFill>
              </a:rPr>
              <a:t>II</a:t>
            </a:r>
            <a:r>
              <a:rPr lang="ru-RU" sz="3600" b="1" dirty="0"/>
              <a:t> стадии</a:t>
            </a:r>
          </a:p>
          <a:p>
            <a:pPr>
              <a:defRPr/>
            </a:pPr>
            <a:r>
              <a:rPr lang="ru-RU" sz="3600" b="1" dirty="0"/>
              <a:t>   стоит в </a:t>
            </a:r>
            <a:r>
              <a:rPr lang="ru-RU" sz="3600" b="1" dirty="0">
                <a:solidFill>
                  <a:srgbClr val="FF3300"/>
                </a:solidFill>
              </a:rPr>
              <a:t>3,6</a:t>
            </a:r>
            <a:r>
              <a:rPr lang="ru-RU" sz="3600" b="1" dirty="0"/>
              <a:t> раза дороже.</a:t>
            </a:r>
          </a:p>
          <a:p>
            <a:pPr>
              <a:defRPr/>
            </a:pPr>
            <a:r>
              <a:rPr lang="ru-RU" sz="3600" b="1" dirty="0">
                <a:solidFill>
                  <a:srgbClr val="FF3300"/>
                </a:solidFill>
              </a:rPr>
              <a:t>•</a:t>
            </a:r>
            <a:r>
              <a:rPr lang="ru-RU" sz="3600" b="1" dirty="0"/>
              <a:t> Лечение больных в </a:t>
            </a:r>
            <a:r>
              <a:rPr lang="ru-RU" sz="3600" b="1" dirty="0">
                <a:solidFill>
                  <a:srgbClr val="FF3300"/>
                </a:solidFill>
              </a:rPr>
              <a:t>III</a:t>
            </a:r>
            <a:r>
              <a:rPr lang="ru-RU" sz="3600" b="1" dirty="0"/>
              <a:t> стадии</a:t>
            </a:r>
          </a:p>
          <a:p>
            <a:pPr>
              <a:defRPr/>
            </a:pPr>
            <a:r>
              <a:rPr lang="ru-RU" sz="3600" b="1" dirty="0"/>
              <a:t>  - в </a:t>
            </a:r>
            <a:r>
              <a:rPr lang="ru-RU" sz="3600" b="1" dirty="0">
                <a:solidFill>
                  <a:srgbClr val="FF3300"/>
                </a:solidFill>
              </a:rPr>
              <a:t>5</a:t>
            </a:r>
            <a:r>
              <a:rPr lang="ru-RU" sz="3600" b="1" dirty="0"/>
              <a:t> раз.</a:t>
            </a:r>
          </a:p>
          <a:p>
            <a:pPr>
              <a:defRPr/>
            </a:pPr>
            <a:r>
              <a:rPr lang="ru-RU" sz="3600" b="1" dirty="0">
                <a:solidFill>
                  <a:srgbClr val="FF3300"/>
                </a:solidFill>
              </a:rPr>
              <a:t>•</a:t>
            </a:r>
            <a:r>
              <a:rPr lang="ru-RU" sz="3600" b="1" dirty="0"/>
              <a:t> Лечение больных в </a:t>
            </a:r>
            <a:r>
              <a:rPr lang="ru-RU" sz="3600" b="1" dirty="0">
                <a:solidFill>
                  <a:srgbClr val="FF3300"/>
                </a:solidFill>
              </a:rPr>
              <a:t>IV</a:t>
            </a:r>
            <a:r>
              <a:rPr lang="ru-RU" sz="3600" b="1" dirty="0"/>
              <a:t> стадии</a:t>
            </a:r>
          </a:p>
          <a:p>
            <a:pPr>
              <a:defRPr/>
            </a:pPr>
            <a:r>
              <a:rPr lang="ru-RU" sz="3600" b="1" dirty="0"/>
              <a:t>  - в </a:t>
            </a:r>
            <a:r>
              <a:rPr lang="ru-RU" sz="3600" b="1" dirty="0">
                <a:solidFill>
                  <a:srgbClr val="FF3300"/>
                </a:solidFill>
              </a:rPr>
              <a:t>5,5</a:t>
            </a:r>
            <a:r>
              <a:rPr lang="ru-RU" sz="3600" b="1" dirty="0"/>
              <a:t> раза. </a:t>
            </a: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8" name="Rectangle 4"/>
          <p:cNvSpPr>
            <a:spLocks noChangeArrowheads="1"/>
          </p:cNvSpPr>
          <p:nvPr/>
        </p:nvSpPr>
        <p:spPr bwMode="auto">
          <a:xfrm>
            <a:off x="231775" y="300038"/>
            <a:ext cx="86836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Сотрудничество между Омской государственной медицинской академией и Страсбургским университетом началось в 2004 году, когда между ними был  подписан договор в области образования и медицины.</a:t>
            </a:r>
          </a:p>
        </p:txBody>
      </p:sp>
      <p:pic>
        <p:nvPicPr>
          <p:cNvPr id="93187" name="Picture 33" descr="DSC09493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31775" y="2882900"/>
            <a:ext cx="3981450" cy="2946400"/>
          </a:xfrm>
          <a:prstGeom prst="rect">
            <a:avLst/>
          </a:prstGeom>
          <a:noFill/>
          <a:ln w="317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93188" name="Picture 3" descr="K:\ТРУД\ФОТО\FRANCE\FRANCE_2010\DCIM\103MSDCF\DSC095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4213" y="2882900"/>
            <a:ext cx="4421187" cy="294640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</p:txBody>
      </p:sp>
      <p:sp>
        <p:nvSpPr>
          <p:cNvPr id="9421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  <a:p>
            <a:pPr eaLnBrk="0" hangingPunct="0"/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421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421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4393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marT="45523" marB="455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9309" name="Rectangle 13"/>
          <p:cNvSpPr>
            <a:spLocks noChangeArrowheads="1"/>
          </p:cNvSpPr>
          <p:nvPr/>
        </p:nvSpPr>
        <p:spPr bwMode="auto">
          <a:xfrm>
            <a:off x="376238" y="0"/>
            <a:ext cx="8375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ДОГОВОР ПОДПИСАЛИ</a:t>
            </a:r>
          </a:p>
        </p:txBody>
      </p:sp>
      <p:pic>
        <p:nvPicPr>
          <p:cNvPr id="94217" name="Picture 3" descr="D:\ТРУД\ФОТО\депо\ЛЮД\Люд_1\Изображение 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3338" y="887413"/>
            <a:ext cx="3649662" cy="569595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-217488" y="4373563"/>
            <a:ext cx="2790826" cy="203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ДЕКАН МЕДИЦИНСКОГО ФАКУЛЬТЕТА СТРАСБУРГСКОГО УНИВЕРСИТЕТА</a:t>
            </a:r>
          </a:p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БЕРТРАН</a:t>
            </a:r>
          </a:p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ЛЮД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3175" y="4525963"/>
            <a:ext cx="27908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РЕКТОР ОМСКОЙ ГОСУДАРСТВЕННОЙ МЕДИЦИНСКОЙ АКАДЕМИИ АЛЕКСАНДР НОВИКОВ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</p:txBody>
      </p:sp>
      <p:sp>
        <p:nvSpPr>
          <p:cNvPr id="9523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  <a:p>
            <a:pPr eaLnBrk="0" hangingPunct="0"/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523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523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4393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marT="45523" marB="455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5240" name="Picture 3" descr="D:\ТРУД\ФОТО\ГРАНТ_ФРАНЦИЯ_2010\ГРАНТ_ФРАНЦИЯ\DSC09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3513" y="0"/>
            <a:ext cx="9307513" cy="69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1" name="Picture 5" descr="D:\ТРУД\ФОТО\депо\ЛЮД\Люд_1\Изображение 2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75" y="211138"/>
            <a:ext cx="33020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44500" y="5446713"/>
            <a:ext cx="3636963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ЖИЛЬБЕР МАССАРД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ДЕЙСТВИТЕЛЬНЫЙ ЧЛЕН АМН РФ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ПОЧЕТНЫЙ ПРОФЕССОР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ОМСКОЙ ГОСУДАРСТВЕННОЙ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МЕДИЦИНСКОЙ АКАДЕМИИ</a:t>
            </a:r>
          </a:p>
        </p:txBody>
      </p:sp>
      <p:sp>
        <p:nvSpPr>
          <p:cNvPr id="95243" name="TextBox 9"/>
          <p:cNvSpPr txBox="1">
            <a:spLocks noChangeArrowheads="1"/>
          </p:cNvSpPr>
          <p:nvPr/>
        </p:nvSpPr>
        <p:spPr bwMode="auto">
          <a:xfrm>
            <a:off x="4518025" y="5827713"/>
            <a:ext cx="4325938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В 2011 году указом</a:t>
            </a:r>
          </a:p>
          <a:p>
            <a:pPr algn="ctr"/>
            <a:r>
              <a:rPr lang="ru-RU" sz="1600" b="1"/>
              <a:t> президента России награжден</a:t>
            </a:r>
          </a:p>
          <a:p>
            <a:pPr algn="ctr"/>
            <a:r>
              <a:rPr lang="ru-RU" sz="1600" b="1"/>
              <a:t> ОРДЕНОМ ДРУЖБЫ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</p:txBody>
      </p:sp>
      <p:sp>
        <p:nvSpPr>
          <p:cNvPr id="96259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  <a:p>
            <a:pPr eaLnBrk="0" hangingPunct="0"/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6260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6261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4393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marT="45523" marB="455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9309" name="Rectangle 13"/>
          <p:cNvSpPr>
            <a:spLocks noChangeArrowheads="1"/>
          </p:cNvSpPr>
          <p:nvPr/>
        </p:nvSpPr>
        <p:spPr bwMode="auto">
          <a:xfrm>
            <a:off x="376238" y="261938"/>
            <a:ext cx="83756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ПРОВЕДЕНИЕ СОВМЕСТНЫХ ОПЕРАЦИЙ</a:t>
            </a:r>
          </a:p>
        </p:txBody>
      </p:sp>
      <p:pic>
        <p:nvPicPr>
          <p:cNvPr id="96265" name="Picture 2" descr="D:\ТРУД\FOTO\OCOD\СБОРНИК_ФОТО\DSC00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966788"/>
            <a:ext cx="6303963" cy="569595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657350" y="5462588"/>
            <a:ext cx="23002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ПРОФЕССОР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ЖИЛЬБЕР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МАССАРД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773738" y="5462588"/>
            <a:ext cx="21875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ПРОФЕССОР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ВИКТОР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КОСЕНОК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</p:txBody>
      </p:sp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  <a:p>
            <a:pPr eaLnBrk="0" hangingPunct="0"/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728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728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4393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marT="45523" marB="455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9309" name="Rectangle 13"/>
          <p:cNvSpPr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ОСНОВАТЕЛИ СОТРУДНИЧЕСТВА!</a:t>
            </a:r>
          </a:p>
        </p:txBody>
      </p:sp>
      <p:pic>
        <p:nvPicPr>
          <p:cNvPr id="97289" name="Picture 3" descr="D:\ТРУД\FOTO\OCOD\СБОРНИК_ФОТО\DSC00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3300" y="915988"/>
            <a:ext cx="2503488" cy="331470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97290" name="Picture 12" descr="D:\ТРУД\ФОТО\депо\ТЕМПУС_4\DSC08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175" y="2911475"/>
            <a:ext cx="3146425" cy="3398838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97291" name="Picture 13" descr="D:\ТРУД\ФОТО\депо\ТЕМПУС_4\DSC082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0300" y="3070225"/>
            <a:ext cx="2720975" cy="3240088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01650" y="1514475"/>
            <a:ext cx="1863725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БЕРТРАН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ЛЮД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89363" y="4614863"/>
            <a:ext cx="2065337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ЖИЛЬБЕР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МАССАРД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69100" y="1190625"/>
            <a:ext cx="2065338" cy="954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ЖИЛЬБЕР</a:t>
            </a:r>
          </a:p>
          <a:p>
            <a:pPr algn="ctr">
              <a:defRPr/>
            </a:pPr>
            <a:r>
              <a:rPr lang="ru-RU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ВИНСАН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1" name="Rectangle 3"/>
          <p:cNvSpPr>
            <a:spLocks noChangeArrowheads="1"/>
          </p:cNvSpPr>
          <p:nvPr/>
        </p:nvSpPr>
        <p:spPr bwMode="auto">
          <a:xfrm>
            <a:off x="141288" y="119063"/>
            <a:ext cx="8697912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6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TEMPUS IV 159328-TEMPUS-FR-TEMPUS-SMHES </a:t>
            </a:r>
            <a:r>
              <a:rPr lang="ru-RU" sz="36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(2009г.)</a:t>
            </a:r>
          </a:p>
        </p:txBody>
      </p:sp>
      <p:sp>
        <p:nvSpPr>
          <p:cNvPr id="98307" name="Прямоугольник 1"/>
          <p:cNvSpPr>
            <a:spLocks noChangeArrowheads="1"/>
          </p:cNvSpPr>
          <p:nvPr/>
        </p:nvSpPr>
        <p:spPr bwMode="auto">
          <a:xfrm>
            <a:off x="620713" y="3189288"/>
            <a:ext cx="7739062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FFFF"/>
                </a:solidFill>
                <a:cs typeface="Tahoma" pitchFamily="34" charset="0"/>
              </a:rPr>
              <a:t>Финансирование программы осуществляют Европейская Комиссия по вопросам образования и культуры (г. Брюссель, Бельгия) и Европейский Фонд Образования (г. Турин, Италия). </a:t>
            </a:r>
          </a:p>
          <a:p>
            <a:r>
              <a:rPr lang="ru-RU" sz="2000" b="1">
                <a:solidFill>
                  <a:srgbClr val="FFFFFF"/>
                </a:solidFill>
                <a:cs typeface="Tahoma" pitchFamily="34" charset="0"/>
              </a:rPr>
              <a:t> </a:t>
            </a:r>
          </a:p>
          <a:p>
            <a:r>
              <a:rPr lang="ru-RU" sz="2000" b="1">
                <a:solidFill>
                  <a:srgbClr val="FFFF00"/>
                </a:solidFill>
                <a:cs typeface="Tahoma" pitchFamily="34" charset="0"/>
              </a:rPr>
              <a:t>Цель проекта: </a:t>
            </a:r>
            <a:r>
              <a:rPr lang="ru-RU" sz="2000" b="1">
                <a:solidFill>
                  <a:srgbClr val="FFFFFF"/>
                </a:solidFill>
                <a:cs typeface="Tahoma" pitchFamily="34" charset="0"/>
              </a:rPr>
              <a:t>создание системы обучения в течение жизни для преподавателей медицинских ВУЗов.</a:t>
            </a:r>
          </a:p>
          <a:p>
            <a:r>
              <a:rPr lang="ru-RU">
                <a:solidFill>
                  <a:srgbClr val="FFFFFF"/>
                </a:solidFill>
                <a:latin typeface="Arial" charset="0"/>
              </a:rPr>
              <a:t> </a:t>
            </a:r>
          </a:p>
        </p:txBody>
      </p:sp>
      <p:sp>
        <p:nvSpPr>
          <p:cNvPr id="98308" name="TextBox 2"/>
          <p:cNvSpPr txBox="1">
            <a:spLocks noChangeArrowheads="1"/>
          </p:cNvSpPr>
          <p:nvPr/>
        </p:nvSpPr>
        <p:spPr bwMode="auto">
          <a:xfrm>
            <a:off x="1595438" y="6045200"/>
            <a:ext cx="5789612" cy="4000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  <a:cs typeface="Tahoma" pitchFamily="34" charset="0"/>
              </a:rPr>
              <a:t>Сумма гранта – 700 000 евро на три года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950" y="1530350"/>
            <a:ext cx="7664450" cy="954088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Система обучения в течение жизни для</a:t>
            </a:r>
          </a:p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преподавателей медицинских ВУЗов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Text Box 2"/>
          <p:cNvSpPr txBox="1">
            <a:spLocks noChangeArrowheads="1"/>
          </p:cNvSpPr>
          <p:nvPr/>
        </p:nvSpPr>
        <p:spPr bwMode="auto">
          <a:xfrm>
            <a:off x="301625" y="954088"/>
            <a:ext cx="8610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Система обучения в течение жизни для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преподавателей медицинских ВУЗов</a:t>
            </a:r>
          </a:p>
        </p:txBody>
      </p:sp>
      <p:sp>
        <p:nvSpPr>
          <p:cNvPr id="401411" name="Rectangle 3"/>
          <p:cNvSpPr>
            <a:spLocks noChangeArrowheads="1"/>
          </p:cNvSpPr>
          <p:nvPr/>
        </p:nvSpPr>
        <p:spPr bwMode="auto">
          <a:xfrm>
            <a:off x="271463" y="0"/>
            <a:ext cx="86328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8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IV 159328-TEMPUS-FR-TEMPUS-SMHES </a:t>
            </a:r>
            <a:r>
              <a:rPr lang="ru-RU" sz="28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(2009г.)</a:t>
            </a:r>
          </a:p>
        </p:txBody>
      </p:sp>
      <p:grpSp>
        <p:nvGrpSpPr>
          <p:cNvPr id="99332" name="Группа 5"/>
          <p:cNvGrpSpPr>
            <a:grpSpLocks/>
          </p:cNvGrpSpPr>
          <p:nvPr/>
        </p:nvGrpSpPr>
        <p:grpSpPr bwMode="auto">
          <a:xfrm>
            <a:off x="3603625" y="2082800"/>
            <a:ext cx="1452563" cy="890588"/>
            <a:chOff x="3502580" y="3516527"/>
            <a:chExt cx="1453242" cy="891064"/>
          </a:xfrm>
        </p:grpSpPr>
        <p:sp>
          <p:nvSpPr>
            <p:cNvPr id="5" name="Овал 4"/>
            <p:cNvSpPr/>
            <p:nvPr/>
          </p:nvSpPr>
          <p:spPr>
            <a:xfrm>
              <a:off x="3502580" y="3516527"/>
              <a:ext cx="1453242" cy="89106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9347" name="TextBox 2"/>
            <p:cNvSpPr txBox="1">
              <a:spLocks noChangeArrowheads="1"/>
            </p:cNvSpPr>
            <p:nvPr/>
          </p:nvSpPr>
          <p:spPr bwMode="auto">
            <a:xfrm>
              <a:off x="3542090" y="3731226"/>
              <a:ext cx="1374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>
                  <a:solidFill>
                    <a:srgbClr val="FFFFFF"/>
                  </a:solidFill>
                  <a:cs typeface="Tahoma" pitchFamily="34" charset="0"/>
                </a:rPr>
                <a:t>МЗ РФ</a:t>
              </a:r>
            </a:p>
          </p:txBody>
        </p:sp>
      </p:grpSp>
      <p:sp>
        <p:nvSpPr>
          <p:cNvPr id="99333" name="TextBox 6"/>
          <p:cNvSpPr txBox="1">
            <a:spLocks noChangeArrowheads="1"/>
          </p:cNvSpPr>
          <p:nvPr/>
        </p:nvSpPr>
        <p:spPr bwMode="auto">
          <a:xfrm>
            <a:off x="933450" y="6237288"/>
            <a:ext cx="2009775" cy="369887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ВЛАДИВОСТОК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73713" y="4775200"/>
            <a:ext cx="1884362" cy="369888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ЛЮКСЕМБУРГ</a:t>
            </a:r>
          </a:p>
        </p:txBody>
      </p:sp>
      <p:sp>
        <p:nvSpPr>
          <p:cNvPr id="99335" name="TextBox 8"/>
          <p:cNvSpPr txBox="1">
            <a:spLocks noChangeArrowheads="1"/>
          </p:cNvSpPr>
          <p:nvPr/>
        </p:nvSpPr>
        <p:spPr bwMode="auto">
          <a:xfrm>
            <a:off x="2055813" y="5145088"/>
            <a:ext cx="885825" cy="3683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ОМСК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73713" y="4014788"/>
            <a:ext cx="1539875" cy="371475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СТРАСБУРГ</a:t>
            </a:r>
          </a:p>
        </p:txBody>
      </p:sp>
      <p:sp>
        <p:nvSpPr>
          <p:cNvPr id="99337" name="TextBox 10"/>
          <p:cNvSpPr txBox="1">
            <a:spLocks noChangeArrowheads="1"/>
          </p:cNvSpPr>
          <p:nvPr/>
        </p:nvSpPr>
        <p:spPr bwMode="auto">
          <a:xfrm>
            <a:off x="1739900" y="3462338"/>
            <a:ext cx="1201738" cy="3683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МОСКВА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3713" y="5497513"/>
            <a:ext cx="1041400" cy="36830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БОХУМ</a:t>
            </a:r>
          </a:p>
        </p:txBody>
      </p:sp>
      <p:sp>
        <p:nvSpPr>
          <p:cNvPr id="99339" name="TextBox 14"/>
          <p:cNvSpPr txBox="1">
            <a:spLocks noChangeArrowheads="1"/>
          </p:cNvSpPr>
          <p:nvPr/>
        </p:nvSpPr>
        <p:spPr bwMode="auto">
          <a:xfrm>
            <a:off x="1030288" y="4014788"/>
            <a:ext cx="1911350" cy="369887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АРХАНГЕЛЬСК</a:t>
            </a:r>
          </a:p>
        </p:txBody>
      </p:sp>
      <p:sp>
        <p:nvSpPr>
          <p:cNvPr id="99340" name="TextBox 15"/>
          <p:cNvSpPr txBox="1">
            <a:spLocks noChangeArrowheads="1"/>
          </p:cNvSpPr>
          <p:nvPr/>
        </p:nvSpPr>
        <p:spPr bwMode="auto">
          <a:xfrm>
            <a:off x="1316038" y="4592638"/>
            <a:ext cx="1625600" cy="368300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ВОЛГОГРАД</a:t>
            </a:r>
          </a:p>
        </p:txBody>
      </p:sp>
      <p:sp>
        <p:nvSpPr>
          <p:cNvPr id="99341" name="TextBox 17"/>
          <p:cNvSpPr txBox="1">
            <a:spLocks noChangeArrowheads="1"/>
          </p:cNvSpPr>
          <p:nvPr/>
        </p:nvSpPr>
        <p:spPr bwMode="auto">
          <a:xfrm>
            <a:off x="1652588" y="5681663"/>
            <a:ext cx="1289050" cy="369887"/>
          </a:xfrm>
          <a:prstGeom prst="rect">
            <a:avLst/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cs typeface="Tahoma" pitchFamily="34" charset="0"/>
              </a:rPr>
              <a:t>ИРКУТСК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3713" y="3378200"/>
            <a:ext cx="1092200" cy="36830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ПАРИЖ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3713" y="6053138"/>
            <a:ext cx="722312" cy="369887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РИМ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17625" y="2297113"/>
            <a:ext cx="1625600" cy="585787"/>
          </a:xfrm>
          <a:prstGeom prst="rect">
            <a:avLst/>
          </a:prstGeom>
          <a:solidFill>
            <a:srgbClr val="00CC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РОССИЙСКИЕ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ПАРТНЕРЫ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27713" y="2297113"/>
            <a:ext cx="1676400" cy="585787"/>
          </a:xfrm>
          <a:prstGeom prst="rect">
            <a:avLst/>
          </a:prstGeom>
          <a:solidFill>
            <a:srgbClr val="00CC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ЗАРУБЕЖНЫЕ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ПАРТНЕРЫ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03" name="Group 7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6" name="Rectangle 13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2537" name="Rectangle 1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2538" name="Rectangle 1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9" name="Rectangle 17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9714" name="Group 18"/>
          <p:cNvGraphicFramePr>
            <a:graphicFrameLocks noGrp="1"/>
          </p:cNvGraphicFramePr>
          <p:nvPr/>
        </p:nvGraphicFramePr>
        <p:xfrm>
          <a:off x="2365375" y="8134350"/>
          <a:ext cx="207964" cy="517880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80" marB="45580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2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latin typeface="Arial" charset="0"/>
              </a:rPr>
              <a:t>  </a:t>
            </a:r>
          </a:p>
        </p:txBody>
      </p:sp>
      <p:sp>
        <p:nvSpPr>
          <p:cNvPr id="22543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>  </a:t>
            </a: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2544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45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5991" name="Group 7"/>
          <p:cNvGraphicFramePr>
            <a:graphicFrameLocks noGrp="1"/>
          </p:cNvGraphicFramePr>
          <p:nvPr/>
        </p:nvGraphicFramePr>
        <p:xfrm>
          <a:off x="2365375" y="8134350"/>
          <a:ext cx="207964" cy="517818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1282" marR="91282" marT="45549" marB="45549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69727" name="Picture 31" descr=" Государственный Герб России "/>
          <p:cNvPicPr>
            <a:picLocks noChangeAspect="1" noChangeArrowheads="1"/>
          </p:cNvPicPr>
          <p:nvPr/>
        </p:nvPicPr>
        <p:blipFill>
          <a:blip r:embed="rId3" cstate="print">
            <a:lum bright="30000" contrast="12000"/>
          </a:blip>
          <a:srcRect/>
          <a:stretch>
            <a:fillRect/>
          </a:stretch>
        </p:blipFill>
        <p:spPr bwMode="auto">
          <a:xfrm>
            <a:off x="-9525" y="0"/>
            <a:ext cx="9017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9" name="WordArt 38"/>
          <p:cNvSpPr>
            <a:spLocks noChangeArrowheads="1" noChangeShapeType="1" noTextEdit="1"/>
          </p:cNvSpPr>
          <p:nvPr/>
        </p:nvSpPr>
        <p:spPr bwMode="auto">
          <a:xfrm>
            <a:off x="1241425" y="282575"/>
            <a:ext cx="7443788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КАЧЕСТВО МЕДИЦИНСКОЙ</a:t>
            </a:r>
          </a:p>
          <a:p>
            <a:pPr algn="ctr"/>
            <a:r>
              <a:rPr lang="ru-RU" sz="40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ПОМОЩИ В РФ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41288" y="1854200"/>
            <a:ext cx="8786812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400" b="1" dirty="0"/>
              <a:t>От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40%</a:t>
            </a:r>
            <a:r>
              <a:rPr lang="ru-RU" sz="2400" b="1" dirty="0"/>
              <a:t> до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60%</a:t>
            </a:r>
            <a:r>
              <a:rPr lang="ru-RU" sz="2400" b="1" dirty="0"/>
              <a:t> законченных случаев лечения признаны «дефектными», что означает: </a:t>
            </a:r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400" b="1" dirty="0"/>
              <a:t>из 1,3 млрд. обращений к врачу и госпитализаций в 320-780 млн. случаев пациенты получили неадекватные лечение (анализ данных субъекта Федерации).</a:t>
            </a:r>
          </a:p>
          <a:p>
            <a:pPr marL="342900" indent="-342900">
              <a:lnSpc>
                <a:spcPct val="30000"/>
              </a:lnSpc>
              <a:spcBef>
                <a:spcPct val="20000"/>
              </a:spcBef>
              <a:buClr>
                <a:srgbClr val="990000"/>
              </a:buClr>
              <a:buFont typeface="Wingdings" pitchFamily="2" charset="2"/>
              <a:buChar char="Ø"/>
              <a:defRPr/>
            </a:pPr>
            <a:endParaRPr lang="ru-RU" sz="2400" b="1" dirty="0"/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400" b="1" dirty="0"/>
              <a:t>Доступность высокотехнологичных видов медицинской помощи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12 - 20% </a:t>
            </a:r>
            <a:r>
              <a:rPr lang="ru-RU" sz="2400" b="1" dirty="0"/>
              <a:t>от потребности.</a:t>
            </a:r>
          </a:p>
          <a:p>
            <a:pPr marL="342900" indent="-342900">
              <a:lnSpc>
                <a:spcPct val="30000"/>
              </a:lnSpc>
              <a:spcBef>
                <a:spcPct val="20000"/>
              </a:spcBef>
              <a:buClr>
                <a:srgbClr val="990000"/>
              </a:buClr>
              <a:buFont typeface="Wingdings" pitchFamily="2" charset="2"/>
              <a:buChar char="Ø"/>
              <a:defRPr/>
            </a:pPr>
            <a:endParaRPr lang="ru-RU" sz="2400" b="1" dirty="0"/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400" b="1" dirty="0"/>
              <a:t>Равенство: </a:t>
            </a:r>
            <a:r>
              <a:rPr lang="ru-RU" sz="2400" b="1" dirty="0" err="1"/>
              <a:t>подушевой</a:t>
            </a:r>
            <a:r>
              <a:rPr lang="ru-RU" sz="2400" b="1" dirty="0"/>
              <a:t> норматив финансирования программы государственных гарантий отличается по субъектам РФ в более, чем </a:t>
            </a:r>
            <a:r>
              <a:rPr lang="ru-RU" sz="2400" b="1" dirty="0">
                <a:solidFill>
                  <a:srgbClr val="FFFF00"/>
                </a:solidFill>
              </a:rPr>
              <a:t>12</a:t>
            </a:r>
            <a:r>
              <a:rPr lang="ru-RU" sz="2400" b="1" dirty="0"/>
              <a:t> раз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01209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</p:txBody>
      </p:sp>
      <p:sp>
        <p:nvSpPr>
          <p:cNvPr id="100355" name="Rectangle 4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Arial" charset="0"/>
              </a:rPr>
              <a:t>  </a:t>
            </a:r>
          </a:p>
          <a:p>
            <a:pPr eaLnBrk="0" hangingPunct="0"/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0356" name="Rectangle 5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0357" name="Rectangle 6"/>
          <p:cNvSpPr>
            <a:spLocks noChangeArrowheads="1"/>
          </p:cNvSpPr>
          <p:nvPr/>
        </p:nvSpPr>
        <p:spPr bwMode="auto">
          <a:xfrm>
            <a:off x="-2374900" y="-5716588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439303" name="Group 7"/>
          <p:cNvGraphicFramePr>
            <a:graphicFrameLocks noGrp="1"/>
          </p:cNvGraphicFramePr>
          <p:nvPr/>
        </p:nvGraphicFramePr>
        <p:xfrm>
          <a:off x="2365375" y="8134350"/>
          <a:ext cx="207963" cy="5175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marT="45523" marB="45523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9309" name="Rectangle 13"/>
          <p:cNvSpPr>
            <a:spLocks noChangeArrowheads="1"/>
          </p:cNvSpPr>
          <p:nvPr/>
        </p:nvSpPr>
        <p:spPr bwMode="auto">
          <a:xfrm>
            <a:off x="376238" y="0"/>
            <a:ext cx="8375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0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 ДОГОВОРА </a:t>
            </a:r>
          </a:p>
        </p:txBody>
      </p:sp>
      <p:pic>
        <p:nvPicPr>
          <p:cNvPr id="100361" name="Picture 3" descr="D:\ТРУД\FOTO\OCOD\СБОРНИК_ФОТО\Изображение 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6238" y="438150"/>
            <a:ext cx="283845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Спасибо за</a:t>
            </a:r>
          </a:p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6014</TotalTime>
  <Words>2239</Words>
  <Application>Microsoft Office PowerPoint</Application>
  <PresentationFormat>Экран (4:3)</PresentationFormat>
  <Paragraphs>951</Paragraphs>
  <Slides>90</Slides>
  <Notes>87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90</vt:i4>
      </vt:variant>
    </vt:vector>
  </HeadingPairs>
  <TitlesOfParts>
    <vt:vector size="103" baseType="lpstr">
      <vt:lpstr>Tahoma</vt:lpstr>
      <vt:lpstr>Arial</vt:lpstr>
      <vt:lpstr>Wingdings</vt:lpstr>
      <vt:lpstr>Century</vt:lpstr>
      <vt:lpstr>Times New Roman</vt:lpstr>
      <vt:lpstr>Arial Unicode MS</vt:lpstr>
      <vt:lpstr>Сумерки</vt:lpstr>
      <vt:lpstr>Вершина горы</vt:lpstr>
      <vt:lpstr>1_Вершина горы</vt:lpstr>
      <vt:lpstr>2_Вершина горы</vt:lpstr>
      <vt:lpstr>Диаграмма Microsoft Office Excel</vt:lpstr>
      <vt:lpstr>Диаграмма</vt:lpstr>
      <vt:lpstr>Photo Microsoft Photo Editor 3.0</vt:lpstr>
      <vt:lpstr>Омская государственная медицинская академия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</vt:vector>
  </TitlesOfParts>
  <Company>Oncogynecology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и ранняя диагностика злокачественных опухолей женской репродуктивной сферы  В. М. Нечушкина гинекологическое отделение НИИ клинической онкологии ГУ РОНЦ им. Н. Н. Блохина РАМН</dc:title>
  <dc:creator>Valentina</dc:creator>
  <cp:lastModifiedBy>ОПСА</cp:lastModifiedBy>
  <cp:revision>351</cp:revision>
  <dcterms:created xsi:type="dcterms:W3CDTF">2006-05-10T06:19:06Z</dcterms:created>
  <dcterms:modified xsi:type="dcterms:W3CDTF">2012-05-03T04:16:11Z</dcterms:modified>
</cp:coreProperties>
</file>