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  <p:sldId id="286" r:id="rId31"/>
    <p:sldId id="284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B557"/>
    <a:srgbClr val="9C8D70"/>
    <a:srgbClr val="AA9C62"/>
    <a:srgbClr val="BB9F51"/>
    <a:srgbClr val="B6B156"/>
    <a:srgbClr val="A8AA62"/>
    <a:srgbClr val="429CAE"/>
    <a:srgbClr val="339933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F4D46-1510-4F98-89A9-A6CD3EC9AABD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54FF6-6966-4DDD-9558-634D588C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1077313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6B99-CAF4-4BA8-8A14-CC7D9F275042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5EDB-3849-48E1-B4D3-D358765AA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0617337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BAD99-1700-4EBB-BA49-C9D3062A188F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E572-9EE5-4F12-A503-70340399B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5012860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BF7EE-0AD3-4B74-9716-BAFBFE024378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D1FC3-D2DC-43C2-BA3A-148B0DEC6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038284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0933-5916-4868-B68A-E16BD2C95047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27904-4E20-4BF3-AE73-374A168E1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048754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36FA-2008-4A1B-A46A-D7654BD20E92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2EEDB-FF2A-4FE4-8693-4B8B17125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3549352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131E-14FF-42E3-8D38-F2666015984F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FC7AD-FC5D-4CF7-87D2-19B1597DE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8181445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2B675-2EDB-4AFE-A83D-7F2F40EEFBA7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7662-D236-4C08-AA0C-4585E952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756370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3D9A-A1E0-4EEA-898F-D14486FDE81A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DAB7-FA1B-4567-974A-295709EA7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4776479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7475-D864-44ED-98AB-E7CF727E17B3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7FDAE-650B-4122-A1ED-F8B732E1F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5640582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5A44-FB10-436F-9BB0-87F50E3E4C96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5FA65-E49F-4C54-9D8F-6C1885BB2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5404778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E3E295-4737-4B9A-ACFE-761C93C19C44}" type="datetimeFigureOut">
              <a:rPr lang="ru-RU"/>
              <a:pPr>
                <a:defRPr/>
              </a:pPr>
              <a:t>30.03.2013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D5F837-4B05-4A11-BB5E-B35E29B53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8.jpeg"/><Relationship Id="rId7" Type="http://schemas.openxmlformats.org/officeDocument/2006/relationships/image" Target="../media/image5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450" y="44450"/>
            <a:ext cx="7705725" cy="83185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Омская региональная общественная организация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«Омская профессиональная сестринская ассоциация»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916832"/>
            <a:ext cx="9036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C0000"/>
                </a:solidFill>
                <a:latin typeface="+mn-lt"/>
                <a:cs typeface="+mn-cs"/>
              </a:rPr>
              <a:t>Роль специализированных секций </a:t>
            </a:r>
            <a:endParaRPr lang="en-US" sz="4000" b="1" dirty="0" smtClean="0">
              <a:solidFill>
                <a:srgbClr val="CC0000"/>
              </a:solidFill>
              <a:latin typeface="+mn-lt"/>
              <a:cs typeface="+mn-cs"/>
            </a:endParaRPr>
          </a:p>
          <a:p>
            <a:pPr algn="ctr"/>
            <a:r>
              <a:rPr lang="ru-RU" sz="4000" b="1" dirty="0" smtClean="0">
                <a:solidFill>
                  <a:srgbClr val="CC0000"/>
                </a:solidFill>
                <a:latin typeface="+mn-lt"/>
                <a:cs typeface="+mn-cs"/>
              </a:rPr>
              <a:t>в </a:t>
            </a:r>
            <a:r>
              <a:rPr lang="ru-RU" sz="4000" b="1" dirty="0">
                <a:solidFill>
                  <a:srgbClr val="CC0000"/>
                </a:solidFill>
                <a:latin typeface="+mn-lt"/>
                <a:cs typeface="+mn-cs"/>
              </a:rPr>
              <a:t>повышении профессиональной компетентности специалистов </a:t>
            </a:r>
          </a:p>
          <a:p>
            <a:pPr algn="ctr"/>
            <a:r>
              <a:rPr lang="ru-RU" sz="4000" b="1" dirty="0">
                <a:solidFill>
                  <a:srgbClr val="CC0000"/>
                </a:solidFill>
                <a:latin typeface="+mn-lt"/>
                <a:cs typeface="+mn-cs"/>
              </a:rPr>
              <a:t>сестринского дела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171708"/>
            <a:ext cx="5940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err="1">
                <a:solidFill>
                  <a:srgbClr val="006600"/>
                </a:solidFill>
                <a:latin typeface="+mn-lt"/>
                <a:cs typeface="+mn-cs"/>
              </a:rPr>
              <a:t>М.Ю</a:t>
            </a:r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. Дорошенко, </a:t>
            </a:r>
          </a:p>
          <a:p>
            <a:pPr algn="r"/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председатель </a:t>
            </a:r>
            <a:endParaRPr lang="en-US" sz="24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r"/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профессионального </a:t>
            </a:r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комитета ОПСА</a:t>
            </a:r>
          </a:p>
          <a:p>
            <a:pPr algn="r"/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 по специальности «Сестринское дело»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«Сестринское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дело во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фтизиатрии»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63640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проведение Всероссийской акции «Белая ромашка</a:t>
            </a:r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», посвященной Всемирному дню борьбы с туберкулезом, 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2012 г.</a:t>
            </a:r>
          </a:p>
        </p:txBody>
      </p:sp>
      <p:sp>
        <p:nvSpPr>
          <p:cNvPr id="5" name="Овал 4"/>
          <p:cNvSpPr/>
          <p:nvPr/>
        </p:nvSpPr>
        <p:spPr>
          <a:xfrm>
            <a:off x="143544" y="1779203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841" name="Picture 1" descr="C:\Users\Sveta\Desktop\vserossiyskaya-akciya-belaya-romashka-2012-g-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8" y="3284984"/>
            <a:ext cx="4270135" cy="309157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2" name="Picture 2" descr="C:\Users\Sveta\Desktop\vserossiyskaya-akciya-belaya-romashka-2012-g-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53" y="3291809"/>
            <a:ext cx="4270135" cy="3049106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екции «Акушерское дело» и «Сестринское дело в неонатологии»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972" y="5448706"/>
            <a:ext cx="90364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Созданы 31 мая 2011 года на семинаре </a:t>
            </a:r>
            <a:endParaRPr lang="ru-RU" sz="26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Мир нуждается в акушерках и медицинских сестрах сегодня более, чем когда-либо»</a:t>
            </a:r>
          </a:p>
        </p:txBody>
      </p:sp>
      <p:pic>
        <p:nvPicPr>
          <p:cNvPr id="1026" name="Picture 2" descr="C:\Users\Sveta\Desktop\vystuplenie-s-dokladom-kamyshevoy-o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765" y="1196752"/>
            <a:ext cx="5564563" cy="417898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6632"/>
            <a:ext cx="7998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n-lt"/>
                <a:cs typeface="+mn-cs"/>
              </a:rPr>
              <a:t>Секция ОПСА «Акушерское дело»</a:t>
            </a:r>
            <a:endParaRPr lang="ru-RU" sz="4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475656" y="1196752"/>
            <a:ext cx="7128792" cy="5347520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«Акушерское дело»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552" y="1772816"/>
            <a:ext cx="8855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организация празднования 5 мая 2012 г. 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   Международного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дня акушерки;</a:t>
            </a:r>
          </a:p>
          <a:p>
            <a:pPr>
              <a:spcAft>
                <a:spcPts val="1800"/>
              </a:spcAft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подготовлены материалы:</a:t>
            </a: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для сборника методических рекомендаций «Организация работы акушерок родильного блока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»; </a:t>
            </a:r>
            <a:endParaRPr lang="ru-RU" sz="2600" b="1" dirty="0">
              <a:solidFill>
                <a:srgbClr val="006600"/>
              </a:solidFill>
              <a:latin typeface="+mn-lt"/>
              <a:cs typeface="+mn-cs"/>
            </a:endParaRP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для внедрения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ТПМУ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 «Запись сердцебиений плода и маточных сокращений с помощью фетального монитора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»;</a:t>
            </a:r>
            <a:endParaRPr lang="ru-RU" sz="2600" b="1" dirty="0">
              <a:solidFill>
                <a:srgbClr val="006600"/>
              </a:solidFill>
              <a:latin typeface="+mn-lt"/>
              <a:cs typeface="+mn-cs"/>
            </a:endParaRP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для выпуска протокола стандарта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КТГ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 «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кардиотокографии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».</a:t>
            </a:r>
          </a:p>
        </p:txBody>
      </p:sp>
      <p:sp>
        <p:nvSpPr>
          <p:cNvPr id="4" name="Овал 3"/>
          <p:cNvSpPr/>
          <p:nvPr/>
        </p:nvSpPr>
        <p:spPr>
          <a:xfrm>
            <a:off x="71536" y="1880828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85" y="285293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Sveta\Desktop\mezhdunarodnyy-den-akusherki-2012-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11" y="1460516"/>
            <a:ext cx="2429385" cy="1824468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Секция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«Акушерское дело»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8748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обращает внимание на то, что в современных условиях основными направлениями деятельности учреждений родовспоможения являются планирование семьи и охрана репродуктивного здоровья женщин, безопасное материнство и перинатальная охрана плода и новорожденного, где наибольшую роль необходимо отводить акушеркам,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т.к. акушерки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достойны признания уникальности своей профессиональной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роли.</a:t>
            </a:r>
          </a:p>
        </p:txBody>
      </p:sp>
      <p:sp>
        <p:nvSpPr>
          <p:cNvPr id="4" name="Овал 3"/>
          <p:cNvSpPr/>
          <p:nvPr/>
        </p:nvSpPr>
        <p:spPr>
          <a:xfrm>
            <a:off x="35496" y="1753657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www.buzzle.com/img/articleImages/389018-43411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229200"/>
            <a:ext cx="2138463" cy="142162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Секция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«Сестринское дело в неонатологии»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3074" name="Picture 2" descr="D:\Документы\ОПСА\7. Специализированные секции+\2. СД в неонатологии\Заседания секции\2012\1. Заседание секции 20.02.2012\Фото заседания\IMG_0410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403648" y="1268760"/>
            <a:ext cx="7044396" cy="5283102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«Сестринское дело в неонатологии»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5260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начата работа по разработке технологий простых медицинских услуг в неонатологии: </a:t>
            </a:r>
            <a:endParaRPr lang="ru-RU" sz="28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marL="355600" indent="-355600">
              <a:spcAft>
                <a:spcPts val="1800"/>
              </a:spcAft>
              <a:buFontTx/>
              <a:buChar char="-"/>
            </a:pP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Кормление новорожденного ребенка из ложки», </a:t>
            </a:r>
            <a:endParaRPr lang="ru-RU" sz="28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marL="355600" indent="-355600">
              <a:spcAft>
                <a:spcPts val="1800"/>
              </a:spcAft>
              <a:buFontTx/>
              <a:buChar char="-"/>
            </a:pP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Кормление новорожденного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ребенка                     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из бутылочки через соску», </a:t>
            </a:r>
            <a:endParaRPr lang="ru-RU" sz="28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marL="355600" indent="-355600">
              <a:spcAft>
                <a:spcPts val="1800"/>
              </a:spcAft>
              <a:buFontTx/>
              <a:buChar char="-"/>
            </a:pP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Пеленание новорожденного», </a:t>
            </a:r>
            <a:endParaRPr lang="ru-RU" sz="28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marL="355600" indent="-355600">
              <a:spcAft>
                <a:spcPts val="1800"/>
              </a:spcAft>
              <a:buFontTx/>
              <a:buChar char="-"/>
            </a:pP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Взятие образцов крови при проведении массового обследования новорожденных детей на наследственные заболевания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».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3544" y="177281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www.kroha24.ru/images/shop/1264766998_bre_softcup_inuse_l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92934" y="3476180"/>
            <a:ext cx="1753317" cy="1536996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«Сестринское дело в неонатологии»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784976" cy="4037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проведение </a:t>
            </a:r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Всемирной недели поддержки грудного вскармливания в родильных домах </a:t>
            </a:r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Омска:</a:t>
            </a:r>
          </a:p>
          <a:p>
            <a:pPr marL="457200" indent="-457200">
              <a:spcAft>
                <a:spcPts val="1000"/>
              </a:spcAft>
              <a:buFontTx/>
              <a:buChar char="-"/>
            </a:pPr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лекции и беседы по грудному вскармливанию;</a:t>
            </a:r>
          </a:p>
          <a:p>
            <a:pPr marL="457200" indent="-457200">
              <a:spcAft>
                <a:spcPts val="1000"/>
              </a:spcAft>
              <a:buFontTx/>
              <a:buChar char="-"/>
            </a:pPr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занятия в «школе» грудного вскармливания;</a:t>
            </a:r>
          </a:p>
          <a:p>
            <a:pPr marL="457200" indent="-457200">
              <a:spcAft>
                <a:spcPts val="1000"/>
              </a:spcAft>
              <a:buFontTx/>
              <a:buChar char="-"/>
            </a:pPr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проведение «Молочного салюта».</a:t>
            </a:r>
          </a:p>
          <a:p>
            <a:pPr>
              <a:spcAft>
                <a:spcPts val="2400"/>
              </a:spcAft>
            </a:pPr>
            <a:endParaRPr lang="ru-RU" sz="29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>
              <a:spcAft>
                <a:spcPts val="2400"/>
              </a:spcAft>
            </a:pPr>
            <a:endParaRPr lang="ru-RU" sz="29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504" y="1803310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C:\Users\Sveta\Desktop\vsemirnaya-nedelya-grudnogo-vskarmlivaniya-2012-g-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99753"/>
            <a:ext cx="3168967" cy="2197599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Sveta\Desktop\vsemirnaya-nedelya-grudnogo-vskarmlivaniya-2012-g-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88917" y="4411847"/>
            <a:ext cx="3155491" cy="2185505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88436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Секция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endParaRPr lang="ru-RU" sz="3600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5085184"/>
            <a:ext cx="9108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Создана 14 октября 2011 года на семинаре для медицинских сестер психиатрической и наркологической </a:t>
            </a: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служб, </a:t>
            </a:r>
            <a:r>
              <a:rPr lang="ru-RU" sz="2400" b="1" dirty="0">
                <a:solidFill>
                  <a:srgbClr val="006600"/>
                </a:solidFill>
                <a:latin typeface="+mn-lt"/>
                <a:cs typeface="+mn-cs"/>
              </a:rPr>
              <a:t>посвященном Всемирному дню психического здоровья под девизом: «Большой толчок: инвестиции в психическое здоровье»</a:t>
            </a:r>
          </a:p>
        </p:txBody>
      </p:sp>
      <p:pic>
        <p:nvPicPr>
          <p:cNvPr id="7170" name="Picture 2" descr="C:\Users\Sveta\Desktop\uchastniki-seminara-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124744"/>
            <a:ext cx="5904656" cy="391478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88436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Секция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endParaRPr lang="ru-RU" sz="3600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pic>
        <p:nvPicPr>
          <p:cNvPr id="4098" name="Picture 2" descr="D:\Документы\ОПСА\7. Специализированные секции+\4. СД в психиатрии и наркологии\Заседания секции\2013 г\Заседание № 1 от 07.02.2013 г\Фото заседания\S6000208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547664" y="1196752"/>
            <a:ext cx="7128792" cy="5346594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450" y="-81101"/>
            <a:ext cx="7705725" cy="10618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+mn-lt"/>
                <a:cs typeface="+mn-cs"/>
              </a:rPr>
              <a:t>Специалисты, посвятившие себя профессии</a:t>
            </a:r>
            <a:endParaRPr lang="ru-RU" sz="35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43010" name="Picture 2" descr="http://www.visualphotos.com/photo/1x5064100/nurse_cleaning_patients_mouth_and_face_BB089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671" y="1628800"/>
            <a:ext cx="3977337" cy="2474346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http://cloudfront3.bostinno.com/wp-content/uploads/2013/01/Medical-Laboratory-Technician.jpe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61" y="1196752"/>
            <a:ext cx="3958287" cy="244798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6" name="Picture 8" descr="http://www.visualphotos.com/photo/2x3800665/patient_having_breast_scan_in_hospital_nurse_assisting_smiling_side_view_461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3753" y="4005064"/>
            <a:ext cx="3958287" cy="2469006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6" descr="https://encrypted-tbn3.gstatic.com/images?q=tbn:ANd9GcTEy8h51Hj0QgGed3-TojQfgUDa7EgB1vZfiMRa2vX0Jr0RO0-9O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2843"/>
            <a:ext cx="3948343" cy="2454509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552699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88436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0532" y="1556792"/>
            <a:ext cx="2622620" cy="4464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014504" y="2041874"/>
            <a:ext cx="2964265" cy="44114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084168" y="1556793"/>
            <a:ext cx="2929203" cy="44644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88436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54387"/>
            <a:ext cx="8748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подготовлены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ТПМУ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:</a:t>
            </a: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Применение мер физического стеснения - фиксация 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     в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четырех точках»,</a:t>
            </a: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«Клиническое исследование состояния психической деятельности пациента», </a:t>
            </a: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«Проведение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предрейсового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 и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послерейсового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 медицинского осмотра водителей транспортных средств», </a:t>
            </a:r>
          </a:p>
          <a:p>
            <a:pPr marL="285750" indent="-285750">
              <a:spcAft>
                <a:spcPts val="1800"/>
              </a:spcAft>
              <a:buFontTx/>
              <a:buChar char="-"/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«Проведение медицинского освидетельствования 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                     на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состояние опьянения». </a:t>
            </a:r>
          </a:p>
        </p:txBody>
      </p:sp>
      <p:sp>
        <p:nvSpPr>
          <p:cNvPr id="4" name="Овал 3"/>
          <p:cNvSpPr/>
          <p:nvPr/>
        </p:nvSpPr>
        <p:spPr>
          <a:xfrm>
            <a:off x="107504" y="1880828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88436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777686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публикация статей в журнале «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Старшая    медицинская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сестра» № 6 и №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7;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  <a:p>
            <a:pPr>
              <a:spcAft>
                <a:spcPts val="3600"/>
              </a:spcAft>
            </a:pP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участие руководителя  секции в работе специализированной секции РАМС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                                       на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Всероссийском  форуме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медсестер                                с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докладом «Система непрерывного 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                  образования в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БУЗОО </a:t>
            </a:r>
            <a:r>
              <a:rPr lang="ru-RU" sz="2800" b="1" dirty="0" err="1">
                <a:solidFill>
                  <a:srgbClr val="006600"/>
                </a:solidFill>
                <a:latin typeface="+mn-lt"/>
                <a:cs typeface="+mn-cs"/>
              </a:rPr>
              <a:t>КПБ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 им. Н. Н. </a:t>
            </a:r>
            <a:r>
              <a:rPr lang="ru-RU" sz="2800" b="1" dirty="0" err="1">
                <a:solidFill>
                  <a:srgbClr val="006600"/>
                </a:solidFill>
                <a:latin typeface="+mn-lt"/>
                <a:cs typeface="+mn-cs"/>
              </a:rPr>
              <a:t>Солодникова</a:t>
            </a:r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».</a:t>
            </a:r>
            <a:endParaRPr lang="ru-RU" sz="28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504" y="177281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7504" y="3068960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Sveta\Desktop\12-oktyabrya-2012-g-vystuplenie-girfanovoy-e-p-na-sekcii-sestrinskoe-delo-v-psihiatr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663" y="3213331"/>
            <a:ext cx="2259288" cy="1790422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veta\Desktop\295557806_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5181">
            <a:off x="6917661" y="1336482"/>
            <a:ext cx="912810" cy="13227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Sveta\Desktop\295556006_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692">
            <a:off x="7749670" y="1352631"/>
            <a:ext cx="912810" cy="13227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88436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психиатрии и наркологии»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84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+mn-lt"/>
                <a:cs typeface="+mn-cs"/>
              </a:rPr>
              <a:t>проведение </a:t>
            </a:r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акции, посвященной Всемирному дню психического здоровья «Депрессия, глобальный кризис» 10 октября 2012 г.</a:t>
            </a:r>
          </a:p>
        </p:txBody>
      </p:sp>
      <p:sp>
        <p:nvSpPr>
          <p:cNvPr id="4" name="Овал 3"/>
          <p:cNvSpPr/>
          <p:nvPr/>
        </p:nvSpPr>
        <p:spPr>
          <a:xfrm>
            <a:off x="143544" y="177281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Sveta\Desktop\tarskaya-crb-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44" y="3212976"/>
            <a:ext cx="4348472" cy="326135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veta\Desktop\lyubinskaya-crb-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4348472" cy="326135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99288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Секция ОПСА «Сестринское дело в онкологии»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264040"/>
            <a:ext cx="90219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Создана 27 апреля 2012 года на семинаре </a:t>
            </a:r>
            <a:endParaRPr lang="ru-RU" sz="30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для 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медицинских сестёр онкологической службы Омской области «Вместе это возможно!»</a:t>
            </a:r>
          </a:p>
        </p:txBody>
      </p:sp>
      <p:pic>
        <p:nvPicPr>
          <p:cNvPr id="10242" name="Picture 2" descr="C:\Users\Sveta\Desktop\uchastniki-seminara-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1196752"/>
            <a:ext cx="7200800" cy="3916183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99288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Секция ОПСА «Сестринское дело в онкологии»</a:t>
            </a:r>
          </a:p>
        </p:txBody>
      </p:sp>
      <p:pic>
        <p:nvPicPr>
          <p:cNvPr id="11266" name="Picture 2" descr="C:\Users\Sveta\Desktop\specializirovannaya-sekciya-opsa-sestrinskoe-delo-v-onkolog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854" y="1268760"/>
            <a:ext cx="7526259" cy="5328592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99288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ОПСА «Сестринское дело в онкологии»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0060" y="1772816"/>
            <a:ext cx="82804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подготовлены мастер-классы по </a:t>
            </a:r>
            <a:r>
              <a:rPr lang="ru-RU" sz="3500" b="1" dirty="0" err="1">
                <a:solidFill>
                  <a:srgbClr val="006600"/>
                </a:solidFill>
                <a:latin typeface="+mn-lt"/>
                <a:cs typeface="+mn-cs"/>
              </a:rPr>
              <a:t>ТПМУ</a:t>
            </a: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: </a:t>
            </a:r>
          </a:p>
          <a:p>
            <a:pPr marL="627063" indent="-176213">
              <a:spcAft>
                <a:spcPts val="3000"/>
              </a:spcAft>
              <a:buFontTx/>
              <a:buChar char="-"/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«Взятие мазка на цитологическое исследование»,</a:t>
            </a:r>
          </a:p>
          <a:p>
            <a:pPr marL="627063" indent="-176213">
              <a:spcAft>
                <a:spcPts val="3000"/>
              </a:spcAft>
              <a:buFontTx/>
              <a:buChar char="-"/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«Уход за кишечными </a:t>
            </a:r>
            <a:r>
              <a:rPr lang="ru-RU" sz="3500" b="1" dirty="0" err="1">
                <a:solidFill>
                  <a:srgbClr val="006600"/>
                </a:solidFill>
                <a:latin typeface="+mn-lt"/>
                <a:cs typeface="+mn-cs"/>
              </a:rPr>
              <a:t>стомами</a:t>
            </a: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»,  </a:t>
            </a:r>
          </a:p>
          <a:p>
            <a:pPr marL="627063" indent="-176213">
              <a:spcAft>
                <a:spcPts val="3000"/>
              </a:spcAft>
              <a:buFontTx/>
              <a:buChar char="-"/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«Уход за </a:t>
            </a:r>
            <a:r>
              <a:rPr lang="ru-RU" sz="3500" b="1" dirty="0" err="1">
                <a:solidFill>
                  <a:srgbClr val="006600"/>
                </a:solidFill>
                <a:latin typeface="+mn-lt"/>
                <a:cs typeface="+mn-cs"/>
              </a:rPr>
              <a:t>трахеостомой</a:t>
            </a: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», </a:t>
            </a:r>
          </a:p>
          <a:p>
            <a:pPr marL="627063" indent="-176213">
              <a:spcAft>
                <a:spcPts val="3000"/>
              </a:spcAft>
              <a:buFontTx/>
              <a:buChar char="-"/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«Промывание желудка».</a:t>
            </a:r>
          </a:p>
        </p:txBody>
      </p:sp>
      <p:sp>
        <p:nvSpPr>
          <p:cNvPr id="4" name="Овал 3"/>
          <p:cNvSpPr/>
          <p:nvPr/>
        </p:nvSpPr>
        <p:spPr>
          <a:xfrm>
            <a:off x="143544" y="195283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99288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ОПСА «Сестринское дело в онкологии»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82809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500" b="1" dirty="0">
                <a:solidFill>
                  <a:srgbClr val="006600"/>
                </a:solidFill>
                <a:latin typeface="+mn-lt"/>
                <a:cs typeface="+mn-cs"/>
              </a:rPr>
              <a:t>проведение акции, посвященной Всемирному дню борьбы с раком молочной железы, 1 октября 2012 года </a:t>
            </a:r>
          </a:p>
        </p:txBody>
      </p:sp>
      <p:sp>
        <p:nvSpPr>
          <p:cNvPr id="4" name="Овал 3"/>
          <p:cNvSpPr/>
          <p:nvPr/>
        </p:nvSpPr>
        <p:spPr>
          <a:xfrm>
            <a:off x="143544" y="1952836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Sveta\Desktop\gb-8470-9-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39600"/>
            <a:ext cx="4140460" cy="2426295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Sveta\Desktop\bolsherechenskaya-crb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44" y="3933493"/>
            <a:ext cx="4183267" cy="2426295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7384"/>
            <a:ext cx="7992888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ОПСА «Сестринское дело в онкологии»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734481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0"/>
              </a:spcAft>
            </a:pPr>
            <a:r>
              <a:rPr lang="ru-RU" sz="3100" b="1" dirty="0">
                <a:solidFill>
                  <a:srgbClr val="006600"/>
                </a:solidFill>
                <a:latin typeface="+mn-lt"/>
                <a:cs typeface="+mn-cs"/>
              </a:rPr>
              <a:t>публикация статей в  журналах «Старшая медицинская сестра»  № 6 и № 7: </a:t>
            </a:r>
          </a:p>
          <a:p>
            <a:pPr marL="531813" indent="-258763">
              <a:spcAft>
                <a:spcPts val="3000"/>
              </a:spcAft>
              <a:buFontTx/>
              <a:buChar char="-"/>
            </a:pPr>
            <a:r>
              <a:rPr lang="ru-RU" sz="3100" b="1" dirty="0">
                <a:solidFill>
                  <a:srgbClr val="006600"/>
                </a:solidFill>
                <a:latin typeface="+mn-lt"/>
                <a:cs typeface="+mn-cs"/>
              </a:rPr>
              <a:t>«Что необходимо знать при взятии мазка на цитологическое исследование; </a:t>
            </a:r>
          </a:p>
          <a:p>
            <a:pPr marL="531813" indent="-258763">
              <a:spcAft>
                <a:spcPts val="3000"/>
              </a:spcAft>
              <a:buFontTx/>
              <a:buChar char="-"/>
            </a:pPr>
            <a:r>
              <a:rPr lang="ru-RU" sz="3100" b="1" dirty="0">
                <a:solidFill>
                  <a:srgbClr val="006600"/>
                </a:solidFill>
                <a:latin typeface="+mn-lt"/>
                <a:cs typeface="+mn-cs"/>
              </a:rPr>
              <a:t>«Организация школы здоровья: реабилитация пациентов после </a:t>
            </a:r>
            <a:r>
              <a:rPr lang="ru-RU" sz="3100" b="1" dirty="0" err="1">
                <a:solidFill>
                  <a:srgbClr val="006600"/>
                </a:solidFill>
                <a:latin typeface="+mn-lt"/>
                <a:cs typeface="+mn-cs"/>
              </a:rPr>
              <a:t>мастэктомии</a:t>
            </a:r>
            <a:r>
              <a:rPr lang="ru-RU" sz="3100" b="1" dirty="0">
                <a:solidFill>
                  <a:srgbClr val="006600"/>
                </a:solidFill>
                <a:latin typeface="+mn-lt"/>
                <a:cs typeface="+mn-cs"/>
              </a:rPr>
              <a:t>». </a:t>
            </a:r>
          </a:p>
        </p:txBody>
      </p:sp>
      <p:sp>
        <p:nvSpPr>
          <p:cNvPr id="4" name="Овал 3"/>
          <p:cNvSpPr/>
          <p:nvPr/>
        </p:nvSpPr>
        <p:spPr>
          <a:xfrm>
            <a:off x="107504" y="1916832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Sveta\Desktop\295557806_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5181">
            <a:off x="6804833" y="3881968"/>
            <a:ext cx="1252555" cy="1815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295556006_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692">
            <a:off x="7773710" y="4651070"/>
            <a:ext cx="1252555" cy="1815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085" y="44624"/>
            <a:ext cx="743639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>
                <a:solidFill>
                  <a:schemeClr val="bg1"/>
                </a:solidFill>
                <a:latin typeface="+mn-lt"/>
                <a:cs typeface="+mn-cs"/>
              </a:rPr>
              <a:t>Секция ОПСА «Рентгенология</a:t>
            </a:r>
            <a:r>
              <a:rPr lang="ru-RU" sz="4200" b="1" dirty="0" smtClean="0">
                <a:solidFill>
                  <a:schemeClr val="bg1"/>
                </a:solidFill>
                <a:latin typeface="+mn-lt"/>
                <a:cs typeface="+mn-cs"/>
              </a:rPr>
              <a:t>»</a:t>
            </a:r>
            <a:endParaRPr lang="ru-RU" sz="42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802376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Создана 16 октября 2012 года </a:t>
            </a:r>
          </a:p>
          <a:p>
            <a:pPr algn="ctr"/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 на семинаре для рентгенолаборантов </a:t>
            </a:r>
            <a:endParaRPr lang="ru-RU" sz="29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От традиционной рентгенологии к новым направлениям лучевой диагностики»</a:t>
            </a:r>
          </a:p>
        </p:txBody>
      </p:sp>
      <p:pic>
        <p:nvPicPr>
          <p:cNvPr id="13314" name="Picture 2" descr="C:\Users\Sveta\Desktop\uchastniki-seminara-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38" y="1233735"/>
            <a:ext cx="5256584" cy="3506141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4182"/>
            <a:ext cx="7705725" cy="8125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chemeClr val="bg1"/>
                </a:solidFill>
                <a:latin typeface="+mn-lt"/>
                <a:cs typeface="+mn-cs"/>
              </a:rPr>
              <a:t>Решение  о создании секций принято на </a:t>
            </a:r>
            <a:r>
              <a:rPr lang="en-US" sz="2600" b="1" dirty="0" smtClean="0">
                <a:solidFill>
                  <a:schemeClr val="bg1"/>
                </a:solidFill>
                <a:latin typeface="+mn-lt"/>
                <a:cs typeface="+mn-cs"/>
              </a:rPr>
              <a:t>II </a:t>
            </a:r>
            <a:r>
              <a:rPr lang="ru-RU" sz="2600" b="1" dirty="0" smtClean="0">
                <a:solidFill>
                  <a:schemeClr val="bg1"/>
                </a:solidFill>
                <a:latin typeface="+mn-lt"/>
                <a:cs typeface="+mn-cs"/>
              </a:rPr>
              <a:t>отчетно-выборной конференции ОПСА, 10 декабря 2010 г. </a:t>
            </a:r>
            <a:endParaRPr lang="ru-RU" sz="2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AutoShape 2" descr="http://&amp;ocy;&amp;pcy;&amp;scy;&amp;acy;.&amp;rcy;&amp;fcy;/img/images/otkrytoe-golosovanie-mandatami.jpg"/>
          <p:cNvSpPr>
            <a:spLocks noChangeAspect="1" noChangeArrowheads="1"/>
          </p:cNvSpPr>
          <p:nvPr/>
        </p:nvSpPr>
        <p:spPr bwMode="auto">
          <a:xfrm>
            <a:off x="155575" y="-2765425"/>
            <a:ext cx="9258300" cy="5772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7" name="Picture 3" descr="C:\Users\Sveta\Desktop\otkrytoe-golosovanie-mandatam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848872" cy="4889848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085" y="44624"/>
            <a:ext cx="743639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>
                <a:solidFill>
                  <a:schemeClr val="bg1"/>
                </a:solidFill>
                <a:latin typeface="+mn-lt"/>
                <a:cs typeface="+mn-cs"/>
              </a:rPr>
              <a:t>Секция ОПСА «Рентгенология</a:t>
            </a:r>
            <a:r>
              <a:rPr lang="ru-RU" sz="4200" b="1" dirty="0" smtClean="0">
                <a:solidFill>
                  <a:schemeClr val="bg1"/>
                </a:solidFill>
                <a:latin typeface="+mn-lt"/>
                <a:cs typeface="+mn-cs"/>
              </a:rPr>
              <a:t>»</a:t>
            </a:r>
            <a:endParaRPr lang="ru-RU" sz="42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4338" name="Picture 2" descr="C:\Users\Sveta\Desktop\specializirovannaya-sekciya-opsa-rentgenologi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76" y="1340768"/>
            <a:ext cx="7498804" cy="5001702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-45387"/>
            <a:ext cx="7812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+mn-lt"/>
                <a:cs typeface="+mn-cs"/>
              </a:rPr>
              <a:t>Профессия операционной медицинской сестры уникальна и жизненно значима для общества</a:t>
            </a:r>
          </a:p>
        </p:txBody>
      </p:sp>
      <p:pic>
        <p:nvPicPr>
          <p:cNvPr id="15362" name="Picture 2" descr="http://nursingcrib.com/wp-content/uploads/operating-room-nurse.jpg?9d7bd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173" y="1340768"/>
            <a:ext cx="7543668" cy="5019213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02984"/>
            <a:ext cx="7769756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>
                <a:solidFill>
                  <a:schemeClr val="bg1"/>
                </a:solidFill>
                <a:latin typeface="+mn-lt"/>
                <a:cs typeface="+mn-cs"/>
              </a:rPr>
              <a:t>Секция ОПСА </a:t>
            </a:r>
            <a:r>
              <a:rPr lang="ru-RU" sz="3700" b="1" dirty="0" smtClean="0">
                <a:solidFill>
                  <a:schemeClr val="bg1"/>
                </a:solidFill>
                <a:latin typeface="+mn-lt"/>
                <a:cs typeface="+mn-cs"/>
              </a:rPr>
              <a:t>«Операционное дело»</a:t>
            </a:r>
            <a:endParaRPr lang="ru-RU" sz="37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157192"/>
            <a:ext cx="91440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Создана 18 февраля 2013 года на семинаре </a:t>
            </a:r>
            <a:endParaRPr lang="ru-RU" sz="29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для </a:t>
            </a:r>
            <a:r>
              <a:rPr lang="ru-RU" sz="2900" b="1" dirty="0">
                <a:solidFill>
                  <a:srgbClr val="006600"/>
                </a:solidFill>
                <a:latin typeface="+mn-lt"/>
                <a:cs typeface="+mn-cs"/>
              </a:rPr>
              <a:t>операционных медицинских сестер «Современные аспекты операционного дела»</a:t>
            </a:r>
          </a:p>
        </p:txBody>
      </p:sp>
      <p:pic>
        <p:nvPicPr>
          <p:cNvPr id="21506" name="Picture 2" descr="18_02_13_3.JPG"/>
          <p:cNvPicPr>
            <a:picLocks noChangeAspect="1" noChangeArrowheads="1"/>
          </p:cNvPicPr>
          <p:nvPr/>
        </p:nvPicPr>
        <p:blipFill rotWithShape="1">
          <a:blip r:embed="rId2" cstate="screen">
            <a:lum bright="1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3102" y="1196752"/>
            <a:ext cx="7154506" cy="3753679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02984"/>
            <a:ext cx="7769756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700" b="1" dirty="0">
                <a:solidFill>
                  <a:schemeClr val="bg1"/>
                </a:solidFill>
                <a:latin typeface="+mn-lt"/>
                <a:cs typeface="+mn-cs"/>
              </a:rPr>
              <a:t>Секция ОПСА </a:t>
            </a:r>
            <a:r>
              <a:rPr lang="ru-RU" sz="3700" b="1" dirty="0" smtClean="0">
                <a:solidFill>
                  <a:schemeClr val="bg1"/>
                </a:solidFill>
                <a:latin typeface="+mn-lt"/>
                <a:cs typeface="+mn-cs"/>
              </a:rPr>
              <a:t>«Операционное дело»</a:t>
            </a:r>
            <a:endParaRPr lang="ru-RU" sz="37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8993" y="3140968"/>
            <a:ext cx="914400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 smtClean="0">
                <a:solidFill>
                  <a:srgbClr val="006600"/>
                </a:solidFill>
                <a:latin typeface="+mn-lt"/>
                <a:cs typeface="+mn-cs"/>
              </a:rPr>
              <a:t>Фото секции</a:t>
            </a:r>
            <a:endParaRPr lang="ru-RU" sz="29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pic>
        <p:nvPicPr>
          <p:cNvPr id="5122" name="Picture 2" descr="D:\Документы\ОПСА\7. Специализированные секции+\7. Операционное дело\Члены секции\DSCN059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427770" y="1196752"/>
            <a:ext cx="7132626" cy="5350074"/>
          </a:xfrm>
          <a:prstGeom prst="rect">
            <a:avLst/>
          </a:prstGeom>
          <a:ln w="34925" cap="sq">
            <a:solidFill>
              <a:srgbClr val="3399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4624"/>
            <a:ext cx="782624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 smtClean="0">
                <a:solidFill>
                  <a:schemeClr val="bg1"/>
                </a:solidFill>
                <a:latin typeface="+mn-lt"/>
                <a:cs typeface="+mn-cs"/>
              </a:rPr>
              <a:t>Взаимодействие секций ОПСА</a:t>
            </a:r>
            <a:endParaRPr lang="ru-RU" sz="45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4608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специализированные секции РАМС</a:t>
            </a:r>
            <a:endParaRPr lang="ru-RU" sz="30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2132856"/>
            <a:ext cx="38992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международные контакты</a:t>
            </a:r>
            <a:endParaRPr lang="ru-RU" sz="30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5" name="Стрелка вниз 4"/>
          <p:cNvSpPr/>
          <p:nvPr/>
        </p:nvSpPr>
        <p:spPr>
          <a:xfrm rot="2531831">
            <a:off x="3126814" y="1322491"/>
            <a:ext cx="360040" cy="79208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8618844">
            <a:off x="5799475" y="1353419"/>
            <a:ext cx="360040" cy="79208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3980671"/>
            <a:ext cx="42119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вступление </a:t>
            </a:r>
            <a:endParaRPr lang="ru-RU" sz="3000" b="1" dirty="0" smtClean="0">
              <a:solidFill>
                <a:srgbClr val="006600"/>
              </a:solidFill>
              <a:latin typeface="+mn-lt"/>
              <a:cs typeface="+mn-cs"/>
            </a:endParaRPr>
          </a:p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в 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Европейскую ассоциацию операционных медицинских сестер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516216" y="3244920"/>
            <a:ext cx="354637" cy="68813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C:\Users\Sveta\Desktop\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99" y="3442865"/>
            <a:ext cx="4557713" cy="2938463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-108801"/>
            <a:ext cx="781236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Совет РАМС по исследованиям 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 сестринском деле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23554" name="Picture 2" descr="C:\Users\Sveta\Desktop\12-oktyabrya-2012-g-rabota-sekcii-issledovaniya-v-sestrinskom-dele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106" y="1484784"/>
            <a:ext cx="7592068" cy="5063909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116632"/>
            <a:ext cx="781236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Специализированные секции ОПСА</a:t>
            </a:r>
            <a:endParaRPr lang="ru-RU" sz="3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3" name="Picture 1" descr="C:\Users\Sveta\Desktop\sestrinskoe-delo-vo-ftiziatr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55" y="2492896"/>
            <a:ext cx="2864888" cy="1616091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veta\Desktop\sestrinskoe-delo-v-neonatologi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52842"/>
            <a:ext cx="2877338" cy="1623113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veta\Desktop\sestrinskoe-delo-v-psihiatrii-i-narkologi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75955"/>
            <a:ext cx="2846644" cy="1601038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veta\Desktop\specializirovannaya-sekciya-opsa-sestrinskoe-delo-v-onkologii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5168" y="4076188"/>
            <a:ext cx="2877339" cy="165618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veta\Desktop\specializirovannaya-sekciya-opsa-rentgenologiya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23937" y="3572007"/>
            <a:ext cx="2904578" cy="165618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508104" y="4871452"/>
            <a:ext cx="3040088" cy="1652102"/>
          </a:xfrm>
          <a:prstGeom prst="rect">
            <a:avLst/>
          </a:prstGeom>
          <a:ln w="34925">
            <a:solidFill>
              <a:srgbClr val="339933"/>
            </a:solidFill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screen">
            <a:lum bright="20000"/>
          </a:blip>
          <a:srcRect/>
          <a:stretch>
            <a:fillRect/>
          </a:stretch>
        </p:blipFill>
        <p:spPr bwMode="auto">
          <a:xfrm>
            <a:off x="2267744" y="1124744"/>
            <a:ext cx="2885287" cy="1656184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44624"/>
            <a:ext cx="781236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chemeClr val="bg1"/>
                </a:solidFill>
                <a:latin typeface="+mn-lt"/>
                <a:cs typeface="+mn-cs"/>
              </a:rPr>
              <a:t>Развитие сестринского дела</a:t>
            </a:r>
            <a:endParaRPr lang="ru-RU" sz="45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«в </a:t>
            </a:r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споре</a:t>
            </a:r>
          </a:p>
          <a:p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 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рождается истина</a:t>
            </a:r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»</a:t>
            </a:r>
            <a:endParaRPr lang="ru-RU" sz="30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9624" y="1796378"/>
            <a:ext cx="3348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3000" b="1" dirty="0">
                <a:solidFill>
                  <a:srgbClr val="006600"/>
                </a:solidFill>
                <a:latin typeface="+mn-lt"/>
                <a:cs typeface="+mn-cs"/>
              </a:rPr>
              <a:t>в работе рождается сила»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4251142" y="1988840"/>
            <a:ext cx="1184954" cy="5040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http://karismatalentgroup.com/blog/wp-content/uploads/2012/01/CROWD-OPTION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96952"/>
            <a:ext cx="2974478" cy="3572329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us.123rf.com/400wm/400/400/normanpogson/normanpogson0604/normanpogson060400020/384336-two-nurses-talking-about-a-docto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2996952"/>
            <a:ext cx="2974478" cy="360502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780928"/>
            <a:ext cx="88924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006600"/>
                </a:solidFill>
                <a:latin typeface="+mn-lt"/>
                <a:cs typeface="+mn-cs"/>
              </a:rPr>
              <a:t>Благодарю за внимание!</a:t>
            </a:r>
            <a:endParaRPr lang="ru-RU" sz="55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6144" y="44624"/>
            <a:ext cx="7884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Роль специализированных секций </a:t>
            </a:r>
            <a:r>
              <a:rPr lang="ru-RU" sz="2000" b="1" dirty="0" smtClean="0">
                <a:solidFill>
                  <a:schemeClr val="bg1"/>
                </a:solidFill>
                <a:latin typeface="+mn-lt"/>
                <a:cs typeface="+mn-cs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повышении профессиональной компетентности специалистов </a:t>
            </a:r>
            <a:r>
              <a:rPr lang="ru-RU" sz="2000" b="1" dirty="0" smtClean="0">
                <a:solidFill>
                  <a:schemeClr val="bg1"/>
                </a:solidFill>
                <a:latin typeface="+mn-lt"/>
                <a:cs typeface="+mn-cs"/>
              </a:rPr>
              <a:t> сестринского </a:t>
            </a: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дела</a:t>
            </a:r>
          </a:p>
        </p:txBody>
      </p:sp>
    </p:spTree>
    <p:extLst>
      <p:ext uri="{BB962C8B-B14F-4D97-AF65-F5344CB8AC3E}">
        <p14:creationId xmlns="" xmlns:p14="http://schemas.microsoft.com/office/powerpoint/2010/main" val="21895746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-99392"/>
            <a:ext cx="7705725" cy="10341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bg1"/>
                </a:solidFill>
                <a:latin typeface="+mn-lt"/>
                <a:cs typeface="+mn-cs"/>
              </a:rPr>
              <a:t>Создание специализированных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chemeClr val="bg1"/>
                </a:solidFill>
                <a:latin typeface="+mn-lt"/>
                <a:cs typeface="+mn-cs"/>
              </a:rPr>
              <a:t>секций ОПСА,  2011 год</a:t>
            </a:r>
            <a:endParaRPr lang="ru-RU" sz="3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40961" name="Picture 1" descr="C:\Users\Sveta\Desktop\sestrinskoe-delo-vo-ftiziatr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61" y="1642649"/>
            <a:ext cx="3714750" cy="2095500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095127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400" b="1" dirty="0" err="1" smtClean="0">
                <a:solidFill>
                  <a:srgbClr val="006600"/>
                </a:solidFill>
                <a:latin typeface="+mn-lt"/>
                <a:cs typeface="+mn-cs"/>
              </a:rPr>
              <a:t>СД</a:t>
            </a: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 во фтизиатрии»</a:t>
            </a:r>
            <a:endParaRPr lang="ru-RU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095127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«Акушерское дело»</a:t>
            </a:r>
            <a:endParaRPr lang="ru-RU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pic>
        <p:nvPicPr>
          <p:cNvPr id="40963" name="Picture 3" descr="C:\Users\Sveta\Desktop\sestrinskoe-delo-v-neonatologi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61" y="3941337"/>
            <a:ext cx="3687186" cy="2079951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7624" y="6042011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400" b="1" dirty="0" err="1" smtClean="0">
                <a:solidFill>
                  <a:srgbClr val="006600"/>
                </a:solidFill>
                <a:latin typeface="+mn-lt"/>
                <a:cs typeface="+mn-cs"/>
              </a:rPr>
              <a:t>СД</a:t>
            </a: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 в неонатологии»</a:t>
            </a:r>
            <a:endParaRPr lang="ru-RU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pic>
        <p:nvPicPr>
          <p:cNvPr id="40964" name="Picture 4" descr="C:\Users\Sveta\Desktop\sestrinskoe-delo-v-psihiatrii-i-narkologi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23" y="3964631"/>
            <a:ext cx="3693579" cy="2077380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20072" y="6050730"/>
            <a:ext cx="3816424" cy="690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«</a:t>
            </a:r>
            <a:r>
              <a:rPr lang="ru-RU" sz="2400" b="1" dirty="0" err="1" smtClean="0">
                <a:solidFill>
                  <a:srgbClr val="006600"/>
                </a:solidFill>
                <a:latin typeface="+mn-lt"/>
                <a:cs typeface="+mn-cs"/>
              </a:rPr>
              <a:t>СД</a:t>
            </a:r>
            <a:r>
              <a:rPr lang="ru-RU" sz="2400" b="1" dirty="0" smtClean="0">
                <a:solidFill>
                  <a:srgbClr val="006600"/>
                </a:solidFill>
                <a:latin typeface="+mn-lt"/>
                <a:cs typeface="+mn-cs"/>
              </a:rPr>
              <a:t> в психиатрии и наркологии»</a:t>
            </a:r>
            <a:endParaRPr lang="ru-RU" sz="2400" b="1" dirty="0">
              <a:solidFill>
                <a:srgbClr val="006600"/>
              </a:solidFill>
              <a:latin typeface="+mn-lt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 bwMode="auto">
          <a:xfrm>
            <a:off x="5220072" y="1628800"/>
            <a:ext cx="3672408" cy="2108000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27384"/>
            <a:ext cx="79563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+mn-lt"/>
                <a:cs typeface="+mn-cs"/>
              </a:rPr>
              <a:t>Круглый </a:t>
            </a:r>
            <a:r>
              <a:rPr lang="ru-RU" sz="2600" b="1" dirty="0">
                <a:solidFill>
                  <a:schemeClr val="bg1"/>
                </a:solidFill>
                <a:latin typeface="+mn-lt"/>
                <a:cs typeface="+mn-cs"/>
              </a:rPr>
              <a:t>стол с руководителями профессионального комитета и членами специализированных </a:t>
            </a:r>
            <a:r>
              <a:rPr lang="ru-RU" sz="2600" b="1" dirty="0" smtClean="0">
                <a:solidFill>
                  <a:schemeClr val="bg1"/>
                </a:solidFill>
                <a:latin typeface="+mn-lt"/>
                <a:cs typeface="+mn-cs"/>
              </a:rPr>
              <a:t>секций</a:t>
            </a:r>
            <a:endParaRPr lang="ru-RU" sz="2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074802"/>
            <a:ext cx="340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+mn-lt"/>
                <a:cs typeface="+mn-cs"/>
              </a:rPr>
              <a:t>25 января 2013 года </a:t>
            </a:r>
          </a:p>
        </p:txBody>
      </p:sp>
      <p:pic>
        <p:nvPicPr>
          <p:cNvPr id="39937" name="Picture 1" descr="C:\Users\Sveta\Desktop\kruglyy-stol-s-rukovoditelyami-specializirovannyh-sekciy-opsa-2012-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480720" cy="4860540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Секция ОПСА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«Сестринское дело </a:t>
            </a:r>
            <a:endParaRPr lang="ru-RU" sz="3600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во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фтизиатрии»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5013176"/>
            <a:ext cx="87849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6600"/>
                </a:solidFill>
                <a:latin typeface="+mn-lt"/>
                <a:cs typeface="+mn-cs"/>
              </a:rPr>
              <a:t>Создана 31 марта 2011 года на семинаре для медицинских сестер фтизиатрической службы, посвященном Всемирному дню борьбы с туберкулезом «Борьба с ТБ продолжается: переориентация борьбы на ликвидацию ТБ»</a:t>
            </a:r>
          </a:p>
        </p:txBody>
      </p:sp>
      <p:pic>
        <p:nvPicPr>
          <p:cNvPr id="38913" name="Picture 1" descr="C:\Users\Sveta\Desktop\uchastniki-seminara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145" y="1231622"/>
            <a:ext cx="5328592" cy="3623443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Секция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ОПСА «Сестринское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дело </a:t>
            </a:r>
            <a:endParaRPr lang="ru-RU" sz="3600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во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фтизиатрии»</a:t>
            </a:r>
          </a:p>
        </p:txBody>
      </p:sp>
      <p:pic>
        <p:nvPicPr>
          <p:cNvPr id="1026" name="Picture 2" descr="D:\Документы\ОПСА\7. Специализированные секции+\1. СД во фтизиатрии\Заседания  секции\4. Заседание 19.12.12\Фото заседания\DSCN01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196751"/>
            <a:ext cx="7200800" cy="5401211"/>
          </a:xfrm>
          <a:prstGeom prst="rect">
            <a:avLst/>
          </a:prstGeom>
          <a:noFill/>
          <a:ln w="34925">
            <a:solidFill>
              <a:srgbClr val="339933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«Сестринское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дело во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фтизиатрии»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4056" y="1700808"/>
            <a:ext cx="8676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разработка и внедрение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ТПМУ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 с учетом особенностей 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 для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пациентов с заболеванием «туберкулез»: «Неотложные мероприятия при отравлении </a:t>
            </a:r>
            <a:r>
              <a:rPr lang="ru-RU" sz="2600" b="1" dirty="0" err="1">
                <a:solidFill>
                  <a:srgbClr val="006600"/>
                </a:solidFill>
                <a:latin typeface="+mn-lt"/>
                <a:cs typeface="+mn-cs"/>
              </a:rPr>
              <a:t>изониазидом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», «Постановка пробы Манту»; </a:t>
            </a:r>
          </a:p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подготовка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материалов к выпуску методических рекомендаций «Организация деятельности медицинской сестры фтизиатрических учреждений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»;</a:t>
            </a:r>
          </a:p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в 2013 году запланировано подготовить электронный вариант всех материалов для рецензирования экспертами ОПСА;</a:t>
            </a:r>
          </a:p>
        </p:txBody>
      </p:sp>
      <p:sp>
        <p:nvSpPr>
          <p:cNvPr id="5" name="Овал 4"/>
          <p:cNvSpPr/>
          <p:nvPr/>
        </p:nvSpPr>
        <p:spPr>
          <a:xfrm>
            <a:off x="107504" y="1844824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7504" y="3885151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07504" y="5517232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0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Работа секции ОПСА</a:t>
            </a:r>
          </a:p>
          <a:p>
            <a:pPr algn="ctr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«Сестринское </a:t>
            </a:r>
            <a:r>
              <a:rPr lang="ru-RU" sz="3600" b="1" dirty="0" smtClean="0">
                <a:solidFill>
                  <a:schemeClr val="bg1"/>
                </a:solidFill>
                <a:latin typeface="+mn-lt"/>
                <a:cs typeface="+mn-cs"/>
              </a:rPr>
              <a:t>дело во </a:t>
            </a: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фтизиатрии»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56895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участие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во Всероссийском форуме медицинских сестер 11-14 октября 2012 года в 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г. Санкт–Петербург </a:t>
            </a:r>
            <a:r>
              <a:rPr lang="ru-RU" sz="2600" b="1" dirty="0">
                <a:solidFill>
                  <a:srgbClr val="006600"/>
                </a:solidFill>
                <a:latin typeface="+mn-lt"/>
                <a:cs typeface="+mn-cs"/>
              </a:rPr>
              <a:t>«Будущее профессии создадим вместе: открытость, доступность, информированность</a:t>
            </a:r>
            <a:r>
              <a:rPr lang="ru-RU" sz="2600" b="1" dirty="0" smtClean="0">
                <a:solidFill>
                  <a:srgbClr val="006600"/>
                </a:solidFill>
                <a:latin typeface="+mn-lt"/>
                <a:cs typeface="+mn-cs"/>
              </a:rPr>
              <a:t>»;</a:t>
            </a:r>
          </a:p>
        </p:txBody>
      </p:sp>
      <p:sp>
        <p:nvSpPr>
          <p:cNvPr id="5" name="Овал 4"/>
          <p:cNvSpPr/>
          <p:nvPr/>
        </p:nvSpPr>
        <p:spPr>
          <a:xfrm>
            <a:off x="143544" y="1736812"/>
            <a:ext cx="324000" cy="32403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 descr="C:\Users\Sveta\Desktop\delegaciya-omskoy-professionalnoy-sestrinskoy-associacii-s-prezidentom-rams-sarkisovoy-v-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41"/>
            <a:ext cx="3671128" cy="2807314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9" name="Picture 3" descr="C:\Users\Sveta\Desktop\uchastniki-vserossiyskogo-foruma-medicinskih-sester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1"/>
            <a:ext cx="3672408" cy="2798517"/>
          </a:xfrm>
          <a:prstGeom prst="rect">
            <a:avLst/>
          </a:prstGeom>
          <a:noFill/>
          <a:ln w="34925">
            <a:solidFill>
              <a:srgbClr val="339933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765733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904</Words>
  <Application>Microsoft Office PowerPoint</Application>
  <PresentationFormat>Экран (4:3)</PresentationFormat>
  <Paragraphs>122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135</cp:revision>
  <dcterms:created xsi:type="dcterms:W3CDTF">2011-02-11T04:51:45Z</dcterms:created>
  <dcterms:modified xsi:type="dcterms:W3CDTF">2013-03-30T05:17:34Z</dcterms:modified>
</cp:coreProperties>
</file>