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89" d="100"/>
          <a:sy n="89" d="100"/>
        </p:scale>
        <p:origin x="-94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veta\Documents\My\&#1054;&#1055;&#1057;&#1040;\&#1050;&#1086;&#1086;&#1088;&#1076;&#1080;&#1085;&#1072;&#1094;.%20&#1089;&#1086;&#1074;&#1077;&#1090;\&#1055;&#1088;&#1077;&#1079;&#1077;&#1085;&#1090;&#1072;&#1094;&#1080;&#1080;\&#1051;&#1080;&#1089;&#1090;%20Microsoft%20Excel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>
        <c:manualLayout>
          <c:layoutTarget val="inner"/>
          <c:xMode val="edge"/>
          <c:yMode val="edge"/>
          <c:x val="3.4941075512400957E-2"/>
          <c:y val="0.17336069801768059"/>
          <c:w val="0.54397893762996463"/>
          <c:h val="0.63816123605313724"/>
        </c:manualLayout>
      </c:layout>
      <c:pie3DChart>
        <c:varyColors val="1"/>
        <c:ser>
          <c:idx val="0"/>
          <c:order val="0"/>
          <c:spPr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explosion val="25"/>
          <c:dLbls>
            <c:dLbl>
              <c:idx val="1"/>
              <c:layout>
                <c:manualLayout>
                  <c:x val="-2.745198064959601E-3"/>
                  <c:y val="0.16629104702652095"/>
                </c:manualLayout>
              </c:layout>
              <c:dLblPos val="bestFit"/>
              <c:showVal val="1"/>
            </c:dLbl>
            <c:dLbl>
              <c:idx val="2"/>
              <c:layout>
                <c:manualLayout>
                  <c:x val="-1.9216386454717203E-2"/>
                  <c:y val="0"/>
                </c:manualLayout>
              </c:layout>
              <c:dLblPos val="bestFit"/>
              <c:showVal val="1"/>
            </c:dLbl>
            <c:dLbl>
              <c:idx val="3"/>
              <c:layout>
                <c:manualLayout>
                  <c:x val="0"/>
                  <c:y val="-3.5273858460171108E-2"/>
                </c:manualLayout>
              </c:layout>
              <c:dLblPos val="bestFit"/>
              <c:showVal val="1"/>
            </c:dLbl>
            <c:dLbl>
              <c:idx val="4"/>
              <c:layout>
                <c:manualLayout>
                  <c:x val="4.1177970974393997E-2"/>
                  <c:y val="-7.0547716920342202E-2"/>
                </c:manualLayout>
              </c:layout>
              <c:dLblPos val="bestFit"/>
              <c:showVal val="1"/>
            </c:dLbl>
            <c:dLbl>
              <c:idx val="5"/>
              <c:layout>
                <c:manualLayout>
                  <c:x val="6.3139555494070798E-2"/>
                  <c:y val="2.7715174504420157E-2"/>
                </c:manualLayout>
              </c:layout>
              <c:dLblPos val="bestFit"/>
              <c:showVal val="1"/>
            </c:dLbl>
            <c:txPr>
              <a:bodyPr/>
              <a:lstStyle/>
              <a:p>
                <a:pPr>
                  <a:defRPr sz="2800" b="1">
                    <a:solidFill>
                      <a:srgbClr val="006600"/>
                    </a:solidFill>
                  </a:defRPr>
                </a:pPr>
                <a:endParaRPr lang="ru-RU"/>
              </a:p>
            </c:txPr>
            <c:dLblPos val="outEnd"/>
            <c:showVal val="1"/>
            <c:showLeaderLines val="1"/>
          </c:dLbls>
          <c:cat>
            <c:strRef>
              <c:f>Лист5!$A$1:$A$6</c:f>
              <c:strCache>
                <c:ptCount val="6"/>
                <c:pt idx="0">
                  <c:v>медицинские сестры</c:v>
                </c:pt>
                <c:pt idx="1">
                  <c:v>мед.лаб.техники</c:v>
                </c:pt>
                <c:pt idx="2">
                  <c:v>фельдшеры</c:v>
                </c:pt>
                <c:pt idx="3">
                  <c:v>акушерки</c:v>
                </c:pt>
                <c:pt idx="4">
                  <c:v>рентгенолаборанты</c:v>
                </c:pt>
                <c:pt idx="5">
                  <c:v>другие специалисты</c:v>
                </c:pt>
              </c:strCache>
            </c:strRef>
          </c:cat>
          <c:val>
            <c:numRef>
              <c:f>Лист5!$B$1:$B$6</c:f>
              <c:numCache>
                <c:formatCode>0.0%</c:formatCode>
                <c:ptCount val="6"/>
                <c:pt idx="0" formatCode="0%">
                  <c:v>0.82000000000000006</c:v>
                </c:pt>
                <c:pt idx="1">
                  <c:v>5.7000000000000016E-2</c:v>
                </c:pt>
                <c:pt idx="2">
                  <c:v>5.3000000000000005E-2</c:v>
                </c:pt>
                <c:pt idx="3">
                  <c:v>4.5000000000000012E-2</c:v>
                </c:pt>
                <c:pt idx="4">
                  <c:v>1.2999999999999998E-2</c:v>
                </c:pt>
                <c:pt idx="5">
                  <c:v>1.2000000000000002E-2</c:v>
                </c:pt>
              </c:numCache>
            </c:numRef>
          </c:val>
        </c:ser>
        <c:dLbls>
          <c:showVal val="1"/>
        </c:dLbls>
      </c:pie3DChart>
    </c:plotArea>
    <c:legend>
      <c:legendPos val="r"/>
      <c:layout>
        <c:manualLayout>
          <c:xMode val="edge"/>
          <c:yMode val="edge"/>
          <c:x val="0.59830111148098042"/>
          <c:y val="4.3332685257193658E-2"/>
          <c:w val="0.40094795796172289"/>
          <c:h val="0.8579042804767727"/>
        </c:manualLayout>
      </c:layout>
      <c:txPr>
        <a:bodyPr/>
        <a:lstStyle/>
        <a:p>
          <a:pPr>
            <a:defRPr sz="2500" b="1">
              <a:solidFill>
                <a:srgbClr val="006600"/>
              </a:solidFill>
            </a:defRPr>
          </a:pPr>
          <a:endParaRPr lang="ru-RU"/>
        </a:p>
      </c:txPr>
    </c:legend>
    <c:plotVisOnly val="1"/>
    <c:dispBlanksAs val="zero"/>
  </c:chart>
  <c:spPr>
    <a:noFill/>
    <a:ln>
      <a:noFill/>
    </a:ln>
  </c:sp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C80E70-3FDD-4788-81EB-6721EFDB8AA2}" type="datetimeFigureOut">
              <a:rPr lang="ru-RU"/>
              <a:pPr>
                <a:defRPr/>
              </a:pPr>
              <a:t>30.03.2013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60052F-8501-4436-A389-CA04DD4D618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66860040"/>
      </p:ext>
    </p:extLst>
  </p:cSld>
  <p:clrMapOvr>
    <a:masterClrMapping/>
  </p:clrMapOvr>
  <p:transition spd="slow">
    <p:strips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AAB818-AADB-482D-8997-F9F3C3F34BB3}" type="datetimeFigureOut">
              <a:rPr lang="ru-RU"/>
              <a:pPr>
                <a:defRPr/>
              </a:pPr>
              <a:t>30.03.2013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0F0D86-3841-4FF4-A6BC-EC2EFCAEB6A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91552649"/>
      </p:ext>
    </p:extLst>
  </p:cSld>
  <p:clrMapOvr>
    <a:masterClrMapping/>
  </p:clrMapOvr>
  <p:transition spd="slow">
    <p:strips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97D5DD-7F7D-49D9-9B4D-EE775B6D7A23}" type="datetimeFigureOut">
              <a:rPr lang="ru-RU"/>
              <a:pPr>
                <a:defRPr/>
              </a:pPr>
              <a:t>30.03.2013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B88B8D-C5D8-4883-96C2-C57BC359094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27597563"/>
      </p:ext>
    </p:extLst>
  </p:cSld>
  <p:clrMapOvr>
    <a:masterClrMapping/>
  </p:clrMapOvr>
  <p:transition spd="slow"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027BB7-6298-4212-BC55-FDFDEE2805EA}" type="datetimeFigureOut">
              <a:rPr lang="ru-RU"/>
              <a:pPr>
                <a:defRPr/>
              </a:pPr>
              <a:t>30.03.2013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B2FD76-6AAE-410F-AD5C-BA65F784DE2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84012670"/>
      </p:ext>
    </p:extLst>
  </p:cSld>
  <p:clrMapOvr>
    <a:masterClrMapping/>
  </p:clrMapOvr>
  <p:transition spd="slow"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0A8CC5-4674-446F-B0E3-C78992DB6DE8}" type="datetimeFigureOut">
              <a:rPr lang="ru-RU"/>
              <a:pPr>
                <a:defRPr/>
              </a:pPr>
              <a:t>30.03.2013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88AA80-4EFE-416C-B39C-63E552C6F52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90851607"/>
      </p:ext>
    </p:extLst>
  </p:cSld>
  <p:clrMapOvr>
    <a:masterClrMapping/>
  </p:clrMapOvr>
  <p:transition spd="slow"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987358-78B5-449E-AFDC-EC292826A51B}" type="datetimeFigureOut">
              <a:rPr lang="ru-RU"/>
              <a:pPr>
                <a:defRPr/>
              </a:pPr>
              <a:t>30.03.2013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4691E-9AC0-449C-9E1A-F01F483E147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7936487"/>
      </p:ext>
    </p:extLst>
  </p:cSld>
  <p:clrMapOvr>
    <a:masterClrMapping/>
  </p:clrMapOvr>
  <p:transition spd="slow"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B74F6-28D0-4C1C-A1C5-12FDE7423916}" type="datetimeFigureOut">
              <a:rPr lang="ru-RU"/>
              <a:pPr>
                <a:defRPr/>
              </a:pPr>
              <a:t>30.03.2013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B92603-7BA1-4493-BF97-DF4F517D9B9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35185662"/>
      </p:ext>
    </p:extLst>
  </p:cSld>
  <p:clrMapOvr>
    <a:masterClrMapping/>
  </p:clrMapOvr>
  <p:transition spd="slow"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B4B7B-0004-4870-96BA-347B0B30AA7A}" type="datetimeFigureOut">
              <a:rPr lang="ru-RU"/>
              <a:pPr>
                <a:defRPr/>
              </a:pPr>
              <a:t>30.03.2013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AE3A63-2497-4C5D-8870-60972AE69C1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48302306"/>
      </p:ext>
    </p:extLst>
  </p:cSld>
  <p:clrMapOvr>
    <a:masterClrMapping/>
  </p:clrMapOvr>
  <p:transition spd="slow"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420F8D-4E71-4539-85DE-C1BCA78A9A57}" type="datetimeFigureOut">
              <a:rPr lang="ru-RU"/>
              <a:pPr>
                <a:defRPr/>
              </a:pPr>
              <a:t>30.03.2013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9ED70A-DE33-4CCA-A2B5-620C108B71D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62919577"/>
      </p:ext>
    </p:extLst>
  </p:cSld>
  <p:clrMapOvr>
    <a:masterClrMapping/>
  </p:clrMapOvr>
  <p:transition spd="slow">
    <p:strips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A9288B-C6EC-4029-AA04-55844A0D4053}" type="datetimeFigureOut">
              <a:rPr lang="ru-RU"/>
              <a:pPr>
                <a:defRPr/>
              </a:pPr>
              <a:t>30.03.2013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1CA2B1-0566-4349-BAB9-88A909136E8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949296"/>
      </p:ext>
    </p:extLst>
  </p:cSld>
  <p:clrMapOvr>
    <a:masterClrMapping/>
  </p:clrMapOvr>
  <p:transition spd="slow">
    <p:strips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17B57C-429D-414F-8294-DA73E87D0800}" type="datetimeFigureOut">
              <a:rPr lang="ru-RU"/>
              <a:pPr>
                <a:defRPr/>
              </a:pPr>
              <a:t>30.03.2013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A703FE-7B85-4593-984A-0D50E737D08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2867882"/>
      </p:ext>
    </p:extLst>
  </p:cSld>
  <p:clrMapOvr>
    <a:masterClrMapping/>
  </p:clrMapOvr>
  <p:transition spd="slow"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4A4DEC1-B9DA-48C6-8013-37056A67941F}" type="datetimeFigureOut">
              <a:rPr lang="ru-RU"/>
              <a:pPr>
                <a:defRPr/>
              </a:pPr>
              <a:t>30.03.2013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BF2CFEB-DEB8-4A39-A11D-49204F4C7AA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strips dir="rd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5.jpeg"/><Relationship Id="rId4" Type="http://schemas.microsoft.com/office/2007/relationships/hdphoto" Target="../media/hdphoto20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21.wdp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microsoft.com/office/2007/relationships/hdphoto" Target="../media/hdphoto22.wdp"/><Relationship Id="rId7" Type="http://schemas.openxmlformats.org/officeDocument/2006/relationships/image" Target="../media/image54.jpe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10" Type="http://schemas.openxmlformats.org/officeDocument/2006/relationships/image" Target="../media/image56.jpeg"/><Relationship Id="rId4" Type="http://schemas.openxmlformats.org/officeDocument/2006/relationships/image" Target="../media/image51.jpeg"/><Relationship Id="rId9" Type="http://schemas.microsoft.com/office/2007/relationships/hdphoto" Target="../media/hdphoto23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13" Type="http://schemas.microsoft.com/office/2007/relationships/hdphoto" Target="../media/hdphoto6.wdp"/><Relationship Id="rId18" Type="http://schemas.openxmlformats.org/officeDocument/2006/relationships/image" Target="../media/image10.jpeg"/><Relationship Id="rId26" Type="http://schemas.openxmlformats.org/officeDocument/2006/relationships/image" Target="../media/image15.jpeg"/><Relationship Id="rId3" Type="http://schemas.microsoft.com/office/2007/relationships/hdphoto" Target="../media/hdphoto1.wdp"/><Relationship Id="rId21" Type="http://schemas.openxmlformats.org/officeDocument/2006/relationships/image" Target="../media/image12.jpeg"/><Relationship Id="rId34" Type="http://schemas.openxmlformats.org/officeDocument/2006/relationships/image" Target="../media/image22.jpeg"/><Relationship Id="rId7" Type="http://schemas.microsoft.com/office/2007/relationships/hdphoto" Target="../media/hdphoto3.wdp"/><Relationship Id="rId12" Type="http://schemas.openxmlformats.org/officeDocument/2006/relationships/image" Target="../media/image7.jpeg"/><Relationship Id="rId17" Type="http://schemas.microsoft.com/office/2007/relationships/hdphoto" Target="../media/hdphoto8.wdp"/><Relationship Id="rId25" Type="http://schemas.openxmlformats.org/officeDocument/2006/relationships/image" Target="../media/image14.jpeg"/><Relationship Id="rId33" Type="http://schemas.openxmlformats.org/officeDocument/2006/relationships/image" Target="../media/image21.jpeg"/><Relationship Id="rId2" Type="http://schemas.openxmlformats.org/officeDocument/2006/relationships/image" Target="../media/image2.jpeg"/><Relationship Id="rId16" Type="http://schemas.openxmlformats.org/officeDocument/2006/relationships/image" Target="../media/image9.jpeg"/><Relationship Id="rId20" Type="http://schemas.microsoft.com/office/2007/relationships/hdphoto" Target="../media/hdphoto9.wdp"/><Relationship Id="rId29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11" Type="http://schemas.microsoft.com/office/2007/relationships/hdphoto" Target="../media/hdphoto5.wdp"/><Relationship Id="rId24" Type="http://schemas.microsoft.com/office/2007/relationships/hdphoto" Target="../media/hdphoto11.wdp"/><Relationship Id="rId32" Type="http://schemas.openxmlformats.org/officeDocument/2006/relationships/image" Target="../media/image20.jpeg"/><Relationship Id="rId5" Type="http://schemas.microsoft.com/office/2007/relationships/hdphoto" Target="../media/hdphoto2.wdp"/><Relationship Id="rId15" Type="http://schemas.microsoft.com/office/2007/relationships/hdphoto" Target="../media/hdphoto7.wdp"/><Relationship Id="rId23" Type="http://schemas.openxmlformats.org/officeDocument/2006/relationships/image" Target="../media/image13.jpeg"/><Relationship Id="rId28" Type="http://schemas.openxmlformats.org/officeDocument/2006/relationships/image" Target="../media/image17.jpeg"/><Relationship Id="rId36" Type="http://schemas.openxmlformats.org/officeDocument/2006/relationships/image" Target="../media/image23.jpeg"/><Relationship Id="rId10" Type="http://schemas.openxmlformats.org/officeDocument/2006/relationships/image" Target="../media/image6.jpeg"/><Relationship Id="rId19" Type="http://schemas.openxmlformats.org/officeDocument/2006/relationships/image" Target="../media/image11.jpeg"/><Relationship Id="rId31" Type="http://schemas.microsoft.com/office/2007/relationships/hdphoto" Target="../media/hdphoto12.wdp"/><Relationship Id="rId4" Type="http://schemas.openxmlformats.org/officeDocument/2006/relationships/image" Target="../media/image3.jpeg"/><Relationship Id="rId9" Type="http://schemas.microsoft.com/office/2007/relationships/hdphoto" Target="../media/hdphoto4.wdp"/><Relationship Id="rId14" Type="http://schemas.openxmlformats.org/officeDocument/2006/relationships/image" Target="../media/image8.jpeg"/><Relationship Id="rId22" Type="http://schemas.microsoft.com/office/2007/relationships/hdphoto" Target="../media/hdphoto10.wdp"/><Relationship Id="rId27" Type="http://schemas.openxmlformats.org/officeDocument/2006/relationships/image" Target="../media/image16.jpeg"/><Relationship Id="rId30" Type="http://schemas.openxmlformats.org/officeDocument/2006/relationships/image" Target="../media/image19.jpeg"/><Relationship Id="rId35" Type="http://schemas.microsoft.com/office/2007/relationships/hdphoto" Target="../media/hdphoto13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gif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microsoft.com/office/2007/relationships/hdphoto" Target="../media/hdphoto14.wdp"/><Relationship Id="rId7" Type="http://schemas.microsoft.com/office/2007/relationships/hdphoto" Target="../media/hdphoto16.wdp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jpeg"/><Relationship Id="rId11" Type="http://schemas.openxmlformats.org/officeDocument/2006/relationships/image" Target="../media/image29.jpeg"/><Relationship Id="rId5" Type="http://schemas.microsoft.com/office/2007/relationships/hdphoto" Target="../media/hdphoto15.wdp"/><Relationship Id="rId10" Type="http://schemas.openxmlformats.org/officeDocument/2006/relationships/image" Target="../media/image28.jpeg"/><Relationship Id="rId4" Type="http://schemas.openxmlformats.org/officeDocument/2006/relationships/image" Target="../media/image25.jpeg"/><Relationship Id="rId9" Type="http://schemas.microsoft.com/office/2007/relationships/hdphoto" Target="../media/hdphoto17.wdp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8.wdp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19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215900" y="1772816"/>
            <a:ext cx="8748713" cy="3046988"/>
          </a:xfrm>
          <a:prstGeom prst="rect">
            <a:avLst/>
          </a:prstGeom>
          <a:noFill/>
          <a:effectLst/>
        </p:spPr>
        <p:txBody>
          <a:bodyPr>
            <a:spAutoFit/>
          </a:bodyPr>
          <a:lstStyle/>
          <a:p>
            <a:pPr algn="ctr"/>
            <a:r>
              <a:rPr lang="ru-RU" sz="4800" b="1" dirty="0" smtClean="0">
                <a:solidFill>
                  <a:srgbClr val="CC0000"/>
                </a:solidFill>
                <a:latin typeface="+mn-lt"/>
                <a:cs typeface="+mn-cs"/>
              </a:rPr>
              <a:t>Будущее </a:t>
            </a:r>
            <a:r>
              <a:rPr lang="ru-RU" sz="4800" b="1" dirty="0">
                <a:solidFill>
                  <a:srgbClr val="CC0000"/>
                </a:solidFill>
                <a:latin typeface="+mn-lt"/>
                <a:cs typeface="+mn-cs"/>
              </a:rPr>
              <a:t>создадим вместе. П</a:t>
            </a:r>
            <a:r>
              <a:rPr lang="ru-RU" sz="4800" b="1" dirty="0" smtClean="0">
                <a:solidFill>
                  <a:srgbClr val="CC0000"/>
                </a:solidFill>
                <a:latin typeface="+mn-lt"/>
                <a:cs typeface="+mn-cs"/>
              </a:rPr>
              <a:t>ерспективы </a:t>
            </a:r>
            <a:r>
              <a:rPr lang="ru-RU" sz="4800" b="1" dirty="0">
                <a:solidFill>
                  <a:srgbClr val="CC0000"/>
                </a:solidFill>
                <a:latin typeface="+mn-lt"/>
                <a:cs typeface="+mn-cs"/>
              </a:rPr>
              <a:t>развития </a:t>
            </a:r>
          </a:p>
          <a:p>
            <a:pPr algn="ctr"/>
            <a:r>
              <a:rPr lang="ru-RU" sz="4800" b="1" dirty="0">
                <a:solidFill>
                  <a:srgbClr val="CC0000"/>
                </a:solidFill>
                <a:latin typeface="+mn-lt"/>
                <a:cs typeface="+mn-cs"/>
              </a:rPr>
              <a:t>О</a:t>
            </a:r>
            <a:r>
              <a:rPr lang="ru-RU" sz="4800" b="1" dirty="0" smtClean="0">
                <a:solidFill>
                  <a:srgbClr val="CC0000"/>
                </a:solidFill>
                <a:latin typeface="+mn-lt"/>
                <a:cs typeface="+mn-cs"/>
              </a:rPr>
              <a:t>мской </a:t>
            </a:r>
            <a:r>
              <a:rPr lang="ru-RU" sz="4800" b="1" dirty="0">
                <a:solidFill>
                  <a:srgbClr val="CC0000"/>
                </a:solidFill>
                <a:latin typeface="+mn-lt"/>
                <a:cs typeface="+mn-cs"/>
              </a:rPr>
              <a:t>профессиональной сестринской ассоциации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87450" y="44450"/>
            <a:ext cx="7705725" cy="83185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bg1"/>
                </a:solidFill>
                <a:latin typeface="+mn-lt"/>
                <a:cs typeface="+mn-cs"/>
              </a:rPr>
              <a:t>Координационный совет</a:t>
            </a:r>
            <a:endParaRPr lang="ru-RU" sz="2400" b="1" dirty="0">
              <a:solidFill>
                <a:schemeClr val="bg1"/>
              </a:solidFill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bg1"/>
                </a:solidFill>
                <a:latin typeface="+mn-lt"/>
                <a:cs typeface="+mn-cs"/>
              </a:rPr>
              <a:t>Омской профессиональной сестринской ассоциации</a:t>
            </a:r>
            <a:endParaRPr lang="ru-RU" sz="24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32359" y="5589240"/>
            <a:ext cx="7704137" cy="954107"/>
          </a:xfrm>
          <a:prstGeom prst="rect">
            <a:avLst/>
          </a:prstGeom>
          <a:noFill/>
          <a:effectLst/>
        </p:spPr>
        <p:txBody>
          <a:bodyPr>
            <a:spAutoFit/>
          </a:bodyPr>
          <a:lstStyle/>
          <a:p>
            <a:pPr algn="r"/>
            <a:r>
              <a:rPr lang="ru-RU" sz="2800" b="1" i="1" dirty="0" err="1" smtClean="0">
                <a:solidFill>
                  <a:srgbClr val="006600"/>
                </a:solidFill>
                <a:latin typeface="+mn-lt"/>
                <a:cs typeface="+mn-cs"/>
              </a:rPr>
              <a:t>Т.А</a:t>
            </a:r>
            <a:r>
              <a:rPr lang="ru-RU" sz="2800" b="1" i="1" dirty="0">
                <a:solidFill>
                  <a:srgbClr val="006600"/>
                </a:solidFill>
                <a:latin typeface="+mn-lt"/>
                <a:cs typeface="+mn-cs"/>
              </a:rPr>
              <a:t>. Зорина, </a:t>
            </a:r>
          </a:p>
          <a:p>
            <a:pPr algn="r"/>
            <a:r>
              <a:rPr lang="ru-RU" sz="2800" b="1" i="1" dirty="0">
                <a:solidFill>
                  <a:srgbClr val="006600"/>
                </a:solidFill>
                <a:latin typeface="+mn-lt"/>
                <a:cs typeface="+mn-cs"/>
              </a:rPr>
              <a:t>президент ОПСА</a:t>
            </a: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668353688"/>
              </p:ext>
            </p:extLst>
          </p:nvPr>
        </p:nvGraphicFramePr>
        <p:xfrm>
          <a:off x="-108520" y="1412776"/>
          <a:ext cx="9252520" cy="50405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331640" y="-96490"/>
            <a:ext cx="7812360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3600" b="1" dirty="0" smtClean="0">
                <a:solidFill>
                  <a:schemeClr val="bg1"/>
                </a:solidFill>
                <a:latin typeface="+mn-lt"/>
                <a:cs typeface="+mn-cs"/>
              </a:rPr>
              <a:t>Распределение членов ОПСА </a:t>
            </a:r>
          </a:p>
          <a:p>
            <a:pPr algn="ctr">
              <a:lnSpc>
                <a:spcPct val="90000"/>
              </a:lnSpc>
            </a:pPr>
            <a:r>
              <a:rPr lang="ru-RU" sz="3600" b="1" dirty="0" smtClean="0">
                <a:solidFill>
                  <a:schemeClr val="bg1"/>
                </a:solidFill>
                <a:latin typeface="+mn-lt"/>
                <a:cs typeface="+mn-cs"/>
              </a:rPr>
              <a:t>по должностям</a:t>
            </a:r>
            <a:endParaRPr lang="ru-RU" sz="36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0440835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-96490"/>
            <a:ext cx="7812360" cy="11449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3800" b="1" dirty="0" smtClean="0">
                <a:solidFill>
                  <a:schemeClr val="bg1"/>
                </a:solidFill>
                <a:latin typeface="+mn-lt"/>
                <a:cs typeface="+mn-cs"/>
              </a:rPr>
              <a:t>Непрерывное профессиональное образование</a:t>
            </a:r>
            <a:endParaRPr lang="ru-RU" sz="38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pic>
        <p:nvPicPr>
          <p:cNvPr id="3076" name="Picture 4" descr="C:\Users\Sveta\Desktop\popova-e-e-priezzheva-e-s-klimenok-m-a-pobediteli-konkursa-opsa-luchshaya-issledovatelskaya-rabota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3419872" y="3849642"/>
            <a:ext cx="3840428" cy="28457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2225">
            <a:solidFill>
              <a:srgbClr val="0066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3074" name="Picture 2" descr="C:\Users\Sveta\Desktop\pobeditelnica-i-uchastnicy-konkursa-v-nominacii-luchshaya-medicinskaya-sestra-v-onkologii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72816"/>
            <a:ext cx="3840427" cy="28803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2225">
            <a:solidFill>
              <a:srgbClr val="0066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3075" name="Picture 3" descr="C:\Users\Sveta\Desktop\ceremoniya-nagrazhdeniya-uchastniki-konkursa-opsa-luchshiy-po-professii-2012-v-nominacii-luchshaya-medicinskaya-sestra-umk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4967038" y="1140758"/>
            <a:ext cx="3840427" cy="288032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2225">
            <a:solidFill>
              <a:srgbClr val="0066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xmlns="" val="3930440835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-96490"/>
            <a:ext cx="7812360" cy="11449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3800" b="1" dirty="0" smtClean="0">
                <a:solidFill>
                  <a:schemeClr val="bg1"/>
                </a:solidFill>
                <a:latin typeface="+mn-lt"/>
                <a:cs typeface="+mn-cs"/>
              </a:rPr>
              <a:t>Непрерывное профессиональное образование</a:t>
            </a:r>
            <a:endParaRPr lang="ru-RU" sz="38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pic>
        <p:nvPicPr>
          <p:cNvPr id="4100" name="Picture 4" descr="C:\Users\Sveta\Desktop\uchastniki-seminara-21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05032" y="4049973"/>
            <a:ext cx="3827800" cy="25531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2225">
            <a:solidFill>
              <a:srgbClr val="0066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4098" name="Picture 2" descr="C:\Users\Sveta\Desktop\sfokusirovannye-gruppovye-diskussii-7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6168" y="1700808"/>
            <a:ext cx="3827800" cy="25531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2225">
            <a:solidFill>
              <a:srgbClr val="0066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4099" name="Picture 3" descr="C:\Users\Sveta\Desktop\vystuplenie-s-dokladom-larionovoy-e-v.jp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5064680" y="1693372"/>
            <a:ext cx="3827800" cy="25997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2225">
            <a:solidFill>
              <a:srgbClr val="0066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xmlns="" val="3930440835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116632"/>
            <a:ext cx="78123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4000" b="1" dirty="0" smtClean="0">
                <a:solidFill>
                  <a:schemeClr val="bg1"/>
                </a:solidFill>
                <a:latin typeface="+mn-lt"/>
                <a:cs typeface="+mn-cs"/>
              </a:rPr>
              <a:t>Исследования в сестринском деле</a:t>
            </a:r>
            <a:endParaRPr lang="ru-RU" sz="40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pic>
        <p:nvPicPr>
          <p:cNvPr id="5123" name="Picture 3" descr="C:\Users\Sveta\Desktop\uchastniki-chetvyortogo-seminara-12-02-12-g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4572000" y="3068960"/>
            <a:ext cx="4378096" cy="29201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2225">
            <a:solidFill>
              <a:srgbClr val="0066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5124" name="Picture 4" descr="C:\Users\Sveta\Desktop\zaschita-issledovatelskih-proektov-popova-e-e-okb-chetvyortyy-seminar-12-02-12-g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1896" y="2020978"/>
            <a:ext cx="4378096" cy="29201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2225">
            <a:solidFill>
              <a:srgbClr val="0066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xmlns="" val="3930440835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-99392"/>
            <a:ext cx="7812360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4000" b="1" dirty="0" smtClean="0">
                <a:solidFill>
                  <a:schemeClr val="bg1"/>
                </a:solidFill>
                <a:latin typeface="+mn-lt"/>
                <a:cs typeface="+mn-cs"/>
              </a:rPr>
              <a:t>Издательская деятельность Ассоциации</a:t>
            </a:r>
            <a:endParaRPr lang="ru-RU" sz="40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pic>
        <p:nvPicPr>
          <p:cNvPr id="1026" name="Picture 2" descr="C:\Users\Sveta\Downloads\IMG_2282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100539" y="1484784"/>
            <a:ext cx="7659887" cy="51065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2225">
            <a:solidFill>
              <a:srgbClr val="0066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30440835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-99392"/>
            <a:ext cx="7812360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4000" b="1" dirty="0">
                <a:solidFill>
                  <a:schemeClr val="bg1"/>
                </a:solidFill>
                <a:latin typeface="+mn-lt"/>
                <a:cs typeface="+mn-cs"/>
              </a:rPr>
              <a:t>Формирование национальной системы квалификации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628800"/>
            <a:ext cx="6552728" cy="47551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3600"/>
              </a:spcAft>
            </a:pPr>
            <a:r>
              <a:rPr lang="ru-RU" sz="2700" b="1" dirty="0" smtClean="0">
                <a:solidFill>
                  <a:srgbClr val="006600"/>
                </a:solidFill>
                <a:latin typeface="+mn-lt"/>
                <a:cs typeface="+mn-cs"/>
              </a:rPr>
              <a:t>указ </a:t>
            </a:r>
            <a:r>
              <a:rPr lang="ru-RU" sz="2700" b="1" dirty="0">
                <a:solidFill>
                  <a:srgbClr val="006600"/>
                </a:solidFill>
                <a:latin typeface="+mn-lt"/>
                <a:cs typeface="+mn-cs"/>
              </a:rPr>
              <a:t>Президента от 07.05.2012 г., </a:t>
            </a:r>
            <a:endParaRPr lang="ru-RU" sz="2700" b="1" dirty="0" smtClean="0">
              <a:solidFill>
                <a:srgbClr val="006600"/>
              </a:solidFill>
              <a:latin typeface="+mn-lt"/>
              <a:cs typeface="+mn-cs"/>
            </a:endParaRPr>
          </a:p>
          <a:p>
            <a:pPr>
              <a:spcAft>
                <a:spcPts val="3600"/>
              </a:spcAft>
            </a:pPr>
            <a:r>
              <a:rPr lang="ru-RU" sz="2700" b="1" dirty="0" smtClean="0">
                <a:solidFill>
                  <a:srgbClr val="006600"/>
                </a:solidFill>
                <a:latin typeface="+mn-lt"/>
                <a:cs typeface="+mn-cs"/>
              </a:rPr>
              <a:t>распоряжение </a:t>
            </a:r>
            <a:r>
              <a:rPr lang="ru-RU" sz="2700" b="1" dirty="0">
                <a:solidFill>
                  <a:srgbClr val="006600"/>
                </a:solidFill>
                <a:latin typeface="+mn-lt"/>
                <a:cs typeface="+mn-cs"/>
              </a:rPr>
              <a:t>Правительства  РФ </a:t>
            </a:r>
            <a:r>
              <a:rPr lang="ru-RU" sz="2700" b="1" dirty="0" smtClean="0">
                <a:solidFill>
                  <a:srgbClr val="006600"/>
                </a:solidFill>
                <a:latin typeface="+mn-lt"/>
                <a:cs typeface="+mn-cs"/>
              </a:rPr>
              <a:t>                    от 29.11.2012 г. </a:t>
            </a:r>
            <a:r>
              <a:rPr lang="ru-RU" sz="2700" b="1" dirty="0">
                <a:solidFill>
                  <a:srgbClr val="006600"/>
                </a:solidFill>
                <a:latin typeface="+mn-lt"/>
                <a:cs typeface="+mn-cs"/>
              </a:rPr>
              <a:t>№ 200-р </a:t>
            </a:r>
            <a:r>
              <a:rPr lang="ru-RU" sz="2700" b="1" dirty="0" smtClean="0">
                <a:solidFill>
                  <a:srgbClr val="006600"/>
                </a:solidFill>
                <a:latin typeface="+mn-lt"/>
                <a:cs typeface="+mn-cs"/>
              </a:rPr>
              <a:t>«Об </a:t>
            </a:r>
            <a:r>
              <a:rPr lang="ru-RU" sz="2700" b="1" dirty="0">
                <a:solidFill>
                  <a:srgbClr val="006600"/>
                </a:solidFill>
                <a:latin typeface="+mn-lt"/>
                <a:cs typeface="+mn-cs"/>
              </a:rPr>
              <a:t>утверждении плана разработки профессиональных стандартов на 2012-2015 г</a:t>
            </a:r>
            <a:r>
              <a:rPr lang="ru-RU" sz="2700" b="1" dirty="0" smtClean="0">
                <a:solidFill>
                  <a:srgbClr val="006600"/>
                </a:solidFill>
                <a:latin typeface="+mn-lt"/>
                <a:cs typeface="+mn-cs"/>
              </a:rPr>
              <a:t>.»,</a:t>
            </a:r>
          </a:p>
          <a:p>
            <a:pPr>
              <a:spcAft>
                <a:spcPts val="3600"/>
              </a:spcAft>
            </a:pPr>
            <a:r>
              <a:rPr lang="ru-RU" sz="2700" b="1" dirty="0" smtClean="0">
                <a:solidFill>
                  <a:srgbClr val="006600"/>
                </a:solidFill>
                <a:latin typeface="+mn-lt"/>
                <a:cs typeface="+mn-cs"/>
              </a:rPr>
              <a:t>план-график </a:t>
            </a:r>
            <a:r>
              <a:rPr lang="ru-RU" sz="2700" b="1" dirty="0">
                <a:solidFill>
                  <a:srgbClr val="006600"/>
                </a:solidFill>
                <a:latin typeface="+mn-lt"/>
                <a:cs typeface="+mn-cs"/>
              </a:rPr>
              <a:t>подготовки профессиональных стандартов </a:t>
            </a:r>
            <a:r>
              <a:rPr lang="ru-RU" sz="2700" b="1" dirty="0" smtClean="0">
                <a:solidFill>
                  <a:srgbClr val="006600"/>
                </a:solidFill>
                <a:latin typeface="+mn-lt"/>
                <a:cs typeface="+mn-cs"/>
              </a:rPr>
              <a:t>                            на </a:t>
            </a:r>
            <a:r>
              <a:rPr lang="ru-RU" sz="2700" b="1" dirty="0">
                <a:solidFill>
                  <a:srgbClr val="006600"/>
                </a:solidFill>
                <a:latin typeface="+mn-lt"/>
                <a:cs typeface="+mn-cs"/>
              </a:rPr>
              <a:t>2013-2014 г., </a:t>
            </a:r>
            <a:r>
              <a:rPr lang="ru-RU" sz="2700" b="1" dirty="0" smtClean="0">
                <a:solidFill>
                  <a:srgbClr val="006600"/>
                </a:solidFill>
                <a:latin typeface="+mn-lt"/>
                <a:cs typeface="+mn-cs"/>
              </a:rPr>
              <a:t>утверждённый </a:t>
            </a:r>
            <a:r>
              <a:rPr lang="ru-RU" sz="2700" b="1" dirty="0">
                <a:solidFill>
                  <a:srgbClr val="006600"/>
                </a:solidFill>
                <a:latin typeface="+mn-lt"/>
                <a:cs typeface="+mn-cs"/>
              </a:rPr>
              <a:t>приказом Минтруда РФ от 30.11.2012 № 565</a:t>
            </a:r>
          </a:p>
        </p:txBody>
      </p:sp>
      <p:sp>
        <p:nvSpPr>
          <p:cNvPr id="4" name="Овал 3"/>
          <p:cNvSpPr/>
          <p:nvPr/>
        </p:nvSpPr>
        <p:spPr>
          <a:xfrm>
            <a:off x="107504" y="1772816"/>
            <a:ext cx="360040" cy="36004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107504" y="2780928"/>
            <a:ext cx="360040" cy="36004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107504" y="4941168"/>
            <a:ext cx="360040" cy="36004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авая фигурная скобка 6"/>
          <p:cNvSpPr/>
          <p:nvPr/>
        </p:nvSpPr>
        <p:spPr>
          <a:xfrm>
            <a:off x="6804248" y="1480428"/>
            <a:ext cx="504056" cy="4903520"/>
          </a:xfrm>
          <a:prstGeom prst="rightBrace">
            <a:avLst/>
          </a:prstGeom>
          <a:ln w="34925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876256" y="3140352"/>
            <a:ext cx="259228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800" b="1" dirty="0" smtClean="0">
                <a:solidFill>
                  <a:srgbClr val="006600"/>
                </a:solidFill>
                <a:latin typeface="+mn-lt"/>
                <a:cs typeface="+mn-cs"/>
              </a:rPr>
              <a:t>не менее </a:t>
            </a:r>
          </a:p>
          <a:p>
            <a:pPr algn="ctr">
              <a:spcAft>
                <a:spcPts val="0"/>
              </a:spcAft>
            </a:pPr>
            <a:r>
              <a:rPr lang="ru-RU" sz="2800" b="1" dirty="0" smtClean="0">
                <a:solidFill>
                  <a:srgbClr val="006600"/>
                </a:solidFill>
                <a:latin typeface="+mn-lt"/>
                <a:cs typeface="+mn-cs"/>
              </a:rPr>
              <a:t>800 проф. стандартов</a:t>
            </a:r>
            <a:endParaRPr lang="ru-RU" sz="2800" b="1" dirty="0">
              <a:solidFill>
                <a:srgbClr val="006600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0440835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-27384"/>
            <a:ext cx="7812360" cy="9399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3400" b="1" dirty="0" smtClean="0">
                <a:solidFill>
                  <a:schemeClr val="bg1"/>
                </a:solidFill>
                <a:latin typeface="+mn-lt"/>
                <a:cs typeface="+mn-cs"/>
              </a:rPr>
              <a:t>Участие членов ОПСА в разработке профессиональных стандартов</a:t>
            </a:r>
            <a:endParaRPr lang="ru-RU" sz="34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43608" y="1575519"/>
            <a:ext cx="280831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400" b="1" dirty="0" smtClean="0">
                <a:solidFill>
                  <a:srgbClr val="C00000"/>
                </a:solidFill>
                <a:latin typeface="+mn-lt"/>
                <a:cs typeface="+mn-cs"/>
              </a:rPr>
              <a:t>Разработаны</a:t>
            </a:r>
            <a:endParaRPr lang="ru-RU" sz="3400" b="1" dirty="0">
              <a:solidFill>
                <a:srgbClr val="006600"/>
              </a:solidFill>
              <a:latin typeface="+mn-lt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3068960"/>
            <a:ext cx="4320480" cy="1431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900" b="1" dirty="0" smtClean="0">
                <a:solidFill>
                  <a:srgbClr val="006600"/>
                </a:solidFill>
                <a:latin typeface="+mn-lt"/>
                <a:cs typeface="+mn-cs"/>
              </a:rPr>
              <a:t>профессиональные стандарты </a:t>
            </a:r>
          </a:p>
          <a:p>
            <a:pPr algn="ctr"/>
            <a:r>
              <a:rPr lang="ru-RU" sz="2900" b="1" dirty="0" smtClean="0">
                <a:solidFill>
                  <a:srgbClr val="006600"/>
                </a:solidFill>
                <a:latin typeface="+mn-lt"/>
                <a:cs typeface="+mn-cs"/>
              </a:rPr>
              <a:t>по сестринскому делу</a:t>
            </a:r>
            <a:endParaRPr lang="ru-RU" sz="2900" b="1" dirty="0">
              <a:solidFill>
                <a:srgbClr val="006600"/>
              </a:solidFill>
              <a:latin typeface="+mn-lt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868144" y="1124744"/>
            <a:ext cx="2808312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400" b="1" dirty="0" smtClean="0">
                <a:solidFill>
                  <a:srgbClr val="C00000"/>
                </a:solidFill>
                <a:latin typeface="+mn-lt"/>
                <a:cs typeface="+mn-cs"/>
              </a:rPr>
              <a:t>Предстоит разработать</a:t>
            </a:r>
            <a:endParaRPr lang="ru-RU" sz="3400" b="1" dirty="0">
              <a:solidFill>
                <a:srgbClr val="006600"/>
              </a:solidFill>
              <a:latin typeface="+mn-lt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5324435"/>
            <a:ext cx="4320480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900" b="1" i="1" dirty="0" smtClean="0">
                <a:solidFill>
                  <a:srgbClr val="006600"/>
                </a:solidFill>
                <a:latin typeface="+mn-lt"/>
                <a:cs typeface="+mn-cs"/>
              </a:rPr>
              <a:t>на утверждении </a:t>
            </a:r>
          </a:p>
          <a:p>
            <a:pPr algn="ctr"/>
            <a:r>
              <a:rPr lang="ru-RU" sz="2900" b="1" i="1" dirty="0" smtClean="0">
                <a:solidFill>
                  <a:srgbClr val="006600"/>
                </a:solidFill>
                <a:latin typeface="+mn-lt"/>
                <a:cs typeface="+mn-cs"/>
              </a:rPr>
              <a:t>в Минтруда РФ</a:t>
            </a:r>
            <a:endParaRPr lang="ru-RU" sz="2900" b="1" i="1" dirty="0">
              <a:solidFill>
                <a:srgbClr val="006600"/>
              </a:solidFill>
              <a:latin typeface="+mn-lt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04048" y="3149967"/>
            <a:ext cx="4320480" cy="1431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900" b="1" dirty="0" smtClean="0">
                <a:solidFill>
                  <a:srgbClr val="006600"/>
                </a:solidFill>
                <a:latin typeface="+mn-lt"/>
                <a:cs typeface="+mn-cs"/>
              </a:rPr>
              <a:t>профессиональные стандарты </a:t>
            </a:r>
          </a:p>
          <a:p>
            <a:pPr algn="ctr"/>
            <a:r>
              <a:rPr lang="ru-RU" sz="2900" b="1" dirty="0" smtClean="0">
                <a:solidFill>
                  <a:srgbClr val="006600"/>
                </a:solidFill>
                <a:latin typeface="+mn-lt"/>
                <a:cs typeface="+mn-cs"/>
              </a:rPr>
              <a:t>по рентгенологии</a:t>
            </a:r>
            <a:endParaRPr lang="ru-RU" sz="2900" b="1" dirty="0">
              <a:solidFill>
                <a:srgbClr val="006600"/>
              </a:solidFill>
              <a:latin typeface="+mn-lt"/>
              <a:cs typeface="+mn-cs"/>
            </a:endParaRPr>
          </a:p>
        </p:txBody>
      </p:sp>
      <p:sp>
        <p:nvSpPr>
          <p:cNvPr id="8" name="Стрелка вниз 7"/>
          <p:cNvSpPr/>
          <p:nvPr/>
        </p:nvSpPr>
        <p:spPr>
          <a:xfrm>
            <a:off x="2236555" y="2389097"/>
            <a:ext cx="432048" cy="661864"/>
          </a:xfrm>
          <a:prstGeom prst="dow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>
            <a:off x="6948264" y="2352278"/>
            <a:ext cx="432048" cy="661864"/>
          </a:xfrm>
          <a:prstGeom prst="dow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>
            <a:off x="2267744" y="4580253"/>
            <a:ext cx="432048" cy="661864"/>
          </a:xfrm>
          <a:prstGeom prst="dow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Users\Sveta\Downloads\Проф. стандарт со съезда.bmp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337654" y="4593114"/>
            <a:ext cx="1383419" cy="2027784"/>
          </a:xfrm>
          <a:prstGeom prst="rect">
            <a:avLst/>
          </a:prstGeom>
          <a:noFill/>
          <a:ln w="34925">
            <a:solidFill>
              <a:srgbClr val="0066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30440835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192881"/>
            <a:ext cx="7812360" cy="571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3800" b="1" dirty="0" smtClean="0">
                <a:solidFill>
                  <a:schemeClr val="bg1"/>
                </a:solidFill>
                <a:latin typeface="+mn-lt"/>
                <a:cs typeface="+mn-cs"/>
              </a:rPr>
              <a:t>Специализированные секции ОПСА</a:t>
            </a:r>
            <a:endParaRPr lang="ru-RU" sz="38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pic>
        <p:nvPicPr>
          <p:cNvPr id="4" name="Picture 3" descr="C:\Users\Sveta\Desktop\sestrinskoe-delo-v-neonatologii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84692" y="1700808"/>
            <a:ext cx="2550267" cy="14386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2225">
            <a:solidFill>
              <a:srgbClr val="0066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5" name="Picture 4" descr="C:\Users\Sveta\Desktop\sestrinskoe-delo-v-psihiatrii-i-narkologii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6380" y="3539553"/>
            <a:ext cx="2523062" cy="14190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2225">
            <a:solidFill>
              <a:srgbClr val="0066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6" name="Picture 2" descr="C:\Users\Sveta\Desktop\specializirovannaya-sekciya-opsa-sestrinskoe-delo-v-onkologii.jp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3189890" y="3536203"/>
            <a:ext cx="2550268" cy="14679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2225">
            <a:solidFill>
              <a:srgbClr val="0066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7" name="Picture 2" descr="C:\Users\Sveta\Desktop\specializirovannaya-sekciya-opsa-rentgenologiya.jpg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6115385" y="3539553"/>
            <a:ext cx="2574410" cy="14679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2225">
            <a:solidFill>
              <a:srgbClr val="0066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3191961" y="5216216"/>
            <a:ext cx="2548197" cy="146430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2225">
            <a:solidFill>
              <a:srgbClr val="0066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047136" y="1733435"/>
            <a:ext cx="2557312" cy="14679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2225">
            <a:solidFill>
              <a:srgbClr val="0066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Picture 1" descr="C:\Users\Sveta\Desktop\sestrinskoe-delo-vo-ftiziatrii.jpg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6380" y="1707031"/>
            <a:ext cx="2539232" cy="14323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2225">
            <a:solidFill>
              <a:srgbClr val="0066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xmlns="" val="3930440835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-96490"/>
            <a:ext cx="792088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+mn-lt"/>
                <a:cs typeface="+mn-cs"/>
              </a:rPr>
              <a:t>Залог успеха в деятельности ОПСА –люди, лидеры, создающие энергию движения</a:t>
            </a:r>
          </a:p>
        </p:txBody>
      </p:sp>
      <p:pic>
        <p:nvPicPr>
          <p:cNvPr id="9218" name="Picture 2" descr="C:\Users\Sveta\Desktop\33.bmp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070" y="1628800"/>
            <a:ext cx="2450250" cy="26928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2225">
            <a:solidFill>
              <a:srgbClr val="0066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9220" name="Picture 4" descr="C:\Users\Sveta\Desktop\444.bmp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805116"/>
            <a:ext cx="2450249" cy="26928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2225">
            <a:solidFill>
              <a:srgbClr val="0066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9221" name="Picture 5" descr="C:\Users\Sveta\Desktop\444.bmp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55398" y="1575933"/>
            <a:ext cx="2450249" cy="27388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2225">
            <a:solidFill>
              <a:srgbClr val="0066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9222" name="Picture 6" descr="C:\Users\Sveta\Desktop\444.bmp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72200" y="3241263"/>
            <a:ext cx="2592288" cy="32567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2225">
            <a:solidFill>
              <a:srgbClr val="0066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xmlns="" val="3930440835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16240" y="0"/>
            <a:ext cx="764824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chemeClr val="bg1"/>
                </a:solidFill>
                <a:latin typeface="+mn-lt"/>
                <a:cs typeface="+mn-cs"/>
              </a:rPr>
              <a:t>Команда единомышленников</a:t>
            </a:r>
          </a:p>
        </p:txBody>
      </p:sp>
      <p:pic>
        <p:nvPicPr>
          <p:cNvPr id="10243" name="Picture 3" descr="C:\Users\Sveta\Desktop\uchastniki-kruglogo-stola-1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42175" y="3472833"/>
            <a:ext cx="4722313" cy="31497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2225">
            <a:solidFill>
              <a:srgbClr val="0066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10242" name="Picture 2" descr="C:\Users\Sveta\Desktop\uchastniki-zasedaniya-koordinacionnogo-soveta-opsa-2012-g-7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3307" y="1772816"/>
            <a:ext cx="4722313" cy="31308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2225">
            <a:solidFill>
              <a:srgbClr val="0066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xmlns="" val="3930440835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7" name="Picture 11" descr="C:\Users\Sveta\Desktop\vruchenie-blagodarstvennyh-pisem-rukovoditelyam-mini-proektov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27573" y="5661248"/>
            <a:ext cx="1439441" cy="9601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2225">
            <a:solidFill>
              <a:srgbClr val="0066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sp>
        <p:nvSpPr>
          <p:cNvPr id="2" name="Прямоугольник 1"/>
          <p:cNvSpPr/>
          <p:nvPr/>
        </p:nvSpPr>
        <p:spPr>
          <a:xfrm>
            <a:off x="1331640" y="-99392"/>
            <a:ext cx="7812360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3500" b="1" dirty="0">
                <a:solidFill>
                  <a:schemeClr val="bg1"/>
                </a:solidFill>
                <a:latin typeface="+mn-lt"/>
                <a:cs typeface="+mn-cs"/>
              </a:rPr>
              <a:t>Мы являемся частью уникальной организации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1520" y="5961474"/>
            <a:ext cx="1655465" cy="707886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6600"/>
                </a:solidFill>
                <a:latin typeface="+mn-lt"/>
                <a:cs typeface="+mn-cs"/>
              </a:rPr>
              <a:t>2000 г.</a:t>
            </a:r>
            <a:endParaRPr lang="ru-RU" sz="4000" b="1" dirty="0">
              <a:solidFill>
                <a:srgbClr val="006600"/>
              </a:solidFill>
              <a:latin typeface="+mn-lt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309023" y="1124744"/>
            <a:ext cx="1655465" cy="707886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6600"/>
                </a:solidFill>
                <a:latin typeface="+mn-lt"/>
                <a:cs typeface="+mn-cs"/>
              </a:rPr>
              <a:t>2013 г.</a:t>
            </a:r>
            <a:endParaRPr lang="ru-RU" sz="4000" b="1" dirty="0">
              <a:solidFill>
                <a:srgbClr val="006600"/>
              </a:solidFill>
              <a:latin typeface="+mn-lt"/>
              <a:cs typeface="+mn-cs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 flipV="1">
            <a:off x="1835696" y="1883444"/>
            <a:ext cx="5759921" cy="3960440"/>
          </a:xfrm>
          <a:prstGeom prst="straightConnector1">
            <a:avLst/>
          </a:prstGeom>
          <a:ln w="69850">
            <a:solidFill>
              <a:srgbClr val="C00000"/>
            </a:solidFill>
            <a:tailEnd type="arrow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338" name="Picture 2" descr="C:\Users\Sveta\Desktop\seminar-smeloe-nachalo-23-11-2000-g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4093" y="4843474"/>
            <a:ext cx="1391253" cy="9697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2225">
            <a:solidFill>
              <a:srgbClr val="0066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14339" name="Picture 3" descr="C:\Users\Sveta\Desktop\opsa-mdash-5-let-16-12-2005-g.jpg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444467" y="4113991"/>
            <a:ext cx="1421079" cy="9697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2225">
            <a:solidFill>
              <a:srgbClr val="0066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14340" name="Picture 4" descr="C:\Users\Sveta\Desktop\oblastnaya-konferenciya-po-reorganizacii-omskoy-medicinskoy-associacii-15-03-2000-g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07055" y="5661248"/>
            <a:ext cx="1391253" cy="9418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2225">
            <a:solidFill>
              <a:srgbClr val="0066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14341" name="Picture 5" descr="C:\Users\Sveta\Desktop\uchebno-metodicheskiy-kabinet-odkb-otkryt-11-03-2004-g.jpg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82959" y="4992531"/>
            <a:ext cx="1421079" cy="9901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2225">
            <a:solidFill>
              <a:srgbClr val="0066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14342" name="Picture 6" descr="C:\Users\Sveta\Desktop\koncert.jpg"/>
          <p:cNvPicPr>
            <a:picLocks noChangeAspect="1" noChangeArrowheads="1"/>
          </p:cNvPicPr>
          <p:nvPr/>
        </p:nvPicPr>
        <p:blipFill>
          <a:blip r:embed="rId12" cstate="screen">
            <a:extLst>
              <a:ext uri="{BEBA8EAE-BF5A-486C-A8C5-ECC9F3942E4B}">
                <a14:imgProps xmlns:a14="http://schemas.microsoft.com/office/drawing/2010/main" xmlns="">
                  <a14:imgLayer r:embed="rId1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27280" y="5622418"/>
            <a:ext cx="1421079" cy="9697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2225">
            <a:solidFill>
              <a:srgbClr val="0066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14343" name="Picture 7" descr="C:\Users\Sveta\Desktop\vystuplenie-s-dokladom-saitova-t-v.jpg"/>
          <p:cNvPicPr>
            <a:picLocks noChangeAspect="1" noChangeArrowheads="1"/>
          </p:cNvPicPr>
          <p:nvPr/>
        </p:nvPicPr>
        <p:blipFill>
          <a:blip r:embed="rId14" cstate="screen">
            <a:extLst>
              <a:ext uri="{BEBA8EAE-BF5A-486C-A8C5-ECC9F3942E4B}">
                <a14:imgProps xmlns:a14="http://schemas.microsoft.com/office/drawing/2010/main" xmlns="">
                  <a14:imgLayer r:embed="rId1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681" y="3582578"/>
            <a:ext cx="1453826" cy="9697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2225">
            <a:solidFill>
              <a:srgbClr val="0066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14345" name="Picture 9" descr="C:\Users\Sveta\Desktop\uchastniki-seminara-2.jpg"/>
          <p:cNvPicPr>
            <a:picLocks noChangeAspect="1" noChangeArrowheads="1"/>
          </p:cNvPicPr>
          <p:nvPr/>
        </p:nvPicPr>
        <p:blipFill>
          <a:blip r:embed="rId16" cstate="screen">
            <a:extLst>
              <a:ext uri="{BEBA8EAE-BF5A-486C-A8C5-ECC9F3942E4B}">
                <a14:imgProps xmlns:a14="http://schemas.microsoft.com/office/drawing/2010/main" xmlns="">
                  <a14:imgLayer r:embed="rId1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37608" y="3364405"/>
            <a:ext cx="1431239" cy="9985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2225">
            <a:solidFill>
              <a:srgbClr val="0066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14346" name="Picture 10" descr="C:\Users\Sveta\Desktop\plenarnoe-zasedanie-2.jpg"/>
          <p:cNvPicPr>
            <a:picLocks noChangeAspect="1" noChangeArrowheads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4088" y="5083694"/>
            <a:ext cx="1420671" cy="9475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2225">
            <a:solidFill>
              <a:srgbClr val="0066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14344" name="Picture 8" descr="C:\Users\Sveta\Desktop\pozdravlenie-vypusknikov-vso-ngmu.jpg"/>
          <p:cNvPicPr>
            <a:picLocks noChangeAspect="1" noChangeArrowheads="1"/>
          </p:cNvPicPr>
          <p:nvPr/>
        </p:nvPicPr>
        <p:blipFill>
          <a:blip r:embed="rId19" cstate="screen">
            <a:extLst>
              <a:ext uri="{BEBA8EAE-BF5A-486C-A8C5-ECC9F3942E4B}">
                <a14:imgProps xmlns:a14="http://schemas.microsoft.com/office/drawing/2010/main" xmlns="">
                  <a14:imgLayer r:embed="rId20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34553" y="4276822"/>
            <a:ext cx="1446736" cy="9649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2225">
            <a:solidFill>
              <a:srgbClr val="0066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14348" name="Picture 12" descr="C:\Users\Sveta\Desktop\delegaty-konferencii.jpg"/>
          <p:cNvPicPr>
            <a:picLocks noChangeAspect="1" noChangeArrowheads="1"/>
          </p:cNvPicPr>
          <p:nvPr/>
        </p:nvPicPr>
        <p:blipFill>
          <a:blip r:embed="rId21" cstate="screen">
            <a:extLst>
              <a:ext uri="{BEBA8EAE-BF5A-486C-A8C5-ECC9F3942E4B}">
                <a14:imgProps xmlns:a14="http://schemas.microsoft.com/office/drawing/2010/main" xmlns="">
                  <a14:imgLayer r:embed="rId22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95617" y="4865702"/>
            <a:ext cx="1453830" cy="9781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2225">
            <a:solidFill>
              <a:srgbClr val="0066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14349" name="Picture 13" descr="C:\Users\Sveta\Desktop\vruchenie-sertifikatov-rams-i-blagodarstvennyh-pisem-opsa-uchastnikam-proekta-v-omskoy-oblasti.jpg"/>
          <p:cNvPicPr>
            <a:picLocks noChangeAspect="1" noChangeArrowheads="1"/>
          </p:cNvPicPr>
          <p:nvPr/>
        </p:nvPicPr>
        <p:blipFill>
          <a:blip r:embed="rId23" cstate="screen">
            <a:extLst>
              <a:ext uri="{BEBA8EAE-BF5A-486C-A8C5-ECC9F3942E4B}">
                <a14:imgProps xmlns:a14="http://schemas.microsoft.com/office/drawing/2010/main" xmlns="">
                  <a14:imgLayer r:embed="rId24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4401" y="2875353"/>
            <a:ext cx="1429535" cy="9640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2225">
            <a:solidFill>
              <a:srgbClr val="0066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14350" name="Picture 14" descr="C:\Users\Sveta\Desktop\otkrytoe-golosovanie-mandatami.jpg"/>
          <p:cNvPicPr>
            <a:picLocks noChangeAspect="1" noChangeArrowheads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588474"/>
            <a:ext cx="1431239" cy="9697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2225">
            <a:solidFill>
              <a:srgbClr val="0066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14351" name="Picture 15" descr="C:\Users\Sveta\Desktop\vystuplenie-s-dokladom-korzhovoy-l-v.jpg"/>
          <p:cNvPicPr>
            <a:picLocks noChangeAspect="1" noChangeArrowheads="1"/>
          </p:cNvPicPr>
          <p:nvPr/>
        </p:nvPicPr>
        <p:blipFill rotWithShape="1">
          <a:blip r:embed="rId26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6228184" y="4220972"/>
            <a:ext cx="1458797" cy="9993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2225">
            <a:solidFill>
              <a:srgbClr val="0066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14352" name="Picture 16" descr="C:\Users\Sveta\Desktop\sfokusirovannaya-gruppovaya-diskussiya-10-nakopitelnaya-sistema-uchetnyh-ballov-povysheniya-kvalifikacii.jpg"/>
          <p:cNvPicPr>
            <a:picLocks noChangeAspect="1" noChangeArrowheads="1"/>
          </p:cNvPicPr>
          <p:nvPr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91602" y="2588474"/>
            <a:ext cx="1445185" cy="9639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2225">
            <a:solidFill>
              <a:srgbClr val="0066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14353" name="Picture 17" descr="C:\Users\Sveta\Desktop\vystuplenie-s-dokladom-kulyabinoy-o-v-2.jpg"/>
          <p:cNvPicPr>
            <a:picLocks noChangeAspect="1" noChangeArrowheads="1"/>
          </p:cNvPicPr>
          <p:nvPr/>
        </p:nvPicPr>
        <p:blipFill>
          <a:blip r:embed="rId28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19103" y="3477647"/>
            <a:ext cx="1438479" cy="95946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2225">
            <a:solidFill>
              <a:srgbClr val="0066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14354" name="Picture 18" descr="C:\Users\Sveta\Desktop\prakticheskie-zanyatiya-v-gruppah-2.jpg"/>
          <p:cNvPicPr>
            <a:picLocks noChangeAspect="1" noChangeArrowheads="1"/>
          </p:cNvPicPr>
          <p:nvPr/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9332" y="2106413"/>
            <a:ext cx="1445323" cy="9640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2225">
            <a:solidFill>
              <a:srgbClr val="0066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14355" name="Picture 19" descr="C:\Users\Sveta\Desktop\uchastniki-seminara-14.jpg"/>
          <p:cNvPicPr>
            <a:picLocks noChangeAspect="1" noChangeArrowheads="1"/>
          </p:cNvPicPr>
          <p:nvPr/>
        </p:nvPicPr>
        <p:blipFill rotWithShape="1">
          <a:blip r:embed="rId30" cstate="screen">
            <a:extLst>
              <a:ext uri="{BEBA8EAE-BF5A-486C-A8C5-ECC9F3942E4B}">
                <a14:imgProps xmlns:a14="http://schemas.microsoft.com/office/drawing/2010/main" xmlns="">
                  <a14:imgLayer r:embed="rId31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7511622" y="3558177"/>
            <a:ext cx="1452866" cy="9564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2225">
            <a:solidFill>
              <a:srgbClr val="0066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14356" name="Picture 20" descr="C:\Users\Sveta\Desktop\vserossiyskaya-akciya-belaya-romashka-2012-g-33.jpg"/>
          <p:cNvPicPr>
            <a:picLocks noChangeAspect="1" noChangeArrowheads="1"/>
          </p:cNvPicPr>
          <p:nvPr/>
        </p:nvPicPr>
        <p:blipFill>
          <a:blip r:embed="rId3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82942" y="1550748"/>
            <a:ext cx="1415965" cy="9794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2225">
            <a:solidFill>
              <a:srgbClr val="0066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14357" name="Picture 21" descr="C:\Users\Sveta\Desktop\posternaya-sessiya-10.jpg"/>
          <p:cNvPicPr>
            <a:picLocks noChangeAspect="1" noChangeArrowheads="1"/>
          </p:cNvPicPr>
          <p:nvPr/>
        </p:nvPicPr>
        <p:blipFill rotWithShape="1">
          <a:blip r:embed="rId33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3240271" y="1333247"/>
            <a:ext cx="1522859" cy="9810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2225">
            <a:solidFill>
              <a:srgbClr val="0066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14358" name="Picture 22" descr="C:\Users\Sveta\Desktop\vystuplenie-s-dokladom-manannikova-m-g-okb.jpg"/>
          <p:cNvPicPr>
            <a:picLocks noChangeAspect="1" noChangeArrowheads="1"/>
          </p:cNvPicPr>
          <p:nvPr/>
        </p:nvPicPr>
        <p:blipFill>
          <a:blip r:embed="rId34" cstate="screen">
            <a:extLst>
              <a:ext uri="{BEBA8EAE-BF5A-486C-A8C5-ECC9F3942E4B}">
                <a14:imgProps xmlns:a14="http://schemas.microsoft.com/office/drawing/2010/main" xmlns="">
                  <a14:imgLayer r:embed="rId3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33297" y="2681825"/>
            <a:ext cx="1539103" cy="10265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2225">
            <a:solidFill>
              <a:srgbClr val="0066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14359" name="Picture 23" descr="C:\Users\Sveta\Desktop\gruppa-8470-1-prakticheskie-zanyatiya-2.jpg"/>
          <p:cNvPicPr>
            <a:picLocks noChangeAspect="1" noChangeArrowheads="1"/>
          </p:cNvPicPr>
          <p:nvPr/>
        </p:nvPicPr>
        <p:blipFill>
          <a:blip r:embed="rId36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3508" y="1505954"/>
            <a:ext cx="1535648" cy="102427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2225">
            <a:solidFill>
              <a:srgbClr val="0066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xmlns="" val="660828120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5815" y="-171400"/>
            <a:ext cx="8748713" cy="1077218"/>
          </a:xfrm>
          <a:prstGeom prst="rect">
            <a:avLst/>
          </a:prstGeom>
          <a:noFill/>
          <a:effectLst/>
        </p:spPr>
        <p:txBody>
          <a:bodyPr>
            <a:spAutoFit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+mn-lt"/>
                <a:cs typeface="+mn-cs"/>
              </a:rPr>
              <a:t>Будущее создадим вместе. </a:t>
            </a:r>
            <a:endParaRPr lang="ru-RU" sz="3200" b="1" dirty="0" smtClean="0">
              <a:solidFill>
                <a:schemeClr val="bg1"/>
              </a:solidFill>
              <a:latin typeface="+mn-lt"/>
              <a:cs typeface="+mn-cs"/>
            </a:endParaRPr>
          </a:p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+mn-lt"/>
                <a:cs typeface="+mn-cs"/>
              </a:rPr>
              <a:t>Перспективы </a:t>
            </a:r>
            <a:r>
              <a:rPr lang="ru-RU" sz="3200" b="1" dirty="0">
                <a:solidFill>
                  <a:schemeClr val="bg1"/>
                </a:solidFill>
                <a:latin typeface="+mn-lt"/>
                <a:cs typeface="+mn-cs"/>
              </a:rPr>
              <a:t>развития </a:t>
            </a:r>
            <a:r>
              <a:rPr lang="ru-RU" sz="3200" b="1" dirty="0" smtClean="0">
                <a:solidFill>
                  <a:schemeClr val="bg1"/>
                </a:solidFill>
                <a:latin typeface="+mn-lt"/>
                <a:cs typeface="+mn-cs"/>
              </a:rPr>
              <a:t> ОПСА</a:t>
            </a:r>
            <a:endParaRPr lang="ru-RU" sz="32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1070" y="1556792"/>
            <a:ext cx="507605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1" dirty="0">
                <a:solidFill>
                  <a:srgbClr val="006600"/>
                </a:solidFill>
                <a:latin typeface="+mn-lt"/>
                <a:cs typeface="+mn-cs"/>
              </a:rPr>
              <a:t>Желаю </a:t>
            </a:r>
            <a:r>
              <a:rPr lang="ru-RU" sz="4000" b="1" i="1" dirty="0" smtClean="0">
                <a:solidFill>
                  <a:srgbClr val="006600"/>
                </a:solidFill>
                <a:latin typeface="+mn-lt"/>
                <a:cs typeface="+mn-cs"/>
              </a:rPr>
              <a:t>крепкого </a:t>
            </a:r>
            <a:r>
              <a:rPr lang="ru-RU" sz="4000" b="1" i="1" dirty="0">
                <a:solidFill>
                  <a:srgbClr val="006600"/>
                </a:solidFill>
                <a:latin typeface="+mn-lt"/>
                <a:cs typeface="+mn-cs"/>
              </a:rPr>
              <a:t>здоровья и благополучия</a:t>
            </a:r>
            <a:r>
              <a:rPr lang="ru-RU" sz="4000" b="1" i="1" dirty="0" smtClean="0">
                <a:solidFill>
                  <a:srgbClr val="006600"/>
                </a:solidFill>
                <a:latin typeface="+mn-lt"/>
                <a:cs typeface="+mn-cs"/>
              </a:rPr>
              <a:t>!</a:t>
            </a:r>
            <a:endParaRPr lang="ru-RU" sz="4000" b="1" i="1" dirty="0">
              <a:solidFill>
                <a:srgbClr val="006600"/>
              </a:solidFill>
              <a:latin typeface="+mn-lt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4581128"/>
            <a:ext cx="527471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006600"/>
                </a:solidFill>
                <a:latin typeface="+mn-lt"/>
                <a:cs typeface="+mn-cs"/>
              </a:rPr>
              <a:t>Благодарю </a:t>
            </a:r>
          </a:p>
          <a:p>
            <a:pPr algn="ctr"/>
            <a:r>
              <a:rPr lang="ru-RU" sz="5400" b="1" dirty="0" smtClean="0">
                <a:solidFill>
                  <a:srgbClr val="006600"/>
                </a:solidFill>
                <a:latin typeface="+mn-lt"/>
                <a:cs typeface="+mn-cs"/>
              </a:rPr>
              <a:t>за </a:t>
            </a:r>
            <a:r>
              <a:rPr lang="ru-RU" sz="5400" b="1" dirty="0">
                <a:solidFill>
                  <a:srgbClr val="006600"/>
                </a:solidFill>
                <a:latin typeface="+mn-lt"/>
                <a:cs typeface="+mn-cs"/>
              </a:rPr>
              <a:t>внимание!</a:t>
            </a:r>
          </a:p>
        </p:txBody>
      </p:sp>
      <p:pic>
        <p:nvPicPr>
          <p:cNvPr id="11266" name="Picture 2" descr="http://a1.boomtime.lv/a/1732/d6ofaikjbf/cdcuc6u0xb9z7bc.jpg?vb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5203999" y="1306844"/>
            <a:ext cx="3791405" cy="52184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2225">
            <a:solidFill>
              <a:srgbClr val="0066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11270" name="Picture 6" descr="http://f.mypage.ru/8dd66bf7c105c0851ad97ebcb4fe8edc_6aef18f3baa81b02680e4d72c7040b98.jpg"/>
          <p:cNvPicPr>
            <a:picLocks noChangeAspect="1" noChangeArrowheads="1" noCrop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4282" y="3645024"/>
            <a:ext cx="886149" cy="954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30440835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24182"/>
            <a:ext cx="7956376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600" b="1" dirty="0" smtClean="0">
                <a:solidFill>
                  <a:schemeClr val="bg1"/>
                </a:solidFill>
                <a:latin typeface="+mn-lt"/>
                <a:cs typeface="+mn-cs"/>
              </a:rPr>
              <a:t>От руководителей – лидеров сестринского движения зависит сохранение профессионалов </a:t>
            </a:r>
            <a:r>
              <a:rPr lang="ru-RU" sz="2600" b="1" dirty="0" err="1" smtClean="0">
                <a:solidFill>
                  <a:schemeClr val="bg1"/>
                </a:solidFill>
                <a:latin typeface="+mn-lt"/>
                <a:cs typeface="+mn-cs"/>
              </a:rPr>
              <a:t>СД</a:t>
            </a:r>
            <a:endParaRPr lang="ru-RU" sz="26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pic>
        <p:nvPicPr>
          <p:cNvPr id="15362" name="Picture 2" descr="C:\Users\Sveta\Desktop\sovet-po-sestrinskomu-delu-okb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623896"/>
            <a:ext cx="2843919" cy="18002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2225">
            <a:solidFill>
              <a:srgbClr val="0066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15363" name="Picture 3" descr="C:\Users\Sveta\Desktop\sovet-po-sestrinskomu-delu-18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4631316" y="1412776"/>
            <a:ext cx="2836257" cy="18002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2225">
            <a:solidFill>
              <a:srgbClr val="0066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15364" name="Picture 4" descr="C:\Users\Sveta\Desktop\sovet-po-sestrinskomu-delu-48.jpg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6084168" y="2880427"/>
            <a:ext cx="2836257" cy="18172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2225">
            <a:solidFill>
              <a:srgbClr val="0066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15365" name="Picture 5" descr="C:\Users\Sveta\Desktop\sovet-po-sestrinskomu-delu-2.jpg"/>
          <p:cNvPicPr>
            <a:picLocks noChangeAspect="1" noChangeArrowheads="1"/>
          </p:cNvPicPr>
          <p:nvPr/>
        </p:nvPicPr>
        <p:blipFill rotWithShape="1">
          <a:blip r:embed="rId8" cstate="screen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b="-1"/>
          <a:stretch/>
        </p:blipFill>
        <p:spPr bwMode="auto">
          <a:xfrm>
            <a:off x="385926" y="4509120"/>
            <a:ext cx="2843919" cy="17805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2225">
            <a:solidFill>
              <a:srgbClr val="0066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15366" name="Picture 6" descr="C:\Users\Sveta\Desktop\sovet-po-sestrinskomu-delu-20.jpg"/>
          <p:cNvPicPr>
            <a:picLocks noChangeAspect="1" noChangeArrowheads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2483768" y="3068960"/>
            <a:ext cx="2858727" cy="18039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2225">
            <a:solidFill>
              <a:srgbClr val="0066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15367" name="Picture 7" descr="C:\Users\Sveta\Desktop\sovet-po-sestrinskomu-delu-19.jpg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984" y="4723805"/>
            <a:ext cx="2858727" cy="18039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2225">
            <a:solidFill>
              <a:srgbClr val="0066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xmlns="" val="3930440835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187623"/>
            <a:ext cx="7956376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3500" b="1" dirty="0" smtClean="0">
                <a:solidFill>
                  <a:schemeClr val="bg1"/>
                </a:solidFill>
                <a:latin typeface="+mn-lt"/>
                <a:cs typeface="+mn-cs"/>
              </a:rPr>
              <a:t>Принятие решений на местном уровне</a:t>
            </a:r>
            <a:endParaRPr lang="ru-RU" sz="35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pic>
        <p:nvPicPr>
          <p:cNvPr id="16386" name="Picture 2" descr="C:\Users\Sveta\Desktop\gkb-8470-1-im-kabanova-a-n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184251"/>
            <a:ext cx="7054738" cy="52910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2225">
            <a:solidFill>
              <a:srgbClr val="0066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xmlns="" val="3930440835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0"/>
            <a:ext cx="7920880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800" b="1" dirty="0">
                <a:solidFill>
                  <a:schemeClr val="bg1"/>
                </a:solidFill>
                <a:latin typeface="+mn-lt"/>
                <a:cs typeface="+mn-cs"/>
              </a:rPr>
              <a:t>Мы должны участвовать в формировании повседневной профессиональной деятельности!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5448126"/>
            <a:ext cx="856895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006600"/>
                </a:solidFill>
                <a:latin typeface="+mn-lt"/>
                <a:cs typeface="+mn-cs"/>
              </a:rPr>
              <a:t>Воля, солидарность и коллегиальность членов ОПСА позволит добиться серьезного </a:t>
            </a:r>
            <a:r>
              <a:rPr lang="ru-RU" sz="3200" b="1" dirty="0" smtClean="0">
                <a:solidFill>
                  <a:srgbClr val="006600"/>
                </a:solidFill>
                <a:latin typeface="+mn-lt"/>
                <a:cs typeface="+mn-cs"/>
              </a:rPr>
              <a:t>успеха!</a:t>
            </a:r>
            <a:endParaRPr lang="ru-RU" sz="3200" b="1" dirty="0">
              <a:solidFill>
                <a:srgbClr val="006600"/>
              </a:solidFill>
              <a:latin typeface="+mn-lt"/>
              <a:cs typeface="+mn-cs"/>
            </a:endParaRPr>
          </a:p>
        </p:txBody>
      </p:sp>
      <p:pic>
        <p:nvPicPr>
          <p:cNvPr id="17410" name="Picture 2" descr="C:\Users\Sveta\Desktop\gp-8470-16-1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6" y="1843556"/>
            <a:ext cx="4342394" cy="32567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2225">
            <a:solidFill>
              <a:srgbClr val="0066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17411" name="Picture 3" descr="C:\Users\Sveta\Desktop\mezhdunarodnyy-den-akusherki-2012-g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69937" y="2060848"/>
            <a:ext cx="4314725" cy="32403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2225">
            <a:solidFill>
              <a:srgbClr val="0066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xmlns="" val="3930440835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-27384"/>
            <a:ext cx="7920880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3200" b="1" dirty="0" smtClean="0">
                <a:solidFill>
                  <a:schemeClr val="bg1"/>
                </a:solidFill>
                <a:latin typeface="+mn-lt"/>
                <a:cs typeface="+mn-cs"/>
              </a:rPr>
              <a:t>Члены Омской профессиональной </a:t>
            </a:r>
          </a:p>
          <a:p>
            <a:pPr algn="ctr">
              <a:lnSpc>
                <a:spcPct val="90000"/>
              </a:lnSpc>
            </a:pPr>
            <a:r>
              <a:rPr lang="ru-RU" sz="3200" b="1" dirty="0" smtClean="0">
                <a:solidFill>
                  <a:schemeClr val="bg1"/>
                </a:solidFill>
                <a:latin typeface="+mn-lt"/>
                <a:cs typeface="+mn-cs"/>
              </a:rPr>
              <a:t>сестринской ассоциации</a:t>
            </a:r>
            <a:endParaRPr lang="ru-RU" sz="32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pic>
        <p:nvPicPr>
          <p:cNvPr id="18434" name="Picture 2" descr="C:\Users\Sveta\Desktop\2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45456" y="3292075"/>
            <a:ext cx="1224136" cy="1393567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Sveta\Desktop\2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67844" y="4909871"/>
            <a:ext cx="1224136" cy="1393567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вал 2"/>
          <p:cNvSpPr/>
          <p:nvPr/>
        </p:nvSpPr>
        <p:spPr>
          <a:xfrm>
            <a:off x="4067944" y="6123418"/>
            <a:ext cx="504056" cy="473934"/>
          </a:xfrm>
          <a:prstGeom prst="ellipse">
            <a:avLst/>
          </a:prstGeom>
          <a:blipFill dpi="0" rotWithShape="1">
            <a:blip r:embed="rId3" cstate="screen"/>
            <a:srcRect/>
            <a:stretch>
              <a:fillRect l="12000" t="5000" r="3000" b="14000"/>
            </a:stretch>
          </a:blipFill>
          <a:ln w="19050">
            <a:solidFill>
              <a:srgbClr val="0066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438" name="Picture 6" descr="http://ic.pics.livejournal.com/inap70/33212926/5837/5837_640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392613"/>
            <a:ext cx="1229332" cy="1562516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687708" y="1481373"/>
            <a:ext cx="6456292" cy="1431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900" b="1" dirty="0">
                <a:solidFill>
                  <a:srgbClr val="C00000"/>
                </a:solidFill>
                <a:latin typeface="+mn-lt"/>
                <a:cs typeface="+mn-cs"/>
              </a:rPr>
              <a:t>131</a:t>
            </a:r>
            <a:r>
              <a:rPr lang="ru-RU" sz="2900" b="1" dirty="0">
                <a:solidFill>
                  <a:srgbClr val="006600"/>
                </a:solidFill>
                <a:latin typeface="+mn-lt"/>
                <a:cs typeface="+mn-cs"/>
              </a:rPr>
              <a:t> медицинская организация и </a:t>
            </a:r>
            <a:r>
              <a:rPr lang="ru-RU" sz="2900" b="1" dirty="0" smtClean="0">
                <a:solidFill>
                  <a:srgbClr val="006600"/>
                </a:solidFill>
                <a:latin typeface="+mn-lt"/>
                <a:cs typeface="+mn-cs"/>
              </a:rPr>
              <a:t> </a:t>
            </a:r>
          </a:p>
          <a:p>
            <a:r>
              <a:rPr lang="ru-RU" sz="2900" b="1" dirty="0" smtClean="0">
                <a:solidFill>
                  <a:srgbClr val="C00000"/>
                </a:solidFill>
                <a:latin typeface="+mn-lt"/>
                <a:cs typeface="+mn-cs"/>
              </a:rPr>
              <a:t>3</a:t>
            </a:r>
            <a:r>
              <a:rPr lang="ru-RU" sz="2900" b="1" dirty="0" smtClean="0">
                <a:solidFill>
                  <a:srgbClr val="006600"/>
                </a:solidFill>
                <a:latin typeface="+mn-lt"/>
                <a:cs typeface="+mn-cs"/>
              </a:rPr>
              <a:t> </a:t>
            </a:r>
            <a:r>
              <a:rPr lang="ru-RU" sz="2900" b="1" dirty="0">
                <a:solidFill>
                  <a:srgbClr val="006600"/>
                </a:solidFill>
                <a:latin typeface="+mn-lt"/>
                <a:cs typeface="+mn-cs"/>
              </a:rPr>
              <a:t>образовательных медицинских учреждения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1403648" y="2955129"/>
            <a:ext cx="0" cy="1337967"/>
          </a:xfrm>
          <a:prstGeom prst="line">
            <a:avLst/>
          </a:prstGeom>
          <a:ln w="34925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1403648" y="4293096"/>
            <a:ext cx="1041808" cy="0"/>
          </a:xfrm>
          <a:prstGeom prst="line">
            <a:avLst/>
          </a:prstGeom>
          <a:ln w="34925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2123728" y="4289773"/>
            <a:ext cx="0" cy="1337967"/>
          </a:xfrm>
          <a:prstGeom prst="line">
            <a:avLst/>
          </a:prstGeom>
          <a:ln w="34925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2123728" y="5631063"/>
            <a:ext cx="933796" cy="0"/>
          </a:xfrm>
          <a:prstGeom prst="line">
            <a:avLst/>
          </a:prstGeom>
          <a:ln w="34925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3851920" y="3524235"/>
            <a:ext cx="4896543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900" b="1" dirty="0">
                <a:solidFill>
                  <a:srgbClr val="C00000"/>
                </a:solidFill>
                <a:latin typeface="+mn-lt"/>
                <a:cs typeface="+mn-cs"/>
              </a:rPr>
              <a:t>22 569 </a:t>
            </a:r>
            <a:r>
              <a:rPr lang="ru-RU" sz="2900" b="1" dirty="0">
                <a:solidFill>
                  <a:srgbClr val="006600"/>
                </a:solidFill>
                <a:latin typeface="+mn-lt"/>
                <a:cs typeface="+mn-cs"/>
              </a:rPr>
              <a:t>человек сестринского персонала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4788024" y="5180419"/>
            <a:ext cx="3324949" cy="9848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900" b="1" dirty="0">
                <a:solidFill>
                  <a:srgbClr val="C00000"/>
                </a:solidFill>
                <a:latin typeface="+mn-lt"/>
                <a:cs typeface="+mn-cs"/>
              </a:rPr>
              <a:t>14 892 </a:t>
            </a:r>
            <a:r>
              <a:rPr lang="ru-RU" sz="2900" b="1" dirty="0" smtClean="0">
                <a:solidFill>
                  <a:srgbClr val="006600"/>
                </a:solidFill>
                <a:latin typeface="+mn-lt"/>
                <a:cs typeface="+mn-cs"/>
              </a:rPr>
              <a:t>члена ОПСА </a:t>
            </a:r>
          </a:p>
          <a:p>
            <a:r>
              <a:rPr lang="ru-RU" sz="2900" b="1" dirty="0" smtClean="0">
                <a:solidFill>
                  <a:srgbClr val="006600"/>
                </a:solidFill>
                <a:latin typeface="+mn-lt"/>
                <a:cs typeface="+mn-cs"/>
              </a:rPr>
              <a:t>(66%)</a:t>
            </a:r>
            <a:endParaRPr lang="ru-RU" sz="2900" b="1" dirty="0">
              <a:solidFill>
                <a:srgbClr val="006600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0440835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40274" y="-3518"/>
            <a:ext cx="6276142" cy="8402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5400" b="1" dirty="0">
                <a:solidFill>
                  <a:schemeClr val="bg1"/>
                </a:solidFill>
                <a:latin typeface="+mn-lt"/>
                <a:cs typeface="+mn-cs"/>
              </a:rPr>
              <a:t>Задачи Ассоциации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1772816"/>
            <a:ext cx="8316416" cy="4662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4200"/>
              </a:spcAft>
            </a:pPr>
            <a:r>
              <a:rPr lang="ru-RU" sz="3200" b="1" dirty="0">
                <a:solidFill>
                  <a:srgbClr val="006600"/>
                </a:solidFill>
                <a:latin typeface="+mn-lt"/>
                <a:cs typeface="+mn-cs"/>
              </a:rPr>
              <a:t>поддержка развития сестринского дела в Омской области, </a:t>
            </a:r>
            <a:endParaRPr lang="ru-RU" sz="3200" b="1" dirty="0" smtClean="0">
              <a:solidFill>
                <a:srgbClr val="006600"/>
              </a:solidFill>
              <a:latin typeface="+mn-lt"/>
              <a:cs typeface="+mn-cs"/>
            </a:endParaRPr>
          </a:p>
          <a:p>
            <a:pPr>
              <a:spcAft>
                <a:spcPts val="4200"/>
              </a:spcAft>
            </a:pPr>
            <a:r>
              <a:rPr lang="ru-RU" sz="3200" b="1" dirty="0" smtClean="0">
                <a:solidFill>
                  <a:srgbClr val="006600"/>
                </a:solidFill>
                <a:latin typeface="+mn-lt"/>
                <a:cs typeface="+mn-cs"/>
              </a:rPr>
              <a:t>популяризация </a:t>
            </a:r>
            <a:r>
              <a:rPr lang="ru-RU" sz="3200" b="1" dirty="0">
                <a:solidFill>
                  <a:srgbClr val="006600"/>
                </a:solidFill>
                <a:latin typeface="+mn-lt"/>
                <a:cs typeface="+mn-cs"/>
              </a:rPr>
              <a:t>профессии, </a:t>
            </a:r>
            <a:endParaRPr lang="ru-RU" sz="3200" b="1" dirty="0" smtClean="0">
              <a:solidFill>
                <a:srgbClr val="006600"/>
              </a:solidFill>
              <a:latin typeface="+mn-lt"/>
              <a:cs typeface="+mn-cs"/>
            </a:endParaRPr>
          </a:p>
          <a:p>
            <a:pPr>
              <a:spcAft>
                <a:spcPts val="4200"/>
              </a:spcAft>
            </a:pPr>
            <a:r>
              <a:rPr lang="ru-RU" sz="3200" b="1" dirty="0" smtClean="0">
                <a:solidFill>
                  <a:srgbClr val="006600"/>
                </a:solidFill>
                <a:latin typeface="+mn-lt"/>
                <a:cs typeface="+mn-cs"/>
              </a:rPr>
              <a:t>повышение </a:t>
            </a:r>
            <a:r>
              <a:rPr lang="ru-RU" sz="3200" b="1" dirty="0">
                <a:solidFill>
                  <a:srgbClr val="006600"/>
                </a:solidFill>
                <a:latin typeface="+mn-lt"/>
                <a:cs typeface="+mn-cs"/>
              </a:rPr>
              <a:t>статуса специалистов со средним специальным и высшим образованием, </a:t>
            </a:r>
            <a:endParaRPr lang="ru-RU" sz="3200" b="1" dirty="0" smtClean="0">
              <a:solidFill>
                <a:srgbClr val="006600"/>
              </a:solidFill>
              <a:latin typeface="+mn-lt"/>
              <a:cs typeface="+mn-cs"/>
            </a:endParaRPr>
          </a:p>
          <a:p>
            <a:pPr>
              <a:spcAft>
                <a:spcPts val="4200"/>
              </a:spcAft>
            </a:pPr>
            <a:r>
              <a:rPr lang="ru-RU" sz="3200" b="1" dirty="0" smtClean="0">
                <a:solidFill>
                  <a:srgbClr val="006600"/>
                </a:solidFill>
                <a:latin typeface="+mn-lt"/>
                <a:cs typeface="+mn-cs"/>
              </a:rPr>
              <a:t>защита прав сестринского персонала.</a:t>
            </a:r>
            <a:endParaRPr lang="ru-RU" sz="3200" b="1" dirty="0">
              <a:solidFill>
                <a:srgbClr val="006600"/>
              </a:solidFill>
              <a:latin typeface="+mn-lt"/>
              <a:cs typeface="+mn-cs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323528" y="1988840"/>
            <a:ext cx="360040" cy="36004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323528" y="3429000"/>
            <a:ext cx="360040" cy="36004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323528" y="4437112"/>
            <a:ext cx="360040" cy="36004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323528" y="5949280"/>
            <a:ext cx="360040" cy="36004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30440835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-27384"/>
            <a:ext cx="795637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3000" b="1" dirty="0">
                <a:solidFill>
                  <a:schemeClr val="bg1"/>
                </a:solidFill>
                <a:latin typeface="+mn-lt"/>
                <a:cs typeface="+mn-cs"/>
              </a:rPr>
              <a:t>Медицинские сестры, фельдшеры, акушерки - уникальный кадровый потенциал</a:t>
            </a:r>
          </a:p>
        </p:txBody>
      </p:sp>
      <p:pic>
        <p:nvPicPr>
          <p:cNvPr id="1028" name="Picture 4" descr="http://gaoyspooomk.narod.ru/imgcpk/glavn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0175" y="1298478"/>
            <a:ext cx="3851092" cy="25625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2225">
            <a:solidFill>
              <a:srgbClr val="0066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1030" name="Picture 6" descr="http://www.informio.ru/imgs/fotos/sobmk_image1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0577" y="1844824"/>
            <a:ext cx="3851093" cy="25915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2225">
            <a:solidFill>
              <a:srgbClr val="0066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1026" name="Picture 2" descr="http://sdelanounas.ru/images/img/d/3/d3d3Lm9yZWwtcmVnaW9uLnJ1L2ZpbGVzL3VwbG9hZC84NTIuanBnP19faWQ9MTQ2ODE=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861048"/>
            <a:ext cx="3851093" cy="27363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2225">
            <a:solidFill>
              <a:srgbClr val="0066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xmlns="" val="3930440835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-106943"/>
            <a:ext cx="78123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+mn-lt"/>
                <a:cs typeface="+mn-cs"/>
              </a:rPr>
              <a:t>Движущая сила реформирования сестринского дела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398599" y="1337675"/>
            <a:ext cx="343863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4200"/>
              </a:spcAft>
            </a:pPr>
            <a:r>
              <a:rPr lang="ru-RU" sz="3200" b="1" dirty="0">
                <a:solidFill>
                  <a:srgbClr val="006600"/>
                </a:solidFill>
                <a:latin typeface="+mn-lt"/>
                <a:cs typeface="+mn-cs"/>
              </a:rPr>
              <a:t>т</a:t>
            </a:r>
            <a:r>
              <a:rPr lang="ru-RU" sz="3200" b="1" dirty="0" smtClean="0">
                <a:solidFill>
                  <a:srgbClr val="006600"/>
                </a:solidFill>
                <a:latin typeface="+mn-lt"/>
                <a:cs typeface="+mn-cs"/>
              </a:rPr>
              <a:t>ехнологический прогресс</a:t>
            </a:r>
            <a:endParaRPr lang="ru-RU" sz="3200" b="1" dirty="0">
              <a:solidFill>
                <a:srgbClr val="006600"/>
              </a:solidFill>
              <a:latin typeface="+mn-lt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3102330"/>
            <a:ext cx="225866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4200"/>
              </a:spcAft>
            </a:pPr>
            <a:r>
              <a:rPr lang="ru-RU" sz="3200" b="1" dirty="0" smtClean="0">
                <a:solidFill>
                  <a:srgbClr val="006600"/>
                </a:solidFill>
                <a:latin typeface="+mn-lt"/>
                <a:cs typeface="+mn-cs"/>
              </a:rPr>
              <a:t>этика</a:t>
            </a:r>
            <a:endParaRPr lang="ru-RU" sz="3200" b="1" dirty="0">
              <a:solidFill>
                <a:srgbClr val="006600"/>
              </a:solidFill>
              <a:latin typeface="+mn-lt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43608" y="5661248"/>
            <a:ext cx="34386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4200"/>
              </a:spcAft>
            </a:pPr>
            <a:r>
              <a:rPr lang="ru-RU" sz="3200" b="1" dirty="0" smtClean="0">
                <a:solidFill>
                  <a:srgbClr val="006600"/>
                </a:solidFill>
                <a:latin typeface="+mn-lt"/>
                <a:cs typeface="+mn-cs"/>
              </a:rPr>
              <a:t>безопасность</a:t>
            </a:r>
            <a:endParaRPr lang="ru-RU" sz="3200" b="1" dirty="0">
              <a:solidFill>
                <a:srgbClr val="006600"/>
              </a:solidFill>
              <a:latin typeface="+mn-lt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-36512" y="4379498"/>
            <a:ext cx="34386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4200"/>
              </a:spcAft>
            </a:pPr>
            <a:r>
              <a:rPr lang="ru-RU" sz="3200" b="1" dirty="0" smtClean="0">
                <a:solidFill>
                  <a:srgbClr val="006600"/>
                </a:solidFill>
                <a:latin typeface="+mn-lt"/>
                <a:cs typeface="+mn-cs"/>
              </a:rPr>
              <a:t>качество</a:t>
            </a:r>
            <a:endParaRPr lang="ru-RU" sz="3200" b="1" dirty="0">
              <a:solidFill>
                <a:srgbClr val="006600"/>
              </a:solidFill>
              <a:latin typeface="+mn-lt"/>
              <a:cs typeface="+mn-cs"/>
            </a:endParaRPr>
          </a:p>
        </p:txBody>
      </p:sp>
      <p:pic>
        <p:nvPicPr>
          <p:cNvPr id="2050" name="Picture 2" descr="http://www.dagpravda.ru/images/materials/full_zdorov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645699"/>
            <a:ext cx="3509764" cy="46492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2225">
            <a:solidFill>
              <a:srgbClr val="0066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sp>
        <p:nvSpPr>
          <p:cNvPr id="7" name="Стрелка вправо 6"/>
          <p:cNvSpPr/>
          <p:nvPr/>
        </p:nvSpPr>
        <p:spPr>
          <a:xfrm>
            <a:off x="2411760" y="3255057"/>
            <a:ext cx="1800200" cy="432048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 rot="20917236">
            <a:off x="2823743" y="4358878"/>
            <a:ext cx="1800200" cy="432048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 rot="1890677">
            <a:off x="3969414" y="2297030"/>
            <a:ext cx="1025658" cy="432048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 rot="20401527">
            <a:off x="3975072" y="5328214"/>
            <a:ext cx="1025658" cy="432048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30440835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309</TotalTime>
  <Words>261</Words>
  <Application>Microsoft Office PowerPoint</Application>
  <PresentationFormat>Экран (4:3)</PresentationFormat>
  <Paragraphs>60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ОПСА</cp:lastModifiedBy>
  <cp:revision>113</cp:revision>
  <dcterms:created xsi:type="dcterms:W3CDTF">2011-02-11T04:51:45Z</dcterms:created>
  <dcterms:modified xsi:type="dcterms:W3CDTF">2013-03-30T05:16:46Z</dcterms:modified>
</cp:coreProperties>
</file>