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9" r:id="rId7"/>
    <p:sldId id="261" r:id="rId8"/>
    <p:sldId id="262" r:id="rId9"/>
    <p:sldId id="263" r:id="rId10"/>
    <p:sldId id="290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B7B557"/>
    <a:srgbClr val="9C8D70"/>
    <a:srgbClr val="AA9C62"/>
    <a:srgbClr val="BB9F51"/>
    <a:srgbClr val="B6B156"/>
    <a:srgbClr val="A8AA62"/>
    <a:srgbClr val="429CAE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ocuments\My\&#1054;&#1055;&#1057;&#1040;\&#1050;&#1086;&#1086;&#1088;&#1076;&#1080;&#1085;&#1072;&#1094;.%20&#1089;&#1086;&#1074;&#1077;&#1090;\&#1055;&#1088;&#1077;&#1079;&#1077;&#1085;&#1090;&#1072;&#1094;&#1080;&#1080;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1.9444444444444445E-2"/>
                  <c:y val="-3.703703703703709E-2"/>
                </c:manualLayout>
              </c:layout>
              <c:showVal val="1"/>
            </c:dLbl>
            <c:dLbl>
              <c:idx val="1"/>
              <c:layout>
                <c:manualLayout>
                  <c:x val="4.4444444444444467E-2"/>
                  <c:y val="-5.5555555555555525E-2"/>
                </c:manualLayout>
              </c:layout>
              <c:showVal val="1"/>
            </c:dLbl>
            <c:txPr>
              <a:bodyPr/>
              <a:lstStyle/>
              <a:p>
                <a:pPr>
                  <a:defRPr sz="27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Лист3!$A$1:$A$2</c:f>
              <c:strCache>
                <c:ptCount val="2"/>
                <c:pt idx="0">
                  <c:v>2011 год</c:v>
                </c:pt>
                <c:pt idx="1">
                  <c:v>2012 год</c:v>
                </c:pt>
              </c:strCache>
            </c:strRef>
          </c:cat>
          <c:val>
            <c:numRef>
              <c:f>Лист3!$B$1:$B$2</c:f>
              <c:numCache>
                <c:formatCode>#,##0</c:formatCode>
                <c:ptCount val="2"/>
                <c:pt idx="0">
                  <c:v>12372</c:v>
                </c:pt>
                <c:pt idx="1">
                  <c:v>22031</c:v>
                </c:pt>
              </c:numCache>
            </c:numRef>
          </c:val>
        </c:ser>
        <c:dLbls>
          <c:showVal val="1"/>
        </c:dLbls>
        <c:gapWidth val="148"/>
        <c:gapDepth val="144"/>
        <c:shape val="box"/>
        <c:axId val="75572736"/>
        <c:axId val="75574272"/>
        <c:axId val="0"/>
      </c:bar3DChart>
      <c:catAx>
        <c:axId val="75572736"/>
        <c:scaling>
          <c:orientation val="minMax"/>
        </c:scaling>
        <c:axPos val="b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2500" b="1">
                <a:solidFill>
                  <a:srgbClr val="006600"/>
                </a:solidFill>
              </a:defRPr>
            </a:pPr>
            <a:endParaRPr lang="ru-RU"/>
          </a:p>
        </c:txPr>
        <c:crossAx val="75574272"/>
        <c:crosses val="autoZero"/>
        <c:auto val="1"/>
        <c:lblAlgn val="ctr"/>
        <c:lblOffset val="100"/>
      </c:catAx>
      <c:valAx>
        <c:axId val="75574272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#,##0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800" b="1">
                <a:solidFill>
                  <a:srgbClr val="006600"/>
                </a:solidFill>
              </a:defRPr>
            </a:pPr>
            <a:endParaRPr lang="ru-RU"/>
          </a:p>
        </c:txPr>
        <c:crossAx val="75572736"/>
        <c:crosses val="autoZero"/>
        <c:crossBetween val="between"/>
        <c:majorUnit val="10000"/>
      </c:valAx>
    </c:plotArea>
    <c:plotVisOnly val="1"/>
    <c:dispBlanksAs val="gap"/>
  </c:chart>
  <c:spPr>
    <a:noFill/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3833286911782892"/>
          <c:y val="0"/>
          <c:w val="0.62405233534302151"/>
          <c:h val="0.96054897409059836"/>
        </c:manualLayout>
      </c:layout>
      <c:pie3DChart>
        <c:varyColors val="1"/>
        <c:ser>
          <c:idx val="0"/>
          <c:order val="0"/>
          <c:explosion val="25"/>
          <c:dPt>
            <c:idx val="0"/>
            <c:explosion val="12"/>
          </c:dPt>
          <c:dLbls>
            <c:dLbl>
              <c:idx val="1"/>
              <c:layout>
                <c:manualLayout>
                  <c:x val="0.12668780151188208"/>
                  <c:y val="-5.5695565989743831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7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Лист4!$A$38:$A$39</c:f>
              <c:strCache>
                <c:ptCount val="2"/>
                <c:pt idx="0">
                  <c:v>члены ОПСА (14 850 чел.)</c:v>
                </c:pt>
                <c:pt idx="1">
                  <c:v>не члены</c:v>
                </c:pt>
              </c:strCache>
            </c:strRef>
          </c:cat>
          <c:val>
            <c:numRef>
              <c:f>Лист4!$B$38:$B$39</c:f>
              <c:numCache>
                <c:formatCode>0%</c:formatCode>
                <c:ptCount val="2"/>
                <c:pt idx="0">
                  <c:v>0.66000000000000025</c:v>
                </c:pt>
                <c:pt idx="1">
                  <c:v>0.34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33562311542848922"/>
          <c:y val="0.75053374917406812"/>
          <c:w val="0.50539611404679607"/>
          <c:h val="0.19744754237833229"/>
        </c:manualLayout>
      </c:layout>
      <c:txPr>
        <a:bodyPr/>
        <a:lstStyle/>
        <a:p>
          <a:pPr>
            <a:defRPr sz="27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1.5583712087070673E-2"/>
                  <c:y val="-4.7667376297528524E-3"/>
                </c:manualLayout>
              </c:layout>
              <c:showVal val="1"/>
            </c:dLbl>
            <c:dLbl>
              <c:idx val="1"/>
              <c:layout>
                <c:manualLayout>
                  <c:x val="1.5583712087070569E-2"/>
                  <c:y val="-2.3833688148765142E-3"/>
                </c:manualLayout>
              </c:layout>
              <c:showVal val="1"/>
            </c:dLbl>
            <c:dLbl>
              <c:idx val="2"/>
              <c:layout>
                <c:manualLayout>
                  <c:x val="-9.9169076917722514E-3"/>
                  <c:y val="-6.9117695631416384E-2"/>
                </c:manualLayout>
              </c:layout>
              <c:showVal val="1"/>
            </c:dLbl>
            <c:dLbl>
              <c:idx val="3"/>
              <c:layout>
                <c:manualLayout>
                  <c:x val="9.9169076917723538E-3"/>
                  <c:y val="-1.191684407438213E-2"/>
                </c:manualLayout>
              </c:layout>
              <c:showVal val="1"/>
            </c:dLbl>
            <c:dLbl>
              <c:idx val="4"/>
              <c:layout>
                <c:manualLayout>
                  <c:x val="1.7000413185895385E-2"/>
                  <c:y val="2.3833688148764262E-3"/>
                </c:manualLayout>
              </c:layout>
              <c:showVal val="1"/>
            </c:dLbl>
            <c:dLbl>
              <c:idx val="5"/>
              <c:layout>
                <c:manualLayout>
                  <c:x val="1.1333608790596856E-2"/>
                  <c:y val="-7.1501064446292768E-3"/>
                </c:manualLayout>
              </c:layout>
              <c:showVal val="1"/>
            </c:dLbl>
            <c:dLbl>
              <c:idx val="6"/>
              <c:layout>
                <c:manualLayout>
                  <c:x val="-1.7000413185895281E-2"/>
                  <c:y val="-7.6267802076045596E-2"/>
                </c:manualLayout>
              </c:layout>
              <c:showVal val="1"/>
            </c:dLbl>
            <c:txPr>
              <a:bodyPr/>
              <a:lstStyle/>
              <a:p>
                <a:pPr>
                  <a:defRPr sz="25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Лист4!$A$52:$A$58</c:f>
              <c:strCache>
                <c:ptCount val="7"/>
                <c:pt idx="0">
                  <c:v>образоват. мед. учреждения</c:v>
                </c:pt>
                <c:pt idx="1">
                  <c:v>сан.-курортные</c:v>
                </c:pt>
                <c:pt idx="2">
                  <c:v>соц. служба</c:v>
                </c:pt>
                <c:pt idx="3">
                  <c:v>ведомственные</c:v>
                </c:pt>
                <c:pt idx="4">
                  <c:v>городские</c:v>
                </c:pt>
                <c:pt idx="5">
                  <c:v>сельские</c:v>
                </c:pt>
                <c:pt idx="6">
                  <c:v>областные</c:v>
                </c:pt>
              </c:strCache>
            </c:strRef>
          </c:cat>
          <c:val>
            <c:numRef>
              <c:f>Лист4!$B$52:$B$58</c:f>
              <c:numCache>
                <c:formatCode>0%</c:formatCode>
                <c:ptCount val="7"/>
                <c:pt idx="0">
                  <c:v>0.21000000000000005</c:v>
                </c:pt>
                <c:pt idx="1">
                  <c:v>0.6000000000000002</c:v>
                </c:pt>
                <c:pt idx="2">
                  <c:v>0.78</c:v>
                </c:pt>
                <c:pt idx="3">
                  <c:v>0.53</c:v>
                </c:pt>
                <c:pt idx="4">
                  <c:v>0.62000000000000022</c:v>
                </c:pt>
                <c:pt idx="5">
                  <c:v>0.65000000000000024</c:v>
                </c:pt>
                <c:pt idx="6">
                  <c:v>0.79</c:v>
                </c:pt>
              </c:numCache>
            </c:numRef>
          </c:val>
        </c:ser>
        <c:dLbls>
          <c:showVal val="1"/>
        </c:dLbls>
        <c:shape val="box"/>
        <c:axId val="65763584"/>
        <c:axId val="65765376"/>
        <c:axId val="0"/>
      </c:bar3DChart>
      <c:catAx>
        <c:axId val="65763584"/>
        <c:scaling>
          <c:orientation val="minMax"/>
        </c:scaling>
        <c:axPos val="l"/>
        <c:tickLblPos val="nextTo"/>
        <c:txPr>
          <a:bodyPr/>
          <a:lstStyle/>
          <a:p>
            <a:pPr>
              <a:defRPr sz="2000" b="1">
                <a:solidFill>
                  <a:srgbClr val="006600"/>
                </a:solidFill>
              </a:defRPr>
            </a:pPr>
            <a:endParaRPr lang="ru-RU"/>
          </a:p>
        </c:txPr>
        <c:crossAx val="65765376"/>
        <c:crosses val="autoZero"/>
        <c:auto val="1"/>
        <c:lblAlgn val="ctr"/>
        <c:lblOffset val="100"/>
      </c:catAx>
      <c:valAx>
        <c:axId val="65765376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600" b="1">
                <a:solidFill>
                  <a:srgbClr val="006600"/>
                </a:solidFill>
              </a:defRPr>
            </a:pPr>
            <a:endParaRPr lang="ru-RU"/>
          </a:p>
        </c:txPr>
        <c:crossAx val="65763584"/>
        <c:crosses val="autoZero"/>
        <c:crossBetween val="between"/>
      </c:valAx>
    </c:plotArea>
    <c:plotVisOnly val="1"/>
    <c:dispBlanksAs val="gap"/>
  </c:chart>
  <c:spPr>
    <a:noFill/>
    <a:ln>
      <a:noFill/>
    </a:ln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31252666281816921"/>
          <c:y val="3.8938674923565494E-2"/>
          <c:w val="0.64561731158202162"/>
          <c:h val="0.761668616906924"/>
        </c:manualLayout>
      </c:layout>
      <c:bar3DChart>
        <c:barDir val="bar"/>
        <c:grouping val="clustered"/>
        <c:ser>
          <c:idx val="0"/>
          <c:order val="0"/>
          <c:tx>
            <c:strRef>
              <c:f>Лист4!$B$80</c:f>
              <c:strCache>
                <c:ptCount val="1"/>
                <c:pt idx="0">
                  <c:v>67% и выше</c:v>
                </c:pt>
              </c:strCache>
            </c:strRef>
          </c:tx>
          <c:dLbls>
            <c:dLbl>
              <c:idx val="0"/>
              <c:layout>
                <c:manualLayout>
                  <c:x val="-5.3889994550112509E-17"/>
                  <c:y val="1.1452551448107508E-2"/>
                </c:manualLayout>
              </c:layout>
              <c:showVal val="1"/>
            </c:dLbl>
            <c:dLbl>
              <c:idx val="1"/>
              <c:layout>
                <c:manualLayout>
                  <c:x val="1.0288208717549848E-2"/>
                  <c:y val="-2.2905102896215853E-3"/>
                </c:manualLayout>
              </c:layout>
              <c:showVal val="1"/>
            </c:dLbl>
            <c:dLbl>
              <c:idx val="4"/>
              <c:layout>
                <c:manualLayout>
                  <c:x val="4.4092323075213911E-3"/>
                  <c:y val="2.0614592606593551E-2"/>
                </c:manualLayout>
              </c:layout>
              <c:showVal val="1"/>
            </c:dLbl>
            <c:dLbl>
              <c:idx val="6"/>
              <c:layout>
                <c:manualLayout>
                  <c:x val="8.8184646150427787E-3"/>
                  <c:y val="-1.8324082316971985E-2"/>
                </c:manualLayout>
              </c:layout>
              <c:showVal val="1"/>
            </c:dLbl>
            <c:txPr>
              <a:bodyPr/>
              <a:lstStyle/>
              <a:p>
                <a:pPr>
                  <a:defRPr sz="1700" b="1" i="0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Лист4!$A$81:$A$87</c:f>
              <c:strCache>
                <c:ptCount val="7"/>
                <c:pt idx="0">
                  <c:v>образоват. мед. учреждения</c:v>
                </c:pt>
                <c:pt idx="1">
                  <c:v>сан.-курортные</c:v>
                </c:pt>
                <c:pt idx="2">
                  <c:v>соц. служба</c:v>
                </c:pt>
                <c:pt idx="3">
                  <c:v>ведомственные</c:v>
                </c:pt>
                <c:pt idx="4">
                  <c:v>городские</c:v>
                </c:pt>
                <c:pt idx="5">
                  <c:v>сельские</c:v>
                </c:pt>
                <c:pt idx="6">
                  <c:v>областные</c:v>
                </c:pt>
              </c:strCache>
            </c:strRef>
          </c:cat>
          <c:val>
            <c:numRef>
              <c:f>Лист4!$B$81:$B$87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6</c:v>
                </c:pt>
                <c:pt idx="4">
                  <c:v>25</c:v>
                </c:pt>
                <c:pt idx="5">
                  <c:v>13</c:v>
                </c:pt>
                <c:pt idx="6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Лист4!$C$80</c:f>
              <c:strCache>
                <c:ptCount val="1"/>
                <c:pt idx="0">
                  <c:v>менее 67%</c:v>
                </c:pt>
              </c:strCache>
            </c:strRef>
          </c:tx>
          <c:dLbls>
            <c:dLbl>
              <c:idx val="0"/>
              <c:layout>
                <c:manualLayout>
                  <c:x val="1.4697441025070745E-3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1.1572788208717568E-7"/>
                  <c:y val="-2.0614592606593495E-2"/>
                </c:manualLayout>
              </c:layout>
              <c:showVal val="1"/>
            </c:dLbl>
            <c:dLbl>
              <c:idx val="2"/>
              <c:layout>
                <c:manualLayout>
                  <c:x val="1.0288208717549848E-2"/>
                  <c:y val="-1.3743061737729002E-2"/>
                </c:manualLayout>
              </c:layout>
              <c:showVal val="1"/>
            </c:dLbl>
            <c:dLbl>
              <c:idx val="4"/>
              <c:layout>
                <c:manualLayout>
                  <c:x val="1.6167185127578532E-2"/>
                  <c:y val="-1.3743061737729002E-2"/>
                </c:manualLayout>
              </c:layout>
              <c:showVal val="1"/>
            </c:dLbl>
            <c:dLbl>
              <c:idx val="6"/>
              <c:layout>
                <c:manualLayout>
                  <c:x val="1.0288208717549902E-2"/>
                  <c:y val="-1.3743061737729002E-2"/>
                </c:manualLayout>
              </c:layout>
              <c:showVal val="1"/>
            </c:dLbl>
            <c:txPr>
              <a:bodyPr/>
              <a:lstStyle/>
              <a:p>
                <a:pPr>
                  <a:defRPr sz="25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Лист4!$A$81:$A$87</c:f>
              <c:strCache>
                <c:ptCount val="7"/>
                <c:pt idx="0">
                  <c:v>образоват. мед. учреждения</c:v>
                </c:pt>
                <c:pt idx="1">
                  <c:v>сан.-курортные</c:v>
                </c:pt>
                <c:pt idx="2">
                  <c:v>соц. служба</c:v>
                </c:pt>
                <c:pt idx="3">
                  <c:v>ведомственные</c:v>
                </c:pt>
                <c:pt idx="4">
                  <c:v>городские</c:v>
                </c:pt>
                <c:pt idx="5">
                  <c:v>сельские</c:v>
                </c:pt>
                <c:pt idx="6">
                  <c:v>областные</c:v>
                </c:pt>
              </c:strCache>
            </c:strRef>
          </c:cat>
          <c:val>
            <c:numRef>
              <c:f>Лист4!$C$81:$C$87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5</c:v>
                </c:pt>
                <c:pt idx="4">
                  <c:v>34</c:v>
                </c:pt>
                <c:pt idx="5">
                  <c:v>19</c:v>
                </c:pt>
                <c:pt idx="6">
                  <c:v>5</c:v>
                </c:pt>
              </c:numCache>
            </c:numRef>
          </c:val>
        </c:ser>
        <c:dLbls>
          <c:showVal val="1"/>
        </c:dLbls>
        <c:shape val="box"/>
        <c:axId val="65889408"/>
        <c:axId val="65890944"/>
        <c:axId val="0"/>
      </c:bar3DChart>
      <c:catAx>
        <c:axId val="65889408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 b="1">
                <a:solidFill>
                  <a:srgbClr val="006600"/>
                </a:solidFill>
              </a:defRPr>
            </a:pPr>
            <a:endParaRPr lang="ru-RU"/>
          </a:p>
        </c:txPr>
        <c:crossAx val="65890944"/>
        <c:crosses val="autoZero"/>
        <c:auto val="1"/>
        <c:lblAlgn val="ctr"/>
        <c:lblOffset val="100"/>
      </c:catAx>
      <c:valAx>
        <c:axId val="65890944"/>
        <c:scaling>
          <c:orientation val="minMax"/>
        </c:scaling>
        <c:axPos val="b"/>
        <c:majorGridlines/>
        <c:numFmt formatCode="General" sourceLinked="1"/>
        <c:tickLblPos val="nextTo"/>
        <c:crossAx val="65889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909373495537543"/>
          <c:y val="0.89606836614113561"/>
          <c:w val="0.59217390197385456"/>
          <c:h val="8.2838198353141171E-2"/>
        </c:manualLayout>
      </c:layout>
      <c:txPr>
        <a:bodyPr/>
        <a:lstStyle/>
        <a:p>
          <a:pPr>
            <a:defRPr sz="27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3"/>
            <c:spPr>
              <a:solidFill>
                <a:srgbClr val="FFC000"/>
              </a:solidFill>
            </c:spPr>
          </c:dPt>
          <c:dPt>
            <c:idx val="4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5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8.6033801122367467E-3"/>
                  <c:y val="-5.5990251524082124E-3"/>
                </c:manualLayout>
              </c:layout>
              <c:showVal val="1"/>
            </c:dLbl>
            <c:dLbl>
              <c:idx val="1"/>
              <c:layout>
                <c:manualLayout>
                  <c:x val="1.5772863539100793E-2"/>
                  <c:y val="2.7995125762040559E-3"/>
                </c:manualLayout>
              </c:layout>
              <c:showVal val="1"/>
            </c:dLbl>
            <c:dLbl>
              <c:idx val="2"/>
              <c:layout>
                <c:manualLayout>
                  <c:x val="1.4338966853728078E-2"/>
                  <c:y val="-2.7995125762040559E-3"/>
                </c:manualLayout>
              </c:layout>
              <c:showVal val="1"/>
            </c:dLbl>
            <c:dLbl>
              <c:idx val="3"/>
              <c:layout>
                <c:manualLayout>
                  <c:x val="2.0074553595219435E-2"/>
                  <c:y val="-2.7995125762040559E-3"/>
                </c:manualLayout>
              </c:layout>
              <c:showVal val="1"/>
            </c:dLbl>
            <c:dLbl>
              <c:idx val="4"/>
              <c:layout>
                <c:manualLayout>
                  <c:x val="1.0037276797609556E-2"/>
                  <c:y val="-8.3985377286121647E-3"/>
                </c:manualLayout>
              </c:layout>
              <c:showVal val="1"/>
            </c:dLbl>
            <c:dLbl>
              <c:idx val="5"/>
              <c:layout>
                <c:manualLayout>
                  <c:x val="1.4338966853727974E-2"/>
                  <c:y val="-1.3997562881020277E-2"/>
                </c:manualLayout>
              </c:layout>
              <c:showVal val="1"/>
            </c:dLbl>
            <c:dLbl>
              <c:idx val="6"/>
              <c:layout>
                <c:manualLayout>
                  <c:x val="1.4338966853728078E-2"/>
                  <c:y val="-2.7995125762040559E-3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Лист4!$A$96:$A$102</c:f>
              <c:strCache>
                <c:ptCount val="7"/>
                <c:pt idx="0">
                  <c:v>областные (35 руб.)</c:v>
                </c:pt>
                <c:pt idx="1">
                  <c:v>сельские (31 руб.)</c:v>
                </c:pt>
                <c:pt idx="2">
                  <c:v>городские (30 руб.)</c:v>
                </c:pt>
                <c:pt idx="3">
                  <c:v>ведомственные (45 руб.)</c:v>
                </c:pt>
                <c:pt idx="4">
                  <c:v>соц. служба (53 руб.)</c:v>
                </c:pt>
                <c:pt idx="5">
                  <c:v>сан.-курортные (58 руб.)</c:v>
                </c:pt>
                <c:pt idx="6">
                  <c:v>образоват. мед. учреждения (50 руб.)</c:v>
                </c:pt>
              </c:strCache>
            </c:strRef>
          </c:cat>
          <c:val>
            <c:numRef>
              <c:f>Лист4!$B$96:$B$102</c:f>
              <c:numCache>
                <c:formatCode>0%</c:formatCode>
                <c:ptCount val="7"/>
                <c:pt idx="0">
                  <c:v>0.93</c:v>
                </c:pt>
                <c:pt idx="1">
                  <c:v>0.9</c:v>
                </c:pt>
                <c:pt idx="2">
                  <c:v>0.84000000000000019</c:v>
                </c:pt>
                <c:pt idx="3">
                  <c:v>0.89</c:v>
                </c:pt>
                <c:pt idx="4">
                  <c:v>0.96000000000000019</c:v>
                </c:pt>
                <c:pt idx="5">
                  <c:v>0.98</c:v>
                </c:pt>
                <c:pt idx="6">
                  <c:v>0.87000000000000022</c:v>
                </c:pt>
              </c:numCache>
            </c:numRef>
          </c:val>
        </c:ser>
        <c:dLbls>
          <c:showVal val="1"/>
        </c:dLbls>
        <c:shape val="box"/>
        <c:axId val="65816064"/>
        <c:axId val="65817600"/>
        <c:axId val="0"/>
      </c:bar3DChart>
      <c:catAx>
        <c:axId val="65816064"/>
        <c:scaling>
          <c:orientation val="minMax"/>
        </c:scaling>
        <c:axPos val="l"/>
        <c:tickLblPos val="nextTo"/>
        <c:txPr>
          <a:bodyPr/>
          <a:lstStyle/>
          <a:p>
            <a:pPr>
              <a:defRPr sz="1900" b="1">
                <a:solidFill>
                  <a:srgbClr val="006600"/>
                </a:solidFill>
              </a:defRPr>
            </a:pPr>
            <a:endParaRPr lang="ru-RU"/>
          </a:p>
        </c:txPr>
        <c:crossAx val="65817600"/>
        <c:crosses val="autoZero"/>
        <c:auto val="1"/>
        <c:lblAlgn val="ctr"/>
        <c:lblOffset val="100"/>
      </c:catAx>
      <c:valAx>
        <c:axId val="65817600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600" b="1">
                <a:solidFill>
                  <a:srgbClr val="006600"/>
                </a:solidFill>
              </a:defRPr>
            </a:pPr>
            <a:endParaRPr lang="ru-RU"/>
          </a:p>
        </c:txPr>
        <c:crossAx val="65816064"/>
        <c:crosses val="autoZero"/>
        <c:crossBetween val="between"/>
      </c:valAx>
    </c:plotArea>
    <c:plotVisOnly val="1"/>
    <c:dispBlanksAs val="gap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5.6907886055031387E-2"/>
          <c:y val="0.14312596219467677"/>
          <c:w val="0.58046156583660136"/>
          <c:h val="0.65327860396463922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11"/>
          </c:dPt>
          <c:dPt>
            <c:idx val="1"/>
            <c:explosion val="14"/>
          </c:dPt>
          <c:dLbls>
            <c:dLbl>
              <c:idx val="3"/>
              <c:layout>
                <c:manualLayout>
                  <c:x val="1.0812495157790062E-2"/>
                  <c:y val="5.5430349008840307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1.0812495157790062E-2"/>
                  <c:y val="-1.0078245274334574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2.5679675999751409E-2"/>
                  <c:y val="-1.0078245274334598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3.649217115754147E-2"/>
                  <c:y val="-1.0078245274334598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6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Лист3!$A$10:$A$17</c:f>
              <c:strCache>
                <c:ptCount val="8"/>
                <c:pt idx="0">
                  <c:v>Членство</c:v>
                </c:pt>
                <c:pt idx="1">
                  <c:v>Мероприятия</c:v>
                </c:pt>
                <c:pt idx="2">
                  <c:v>Главная страница</c:v>
                </c:pt>
                <c:pt idx="3">
                  <c:v>Новости</c:v>
                </c:pt>
                <c:pt idx="4">
                  <c:v>План работы</c:v>
                </c:pt>
                <c:pt idx="5">
                  <c:v>Ассоциация</c:v>
                </c:pt>
                <c:pt idx="6">
                  <c:v>Пресс-центр</c:v>
                </c:pt>
                <c:pt idx="7">
                  <c:v>Другие</c:v>
                </c:pt>
              </c:strCache>
            </c:strRef>
          </c:cat>
          <c:val>
            <c:numRef>
              <c:f>Лист3!$B$10:$B$17</c:f>
              <c:numCache>
                <c:formatCode>0%</c:formatCode>
                <c:ptCount val="8"/>
                <c:pt idx="0">
                  <c:v>0.3000000000000001</c:v>
                </c:pt>
                <c:pt idx="1">
                  <c:v>0.2</c:v>
                </c:pt>
                <c:pt idx="2">
                  <c:v>0.14000000000000001</c:v>
                </c:pt>
                <c:pt idx="3">
                  <c:v>0.12000000000000002</c:v>
                </c:pt>
                <c:pt idx="4">
                  <c:v>7.0000000000000021E-2</c:v>
                </c:pt>
                <c:pt idx="5">
                  <c:v>4.0000000000000015E-2</c:v>
                </c:pt>
                <c:pt idx="6">
                  <c:v>3.0000000000000002E-2</c:v>
                </c:pt>
                <c:pt idx="7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4697267163133332"/>
          <c:y val="2.8006411985969811E-2"/>
          <c:w val="0.31383203342167798"/>
          <c:h val="0.92886980811655862"/>
        </c:manualLayout>
      </c:layout>
      <c:txPr>
        <a:bodyPr/>
        <a:lstStyle/>
        <a:p>
          <a:pPr>
            <a:defRPr sz="26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3530730533683294"/>
          <c:y val="0.12731481481481483"/>
          <c:w val="0.66652559055118155"/>
          <c:h val="0.77314814814814814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Lbls>
            <c:txPr>
              <a:bodyPr/>
              <a:lstStyle/>
              <a:p>
                <a:pPr>
                  <a:defRPr sz="22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Лист3!$A$31:$A$32</c:f>
              <c:strCache>
                <c:ptCount val="2"/>
                <c:pt idx="0">
                  <c:v>Эл. ящик</c:v>
                </c:pt>
                <c:pt idx="1">
                  <c:v>Не имеют</c:v>
                </c:pt>
              </c:strCache>
            </c:strRef>
          </c:cat>
          <c:val>
            <c:numRef>
              <c:f>Лист3!$B$31:$B$32</c:f>
              <c:numCache>
                <c:formatCode>0%</c:formatCode>
                <c:ptCount val="2"/>
                <c:pt idx="0">
                  <c:v>0.59000000000000019</c:v>
                </c:pt>
                <c:pt idx="1">
                  <c:v>0.41000000000000009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32866797900262495"/>
          <c:y val="5.5171697287839036E-2"/>
          <c:w val="0.40452646544181992"/>
          <c:h val="0.13001348789734629"/>
        </c:manualLayout>
      </c:layout>
      <c:txPr>
        <a:bodyPr/>
        <a:lstStyle/>
        <a:p>
          <a:pPr>
            <a:defRPr sz="22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8530730533683296"/>
          <c:y val="0.15245319394886309"/>
          <c:w val="0.7026367016622922"/>
          <c:h val="0.81481481481481499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Lbls>
            <c:txPr>
              <a:bodyPr/>
              <a:lstStyle/>
              <a:p>
                <a:pPr>
                  <a:defRPr sz="22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Лист3!$A$36:$A$37</c:f>
              <c:strCache>
                <c:ptCount val="2"/>
                <c:pt idx="0">
                  <c:v>Эл. ящик</c:v>
                </c:pt>
                <c:pt idx="1">
                  <c:v>Не имеют</c:v>
                </c:pt>
              </c:strCache>
            </c:strRef>
          </c:cat>
          <c:val>
            <c:numRef>
              <c:f>Лист3!$B$36:$B$37</c:f>
              <c:numCache>
                <c:formatCode>0%</c:formatCode>
                <c:ptCount val="2"/>
                <c:pt idx="0">
                  <c:v>0.48000000000000009</c:v>
                </c:pt>
                <c:pt idx="1">
                  <c:v>0.52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35366797900262487"/>
          <c:y val="4.8342390156873527E-2"/>
          <c:w val="0.34897090988626445"/>
          <c:h val="0.13927274715660543"/>
        </c:manualLayout>
      </c:layout>
      <c:txPr>
        <a:bodyPr/>
        <a:lstStyle/>
        <a:p>
          <a:pPr>
            <a:defRPr sz="22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3787877530036672"/>
          <c:y val="0.15160276627747496"/>
          <c:w val="0.65881111131584302"/>
          <c:h val="0.76505223983116999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Lbls>
            <c:dLbl>
              <c:idx val="0"/>
              <c:layout>
                <c:manualLayout>
                  <c:x val="2.3143681359900838E-2"/>
                  <c:y val="3.2407407407407419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9.000320528850328E-2"/>
                  <c:y val="-6.4814814814814839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2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Лист3!$A$40:$A$41</c:f>
              <c:strCache>
                <c:ptCount val="2"/>
                <c:pt idx="0">
                  <c:v>Скайп</c:v>
                </c:pt>
                <c:pt idx="1">
                  <c:v>Не имеют</c:v>
                </c:pt>
              </c:strCache>
            </c:strRef>
          </c:cat>
          <c:val>
            <c:numRef>
              <c:f>Лист3!$B$40:$B$41</c:f>
              <c:numCache>
                <c:formatCode>0%</c:formatCode>
                <c:ptCount val="2"/>
                <c:pt idx="0">
                  <c:v>0.12000000000000002</c:v>
                </c:pt>
                <c:pt idx="1">
                  <c:v>0.88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41036460308586492"/>
          <c:y val="7.3666783856602899E-2"/>
          <c:w val="0.2777531312307478"/>
          <c:h val="0.13927274715660543"/>
        </c:manualLayout>
      </c:layout>
      <c:txPr>
        <a:bodyPr/>
        <a:lstStyle/>
        <a:p>
          <a:pPr>
            <a:defRPr sz="22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3050824465558578"/>
          <c:y val="0.12731481481481483"/>
          <c:w val="0.77132472398396967"/>
          <c:h val="0.87268513213949606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Lbls>
            <c:dLbl>
              <c:idx val="1"/>
              <c:layout>
                <c:manualLayout>
                  <c:x val="0.16614498550080589"/>
                  <c:y val="0.1345326767614097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30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Лист3!$A$53:$A$54</c:f>
              <c:strCache>
                <c:ptCount val="2"/>
                <c:pt idx="0">
                  <c:v>Эл. ящик</c:v>
                </c:pt>
                <c:pt idx="1">
                  <c:v>Не имеют</c:v>
                </c:pt>
              </c:strCache>
            </c:strRef>
          </c:cat>
          <c:val>
            <c:numRef>
              <c:f>Лист3!$B$53:$B$54</c:f>
              <c:numCache>
                <c:formatCode>0%</c:formatCode>
                <c:ptCount val="2"/>
                <c:pt idx="0">
                  <c:v>0.3600000000000001</c:v>
                </c:pt>
                <c:pt idx="1">
                  <c:v>0.64000000000000024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23054584112232307"/>
          <c:y val="9.6032939860023731E-2"/>
          <c:w val="0.54077646544181979"/>
          <c:h val="0.15316163604549443"/>
        </c:manualLayout>
      </c:layout>
      <c:txPr>
        <a:bodyPr/>
        <a:lstStyle/>
        <a:p>
          <a:pPr>
            <a:defRPr sz="30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0.25463551994983818"/>
          <c:y val="0.12731486786050455"/>
          <c:w val="0.74383820366991205"/>
          <c:h val="0.86375188568419314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Lbls>
            <c:txPr>
              <a:bodyPr/>
              <a:lstStyle/>
              <a:p>
                <a:pPr>
                  <a:defRPr sz="30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Лист3!$A$56:$A$57</c:f>
              <c:strCache>
                <c:ptCount val="2"/>
                <c:pt idx="0">
                  <c:v>Скайп</c:v>
                </c:pt>
                <c:pt idx="1">
                  <c:v>Не имеют</c:v>
                </c:pt>
              </c:strCache>
            </c:strRef>
          </c:cat>
          <c:val>
            <c:numRef>
              <c:f>Лист3!$B$56:$B$57</c:f>
              <c:numCache>
                <c:formatCode>0%</c:formatCode>
                <c:ptCount val="2"/>
                <c:pt idx="0">
                  <c:v>0.05</c:v>
                </c:pt>
                <c:pt idx="1">
                  <c:v>0.95000000000000018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39399104056931267"/>
          <c:y val="0.11008309765433638"/>
          <c:w val="0.40890065893685268"/>
          <c:h val="0.10223571011956839"/>
        </c:manualLayout>
      </c:layout>
      <c:txPr>
        <a:bodyPr/>
        <a:lstStyle/>
        <a:p>
          <a:pPr>
            <a:defRPr sz="30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5.7810369554897954E-2"/>
          <c:y val="0.13178769186676526"/>
          <c:w val="0.69599832474754253"/>
          <c:h val="0.6885289772607851"/>
        </c:manualLayout>
      </c:layout>
      <c:bar3DChart>
        <c:barDir val="col"/>
        <c:grouping val="clustered"/>
        <c:ser>
          <c:idx val="0"/>
          <c:order val="0"/>
          <c:tx>
            <c:strRef>
              <c:f>Лист4!$A$10</c:f>
              <c:strCache>
                <c:ptCount val="1"/>
                <c:pt idx="0">
                  <c:v>вступило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2.4753584884330587E-2"/>
                  <c:y val="-6.4212835210502139E-2"/>
                </c:manualLayout>
              </c:layout>
              <c:showVal val="1"/>
            </c:dLbl>
            <c:dLbl>
              <c:idx val="1"/>
              <c:layout>
                <c:manualLayout>
                  <c:x val="3.2489080160683914E-2"/>
                  <c:y val="-3.0672920400148785E-2"/>
                </c:manualLayout>
              </c:layout>
              <c:showVal val="1"/>
            </c:dLbl>
            <c:txPr>
              <a:bodyPr/>
              <a:lstStyle/>
              <a:p>
                <a:pPr>
                  <a:defRPr sz="27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Лист4!$B$9:$C$9</c:f>
              <c:strCache>
                <c:ptCount val="2"/>
                <c:pt idx="0">
                  <c:v>2011 год</c:v>
                </c:pt>
                <c:pt idx="1">
                  <c:v>2012 год</c:v>
                </c:pt>
              </c:strCache>
            </c:strRef>
          </c:cat>
          <c:val>
            <c:numRef>
              <c:f>Лист4!$B$10:$C$10</c:f>
              <c:numCache>
                <c:formatCode>General</c:formatCode>
                <c:ptCount val="2"/>
                <c:pt idx="0">
                  <c:v>1177</c:v>
                </c:pt>
                <c:pt idx="1">
                  <c:v>823</c:v>
                </c:pt>
              </c:numCache>
            </c:numRef>
          </c:val>
        </c:ser>
        <c:ser>
          <c:idx val="1"/>
          <c:order val="1"/>
          <c:tx>
            <c:strRef>
              <c:f>Лист4!$A$11</c:f>
              <c:strCache>
                <c:ptCount val="1"/>
                <c:pt idx="0">
                  <c:v>выбыло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2.7847782994871926E-2"/>
                  <c:y val="-2.5560767000123892E-2"/>
                </c:manualLayout>
              </c:layout>
              <c:showVal val="1"/>
            </c:dLbl>
            <c:dLbl>
              <c:idx val="1"/>
              <c:layout>
                <c:manualLayout>
                  <c:x val="3.0941981105413248E-2"/>
                  <c:y val="-2.3004891565993481E-2"/>
                </c:manualLayout>
              </c:layout>
              <c:showVal val="1"/>
            </c:dLbl>
            <c:txPr>
              <a:bodyPr/>
              <a:lstStyle/>
              <a:p>
                <a:pPr>
                  <a:defRPr sz="27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Лист4!$B$9:$C$9</c:f>
              <c:strCache>
                <c:ptCount val="2"/>
                <c:pt idx="0">
                  <c:v>2011 год</c:v>
                </c:pt>
                <c:pt idx="1">
                  <c:v>2012 год</c:v>
                </c:pt>
              </c:strCache>
            </c:strRef>
          </c:cat>
          <c:val>
            <c:numRef>
              <c:f>Лист4!$B$11:$C$11</c:f>
              <c:numCache>
                <c:formatCode>General</c:formatCode>
                <c:ptCount val="2"/>
                <c:pt idx="0">
                  <c:v>51</c:v>
                </c:pt>
                <c:pt idx="1">
                  <c:v>104</c:v>
                </c:pt>
              </c:numCache>
            </c:numRef>
          </c:val>
        </c:ser>
        <c:dLbls>
          <c:showVal val="1"/>
        </c:dLbls>
        <c:shape val="box"/>
        <c:axId val="63339520"/>
        <c:axId val="63365888"/>
        <c:axId val="0"/>
      </c:bar3DChart>
      <c:catAx>
        <c:axId val="63339520"/>
        <c:scaling>
          <c:orientation val="minMax"/>
        </c:scaling>
        <c:axPos val="b"/>
        <c:tickLblPos val="nextTo"/>
        <c:txPr>
          <a:bodyPr/>
          <a:lstStyle/>
          <a:p>
            <a:pPr>
              <a:defRPr sz="2700" b="1">
                <a:solidFill>
                  <a:srgbClr val="006600"/>
                </a:solidFill>
              </a:defRPr>
            </a:pPr>
            <a:endParaRPr lang="ru-RU"/>
          </a:p>
        </c:txPr>
        <c:crossAx val="63365888"/>
        <c:crosses val="autoZero"/>
        <c:auto val="1"/>
        <c:lblAlgn val="ctr"/>
        <c:lblOffset val="100"/>
      </c:catAx>
      <c:valAx>
        <c:axId val="633658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 b="1">
                <a:solidFill>
                  <a:srgbClr val="006600"/>
                </a:solidFill>
              </a:defRPr>
            </a:pPr>
            <a:endParaRPr lang="ru-RU"/>
          </a:p>
        </c:txPr>
        <c:crossAx val="63339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692109258815346"/>
          <c:y val="0.32879224712736854"/>
          <c:w val="0.20379631308022317"/>
          <c:h val="0.2759156086482194"/>
        </c:manualLayout>
      </c:layout>
      <c:txPr>
        <a:bodyPr/>
        <a:lstStyle/>
        <a:p>
          <a:pPr>
            <a:defRPr sz="25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5865038337078191"/>
          <c:y val="5.1059202486273443E-2"/>
          <c:w val="0.59675601341909135"/>
          <c:h val="0.8558294247499072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11"/>
          </c:dPt>
          <c:dLbls>
            <c:dLbl>
              <c:idx val="0"/>
              <c:layout>
                <c:manualLayout>
                  <c:x val="-0.16502838711018777"/>
                  <c:y val="9.9787889064957627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7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Лист4!$A$32:$A$33</c:f>
              <c:strCache>
                <c:ptCount val="2"/>
                <c:pt idx="0">
                  <c:v>члены ОПСА (15 279 чел.)</c:v>
                </c:pt>
                <c:pt idx="1">
                  <c:v>не члены</c:v>
                </c:pt>
              </c:strCache>
            </c:strRef>
          </c:cat>
          <c:val>
            <c:numRef>
              <c:f>Лист4!$B$32:$B$33</c:f>
              <c:numCache>
                <c:formatCode>0%</c:formatCode>
                <c:ptCount val="2"/>
                <c:pt idx="0">
                  <c:v>0.67000000000000026</c:v>
                </c:pt>
                <c:pt idx="1">
                  <c:v>0.33000000000000013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22093755429786641"/>
          <c:y val="0.75053374917406812"/>
          <c:w val="0.4678660585800653"/>
          <c:h val="0.21137143387576826"/>
        </c:manualLayout>
      </c:layout>
      <c:txPr>
        <a:bodyPr/>
        <a:lstStyle/>
        <a:p>
          <a:pPr>
            <a:defRPr sz="27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F4D46-1510-4F98-89A9-A6CD3EC9AABD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54FF6-6966-4DDD-9558-634D588C8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1077313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C6B99-CAF4-4BA8-8A14-CC7D9F275042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5EDB-3849-48E1-B4D3-D358765AA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0617337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BAD99-1700-4EBB-BA49-C9D3062A188F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7E572-9EE5-4F12-A503-70340399B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5012860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BF7EE-0AD3-4B74-9716-BAFBFE024378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D1FC3-D2DC-43C2-BA3A-148B0DEC6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038284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0933-5916-4868-B68A-E16BD2C95047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27904-4E20-4BF3-AE73-374A168E1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5048754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36FA-2008-4A1B-A46A-D7654BD20E92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2EEDB-FF2A-4FE4-8693-4B8B17125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3549352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131E-14FF-42E3-8D38-F2666015984F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FC7AD-FC5D-4CF7-87D2-19B1597DE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8181445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2B675-2EDB-4AFE-A83D-7F2F40EEFBA7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7662-D236-4C08-AA0C-4585E9522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2756370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43D9A-A1E0-4EEA-898F-D14486FDE81A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DAB7-FA1B-4567-974A-295709EA7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4776479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7475-D864-44ED-98AB-E7CF727E17B3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7FDAE-650B-4122-A1ED-F8B732E1F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5640582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65A44-FB10-436F-9BB0-87F50E3E4C96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5FA65-E49F-4C54-9D8F-6C1885BB2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5404778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E3E295-4737-4B9A-ACFE-761C93C19C44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D5F837-4B05-4A11-BB5E-B35E29B53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450" y="44450"/>
            <a:ext cx="7705725" cy="83185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+mn-lt"/>
                <a:cs typeface="+mn-cs"/>
              </a:rPr>
              <a:t>Координационный совет</a:t>
            </a: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+mn-lt"/>
                <a:cs typeface="+mn-cs"/>
              </a:rPr>
              <a:t>Омской профессиональной сестринской ассоциации</a:t>
            </a: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08520" y="1988840"/>
            <a:ext cx="925252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CC0000"/>
                </a:solidFill>
                <a:latin typeface="+mn-lt"/>
                <a:cs typeface="+mn-cs"/>
              </a:rPr>
              <a:t>Стратегия </a:t>
            </a:r>
          </a:p>
          <a:p>
            <a:pPr algn="ctr"/>
            <a:r>
              <a:rPr lang="ru-RU" sz="4200" b="1" dirty="0" smtClean="0">
                <a:solidFill>
                  <a:srgbClr val="CC0000"/>
                </a:solidFill>
                <a:latin typeface="+mn-lt"/>
                <a:cs typeface="+mn-cs"/>
              </a:rPr>
              <a:t>по </a:t>
            </a:r>
            <a:r>
              <a:rPr lang="ru-RU" sz="4200" b="1" dirty="0">
                <a:solidFill>
                  <a:srgbClr val="CC0000"/>
                </a:solidFill>
                <a:latin typeface="+mn-lt"/>
                <a:cs typeface="+mn-cs"/>
              </a:rPr>
              <a:t>организационному и численному развитию </a:t>
            </a:r>
            <a:r>
              <a:rPr lang="ru-RU" sz="4200" b="1" dirty="0" smtClean="0">
                <a:solidFill>
                  <a:srgbClr val="CC0000"/>
                </a:solidFill>
                <a:latin typeface="+mn-lt"/>
                <a:cs typeface="+mn-cs"/>
              </a:rPr>
              <a:t>и </a:t>
            </a:r>
            <a:r>
              <a:rPr lang="ru-RU" sz="4200" b="1" dirty="0">
                <a:solidFill>
                  <a:srgbClr val="CC0000"/>
                </a:solidFill>
                <a:latin typeface="+mn-lt"/>
                <a:cs typeface="+mn-cs"/>
              </a:rPr>
              <a:t>укреплению финансовой независимости </a:t>
            </a:r>
            <a:r>
              <a:rPr lang="ru-RU" sz="4200" b="1" dirty="0" smtClean="0">
                <a:solidFill>
                  <a:srgbClr val="CC0000"/>
                </a:solidFill>
                <a:latin typeface="+mn-lt"/>
                <a:cs typeface="+mn-cs"/>
              </a:rPr>
              <a:t>ОПСА</a:t>
            </a:r>
            <a:endParaRPr lang="ru-RU" sz="4200" b="1" dirty="0">
              <a:solidFill>
                <a:srgbClr val="CC0000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766355"/>
            <a:ext cx="59401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err="1" smtClean="0">
                <a:solidFill>
                  <a:srgbClr val="006600"/>
                </a:solidFill>
                <a:latin typeface="+mn-lt"/>
                <a:cs typeface="+mn-cs"/>
              </a:rPr>
              <a:t>О.А</a:t>
            </a:r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. Бучко,</a:t>
            </a:r>
          </a:p>
          <a:p>
            <a:pPr algn="r"/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вице-президент ОПСА</a:t>
            </a:r>
            <a:endParaRPr lang="ru-RU" sz="24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704856" cy="1039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Электронная почта и </a:t>
            </a:r>
            <a:r>
              <a:rPr lang="ru-RU" sz="3800" b="1" dirty="0" err="1" smtClean="0">
                <a:solidFill>
                  <a:schemeClr val="bg1"/>
                </a:solidFill>
                <a:latin typeface="+mn-lt"/>
                <a:cs typeface="+mn-cs"/>
              </a:rPr>
              <a:t>скайп</a:t>
            </a: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в деятельности Ассоциации</a:t>
            </a:r>
            <a:endParaRPr lang="ru-RU" sz="38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124744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n-lt"/>
                <a:cs typeface="+mn-cs"/>
              </a:rPr>
              <a:t>Ключевые члены</a:t>
            </a:r>
            <a:endParaRPr lang="ru-RU" sz="40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7359833"/>
              </p:ext>
            </p:extLst>
          </p:nvPr>
        </p:nvGraphicFramePr>
        <p:xfrm>
          <a:off x="-108520" y="1971710"/>
          <a:ext cx="4968552" cy="4625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12438158"/>
              </p:ext>
            </p:extLst>
          </p:nvPr>
        </p:nvGraphicFramePr>
        <p:xfrm>
          <a:off x="3707905" y="1971710"/>
          <a:ext cx="5256584" cy="4625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16413074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-99392"/>
            <a:ext cx="8088960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200" b="1" dirty="0" smtClean="0">
                <a:solidFill>
                  <a:schemeClr val="bg1"/>
                </a:solidFill>
                <a:latin typeface="+mn-lt"/>
                <a:cs typeface="+mn-cs"/>
              </a:rPr>
              <a:t>Совершенствование работы по организационному </a:t>
            </a:r>
          </a:p>
          <a:p>
            <a:pPr algn="ctr">
              <a:lnSpc>
                <a:spcPct val="90000"/>
              </a:lnSpc>
            </a:pPr>
            <a:r>
              <a:rPr lang="ru-RU" sz="2200" b="1" dirty="0" smtClean="0">
                <a:solidFill>
                  <a:schemeClr val="bg1"/>
                </a:solidFill>
                <a:latin typeface="+mn-lt"/>
                <a:cs typeface="+mn-cs"/>
              </a:rPr>
              <a:t>и численному развитию Ассоциации. </a:t>
            </a:r>
          </a:p>
          <a:p>
            <a:pPr algn="ctr">
              <a:lnSpc>
                <a:spcPct val="90000"/>
              </a:lnSpc>
            </a:pPr>
            <a:r>
              <a:rPr lang="ru-RU" sz="2200" b="1" dirty="0" smtClean="0">
                <a:solidFill>
                  <a:schemeClr val="bg1"/>
                </a:solidFill>
                <a:latin typeface="+mn-lt"/>
                <a:cs typeface="+mn-cs"/>
              </a:rPr>
              <a:t>Движение к единой информационной политике</a:t>
            </a:r>
            <a:endParaRPr lang="ru-RU" sz="22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688557"/>
            <a:ext cx="741682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100%-й охват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медицинских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организаций; 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  <a:p>
            <a:pPr algn="ctr">
              <a:spcAft>
                <a:spcPts val="24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объединение не менее 75% практикующих специалистов сестринского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дела.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45105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развитие </a:t>
            </a:r>
            <a:endParaRPr lang="ru-RU" sz="28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ctr"/>
            <a:r>
              <a:rPr lang="ru-RU" sz="2800" b="1" dirty="0" err="1" smtClean="0">
                <a:solidFill>
                  <a:srgbClr val="006600"/>
                </a:solidFill>
                <a:latin typeface="+mn-lt"/>
                <a:cs typeface="+mn-cs"/>
              </a:rPr>
              <a:t>рекрутинга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2234188"/>
            <a:ext cx="3923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совершенствование деятельности ключевых членов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699792" y="1377747"/>
            <a:ext cx="989856" cy="87745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652120" y="1266166"/>
            <a:ext cx="936104" cy="98903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130316" y="3606482"/>
            <a:ext cx="989856" cy="87745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347864" y="3494901"/>
            <a:ext cx="936104" cy="98903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3010182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8088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cs typeface="+mn-cs"/>
              </a:rPr>
              <a:t>Численность членов Ассоциации</a:t>
            </a:r>
            <a:endParaRPr lang="ru-RU" sz="4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31655516"/>
              </p:ext>
            </p:extLst>
          </p:nvPr>
        </p:nvGraphicFramePr>
        <p:xfrm>
          <a:off x="755576" y="1340768"/>
          <a:ext cx="820891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27281675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8088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cs typeface="+mn-cs"/>
              </a:rPr>
              <a:t>Численность членов Ассоциации</a:t>
            </a:r>
            <a:endParaRPr lang="ru-RU" sz="4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773829"/>
            <a:ext cx="410445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C00000"/>
                </a:solidFill>
                <a:latin typeface="+mn-lt"/>
                <a:cs typeface="+mn-cs"/>
              </a:rPr>
              <a:t>1 января 2012 г.</a:t>
            </a:r>
            <a:endParaRPr lang="ru-RU" sz="34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28112" y="1783054"/>
            <a:ext cx="410445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C00000"/>
                </a:solidFill>
                <a:latin typeface="+mn-lt"/>
                <a:cs typeface="+mn-cs"/>
              </a:rPr>
              <a:t>1 января 2013 г.</a:t>
            </a:r>
            <a:endParaRPr lang="ru-RU" sz="34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39519387"/>
              </p:ext>
            </p:extLst>
          </p:nvPr>
        </p:nvGraphicFramePr>
        <p:xfrm>
          <a:off x="-223998" y="1160748"/>
          <a:ext cx="538695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09170275"/>
              </p:ext>
            </p:extLst>
          </p:nvPr>
        </p:nvGraphicFramePr>
        <p:xfrm>
          <a:off x="4211960" y="1196752"/>
          <a:ext cx="511256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4067944" y="3392996"/>
            <a:ext cx="1008112" cy="50405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119041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8088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cs typeface="+mn-cs"/>
              </a:rPr>
              <a:t>Численность членов Ассоциации</a:t>
            </a:r>
            <a:endParaRPr lang="ru-RU" sz="4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03920753"/>
              </p:ext>
            </p:extLst>
          </p:nvPr>
        </p:nvGraphicFramePr>
        <p:xfrm>
          <a:off x="0" y="1340768"/>
          <a:ext cx="896448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79026196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8088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cs typeface="+mn-cs"/>
              </a:rPr>
              <a:t>Численность членов Ассоциации</a:t>
            </a:r>
            <a:endParaRPr lang="ru-RU" sz="4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85651931"/>
              </p:ext>
            </p:extLst>
          </p:nvPr>
        </p:nvGraphicFramePr>
        <p:xfrm>
          <a:off x="0" y="1124744"/>
          <a:ext cx="913256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73010182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1552" y="173773"/>
            <a:ext cx="808896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Причины низкого процента членства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00808"/>
            <a:ext cx="828092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3200" b="1" dirty="0">
                <a:solidFill>
                  <a:srgbClr val="006600"/>
                </a:solidFill>
                <a:latin typeface="+mn-lt"/>
                <a:cs typeface="+mn-cs"/>
              </a:rPr>
              <a:t>не во всех организациях при поступлении медицинских сестер руководители и ключевые члены интересуются, является ли он членом Ассоциации;</a:t>
            </a:r>
          </a:p>
          <a:p>
            <a:pPr>
              <a:spcAft>
                <a:spcPts val="3600"/>
              </a:spcAft>
            </a:pPr>
            <a:r>
              <a:rPr lang="ru-RU" sz="3200" b="1" dirty="0">
                <a:solidFill>
                  <a:srgbClr val="006600"/>
                </a:solidFill>
                <a:latin typeface="+mn-lt"/>
                <a:cs typeface="+mn-cs"/>
              </a:rPr>
              <a:t>не уделяется должного внимания разъяснительной работе;</a:t>
            </a:r>
          </a:p>
          <a:p>
            <a:pPr>
              <a:spcAft>
                <a:spcPts val="3600"/>
              </a:spcAft>
            </a:pPr>
            <a:r>
              <a:rPr lang="ru-RU" sz="3200" b="1" dirty="0">
                <a:solidFill>
                  <a:srgbClr val="006600"/>
                </a:solidFill>
                <a:latin typeface="+mn-lt"/>
                <a:cs typeface="+mn-cs"/>
              </a:rPr>
              <a:t>не везде проводятся собрания с членами </a:t>
            </a:r>
            <a:r>
              <a:rPr lang="ru-RU" sz="3200" b="1" dirty="0" smtClean="0">
                <a:solidFill>
                  <a:srgbClr val="006600"/>
                </a:solidFill>
                <a:latin typeface="+mn-lt"/>
                <a:cs typeface="+mn-cs"/>
              </a:rPr>
              <a:t>Ассоциации.</a:t>
            </a:r>
            <a:endParaRPr lang="ru-RU" sz="32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1888144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8566" y="429309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1520" y="573325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281675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3245" y="11663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cs typeface="+mn-cs"/>
              </a:rPr>
              <a:t>Перечисление членских взносов</a:t>
            </a:r>
            <a:endParaRPr lang="ru-RU" sz="4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168296"/>
            <a:ext cx="74168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  <a:latin typeface="+mn-lt"/>
                <a:cs typeface="+mn-cs"/>
              </a:rPr>
              <a:t>Фактически на одного человека составило 33 руб. </a:t>
            </a:r>
          </a:p>
          <a:p>
            <a:pPr algn="ctr"/>
            <a:r>
              <a:rPr lang="ru-RU" sz="2600" b="1" dirty="0">
                <a:solidFill>
                  <a:srgbClr val="C00000"/>
                </a:solidFill>
                <a:latin typeface="+mn-lt"/>
                <a:cs typeface="+mn-cs"/>
              </a:rPr>
              <a:t>(89% перечислений членских взносов)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41625595"/>
              </p:ext>
            </p:extLst>
          </p:nvPr>
        </p:nvGraphicFramePr>
        <p:xfrm>
          <a:off x="251520" y="2132856"/>
          <a:ext cx="885698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83119041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-14610"/>
            <a:ext cx="79208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+mn-lt"/>
                <a:cs typeface="+mn-cs"/>
              </a:rPr>
              <a:t>Причины перечисления членских взносов </a:t>
            </a:r>
          </a:p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  <a:latin typeface="+mn-lt"/>
                <a:cs typeface="+mn-cs"/>
              </a:rPr>
              <a:t>не в полном объеме</a:t>
            </a:r>
            <a:endParaRPr lang="ru-RU" sz="32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00808"/>
            <a:ext cx="835292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не перечисляются взносы в полном объеме бухгалтерией, когда медицинские сестры находятся на учебе, в отпуске, в связи с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нетрудоспособностью;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  <a:p>
            <a:pPr>
              <a:spcAft>
                <a:spcPts val="36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несвоевременная сверка в бухгалтерии, </a:t>
            </a:r>
          </a:p>
          <a:p>
            <a:pPr>
              <a:spcAft>
                <a:spcPts val="36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нерегулярная (1 раз в месяц) подача сведений в офис данных по движению членов;</a:t>
            </a:r>
          </a:p>
          <a:p>
            <a:pPr>
              <a:spcAft>
                <a:spcPts val="36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не подаются сведения и заявление в бухгалтерию при вступлении в Ассоциацию.</a:t>
            </a:r>
          </a:p>
        </p:txBody>
      </p:sp>
      <p:sp>
        <p:nvSpPr>
          <p:cNvPr id="4" name="Овал 3"/>
          <p:cNvSpPr/>
          <p:nvPr/>
        </p:nvSpPr>
        <p:spPr>
          <a:xfrm>
            <a:off x="251520" y="1844824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8566" y="357301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1520" y="4509120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8566" y="5733256"/>
            <a:ext cx="288032" cy="2880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026196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519" y="2996952"/>
            <a:ext cx="899998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600"/>
              </a:spcAft>
            </a:pPr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В дальнейшем, при условии неисполнения решений Ассоциации, она не будет развиваться и гарантировать единые стандарты, защиту интересов ее членов, расширение перечня услуг и видов поддержки для каждого члена, продвижение престижа профессии, а также не сможет реализовать задачи, определенные стратегией!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49123"/>
            <a:ext cx="792088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chemeClr val="bg1"/>
                </a:solidFill>
                <a:latin typeface="+mn-lt"/>
                <a:cs typeface="+mn-cs"/>
              </a:rPr>
              <a:t>Выполнение стратегии ОПСА</a:t>
            </a:r>
            <a:endParaRPr lang="ru-RU" sz="45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6146" name="Picture 2" descr="C:\Users\Sveta\Desktop\6666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768" y="1213886"/>
            <a:ext cx="1622312" cy="16223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3010182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7450" y="99209"/>
            <a:ext cx="7956550" cy="61555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 smtClean="0">
                <a:solidFill>
                  <a:schemeClr val="bg1"/>
                </a:solidFill>
                <a:latin typeface="+mn-lt"/>
                <a:cs typeface="+mn-cs"/>
              </a:rPr>
              <a:t>Стратегия развития ОПСА 2011 – 2015 гг.</a:t>
            </a:r>
            <a:endParaRPr lang="ru-RU" sz="3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124744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Принята на </a:t>
            </a:r>
            <a:r>
              <a:rPr lang="ru-RU" sz="3000" b="1" dirty="0" err="1">
                <a:solidFill>
                  <a:srgbClr val="006600"/>
                </a:solidFill>
                <a:latin typeface="+mn-lt"/>
                <a:cs typeface="+mn-cs"/>
              </a:rPr>
              <a:t>II</a:t>
            </a:r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 отчетно-выборной конференции 10 декабря 2010 г.</a:t>
            </a:r>
          </a:p>
        </p:txBody>
      </p:sp>
      <p:pic>
        <p:nvPicPr>
          <p:cNvPr id="1026" name="Picture 2" descr="C:\Users\Sveta\Desktop\doklad-buchko-o-a-strategiya-razvitiya-opsa-na-2011-2015-gg-i-puti-ee-realizac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6120680" cy="4308959"/>
          </a:xfrm>
          <a:prstGeom prst="rect">
            <a:avLst/>
          </a:prstGeom>
          <a:noFill/>
          <a:ln w="25400">
            <a:solidFill>
              <a:srgbClr val="0066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552699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23345"/>
            <a:ext cx="81369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i="1" dirty="0">
                <a:solidFill>
                  <a:srgbClr val="006600"/>
                </a:solidFill>
                <a:latin typeface="+mn-lt"/>
                <a:cs typeface="+mn-cs"/>
              </a:rPr>
              <a:t>Желаем вам здоровья, успехов </a:t>
            </a:r>
            <a:endParaRPr lang="ru-RU" sz="3500" b="1" i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ctr"/>
            <a:r>
              <a:rPr lang="ru-RU" sz="3500" b="1" i="1" dirty="0" smtClean="0">
                <a:solidFill>
                  <a:srgbClr val="006600"/>
                </a:solidFill>
                <a:latin typeface="+mn-lt"/>
                <a:cs typeface="+mn-cs"/>
              </a:rPr>
              <a:t>в </a:t>
            </a:r>
            <a:r>
              <a:rPr lang="ru-RU" sz="3500" b="1" i="1" dirty="0">
                <a:solidFill>
                  <a:srgbClr val="006600"/>
                </a:solidFill>
                <a:latin typeface="+mn-lt"/>
                <a:cs typeface="+mn-cs"/>
              </a:rPr>
              <a:t>достижении поставленных целей!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7208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+mn-lt"/>
                <a:cs typeface="+mn-cs"/>
              </a:rPr>
              <a:t>Выполнение стратегии </a:t>
            </a:r>
            <a:r>
              <a:rPr lang="ru-RU" sz="2200" b="1" dirty="0" smtClean="0">
                <a:solidFill>
                  <a:schemeClr val="bg1"/>
                </a:solidFill>
                <a:latin typeface="+mn-lt"/>
                <a:cs typeface="+mn-cs"/>
              </a:rPr>
              <a:t>по </a:t>
            </a:r>
            <a:r>
              <a:rPr lang="ru-RU" sz="2200" b="1" dirty="0">
                <a:solidFill>
                  <a:schemeClr val="bg1"/>
                </a:solidFill>
                <a:latin typeface="+mn-lt"/>
                <a:cs typeface="+mn-cs"/>
              </a:rPr>
              <a:t>организационному и численному развитию и укреплению финансовой независимости ОПСА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661248"/>
            <a:ext cx="813690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006600"/>
                </a:solidFill>
                <a:latin typeface="+mn-lt"/>
                <a:cs typeface="+mn-cs"/>
              </a:rPr>
              <a:t>Благодарю за внимание!</a:t>
            </a:r>
            <a:endParaRPr lang="ru-RU" sz="50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pic>
        <p:nvPicPr>
          <p:cNvPr id="7172" name="Picture 4" descr="http://stat18.privet.ru/lr/0a2bc16422bbae11ce9e1896962fbd38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4516">
            <a:off x="3542709" y="2490105"/>
            <a:ext cx="2664717" cy="32177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281675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450" y="99209"/>
            <a:ext cx="7956550" cy="64633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Реализация стратегии развития ОПСА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916832"/>
            <a:ext cx="4896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пересмотрена организационная структура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управления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631664"/>
            <a:ext cx="7056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разграничены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полномочия между Правлением, Координационным советом, ключевыми членами, руководителями специализированных секций, </a:t>
            </a:r>
            <a:r>
              <a:rPr lang="ru-RU" sz="2800" b="1" dirty="0" err="1">
                <a:solidFill>
                  <a:srgbClr val="006600"/>
                </a:solidFill>
                <a:latin typeface="+mn-lt"/>
                <a:cs typeface="+mn-cs"/>
              </a:rPr>
              <a:t>МЗОО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, Омской областной организацией профсоюза работников здравоохранения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1916832"/>
            <a:ext cx="0" cy="3312368"/>
          </a:xfrm>
          <a:prstGeom prst="line">
            <a:avLst/>
          </a:prstGeom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51520" y="5229200"/>
            <a:ext cx="576064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45162" y="2708920"/>
            <a:ext cx="576064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Sveta\Desktop\87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96752"/>
            <a:ext cx="2517811" cy="2254543"/>
          </a:xfrm>
          <a:prstGeom prst="rect">
            <a:avLst/>
          </a:prstGeom>
          <a:noFill/>
          <a:ln w="25400">
            <a:solidFill>
              <a:srgbClr val="0066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67408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704856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Приоритетные направления деятельности Ассоциации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90227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400" b="1" dirty="0">
                <a:solidFill>
                  <a:srgbClr val="006600"/>
                </a:solidFill>
                <a:latin typeface="+mn-lt"/>
                <a:cs typeface="+mn-cs"/>
              </a:rPr>
              <a:t>единый минимальный перечень </a:t>
            </a:r>
            <a:r>
              <a:rPr lang="ru-RU" sz="3400" b="1" dirty="0" smtClean="0">
                <a:solidFill>
                  <a:srgbClr val="006600"/>
                </a:solidFill>
                <a:latin typeface="+mn-lt"/>
                <a:cs typeface="+mn-cs"/>
              </a:rPr>
              <a:t>услуг</a:t>
            </a:r>
            <a:endParaRPr lang="ru-RU" sz="34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290227"/>
            <a:ext cx="36724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006600"/>
                </a:solidFill>
                <a:latin typeface="+mn-lt"/>
                <a:cs typeface="+mn-cs"/>
              </a:rPr>
              <a:t>виды </a:t>
            </a:r>
            <a:r>
              <a:rPr lang="ru-RU" sz="3400" b="1" dirty="0">
                <a:solidFill>
                  <a:srgbClr val="006600"/>
                </a:solidFill>
                <a:latin typeface="+mn-lt"/>
                <a:cs typeface="+mn-cs"/>
              </a:rPr>
              <a:t>поддержки членов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059832" y="1340768"/>
            <a:ext cx="989856" cy="87745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652120" y="1321957"/>
            <a:ext cx="1008112" cy="102692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veta\Desktop\tt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789040"/>
            <a:ext cx="1818585" cy="1695926"/>
          </a:xfrm>
          <a:prstGeom prst="roundRect">
            <a:avLst>
              <a:gd name="adj" fmla="val 16667"/>
            </a:avLst>
          </a:prstGeom>
          <a:ln w="22225">
            <a:solidFill>
              <a:srgbClr val="0066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s://encrypted-tbn3.gstatic.com/images?q=tbn:ANd9GcR4oij4gmD5Onp6HZXSlgCfVL4CabH_2MVlUjeNX1l8MgDuKzvLC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974" y="4365104"/>
            <a:ext cx="1843786" cy="1695926"/>
          </a:xfrm>
          <a:prstGeom prst="roundRect">
            <a:avLst>
              <a:gd name="adj" fmla="val 16667"/>
            </a:avLst>
          </a:prstGeom>
          <a:ln w="22225">
            <a:solidFill>
              <a:srgbClr val="0066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www.juiceinc.com/images/uploads/nurs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608" y="4936876"/>
            <a:ext cx="1785184" cy="1695926"/>
          </a:xfrm>
          <a:prstGeom prst="roundRect">
            <a:avLst>
              <a:gd name="adj" fmla="val 16667"/>
            </a:avLst>
          </a:prstGeom>
          <a:ln w="22225">
            <a:solidFill>
              <a:srgbClr val="0066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9" descr="http://&amp;ocy;&amp;pcy;&amp;scy;&amp;acy;.&amp;rcy;&amp;fcy;/img/images/vystuplenie-s-dokladom-azarovoy-e-o-kod.jpg"/>
          <p:cNvSpPr>
            <a:spLocks noChangeAspect="1" noChangeArrowheads="1"/>
          </p:cNvSpPr>
          <p:nvPr/>
        </p:nvSpPr>
        <p:spPr bwMode="auto">
          <a:xfrm>
            <a:off x="155575" y="-2765425"/>
            <a:ext cx="8639175" cy="5762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C:\Users\Sveta\Desktop\vystuplenie-s-dokladom-azarovoy-e-o-kod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04048" y="4382293"/>
            <a:ext cx="1797776" cy="1678737"/>
          </a:xfrm>
          <a:prstGeom prst="roundRect">
            <a:avLst>
              <a:gd name="adj" fmla="val 16667"/>
            </a:avLst>
          </a:prstGeom>
          <a:ln w="22225">
            <a:solidFill>
              <a:srgbClr val="0066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pensionary.ru/images/stories/complaint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632" y="3861048"/>
            <a:ext cx="1785184" cy="1695926"/>
          </a:xfrm>
          <a:prstGeom prst="roundRect">
            <a:avLst>
              <a:gd name="adj" fmla="val 16667"/>
            </a:avLst>
          </a:prstGeom>
          <a:ln w="22225">
            <a:solidFill>
              <a:srgbClr val="0066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67408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6071"/>
            <a:ext cx="770485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chemeClr val="bg1"/>
                </a:solidFill>
                <a:latin typeface="+mn-lt"/>
                <a:cs typeface="+mn-cs"/>
              </a:rPr>
              <a:t>Сайт  Ассоциации </a:t>
            </a:r>
            <a:endParaRPr lang="ru-RU" sz="5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92013586"/>
              </p:ext>
            </p:extLst>
          </p:nvPr>
        </p:nvGraphicFramePr>
        <p:xfrm>
          <a:off x="0" y="1772816"/>
          <a:ext cx="543609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3" name="Picture 1" descr="C:\Users\Sveta\Desktop\Новый рисуно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280785" cy="4724400"/>
          </a:xfrm>
          <a:prstGeom prst="rect">
            <a:avLst/>
          </a:prstGeom>
          <a:noFill/>
          <a:ln w="25400">
            <a:solidFill>
              <a:srgbClr val="0066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674083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6071"/>
            <a:ext cx="770485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chemeClr val="bg1"/>
                </a:solidFill>
                <a:latin typeface="+mn-lt"/>
                <a:cs typeface="+mn-cs"/>
              </a:rPr>
              <a:t>Сайт  Ассоциации </a:t>
            </a:r>
            <a:endParaRPr lang="ru-RU" sz="5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36562552"/>
              </p:ext>
            </p:extLst>
          </p:nvPr>
        </p:nvGraphicFramePr>
        <p:xfrm>
          <a:off x="0" y="1700808"/>
          <a:ext cx="939653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03648" y="1052736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+mn-lt"/>
                <a:cs typeface="+mn-cs"/>
              </a:rPr>
              <a:t>Наиболее популярные страницы</a:t>
            </a:r>
            <a:endParaRPr lang="ru-RU" sz="40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440488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6071"/>
            <a:ext cx="7704856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500" b="1" dirty="0" smtClean="0">
                <a:solidFill>
                  <a:schemeClr val="bg1"/>
                </a:solidFill>
                <a:latin typeface="+mn-lt"/>
                <a:cs typeface="+mn-cs"/>
              </a:rPr>
              <a:t>Форум на сайте Ассоциации </a:t>
            </a:r>
            <a:endParaRPr lang="ru-RU" sz="45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5122" name="Picture 2" descr="C:\Users\Sveta\Desktop\Новый рисуно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14276"/>
            <a:ext cx="3755402" cy="4911211"/>
          </a:xfrm>
          <a:prstGeom prst="rect">
            <a:avLst/>
          </a:prstGeom>
          <a:noFill/>
          <a:ln w="25400">
            <a:solidFill>
              <a:srgbClr val="0066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veta\Desktop\Новый рисунок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43858" y="1608685"/>
            <a:ext cx="3720630" cy="4911211"/>
          </a:xfrm>
          <a:prstGeom prst="rect">
            <a:avLst/>
          </a:prstGeom>
          <a:noFill/>
          <a:ln w="25400">
            <a:solidFill>
              <a:srgbClr val="0066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281675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704856" cy="1039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Электронная почта и </a:t>
            </a:r>
            <a:r>
              <a:rPr lang="ru-RU" sz="3800" b="1" dirty="0" err="1" smtClean="0">
                <a:solidFill>
                  <a:schemeClr val="bg1"/>
                </a:solidFill>
                <a:latin typeface="+mn-lt"/>
                <a:cs typeface="+mn-cs"/>
              </a:rPr>
              <a:t>скайп</a:t>
            </a: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в деятельности Ассоциации</a:t>
            </a:r>
            <a:endParaRPr lang="ru-RU" sz="38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026" name="Picture 2" descr="C:\Users\Sveta\Desktop\distancionnoe-zasedanie-pravleniya-8470-3-22-06-12-g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021" y="1332532"/>
            <a:ext cx="7461451" cy="4976788"/>
          </a:xfrm>
          <a:prstGeom prst="rect">
            <a:avLst/>
          </a:prstGeom>
          <a:noFill/>
          <a:ln w="25400">
            <a:solidFill>
              <a:srgbClr val="0066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119041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704856" cy="1039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Электронная почта и </a:t>
            </a:r>
            <a:r>
              <a:rPr lang="ru-RU" sz="3800" b="1" dirty="0" err="1" smtClean="0">
                <a:solidFill>
                  <a:schemeClr val="bg1"/>
                </a:solidFill>
                <a:latin typeface="+mn-lt"/>
                <a:cs typeface="+mn-cs"/>
              </a:rPr>
              <a:t>скайп</a:t>
            </a: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3800" b="1" dirty="0" smtClean="0">
                <a:solidFill>
                  <a:schemeClr val="bg1"/>
                </a:solidFill>
                <a:latin typeface="+mn-lt"/>
                <a:cs typeface="+mn-cs"/>
              </a:rPr>
              <a:t>в деятельности Ассоциации</a:t>
            </a:r>
            <a:endParaRPr lang="ru-RU" sz="38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10454564"/>
              </p:ext>
            </p:extLst>
          </p:nvPr>
        </p:nvGraphicFramePr>
        <p:xfrm>
          <a:off x="4392488" y="10602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1916832"/>
            <a:ext cx="4680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>
                <a:solidFill>
                  <a:srgbClr val="006600"/>
                </a:solidFill>
                <a:latin typeface="+mn-lt"/>
                <a:cs typeface="+mn-cs"/>
              </a:rPr>
              <a:t>Члены специализированных секций и комитетов</a:t>
            </a:r>
            <a:endParaRPr lang="ru-RU" sz="27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573016"/>
            <a:ext cx="74888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CC0000"/>
                </a:solidFill>
                <a:latin typeface="+mn-lt"/>
                <a:cs typeface="+mn-cs"/>
              </a:rPr>
              <a:t>Руководители сестринского персонала МО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45693640"/>
              </p:ext>
            </p:extLst>
          </p:nvPr>
        </p:nvGraphicFramePr>
        <p:xfrm>
          <a:off x="125760" y="3933056"/>
          <a:ext cx="4572000" cy="3031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7426937"/>
              </p:ext>
            </p:extLst>
          </p:nvPr>
        </p:nvGraphicFramePr>
        <p:xfrm>
          <a:off x="4105053" y="3860496"/>
          <a:ext cx="4938713" cy="3137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79026196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394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199</cp:revision>
  <dcterms:created xsi:type="dcterms:W3CDTF">2011-02-11T04:51:45Z</dcterms:created>
  <dcterms:modified xsi:type="dcterms:W3CDTF">2013-03-30T05:17:09Z</dcterms:modified>
</cp:coreProperties>
</file>