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8" r:id="rId2"/>
    <p:sldId id="261" r:id="rId3"/>
    <p:sldId id="259" r:id="rId4"/>
    <p:sldId id="280" r:id="rId5"/>
    <p:sldId id="292" r:id="rId6"/>
    <p:sldId id="281" r:id="rId7"/>
    <p:sldId id="284" r:id="rId8"/>
    <p:sldId id="286" r:id="rId9"/>
    <p:sldId id="264" r:id="rId10"/>
    <p:sldId id="294" r:id="rId11"/>
    <p:sldId id="265" r:id="rId12"/>
    <p:sldId id="298" r:id="rId13"/>
    <p:sldId id="266" r:id="rId14"/>
    <p:sldId id="267" r:id="rId15"/>
    <p:sldId id="285" r:id="rId16"/>
    <p:sldId id="290" r:id="rId17"/>
    <p:sldId id="268" r:id="rId18"/>
    <p:sldId id="279" r:id="rId19"/>
    <p:sldId id="269" r:id="rId20"/>
    <p:sldId id="282" r:id="rId21"/>
    <p:sldId id="271" r:id="rId22"/>
    <p:sldId id="28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66"/>
    <a:srgbClr val="000099"/>
    <a:srgbClr val="996600"/>
    <a:srgbClr val="00863D"/>
    <a:srgbClr val="2929A3"/>
    <a:srgbClr val="3333CC"/>
    <a:srgbClr val="004B96"/>
    <a:srgbClr val="CC0099"/>
    <a:srgbClr val="FF9933"/>
    <a:srgbClr val="5F29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54" autoAdjust="0"/>
  </p:normalViewPr>
  <p:slideViewPr>
    <p:cSldViewPr>
      <p:cViewPr>
        <p:scale>
          <a:sx n="73" d="100"/>
          <a:sy n="73" d="100"/>
        </p:scale>
        <p:origin x="-1164" y="-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solidFill>
                  <a:srgbClr val="5F2987"/>
                </a:solidFill>
              </a:defRPr>
            </a:pPr>
            <a:r>
              <a:rPr lang="ru-RU" sz="2000" b="1" dirty="0">
                <a:solidFill>
                  <a:srgbClr val="5F2987"/>
                </a:solidFill>
                <a:latin typeface="Arial" pitchFamily="34" charset="0"/>
                <a:cs typeface="Arial" pitchFamily="34" charset="0"/>
              </a:rPr>
              <a:t>Процент грудного </a:t>
            </a:r>
            <a:r>
              <a:rPr lang="ru-RU" sz="2000" b="1" dirty="0" smtClean="0">
                <a:solidFill>
                  <a:srgbClr val="5F2987"/>
                </a:solidFill>
                <a:latin typeface="Arial" pitchFamily="34" charset="0"/>
                <a:cs typeface="Arial" pitchFamily="34" charset="0"/>
              </a:rPr>
              <a:t>вскармливания детей до 3 месяцев</a:t>
            </a:r>
          </a:p>
          <a:p>
            <a:pPr>
              <a:defRPr>
                <a:solidFill>
                  <a:srgbClr val="5F2987"/>
                </a:solidFill>
              </a:defRPr>
            </a:pPr>
            <a:r>
              <a:rPr lang="ru-RU" sz="2000" b="1" dirty="0" smtClean="0">
                <a:solidFill>
                  <a:srgbClr val="5F2987"/>
                </a:solidFill>
                <a:latin typeface="Arial" pitchFamily="34" charset="0"/>
                <a:cs typeface="Arial" pitchFamily="34" charset="0"/>
              </a:rPr>
              <a:t>(по данным ВОЗ)</a:t>
            </a:r>
            <a:endParaRPr lang="ru-RU" sz="2000" b="1" dirty="0">
              <a:solidFill>
                <a:srgbClr val="5F2987"/>
              </a:solidFill>
              <a:latin typeface="Arial" pitchFamily="34" charset="0"/>
              <a:cs typeface="Arial" pitchFamily="34" charset="0"/>
            </a:endParaRP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30697820614951554"/>
          <c:y val="0.23110949354685181"/>
          <c:w val="0.39485895299836954"/>
          <c:h val="0.6825419044686101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Процент грудного вскармливания</c:v>
                </c:pt>
              </c:strCache>
            </c:strRef>
          </c:tx>
          <c:explosion val="7"/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rgbClr val="FF9933"/>
              </a:solidFill>
            </c:spPr>
          </c:dPt>
          <c:dPt>
            <c:idx val="2"/>
            <c:bubble3D val="0"/>
            <c:spPr>
              <a:solidFill>
                <a:srgbClr val="00B050"/>
              </a:solidFill>
              <a:ln>
                <a:solidFill>
                  <a:srgbClr val="00B050"/>
                </a:solidFill>
              </a:ln>
            </c:spPr>
          </c:dPt>
          <c:dPt>
            <c:idx val="3"/>
            <c:bubble3D val="0"/>
            <c:spPr>
              <a:solidFill>
                <a:srgbClr val="00B0F0"/>
              </a:solidFill>
            </c:spPr>
          </c:dPt>
          <c:dLbls>
            <c:dLbl>
              <c:idx val="0"/>
              <c:layout>
                <c:manualLayout>
                  <c:x val="0.14661387010964139"/>
                  <c:y val="0.12655509472749596"/>
                </c:manualLayout>
              </c:layout>
              <c:tx>
                <c:rich>
                  <a:bodyPr/>
                  <a:lstStyle/>
                  <a:p>
                    <a:pPr>
                      <a:defRPr sz="2300" b="1"/>
                    </a:pPr>
                    <a:r>
                      <a:rPr lang="ru-RU" sz="2300" b="1" dirty="0"/>
                      <a:t>в </a:t>
                    </a:r>
                    <a:r>
                      <a:rPr lang="ru-RU" sz="2300" b="1" dirty="0" smtClean="0"/>
                      <a:t>России </a:t>
                    </a:r>
                    <a:r>
                      <a:rPr lang="ru-RU" sz="2300" b="1" dirty="0"/>
                      <a:t>40%</a:t>
                    </a:r>
                  </a:p>
                </c:rich>
              </c:tx>
              <c:spPr>
                <a:ln>
                  <a:solidFill>
                    <a:srgbClr val="FF0000"/>
                  </a:solidFill>
                </a:ln>
              </c:spPr>
              <c:dLblPos val="inEnd"/>
              <c:showLegendKey val="0"/>
              <c:showVal val="1"/>
              <c:showCatName val="1"/>
              <c:showSerName val="1"/>
              <c:showPercent val="1"/>
              <c:showBubbleSize val="0"/>
            </c:dLbl>
            <c:dLbl>
              <c:idx val="1"/>
              <c:layout>
                <c:manualLayout>
                  <c:x val="-0.21702897201040536"/>
                  <c:y val="8.1709614330908314E-2"/>
                </c:manualLayout>
              </c:layout>
              <c:tx>
                <c:rich>
                  <a:bodyPr/>
                  <a:lstStyle/>
                  <a:p>
                    <a:pPr>
                      <a:defRPr sz="2300" b="1"/>
                    </a:pPr>
                    <a:r>
                      <a:rPr lang="ru-RU" sz="2300" b="1" dirty="0"/>
                      <a:t>в </a:t>
                    </a:r>
                    <a:r>
                      <a:rPr lang="ru-RU" sz="2300" b="1" dirty="0" smtClean="0"/>
                      <a:t>Узбекистане </a:t>
                    </a:r>
                    <a:r>
                      <a:rPr lang="ru-RU" sz="2300" b="1" dirty="0"/>
                      <a:t>90%</a:t>
                    </a:r>
                  </a:p>
                </c:rich>
              </c:tx>
              <c:spPr>
                <a:ln>
                  <a:solidFill>
                    <a:srgbClr val="FFC000"/>
                  </a:solidFill>
                </a:ln>
              </c:spPr>
              <c:dLblPos val="inEnd"/>
              <c:showLegendKey val="0"/>
              <c:showVal val="1"/>
              <c:showCatName val="1"/>
              <c:showSerName val="1"/>
              <c:showPercent val="1"/>
              <c:showBubbleSize val="0"/>
            </c:dLbl>
            <c:dLbl>
              <c:idx val="2"/>
              <c:layout>
                <c:manualLayout>
                  <c:x val="-0.18827341237237677"/>
                  <c:y val="-3.6913727387984784E-2"/>
                </c:manualLayout>
              </c:layout>
              <c:tx>
                <c:rich>
                  <a:bodyPr/>
                  <a:lstStyle/>
                  <a:p>
                    <a:r>
                      <a:rPr lang="ru-RU" sz="2000" b="1" dirty="0" smtClean="0"/>
                      <a:t>в </a:t>
                    </a:r>
                    <a:r>
                      <a:rPr lang="ru-RU" sz="2300" b="1" dirty="0" smtClean="0"/>
                      <a:t>Норвегии</a:t>
                    </a:r>
                    <a:r>
                      <a:rPr lang="ru-RU" sz="2000" b="1" dirty="0" smtClean="0"/>
                      <a:t> </a:t>
                    </a:r>
                    <a:r>
                      <a:rPr lang="ru-RU" sz="2000" b="1" dirty="0"/>
                      <a:t>80%</a:t>
                    </a:r>
                  </a:p>
                </c:rich>
              </c:tx>
              <c:dLblPos val="inEnd"/>
              <c:showLegendKey val="0"/>
              <c:showVal val="1"/>
              <c:showCatName val="1"/>
              <c:showSerName val="1"/>
              <c:showPercent val="1"/>
              <c:showBubbleSize val="0"/>
            </c:dLbl>
            <c:dLbl>
              <c:idx val="3"/>
              <c:layout>
                <c:manualLayout>
                  <c:x val="0.1519884664480487"/>
                  <c:y val="-0.12932512908296104"/>
                </c:manualLayout>
              </c:layout>
              <c:tx>
                <c:rich>
                  <a:bodyPr/>
                  <a:lstStyle/>
                  <a:p>
                    <a:pPr>
                      <a:defRPr sz="2000" b="1"/>
                    </a:pPr>
                    <a:r>
                      <a:rPr lang="ru-RU" sz="2000" b="1" dirty="0"/>
                      <a:t>в </a:t>
                    </a:r>
                    <a:r>
                      <a:rPr lang="ru-RU" sz="2300" b="1" dirty="0" smtClean="0"/>
                      <a:t>Польше</a:t>
                    </a:r>
                    <a:r>
                      <a:rPr lang="ru-RU" sz="2000" b="1" dirty="0" smtClean="0"/>
                      <a:t> </a:t>
                    </a:r>
                    <a:r>
                      <a:rPr lang="ru-RU" sz="2000" b="1" dirty="0"/>
                      <a:t>40%</a:t>
                    </a:r>
                  </a:p>
                </c:rich>
              </c:tx>
              <c:spPr>
                <a:ln>
                  <a:solidFill>
                    <a:srgbClr val="00B0F0"/>
                  </a:solidFill>
                </a:ln>
              </c:spPr>
              <c:dLblPos val="inEnd"/>
              <c:showLegendKey val="0"/>
              <c:showVal val="1"/>
              <c:showCatName val="1"/>
              <c:showSerName val="1"/>
              <c:showPercent val="1"/>
              <c:showBubbleSize val="0"/>
            </c:dLbl>
            <c:spPr>
              <a:ln>
                <a:solidFill>
                  <a:srgbClr val="00B050"/>
                </a:solidFill>
              </a:ln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inEnd"/>
            <c:showLegendKey val="0"/>
            <c:showVal val="1"/>
            <c:showCatName val="1"/>
            <c:showSerName val="1"/>
            <c:showPercent val="1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в России</c:v>
                </c:pt>
                <c:pt idx="1">
                  <c:v>в Узбекистане</c:v>
                </c:pt>
                <c:pt idx="2">
                  <c:v>в Норвегии</c:v>
                </c:pt>
                <c:pt idx="3">
                  <c:v>в Польше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0.4</c:v>
                </c:pt>
                <c:pt idx="1">
                  <c:v>0.9</c:v>
                </c:pt>
                <c:pt idx="2">
                  <c:v>0.8</c:v>
                </c:pt>
                <c:pt idx="3">
                  <c:v>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88"/>
      </c:pieChart>
    </c:plotArea>
    <c:plotVisOnly val="1"/>
    <c:dispBlanksAs val="gap"/>
    <c:showDLblsOverMax val="0"/>
  </c:chart>
  <c:spPr>
    <a:ln>
      <a:noFill/>
    </a:ln>
    <a:effectLst>
      <a:outerShdw blurRad="50800" dist="50800" dir="5400000" algn="ctr" rotWithShape="0">
        <a:srgbClr val="000000">
          <a:alpha val="99000"/>
        </a:srgbClr>
      </a:outerShdw>
    </a:effectLst>
    <a:scene3d>
      <a:camera prst="orthographicFront"/>
      <a:lightRig rig="threePt" dir="t"/>
    </a:scene3d>
    <a:sp3d>
      <a:bevelT w="12700"/>
    </a:sp3d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400"/>
            </a:pPr>
            <a:r>
              <a:rPr lang="ru-RU" sz="2500" dirty="0" smtClean="0">
                <a:solidFill>
                  <a:srgbClr val="000099"/>
                </a:solidFill>
                <a:latin typeface="+mj-lt"/>
                <a:cs typeface="Arial" pitchFamily="34" charset="0"/>
              </a:rPr>
              <a:t>Причины,</a:t>
            </a:r>
            <a:r>
              <a:rPr lang="ru-RU" sz="2500" baseline="0" dirty="0" smtClean="0">
                <a:solidFill>
                  <a:srgbClr val="000099"/>
                </a:solidFill>
                <a:latin typeface="+mj-lt"/>
                <a:cs typeface="Arial" pitchFamily="34" charset="0"/>
              </a:rPr>
              <a:t> по которым мамы прекратили </a:t>
            </a:r>
            <a:r>
              <a:rPr lang="ru-RU" sz="2500" dirty="0" smtClean="0">
                <a:solidFill>
                  <a:srgbClr val="000099"/>
                </a:solidFill>
                <a:latin typeface="+mj-lt"/>
                <a:cs typeface="Arial" pitchFamily="34" charset="0"/>
              </a:rPr>
              <a:t>  грудное вскармливание</a:t>
            </a:r>
            <a:endParaRPr lang="ru-RU" sz="2500" dirty="0">
              <a:solidFill>
                <a:srgbClr val="000099"/>
              </a:solidFill>
              <a:latin typeface="+mj-lt"/>
              <a:cs typeface="Arial" pitchFamily="34" charset="0"/>
            </a:endParaRPr>
          </a:p>
        </c:rich>
      </c:tx>
      <c:layout>
        <c:manualLayout>
          <c:xMode val="edge"/>
          <c:yMode val="edge"/>
          <c:x val="0.15975747133581758"/>
          <c:y val="0"/>
        </c:manualLayout>
      </c:layout>
      <c:overlay val="0"/>
    </c:title>
    <c:autoTitleDeleted val="0"/>
    <c:view3D>
      <c:rotX val="50"/>
      <c:rotY val="110"/>
      <c:rAngAx val="0"/>
      <c:perspective val="1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5974869283356291"/>
          <c:y val="0.33170291696934601"/>
          <c:w val="0.66753961358456615"/>
          <c:h val="0.5742214211632109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Причины прекращения грудного вскармливания</c:v>
                </c:pt>
              </c:strCache>
            </c:strRef>
          </c:tx>
          <c:spPr>
            <a:ln>
              <a:solidFill>
                <a:srgbClr val="1F497D">
                  <a:lumMod val="75000"/>
                </a:srgbClr>
              </a:solidFill>
            </a:ln>
          </c:spPr>
          <c:dPt>
            <c:idx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>
                <a:solidFill>
                  <a:schemeClr val="tx2">
                    <a:lumMod val="75000"/>
                  </a:schemeClr>
                </a:solidFill>
              </a:ln>
            </c:spPr>
          </c:dPt>
          <c:dPt>
            <c:idx val="1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c:spPr>
          </c:dPt>
          <c:dPt>
            <c:idx val="2"/>
            <c:bubble3D val="0"/>
            <c:spPr>
              <a:solidFill>
                <a:srgbClr val="92D050"/>
              </a:solidFill>
              <a:ln>
                <a:solidFill>
                  <a:schemeClr val="accent3">
                    <a:lumMod val="50000"/>
                  </a:schemeClr>
                </a:solidFill>
              </a:ln>
            </c:spPr>
          </c:dPt>
          <c:dPt>
            <c:idx val="3"/>
            <c:bubble3D val="0"/>
            <c:spPr>
              <a:solidFill>
                <a:srgbClr val="FF0000"/>
              </a:solidFill>
              <a:ln>
                <a:solidFill>
                  <a:srgbClr val="5F2987"/>
                </a:solidFill>
              </a:ln>
            </c:spPr>
          </c:dPt>
          <c:dLbls>
            <c:dLbl>
              <c:idx val="0"/>
              <c:layout>
                <c:manualLayout>
                  <c:x val="-8.3413328423698918E-2"/>
                  <c:y val="-0.2619168522628576"/>
                </c:manualLayout>
              </c:layout>
              <c:tx>
                <c:rich>
                  <a:bodyPr/>
                  <a:lstStyle/>
                  <a:p>
                    <a:pPr>
                      <a:defRPr sz="2000">
                        <a:latin typeface="Arial" pitchFamily="34" charset="0"/>
                        <a:cs typeface="Arial" pitchFamily="34" charset="0"/>
                      </a:defRPr>
                    </a:pPr>
                    <a:r>
                      <a:rPr lang="ru-RU" sz="1900" b="1" dirty="0" smtClean="0">
                        <a:latin typeface="+mj-lt"/>
                        <a:cs typeface="Arial" pitchFamily="34" charset="0"/>
                      </a:rPr>
                      <a:t>Недостаточное </a:t>
                    </a:r>
                    <a:r>
                      <a:rPr lang="ru-RU" sz="1900" b="1" dirty="0">
                        <a:latin typeface="+mj-lt"/>
                        <a:cs typeface="Arial" pitchFamily="34" charset="0"/>
                      </a:rPr>
                      <a:t>количество </a:t>
                    </a:r>
                    <a:r>
                      <a:rPr lang="ru-RU" sz="1900" b="1" dirty="0" smtClean="0">
                        <a:latin typeface="+mj-lt"/>
                        <a:cs typeface="Arial" pitchFamily="34" charset="0"/>
                      </a:rPr>
                      <a:t>молока </a:t>
                    </a:r>
                    <a:r>
                      <a:rPr lang="ru-RU" sz="1900" b="1" dirty="0">
                        <a:latin typeface="+mj-lt"/>
                        <a:cs typeface="Arial" pitchFamily="34" charset="0"/>
                      </a:rPr>
                      <a:t>63%</a:t>
                    </a:r>
                  </a:p>
                </c:rich>
              </c:tx>
              <c:spPr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7050241960653803E-2"/>
                  <c:y val="-8.6245086938019494E-3"/>
                </c:manualLayout>
              </c:layout>
              <c:tx>
                <c:rich>
                  <a:bodyPr/>
                  <a:lstStyle/>
                  <a:p>
                    <a:pPr>
                      <a:defRPr sz="2000" b="1">
                        <a:latin typeface="+mn-lt"/>
                        <a:cs typeface="Arial" pitchFamily="34" charset="0"/>
                      </a:defRPr>
                    </a:pPr>
                    <a:r>
                      <a:rPr lang="ru-RU" sz="2000" b="1" dirty="0" err="1" smtClean="0">
                        <a:latin typeface="+mn-lt"/>
                        <a:cs typeface="Arial" pitchFamily="34" charset="0"/>
                      </a:rPr>
                      <a:t>Лактостаз</a:t>
                    </a:r>
                    <a:r>
                      <a:rPr lang="ru-RU" sz="2000" b="1" dirty="0" smtClean="0">
                        <a:latin typeface="+mn-lt"/>
                        <a:cs typeface="Arial" pitchFamily="34" charset="0"/>
                      </a:rPr>
                      <a:t> </a:t>
                    </a:r>
                    <a:r>
                      <a:rPr lang="ru-RU" sz="2000" b="1" dirty="0">
                        <a:latin typeface="+mn-lt"/>
                        <a:cs typeface="Arial" pitchFamily="34" charset="0"/>
                      </a:rPr>
                      <a:t>25%</a:t>
                    </a:r>
                  </a:p>
                </c:rich>
              </c:tx>
              <c:spPr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8.6776489947771346E-2"/>
                  <c:y val="-6.1379772373258798E-2"/>
                </c:manualLayout>
              </c:layout>
              <c:tx>
                <c:rich>
                  <a:bodyPr/>
                  <a:lstStyle/>
                  <a:p>
                    <a:pPr>
                      <a:defRPr sz="2000" b="1">
                        <a:latin typeface="+mn-lt"/>
                        <a:cs typeface="Arial" pitchFamily="34" charset="0"/>
                      </a:defRPr>
                    </a:pPr>
                    <a:r>
                      <a:rPr lang="ru-RU" sz="2000" b="1" dirty="0">
                        <a:latin typeface="+mn-lt"/>
                        <a:cs typeface="Arial" pitchFamily="34" charset="0"/>
                      </a:rPr>
                      <a:t>Трещины </a:t>
                    </a:r>
                    <a:r>
                      <a:rPr lang="ru-RU" sz="2000" b="1" dirty="0" smtClean="0">
                        <a:latin typeface="+mn-lt"/>
                        <a:cs typeface="Arial" pitchFamily="34" charset="0"/>
                      </a:rPr>
                      <a:t>сосков </a:t>
                    </a:r>
                    <a:r>
                      <a:rPr lang="ru-RU" sz="2000" b="1" dirty="0">
                        <a:latin typeface="+mn-lt"/>
                        <a:cs typeface="Arial" pitchFamily="34" charset="0"/>
                      </a:rPr>
                      <a:t>10%</a:t>
                    </a:r>
                  </a:p>
                </c:rich>
              </c:tx>
              <c:spPr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7.6129080590991619E-2"/>
                  <c:y val="0.11391385113595165"/>
                </c:manualLayout>
              </c:layout>
              <c:tx>
                <c:rich>
                  <a:bodyPr/>
                  <a:lstStyle/>
                  <a:p>
                    <a:pPr>
                      <a:defRPr sz="2000" b="1">
                        <a:latin typeface="+mn-lt"/>
                        <a:cs typeface="Arial" pitchFamily="34" charset="0"/>
                      </a:defRPr>
                    </a:pPr>
                    <a:r>
                      <a:rPr lang="ru-RU" sz="2000" b="1" dirty="0">
                        <a:latin typeface="+mn-lt"/>
                        <a:cs typeface="Arial" pitchFamily="34" charset="0"/>
                      </a:rPr>
                      <a:t>Заболевания </a:t>
                    </a:r>
                    <a:r>
                      <a:rPr lang="ru-RU" sz="2000" b="1" dirty="0" smtClean="0">
                        <a:latin typeface="+mn-lt"/>
                        <a:cs typeface="Arial" pitchFamily="34" charset="0"/>
                      </a:rPr>
                      <a:t>матери </a:t>
                    </a:r>
                    <a:r>
                      <a:rPr lang="ru-RU" sz="2000" b="1" dirty="0">
                        <a:latin typeface="+mn-lt"/>
                        <a:cs typeface="Arial" pitchFamily="34" charset="0"/>
                      </a:rPr>
                      <a:t>2%</a:t>
                    </a:r>
                  </a:p>
                </c:rich>
              </c:tx>
              <c:spPr/>
              <c:showLegendKey val="0"/>
              <c:showVal val="1"/>
              <c:showCatName val="1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>
                    <a:latin typeface="Verdana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Лист1!$A$2:$A$5</c:f>
              <c:strCache>
                <c:ptCount val="4"/>
                <c:pt idx="0">
                  <c:v>Недостаточное количество молока</c:v>
                </c:pt>
                <c:pt idx="1">
                  <c:v>Лактостаз</c:v>
                </c:pt>
                <c:pt idx="2">
                  <c:v>Трещины сосков</c:v>
                </c:pt>
                <c:pt idx="3">
                  <c:v>Заболевания матери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0.63000000000000045</c:v>
                </c:pt>
                <c:pt idx="1">
                  <c:v>0.25</c:v>
                </c:pt>
                <c:pt idx="2">
                  <c:v>0.1</c:v>
                </c:pt>
                <c:pt idx="3">
                  <c:v>2.0000000000000011E-2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7FB38-AFC8-4446-8314-F3FA6A7DB334}" type="datetimeFigureOut">
              <a:rPr lang="ru-RU" smtClean="0"/>
              <a:pPr/>
              <a:t>16.05.2015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A326B7-56C0-495D-AB14-8E79307609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32499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326B7-56C0-495D-AB14-8E79307609BD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CE46A-BDDB-4C13-9091-0F0A17CDB5B9}" type="datetime1">
              <a:rPr lang="ru-RU" smtClean="0"/>
              <a:pPr/>
              <a:t>16.05.2015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B57E7-C433-4A89-9922-4A32C82461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E57DE-2DA0-418D-8787-D5FC0F13F8CF}" type="datetime1">
              <a:rPr lang="ru-RU" smtClean="0"/>
              <a:pPr/>
              <a:t>16.05.2015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B57E7-C433-4A89-9922-4A32C82461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53D3B-16D0-4109-B844-F27E4BE3BE91}" type="datetime1">
              <a:rPr lang="ru-RU" smtClean="0"/>
              <a:pPr/>
              <a:t>16.05.2015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B57E7-C433-4A89-9922-4A32C82461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2A11E-0C6A-4C41-8623-6DBDFF6A69ED}" type="datetime1">
              <a:rPr lang="ru-RU" smtClean="0"/>
              <a:pPr/>
              <a:t>16.05.2015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B57E7-C433-4A89-9922-4A32C82461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43234-55D9-421F-8E12-7B6750528FEB}" type="datetime1">
              <a:rPr lang="ru-RU" smtClean="0"/>
              <a:pPr/>
              <a:t>16.05.2015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B57E7-C433-4A89-9922-4A32C82461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D4421-39B4-4193-BAB6-CEEBBD450F4C}" type="datetime1">
              <a:rPr lang="ru-RU" smtClean="0"/>
              <a:pPr/>
              <a:t>16.05.2015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B57E7-C433-4A89-9922-4A32C82461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Титульный слайд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F5313-7F16-48FF-A974-38C5B7802FFD}" type="datetime1">
              <a:rPr lang="ru-RU" smtClean="0"/>
              <a:pPr/>
              <a:t>16.05.2015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B57E7-C433-4A89-9922-4A32C82461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Титульный слайд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7E938-87CD-4CF2-AD07-4FFA297747AA}" type="datetime1">
              <a:rPr lang="ru-RU" smtClean="0"/>
              <a:pPr/>
              <a:t>16.05.2015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B57E7-C433-4A89-9922-4A32C82461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Титульный слайд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24369-9910-4DF1-AF49-33902E3E34A0}" type="datetime1">
              <a:rPr lang="ru-RU" smtClean="0"/>
              <a:pPr/>
              <a:t>16.05.2015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B57E7-C433-4A89-9922-4A32C82461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A8084-3143-4298-BDC6-80EEF728B599}" type="datetime1">
              <a:rPr lang="ru-RU" smtClean="0"/>
              <a:pPr/>
              <a:t>16.05.2015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B57E7-C433-4A89-9922-4A32C82461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F4C7C-B1CE-43D9-9F28-F7EB9A72EB5B}" type="datetime1">
              <a:rPr lang="ru-RU" smtClean="0"/>
              <a:pPr/>
              <a:t>16.05.2015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B57E7-C433-4A89-9922-4A32C82461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7ECD3-9449-4A66-A64E-CF7C0E37146A}" type="datetime1">
              <a:rPr lang="ru-RU" smtClean="0"/>
              <a:pPr/>
              <a:t>16.05.2015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B57E7-C433-4A89-9922-4A32C82461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FF788-AD41-4D6D-A621-F76C0B3B5587}" type="datetime1">
              <a:rPr lang="ru-RU" smtClean="0"/>
              <a:pPr/>
              <a:t>16.05.2015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B57E7-C433-4A89-9922-4A32C82461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F952B-A86F-4429-A1EC-461B7F140842}" type="datetime1">
              <a:rPr lang="ru-RU" smtClean="0"/>
              <a:pPr/>
              <a:t>16.05.2015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B57E7-C433-4A89-9922-4A32C82461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r="6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40E7DA-B9FC-4AC5-B844-2D9314B4DC14}" type="datetime1">
              <a:rPr lang="ru-RU" smtClean="0"/>
              <a:pPr/>
              <a:t>16.05.2015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5B57E7-C433-4A89-9922-4A32C82461D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jpeg"/><Relationship Id="rId7" Type="http://schemas.openxmlformats.org/officeDocument/2006/relationships/image" Target="../media/image3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eg"/><Relationship Id="rId9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 bright="-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r="5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57554" y="1500174"/>
            <a:ext cx="5786446" cy="2184405"/>
          </a:xfrm>
        </p:spPr>
        <p:txBody>
          <a:bodyPr>
            <a:noAutofit/>
          </a:bodyPr>
          <a:lstStyle/>
          <a:p>
            <a:r>
              <a:rPr lang="ru-RU" sz="3500" b="1" dirty="0" smtClean="0">
                <a:solidFill>
                  <a:srgbClr val="C00000"/>
                </a:solidFill>
                <a:latin typeface="Georgia" pitchFamily="18" charset="0"/>
              </a:rPr>
              <a:t>«Низкая мотивация будущих мам в </a:t>
            </a:r>
            <a:r>
              <a:rPr lang="en-US" sz="3500" b="1" dirty="0" smtClean="0">
                <a:solidFill>
                  <a:srgbClr val="C00000"/>
                </a:solidFill>
                <a:latin typeface="Georgia" pitchFamily="18" charset="0"/>
              </a:rPr>
              <a:t/>
            </a:r>
            <a:br>
              <a:rPr lang="en-US" sz="3500" b="1" dirty="0" smtClean="0">
                <a:solidFill>
                  <a:srgbClr val="C00000"/>
                </a:solidFill>
                <a:latin typeface="Georgia" pitchFamily="18" charset="0"/>
              </a:rPr>
            </a:br>
            <a:r>
              <a:rPr lang="ru-RU" sz="3500" b="1" dirty="0" smtClean="0">
                <a:solidFill>
                  <a:srgbClr val="C00000"/>
                </a:solidFill>
                <a:latin typeface="Georgia" pitchFamily="18" charset="0"/>
              </a:rPr>
              <a:t>кормлении грудью» </a:t>
            </a:r>
            <a:r>
              <a:rPr lang="ru-RU" sz="3900" b="1" dirty="0" smtClean="0">
                <a:solidFill>
                  <a:srgbClr val="C00000"/>
                </a:solidFill>
                <a:latin typeface="Georgia" pitchFamily="18" charset="0"/>
              </a:rPr>
              <a:t/>
            </a:r>
            <a:br>
              <a:rPr lang="ru-RU" sz="3900" b="1" dirty="0" smtClean="0">
                <a:solidFill>
                  <a:srgbClr val="C00000"/>
                </a:solidFill>
                <a:latin typeface="Georgia" pitchFamily="18" charset="0"/>
              </a:rPr>
            </a:br>
            <a:endParaRPr lang="ru-RU" sz="39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00562" y="5214950"/>
            <a:ext cx="3543280" cy="107157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1800" b="1" dirty="0" err="1" smtClean="0">
                <a:solidFill>
                  <a:srgbClr val="004B96"/>
                </a:solidFill>
                <a:latin typeface="Arial" pitchFamily="34" charset="0"/>
                <a:cs typeface="Arial" pitchFamily="34" charset="0"/>
              </a:rPr>
              <a:t>А.Б.Копина</a:t>
            </a:r>
            <a:endParaRPr lang="ru-RU" sz="1800" b="1" dirty="0" smtClean="0">
              <a:solidFill>
                <a:srgbClr val="004B96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0"/>
              </a:spcBef>
            </a:pPr>
            <a:r>
              <a:rPr lang="ru-RU" sz="1800" b="1" dirty="0" smtClean="0">
                <a:solidFill>
                  <a:srgbClr val="004B96"/>
                </a:solidFill>
                <a:latin typeface="Arial" pitchFamily="34" charset="0"/>
                <a:cs typeface="Arial" pitchFamily="34" charset="0"/>
              </a:rPr>
              <a:t>старшая акушерка филиала</a:t>
            </a:r>
          </a:p>
          <a:p>
            <a:pPr>
              <a:spcBef>
                <a:spcPts val="0"/>
              </a:spcBef>
            </a:pPr>
            <a:r>
              <a:rPr lang="ru-RU" sz="1800" b="1" dirty="0" smtClean="0">
                <a:solidFill>
                  <a:srgbClr val="004B96"/>
                </a:solidFill>
                <a:latin typeface="Arial" pitchFamily="34" charset="0"/>
                <a:cs typeface="Arial" pitchFamily="34" charset="0"/>
              </a:rPr>
              <a:t> ж/к «БУЗОО КРД №6»</a:t>
            </a:r>
            <a:endParaRPr lang="ru-RU" sz="1800" b="1" dirty="0">
              <a:solidFill>
                <a:srgbClr val="004B9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71802" y="428604"/>
            <a:ext cx="607219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004B96"/>
                </a:solidFill>
                <a:latin typeface="Verdana" pitchFamily="34" charset="0"/>
                <a:cs typeface="Arial" pitchFamily="34" charset="0"/>
              </a:rPr>
              <a:t>Исследование  сестринской </a:t>
            </a:r>
          </a:p>
          <a:p>
            <a:pPr algn="ctr"/>
            <a:r>
              <a:rPr lang="ru-RU" sz="2600" b="1" dirty="0" smtClean="0">
                <a:solidFill>
                  <a:srgbClr val="004B96"/>
                </a:solidFill>
                <a:latin typeface="Verdana" pitchFamily="34" charset="0"/>
                <a:cs typeface="Arial" pitchFamily="34" charset="0"/>
              </a:rPr>
              <a:t>деятельности в акушерстве </a:t>
            </a:r>
            <a:endParaRPr lang="ru-RU" sz="2600" b="1" dirty="0">
              <a:solidFill>
                <a:srgbClr val="004B96"/>
              </a:solidFill>
              <a:latin typeface="Verdana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3429000"/>
            <a:ext cx="1462087" cy="148590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B57E7-C433-4A89-9922-4A32C82461DB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9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B57E7-C433-4A89-9922-4A32C82461DB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28564" y="142852"/>
            <a:ext cx="8715436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600" dirty="0" smtClean="0">
                <a:latin typeface="+mj-lt"/>
              </a:rPr>
              <a:t> </a:t>
            </a:r>
            <a:r>
              <a:rPr lang="ru-RU" sz="2500" b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Состав группы, участвующей в сестринском исследовании:     </a:t>
            </a:r>
          </a:p>
          <a:p>
            <a:pPr algn="just"/>
            <a:r>
              <a:rPr lang="en-US" sz="2200" dirty="0" smtClean="0">
                <a:latin typeface="Verdana" pitchFamily="34" charset="0"/>
              </a:rPr>
              <a:t>   </a:t>
            </a:r>
            <a:r>
              <a:rPr lang="ru-RU" sz="2200" dirty="0" smtClean="0">
                <a:latin typeface="Verdana" pitchFamily="34" charset="0"/>
              </a:rPr>
              <a:t> </a:t>
            </a:r>
            <a:r>
              <a:rPr lang="ru-RU" sz="2100" dirty="0" smtClean="0">
                <a:latin typeface="Verdana" pitchFamily="34" charset="0"/>
              </a:rPr>
              <a:t>- зав. кафедрой «Акушерство и гинекология» №1 </a:t>
            </a:r>
          </a:p>
          <a:p>
            <a:pPr algn="just"/>
            <a:r>
              <a:rPr lang="ru-RU" sz="2100" dirty="0" smtClean="0">
                <a:latin typeface="Verdana" pitchFamily="34" charset="0"/>
              </a:rPr>
              <a:t>   </a:t>
            </a:r>
            <a:r>
              <a:rPr lang="en-US" sz="2100" dirty="0" smtClean="0">
                <a:latin typeface="Verdana" pitchFamily="34" charset="0"/>
              </a:rPr>
              <a:t>    </a:t>
            </a:r>
            <a:r>
              <a:rPr lang="ru-RU" sz="2100" dirty="0" smtClean="0">
                <a:latin typeface="Verdana" pitchFamily="34" charset="0"/>
              </a:rPr>
              <a:t>ОГМА    к.м.н. Савельева И.В., </a:t>
            </a:r>
          </a:p>
          <a:p>
            <a:pPr algn="just"/>
            <a:r>
              <a:rPr lang="ru-RU" sz="2100" dirty="0" smtClean="0">
                <a:latin typeface="Verdana" pitchFamily="34" charset="0"/>
              </a:rPr>
              <a:t> </a:t>
            </a:r>
            <a:r>
              <a:rPr lang="en-US" sz="2100" dirty="0" smtClean="0">
                <a:latin typeface="Verdana" pitchFamily="34" charset="0"/>
              </a:rPr>
              <a:t>   </a:t>
            </a:r>
            <a:r>
              <a:rPr lang="ru-RU" sz="2100" dirty="0" smtClean="0">
                <a:latin typeface="Verdana" pitchFamily="34" charset="0"/>
              </a:rPr>
              <a:t>- заведующие и старшие  женской консультации и  </a:t>
            </a:r>
          </a:p>
          <a:p>
            <a:pPr algn="just"/>
            <a:r>
              <a:rPr lang="ru-RU" sz="2100" dirty="0" smtClean="0">
                <a:latin typeface="Verdana" pitchFamily="34" charset="0"/>
              </a:rPr>
              <a:t>   </a:t>
            </a:r>
            <a:r>
              <a:rPr lang="en-US" sz="2100" dirty="0" smtClean="0">
                <a:latin typeface="Verdana" pitchFamily="34" charset="0"/>
              </a:rPr>
              <a:t>   </a:t>
            </a:r>
            <a:r>
              <a:rPr lang="ru-RU" sz="2100" dirty="0" smtClean="0">
                <a:latin typeface="Verdana" pitchFamily="34" charset="0"/>
              </a:rPr>
              <a:t>филиала женской консультации, </a:t>
            </a:r>
          </a:p>
          <a:p>
            <a:pPr algn="just"/>
            <a:r>
              <a:rPr lang="ru-RU" sz="2100" dirty="0" smtClean="0">
                <a:latin typeface="Verdana" pitchFamily="34" charset="0"/>
              </a:rPr>
              <a:t> </a:t>
            </a:r>
            <a:r>
              <a:rPr lang="en-US" sz="2100" dirty="0" smtClean="0">
                <a:latin typeface="Verdana" pitchFamily="34" charset="0"/>
              </a:rPr>
              <a:t>   </a:t>
            </a:r>
            <a:r>
              <a:rPr lang="ru-RU" sz="2100" dirty="0" smtClean="0">
                <a:latin typeface="Verdana" pitchFamily="34" charset="0"/>
              </a:rPr>
              <a:t>- руководитель учебно-методического комитета,</a:t>
            </a:r>
          </a:p>
          <a:p>
            <a:pPr algn="just"/>
            <a:r>
              <a:rPr lang="ru-RU" sz="2100" dirty="0" smtClean="0">
                <a:latin typeface="Verdana" pitchFamily="34" charset="0"/>
              </a:rPr>
              <a:t> </a:t>
            </a:r>
            <a:r>
              <a:rPr lang="en-US" sz="2100" dirty="0" smtClean="0">
                <a:latin typeface="Verdana" pitchFamily="34" charset="0"/>
              </a:rPr>
              <a:t>   </a:t>
            </a:r>
            <a:r>
              <a:rPr lang="ru-RU" sz="2100" dirty="0" smtClean="0">
                <a:latin typeface="Verdana" pitchFamily="34" charset="0"/>
              </a:rPr>
              <a:t>- акушерки женских консультаций, </a:t>
            </a:r>
          </a:p>
          <a:p>
            <a:pPr algn="just"/>
            <a:r>
              <a:rPr lang="en-US" sz="2100" dirty="0" smtClean="0">
                <a:latin typeface="Verdana" pitchFamily="34" charset="0"/>
              </a:rPr>
              <a:t>   </a:t>
            </a:r>
            <a:r>
              <a:rPr lang="ru-RU" sz="2100" dirty="0" smtClean="0">
                <a:latin typeface="Verdana" pitchFamily="34" charset="0"/>
              </a:rPr>
              <a:t> - психолог родильного дома. </a:t>
            </a:r>
          </a:p>
          <a:p>
            <a:pPr algn="just"/>
            <a:r>
              <a:rPr lang="ru-RU" sz="2100" dirty="0" smtClean="0">
                <a:latin typeface="Verdana" pitchFamily="34" charset="0"/>
              </a:rPr>
              <a:t>  </a:t>
            </a:r>
            <a:endParaRPr lang="ru-RU" sz="2100" dirty="0">
              <a:latin typeface="Verdana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lum bright="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57356" y="3000372"/>
            <a:ext cx="5286380" cy="3537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9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42852"/>
            <a:ext cx="914400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rgbClr val="3333CC"/>
                </a:solidFill>
                <a:latin typeface="Arial" pitchFamily="34" charset="0"/>
                <a:cs typeface="Arial" pitchFamily="34" charset="0"/>
              </a:rPr>
              <a:t>Сестринское исследование </a:t>
            </a:r>
          </a:p>
          <a:p>
            <a:pPr algn="ctr"/>
            <a:r>
              <a:rPr lang="ru-RU" sz="2400" b="1" dirty="0" smtClean="0">
                <a:solidFill>
                  <a:srgbClr val="3333CC"/>
                </a:solidFill>
                <a:latin typeface="Arial" pitchFamily="34" charset="0"/>
                <a:cs typeface="Arial" pitchFamily="34" charset="0"/>
              </a:rPr>
              <a:t>проводилось в несколько этапов.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714412" y="1142984"/>
            <a:ext cx="742955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ru-RU" sz="2200" dirty="0" smtClean="0">
                <a:latin typeface="Arial" pitchFamily="34" charset="0"/>
                <a:cs typeface="Arial" pitchFamily="34" charset="0"/>
              </a:rPr>
              <a:t>              </a:t>
            </a:r>
            <a:endParaRPr lang="ru-RU" sz="2200" dirty="0" smtClean="0">
              <a:latin typeface="Verdana" pitchFamily="34" charset="0"/>
              <a:cs typeface="Arial" pitchFamily="34" charset="0"/>
            </a:endParaRPr>
          </a:p>
        </p:txBody>
      </p:sp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88"/>
          <a:stretch>
            <a:fillRect/>
          </a:stretch>
        </p:blipFill>
        <p:spPr bwMode="auto">
          <a:xfrm>
            <a:off x="5286380" y="2571744"/>
            <a:ext cx="3071834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B57E7-C433-4A89-9922-4A32C82461DB}" type="slidenum">
              <a:rPr lang="ru-RU" smtClean="0"/>
              <a:pPr/>
              <a:t>11</a:t>
            </a:fld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00034" y="1214422"/>
            <a:ext cx="842968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latin typeface="Verdana" pitchFamily="34" charset="0"/>
                <a:cs typeface="Arial" pitchFamily="34" charset="0"/>
              </a:rPr>
              <a:t>   </a:t>
            </a:r>
            <a:r>
              <a:rPr lang="ru-RU" sz="2200" u="sng" dirty="0" smtClean="0">
                <a:solidFill>
                  <a:srgbClr val="000058"/>
                </a:solidFill>
                <a:latin typeface="Verdana" pitchFamily="34" charset="0"/>
                <a:cs typeface="Arial" pitchFamily="34" charset="0"/>
              </a:rPr>
              <a:t>Первый</a:t>
            </a:r>
            <a:r>
              <a:rPr lang="ru-RU" sz="2200" b="1" u="sng" dirty="0" smtClean="0">
                <a:solidFill>
                  <a:srgbClr val="000058"/>
                </a:solidFill>
                <a:latin typeface="Verdana" pitchFamily="34" charset="0"/>
                <a:cs typeface="Arial" pitchFamily="34" charset="0"/>
              </a:rPr>
              <a:t> </a:t>
            </a:r>
            <a:r>
              <a:rPr lang="ru-RU" sz="2200" u="sng" dirty="0" smtClean="0">
                <a:solidFill>
                  <a:srgbClr val="000058"/>
                </a:solidFill>
                <a:latin typeface="Verdana" pitchFamily="34" charset="0"/>
                <a:cs typeface="Arial" pitchFamily="34" charset="0"/>
              </a:rPr>
              <a:t>этап</a:t>
            </a:r>
            <a:r>
              <a:rPr lang="ru-RU" sz="2200" dirty="0" smtClean="0">
                <a:latin typeface="Verdana" pitchFamily="34" charset="0"/>
                <a:cs typeface="Arial" pitchFamily="34" charset="0"/>
              </a:rPr>
              <a:t>: Анкетирование.  Из 50 опрошенных женщин, лишь 48% кормят детей </a:t>
            </a:r>
            <a:r>
              <a:rPr lang="ru-RU" sz="2200" dirty="0" smtClean="0">
                <a:solidFill>
                  <a:srgbClr val="000099"/>
                </a:solidFill>
                <a:latin typeface="Verdana" pitchFamily="34" charset="0"/>
                <a:cs typeface="Arial" pitchFamily="34" charset="0"/>
              </a:rPr>
              <a:t>грудью</a:t>
            </a:r>
            <a:r>
              <a:rPr lang="ru-RU" sz="2200" dirty="0" smtClean="0">
                <a:latin typeface="Verdana" pitchFamily="34" charset="0"/>
                <a:cs typeface="Arial" pitchFamily="34" charset="0"/>
              </a:rPr>
              <a:t>. Остальные активно пользуются </a:t>
            </a:r>
            <a:r>
              <a:rPr lang="ru-RU" sz="2200" dirty="0" smtClean="0">
                <a:solidFill>
                  <a:srgbClr val="000099"/>
                </a:solidFill>
                <a:latin typeface="Verdana" pitchFamily="34" charset="0"/>
                <a:cs typeface="Arial" pitchFamily="34" charset="0"/>
              </a:rPr>
              <a:t>молочными смесями</a:t>
            </a:r>
            <a:r>
              <a:rPr lang="ru-RU" sz="2200" dirty="0" smtClean="0">
                <a:latin typeface="Verdana" pitchFamily="34" charset="0"/>
                <a:cs typeface="Arial" pitchFamily="34" charset="0"/>
              </a:rPr>
              <a:t>. </a:t>
            </a:r>
            <a:endParaRPr lang="ru-RU" sz="2200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799" t="5399" r="4499" b="9449"/>
          <a:stretch>
            <a:fillRect/>
          </a:stretch>
        </p:blipFill>
        <p:spPr bwMode="auto">
          <a:xfrm>
            <a:off x="785786" y="3000372"/>
            <a:ext cx="4143404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B57E7-C433-4A89-9922-4A32C82461DB}" type="slidenum">
              <a:rPr lang="ru-RU" smtClean="0"/>
              <a:pPr/>
              <a:t>12</a:t>
            </a:fld>
            <a:endParaRPr lang="ru-RU"/>
          </a:p>
        </p:txBody>
      </p:sp>
      <p:graphicFrame>
        <p:nvGraphicFramePr>
          <p:cNvPr id="7" name="Содержимое 10"/>
          <p:cNvGraphicFramePr>
            <a:graphicFrameLocks/>
          </p:cNvGraphicFramePr>
          <p:nvPr/>
        </p:nvGraphicFramePr>
        <p:xfrm>
          <a:off x="357158" y="214290"/>
          <a:ext cx="8429684" cy="4071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357158" y="4572008"/>
            <a:ext cx="8286808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Конечно же, все эти причины устранимы.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200" dirty="0" smtClean="0">
              <a:latin typeface="Verdana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    Результаты анкетирования помогли выявить нам недостатки в нашей работе в вопросе грудного вскармливания. 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9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428596" y="214290"/>
            <a:ext cx="835824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Calibri" pitchFamily="34" charset="0"/>
                <a:cs typeface="Arial" pitchFamily="34" charset="0"/>
              </a:rPr>
              <a:t>Цель </a:t>
            </a:r>
            <a:r>
              <a:rPr kumimoji="0" lang="ru-RU" sz="2200" i="0" u="sng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Verdana" pitchFamily="34" charset="0"/>
                <a:ea typeface="Calibri" pitchFamily="34" charset="0"/>
                <a:cs typeface="Arial" pitchFamily="34" charset="0"/>
              </a:rPr>
              <a:t>второго этапа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Calibri" pitchFamily="34" charset="0"/>
                <a:cs typeface="Arial" pitchFamily="34" charset="0"/>
              </a:rPr>
              <a:t>сестринского исследования - </a:t>
            </a:r>
            <a:r>
              <a:rPr kumimoji="0" lang="ru-RU" sz="2200" b="0" i="0" strike="noStrike" cap="none" normalizeH="0" baseline="0" dirty="0" smtClean="0">
                <a:ln>
                  <a:noFill/>
                </a:ln>
                <a:solidFill>
                  <a:srgbClr val="8E0000"/>
                </a:solidFill>
                <a:effectLst/>
                <a:latin typeface="Verdana" pitchFamily="34" charset="0"/>
                <a:ea typeface="Calibri" pitchFamily="34" charset="0"/>
                <a:cs typeface="Arial" pitchFamily="34" charset="0"/>
              </a:rPr>
              <a:t>повысить мотивацию женщин в кормлении грудью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Calibri" pitchFamily="34" charset="0"/>
                <a:cs typeface="Arial" pitchFamily="34" charset="0"/>
              </a:rPr>
              <a:t>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Calibri" pitchFamily="34" charset="0"/>
                <a:cs typeface="Arial" pitchFamily="34" charset="0"/>
              </a:rPr>
              <a:t> В связи с этим необходимо: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pitchFamily="34" charset="0"/>
            </a:endParaRP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285720" y="1428736"/>
            <a:ext cx="5429288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Calibri" pitchFamily="34" charset="0"/>
                <a:cs typeface="Arial" pitchFamily="34" charset="0"/>
              </a:rPr>
              <a:t>1) Провести анкетирование женщин для определения исходного уровня знаний в вопросах грудного вскармливания;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B57E7-C433-4A89-9922-4A32C82461DB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85720" y="3000372"/>
            <a:ext cx="550072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>
                <a:latin typeface="Verdana" pitchFamily="34" charset="0"/>
                <a:ea typeface="Calibri" pitchFamily="34" charset="0"/>
                <a:cs typeface="Arial" pitchFamily="34" charset="0"/>
              </a:rPr>
              <a:t>2) Разработать программу занятий школы по грудному вскармливанию с учётом выявленных проблем;</a:t>
            </a:r>
            <a:endParaRPr lang="ru-RU" sz="2200" dirty="0">
              <a:latin typeface="Verdana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85720" y="4286256"/>
            <a:ext cx="550072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200" dirty="0" smtClean="0">
                <a:latin typeface="Verdana" pitchFamily="34" charset="0"/>
                <a:ea typeface="Calibri" pitchFamily="34" charset="0"/>
                <a:cs typeface="Arial" pitchFamily="34" charset="0"/>
              </a:rPr>
              <a:t>3)  Обеспечить сопровождение занятий наглядными пособиями, муляжами;</a:t>
            </a:r>
            <a:endParaRPr lang="ru-RU" sz="2200" dirty="0" smtClean="0">
              <a:latin typeface="Verdana" pitchFamily="34" charset="0"/>
              <a:cs typeface="Arial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85720" y="5500702"/>
            <a:ext cx="521497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200" dirty="0" smtClean="0">
                <a:latin typeface="Verdana" pitchFamily="34" charset="0"/>
                <a:ea typeface="Calibri" pitchFamily="34" charset="0"/>
                <a:cs typeface="Arial" pitchFamily="34" charset="0"/>
              </a:rPr>
              <a:t>4)  Оценить уровень знаний будущих мам после посещения школы.</a:t>
            </a:r>
            <a:endParaRPr lang="ru-RU" sz="2200" dirty="0" smtClean="0">
              <a:latin typeface="Verdana" pitchFamily="34" charset="0"/>
              <a:cs typeface="Arial" pitchFamily="34" charset="0"/>
            </a:endParaRP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29322" y="1500174"/>
            <a:ext cx="2857520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9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428604"/>
            <a:ext cx="535785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>
                <a:latin typeface="Lucida Sans Unicode" pitchFamily="34" charset="0"/>
                <a:ea typeface="Calibri" pitchFamily="34" charset="0"/>
                <a:cs typeface="Lucida Sans Unicode" pitchFamily="34" charset="0"/>
              </a:rPr>
              <a:t>     </a:t>
            </a:r>
            <a:r>
              <a:rPr lang="ru-RU" sz="2200" dirty="0" smtClean="0">
                <a:latin typeface="Verdana" pitchFamily="34" charset="0"/>
                <a:ea typeface="Calibri" pitchFamily="34" charset="0"/>
                <a:cs typeface="Lucida Sans Unicode" pitchFamily="34" charset="0"/>
              </a:rPr>
              <a:t>Результаты анкетирования показали, что многие женщины, особенно </a:t>
            </a:r>
            <a:r>
              <a:rPr lang="ru-RU" sz="2200" dirty="0" err="1" smtClean="0">
                <a:latin typeface="Verdana" pitchFamily="34" charset="0"/>
                <a:ea typeface="Calibri" pitchFamily="34" charset="0"/>
                <a:cs typeface="Lucida Sans Unicode" pitchFamily="34" charset="0"/>
              </a:rPr>
              <a:t>первобеременные</a:t>
            </a:r>
            <a:r>
              <a:rPr lang="ru-RU" sz="2200" dirty="0" smtClean="0">
                <a:latin typeface="Verdana" pitchFamily="34" charset="0"/>
                <a:ea typeface="Calibri" pitchFamily="34" charset="0"/>
                <a:cs typeface="Lucida Sans Unicode" pitchFamily="34" charset="0"/>
              </a:rPr>
              <a:t>, не знают что такое </a:t>
            </a:r>
            <a:r>
              <a:rPr lang="ru-RU" sz="2200" dirty="0" smtClean="0">
                <a:solidFill>
                  <a:srgbClr val="000099"/>
                </a:solidFill>
                <a:latin typeface="Verdana" pitchFamily="34" charset="0"/>
                <a:ea typeface="Calibri" pitchFamily="34" charset="0"/>
                <a:cs typeface="Lucida Sans Unicode" pitchFamily="34" charset="0"/>
              </a:rPr>
              <a:t>лактационные кризы</a:t>
            </a:r>
            <a:r>
              <a:rPr lang="ru-RU" sz="2200" dirty="0" smtClean="0">
                <a:latin typeface="Verdana" pitchFamily="34" charset="0"/>
                <a:ea typeface="Calibri" pitchFamily="34" charset="0"/>
                <a:cs typeface="Lucida Sans Unicode" pitchFamily="34" charset="0"/>
              </a:rPr>
              <a:t>, </a:t>
            </a:r>
            <a:r>
              <a:rPr lang="ru-RU" sz="22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что делать, если возник </a:t>
            </a:r>
            <a:r>
              <a:rPr lang="ru-RU" sz="2200" dirty="0" err="1" smtClean="0">
                <a:solidFill>
                  <a:srgbClr val="000099"/>
                </a:solidFill>
                <a:latin typeface="Verdana" pitchFamily="34" charset="0"/>
                <a:ea typeface="Calibri" pitchFamily="34" charset="0"/>
                <a:cs typeface="Tahoma" pitchFamily="34" charset="0"/>
              </a:rPr>
              <a:t>лактостаз</a:t>
            </a:r>
            <a:r>
              <a:rPr lang="ru-RU" sz="22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, к чему он может привести, </a:t>
            </a:r>
            <a:r>
              <a:rPr lang="ru-RU" sz="2200" dirty="0" smtClean="0">
                <a:latin typeface="Tahoma" pitchFamily="34" charset="0"/>
                <a:ea typeface="Calibri" pitchFamily="34" charset="0"/>
                <a:cs typeface="Tahoma" pitchFamily="34" charset="0"/>
              </a:rPr>
              <a:t>как его </a:t>
            </a:r>
            <a:r>
              <a:rPr lang="ru-RU" sz="2200" dirty="0" err="1" smtClean="0">
                <a:latin typeface="Tahoma" pitchFamily="34" charset="0"/>
                <a:ea typeface="Calibri" pitchFamily="34" charset="0"/>
                <a:cs typeface="Tahoma" pitchFamily="34" charset="0"/>
              </a:rPr>
              <a:t>профилактировать</a:t>
            </a:r>
            <a:r>
              <a:rPr lang="ru-RU" sz="2200" dirty="0" smtClean="0">
                <a:latin typeface="Tahoma" pitchFamily="34" charset="0"/>
                <a:ea typeface="Calibri" pitchFamily="34" charset="0"/>
                <a:cs typeface="Tahoma" pitchFamily="34" charset="0"/>
              </a:rPr>
              <a:t>, </a:t>
            </a:r>
            <a:endParaRPr lang="ru-RU" sz="2200" dirty="0" smtClean="0">
              <a:latin typeface="Tahoma" pitchFamily="34" charset="0"/>
              <a:cs typeface="Tahoma" pitchFamily="34" charset="0"/>
            </a:endParaRPr>
          </a:p>
          <a:p>
            <a:pPr algn="just"/>
            <a:endParaRPr lang="ru-RU" sz="2200" dirty="0">
              <a:latin typeface="Verdana" pitchFamily="34" charset="0"/>
              <a:cs typeface="Tahoma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8596" y="3000372"/>
            <a:ext cx="828680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2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B57E7-C433-4A89-9922-4A32C82461DB}" type="slidenum">
              <a:rPr lang="ru-RU" smtClean="0"/>
              <a:pPr/>
              <a:t>14</a:t>
            </a:fld>
            <a:endParaRPr lang="ru-RU"/>
          </a:p>
        </p:txBody>
      </p:sp>
      <p:pic>
        <p:nvPicPr>
          <p:cNvPr id="19466" name="Picture 10"/>
          <p:cNvPicPr>
            <a:picLocks noChangeAspect="1" noChangeArrowheads="1"/>
          </p:cNvPicPr>
          <p:nvPr/>
        </p:nvPicPr>
        <p:blipFill>
          <a:blip r:embed="rId3" cstate="email">
            <a:lum bright="-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5008" y="357166"/>
            <a:ext cx="3286148" cy="2469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email">
            <a:lum bright="-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00496" y="3000372"/>
            <a:ext cx="1500198" cy="2463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506" r="2060" b="1506"/>
          <a:stretch>
            <a:fillRect/>
          </a:stretch>
        </p:blipFill>
        <p:spPr bwMode="auto">
          <a:xfrm>
            <a:off x="5643570" y="3429000"/>
            <a:ext cx="3247362" cy="188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642910" y="5643578"/>
            <a:ext cx="821537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что делать в случае плоских сосков, что такое </a:t>
            </a:r>
            <a:r>
              <a:rPr lang="ru-RU" sz="2200" dirty="0" smtClean="0">
                <a:solidFill>
                  <a:srgbClr val="000099"/>
                </a:solidFill>
                <a:latin typeface="Verdana" pitchFamily="34" charset="0"/>
                <a:ea typeface="Calibri" pitchFamily="34" charset="0"/>
                <a:cs typeface="Tahoma" pitchFamily="34" charset="0"/>
              </a:rPr>
              <a:t>банк</a:t>
            </a:r>
            <a:r>
              <a:rPr lang="ru-RU" sz="2200" dirty="0" smtClean="0">
                <a:solidFill>
                  <a:srgbClr val="0070C0"/>
                </a:solidFill>
                <a:latin typeface="Verdan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ru-RU" sz="2200" dirty="0" smtClean="0">
                <a:solidFill>
                  <a:srgbClr val="000099"/>
                </a:solidFill>
                <a:latin typeface="Verdana" pitchFamily="34" charset="0"/>
                <a:ea typeface="Calibri" pitchFamily="34" charset="0"/>
                <a:cs typeface="Tahoma" pitchFamily="34" charset="0"/>
              </a:rPr>
              <a:t>молока</a:t>
            </a:r>
            <a:r>
              <a:rPr lang="ru-RU" sz="2200" dirty="0" smtClean="0">
                <a:solidFill>
                  <a:srgbClr val="0070C0"/>
                </a:solidFill>
                <a:latin typeface="Verdan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ru-RU" sz="22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и как его создать в домашних условиях и т.д. </a:t>
            </a:r>
            <a:endParaRPr lang="ru-RU" sz="2200" dirty="0">
              <a:latin typeface="Verdana" pitchFamily="34" charset="0"/>
            </a:endParaRP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 cstate="email">
            <a:lum bright="-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48" y="3000372"/>
            <a:ext cx="3071834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9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1500174"/>
            <a:ext cx="47863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     </a:t>
            </a:r>
            <a:r>
              <a:rPr lang="ru-RU" sz="2000" b="1" dirty="0" smtClean="0">
                <a:solidFill>
                  <a:srgbClr val="323E1A"/>
                </a:solidFill>
                <a:latin typeface="Verdana" pitchFamily="34" charset="0"/>
                <a:ea typeface="Calibri" pitchFamily="34" charset="0"/>
                <a:cs typeface="Tahoma" pitchFamily="34" charset="0"/>
              </a:rPr>
              <a:t>Программа занятий: </a:t>
            </a:r>
            <a:endParaRPr lang="ru-RU" sz="2000" b="1" dirty="0" smtClean="0">
              <a:solidFill>
                <a:srgbClr val="323E1A"/>
              </a:solidFill>
              <a:latin typeface="Verdana" pitchFamily="34" charset="0"/>
              <a:cs typeface="Tahoma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3500438"/>
            <a:ext cx="6500858" cy="1838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35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3</a:t>
            </a:r>
            <a:r>
              <a:rPr lang="en-US" sz="23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)</a:t>
            </a:r>
            <a:r>
              <a:rPr lang="ru-RU" sz="23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 Современные перинатальные 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3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    технологии и основные</a:t>
            </a:r>
            <a:r>
              <a:rPr lang="en-US" sz="23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 </a:t>
            </a:r>
            <a:endParaRPr lang="ru-RU" sz="2300" dirty="0" smtClean="0">
              <a:latin typeface="Verdana" pitchFamily="34" charset="0"/>
              <a:ea typeface="Calibri" pitchFamily="34" charset="0"/>
              <a:cs typeface="Tahoma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3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    правила   успешного 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3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    грудного    вскармливания.</a:t>
            </a:r>
            <a:endParaRPr lang="ru-RU" sz="2300" dirty="0" smtClean="0">
              <a:latin typeface="Verdana" pitchFamily="34" charset="0"/>
              <a:cs typeface="Tahoma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100" dirty="0" smtClean="0">
              <a:latin typeface="Verdana" pitchFamily="34" charset="0"/>
              <a:cs typeface="Tahoma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B57E7-C433-4A89-9922-4A32C82461DB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5000636"/>
            <a:ext cx="4786346" cy="8079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35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4</a:t>
            </a:r>
            <a:r>
              <a:rPr lang="en-US" sz="23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)</a:t>
            </a:r>
            <a:r>
              <a:rPr lang="ru-RU" sz="23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 Техника прикладывания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3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    ребёнка к</a:t>
            </a:r>
            <a:r>
              <a:rPr lang="en-US" sz="23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ru-RU" sz="23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груди.</a:t>
            </a: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43570" y="1571612"/>
            <a:ext cx="3000396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357158" y="2000240"/>
            <a:ext cx="4929222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 fontAlgn="base">
              <a:spcBef>
                <a:spcPct val="0"/>
              </a:spcBef>
              <a:spcAft>
                <a:spcPct val="0"/>
              </a:spcAft>
              <a:buAutoNum type="arabicParenR"/>
            </a:pPr>
            <a:r>
              <a:rPr lang="ru-RU" sz="23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Состав грудного молока и его польза для ребёнка.</a:t>
            </a:r>
            <a:endParaRPr lang="ru-RU" sz="2300" dirty="0" smtClean="0">
              <a:latin typeface="Verdana" pitchFamily="34" charset="0"/>
              <a:cs typeface="Tahoma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3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2)</a:t>
            </a:r>
            <a:r>
              <a:rPr lang="ru-RU" sz="23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 Преимущества грудного 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3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    вскармливания для  мамы.</a:t>
            </a:r>
            <a:endParaRPr lang="ru-RU" sz="2300" dirty="0" smtClean="0">
              <a:latin typeface="Verdana" pitchFamily="34" charset="0"/>
              <a:cs typeface="Tahoma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5857892"/>
            <a:ext cx="8572560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eaLnBrk="0" fontAlgn="base" hangingPunct="0">
              <a:spcBef>
                <a:spcPct val="0"/>
              </a:spcBef>
              <a:spcAft>
                <a:spcPct val="0"/>
              </a:spcAft>
              <a:buAutoNum type="arabicParenR" startAt="5"/>
            </a:pPr>
            <a:r>
              <a:rPr lang="ru-RU" sz="23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Лактационные кризы, способы их</a:t>
            </a:r>
            <a:r>
              <a:rPr lang="en-US" sz="23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ru-RU" sz="23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преодоления.</a:t>
            </a:r>
            <a:endParaRPr lang="ru-RU" sz="2300" dirty="0" smtClean="0">
              <a:latin typeface="Verdana" pitchFamily="34" charset="0"/>
              <a:cs typeface="Tahoma" pitchFamily="34" charset="0"/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428596" y="142852"/>
            <a:ext cx="835824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+mj-lt"/>
                <a:ea typeface="Calibri" pitchFamily="34" charset="0"/>
                <a:cs typeface="Arial" pitchFamily="34" charset="0"/>
              </a:rPr>
              <a:t>   </a:t>
            </a:r>
            <a:r>
              <a:rPr lang="ru-RU" sz="2400" b="1" dirty="0" smtClean="0">
                <a:solidFill>
                  <a:srgbClr val="000099"/>
                </a:solidFill>
                <a:latin typeface="+mj-lt"/>
                <a:ea typeface="Calibri" pitchFamily="34" charset="0"/>
                <a:cs typeface="Arial" pitchFamily="34" charset="0"/>
              </a:rPr>
              <a:t>П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+mj-lt"/>
                <a:ea typeface="Calibri" pitchFamily="34" charset="0"/>
                <a:cs typeface="Arial" pitchFamily="34" charset="0"/>
              </a:rPr>
              <a:t>риказ ГУЗОО №76 от 16 марта 1999 года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+mj-lt"/>
                <a:ea typeface="Calibri" pitchFamily="34" charset="0"/>
                <a:cs typeface="Arial" pitchFamily="34" charset="0"/>
              </a:rPr>
              <a:t>«Об охране, поощрении и поддержке практики грудного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+mj-lt"/>
                <a:ea typeface="Calibri" pitchFamily="34" charset="0"/>
                <a:cs typeface="Arial" pitchFamily="34" charset="0"/>
              </a:rPr>
              <a:t>вскармливания в Омской области».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9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B57E7-C433-4A89-9922-4A32C82461DB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142852"/>
            <a:ext cx="83582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323E1A"/>
                </a:solidFill>
                <a:latin typeface="Verdana" pitchFamily="34" charset="0"/>
                <a:ea typeface="Calibri" pitchFamily="34" charset="0"/>
                <a:cs typeface="Tahoma" pitchFamily="34" charset="0"/>
              </a:rPr>
              <a:t>Программа занятий </a:t>
            </a:r>
            <a:r>
              <a:rPr lang="ru-RU" sz="2000" dirty="0" smtClean="0">
                <a:solidFill>
                  <a:srgbClr val="323E1A"/>
                </a:solidFill>
                <a:latin typeface="Verdana" pitchFamily="34" charset="0"/>
                <a:ea typeface="Calibri" pitchFamily="34" charset="0"/>
                <a:cs typeface="Tahoma" pitchFamily="34" charset="0"/>
              </a:rPr>
              <a:t>(продолжение)</a:t>
            </a:r>
            <a:r>
              <a:rPr lang="ru-RU" sz="2000" b="1" dirty="0" smtClean="0">
                <a:solidFill>
                  <a:srgbClr val="323E1A"/>
                </a:solidFill>
                <a:latin typeface="Verdana" pitchFamily="34" charset="0"/>
                <a:ea typeface="Calibri" pitchFamily="34" charset="0"/>
                <a:cs typeface="Tahoma" pitchFamily="34" charset="0"/>
              </a:rPr>
              <a:t>: </a:t>
            </a:r>
            <a:endParaRPr lang="ru-RU" sz="2000" b="1" dirty="0" smtClean="0">
              <a:solidFill>
                <a:srgbClr val="323E1A"/>
              </a:solidFill>
              <a:latin typeface="Verdana" pitchFamily="34" charset="0"/>
              <a:cs typeface="Tahoma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714356"/>
            <a:ext cx="8358246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3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6)</a:t>
            </a:r>
            <a:r>
              <a:rPr lang="ru-RU" sz="23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ru-RU" sz="2300" dirty="0" err="1" smtClean="0">
                <a:latin typeface="Verdana" pitchFamily="34" charset="0"/>
                <a:ea typeface="Calibri" pitchFamily="34" charset="0"/>
                <a:cs typeface="Tahoma" pitchFamily="34" charset="0"/>
              </a:rPr>
              <a:t>Нагрубание</a:t>
            </a:r>
            <a:r>
              <a:rPr lang="ru-RU" sz="23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 молочных желёз, его </a:t>
            </a:r>
            <a:r>
              <a:rPr lang="en-US" sz="23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  </a:t>
            </a:r>
            <a:r>
              <a:rPr lang="ru-RU" sz="23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проявления и   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3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    выход </a:t>
            </a:r>
            <a:r>
              <a:rPr lang="en-US" sz="23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ru-RU" sz="23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из ситуации.</a:t>
            </a:r>
            <a:endParaRPr lang="ru-RU" sz="2300" dirty="0" smtClean="0">
              <a:latin typeface="Verdana" pitchFamily="34" charset="0"/>
              <a:cs typeface="Tahoma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2857496"/>
            <a:ext cx="2881338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285720" y="2857496"/>
            <a:ext cx="5072098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3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9)</a:t>
            </a:r>
            <a:r>
              <a:rPr lang="ru-RU" sz="23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 Банк грудного молока – для  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3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     чего</a:t>
            </a:r>
            <a:r>
              <a:rPr lang="en-US" sz="23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ru-RU" sz="23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он нужен?</a:t>
            </a:r>
            <a:endParaRPr lang="ru-RU" sz="2300" dirty="0" smtClean="0">
              <a:latin typeface="Verdana" pitchFamily="34" charset="0"/>
              <a:cs typeface="Tahoma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1500174"/>
            <a:ext cx="8286808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3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7)</a:t>
            </a:r>
            <a:r>
              <a:rPr lang="ru-RU" sz="23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 Признаки мастита, возможности дальнейшего  </a:t>
            </a:r>
            <a:r>
              <a:rPr lang="en-US" sz="23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3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    </a:t>
            </a:r>
            <a:r>
              <a:rPr lang="ru-RU" sz="23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кормления.</a:t>
            </a:r>
            <a:endParaRPr lang="ru-RU" sz="2300" dirty="0" smtClean="0">
              <a:latin typeface="Verdana" pitchFamily="34" charset="0"/>
              <a:cs typeface="Tahoma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2285992"/>
            <a:ext cx="5782352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3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8)</a:t>
            </a:r>
            <a:r>
              <a:rPr lang="ru-RU" sz="23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 Плоские соски - это не приговор.</a:t>
            </a:r>
            <a:endParaRPr lang="ru-RU" sz="2300" dirty="0" smtClean="0">
              <a:latin typeface="Verdana" pitchFamily="34" charset="0"/>
              <a:cs typeface="Tahoma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85720" y="3786190"/>
            <a:ext cx="4572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3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10)</a:t>
            </a:r>
            <a:r>
              <a:rPr lang="ru-RU" sz="23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 Принципы питания и 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3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     режим</a:t>
            </a:r>
            <a:r>
              <a:rPr lang="en-US" sz="23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ru-RU" sz="23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кормящей мамы.</a:t>
            </a:r>
            <a:endParaRPr lang="ru-RU" sz="2300" dirty="0" smtClean="0">
              <a:latin typeface="Verdana" pitchFamily="34" charset="0"/>
              <a:cs typeface="Tahoma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5720" y="4714884"/>
            <a:ext cx="4572000" cy="115416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3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11)</a:t>
            </a:r>
            <a:r>
              <a:rPr lang="ru-RU" sz="23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 Как сохранить грудное </a:t>
            </a:r>
            <a:r>
              <a:rPr lang="en-US" sz="23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3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     </a:t>
            </a:r>
            <a:r>
              <a:rPr lang="ru-RU" sz="23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вскармливание и выйти   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3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     на</a:t>
            </a:r>
            <a:r>
              <a:rPr lang="en-US" sz="23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ru-RU" sz="23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работу.</a:t>
            </a:r>
            <a:endParaRPr lang="ru-RU" sz="2300" dirty="0" smtClean="0">
              <a:latin typeface="Verdan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9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B57E7-C433-4A89-9922-4A32C82461DB}" type="slidenum">
              <a:rPr lang="ru-RU" smtClean="0"/>
              <a:pPr/>
              <a:t>17</a:t>
            </a:fld>
            <a:endParaRPr lang="ru-RU"/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6314" y="1643050"/>
            <a:ext cx="407196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1571612"/>
            <a:ext cx="4070347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285720" y="142852"/>
            <a:ext cx="85725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100" dirty="0" smtClean="0">
                <a:latin typeface="Verdana" pitchFamily="34" charset="0"/>
              </a:rPr>
              <a:t>    Благодаря необходимому оснащению (муляжи, видеофильмы, буклеты) появилась возможность проведения практической части. В целом занятие стало более интересным для мам. </a:t>
            </a:r>
            <a:endParaRPr lang="ru-RU" sz="2100" dirty="0">
              <a:latin typeface="Verdana" pitchFamily="34" charset="0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00958" y="4643446"/>
            <a:ext cx="1214446" cy="1928826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34" y="4714884"/>
            <a:ext cx="1571636" cy="1785950"/>
          </a:xfrm>
          <a:prstGeom prst="rect">
            <a:avLst/>
          </a:prstGeom>
          <a:noFill/>
          <a:ln w="9525">
            <a:solidFill>
              <a:srgbClr val="3333CC"/>
            </a:solidFill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57884" y="4643446"/>
            <a:ext cx="1285884" cy="1928826"/>
          </a:xfrm>
          <a:prstGeom prst="rect">
            <a:avLst/>
          </a:prstGeom>
          <a:noFill/>
          <a:ln w="952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57422" y="4643446"/>
            <a:ext cx="1428760" cy="1928826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  <a:effectLst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43372" y="4643446"/>
            <a:ext cx="1357322" cy="1928802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B57E7-C433-4A89-9922-4A32C82461DB}" type="slidenum">
              <a:rPr lang="ru-RU" smtClean="0"/>
              <a:pPr/>
              <a:t>18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214810" y="214290"/>
            <a:ext cx="471487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2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  </a:t>
            </a:r>
            <a:endParaRPr lang="ru-RU" sz="2100" dirty="0" smtClean="0">
              <a:latin typeface="Verdana" pitchFamily="34" charset="0"/>
              <a:ea typeface="Calibri" pitchFamily="34" charset="0"/>
              <a:cs typeface="Tahoma" pitchFamily="34" charset="0"/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 cstate="email">
            <a:lum bright="-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285720" y="142852"/>
            <a:ext cx="4929222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   Знания и навыки, которые </a:t>
            </a:r>
            <a:r>
              <a:rPr lang="ru-RU" sz="2100" dirty="0" smtClean="0">
                <a:latin typeface="Verdana" pitchFamily="34" charset="0"/>
                <a:ea typeface="Calibri" pitchFamily="34" charset="0"/>
                <a:cs typeface="Arial" pitchFamily="34" charset="0"/>
              </a:rPr>
              <a:t>получили женщины на занятиях в </a:t>
            </a:r>
            <a:r>
              <a:rPr lang="ru-RU" sz="2100" dirty="0" smtClean="0">
                <a:latin typeface="Verdana" pitchFamily="34" charset="0"/>
                <a:ea typeface="Calibri" pitchFamily="34" charset="0"/>
                <a:cs typeface="Tahoma" pitchFamily="34" charset="0"/>
              </a:rPr>
              <a:t>школе грудного вскармливания, сделали их более уверенными в себе, в своих физических и моральных  возможностях, а значит повысили их мотивацию в грудном вскармливании. </a:t>
            </a:r>
            <a:endParaRPr lang="ru-RU" sz="2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9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B57E7-C433-4A89-9922-4A32C82461DB}" type="slidenum">
              <a:rPr lang="ru-RU" smtClean="0"/>
              <a:pPr/>
              <a:t>19</a:t>
            </a:fld>
            <a:endParaRPr lang="ru-RU"/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428596" y="285728"/>
            <a:ext cx="4500594" cy="2846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Вывод</a:t>
            </a:r>
            <a:r>
              <a:rPr lang="ru-RU" sz="2200" dirty="0" smtClean="0">
                <a:latin typeface="Verdana" pitchFamily="34" charset="0"/>
                <a:ea typeface="Calibri" pitchFamily="34" charset="0"/>
                <a:cs typeface="Times New Roman" pitchFamily="18" charset="0"/>
              </a:rPr>
              <a:t>: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 мотивацией к грудному вскармливанию можно управлять и её уровень напрямую зависит от качества проводимых занятий,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от профессионализма медицинских работников, 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143504" y="4143380"/>
            <a:ext cx="3714744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>
                <a:latin typeface="Verdana" pitchFamily="34" charset="0"/>
                <a:ea typeface="Calibri" pitchFamily="34" charset="0"/>
                <a:cs typeface="Times New Roman" pitchFamily="18" charset="0"/>
              </a:rPr>
              <a:t>их неравнодушного отношения к своему делу, от их такта, внимания, искреннего и доброжелательного отношения к своим пациентам. </a:t>
            </a:r>
            <a:endParaRPr lang="ru-RU" sz="2200" dirty="0">
              <a:latin typeface="Verdana" pitchFamily="34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472" y="3214686"/>
            <a:ext cx="4286280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117" descr="IMGA0389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57818" y="285728"/>
            <a:ext cx="3354387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9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285728"/>
            <a:ext cx="464347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b="1" dirty="0" smtClean="0">
                <a:solidFill>
                  <a:schemeClr val="accent4">
                    <a:lumMod val="50000"/>
                  </a:schemeClr>
                </a:solidFill>
                <a:latin typeface="Cambria" pitchFamily="18" charset="0"/>
              </a:rPr>
              <a:t>   </a:t>
            </a:r>
            <a:r>
              <a:rPr lang="ru-RU" sz="2500" b="1" dirty="0" smtClean="0">
                <a:solidFill>
                  <a:srgbClr val="5F2987"/>
                </a:solidFill>
                <a:latin typeface="Cambria" pitchFamily="18" charset="0"/>
              </a:rPr>
              <a:t>Естественное вскармливание и женское молоко являются «золотым стандартом» в отечественной детской диетологии. </a:t>
            </a:r>
            <a:endParaRPr lang="ru-RU" sz="2500" b="1" dirty="0">
              <a:solidFill>
                <a:srgbClr val="5F2987"/>
              </a:solidFill>
              <a:latin typeface="Cambria" pitchFamily="18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57686" y="3786190"/>
            <a:ext cx="4572032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ru-RU" sz="2500" b="1" dirty="0" smtClean="0">
                <a:solidFill>
                  <a:srgbClr val="5F2987"/>
                </a:solidFill>
                <a:latin typeface="Cambria" pitchFamily="18" charset="0"/>
                <a:cs typeface="Arial" pitchFamily="34" charset="0"/>
              </a:rPr>
              <a:t>Решение проблемы безопасности нации должно начинаться с того, с чего вообще начинается детская жизнь</a:t>
            </a:r>
            <a:r>
              <a:rPr lang="en-US" sz="2500" b="1" dirty="0" smtClean="0">
                <a:solidFill>
                  <a:srgbClr val="5F2987"/>
                </a:solidFill>
                <a:latin typeface="Cambria" pitchFamily="18" charset="0"/>
                <a:cs typeface="Arial" pitchFamily="34" charset="0"/>
              </a:rPr>
              <a:t> </a:t>
            </a:r>
            <a:r>
              <a:rPr lang="ru-RU" sz="2500" b="1" dirty="0" smtClean="0">
                <a:solidFill>
                  <a:srgbClr val="5F2987"/>
                </a:solidFill>
                <a:latin typeface="Cambria" pitchFamily="18" charset="0"/>
                <a:cs typeface="Arial" pitchFamily="34" charset="0"/>
              </a:rPr>
              <a:t>- с </a:t>
            </a:r>
            <a:r>
              <a:rPr lang="ru-RU" sz="2500" b="1" dirty="0" smtClean="0">
                <a:solidFill>
                  <a:srgbClr val="C00000"/>
                </a:solidFill>
                <a:latin typeface="Cambria" pitchFamily="18" charset="0"/>
                <a:cs typeface="Arial" pitchFamily="34" charset="0"/>
              </a:rPr>
              <a:t>грудного вскармливания. </a:t>
            </a:r>
            <a:endParaRPr lang="ru-RU" sz="2500" b="1" dirty="0">
              <a:solidFill>
                <a:srgbClr val="C00000"/>
              </a:solidFill>
              <a:latin typeface="Cambria" pitchFamily="18" charset="0"/>
              <a:cs typeface="Arial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4942" y="428604"/>
            <a:ext cx="328614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B57E7-C433-4A89-9922-4A32C82461DB}" type="slidenum">
              <a:rPr lang="ru-RU" smtClean="0"/>
              <a:pPr/>
              <a:t>2</a:t>
            </a:fld>
            <a:endParaRPr lang="ru-RU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472" y="2786058"/>
            <a:ext cx="3498843" cy="383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9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B57E7-C433-4A89-9922-4A32C82461DB}" type="slidenum">
              <a:rPr lang="ru-RU" smtClean="0"/>
              <a:pPr/>
              <a:t>20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142852"/>
            <a:ext cx="800105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9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lang="ru-RU" sz="2100" dirty="0" smtClean="0">
                <a:latin typeface="Verdana" pitchFamily="34" charset="0"/>
                <a:ea typeface="Calibri" pitchFamily="34" charset="0"/>
                <a:cs typeface="Times New Roman" pitchFamily="18" charset="0"/>
              </a:rPr>
              <a:t>Работу по поощрению и поддержке грудного вскармливания можно совершенствовать, находить новые методы, формы занятий.</a:t>
            </a:r>
            <a:r>
              <a:rPr lang="ru-RU" sz="2100" dirty="0" smtClean="0">
                <a:latin typeface="Verdana" pitchFamily="34" charset="0"/>
              </a:rPr>
              <a:t> </a:t>
            </a:r>
            <a:endParaRPr lang="ru-RU" sz="2100" dirty="0">
              <a:latin typeface="Verdana" pitchFamily="34" charset="0"/>
            </a:endParaRPr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8661" y="1214422"/>
            <a:ext cx="7286677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9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214282" y="142852"/>
            <a:ext cx="8715436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    </a:t>
            </a:r>
            <a:r>
              <a:rPr lang="ru-RU" sz="2200" dirty="0" smtClean="0">
                <a:latin typeface="Verdana" pitchFamily="34" charset="0"/>
                <a:ea typeface="Calibri" pitchFamily="34" charset="0"/>
                <a:cs typeface="Times New Roman" pitchFamily="18" charset="0"/>
              </a:rPr>
              <a:t>П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оддержка грудного вскармливания - это совместная задача </a:t>
            </a:r>
            <a:r>
              <a:rPr kumimoji="0" lang="ru-RU" sz="2200" i="0" u="none" strike="noStrike" cap="none" normalizeH="0" baseline="0" dirty="0" smtClean="0">
                <a:ln>
                  <a:noFill/>
                </a:ln>
                <a:solidFill>
                  <a:srgbClr val="5F2987"/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женских консультаций, родильных домов и педиатрической службы.</a:t>
            </a:r>
            <a:r>
              <a:rPr lang="ru-RU" sz="2200" dirty="0" smtClean="0">
                <a:latin typeface="Verdana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Именно от их слаженной работы зависит успех проводимых мероприятий. </a:t>
            </a:r>
            <a:endParaRPr kumimoji="0" lang="en-US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B57E7-C433-4A89-9922-4A32C82461DB}" type="slidenum">
              <a:rPr lang="ru-RU" smtClean="0"/>
              <a:pPr/>
              <a:t>21</a:t>
            </a:fld>
            <a:endParaRPr lang="ru-RU"/>
          </a:p>
        </p:txBody>
      </p:sp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3504" y="1785926"/>
            <a:ext cx="3643338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Прямоугольник 13"/>
          <p:cNvSpPr/>
          <p:nvPr/>
        </p:nvSpPr>
        <p:spPr>
          <a:xfrm>
            <a:off x="214282" y="1643050"/>
            <a:ext cx="4929222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latin typeface="Verdana" pitchFamily="34" charset="0"/>
                <a:ea typeface="Calibri" pitchFamily="34" charset="0"/>
                <a:cs typeface="Times New Roman" pitchFamily="18" charset="0"/>
              </a:rPr>
              <a:t> Только при профессиональном и творческом подходе к делу можно добиться поставленных целей и обеспечить каждому ребенку возможность реализовать своё право на </a:t>
            </a:r>
            <a:r>
              <a:rPr lang="ru-RU" sz="2200" dirty="0" smtClean="0">
                <a:solidFill>
                  <a:srgbClr val="C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естественное вскармливание</a:t>
            </a:r>
            <a:r>
              <a:rPr lang="ru-RU" sz="2200" dirty="0" smtClean="0">
                <a:latin typeface="Verdana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2200" dirty="0"/>
          </a:p>
        </p:txBody>
      </p:sp>
      <p:pic>
        <p:nvPicPr>
          <p:cNvPr id="7180" name="Picture 12"/>
          <p:cNvPicPr>
            <a:picLocks noChangeAspect="1" noChangeArrowheads="1"/>
          </p:cNvPicPr>
          <p:nvPr/>
        </p:nvPicPr>
        <p:blipFill>
          <a:blip r:embed="rId4" cstate="email">
            <a:lum bright="-6000" contrast="1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10" y="4357694"/>
            <a:ext cx="4071966" cy="2051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B57E7-C433-4A89-9922-4A32C82461DB}" type="slidenum">
              <a:rPr lang="ru-RU" smtClean="0"/>
              <a:pPr/>
              <a:t>22</a:t>
            </a:fld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714348" y="500042"/>
            <a:ext cx="744421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6000" dirty="0" smtClean="0">
              <a:solidFill>
                <a:srgbClr val="7030A0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9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42852"/>
            <a:ext cx="9144000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 smtClean="0">
                <a:latin typeface="Cambria" pitchFamily="18" charset="0"/>
                <a:cs typeface="Arial" pitchFamily="34" charset="0"/>
              </a:rPr>
              <a:t> </a:t>
            </a:r>
            <a:r>
              <a:rPr lang="ru-RU" sz="2200" dirty="0" smtClean="0">
                <a:latin typeface="Cambria" pitchFamily="18" charset="0"/>
                <a:cs typeface="Arial" pitchFamily="34" charset="0"/>
              </a:rPr>
              <a:t>        </a:t>
            </a:r>
            <a:r>
              <a:rPr lang="ru-RU" sz="2200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Грудное вскармливание - это уникальный процесс</a:t>
            </a:r>
            <a:r>
              <a:rPr lang="ru-RU" sz="2200" dirty="0" smtClean="0">
                <a:solidFill>
                  <a:srgbClr val="000058"/>
                </a:solidFill>
                <a:latin typeface="Verdana" pitchFamily="34" charset="0"/>
                <a:cs typeface="Arial" pitchFamily="34" charset="0"/>
              </a:rPr>
              <a:t>, </a:t>
            </a:r>
            <a:r>
              <a:rPr lang="ru-RU" sz="2200" dirty="0" smtClean="0">
                <a:latin typeface="Verdana" pitchFamily="34" charset="0"/>
                <a:cs typeface="Arial" pitchFamily="34" charset="0"/>
              </a:rPr>
              <a:t>который:</a:t>
            </a:r>
            <a:r>
              <a:rPr lang="ru-RU" sz="2250" b="1" dirty="0" smtClean="0">
                <a:latin typeface="Cambria" pitchFamily="18" charset="0"/>
                <a:cs typeface="Arial" pitchFamily="34" charset="0"/>
              </a:rPr>
              <a:t/>
            </a:r>
            <a:br>
              <a:rPr lang="ru-RU" sz="2250" b="1" dirty="0" smtClean="0">
                <a:latin typeface="Cambria" pitchFamily="18" charset="0"/>
                <a:cs typeface="Arial" pitchFamily="34" charset="0"/>
              </a:rPr>
            </a:br>
            <a:r>
              <a:rPr lang="en-US" sz="2250" b="1" dirty="0" smtClean="0">
                <a:latin typeface="Cambria" pitchFamily="18" charset="0"/>
                <a:cs typeface="Arial" pitchFamily="34" charset="0"/>
              </a:rPr>
              <a:t>  </a:t>
            </a:r>
            <a:r>
              <a:rPr lang="ru-RU" sz="2250" b="1" dirty="0" smtClean="0">
                <a:latin typeface="Cambria" pitchFamily="18" charset="0"/>
                <a:cs typeface="Arial" pitchFamily="34" charset="0"/>
              </a:rPr>
              <a:t>   </a:t>
            </a:r>
            <a:r>
              <a:rPr lang="en-US" sz="2250" b="1" dirty="0" smtClean="0">
                <a:latin typeface="Cambria" pitchFamily="18" charset="0"/>
                <a:cs typeface="Arial" pitchFamily="34" charset="0"/>
              </a:rPr>
              <a:t>- </a:t>
            </a:r>
            <a:r>
              <a:rPr lang="ru-RU" sz="2250" b="1" dirty="0" smtClean="0">
                <a:latin typeface="Cambria" pitchFamily="18" charset="0"/>
                <a:cs typeface="Arial" pitchFamily="34" charset="0"/>
              </a:rPr>
              <a:t> </a:t>
            </a:r>
            <a:r>
              <a:rPr lang="ru-RU" sz="2200" dirty="0" smtClean="0">
                <a:latin typeface="Verdana" pitchFamily="34" charset="0"/>
                <a:cs typeface="Arial" pitchFamily="34" charset="0"/>
              </a:rPr>
              <a:t>Обеспечивает идеальное питание детей до одного года;</a:t>
            </a:r>
            <a:br>
              <a:rPr lang="ru-RU" sz="2200" dirty="0" smtClean="0">
                <a:latin typeface="Verdana" pitchFamily="34" charset="0"/>
                <a:cs typeface="Arial" pitchFamily="34" charset="0"/>
              </a:rPr>
            </a:br>
            <a:r>
              <a:rPr lang="en-US" sz="2200" dirty="0" smtClean="0">
                <a:latin typeface="Verdana" pitchFamily="34" charset="0"/>
                <a:cs typeface="Arial" pitchFamily="34" charset="0"/>
              </a:rPr>
              <a:t> </a:t>
            </a:r>
            <a:r>
              <a:rPr lang="ru-RU" sz="2200" dirty="0" smtClean="0">
                <a:latin typeface="Verdana" pitchFamily="34" charset="0"/>
                <a:cs typeface="Arial" pitchFamily="34" charset="0"/>
              </a:rPr>
              <a:t> </a:t>
            </a:r>
            <a:r>
              <a:rPr lang="en-US" sz="2200" dirty="0" smtClean="0">
                <a:latin typeface="Verdana" pitchFamily="34" charset="0"/>
                <a:cs typeface="Arial" pitchFamily="34" charset="0"/>
              </a:rPr>
              <a:t> - </a:t>
            </a:r>
            <a:r>
              <a:rPr lang="ru-RU" sz="2200" dirty="0" smtClean="0">
                <a:latin typeface="Verdana" pitchFamily="34" charset="0"/>
                <a:cs typeface="Arial" pitchFamily="34" charset="0"/>
              </a:rPr>
              <a:t>Обеспечивает оптимальный рост, физическое и </a:t>
            </a:r>
          </a:p>
          <a:p>
            <a:r>
              <a:rPr lang="ru-RU" sz="2200" dirty="0" smtClean="0">
                <a:latin typeface="Verdana" pitchFamily="34" charset="0"/>
                <a:cs typeface="Arial" pitchFamily="34" charset="0"/>
              </a:rPr>
              <a:t>     умственное развитие ребёнка;</a:t>
            </a:r>
            <a:endParaRPr lang="ru-RU" sz="2200" dirty="0">
              <a:latin typeface="Verdana" pitchFamily="34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29190" y="1857364"/>
            <a:ext cx="3714776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357158" y="5072074"/>
            <a:ext cx="8501122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b="1" dirty="0" smtClean="0">
                <a:solidFill>
                  <a:srgbClr val="000058"/>
                </a:solidFill>
                <a:latin typeface="Cambria" pitchFamily="18" charset="0"/>
                <a:cs typeface="Arial" pitchFamily="34" charset="0"/>
              </a:rPr>
              <a:t> </a:t>
            </a:r>
            <a:r>
              <a:rPr lang="en-US" sz="2250" b="1" dirty="0" smtClean="0">
                <a:latin typeface="Cambria" pitchFamily="18" charset="0"/>
                <a:cs typeface="Arial" pitchFamily="34" charset="0"/>
              </a:rPr>
              <a:t>- </a:t>
            </a:r>
            <a:r>
              <a:rPr lang="ru-RU" sz="2200" dirty="0" smtClean="0">
                <a:latin typeface="Verdana" pitchFamily="34" charset="0"/>
                <a:cs typeface="Arial" pitchFamily="34" charset="0"/>
              </a:rPr>
              <a:t>Способствует нормальному становлению и развитию иммунной системы, повышает защитные силы организма, снижает частоту инфекционных и аллергических заболеваний, анемии и рахита;</a:t>
            </a:r>
            <a:endParaRPr lang="ru-RU" sz="2200" dirty="0">
              <a:latin typeface="Verdana" pitchFamily="34" charset="0"/>
              <a:cs typeface="Arial" pitchFamily="34" charset="0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669" t="11588" r="6929"/>
          <a:stretch>
            <a:fillRect/>
          </a:stretch>
        </p:blipFill>
        <p:spPr bwMode="auto">
          <a:xfrm>
            <a:off x="571472" y="1857364"/>
            <a:ext cx="4143404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9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285728"/>
            <a:ext cx="5143536" cy="28084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 smtClean="0">
                <a:latin typeface="Verdana" pitchFamily="34" charset="0"/>
                <a:cs typeface="Arial" pitchFamily="34" charset="0"/>
              </a:rPr>
              <a:t> </a:t>
            </a:r>
            <a:r>
              <a:rPr lang="ru-RU" sz="2200" dirty="0" smtClean="0">
                <a:latin typeface="Verdana" pitchFamily="34" charset="0"/>
                <a:cs typeface="Arial" pitchFamily="34" charset="0"/>
              </a:rPr>
              <a:t>  </a:t>
            </a:r>
            <a:r>
              <a:rPr lang="en-US" sz="2200" dirty="0" smtClean="0">
                <a:latin typeface="Verdana" pitchFamily="34" charset="0"/>
                <a:cs typeface="Arial" pitchFamily="34" charset="0"/>
              </a:rPr>
              <a:t>- </a:t>
            </a:r>
            <a:r>
              <a:rPr lang="ru-RU" sz="2200" dirty="0" smtClean="0">
                <a:latin typeface="Verdana" pitchFamily="34" charset="0"/>
                <a:cs typeface="Arial" pitchFamily="34" charset="0"/>
              </a:rPr>
              <a:t>Сохраняет здоровье матери,  </a:t>
            </a:r>
          </a:p>
          <a:p>
            <a:r>
              <a:rPr lang="ru-RU" sz="2200" dirty="0" smtClean="0">
                <a:latin typeface="Verdana" pitchFamily="34" charset="0"/>
                <a:cs typeface="Arial" pitchFamily="34" charset="0"/>
              </a:rPr>
              <a:t>  предохраняет от развития </a:t>
            </a:r>
          </a:p>
          <a:p>
            <a:r>
              <a:rPr lang="ru-RU" sz="2200" dirty="0" smtClean="0">
                <a:latin typeface="Verdana" pitchFamily="34" charset="0"/>
                <a:cs typeface="Arial" pitchFamily="34" charset="0"/>
              </a:rPr>
              <a:t>  опухолевых заболеваний </a:t>
            </a:r>
          </a:p>
          <a:p>
            <a:r>
              <a:rPr lang="ru-RU" sz="2200" dirty="0" smtClean="0">
                <a:latin typeface="Verdana" pitchFamily="34" charset="0"/>
                <a:cs typeface="Arial" pitchFamily="34" charset="0"/>
              </a:rPr>
              <a:t>  молочной железы и яичников,  </a:t>
            </a:r>
          </a:p>
          <a:p>
            <a:r>
              <a:rPr lang="ru-RU" sz="2200" dirty="0" smtClean="0">
                <a:latin typeface="Verdana" pitchFamily="34" charset="0"/>
                <a:cs typeface="Arial" pitchFamily="34" charset="0"/>
              </a:rPr>
              <a:t>  удлиняет послеродовую </a:t>
            </a:r>
          </a:p>
          <a:p>
            <a:r>
              <a:rPr lang="ru-RU" sz="2200" dirty="0" smtClean="0">
                <a:latin typeface="Verdana" pitchFamily="34" charset="0"/>
                <a:cs typeface="Arial" pitchFamily="34" charset="0"/>
              </a:rPr>
              <a:t>  аменорею и является  </a:t>
            </a:r>
          </a:p>
          <a:p>
            <a:r>
              <a:rPr lang="ru-RU" sz="2200" dirty="0" smtClean="0">
                <a:latin typeface="Verdana" pitchFamily="34" charset="0"/>
                <a:cs typeface="Arial" pitchFamily="34" charset="0"/>
              </a:rPr>
              <a:t>  естественным </a:t>
            </a:r>
            <a:r>
              <a:rPr lang="ru-RU" sz="2200" dirty="0" err="1" smtClean="0">
                <a:latin typeface="Verdana" pitchFamily="34" charset="0"/>
                <a:cs typeface="Arial" pitchFamily="34" charset="0"/>
              </a:rPr>
              <a:t>контрацептивом</a:t>
            </a:r>
            <a:r>
              <a:rPr lang="ru-RU" sz="2200" dirty="0" smtClean="0">
                <a:latin typeface="Verdana" pitchFamily="34" charset="0"/>
                <a:cs typeface="Arial" pitchFamily="34" charset="0"/>
              </a:rPr>
              <a:t>;</a:t>
            </a:r>
            <a:endParaRPr lang="ru-RU" sz="2200" dirty="0" smtClean="0">
              <a:latin typeface="Verdana" pitchFamily="34" charset="0"/>
            </a:endParaRPr>
          </a:p>
          <a:p>
            <a:endParaRPr lang="ru-RU" sz="2200" dirty="0">
              <a:latin typeface="Verdana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86150" y="3143248"/>
            <a:ext cx="535785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 smtClean="0">
                <a:latin typeface="Verdana" pitchFamily="34" charset="0"/>
                <a:cs typeface="Arial" pitchFamily="34" charset="0"/>
              </a:rPr>
              <a:t> - </a:t>
            </a:r>
            <a:r>
              <a:rPr lang="ru-RU" sz="2200" dirty="0" smtClean="0">
                <a:latin typeface="Verdana" pitchFamily="34" charset="0"/>
                <a:cs typeface="Arial" pitchFamily="34" charset="0"/>
              </a:rPr>
              <a:t>Позволяет сохранить средства семьи и лечебных учреждений, </a:t>
            </a:r>
          </a:p>
          <a:p>
            <a:r>
              <a:rPr lang="ru-RU" sz="2200" dirty="0" smtClean="0">
                <a:latin typeface="Verdana" pitchFamily="34" charset="0"/>
                <a:cs typeface="Arial" pitchFamily="34" charset="0"/>
              </a:rPr>
              <a:t> а также сокращает пребывание матери  и ребёнка в родильном </a:t>
            </a:r>
          </a:p>
          <a:p>
            <a:r>
              <a:rPr lang="ru-RU" sz="2200" dirty="0" smtClean="0">
                <a:latin typeface="Verdana" pitchFamily="34" charset="0"/>
                <a:cs typeface="Arial" pitchFamily="34" charset="0"/>
              </a:rPr>
              <a:t>доме;</a:t>
            </a:r>
          </a:p>
          <a:p>
            <a:endParaRPr lang="en-US" sz="2200" dirty="0" smtClean="0">
              <a:latin typeface="Verdana" pitchFamily="34" charset="0"/>
              <a:cs typeface="Arial" pitchFamily="34" charset="0"/>
            </a:endParaRPr>
          </a:p>
          <a:p>
            <a:r>
              <a:rPr lang="en-US" sz="2200" dirty="0" smtClean="0">
                <a:latin typeface="Verdana" pitchFamily="34" charset="0"/>
                <a:cs typeface="Arial" pitchFamily="34" charset="0"/>
              </a:rPr>
              <a:t> - </a:t>
            </a:r>
            <a:r>
              <a:rPr lang="ru-RU" sz="2200" dirty="0" smtClean="0">
                <a:latin typeface="Verdana" pitchFamily="34" charset="0"/>
                <a:cs typeface="Arial" pitchFamily="34" charset="0"/>
              </a:rPr>
              <a:t>Не требует затраты и без того истощённых природных ресурсов и не загрязняет окружающую среду.</a:t>
            </a:r>
            <a:endParaRPr lang="ru-RU" sz="2200" dirty="0">
              <a:latin typeface="Verdana" pitchFamily="34" charset="0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2066" y="357166"/>
            <a:ext cx="3857652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B57E7-C433-4A89-9922-4A32C82461DB}" type="slidenum">
              <a:rPr lang="ru-RU" smtClean="0"/>
              <a:pPr/>
              <a:t>4</a:t>
            </a:fld>
            <a:endParaRPr lang="ru-RU" dirty="0"/>
          </a:p>
        </p:txBody>
      </p:sp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472" y="2928934"/>
            <a:ext cx="3071834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9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Содержимое 10"/>
          <p:cNvGraphicFramePr>
            <a:graphicFrameLocks noGrp="1"/>
          </p:cNvGraphicFramePr>
          <p:nvPr>
            <p:ph idx="1"/>
          </p:nvPr>
        </p:nvGraphicFramePr>
        <p:xfrm>
          <a:off x="214282" y="1571612"/>
          <a:ext cx="8643998" cy="5000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B57E7-C433-4A89-9922-4A32C82461DB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214290"/>
            <a:ext cx="828680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>
                <a:latin typeface="Verdana" pitchFamily="34" charset="0"/>
              </a:rPr>
              <a:t>    Несмотря на неоспоримую пользу грудного молока, число детей, находящихся на искусственном вскармливании, не уменьшается. </a:t>
            </a:r>
            <a:endParaRPr lang="ru-RU" sz="2200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alphaModFix amt="9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42844" y="142852"/>
            <a:ext cx="8786874" cy="438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50" dirty="0" smtClean="0">
                <a:latin typeface="Arial" pitchFamily="34" charset="0"/>
                <a:cs typeface="Arial" pitchFamily="34" charset="0"/>
              </a:rPr>
              <a:t>   </a:t>
            </a:r>
            <a:endParaRPr lang="ru-RU" sz="2200" dirty="0">
              <a:latin typeface="Verdana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357166"/>
            <a:ext cx="450059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2200" dirty="0" smtClean="0">
                <a:latin typeface="Verdana" pitchFamily="34" charset="0"/>
                <a:ea typeface="Calibri" pitchFamily="34" charset="0"/>
                <a:cs typeface="Arial" pitchFamily="34" charset="0"/>
              </a:rPr>
              <a:t>    </a:t>
            </a:r>
            <a:r>
              <a:rPr lang="ru-RU" sz="2200" dirty="0" smtClean="0">
                <a:latin typeface="Verdana" pitchFamily="34" charset="0"/>
                <a:ea typeface="Calibri" pitchFamily="34" charset="0"/>
                <a:cs typeface="Arial" pitchFamily="34" charset="0"/>
              </a:rPr>
              <a:t>Практически все учреждения, оказывающие услуги по родовспоможению, проводят большую работу по пропаганде грудного вскармливания. </a:t>
            </a:r>
            <a:endParaRPr lang="ru-RU" sz="2200" dirty="0" smtClean="0">
              <a:latin typeface="Verdana" pitchFamily="34" charset="0"/>
              <a:cs typeface="Arial" pitchFamily="34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B57E7-C433-4A89-9922-4A32C82461DB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7752" y="357166"/>
            <a:ext cx="3929090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6" y="2857496"/>
            <a:ext cx="4000528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00562" y="4000504"/>
            <a:ext cx="4500562" cy="2205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9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42844" y="142852"/>
            <a:ext cx="87868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Calibri" pitchFamily="34" charset="0"/>
                <a:cs typeface="Arial" pitchFamily="34" charset="0"/>
              </a:rPr>
              <a:t>Функционируют школы для будущих родителей </a:t>
            </a:r>
            <a:endParaRPr lang="ru-RU" sz="2600" b="1" dirty="0" smtClean="0">
              <a:solidFill>
                <a:schemeClr val="accent5">
                  <a:lumMod val="50000"/>
                </a:schemeClr>
              </a:solidFill>
              <a:latin typeface="+mj-lt"/>
              <a:cs typeface="Arial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B57E7-C433-4A89-9922-4A32C82461DB}" type="slidenum">
              <a:rPr lang="ru-RU" smtClean="0"/>
              <a:pPr/>
              <a:t>7</a:t>
            </a:fld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857232"/>
            <a:ext cx="221457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 cstate="email">
            <a:lum bright="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71736" y="928670"/>
            <a:ext cx="4286279" cy="2886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7224" y="4000504"/>
            <a:ext cx="3357554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6" cstate="email">
            <a:lum brigh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00562" y="4071942"/>
            <a:ext cx="3929090" cy="2470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10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00892" y="785794"/>
            <a:ext cx="1857388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9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B57E7-C433-4A89-9922-4A32C82461DB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428604"/>
            <a:ext cx="464347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solidFill>
                  <a:srgbClr val="000099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  </a:t>
            </a:r>
            <a:r>
              <a:rPr lang="ru-RU" sz="2600" b="1" dirty="0" smtClean="0">
                <a:solidFill>
                  <a:srgbClr val="000099"/>
                </a:solidFill>
                <a:latin typeface="+mj-lt"/>
                <a:ea typeface="Calibri" pitchFamily="34" charset="0"/>
                <a:cs typeface="Arial" pitchFamily="34" charset="0"/>
              </a:rPr>
              <a:t>Медицинские работники активно участвуют в акциях по поддержке грудного вскармливания.</a:t>
            </a:r>
            <a:endParaRPr lang="ru-RU" sz="2600" b="1" dirty="0">
              <a:solidFill>
                <a:srgbClr val="000099"/>
              </a:solidFill>
              <a:latin typeface="+mj-lt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email">
            <a:lum bright="-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29190" y="357166"/>
            <a:ext cx="3857652" cy="2865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 cstate="email">
            <a:lum bright="4000" contras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6" y="2428868"/>
            <a:ext cx="4214842" cy="3549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9190" y="3357562"/>
            <a:ext cx="3857652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9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42852"/>
            <a:ext cx="914400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dirty="0" smtClean="0">
                <a:solidFill>
                  <a:srgbClr val="000058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2500" b="1" dirty="0" smtClean="0">
                <a:solidFill>
                  <a:srgbClr val="000058"/>
                </a:solidFill>
                <a:latin typeface="+mj-lt"/>
                <a:cs typeface="Arial" pitchFamily="34" charset="0"/>
              </a:rPr>
              <a:t>Сестринское исследование на тему: </a:t>
            </a:r>
          </a:p>
          <a:p>
            <a:pPr algn="ctr"/>
            <a:r>
              <a:rPr lang="ru-RU" sz="2500" b="1" dirty="0" smtClean="0">
                <a:solidFill>
                  <a:srgbClr val="000058"/>
                </a:solidFill>
                <a:latin typeface="+mj-lt"/>
                <a:cs typeface="Arial" pitchFamily="34" charset="0"/>
              </a:rPr>
              <a:t>«Низкая мотивация будущих мам в кормлении грудью».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14480" y="1142984"/>
            <a:ext cx="607223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latin typeface="Verdana" pitchFamily="34" charset="0"/>
                <a:cs typeface="Arial" pitchFamily="34" charset="0"/>
              </a:rPr>
              <a:t>Работа началась с мая 2014 года. </a:t>
            </a:r>
            <a:endParaRPr lang="ru-RU" sz="2200" dirty="0">
              <a:latin typeface="Verdana" pitchFamily="34" charset="0"/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B57E7-C433-4A89-9922-4A32C82461DB}" type="slidenum">
              <a:rPr lang="ru-RU" smtClean="0"/>
              <a:pPr/>
              <a:t>9</a:t>
            </a:fld>
            <a:endParaRPr lang="ru-RU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85852" y="1928802"/>
            <a:ext cx="6643734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2211</TotalTime>
  <Words>896</Words>
  <Application>Microsoft Office PowerPoint</Application>
  <PresentationFormat>Экран (4:3)</PresentationFormat>
  <Paragraphs>126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«Низкая мотивация будущих мам в  кормлении грудью»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Жанна</dc:creator>
  <cp:lastModifiedBy>Sveta</cp:lastModifiedBy>
  <cp:revision>232</cp:revision>
  <dcterms:created xsi:type="dcterms:W3CDTF">2015-03-31T15:14:15Z</dcterms:created>
  <dcterms:modified xsi:type="dcterms:W3CDTF">2015-05-16T16:50:35Z</dcterms:modified>
</cp:coreProperties>
</file>