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8" r:id="rId15"/>
    <p:sldId id="270" r:id="rId16"/>
    <p:sldId id="271" r:id="rId17"/>
    <p:sldId id="267" r:id="rId18"/>
    <p:sldId id="263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3" r:id="rId30"/>
    <p:sldId id="289" r:id="rId31"/>
    <p:sldId id="288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990000"/>
    <a:srgbClr val="9E2600"/>
    <a:srgbClr val="2B5681"/>
    <a:srgbClr val="FFE5E5"/>
    <a:srgbClr val="336699"/>
    <a:srgbClr val="CC3300"/>
    <a:srgbClr val="FF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9571" autoAdjust="0"/>
  </p:normalViewPr>
  <p:slideViewPr>
    <p:cSldViewPr>
      <p:cViewPr>
        <p:scale>
          <a:sx n="77" d="100"/>
          <a:sy n="77" d="100"/>
        </p:scale>
        <p:origin x="-99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 w="15875">
          <a:solidFill>
            <a:schemeClr val="tx1"/>
          </a:solidFill>
        </a:ln>
      </c:spPr>
    </c:floor>
    <c:sideWall>
      <c:thickness val="0"/>
    </c:sideWall>
    <c:backWall>
      <c:thickness val="0"/>
      <c:spPr>
        <a:ln w="19050">
          <a:solidFill>
            <a:schemeClr val="tx1"/>
          </a:solidFill>
        </a:ln>
      </c:spPr>
    </c:backWall>
    <c:plotArea>
      <c:layout>
        <c:manualLayout>
          <c:layoutTarget val="inner"/>
          <c:xMode val="edge"/>
          <c:yMode val="edge"/>
          <c:x val="0.47928601475429677"/>
          <c:y val="3.1588529964332313E-2"/>
          <c:w val="0.46730954395380675"/>
          <c:h val="0.90509843848195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0552008941076822E-2"/>
                  <c:y val="-1.0529509988110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0445790923515627E-3"/>
                  <c:y val="-5.26475499405538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596588033428421E-2"/>
                  <c:y val="-1.3161887485138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581728335977951E-2"/>
                  <c:y val="-1.579426498216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566868638527385E-2"/>
                  <c:y val="-1.98324087150948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6178316369406452E-2"/>
                  <c:y val="6.05446824316370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600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Лист2!$G$8:$G$13</c:f>
              <c:strCache>
                <c:ptCount val="6"/>
                <c:pt idx="0">
                  <c:v>неудовлетворённость санитарным состоянием и бытовыми условиями</c:v>
                </c:pt>
                <c:pt idx="1">
                  <c:v>претензии к платности медицинских услуг</c:v>
                </c:pt>
                <c:pt idx="2">
                  <c:v>претензии к профессионализму</c:v>
                </c:pt>
                <c:pt idx="3">
                  <c:v>недовольство уровнем лекарственного обеспечения</c:v>
                </c:pt>
                <c:pt idx="4">
                  <c:v>недоступность медицинской помощи</c:v>
                </c:pt>
                <c:pt idx="5">
                  <c:v>нарушение медицинской этики</c:v>
                </c:pt>
              </c:strCache>
            </c:strRef>
          </c:cat>
          <c:val>
            <c:numRef>
              <c:f>Лист2!$H$8:$H$13</c:f>
              <c:numCache>
                <c:formatCode>0.0%</c:formatCode>
                <c:ptCount val="6"/>
                <c:pt idx="0">
                  <c:v>4.4000000000000095E-2</c:v>
                </c:pt>
                <c:pt idx="1">
                  <c:v>8.6000000000000063E-2</c:v>
                </c:pt>
                <c:pt idx="2">
                  <c:v>0.19700000000000031</c:v>
                </c:pt>
                <c:pt idx="3">
                  <c:v>0.22500000000000031</c:v>
                </c:pt>
                <c:pt idx="4">
                  <c:v>0.34500000000000086</c:v>
                </c:pt>
                <c:pt idx="5">
                  <c:v>0.57299999999999995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148"/>
        <c:shape val="cylinder"/>
        <c:axId val="37924224"/>
        <c:axId val="38697216"/>
        <c:axId val="0"/>
      </c:bar3DChart>
      <c:catAx>
        <c:axId val="37924224"/>
        <c:scaling>
          <c:orientation val="minMax"/>
        </c:scaling>
        <c:delete val="1"/>
        <c:axPos val="l"/>
        <c:majorTickMark val="out"/>
        <c:minorTickMark val="none"/>
        <c:tickLblPos val="none"/>
        <c:crossAx val="38697216"/>
        <c:crosses val="autoZero"/>
        <c:auto val="1"/>
        <c:lblAlgn val="ctr"/>
        <c:lblOffset val="100"/>
        <c:noMultiLvlLbl val="0"/>
      </c:catAx>
      <c:valAx>
        <c:axId val="38697216"/>
        <c:scaling>
          <c:orientation val="minMax"/>
        </c:scaling>
        <c:delete val="0"/>
        <c:axPos val="b"/>
        <c:majorGridlines>
          <c:spPr>
            <a:ln w="19050">
              <a:solidFill>
                <a:schemeClr val="tx1"/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3792422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0BE15-CC94-4DBB-A311-3C123320498E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5CA4-0AC1-470E-B124-A41867028E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1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7858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78267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844" y="1357298"/>
            <a:ext cx="8858312" cy="4643470"/>
          </a:xfrm>
          <a:prstGeom prst="rect">
            <a:avLst/>
          </a:prstGeo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09957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6710" y="274639"/>
            <a:ext cx="900090" cy="5797568"/>
          </a:xfrm>
          <a:prstGeom prst="rect">
            <a:avLst/>
          </a:prstGeo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4282" y="274639"/>
            <a:ext cx="7429552" cy="5726129"/>
          </a:xfrm>
          <a:prstGeom prst="rect">
            <a:avLst/>
          </a:prstGeo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29423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46434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20938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 cap="all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57818" y="6357958"/>
            <a:ext cx="2133600" cy="365125"/>
          </a:xfrm>
          <a:prstGeom prst="rect">
            <a:avLst/>
          </a:prstGeom>
        </p:spPr>
        <p:txBody>
          <a:bodyPr/>
          <a:lstStyle/>
          <a:p>
            <a:fld id="{D8CA277C-D023-4799-8BC3-32D44A5D05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642739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4862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40188" cy="4286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596" y="2000240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357298"/>
            <a:ext cx="4041775" cy="4286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3438" y="2000240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89463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60191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86740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8258204" cy="51274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28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68" y="857232"/>
            <a:ext cx="5143536" cy="5143536"/>
          </a:xfrm>
          <a:prstGeom prst="rect">
            <a:avLst/>
          </a:prstGeom>
        </p:spPr>
        <p:txBody>
          <a:bodyPr/>
          <a:lstStyle>
            <a:lvl1pPr>
              <a:defRPr sz="32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3"/>
            <a:ext cx="3008313" cy="51435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7557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928662" y="142852"/>
            <a:ext cx="6929486" cy="42860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8662" y="642918"/>
            <a:ext cx="6912000" cy="4786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6929486" cy="571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/>
          <a:lstStyle/>
          <a:p>
            <a:fld id="{1E8C7239-CFE3-461A-894D-D67957E56BF1}" type="datetimeFigureOut">
              <a:rPr lang="ru-RU" smtClean="0"/>
              <a:pPr/>
              <a:t>16.05.2015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7399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50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►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958" y="2276872"/>
            <a:ext cx="8505514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 smtClean="0">
                <a:solidFill>
                  <a:srgbClr val="000099"/>
                </a:solidFill>
              </a:rPr>
              <a:t>Этический кодекс </a:t>
            </a:r>
          </a:p>
          <a:p>
            <a:pPr algn="ctr">
              <a:lnSpc>
                <a:spcPct val="90000"/>
              </a:lnSpc>
            </a:pPr>
            <a:r>
              <a:rPr lang="ru-RU" sz="4800" b="1" dirty="0" smtClean="0">
                <a:solidFill>
                  <a:srgbClr val="000099"/>
                </a:solidFill>
              </a:rPr>
              <a:t>медицинской сестры России </a:t>
            </a:r>
          </a:p>
          <a:p>
            <a:pPr algn="ctr">
              <a:lnSpc>
                <a:spcPct val="90000"/>
              </a:lnSpc>
            </a:pPr>
            <a:r>
              <a:rPr lang="ru-RU" sz="4800" b="1" dirty="0" smtClean="0">
                <a:solidFill>
                  <a:srgbClr val="000099"/>
                </a:solidFill>
              </a:rPr>
              <a:t>как основа профессиональной деятельности</a:t>
            </a:r>
            <a:endParaRPr lang="ru-RU" sz="4800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03649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sz="25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3312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396631"/>
            <a:ext cx="619268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3100" b="1" dirty="0" smtClean="0">
                <a:solidFill>
                  <a:srgbClr val="990000"/>
                </a:solidFill>
              </a:rPr>
              <a:t>Принцип доступности оказания медицинской помощи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4016" y="2379652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000" b="1" dirty="0" smtClean="0">
                <a:solidFill>
                  <a:srgbClr val="000099"/>
                </a:solidFill>
              </a:rPr>
              <a:t>квалифицированное оказание медицинской помощи и профессиональное отношение </a:t>
            </a:r>
          </a:p>
          <a:p>
            <a:r>
              <a:rPr lang="ru-RU" altLang="ja-JP" sz="3000" b="1" dirty="0" smtClean="0">
                <a:solidFill>
                  <a:srgbClr val="000099"/>
                </a:solidFill>
              </a:rPr>
              <a:t>к пациенту, применение всего имеющегося арсенала здравоохранения для проведения качественной диагностики и лечения, реализации профилактических мер </a:t>
            </a:r>
          </a:p>
          <a:p>
            <a:r>
              <a:rPr lang="ru-RU" altLang="ja-JP" sz="3000" b="1" dirty="0" smtClean="0">
                <a:solidFill>
                  <a:srgbClr val="000099"/>
                </a:solidFill>
              </a:rPr>
              <a:t>и оказания паллиативной</a:t>
            </a:r>
          </a:p>
          <a:p>
            <a:r>
              <a:rPr lang="ru-RU" altLang="ja-JP" sz="3000" b="1" dirty="0" smtClean="0">
                <a:solidFill>
                  <a:srgbClr val="000099"/>
                </a:solidFill>
              </a:rPr>
              <a:t>помощи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7422" y="4653136"/>
            <a:ext cx="3339074" cy="19835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Рисунки\человечки\3D_Figures\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744" y="1280688"/>
            <a:ext cx="1005342" cy="968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76018"/>
            <a:ext cx="65162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5000" b="1" dirty="0" smtClean="0">
                <a:solidFill>
                  <a:srgbClr val="990000"/>
                </a:solidFill>
              </a:rPr>
              <a:t>Этические конфликты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14" y="2091060"/>
            <a:ext cx="3377282" cy="25620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651" y="2132856"/>
            <a:ext cx="2952846" cy="44644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4012" y="3775651"/>
            <a:ext cx="3416100" cy="27007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42509"/>
            <a:ext cx="8712968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500" b="1" dirty="0" smtClean="0">
                <a:solidFill>
                  <a:srgbClr val="990000"/>
                </a:solidFill>
              </a:rPr>
              <a:t>Качество </a:t>
            </a:r>
            <a:r>
              <a:rPr lang="ru-RU" altLang="ja-JP" sz="4500" b="1" dirty="0">
                <a:solidFill>
                  <a:srgbClr val="990000"/>
                </a:solidFill>
              </a:rPr>
              <a:t>медицинской помощи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4661" y="2955716"/>
            <a:ext cx="86378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4000" b="1" dirty="0">
                <a:solidFill>
                  <a:srgbClr val="000099"/>
                </a:solidFill>
              </a:rPr>
              <a:t>совокупность характеристик, подтверждающих соответствие медицинской помощи современному уровню медицинской науки </a:t>
            </a:r>
            <a:r>
              <a:rPr lang="ru-RU" altLang="ja-JP" sz="4000" b="1" dirty="0" smtClean="0">
                <a:solidFill>
                  <a:srgbClr val="000099"/>
                </a:solidFill>
              </a:rPr>
              <a:t>                и </a:t>
            </a:r>
            <a:r>
              <a:rPr lang="ru-RU" altLang="ja-JP" sz="4000" b="1" dirty="0">
                <a:solidFill>
                  <a:srgbClr val="000099"/>
                </a:solidFill>
              </a:rPr>
              <a:t>техники, имеющимся потребностям пациента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066374" y="2086458"/>
            <a:ext cx="577634" cy="864096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444022"/>
              </p:ext>
            </p:extLst>
          </p:nvPr>
        </p:nvGraphicFramePr>
        <p:xfrm>
          <a:off x="898576" y="1916832"/>
          <a:ext cx="8245424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036591"/>
            <a:ext cx="907300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3200" b="1" dirty="0">
                <a:solidFill>
                  <a:srgbClr val="990000"/>
                </a:solidFill>
              </a:rPr>
              <a:t>Неудовлетворённость пациентов низким качеством медицинской помощи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0080" y="2204864"/>
            <a:ext cx="4572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2300" b="1" dirty="0" smtClean="0">
                <a:solidFill>
                  <a:srgbClr val="000099"/>
                </a:solidFill>
              </a:rPr>
              <a:t>нарушение медицинской этики</a:t>
            </a:r>
            <a:endParaRPr lang="ru-RU" altLang="ja-JP" sz="2300" b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6512" y="2852936"/>
            <a:ext cx="503670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ja-JP" sz="2300" b="1" dirty="0">
                <a:solidFill>
                  <a:srgbClr val="000099"/>
                </a:solidFill>
              </a:rPr>
              <a:t>недоступность медицинской помощи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3501008"/>
            <a:ext cx="493204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ja-JP" sz="2300" b="1" dirty="0">
                <a:solidFill>
                  <a:srgbClr val="000099"/>
                </a:solidFill>
              </a:rPr>
              <a:t>недовольство уровнем лекарственного обеспечения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1" y="4293096"/>
            <a:ext cx="429470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ja-JP" sz="2300" b="1" dirty="0">
                <a:solidFill>
                  <a:srgbClr val="000099"/>
                </a:solidFill>
              </a:rPr>
              <a:t>претензии к профессионализму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3" y="4797152"/>
            <a:ext cx="475252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ja-JP" sz="2300" b="1" dirty="0">
                <a:solidFill>
                  <a:srgbClr val="000099"/>
                </a:solidFill>
              </a:rPr>
              <a:t>претензии к платности медицинских услуг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4017" y="5589240"/>
            <a:ext cx="478802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ja-JP" sz="2300" b="1" dirty="0">
                <a:solidFill>
                  <a:srgbClr val="000099"/>
                </a:solidFill>
              </a:rPr>
              <a:t>неудовлетворённость санитарным состоянием и бытовыми условиями</a:t>
            </a:r>
          </a:p>
        </p:txBody>
      </p: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9894" y="1026719"/>
            <a:ext cx="640447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3400" b="1" dirty="0">
                <a:solidFill>
                  <a:srgbClr val="990000"/>
                </a:solidFill>
              </a:rPr>
              <a:t>Этический кодекс </a:t>
            </a:r>
            <a:r>
              <a:rPr lang="ru-RU" altLang="ja-JP" sz="3400" b="1" dirty="0" smtClean="0">
                <a:solidFill>
                  <a:srgbClr val="990000"/>
                </a:solidFill>
              </a:rPr>
              <a:t>медицинской сестры </a:t>
            </a:r>
            <a:r>
              <a:rPr lang="ru-RU" altLang="ja-JP" sz="3400" b="1" dirty="0">
                <a:solidFill>
                  <a:srgbClr val="990000"/>
                </a:solidFill>
              </a:rPr>
              <a:t>России в новой редакции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5445224"/>
            <a:ext cx="651621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В.В. </a:t>
            </a:r>
            <a:r>
              <a:rPr lang="ru-RU" sz="23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Самойленко</a:t>
            </a:r>
            <a:r>
              <a:rPr lang="ru-RU" sz="23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</a:p>
          <a:p>
            <a:r>
              <a:rPr lang="ru-RU" altLang="ja-JP" sz="2300" b="1" dirty="0" smtClean="0">
                <a:solidFill>
                  <a:srgbClr val="000099"/>
                </a:solidFill>
              </a:rPr>
              <a:t>зам. директора ФГОУ СПО «Санкт-Петербургский медико-технический колледж ФМБА России» </a:t>
            </a:r>
            <a:endParaRPr lang="ru-RU" altLang="ja-JP" sz="2300" b="1" dirty="0">
              <a:solidFill>
                <a:srgbClr val="000099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999028" cy="14401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22265"/>
            <a:ext cx="5003045" cy="303492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72008" y="5229200"/>
            <a:ext cx="8100392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22225">
            <a:solidFill>
              <a:srgbClr val="CC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50" y="3349361"/>
            <a:ext cx="1271609" cy="1583094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64" y="2122265"/>
            <a:ext cx="1261443" cy="1560612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31359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4056" y="2565479"/>
            <a:ext cx="8604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altLang="ja-JP" sz="3000" b="1" dirty="0" smtClean="0">
                <a:solidFill>
                  <a:srgbClr val="000099"/>
                </a:solidFill>
              </a:rPr>
              <a:t>Распространяются на всех медицинских сестёр, независимо от профиля деятельности… 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altLang="ja-JP" sz="3000" b="1" dirty="0" smtClean="0">
                <a:solidFill>
                  <a:srgbClr val="000099"/>
                </a:solidFill>
              </a:rPr>
              <a:t>Направлены на пациента, в роли которого могут быть больной или здоровый человек, семья и окружение пациента, общество  в целом.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ru-RU" altLang="ja-JP" sz="3000" b="1" dirty="0" smtClean="0">
                <a:solidFill>
                  <a:srgbClr val="000099"/>
                </a:solidFill>
              </a:rPr>
              <a:t>Направлены на сестринский                                уход, достижение наивысшего                            качества жизни пациента.</a:t>
            </a: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41704" y="2636912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" action="ppaction://hlinkshowjump?jump=firstslide"/>
          </p:cNvPr>
          <p:cNvSpPr/>
          <p:nvPr/>
        </p:nvSpPr>
        <p:spPr>
          <a:xfrm>
            <a:off x="141704" y="3789040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6" name="Скругленный прямоугольник 5">
            <a:hlinkClick r:id="" action="ppaction://hlinkshowjump?jump=firstslide"/>
          </p:cNvPr>
          <p:cNvSpPr/>
          <p:nvPr/>
        </p:nvSpPr>
        <p:spPr>
          <a:xfrm>
            <a:off x="141704" y="5301208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510370" y="4941168"/>
            <a:ext cx="2580448" cy="1800199"/>
            <a:chOff x="6563084" y="4221088"/>
            <a:chExt cx="2473412" cy="181279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63084" y="4221088"/>
              <a:ext cx="2473412" cy="181279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64168" y="5878086"/>
              <a:ext cx="65087" cy="76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74679" y="5836563"/>
              <a:ext cx="65087" cy="76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39672" y="5875034"/>
              <a:ext cx="65087" cy="76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376457"/>
            <a:ext cx="8856984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Aft>
                <a:spcPts val="3000"/>
              </a:spcAft>
            </a:pPr>
            <a:r>
              <a:rPr lang="ru-RU" altLang="ja-JP" sz="2800" b="1" dirty="0">
                <a:solidFill>
                  <a:srgbClr val="000099"/>
                </a:solidFill>
              </a:rPr>
              <a:t>Этическая обязанность медицинской сестры - оказывать неотложную медицинскую помощь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              не </a:t>
            </a:r>
            <a:r>
              <a:rPr lang="ru-RU" altLang="ja-JP" sz="2800" b="1" dirty="0">
                <a:solidFill>
                  <a:srgbClr val="000099"/>
                </a:solidFill>
              </a:rPr>
              <a:t>только во время исполнения служебных обязанностей, но и в иное время. 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altLang="ja-JP" sz="2800" b="1" dirty="0">
                <a:solidFill>
                  <a:srgbClr val="000099"/>
                </a:solidFill>
              </a:rPr>
              <a:t>Основным условием сестринской деятельности является профессиональная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                                 компетентность</a:t>
            </a:r>
            <a:r>
              <a:rPr lang="ru-RU" altLang="ja-JP" sz="2800" b="1" dirty="0">
                <a:solidFill>
                  <a:srgbClr val="000099"/>
                </a:solidFill>
              </a:rPr>
              <a:t>.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Достижение </a:t>
            </a:r>
            <a:r>
              <a:rPr lang="en-US" altLang="ja-JP" sz="2800" b="1" dirty="0" smtClean="0">
                <a:solidFill>
                  <a:srgbClr val="000099"/>
                </a:solidFill>
              </a:rPr>
              <a:t>                                     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данной </a:t>
            </a:r>
            <a:r>
              <a:rPr lang="ru-RU" altLang="ja-JP" sz="2800" b="1" dirty="0">
                <a:solidFill>
                  <a:srgbClr val="000099"/>
                </a:solidFill>
              </a:rPr>
              <a:t>цели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должно обеспечиваться </a:t>
            </a:r>
            <a:r>
              <a:rPr lang="en-US" altLang="ja-JP" sz="2800" b="1" dirty="0" smtClean="0">
                <a:solidFill>
                  <a:srgbClr val="000099"/>
                </a:solidFill>
              </a:rPr>
              <a:t>                       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постоянным повышением </a:t>
            </a:r>
            <a:r>
              <a:rPr lang="ru-RU" altLang="ja-JP" sz="2800" b="1" dirty="0">
                <a:solidFill>
                  <a:srgbClr val="000099"/>
                </a:solidFill>
              </a:rPr>
              <a:t>уровня </a:t>
            </a:r>
            <a:r>
              <a:rPr lang="en-US" altLang="ja-JP" sz="2800" b="1" dirty="0" smtClean="0">
                <a:solidFill>
                  <a:srgbClr val="000099"/>
                </a:solidFill>
              </a:rPr>
              <a:t>                                      </a:t>
            </a:r>
            <a:r>
              <a:rPr lang="ru-RU" altLang="ja-JP" sz="2800" b="1" dirty="0" smtClean="0">
                <a:solidFill>
                  <a:srgbClr val="000099"/>
                </a:solidFill>
              </a:rPr>
              <a:t>знаний</a:t>
            </a:r>
            <a:r>
              <a:rPr lang="ru-RU" altLang="ja-JP" sz="2800" b="1" dirty="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69696" y="2420888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" action="ppaction://hlinkshowjump?jump=firstslide"/>
          </p:cNvPr>
          <p:cNvSpPr/>
          <p:nvPr/>
        </p:nvSpPr>
        <p:spPr>
          <a:xfrm>
            <a:off x="69696" y="4365104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074" y="4824215"/>
            <a:ext cx="249607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12168" y="1259351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311712"/>
            <a:ext cx="8460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Важный этический принцип </a:t>
            </a:r>
            <a:r>
              <a:rPr lang="ru-RU" altLang="ja-JP" sz="3000" b="1" dirty="0">
                <a:solidFill>
                  <a:srgbClr val="000099"/>
                </a:solidFill>
              </a:rPr>
              <a:t>медицинской сестры - необходимость защиты интересов пациента при любых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условиях </a:t>
            </a:r>
            <a:r>
              <a:rPr lang="ru-RU" altLang="ja-JP" sz="3000" b="1" dirty="0">
                <a:solidFill>
                  <a:srgbClr val="000099"/>
                </a:solidFill>
              </a:rPr>
              <a:t>и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обстоятельствах</a:t>
            </a:r>
            <a:endParaRPr lang="ru-RU" altLang="ja-JP" sz="3000" b="1" dirty="0">
              <a:solidFill>
                <a:srgbClr val="000099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07504" y="2473221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1919" y="3717032"/>
            <a:ext cx="3895698" cy="29590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1115335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344" y="2176403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000" b="1" dirty="0">
                <a:solidFill>
                  <a:srgbClr val="990000"/>
                </a:solidFill>
              </a:rPr>
              <a:t>Медицинская сестра не вправе </a:t>
            </a:r>
            <a:r>
              <a:rPr lang="ru-RU" altLang="ja-JP" sz="3000" b="1" dirty="0">
                <a:solidFill>
                  <a:srgbClr val="000099"/>
                </a:solidFill>
              </a:rPr>
              <a:t>безучастно относиться к действиям третьих лиц, стремящихся нанести пациенту любой вред.</a:t>
            </a:r>
          </a:p>
          <a:p>
            <a:pPr>
              <a:spcAft>
                <a:spcPts val="3000"/>
              </a:spcAft>
            </a:pPr>
            <a:r>
              <a:rPr lang="ru-RU" sz="3000" b="1" dirty="0">
                <a:solidFill>
                  <a:srgbClr val="990000"/>
                </a:solidFill>
              </a:rPr>
              <a:t>Медицинская сестра, столкнувшись </a:t>
            </a:r>
            <a:r>
              <a:rPr lang="ru-RU" sz="3000" b="1" dirty="0" smtClean="0">
                <a:solidFill>
                  <a:srgbClr val="990000"/>
                </a:solidFill>
              </a:rPr>
              <a:t>                                      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с </a:t>
            </a:r>
            <a:r>
              <a:rPr lang="ru-RU" altLang="ja-JP" sz="3000" b="1" dirty="0">
                <a:solidFill>
                  <a:srgbClr val="000099"/>
                </a:solidFill>
              </a:rPr>
              <a:t>нелегальной, неэтичной или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                            некомпетентной </a:t>
            </a:r>
            <a:r>
              <a:rPr lang="ru-RU" altLang="ja-JP" sz="3000" b="1" dirty="0">
                <a:solidFill>
                  <a:srgbClr val="000099"/>
                </a:solidFill>
              </a:rPr>
              <a:t>медицинской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                                практикой</a:t>
            </a:r>
            <a:r>
              <a:rPr lang="ru-RU" altLang="ja-JP" sz="3000" b="1" dirty="0">
                <a:solidFill>
                  <a:srgbClr val="000099"/>
                </a:solidFill>
              </a:rPr>
              <a:t>, должна становиться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                                        на </a:t>
            </a:r>
            <a:r>
              <a:rPr lang="ru-RU" altLang="ja-JP" sz="3000" b="1" dirty="0">
                <a:solidFill>
                  <a:srgbClr val="000099"/>
                </a:solidFill>
              </a:rPr>
              <a:t>защиту интересов пациента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                                                     и общества</a:t>
            </a:r>
            <a:r>
              <a:rPr lang="en-US" altLang="ja-JP" sz="3000" b="1" dirty="0" smtClean="0">
                <a:solidFill>
                  <a:srgbClr val="000099"/>
                </a:solidFill>
              </a:rPr>
              <a:t>/</a:t>
            </a:r>
            <a:endParaRPr lang="ru-RU" altLang="ja-JP" sz="3000" b="1" dirty="0">
              <a:solidFill>
                <a:srgbClr val="000099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69696" y="2276872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" action="ppaction://hlinkshowjump?jump=firstslide"/>
          </p:cNvPr>
          <p:cNvSpPr/>
          <p:nvPr/>
        </p:nvSpPr>
        <p:spPr>
          <a:xfrm>
            <a:off x="69696" y="4077072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7173" y="3717032"/>
            <a:ext cx="2501331" cy="28803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68152" y="1043327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393012"/>
            <a:ext cx="86044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altLang="ja-JP" sz="3300" b="1" dirty="0">
                <a:solidFill>
                  <a:srgbClr val="000099"/>
                </a:solidFill>
              </a:rPr>
              <a:t>Безусловная искренность в любых вопросах, касающихся состояния здоровья пациента</a:t>
            </a:r>
            <a:r>
              <a:rPr lang="ru-RU" altLang="ja-JP" sz="3300" b="1" dirty="0" smtClean="0">
                <a:solidFill>
                  <a:srgbClr val="000099"/>
                </a:solidFill>
              </a:rPr>
              <a:t>.</a:t>
            </a:r>
            <a:endParaRPr lang="ru-RU" altLang="ja-JP" sz="3300" b="1" dirty="0">
              <a:solidFill>
                <a:srgbClr val="000099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41704" y="2537028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838" y="3501008"/>
            <a:ext cx="3487891" cy="29523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3732807"/>
            <a:ext cx="3478800" cy="29365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57908" y="1184023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1082119"/>
            <a:ext cx="914501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000099"/>
                </a:solidFill>
              </a:rPr>
              <a:t>"Здоровье моего пациента — моя первейшая забота"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2000240"/>
            <a:ext cx="5760640" cy="80021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/>
            <a:r>
              <a:rPr lang="ru-RU" sz="2300" b="1" dirty="0" smtClean="0">
                <a:solidFill>
                  <a:srgbClr val="000099"/>
                </a:solidFill>
              </a:rPr>
              <a:t>Женевская декларация </a:t>
            </a:r>
          </a:p>
          <a:p>
            <a:pPr algn="r"/>
            <a:r>
              <a:rPr lang="ru-RU" sz="2300" b="1" dirty="0" smtClean="0">
                <a:solidFill>
                  <a:srgbClr val="000099"/>
                </a:solidFill>
              </a:rPr>
              <a:t>Всемирной медицинской ассоциации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86710" y="1643050"/>
            <a:ext cx="1080120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User\Desktop\a3620994-26c0-4d4d-a4e6-352380780048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48" y="1785926"/>
            <a:ext cx="953093" cy="830210"/>
          </a:xfrm>
          <a:prstGeom prst="rect">
            <a:avLst/>
          </a:prstGeom>
          <a:noFill/>
          <a:effectLst/>
        </p:spPr>
      </p:pic>
      <p:sp>
        <p:nvSpPr>
          <p:cNvPr id="10" name="Прямоугольник 9"/>
          <p:cNvSpPr/>
          <p:nvPr/>
        </p:nvSpPr>
        <p:spPr>
          <a:xfrm>
            <a:off x="2000232" y="5286388"/>
            <a:ext cx="666023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sz="3000" b="1" dirty="0" smtClean="0">
                <a:solidFill>
                  <a:srgbClr val="990000"/>
                </a:solidFill>
              </a:rPr>
              <a:t>Первая редакция Этического кодекса медицинской сестры России</a:t>
            </a:r>
          </a:p>
        </p:txBody>
      </p:sp>
      <p:pic>
        <p:nvPicPr>
          <p:cNvPr id="11" name="Picture 2" descr="D:\Рисунки\Печатные издания\Книжки, брошюры\Литература РАМС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1671892" cy="2376264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" y="2731740"/>
            <a:ext cx="1697766" cy="127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857356" y="4214818"/>
            <a:ext cx="71438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3400" b="1" dirty="0" smtClean="0">
                <a:solidFill>
                  <a:srgbClr val="000099"/>
                </a:solidFill>
              </a:rPr>
              <a:t>III</a:t>
            </a:r>
            <a:r>
              <a:rPr lang="ru-RU" altLang="ja-JP" sz="3400" b="1" dirty="0" smtClean="0">
                <a:solidFill>
                  <a:srgbClr val="000099"/>
                </a:solidFill>
              </a:rPr>
              <a:t> Всероссийская конференция </a:t>
            </a:r>
          </a:p>
          <a:p>
            <a:pPr>
              <a:lnSpc>
                <a:spcPct val="90000"/>
              </a:lnSpc>
            </a:pPr>
            <a:r>
              <a:rPr lang="ru-RU" altLang="ja-JP" sz="3400" b="1" dirty="0" smtClean="0">
                <a:solidFill>
                  <a:srgbClr val="000099"/>
                </a:solidFill>
              </a:rPr>
              <a:t>по сестринскому делу, июнь 1996 г.</a:t>
            </a:r>
          </a:p>
        </p:txBody>
      </p:sp>
      <p:pic>
        <p:nvPicPr>
          <p:cNvPr id="14" name="Picture 2" descr="C:\Users\User\Desktop\240px-USAID-Identity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643314"/>
            <a:ext cx="1440160" cy="432048"/>
          </a:xfrm>
          <a:prstGeom prst="rect">
            <a:avLst/>
          </a:prstGeom>
          <a:noFill/>
        </p:spPr>
      </p:pic>
      <p:pic>
        <p:nvPicPr>
          <p:cNvPr id="15" name="Picture 3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429000"/>
            <a:ext cx="720080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662750"/>
            <a:ext cx="52146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500" b="1" dirty="0">
                <a:solidFill>
                  <a:srgbClr val="000099"/>
                </a:solidFill>
              </a:rPr>
              <a:t>Никогда, никаким образом страдания пациента не могут быть признаны этичными, если эти страдания можно было </a:t>
            </a:r>
            <a:r>
              <a:rPr lang="ru-RU" altLang="ja-JP" sz="3500" b="1" dirty="0" smtClean="0">
                <a:solidFill>
                  <a:srgbClr val="000099"/>
                </a:solidFill>
              </a:rPr>
              <a:t>избежать.</a:t>
            </a:r>
            <a:endParaRPr lang="ru-RU" altLang="ja-JP" sz="3500" b="1" dirty="0">
              <a:solidFill>
                <a:srgbClr val="000099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69696" y="2853518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82148" y="2564904"/>
            <a:ext cx="3323407" cy="41511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31640" y="1331359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4056" y="2267346"/>
            <a:ext cx="8532440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ja-JP" sz="3100" b="1" dirty="0">
                <a:solidFill>
                  <a:srgbClr val="000099"/>
                </a:solidFill>
              </a:rPr>
              <a:t>Никто и никогда не должен умирать </a:t>
            </a:r>
            <a:r>
              <a:rPr lang="ru-RU" altLang="ja-JP" sz="3100" b="1" dirty="0" smtClean="0">
                <a:solidFill>
                  <a:srgbClr val="000099"/>
                </a:solidFill>
              </a:rPr>
              <a:t>                              в </a:t>
            </a:r>
            <a:r>
              <a:rPr lang="ru-RU" altLang="ja-JP" sz="3100" b="1" dirty="0">
                <a:solidFill>
                  <a:srgbClr val="000099"/>
                </a:solidFill>
              </a:rPr>
              <a:t>одиночестве, испытывая страдания </a:t>
            </a:r>
            <a:r>
              <a:rPr lang="ru-RU" altLang="ja-JP" sz="3100" b="1" dirty="0" smtClean="0">
                <a:solidFill>
                  <a:srgbClr val="000099"/>
                </a:solidFill>
              </a:rPr>
              <a:t>                          без </a:t>
            </a:r>
            <a:r>
              <a:rPr lang="ru-RU" altLang="ja-JP" sz="3100" b="1" dirty="0">
                <a:solidFill>
                  <a:srgbClr val="000099"/>
                </a:solidFill>
              </a:rPr>
              <a:t>профессиональной сестринской поддержки там, где эта поддержка могла быть оказана</a:t>
            </a: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07504" y="2348880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4077072"/>
            <a:ext cx="3988249" cy="26072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28192" y="1109185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423790"/>
            <a:ext cx="8604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200" b="1" dirty="0">
                <a:solidFill>
                  <a:srgbClr val="000099"/>
                </a:solidFill>
              </a:rPr>
              <a:t>Медицинская сестра должна стремиться участвовать в исследовательской деятельности</a:t>
            </a: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62993" y="2564904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3558947"/>
            <a:ext cx="4085043" cy="31104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84176" y="1187343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C0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2750" y="2708920"/>
            <a:ext cx="464531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400" b="1" dirty="0">
                <a:solidFill>
                  <a:srgbClr val="000099"/>
                </a:solidFill>
              </a:rPr>
              <a:t>Участие в процессе обучения студентов </a:t>
            </a:r>
            <a:r>
              <a:rPr lang="ru-RU" altLang="ja-JP" sz="3400" b="1" dirty="0" smtClean="0">
                <a:solidFill>
                  <a:srgbClr val="000099"/>
                </a:solidFill>
              </a:rPr>
              <a:t>образовательных медицинских учреждений - </a:t>
            </a:r>
            <a:r>
              <a:rPr lang="ru-RU" altLang="ja-JP" sz="3400" b="1" dirty="0">
                <a:solidFill>
                  <a:srgbClr val="000099"/>
                </a:solidFill>
              </a:rPr>
              <a:t>неотъемлемая часть сестринской практики</a:t>
            </a:r>
          </a:p>
        </p:txBody>
      </p:sp>
      <p:sp>
        <p:nvSpPr>
          <p:cNvPr id="4" name="Скругленный прямоугольник 3">
            <a:hlinkClick r:id="" action="ppaction://hlinkshowjump?jump=firstslide"/>
          </p:cNvPr>
          <p:cNvSpPr/>
          <p:nvPr/>
        </p:nvSpPr>
        <p:spPr>
          <a:xfrm>
            <a:off x="141704" y="2852936"/>
            <a:ext cx="325840" cy="288032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555" y="2962157"/>
            <a:ext cx="4043941" cy="30329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96144" y="1475375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9912" y="2592279"/>
            <a:ext cx="52920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800" b="1" dirty="0" err="1">
                <a:solidFill>
                  <a:srgbClr val="000099"/>
                </a:solidFill>
              </a:rPr>
              <a:t>Непричинение</a:t>
            </a:r>
            <a:r>
              <a:rPr lang="ru-RU" altLang="ja-JP" sz="3800" b="1" dirty="0">
                <a:solidFill>
                  <a:srgbClr val="000099"/>
                </a:solidFill>
              </a:rPr>
              <a:t> вреда, зла, ущерба здоровью пациента — первейшая обязанность каждого медицинского </a:t>
            </a:r>
            <a:r>
              <a:rPr lang="ru-RU" altLang="ja-JP" sz="3800" b="1" dirty="0" smtClean="0">
                <a:solidFill>
                  <a:srgbClr val="000099"/>
                </a:solidFill>
              </a:rPr>
              <a:t>работника!</a:t>
            </a:r>
            <a:endParaRPr lang="ru-RU" altLang="ja-JP" sz="3800" b="1" dirty="0">
              <a:solidFill>
                <a:srgbClr val="000099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160231"/>
            <a:ext cx="3528392" cy="44371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115335"/>
            <a:ext cx="63722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4000" b="1" dirty="0" smtClean="0">
                <a:solidFill>
                  <a:srgbClr val="990000"/>
                </a:solidFill>
              </a:rPr>
              <a:t>Принципиальные моменты обновленного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588770"/>
            <a:ext cx="709228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ru-RU" altLang="ja-JP" sz="2700" b="1" dirty="0" smtClean="0">
                <a:solidFill>
                  <a:srgbClr val="000099"/>
                </a:solidFill>
              </a:rPr>
              <a:t>«В </a:t>
            </a:r>
            <a:r>
              <a:rPr lang="ru-RU" altLang="ja-JP" sz="2700" b="1" dirty="0">
                <a:solidFill>
                  <a:srgbClr val="000099"/>
                </a:solidFill>
              </a:rPr>
              <a:t>какой бы дом я ни вошел, я войду туда для пользы </a:t>
            </a:r>
            <a:r>
              <a:rPr lang="ru-RU" altLang="ja-JP" sz="2700" b="1" dirty="0" smtClean="0">
                <a:solidFill>
                  <a:srgbClr val="000099"/>
                </a:solidFill>
              </a:rPr>
              <a:t>больного» </a:t>
            </a:r>
            <a:r>
              <a:rPr lang="ru-RU" altLang="ja-JP" sz="2700" b="1" i="1" dirty="0" smtClean="0">
                <a:solidFill>
                  <a:srgbClr val="000099"/>
                </a:solidFill>
              </a:rPr>
              <a:t>(Гиппократ)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015021"/>
            <a:ext cx="6408712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altLang="ja-JP" sz="2700" b="1" dirty="0" smtClean="0">
                <a:solidFill>
                  <a:srgbClr val="000099"/>
                </a:solidFill>
              </a:rPr>
              <a:t>«Я </a:t>
            </a:r>
            <a:r>
              <a:rPr lang="ru-RU" altLang="ja-JP" sz="2700" b="1" dirty="0">
                <a:solidFill>
                  <a:srgbClr val="000099"/>
                </a:solidFill>
              </a:rPr>
              <a:t>посвящу себя неустанной заботе </a:t>
            </a:r>
            <a:r>
              <a:rPr lang="ru-RU" altLang="ja-JP" sz="2700" b="1" dirty="0" smtClean="0">
                <a:solidFill>
                  <a:srgbClr val="000099"/>
                </a:solidFill>
              </a:rPr>
              <a:t>              о </a:t>
            </a:r>
            <a:r>
              <a:rPr lang="ru-RU" altLang="ja-JP" sz="2700" b="1" dirty="0">
                <a:solidFill>
                  <a:srgbClr val="000099"/>
                </a:solidFill>
              </a:rPr>
              <a:t>благополучии всех вверенных мне </a:t>
            </a:r>
            <a:r>
              <a:rPr lang="ru-RU" altLang="ja-JP" sz="2700" b="1" dirty="0" smtClean="0">
                <a:solidFill>
                  <a:srgbClr val="000099"/>
                </a:solidFill>
              </a:rPr>
              <a:t>пациентов» </a:t>
            </a:r>
            <a:r>
              <a:rPr lang="ru-RU" altLang="ja-JP" sz="2700" b="1" i="1" dirty="0" smtClean="0">
                <a:solidFill>
                  <a:srgbClr val="000099"/>
                </a:solidFill>
              </a:rPr>
              <a:t>(Ф. </a:t>
            </a:r>
            <a:r>
              <a:rPr lang="ru-RU" altLang="ja-JP" sz="2700" b="1" i="1" dirty="0" err="1" smtClean="0">
                <a:solidFill>
                  <a:srgbClr val="000099"/>
                </a:solidFill>
              </a:rPr>
              <a:t>Найтингейл</a:t>
            </a:r>
            <a:r>
              <a:rPr lang="ru-RU" altLang="ja-JP" sz="2700" b="1" i="1" dirty="0" smtClean="0">
                <a:solidFill>
                  <a:srgbClr val="000099"/>
                </a:solidFill>
              </a:rPr>
              <a:t>)</a:t>
            </a:r>
            <a:endParaRPr lang="ru-RU" altLang="ja-JP" sz="2700" b="1" i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415557"/>
            <a:ext cx="460851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ja-JP" sz="2700" b="1" dirty="0" smtClean="0">
                <a:solidFill>
                  <a:srgbClr val="000099"/>
                </a:solidFill>
              </a:rPr>
              <a:t>«Спешите </a:t>
            </a:r>
            <a:r>
              <a:rPr lang="ru-RU" altLang="ja-JP" sz="2700" b="1" dirty="0">
                <a:solidFill>
                  <a:srgbClr val="000099"/>
                </a:solidFill>
              </a:rPr>
              <a:t>делать </a:t>
            </a:r>
            <a:r>
              <a:rPr lang="ru-RU" altLang="ja-JP" sz="2700" b="1" dirty="0" smtClean="0">
                <a:solidFill>
                  <a:srgbClr val="000099"/>
                </a:solidFill>
              </a:rPr>
              <a:t>добро» </a:t>
            </a:r>
          </a:p>
          <a:p>
            <a:pPr algn="r">
              <a:lnSpc>
                <a:spcPct val="90000"/>
              </a:lnSpc>
            </a:pPr>
            <a:r>
              <a:rPr lang="ru-RU" altLang="ja-JP" sz="2700" b="1" i="1" dirty="0" smtClean="0">
                <a:solidFill>
                  <a:srgbClr val="000099"/>
                </a:solidFill>
              </a:rPr>
              <a:t>(Ф.П</a:t>
            </a:r>
            <a:r>
              <a:rPr lang="ru-RU" altLang="ja-JP" sz="2700" b="1" i="1" dirty="0">
                <a:solidFill>
                  <a:srgbClr val="000099"/>
                </a:solidFill>
              </a:rPr>
              <a:t>. </a:t>
            </a:r>
            <a:r>
              <a:rPr lang="ru-RU" altLang="ja-JP" sz="2700" b="1" i="1" dirty="0" err="1" smtClean="0">
                <a:solidFill>
                  <a:srgbClr val="000099"/>
                </a:solidFill>
              </a:rPr>
              <a:t>Гааз</a:t>
            </a:r>
            <a:r>
              <a:rPr lang="ru-RU" altLang="ja-JP" sz="2700" b="1" i="1" dirty="0" smtClean="0">
                <a:solidFill>
                  <a:srgbClr val="000099"/>
                </a:solidFill>
              </a:rPr>
              <a:t>) </a:t>
            </a:r>
            <a:endParaRPr lang="ru-RU" altLang="ja-JP" sz="2700" b="1" i="1" dirty="0">
              <a:solidFill>
                <a:srgbClr val="000099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204864"/>
            <a:ext cx="1440160" cy="18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5123" name="Picture 3" descr="D:\Документы\МСМ\Фото\Деятели МСМ\Флоренс Найтингейл\Флоренс Найтингейл 6.pn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690029"/>
            <a:ext cx="1398562" cy="17551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983509"/>
            <a:ext cx="1368152" cy="17578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-180528" y="1237226"/>
            <a:ext cx="9289032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2900" b="1" dirty="0" smtClean="0">
                <a:solidFill>
                  <a:srgbClr val="990000"/>
                </a:solidFill>
              </a:rPr>
              <a:t>Медицинская этика требует от специалиста не только </a:t>
            </a:r>
            <a:r>
              <a:rPr lang="ru-RU" altLang="ja-JP" sz="2900" b="1" dirty="0" err="1" smtClean="0">
                <a:solidFill>
                  <a:srgbClr val="990000"/>
                </a:solidFill>
              </a:rPr>
              <a:t>непричинения</a:t>
            </a:r>
            <a:r>
              <a:rPr lang="ru-RU" altLang="ja-JP" sz="2900" b="1" dirty="0" smtClean="0">
                <a:solidFill>
                  <a:srgbClr val="990000"/>
                </a:solidFill>
              </a:rPr>
              <a:t> зла, но и свершения благодеяний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6300192" y="5085184"/>
            <a:ext cx="2585183" cy="151216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2" y="4636960"/>
            <a:ext cx="5580620" cy="195838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2973634"/>
            <a:ext cx="5616624" cy="136815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901626"/>
            <a:ext cx="4680520" cy="1463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представления о правах пациента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342940"/>
            <a:ext cx="1692721" cy="2094172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00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4676826"/>
            <a:ext cx="5563068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рассмотрение обстоятельств профессиональной жизни, </a:t>
            </a:r>
            <a:r>
              <a:rPr lang="ru-RU" altLang="ja-JP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ставя на </a:t>
            </a:r>
            <a:r>
              <a:rPr lang="ru-RU" altLang="ja-JP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первое место интересы пациента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17215" y="5273332"/>
            <a:ext cx="24752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этическое постоянство</a:t>
            </a: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6011375" y="3334459"/>
            <a:ext cx="577634" cy="432048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461252" y="4583136"/>
            <a:ext cx="577634" cy="432048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3437335">
            <a:off x="6011374" y="4420937"/>
            <a:ext cx="577634" cy="432048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1131943"/>
            <a:ext cx="6588224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ja-JP" sz="3800" b="1" dirty="0" smtClean="0">
                <a:solidFill>
                  <a:srgbClr val="990000"/>
                </a:solidFill>
              </a:rPr>
              <a:t>Этический кодекс медицинской сестры России</a:t>
            </a:r>
          </a:p>
        </p:txBody>
      </p:sp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-228600" y="0"/>
            <a:ext cx="96012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ru-RU" sz="2900" b="1">
              <a:solidFill>
                <a:schemeClr val="bg1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1285860"/>
            <a:ext cx="5253039" cy="362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altLang="ja-JP" sz="3000" b="1" dirty="0" smtClean="0">
                <a:solidFill>
                  <a:srgbClr val="000099"/>
                </a:solidFill>
              </a:rPr>
              <a:t>Необходимо, </a:t>
            </a:r>
            <a:r>
              <a:rPr lang="ru-RU" altLang="ja-JP" sz="3000" b="1" dirty="0">
                <a:solidFill>
                  <a:srgbClr val="000099"/>
                </a:solidFill>
              </a:rPr>
              <a:t>чтобы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каждый специалист умел осознать, проанализировать </a:t>
            </a:r>
            <a:r>
              <a:rPr lang="ru-RU" altLang="ja-JP" sz="3000" b="1" dirty="0">
                <a:solidFill>
                  <a:srgbClr val="000099"/>
                </a:solidFill>
              </a:rPr>
              <a:t>все противоречивые факторы в конкретной ситуации и </a:t>
            </a:r>
            <a:r>
              <a:rPr lang="ru-RU" altLang="ja-JP" sz="3000" b="1" dirty="0" smtClean="0">
                <a:solidFill>
                  <a:srgbClr val="000099"/>
                </a:solidFill>
              </a:rPr>
              <a:t>прийти </a:t>
            </a:r>
            <a:r>
              <a:rPr lang="ru-RU" altLang="ja-JP" sz="3000" b="1" dirty="0">
                <a:solidFill>
                  <a:srgbClr val="000099"/>
                </a:solidFill>
              </a:rPr>
              <a:t>к этически верному решению</a:t>
            </a: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868738" cy="51054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715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600" dirty="0" smtClean="0"/>
              <a:t>Кодекс должен ежедневно применяться                                          в сестринской практике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282" y="1071546"/>
            <a:ext cx="8686800" cy="11449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ja-JP" sz="3800" b="1" dirty="0">
                <a:solidFill>
                  <a:srgbClr val="990000"/>
                </a:solidFill>
              </a:rPr>
              <a:t>Этические проблемы в области сестринского дела</a:t>
            </a:r>
          </a:p>
        </p:txBody>
      </p:sp>
      <p:pic>
        <p:nvPicPr>
          <p:cNvPr id="56323" name="Picture 2" descr="http://t1.gstatic.com/images?q=tbn:ANd9GcRwAO-i0nJoy9sspDrA_XVJXqlKWdIsu80g56Rof0Gb02lT4Jn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496"/>
            <a:ext cx="39624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6" descr="http://ecom.training.dupont.com/IMAGE/PRODUCTIMAGE/US/CHF007-DVD-E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214554"/>
            <a:ext cx="2667000" cy="2162175"/>
          </a:xfrm>
          <a:prstGeom prst="rect">
            <a:avLst/>
          </a:prstGeom>
          <a:noFill/>
          <a:ln w="9525">
            <a:solidFill>
              <a:srgbClr val="002E5C"/>
            </a:solidFill>
            <a:miter lim="800000"/>
            <a:headEnd/>
            <a:tailEnd/>
          </a:ln>
        </p:spPr>
      </p:pic>
      <p:pic>
        <p:nvPicPr>
          <p:cNvPr id="56325" name="Picture 4" descr="http://blogs-images.forbes.com/thumbnails/blog_1257/pt_1257_2579_o.jpg?t=1344284661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2590800" cy="2073275"/>
          </a:xfrm>
          <a:prstGeom prst="rect">
            <a:avLst/>
          </a:prstGeom>
          <a:noFill/>
          <a:ln w="9525">
            <a:solidFill>
              <a:srgbClr val="002E5C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8" y="2277561"/>
            <a:ext cx="8892480" cy="16296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ja-JP" sz="3700" b="1" dirty="0">
                <a:solidFill>
                  <a:srgbClr val="000099"/>
                </a:solidFill>
              </a:rPr>
              <a:t>«В вопросах веры и надежды люди расходятся, но всё человечество едино </a:t>
            </a:r>
            <a:endParaRPr lang="ru-RU" altLang="ja-JP" sz="3700" b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ja-JP" sz="3700" b="1" dirty="0" smtClean="0">
                <a:solidFill>
                  <a:srgbClr val="000099"/>
                </a:solidFill>
              </a:rPr>
              <a:t>в </a:t>
            </a:r>
            <a:r>
              <a:rPr lang="ru-RU" altLang="ja-JP" sz="3700" b="1" dirty="0">
                <a:solidFill>
                  <a:srgbClr val="000099"/>
                </a:solidFill>
              </a:rPr>
              <a:t>милосердии»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292626"/>
            <a:ext cx="590465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altLang="ja-JP" sz="3000" b="1" dirty="0" smtClean="0">
                <a:solidFill>
                  <a:srgbClr val="990000"/>
                </a:solidFill>
              </a:rPr>
              <a:t>Александр </a:t>
            </a:r>
            <a:r>
              <a:rPr lang="ru-RU" altLang="ja-JP" sz="3000" b="1" dirty="0" err="1" smtClean="0">
                <a:solidFill>
                  <a:srgbClr val="990000"/>
                </a:solidFill>
              </a:rPr>
              <a:t>Поуп</a:t>
            </a:r>
            <a:r>
              <a:rPr lang="ru-RU" altLang="ja-JP" sz="3000" b="1" dirty="0" smtClean="0">
                <a:solidFill>
                  <a:srgbClr val="990000"/>
                </a:solidFill>
              </a:rPr>
              <a:t>, </a:t>
            </a:r>
          </a:p>
          <a:p>
            <a:pPr algn="r">
              <a:lnSpc>
                <a:spcPct val="80000"/>
              </a:lnSpc>
            </a:pPr>
            <a:r>
              <a:rPr lang="ru-RU" altLang="ja-JP" sz="3000" b="1" dirty="0" smtClean="0">
                <a:solidFill>
                  <a:srgbClr val="990000"/>
                </a:solidFill>
              </a:rPr>
              <a:t>английский поэт </a:t>
            </a:r>
            <a:r>
              <a:rPr lang="en-US" altLang="ja-JP" sz="3000" b="1" dirty="0" smtClean="0">
                <a:solidFill>
                  <a:srgbClr val="990000"/>
                </a:solidFill>
              </a:rPr>
              <a:t>XVIII</a:t>
            </a:r>
            <a:r>
              <a:rPr lang="ru-RU" altLang="ja-JP" sz="3000" b="1" dirty="0" smtClean="0">
                <a:solidFill>
                  <a:srgbClr val="990000"/>
                </a:solidFill>
              </a:rPr>
              <a:t> века 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7394" y="3907238"/>
            <a:ext cx="3570590" cy="28341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2"/>
          <a:stretch/>
        </p:blipFill>
        <p:spPr bwMode="auto">
          <a:xfrm>
            <a:off x="5177874" y="3919124"/>
            <a:ext cx="3570590" cy="27964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8191964" y="1185547"/>
            <a:ext cx="916540" cy="1070543"/>
          </a:xfrm>
          <a:prstGeom prst="round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4377" y="1230986"/>
            <a:ext cx="865533" cy="9634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6732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7504" y="3200494"/>
            <a:ext cx="3347864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600" b="1" dirty="0" smtClean="0">
                <a:solidFill>
                  <a:srgbClr val="000099"/>
                </a:solidFill>
              </a:rPr>
              <a:t>свод законов, совокупность правил  и убеждений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5784822"/>
            <a:ext cx="8172400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600" b="1" dirty="0" smtClean="0">
                <a:solidFill>
                  <a:srgbClr val="000099"/>
                </a:solidFill>
              </a:rPr>
              <a:t>совокупность норм поведения медицинского работника и их регулирование в лечебном процессе 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896544" y="2984470"/>
            <a:ext cx="4211960" cy="138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sz="2600" b="1" dirty="0" smtClean="0">
                <a:solidFill>
                  <a:srgbClr val="000099"/>
                </a:solidFill>
              </a:rPr>
              <a:t>философское учение                  о морали, её развитии, принципах, нормах и роли в обществе</a:t>
            </a:r>
          </a:p>
        </p:txBody>
      </p:sp>
      <p:sp>
        <p:nvSpPr>
          <p:cNvPr id="5" name="Плюс 4"/>
          <p:cNvSpPr/>
          <p:nvPr/>
        </p:nvSpPr>
        <p:spPr>
          <a:xfrm>
            <a:off x="3563888" y="2264390"/>
            <a:ext cx="1296144" cy="1224136"/>
          </a:xfrm>
          <a:prstGeom prst="mathPlu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3563888" y="4149080"/>
            <a:ext cx="1152128" cy="792088"/>
          </a:xfrm>
          <a:prstGeom prst="mathEqual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1032" y="2403411"/>
            <a:ext cx="2520280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8705" y="2363922"/>
            <a:ext cx="177349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ja-JP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Кодекс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2303879"/>
            <a:ext cx="2520280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44781" y="2264390"/>
            <a:ext cx="149297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Этика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67744" y="4980657"/>
            <a:ext cx="4176464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347450" y="4941168"/>
            <a:ext cx="389733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Этический кодекс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1137518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dirty="0" smtClean="0">
                <a:solidFill>
                  <a:srgbClr val="990000"/>
                </a:solidFill>
              </a:rPr>
              <a:t>Этический кодекс</a:t>
            </a:r>
          </a:p>
        </p:txBody>
      </p: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78092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6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72625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20717"/>
            <a:ext cx="2123515" cy="1721542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60877"/>
            <a:ext cx="2123515" cy="1760282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-324544" y="1137577"/>
            <a:ext cx="964907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sz="3400" b="1" dirty="0" smtClean="0">
                <a:solidFill>
                  <a:srgbClr val="990000"/>
                </a:solidFill>
              </a:rPr>
              <a:t>Этические кодексы Российской Федерации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557021"/>
            <a:ext cx="1707405" cy="2112339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11760" y="2036741"/>
            <a:ext cx="619268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200" b="1" dirty="0" smtClean="0">
                <a:solidFill>
                  <a:srgbClr val="000099"/>
                </a:solidFill>
              </a:rPr>
              <a:t>Этический кодекс российского врача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75856" y="3476901"/>
            <a:ext cx="54726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200" b="1" dirty="0" smtClean="0">
                <a:solidFill>
                  <a:srgbClr val="000099"/>
                </a:solidFill>
              </a:rPr>
              <a:t>Кодекс профессиональной этики психиатра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852936" y="5349109"/>
            <a:ext cx="53275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ja-JP" sz="3200" b="1" dirty="0" smtClean="0">
                <a:solidFill>
                  <a:srgbClr val="000099"/>
                </a:solidFill>
              </a:rPr>
              <a:t>Этический кодекс медицинской сестры России</a:t>
            </a:r>
          </a:p>
        </p:txBody>
      </p: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357290" y="4143380"/>
            <a:ext cx="6840760" cy="23762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286256"/>
            <a:ext cx="694826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3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«…Этической основой профессиональной деятельности медицинских сестёр является гуманность и милосердие…»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14422"/>
            <a:ext cx="32877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2" name="Picture 6" descr="D:\Рисунки\Люди\Дети. Акушерство\81awor-00000686-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3287780" cy="2808312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419872" y="5575885"/>
            <a:ext cx="5544616" cy="108012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9872" y="4437112"/>
            <a:ext cx="5544616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9872" y="3284984"/>
            <a:ext cx="5544616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19872" y="2204864"/>
            <a:ext cx="5544616" cy="6480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35396"/>
            <a:ext cx="2095348" cy="2808312"/>
          </a:xfrm>
          <a:prstGeom prst="rect">
            <a:avLst/>
          </a:prstGeom>
          <a:solidFill>
            <a:srgbClr val="FF9900">
              <a:alpha val="23000"/>
            </a:srgb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3563888" y="213285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милосердие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45495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автономия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4397623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справедливость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5517232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доступность медицинской помощи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99792" y="6093296"/>
            <a:ext cx="720080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725144"/>
            <a:ext cx="720080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99792" y="3573016"/>
            <a:ext cx="720080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99792" y="2492896"/>
            <a:ext cx="720080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699792" y="2492896"/>
            <a:ext cx="0" cy="360040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67744" y="4303548"/>
            <a:ext cx="432048" cy="0"/>
          </a:xfrm>
          <a:prstGeom prst="line">
            <a:avLst/>
          </a:prstGeom>
          <a:solidFill>
            <a:srgbClr val="FF9900">
              <a:alpha val="23000"/>
            </a:srgbClr>
          </a:solidFill>
          <a:ln w="47625"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2209393"/>
            <a:ext cx="792088" cy="63367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7171" name="Picture 3" descr="D:\Рисунки\человечки\3D_Figures\0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5709449"/>
            <a:ext cx="672998" cy="6480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7172" name="Picture 4" descr="D:\Рисунки\человечки\3D_Figures\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0603" y="3245495"/>
            <a:ext cx="639869" cy="6480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6443" y="4437112"/>
            <a:ext cx="694029" cy="6480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sp>
        <p:nvSpPr>
          <p:cNvPr id="22" name="Прямоугольник 21"/>
          <p:cNvSpPr/>
          <p:nvPr/>
        </p:nvSpPr>
        <p:spPr>
          <a:xfrm>
            <a:off x="1403648" y="1193557"/>
            <a:ext cx="644420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sz="5000" b="1" dirty="0" smtClean="0">
                <a:solidFill>
                  <a:srgbClr val="990000"/>
                </a:solidFill>
              </a:rPr>
              <a:t>Этические принципы</a:t>
            </a:r>
          </a:p>
        </p:txBody>
      </p:sp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830" y="1481589"/>
            <a:ext cx="780554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altLang="ja-JP" sz="5000" b="1" dirty="0" smtClean="0">
                <a:solidFill>
                  <a:srgbClr val="990000"/>
                </a:solidFill>
              </a:rPr>
              <a:t>Принцип милосердия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477" y="2356079"/>
            <a:ext cx="9217024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ja-JP" sz="3800" b="1" dirty="0" smtClean="0">
                <a:solidFill>
                  <a:srgbClr val="000099"/>
                </a:solidFill>
              </a:rPr>
              <a:t>«Я принесу добро пациенту или, </a:t>
            </a:r>
            <a:r>
              <a:rPr lang="en-US" altLang="ja-JP" sz="3800" b="1" dirty="0" smtClean="0">
                <a:solidFill>
                  <a:srgbClr val="000099"/>
                </a:solidFill>
              </a:rPr>
              <a:t>                 </a:t>
            </a:r>
            <a:r>
              <a:rPr lang="ru-RU" altLang="ja-JP" sz="3800" b="1" dirty="0" smtClean="0">
                <a:solidFill>
                  <a:srgbClr val="000099"/>
                </a:solidFill>
              </a:rPr>
              <a:t>по крайней мере, не причиню ему вреда»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3429000"/>
            <a:ext cx="5427650" cy="3240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511" y="1268760"/>
            <a:ext cx="1170129" cy="9361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84784"/>
            <a:ext cx="667802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altLang="ja-JP" sz="5000" b="1" dirty="0" smtClean="0">
                <a:solidFill>
                  <a:srgbClr val="990000"/>
                </a:solidFill>
              </a:rPr>
              <a:t>Принцип автономии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699042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600" b="1" dirty="0" smtClean="0">
                <a:solidFill>
                  <a:srgbClr val="000099"/>
                </a:solidFill>
              </a:rPr>
              <a:t>уважение к личности 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каждого пациента                       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и его решениям; 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любой человек 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может рассматриваться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как цель, но не как</a:t>
            </a:r>
          </a:p>
          <a:p>
            <a:r>
              <a:rPr lang="ru-RU" altLang="ja-JP" sz="3600" b="1" dirty="0" smtClean="0">
                <a:solidFill>
                  <a:srgbClr val="000099"/>
                </a:solidFill>
              </a:rPr>
              <a:t>средство её достижения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8609" y="2376511"/>
            <a:ext cx="4069895" cy="436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:\Рисунки\человечки\3D_Figures\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909" y="1273812"/>
            <a:ext cx="1066447" cy="10801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4927"/>
            <a:ext cx="8208912" cy="939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ja-JP" sz="3400" b="1" dirty="0" smtClean="0">
                <a:solidFill>
                  <a:srgbClr val="990000"/>
                </a:solidFill>
              </a:rPr>
              <a:t>Принцип справедливости / </a:t>
            </a:r>
          </a:p>
          <a:p>
            <a:pPr algn="ctr">
              <a:lnSpc>
                <a:spcPct val="80000"/>
              </a:lnSpc>
            </a:pPr>
            <a:r>
              <a:rPr lang="ru-RU" altLang="ja-JP" sz="3400" b="1" dirty="0" err="1" smtClean="0">
                <a:solidFill>
                  <a:srgbClr val="990000"/>
                </a:solidFill>
              </a:rPr>
              <a:t>непричинения</a:t>
            </a:r>
            <a:r>
              <a:rPr lang="ru-RU" altLang="ja-JP" sz="3400" b="1" dirty="0" smtClean="0">
                <a:solidFill>
                  <a:srgbClr val="990000"/>
                </a:solidFill>
              </a:rPr>
              <a:t> вреда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2458630"/>
            <a:ext cx="6285554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3700" b="1" dirty="0" smtClean="0">
                <a:solidFill>
                  <a:srgbClr val="000099"/>
                </a:solidFill>
              </a:rPr>
              <a:t>равное отношение медицинских работников        и оказание полноценной помощи всем пациентам вне зависимости от их статуса, положения, профессии или иных внешних обстоятельств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6418" y="2308462"/>
            <a:ext cx="2780078" cy="428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1233830" cy="11521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66473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437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3" ma:contentTypeDescription="Create a new document." ma:contentTypeScope="" ma:versionID="2a5270fa24c9a38fa487f85340389844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C3DA0EFD-1013-4F2D-9A3D-3865DD8D718C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8B85AD83-588E-40B8-AE3D-292667ABBA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58183A-4D4D-4EE7-95EE-F86E69B1EF7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TS101943725</Template>
  <TotalTime>911</TotalTime>
  <Words>740</Words>
  <Application>Microsoft Office PowerPoint</Application>
  <PresentationFormat>Экран (4:3)</PresentationFormat>
  <Paragraphs>125</Paragraphs>
  <Slides>30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TS101943725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ОПСА</dc:creator>
  <cp:lastModifiedBy>Sveta</cp:lastModifiedBy>
  <cp:revision>214</cp:revision>
  <dcterms:created xsi:type="dcterms:W3CDTF">2011-03-21T06:08:50Z</dcterms:created>
  <dcterms:modified xsi:type="dcterms:W3CDTF">2015-05-16T16:50:56Z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TC101943725</vt:lpwstr>
  </property>
  <property fmtid="{D5CDD505-2E9C-101B-9397-08002B2CF9AE}" pid="3" name="_MsoHelpTopicId">
    <vt:lpwstr/>
  </property>
</Properties>
</file>