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83" r:id="rId6"/>
    <p:sldId id="293" r:id="rId7"/>
    <p:sldId id="294" r:id="rId8"/>
    <p:sldId id="295" r:id="rId9"/>
    <p:sldId id="296" r:id="rId10"/>
    <p:sldId id="297" r:id="rId11"/>
    <p:sldId id="265" r:id="rId12"/>
    <p:sldId id="270" r:id="rId13"/>
    <p:sldId id="298" r:id="rId14"/>
    <p:sldId id="299" r:id="rId15"/>
    <p:sldId id="318" r:id="rId16"/>
    <p:sldId id="314" r:id="rId17"/>
    <p:sldId id="315" r:id="rId18"/>
    <p:sldId id="301" r:id="rId19"/>
    <p:sldId id="302" r:id="rId20"/>
    <p:sldId id="309" r:id="rId21"/>
    <p:sldId id="303" r:id="rId22"/>
    <p:sldId id="304" r:id="rId23"/>
    <p:sldId id="311" r:id="rId24"/>
    <p:sldId id="305" r:id="rId25"/>
    <p:sldId id="306" r:id="rId26"/>
    <p:sldId id="307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16F"/>
    <a:srgbClr val="205766"/>
    <a:srgbClr val="246172"/>
    <a:srgbClr val="1E5260"/>
    <a:srgbClr val="235F6F"/>
    <a:srgbClr val="CC0000"/>
    <a:srgbClr val="FF505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39625" autoAdjust="0"/>
  </p:normalViewPr>
  <p:slideViewPr>
    <p:cSldViewPr>
      <p:cViewPr>
        <p:scale>
          <a:sx n="64" d="100"/>
          <a:sy n="64" d="100"/>
        </p:scale>
        <p:origin x="-143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6;&#1072;&#1073;&#1086;&#1095;&#1080;&#1081;%20&#1089;&#1090;&#1086;&#1083;\&#1051;&#1080;&#1089;&#1090;%20Microsoft%20Excel.xlsx!&#1051;&#1080;&#1089;&#1090;1!Object%2023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6;&#1072;&#1073;&#1086;&#1095;&#1080;&#1081;%20&#1089;&#1090;&#1086;&#1083;\&#1051;&#1080;&#1089;&#1090;%20Microsoft%20Excel.xlsx!&#1051;&#1080;&#1089;&#1090;1!Object%2024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&#1056;&#1072;&#1073;&#1086;&#1095;&#1080;&#1081;%20&#1089;&#1090;&#1086;&#1083;\&#1051;&#1080;&#1089;&#1090;%20Microsoft%20Excel.xlsx!&#1051;&#1080;&#1089;&#1090;1!Object%201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'[Лист в Лист Microsoft Excel.xlsx]Лист1'!$B$1</c:f>
              <c:strCache>
                <c:ptCount val="1"/>
                <c:pt idx="0">
                  <c:v>общее количество прошедших обследования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cat>
            <c:strRef>
              <c:f>'[Лист в Лист Microsoft Excel.xlsx]Лист1'!$A$2:$A$3</c:f>
              <c:strCache>
                <c:ptCount val="2"/>
                <c:pt idx="0">
                  <c:v>2013 год - 83 %</c:v>
                </c:pt>
                <c:pt idx="1">
                  <c:v>2014 год - 89,7 %</c:v>
                </c:pt>
              </c:strCache>
            </c:strRef>
          </c:cat>
          <c:val>
            <c:numRef>
              <c:f>'[Лист в Лист Microsoft Excel.xlsx]Лист1'!$B$2:$B$3</c:f>
              <c:numCache>
                <c:formatCode>0.00%</c:formatCode>
                <c:ptCount val="2"/>
                <c:pt idx="0" formatCode="0%">
                  <c:v>0.83</c:v>
                </c:pt>
                <c:pt idx="1">
                  <c:v>0.89700000000000002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914304"/>
        <c:axId val="34915840"/>
        <c:axId val="0"/>
      </c:bar3DChart>
      <c:catAx>
        <c:axId val="34914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915840"/>
        <c:crosses val="autoZero"/>
        <c:auto val="1"/>
        <c:lblAlgn val="ctr"/>
        <c:lblOffset val="100"/>
        <c:noMultiLvlLbl val="0"/>
      </c:catAx>
      <c:valAx>
        <c:axId val="349158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491430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2000" b="1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'[Лист в Лист Microsoft Excel.xlsx]Лист1'!$B$1</c:f>
              <c:strCache>
                <c:ptCount val="1"/>
                <c:pt idx="0">
                  <c:v>выделенная группа высокого риска</c:v>
                </c:pt>
              </c:strCache>
            </c:strRef>
          </c:tx>
          <c:spPr>
            <a:solidFill>
              <a:srgbClr val="CC0000"/>
            </a:solidFill>
          </c:spPr>
          <c:invertIfNegative val="0"/>
          <c:cat>
            <c:strRef>
              <c:f>'[Лист в Лист Microsoft Excel.xlsx]Лист1'!$A$2:$A$3</c:f>
              <c:strCache>
                <c:ptCount val="2"/>
                <c:pt idx="0">
                  <c:v>2013 год - 1,34 %</c:v>
                </c:pt>
                <c:pt idx="1">
                  <c:v>2014 год - 1,4 %</c:v>
                </c:pt>
              </c:strCache>
            </c:strRef>
          </c:cat>
          <c:val>
            <c:numRef>
              <c:f>'[Лист в Лист Microsoft Excel.xlsx]Лист1'!$B$2:$B$3</c:f>
              <c:numCache>
                <c:formatCode>0.00%</c:formatCode>
                <c:ptCount val="2"/>
                <c:pt idx="0">
                  <c:v>1.34E-2</c:v>
                </c:pt>
                <c:pt idx="1">
                  <c:v>1.4E-2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128832"/>
        <c:axId val="35130368"/>
        <c:axId val="0"/>
      </c:bar3DChart>
      <c:catAx>
        <c:axId val="3512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5130368"/>
        <c:crosses val="autoZero"/>
        <c:auto val="1"/>
        <c:lblAlgn val="ctr"/>
        <c:lblOffset val="100"/>
        <c:noMultiLvlLbl val="0"/>
      </c:catAx>
      <c:valAx>
        <c:axId val="3513036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512883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20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1079984985330594E-2"/>
          <c:y val="3.9460414911470072E-2"/>
          <c:w val="0.90092066659466241"/>
          <c:h val="0.560932749126167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'[Лист в Лист Microsoft Excel.xlsx]Лист1'!$B$1</c:f>
              <c:strCache>
                <c:ptCount val="1"/>
                <c:pt idx="0">
                  <c:v>выявлено плодов по УЗИ с врожденными пороками 2013 год - 203; 2014 год - 252 </c:v>
                </c:pt>
              </c:strCache>
            </c:strRef>
          </c:tx>
          <c:invertIfNegative val="0"/>
          <c:cat>
            <c:strRef>
              <c:f>'[Лист в Лист Microsoft Excel.xlsx]Лист1'!$A$2:$A$3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'[Лист в Лист Microsoft Excel.xlsx]Лист1'!$B$2:$B$3</c:f>
              <c:numCache>
                <c:formatCode>General</c:formatCode>
                <c:ptCount val="2"/>
                <c:pt idx="0">
                  <c:v>203</c:v>
                </c:pt>
                <c:pt idx="1">
                  <c:v>252</c:v>
                </c:pt>
              </c:numCache>
            </c:numRef>
          </c:val>
        </c:ser>
        <c:ser>
          <c:idx val="1"/>
          <c:order val="1"/>
          <c:tx>
            <c:strRef>
              <c:f>'[Лист в Лист Microsoft Excel.xlsx]Лист1'!$C$1</c:f>
              <c:strCache>
                <c:ptCount val="1"/>
                <c:pt idx="0">
                  <c:v>всего прервано беременностей 2013 год - 106; 2014 год - 169</c:v>
                </c:pt>
              </c:strCache>
            </c:strRef>
          </c:tx>
          <c:invertIfNegative val="0"/>
          <c:cat>
            <c:strRef>
              <c:f>'[Лист в Лист Microsoft Excel.xlsx]Лист1'!$A$2:$A$3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'[Лист в Лист Microsoft Excel.xlsx]Лист1'!$C$2:$C$3</c:f>
              <c:numCache>
                <c:formatCode>General</c:formatCode>
                <c:ptCount val="2"/>
                <c:pt idx="0">
                  <c:v>106</c:v>
                </c:pt>
                <c:pt idx="1">
                  <c:v>169</c:v>
                </c:pt>
              </c:numCache>
            </c:numRef>
          </c:val>
        </c:ser>
        <c:ser>
          <c:idx val="2"/>
          <c:order val="2"/>
          <c:tx>
            <c:strRef>
              <c:f>'[Лист в Лист Microsoft Excel.xlsx]Лист1'!$D$1</c:f>
              <c:strCache>
                <c:ptCount val="1"/>
                <c:pt idx="0">
                  <c:v>всего проведенно инвазивных процедур 2013 год - 263; 2014 год - 283</c:v>
                </c:pt>
              </c:strCache>
            </c:strRef>
          </c:tx>
          <c:invertIfNegative val="0"/>
          <c:cat>
            <c:strRef>
              <c:f>'[Лист в Лист Microsoft Excel.xlsx]Лист1'!$A$2:$A$3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'[Лист в Лист Microsoft Excel.xlsx]Лист1'!$D$2:$D$3</c:f>
              <c:numCache>
                <c:formatCode>General</c:formatCode>
                <c:ptCount val="2"/>
                <c:pt idx="0">
                  <c:v>263</c:v>
                </c:pt>
                <c:pt idx="1">
                  <c:v>283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8940672"/>
        <c:axId val="38942208"/>
        <c:axId val="0"/>
      </c:bar3DChart>
      <c:catAx>
        <c:axId val="38940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8942208"/>
        <c:crosses val="autoZero"/>
        <c:auto val="1"/>
        <c:lblAlgn val="ctr"/>
        <c:lblOffset val="100"/>
        <c:noMultiLvlLbl val="0"/>
      </c:catAx>
      <c:valAx>
        <c:axId val="38942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894067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9.293385218312411E-3"/>
          <c:y val="0.68380436733763184"/>
          <c:w val="0.9682199524848647"/>
          <c:h val="0.28399784592545152"/>
        </c:manualLayout>
      </c:layout>
      <c:overlay val="0"/>
      <c:txPr>
        <a:bodyPr/>
        <a:lstStyle/>
        <a:p>
          <a:pPr>
            <a:defRPr sz="1655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1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0.65932</cdr:x>
      <cdr:y>0.79345</cdr:y>
    </cdr:from>
    <cdr:to>
      <cdr:x>0.7255</cdr:x>
      <cdr:y>0.86666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5959773" y="4088681"/>
          <a:ext cx="598216" cy="377253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/>
          </a:pPr>
          <a:endParaRPr lang="ru-RU"/>
        </a:p>
      </cdr:txBody>
    </cdr:sp>
  </cdr:relSizeAnchor>
  <cdr:relSizeAnchor xmlns:cdr="http://schemas.openxmlformats.org/drawingml/2006/chartDrawing">
    <cdr:from>
      <cdr:x>0.75492</cdr:x>
      <cdr:y>0.8773</cdr:y>
    </cdr:from>
    <cdr:to>
      <cdr:x>0.8211</cdr:x>
      <cdr:y>0.95051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6823869" y="4520729"/>
          <a:ext cx="598216" cy="377253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/>
          </a:pPr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E24BB-B349-4EB0-8285-68D6A857CB3A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9F269-9CFD-4D56-9E0E-221B4EEC2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5A037-0E9F-4598-929F-5D3A87FBDA0B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1DC8-3328-4AC6-BAF6-C349B7B38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7ADF1-1042-4CE9-A86D-46CCE4B98DEF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E0F90-E2F1-436B-AF95-B87AE4CF6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DB599-E8CD-4D81-AAD8-D963BAEF2F54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42B99-42B4-4E1C-B7F1-D5F7C6F80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10253-8C66-4674-A8AE-558A66B0A31F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C0360-6397-4D78-BF07-EB3376D6E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8502-3213-4FD8-A659-56622DDD8345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4DEE2-8CD4-458F-B841-C78A85C79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DA544-C9B7-41DE-BEB1-1DF60BB61DC2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E7CFB-E77E-4ACA-8E8B-DD7C98B78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D8E29-3338-4113-AFAC-20E31325A5CE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F8D9A-61A9-4311-BBC4-FE8F7C27C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457DE-BBE2-4260-A365-0E5B1B08EBCF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A93EB-9D13-4708-A54C-9D76F52E3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CE232-2B10-41AA-8577-5F8BA1F8EFD6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DBAF0-BDA3-40C7-AB03-3AF207005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FCDF7-0169-4863-9FC5-5E4DC652A1D1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5CDAE-9FDF-4465-AA99-32F076B32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FA9BB7-4775-4D52-BD1E-F092AAFD4BB1}" type="datetimeFigureOut">
              <a:rPr lang="ru-RU"/>
              <a:pPr>
                <a:defRPr/>
              </a:pPr>
              <a:t>16.05.2015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20A360-1ABE-42F5-8F23-B1CF49F12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4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4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jpe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.jpe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24.jpeg"/><Relationship Id="rId4" Type="http://schemas.openxmlformats.org/officeDocument/2006/relationships/image" Target="../media/image3.jpeg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3.jpeg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jpe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4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30.png"/><Relationship Id="rId4" Type="http://schemas.openxmlformats.org/officeDocument/2006/relationships/image" Target="../media/image3.jpeg"/><Relationship Id="rId9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4.jpeg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Relationship Id="rId9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4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5.png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10" Type="http://schemas.microsoft.com/office/2007/relationships/hdphoto" Target="../media/hdphoto2.wdp"/><Relationship Id="rId4" Type="http://schemas.openxmlformats.org/officeDocument/2006/relationships/image" Target="../media/image3.jpe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jpeg"/><Relationship Id="rId7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microsoft.com/office/2007/relationships/hdphoto" Target="../media/hdphoto3.wdp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0"/>
            <a:ext cx="8143875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314" name="Picture 2" descr="C:\Documents and Settings\2rd2-rean2-ss\Рабочий стол\air-3363-1920x10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0125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1714488"/>
            <a:ext cx="8143900" cy="3231654"/>
          </a:xfrm>
          <a:prstGeom prst="rect">
            <a:avLst/>
          </a:prstGeom>
        </p:spPr>
        <p:txBody>
          <a:bodyPr>
            <a:spAutoFit/>
            <a:scene3d>
              <a:camera prst="obliqueTopRigh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tx2"/>
                </a:solidFill>
                <a:latin typeface="Cambria" pitchFamily="18" charset="0"/>
                <a:cs typeface="Arial" pitchFamily="34" charset="0"/>
              </a:rPr>
              <a:t>Пренатальная</a:t>
            </a:r>
            <a:r>
              <a:rPr lang="ru-RU" sz="3600" b="1" dirty="0">
                <a:solidFill>
                  <a:schemeClr val="tx2"/>
                </a:solidFill>
                <a:latin typeface="Cambria" pitchFamily="18" charset="0"/>
                <a:cs typeface="Arial" pitchFamily="34" charset="0"/>
              </a:rPr>
              <a:t>  диагностика</a:t>
            </a:r>
            <a:r>
              <a:rPr lang="ru-RU" sz="3600" dirty="0">
                <a:solidFill>
                  <a:schemeClr val="tx2"/>
                </a:solidFill>
                <a:latin typeface="Cambria" pitchFamily="18" charset="0"/>
                <a:cs typeface="Arial" pitchFamily="34" charset="0"/>
              </a:rPr>
              <a:t>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2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ru-RU" sz="3600" b="1" dirty="0">
                <a:solidFill>
                  <a:schemeClr val="tx2"/>
                </a:solidFill>
                <a:latin typeface="Cambria" pitchFamily="18" charset="0"/>
                <a:cs typeface="Arial" pitchFamily="34" charset="0"/>
              </a:rPr>
              <a:t>одно из направлений современной  репродуктивной медицины</a:t>
            </a:r>
            <a:endParaRPr lang="ru-RU" sz="3600" dirty="0">
              <a:solidFill>
                <a:schemeClr val="tx2"/>
              </a:solidFill>
              <a:latin typeface="Cambria" pitchFamily="18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solidFill>
                <a:schemeClr val="tx2"/>
              </a:solidFill>
              <a:latin typeface="Garamond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dirty="0">
              <a:solidFill>
                <a:schemeClr val="tx2"/>
              </a:solidFill>
              <a:latin typeface="Garamond" pitchFamily="18" charset="0"/>
            </a:endParaRPr>
          </a:p>
        </p:txBody>
      </p:sp>
      <p:pic>
        <p:nvPicPr>
          <p:cNvPr id="5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5338" y="285728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1071563" y="4357688"/>
            <a:ext cx="7858125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 b="1" dirty="0">
                <a:solidFill>
                  <a:schemeClr val="tx2"/>
                </a:solidFill>
                <a:latin typeface="Cambria" pitchFamily="18" charset="0"/>
              </a:rPr>
              <a:t>Старшая акушерка</a:t>
            </a:r>
          </a:p>
          <a:p>
            <a:pPr algn="r"/>
            <a:r>
              <a:rPr lang="ru-RU" sz="2400" b="1" dirty="0">
                <a:solidFill>
                  <a:schemeClr val="tx2"/>
                </a:solidFill>
                <a:latin typeface="Cambria" pitchFamily="18" charset="0"/>
              </a:rPr>
              <a:t> отделения репродуктивной   и перинатальной </a:t>
            </a:r>
          </a:p>
          <a:p>
            <a:pPr algn="r"/>
            <a:r>
              <a:rPr lang="ru-RU" sz="2400" b="1" dirty="0">
                <a:solidFill>
                  <a:schemeClr val="tx2"/>
                </a:solidFill>
                <a:latin typeface="Cambria" pitchFamily="18" charset="0"/>
              </a:rPr>
              <a:t>медицины перинатального центра</a:t>
            </a:r>
          </a:p>
          <a:p>
            <a:pPr algn="r"/>
            <a:r>
              <a:rPr lang="ru-RU" sz="2400" b="1" dirty="0">
                <a:solidFill>
                  <a:schemeClr val="tx2"/>
                </a:solidFill>
                <a:latin typeface="Cambria" pitchFamily="18" charset="0"/>
              </a:rPr>
              <a:t>БУЗОО «ОКБ» Абрамова Т.А. </a:t>
            </a:r>
          </a:p>
          <a:p>
            <a:pPr algn="ctr"/>
            <a:endParaRPr lang="ru-RU" sz="2800" b="1" dirty="0">
              <a:solidFill>
                <a:schemeClr val="tx2"/>
              </a:solidFill>
              <a:latin typeface="Garamond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6 мая 2015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35440" y="44624"/>
            <a:ext cx="8001056" cy="224676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Особое внимание в работе с беременными  уделяется проведению  комплексной </a:t>
            </a:r>
            <a:r>
              <a:rPr lang="ru-RU" sz="2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пренатальной</a:t>
            </a: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диагностики  и выделение группы беременных с высокой степенью риска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25603" name="Picture 2" descr="C:\Documents and Settings\2rd2-rean2-ss\Рабочий стол\air-3363-1920x10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8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043608" y="1844824"/>
            <a:ext cx="80283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Факторы риска:</a:t>
            </a:r>
          </a:p>
          <a:p>
            <a:pPr marL="360363" indent="-360363">
              <a:buFont typeface="Wingdings" pitchFamily="2" charset="2"/>
              <a:buChar char="v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возраст старше 35 лет</a:t>
            </a:r>
          </a:p>
          <a:p>
            <a:pPr marL="360363" indent="-360363">
              <a:buFont typeface="Wingdings" pitchFamily="2" charset="2"/>
              <a:buChar char="v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наличие в семье наследственных заболеваний и ребенка с врожденной патологией</a:t>
            </a:r>
          </a:p>
          <a:p>
            <a:pPr marL="360363" indent="-360363">
              <a:buFont typeface="Wingdings" pitchFamily="2" charset="2"/>
              <a:buChar char="v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угроза прерывания беременности</a:t>
            </a:r>
          </a:p>
          <a:p>
            <a:pPr marL="360363" indent="-360363">
              <a:buFont typeface="Wingdings" pitchFamily="2" charset="2"/>
              <a:buChar char="v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вирусные инфекции</a:t>
            </a:r>
          </a:p>
          <a:p>
            <a:pPr marL="360363" indent="-360363">
              <a:buFont typeface="Wingdings" pitchFamily="2" charset="2"/>
              <a:buChar char="v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прием эмбрион </a:t>
            </a:r>
            <a:r>
              <a:rPr lang="ru-RU" sz="28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фетоповреждающих</a:t>
            </a: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препаратов в ранние сроки беременности</a:t>
            </a:r>
          </a:p>
          <a:p>
            <a:pPr marL="360363" indent="-360363">
              <a:buFont typeface="Wingdings" pitchFamily="2" charset="2"/>
              <a:buChar char="v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самопроизвольные выкидыши в анамнезе</a:t>
            </a:r>
          </a:p>
          <a:p>
            <a:pPr marL="360363" indent="-360363">
              <a:buFont typeface="Wingdings" pitchFamily="2" charset="2"/>
              <a:buChar char="v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вредные привычки</a:t>
            </a:r>
          </a:p>
          <a:p>
            <a:pPr marL="360363" indent="-360363">
              <a:buFont typeface="Wingdings" pitchFamily="2" charset="2"/>
              <a:buChar char="v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кровнородственный брак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6" y="-54674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08616" y="194915"/>
            <a:ext cx="8286808" cy="785813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КОМПЛЕКС ДИАГНОСТИЧЕСКИХ МЕТОДОВ </a:t>
            </a:r>
            <a:endParaRPr lang="ru-RU" dirty="0"/>
          </a:p>
        </p:txBody>
      </p:sp>
      <p:sp>
        <p:nvSpPr>
          <p:cNvPr id="26628" name="Прямоугольник 13"/>
          <p:cNvSpPr>
            <a:spLocks noChangeArrowheads="1"/>
          </p:cNvSpPr>
          <p:nvPr/>
        </p:nvSpPr>
        <p:spPr bwMode="auto">
          <a:xfrm>
            <a:off x="3214688" y="5786438"/>
            <a:ext cx="18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400" b="1" i="1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4977018" y="2349039"/>
            <a:ext cx="797496" cy="42087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7497298" y="2349039"/>
            <a:ext cx="792088" cy="36004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03600" y="1484784"/>
            <a:ext cx="3311752" cy="8642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НЕПРЯМЫЕ</a:t>
            </a:r>
          </a:p>
          <a:p>
            <a:pPr lvl="0" algn="ctr"/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(обследование беременной)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1484625"/>
            <a:ext cx="4104456" cy="8642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9075" lvl="0" algn="ctr"/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ПРЯМЫЕ</a:t>
            </a:r>
          </a:p>
          <a:p>
            <a:pPr marL="219075" lvl="0" algn="ctr">
              <a:spcBef>
                <a:spcPts val="75"/>
              </a:spcBef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(обследование плода)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08204" y="2875232"/>
            <a:ext cx="2412268" cy="6510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75"/>
              </a:spcBef>
            </a:pP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ИНВАЗИВНЫЕ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64846" y="2883233"/>
            <a:ext cx="2232248" cy="6430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НЕИВАЗИВНЫЕ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87773" y="3789040"/>
            <a:ext cx="2232248" cy="25202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Получение плодного материала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 </a:t>
            </a:r>
            <a:r>
              <a:rPr lang="ru-RU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Хорионбиопсия</a:t>
            </a: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/>
            <a:r>
              <a:rPr lang="en-US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 </a:t>
            </a: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триместр)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Плацентобиопсия</a:t>
            </a: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/>
            <a:r>
              <a:rPr lang="en-US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(II </a:t>
            </a: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триместр)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Кордоцентез</a:t>
            </a:r>
            <a:endParaRPr lang="ru-RU" sz="1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– III</a:t>
            </a: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триместр)</a:t>
            </a:r>
          </a:p>
          <a:p>
            <a:pPr lvl="0"/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88322" y="3645024"/>
            <a:ext cx="2232248" cy="26642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Ультразвуковое сканирование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Электрокардиография </a:t>
            </a:r>
          </a:p>
          <a:p>
            <a:pPr lvl="0" algn="ctr"/>
            <a:endParaRPr lang="ru-RU" sz="1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Лабораторные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Цитогенетические 2  Молекулярно-генетические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Биохимические</a:t>
            </a:r>
          </a:p>
          <a:p>
            <a:pPr lvl="0"/>
            <a:r>
              <a:rPr lang="ru-RU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Иммуноцитохимические</a:t>
            </a:r>
            <a:endParaRPr lang="ru-RU" sz="1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6570" y="2769913"/>
            <a:ext cx="2864832" cy="35394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Клиническое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(акушерско-гинекологическое)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Бактерио</a:t>
            </a: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 серологическое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Медико-генетическое</a:t>
            </a:r>
          </a:p>
          <a:p>
            <a:pPr lvl="0">
              <a:buFont typeface="Arial" charset="0"/>
              <a:buChar char="•"/>
            </a:pP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генеалогическое</a:t>
            </a:r>
          </a:p>
          <a:p>
            <a:pPr lvl="0">
              <a:buFont typeface="Arial" charset="0"/>
              <a:buChar char="•"/>
            </a:pP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цитогенетическое</a:t>
            </a:r>
          </a:p>
          <a:p>
            <a:pPr lvl="0">
              <a:buFont typeface="Arial" charset="0"/>
              <a:buChar char="•"/>
            </a:pP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молекулярно-биологическое</a:t>
            </a:r>
          </a:p>
          <a:p>
            <a:pPr lvl="0"/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4.Анализ </a:t>
            </a:r>
            <a:r>
              <a:rPr lang="ru-RU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эмбрионспецифических</a:t>
            </a: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белков </a:t>
            </a:r>
          </a:p>
          <a:p>
            <a:pPr lvl="0">
              <a:buFont typeface="Arial" charset="0"/>
              <a:buChar char="•"/>
            </a:pP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а-</a:t>
            </a:r>
            <a:r>
              <a:rPr lang="ru-RU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фетопротеин</a:t>
            </a:r>
            <a:endParaRPr lang="ru-RU" sz="1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Arial" charset="0"/>
              <a:buChar char="•"/>
            </a:pP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хорионический гонадотропин</a:t>
            </a:r>
          </a:p>
          <a:p>
            <a:pPr lvl="0">
              <a:buFont typeface="Arial" charset="0"/>
              <a:buChar char="•"/>
            </a:pP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свободный </a:t>
            </a:r>
            <a:r>
              <a:rPr lang="ru-RU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эстриол</a:t>
            </a:r>
            <a:endParaRPr lang="ru-RU" sz="1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Arial" charset="0"/>
              <a:buChar char="•"/>
            </a:pPr>
            <a:r>
              <a:rPr lang="ru-RU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плазменный ассоциированный с беременностью белок А и др.</a:t>
            </a:r>
            <a:endParaRPr lang="ru-RU" sz="1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90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76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anose="02020603050405020304" pitchFamily="18" charset="0"/>
              </a:rPr>
              <a:t>ПЕРВЫЙ  УЛЬТРАЗВУКОВОЙ СКРИНИНГ </a:t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anose="02020603050405020304" pitchFamily="18" charset="0"/>
              </a:rPr>
              <a:t>11-14 НЕДЕЛЬ</a:t>
            </a:r>
            <a:r>
              <a:rPr lang="ru-RU" sz="31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</a:br>
            <a:endParaRPr lang="ru-RU" sz="3100" dirty="0"/>
          </a:p>
        </p:txBody>
      </p:sp>
      <p:graphicFrame>
        <p:nvGraphicFramePr>
          <p:cNvPr id="28689" name="Object 17"/>
          <p:cNvGraphicFramePr>
            <a:graphicFrameLocks noChangeAspect="1"/>
          </p:cNvGraphicFramePr>
          <p:nvPr/>
        </p:nvGraphicFramePr>
        <p:xfrm>
          <a:off x="877888" y="5735638"/>
          <a:ext cx="84455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2" r:id="rId5" imgW="847417" imgH="603556" progId="Excel.Sheet.8">
                  <p:embed/>
                </p:oleObj>
              </mc:Choice>
              <mc:Fallback>
                <p:oleObj r:id="rId5" imgW="847417" imgH="603556" progId="Excel.Sheet.8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5735638"/>
                        <a:ext cx="844550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7" descr="C:\Documents and Settings\pol-107-ss\Рабочий стол\фото\IMG_20150422_131923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3808" y="4715542"/>
            <a:ext cx="2698032" cy="2025826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" name="Прямоугольник 13"/>
          <p:cNvSpPr/>
          <p:nvPr/>
        </p:nvSpPr>
        <p:spPr>
          <a:xfrm>
            <a:off x="35496" y="3944078"/>
            <a:ext cx="42148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Копчико-теменной</a:t>
            </a: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размер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 триместр -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норма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322240" y="3976861"/>
            <a:ext cx="4572000" cy="676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Увеличение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ТВП (толщины воротникового пространства) 1 триместр</a:t>
            </a:r>
          </a:p>
        </p:txBody>
      </p:sp>
      <p:pic>
        <p:nvPicPr>
          <p:cNvPr id="11" name="Picture 7" descr="Nuchal translucency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096" y="1282701"/>
            <a:ext cx="3933772" cy="2650356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16016" y="1282700"/>
            <a:ext cx="3856512" cy="2700158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11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44000" cy="688538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14290"/>
            <a:ext cx="8229600" cy="1143000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ВТОРОЙ УЛЬТРАЗВУКОВОЙСКРИНИНГ –</a:t>
            </a:r>
            <a:b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18-22 НЕДЕЛИ</a:t>
            </a:r>
            <a: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29710" name="Object 14"/>
          <p:cNvGraphicFramePr>
            <a:graphicFrameLocks noChangeAspect="1"/>
          </p:cNvGraphicFramePr>
          <p:nvPr/>
        </p:nvGraphicFramePr>
        <p:xfrm>
          <a:off x="877888" y="5735638"/>
          <a:ext cx="84455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2" r:id="rId4" imgW="847417" imgH="603556" progId="Excel.Sheet.8">
                  <p:embed/>
                </p:oleObj>
              </mc:Choice>
              <mc:Fallback>
                <p:oleObj r:id="rId4" imgW="847417" imgH="603556" progId="Excel.Sheet.8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5735638"/>
                        <a:ext cx="844550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8" descr="C:\Documents and Settings\pol-107-ss\Рабочий стол\фото\IMG_20150422_13064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61134" y="4784726"/>
            <a:ext cx="2163272" cy="2001704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/>
        </p:spPr>
      </p:pic>
      <p:pic>
        <p:nvPicPr>
          <p:cNvPr id="13" name="Picture 12" descr="IMG_20141015_3_1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601" y="1088276"/>
            <a:ext cx="3600400" cy="3007905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4" name="Содержимое 5" descr="IMG_20140430_36_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2292" y="1077596"/>
            <a:ext cx="3628354" cy="3029267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6" name="Прямоугольник 15"/>
          <p:cNvSpPr/>
          <p:nvPr/>
        </p:nvSpPr>
        <p:spPr>
          <a:xfrm>
            <a:off x="270833" y="4106863"/>
            <a:ext cx="4071937" cy="677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Нормальная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длина носовой кости плода и ТПТ, 2 триместр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608512" y="4149080"/>
            <a:ext cx="4454525" cy="677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Укорочение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костной части  спинки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носа 2 триместр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6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246172"/>
            </a:solidFill>
            <a:miter lim="800000"/>
            <a:headEnd/>
            <a:tailEnd/>
          </a:ln>
        </p:spPr>
      </p:pic>
      <p:pic>
        <p:nvPicPr>
          <p:cNvPr id="5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76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ТРЕТИЙ УЛЬТРАЗВУКОВОЙ СКРИНИНГ </a:t>
            </a:r>
            <a:b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30-34 НЕДЕЛИ </a:t>
            </a:r>
            <a: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30744" name="Object 24"/>
          <p:cNvGraphicFramePr>
            <a:graphicFrameLocks noChangeAspect="1"/>
          </p:cNvGraphicFramePr>
          <p:nvPr/>
        </p:nvGraphicFramePr>
        <p:xfrm>
          <a:off x="877888" y="5735638"/>
          <a:ext cx="84455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8" r:id="rId5" imgW="847417" imgH="603556" progId="Excel.Sheet.8">
                  <p:embed/>
                </p:oleObj>
              </mc:Choice>
              <mc:Fallback>
                <p:oleObj r:id="rId5" imgW="847417" imgH="603556" progId="Excel.Sheet.8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5735638"/>
                        <a:ext cx="844550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45" name="Objec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0162068"/>
              </p:ext>
            </p:extLst>
          </p:nvPr>
        </p:nvGraphicFramePr>
        <p:xfrm>
          <a:off x="2987824" y="4941168"/>
          <a:ext cx="2016224" cy="1728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9" r:id="rId7" imgW="4743099" imgH="4035902" progId="Excel.Sheet.8">
                  <p:embed/>
                </p:oleObj>
              </mc:Choice>
              <mc:Fallback>
                <p:oleObj r:id="rId7" imgW="4743099" imgH="4035902" progId="Excel.Sheet.8">
                  <p:embed/>
                  <p:pic>
                    <p:nvPicPr>
                      <p:cNvPr id="0" name="Picture 2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941168"/>
                        <a:ext cx="2016224" cy="1728193"/>
                      </a:xfrm>
                      <a:prstGeom prst="rect">
                        <a:avLst/>
                      </a:prstGeom>
                      <a:solidFill>
                        <a:srgbClr val="205766"/>
                      </a:solidFill>
                      <a:ln w="38100">
                        <a:solidFill>
                          <a:srgbClr val="1B416F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 descr="IMG_20141020_1_2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402" y="1203608"/>
            <a:ext cx="3318509" cy="3171908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1" name="Рисунок 3" descr="Р_0000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8471" y="1254081"/>
            <a:ext cx="3769953" cy="3121435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3" name="Прямоугольник 12"/>
          <p:cNvSpPr/>
          <p:nvPr/>
        </p:nvSpPr>
        <p:spPr>
          <a:xfrm>
            <a:off x="79062" y="4439592"/>
            <a:ext cx="3857625" cy="581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3Д реконструкция  лицевых структур 3 триместр 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норма</a:t>
            </a:r>
            <a:endParaRPr lang="ru-RU" sz="1600" b="1" dirty="0"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55976" y="4432151"/>
            <a:ext cx="4572000" cy="581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3Д реконструкция  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аномалия лицевых структур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: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пробосцис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и </a:t>
            </a:r>
            <a:r>
              <a:rPr lang="ru-RU" sz="16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циклопия</a:t>
            </a:r>
            <a:r>
              <a:rPr lang="ru-RU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2  триместр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76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962153" y="214290"/>
            <a:ext cx="7372376" cy="1395719"/>
          </a:xfrm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УЛЬТРАЗВУКОВОЙ АППАРАТ 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ЭКСПЕРТНОГО КЛАССА «</a:t>
            </a:r>
            <a:r>
              <a:rPr lang="en-US" sz="3200" b="1" dirty="0" smtClean="0">
                <a:solidFill>
                  <a:srgbClr val="C00000"/>
                </a:solidFill>
                <a:latin typeface="+mn-lt"/>
              </a:rPr>
              <a:t>VOLUSON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+mn-lt"/>
              </a:rPr>
              <a:t>E-8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»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31759" name="Object 15"/>
          <p:cNvGraphicFramePr>
            <a:graphicFrameLocks noChangeAspect="1"/>
          </p:cNvGraphicFramePr>
          <p:nvPr/>
        </p:nvGraphicFramePr>
        <p:xfrm>
          <a:off x="877888" y="5735638"/>
          <a:ext cx="84455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2" r:id="rId4" imgW="847417" imgH="603556" progId="Excel.Sheet.8">
                  <p:embed/>
                </p:oleObj>
              </mc:Choice>
              <mc:Fallback>
                <p:oleObj r:id="rId4" imgW="847417" imgH="60355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5735638"/>
                        <a:ext cx="844550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63" name="Picture 2" descr="C:\Documents and Settings\2rd2-rean2-ss\Рабочий стол\air-3363-1920x10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8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1764" name="Picture 5" descr="IMG_20150423_18343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0663" y="1620838"/>
            <a:ext cx="2990850" cy="392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6" name="Picture 22" descr="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628775"/>
            <a:ext cx="373538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" name="Picture 5" descr="IMG_20150423_18343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063" y="2098576"/>
            <a:ext cx="2990850" cy="3922712"/>
          </a:xfrm>
          <a:prstGeom prst="rect">
            <a:avLst/>
          </a:prstGeom>
          <a:noFill/>
          <a:ln w="38100">
            <a:solidFill>
              <a:srgbClr val="246172"/>
            </a:solidFill>
            <a:miter lim="800000"/>
            <a:headEnd/>
            <a:tailEnd/>
          </a:ln>
        </p:spPr>
      </p:pic>
      <p:pic>
        <p:nvPicPr>
          <p:cNvPr id="10" name="Picture 22" descr="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9850" y="2106513"/>
            <a:ext cx="3735388" cy="3887788"/>
          </a:xfrm>
          <a:prstGeom prst="rect">
            <a:avLst/>
          </a:prstGeom>
          <a:noFill/>
          <a:ln w="38100">
            <a:solidFill>
              <a:srgbClr val="246172"/>
            </a:solidFill>
            <a:miter lim="800000"/>
            <a:headEnd/>
            <a:tailEnd/>
          </a:ln>
        </p:spPr>
      </p:pic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1389050" y="366690"/>
            <a:ext cx="7372376" cy="139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3200" b="1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УЛЬТРАЗВУКОВОЙ АППАРАТ </a:t>
            </a:r>
            <a:br>
              <a:rPr lang="ru-RU" sz="3200" b="1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ЭКСПЕРТНОГО КЛАССА «</a:t>
            </a:r>
            <a:r>
              <a:rPr lang="en-US" sz="3200" b="1" smtClean="0">
                <a:solidFill>
                  <a:srgbClr val="C00000"/>
                </a:solidFill>
                <a:latin typeface="+mn-lt"/>
              </a:rPr>
              <a:t>VOLUSON </a:t>
            </a:r>
            <a:r>
              <a:rPr lang="ru-RU" sz="3200" b="1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3200" b="1" smtClean="0">
                <a:solidFill>
                  <a:srgbClr val="C00000"/>
                </a:solidFill>
                <a:latin typeface="+mn-lt"/>
              </a:rPr>
              <a:t>E-8</a:t>
            </a:r>
            <a:r>
              <a:rPr lang="ru-RU" sz="3200" b="1" smtClean="0">
                <a:solidFill>
                  <a:srgbClr val="C00000"/>
                </a:solidFill>
                <a:latin typeface="+mn-lt"/>
              </a:rPr>
              <a:t>»</a:t>
            </a:r>
            <a:br>
              <a:rPr lang="ru-RU" sz="3200" b="1" smtClean="0">
                <a:solidFill>
                  <a:srgbClr val="C00000"/>
                </a:solidFill>
                <a:latin typeface="+mn-lt"/>
              </a:rPr>
            </a:br>
            <a:r>
              <a:rPr lang="ru-RU" sz="3200" b="1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3200" b="1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2" name="Picture 2" descr="C:\Documents and Settings\2rd2-rean2-ss\Рабочий стол\air-3363-1920x10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28688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326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7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9873" y="18864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572528" cy="725470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ИНВАЗИВНАЯ ПРЕНАТАЛЬНАЯ ДИАГНОСТИКА </a:t>
            </a:r>
            <a:b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БИОПСИЯ ВОРСИН ХОРИОНА </a:t>
            </a:r>
            <a:endParaRPr lang="ru-RU" sz="3100" dirty="0"/>
          </a:p>
        </p:txBody>
      </p:sp>
      <p:graphicFrame>
        <p:nvGraphicFramePr>
          <p:cNvPr id="46096" name="Object 16"/>
          <p:cNvGraphicFramePr>
            <a:graphicFrameLocks noChangeAspect="1"/>
          </p:cNvGraphicFramePr>
          <p:nvPr/>
        </p:nvGraphicFramePr>
        <p:xfrm>
          <a:off x="877888" y="5735638"/>
          <a:ext cx="84455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7" r:id="rId5" imgW="847417" imgH="603556" progId="Excel.Sheet.8">
                  <p:embed/>
                </p:oleObj>
              </mc:Choice>
              <mc:Fallback>
                <p:oleObj r:id="rId5" imgW="847417" imgH="603556" progId="Excel.Sheet.8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5735638"/>
                        <a:ext cx="844550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088" name="Picture 3" descr="C:\Users\Kirill\Pictures\IMG_13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763" y="1412875"/>
            <a:ext cx="2944812" cy="2570163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9" name="Picture 2" descr="C:\Users\Kirill\Pictures\IMG_130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6300" y="1412875"/>
            <a:ext cx="2668588" cy="2570163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90" name="Picture 2" descr="C:\Users\Kirill\Pictures\IMG_130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5863" y="1412776"/>
            <a:ext cx="2698750" cy="2500312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17" r="-1884"/>
          <a:stretch>
            <a:fillRect/>
          </a:stretch>
        </p:blipFill>
        <p:spPr bwMode="auto">
          <a:xfrm>
            <a:off x="2771897" y="4149080"/>
            <a:ext cx="3504450" cy="2183458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6105" name="Прямоугольник 10"/>
          <p:cNvSpPr>
            <a:spLocks noChangeArrowheads="1"/>
          </p:cNvSpPr>
          <p:nvPr/>
        </p:nvSpPr>
        <p:spPr bwMode="auto">
          <a:xfrm>
            <a:off x="2771775" y="6389688"/>
            <a:ext cx="3511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1E5260"/>
                </a:solidFill>
              </a:rPr>
              <a:t>Трансабдоминальный метод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22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76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86816" y="116632"/>
            <a:ext cx="8229600" cy="725470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ИНВАЗИВНАЯ ПРЕНАТАЛЬНАЯ ДИАГНОСТИКА</a:t>
            </a:r>
            <a:b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КОРДОЦЕНТЕЗ </a:t>
            </a:r>
            <a:endParaRPr lang="ru-RU" sz="3100" dirty="0"/>
          </a:p>
        </p:txBody>
      </p:sp>
      <p:graphicFrame>
        <p:nvGraphicFramePr>
          <p:cNvPr id="47121" name="Object 17"/>
          <p:cNvGraphicFramePr>
            <a:graphicFrameLocks noChangeAspect="1"/>
          </p:cNvGraphicFramePr>
          <p:nvPr/>
        </p:nvGraphicFramePr>
        <p:xfrm>
          <a:off x="877888" y="5735638"/>
          <a:ext cx="84455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1" r:id="rId5" imgW="847417" imgH="603556" progId="Excel.Sheet.8">
                  <p:embed/>
                </p:oleObj>
              </mc:Choice>
              <mc:Fallback>
                <p:oleObj r:id="rId5" imgW="847417" imgH="603556" progId="Excel.Sheet.8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5735638"/>
                        <a:ext cx="844550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7114" name="Picture 4" descr="DSC0051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344613"/>
            <a:ext cx="4284663" cy="3213100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115" name="Picture 4" descr="DSC0051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950" y="1344613"/>
            <a:ext cx="4284663" cy="3213100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6" descr="C:\Users\Владелец\Desktop\слайд\tmpAD62-162 копия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662" y="4758407"/>
            <a:ext cx="4092575" cy="1879600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0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7176" y="142852"/>
            <a:ext cx="7715304" cy="714380"/>
          </a:xfrm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ИНВАЗИВНАЯ ПРЕНАТАЛЬНАЯ ДИАГНОСТИКА В </a:t>
            </a:r>
            <a:r>
              <a:rPr lang="ru-RU" sz="2800" b="1" dirty="0" err="1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ОРиПМ</a:t>
            </a:r>
            <a:endParaRPr lang="ru-RU" sz="2800" b="1" dirty="0">
              <a:solidFill>
                <a:srgbClr val="C00000"/>
              </a:solidFill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6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233" name="TextBox 22"/>
          <p:cNvSpPr txBox="1">
            <a:spLocks noChangeArrowheads="1"/>
          </p:cNvSpPr>
          <p:nvPr/>
        </p:nvSpPr>
        <p:spPr bwMode="auto">
          <a:xfrm>
            <a:off x="285750" y="5715000"/>
            <a:ext cx="8643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 i="1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9229" name="Object 13"/>
          <p:cNvGraphicFramePr>
            <a:graphicFrameLocks/>
          </p:cNvGraphicFramePr>
          <p:nvPr/>
        </p:nvGraphicFramePr>
        <p:xfrm>
          <a:off x="357188" y="1143000"/>
          <a:ext cx="8286750" cy="474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r:id="rId5" imgW="8327858" imgH="4389500" progId="Excel.Sheet.8">
                  <p:embed/>
                </p:oleObj>
              </mc:Choice>
              <mc:Fallback>
                <p:oleObj r:id="rId5" imgW="8327858" imgH="4389500" progId="Excel.Sheet.8">
                  <p:embed/>
                  <p:pic>
                    <p:nvPicPr>
                      <p:cNvPr id="0" name="Picture 1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1143000"/>
                        <a:ext cx="8286750" cy="474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0" y="5929313"/>
            <a:ext cx="91440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7013" algn="ctr" eaLnBrk="0" hangingPunct="0">
              <a:defRPr/>
            </a:pPr>
            <a:r>
              <a:rPr lang="ru-RU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с 2011-2014гг  выполнено   694  пренатальных  инвазивных диагностических процедур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5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790" y="142852"/>
            <a:ext cx="7929618" cy="582594"/>
          </a:xfrm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ВЫЯВЛЕННАЯ ХРОМОСОМНАЯ </a:t>
            </a:r>
            <a:br>
              <a:rPr lang="ru-RU" sz="28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ПАТОЛОГИЯ В </a:t>
            </a:r>
            <a:r>
              <a:rPr lang="ru-RU" sz="2800" b="1" dirty="0" err="1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ОРиПМ</a:t>
            </a:r>
            <a:endParaRPr lang="ru-RU" sz="2800" b="1" dirty="0">
              <a:solidFill>
                <a:srgbClr val="C00000"/>
              </a:solidFill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6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76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0258" name="TextBox 21"/>
          <p:cNvSpPr txBox="1">
            <a:spLocks noChangeArrowheads="1"/>
          </p:cNvSpPr>
          <p:nvPr/>
        </p:nvSpPr>
        <p:spPr bwMode="auto">
          <a:xfrm>
            <a:off x="1000125" y="114300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 i="1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0254" name="Object 14"/>
          <p:cNvGraphicFramePr>
            <a:graphicFrameLocks/>
          </p:cNvGraphicFramePr>
          <p:nvPr/>
        </p:nvGraphicFramePr>
        <p:xfrm>
          <a:off x="128588" y="908050"/>
          <a:ext cx="8886825" cy="486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r:id="rId5" imgW="8888738" imgH="4627265" progId="Excel.Sheet.8">
                  <p:embed/>
                </p:oleObj>
              </mc:Choice>
              <mc:Fallback>
                <p:oleObj r:id="rId5" imgW="8888738" imgH="4627265" progId="Excel.Sheet.8">
                  <p:embed/>
                  <p:pic>
                    <p:nvPicPr>
                      <p:cNvPr id="0" name="Picture 1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8" y="908050"/>
                        <a:ext cx="8886825" cy="4865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9" name="Rectangle 3"/>
          <p:cNvSpPr>
            <a:spLocks noChangeArrowheads="1"/>
          </p:cNvSpPr>
          <p:nvPr/>
        </p:nvSpPr>
        <p:spPr bwMode="auto">
          <a:xfrm>
            <a:off x="142875" y="5738813"/>
            <a:ext cx="8858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7013" algn="ctr"/>
            <a:r>
              <a:rPr lang="ru-RU">
                <a:solidFill>
                  <a:srgbClr val="CC0000"/>
                </a:solidFill>
                <a:ea typeface="Calibri" pitchFamily="34" charset="0"/>
                <a:cs typeface="Arial" charset="0"/>
              </a:rPr>
              <a:t>Выявлено 139 случаев синдрома хромосомной патологии. </a:t>
            </a:r>
          </a:p>
          <a:p>
            <a:pPr indent="227013" algn="ctr" eaLnBrk="0" hangingPunct="0"/>
            <a:r>
              <a:rPr lang="ru-RU">
                <a:solidFill>
                  <a:srgbClr val="CC0000"/>
                </a:solidFill>
                <a:ea typeface="Calibri" pitchFamily="34" charset="0"/>
                <a:cs typeface="Arial" charset="0"/>
              </a:rPr>
              <a:t>Анализ хромосомного набора, клеток ворсин хориона  и плаценты позволяет, практически в 98,6% случаев выявить  хромосомные аномалии у плода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8842" y="343486"/>
            <a:ext cx="8676456" cy="1645354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Врожденная и наследственная патология приобретает все большее медицинское и социальное значение 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9" name="Picture 4" descr="Slide10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916832"/>
            <a:ext cx="4857750" cy="3643312"/>
          </a:xfrm>
          <a:prstGeom prst="rect">
            <a:avLst/>
          </a:prstGeom>
          <a:ln w="38100">
            <a:solidFill>
              <a:schemeClr val="accent1">
                <a:shade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342" name="Прямоугольник 9"/>
          <p:cNvSpPr>
            <a:spLocks noChangeArrowheads="1"/>
          </p:cNvSpPr>
          <p:nvPr/>
        </p:nvSpPr>
        <p:spPr bwMode="auto">
          <a:xfrm>
            <a:off x="5038533" y="1988840"/>
            <a:ext cx="40742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Calibri" pitchFamily="34" charset="0"/>
              </a:rPr>
              <a:t>по </a:t>
            </a:r>
            <a:r>
              <a:rPr lang="ru-RU" sz="3600" dirty="0">
                <a:solidFill>
                  <a:schemeClr val="tx2"/>
                </a:solidFill>
                <a:latin typeface="Calibri" pitchFamily="34" charset="0"/>
              </a:rPr>
              <a:t>данным ВОЗ в странах мира ежегодная доля рождений детей с ВПР составляет </a:t>
            </a:r>
            <a:endParaRPr lang="ru-RU" sz="3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CC0000"/>
                </a:solidFill>
                <a:latin typeface="Calibri" pitchFamily="34" charset="0"/>
              </a:rPr>
              <a:t>3-6 % </a:t>
            </a:r>
            <a:endParaRPr lang="ru-RU" sz="3600" b="1" dirty="0">
              <a:solidFill>
                <a:srgbClr val="CC0000"/>
              </a:solidFill>
              <a:latin typeface="Calibri" pitchFamily="34" charset="0"/>
            </a:endParaRPr>
          </a:p>
        </p:txBody>
      </p:sp>
      <p:sp>
        <p:nvSpPr>
          <p:cNvPr id="14343" name="Прямоугольник 10"/>
          <p:cNvSpPr>
            <a:spLocks noChangeArrowheads="1"/>
          </p:cNvSpPr>
          <p:nvPr/>
        </p:nvSpPr>
        <p:spPr bwMode="auto">
          <a:xfrm>
            <a:off x="323528" y="5949280"/>
            <a:ext cx="84531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Calibri" pitchFamily="34" charset="0"/>
              </a:rPr>
              <a:t>в </a:t>
            </a:r>
            <a:r>
              <a:rPr lang="ru-RU" sz="3600" b="1" dirty="0">
                <a:solidFill>
                  <a:schemeClr val="tx2"/>
                </a:solidFill>
                <a:latin typeface="Calibri" pitchFamily="34" charset="0"/>
              </a:rPr>
              <a:t>России встречается с частотой </a:t>
            </a:r>
            <a:r>
              <a:rPr lang="ru-RU" sz="3600" b="1" dirty="0">
                <a:solidFill>
                  <a:srgbClr val="CC0000"/>
                </a:solidFill>
                <a:latin typeface="Calibri" pitchFamily="34" charset="0"/>
              </a:rPr>
              <a:t>1 : </a:t>
            </a:r>
            <a:r>
              <a:rPr lang="ru-RU" sz="3600" b="1" dirty="0" smtClean="0">
                <a:solidFill>
                  <a:srgbClr val="CC0000"/>
                </a:solidFill>
                <a:latin typeface="Calibri" pitchFamily="34" charset="0"/>
              </a:rPr>
              <a:t>100  </a:t>
            </a:r>
            <a:r>
              <a:rPr lang="ru-RU" sz="36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76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52227" name="TextBox 21"/>
          <p:cNvSpPr txBox="1">
            <a:spLocks noChangeArrowheads="1"/>
          </p:cNvSpPr>
          <p:nvPr/>
        </p:nvSpPr>
        <p:spPr bwMode="auto">
          <a:xfrm>
            <a:off x="1000125" y="114300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 i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0" y="5786438"/>
            <a:ext cx="9144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7013" algn="ctr"/>
            <a:endParaRPr lang="ru-RU" sz="1600">
              <a:solidFill>
                <a:srgbClr val="CC0000"/>
              </a:solidFill>
              <a:cs typeface="Arial" charset="0"/>
            </a:endParaRPr>
          </a:p>
        </p:txBody>
      </p:sp>
      <p:graphicFrame>
        <p:nvGraphicFramePr>
          <p:cNvPr id="8" name="Group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7216500"/>
              </p:ext>
            </p:extLst>
          </p:nvPr>
        </p:nvGraphicFramePr>
        <p:xfrm>
          <a:off x="169649" y="2060848"/>
          <a:ext cx="8804701" cy="449885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088356"/>
                <a:gridCol w="1512168"/>
                <a:gridCol w="1872208"/>
                <a:gridCol w="1368152"/>
                <a:gridCol w="1963817"/>
              </a:tblGrid>
              <a:tr h="2483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2013 г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2014 г. 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1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Показатели 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ОКБ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ДЦ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ОКБ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ДЦ 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anchor="ctr" horzOverflow="overflow"/>
                </a:tc>
              </a:tr>
              <a:tr h="18932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Эффективность </a:t>
                      </a:r>
                      <a:r>
                        <a:rPr kumimoji="0" lang="ru-RU" sz="18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кариотипирования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  после проведения </a:t>
                      </a:r>
                      <a:r>
                        <a:rPr kumimoji="0" lang="ru-RU" sz="18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кордоцентеза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100%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81%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(19 не информативных результата)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100%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91%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(8 не инф.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2 с.-</a:t>
                      </a:r>
                      <a:r>
                        <a:rPr kumimoji="0" lang="ru-RU" sz="18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ма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  Дауна  родилось (не  инф. результаты </a:t>
                      </a:r>
                      <a:r>
                        <a:rPr kumimoji="0" lang="ru-RU" sz="18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кордоцентеза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)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</a:tr>
              <a:tr h="18742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Эффективность </a:t>
                      </a:r>
                      <a:r>
                        <a:rPr kumimoji="0" lang="ru-RU" sz="18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кариотипирования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 после проведения биопсии ворсин хориона, </a:t>
                      </a:r>
                      <a:r>
                        <a:rPr kumimoji="0" lang="ru-RU" sz="18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плацентоцентеза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До марта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2013г -  95%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далее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98,7%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(2 случая  не  инф.)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1432" marR="91432" marT="45693" marB="45693" horzOverflow="overflow"/>
                </a:tc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14790" y="44624"/>
            <a:ext cx="7929618" cy="121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ЭФФЕКТИВНОСТЬ КАРИОТИПИРОВАНИЯ ПРИ ПРОВЕДЕНИИ ИНВАЗИВНОЙ ДИАГНОСТИКИ</a:t>
            </a:r>
            <a:endParaRPr lang="ru-RU" sz="2800" b="1" dirty="0">
              <a:solidFill>
                <a:srgbClr val="C00000"/>
              </a:solidFill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4331" y="214290"/>
            <a:ext cx="8215338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ПРОВЕДЕНИЕ КОРДОЦЕНТЕЗА</a:t>
            </a:r>
            <a:endParaRPr lang="ru-RU" sz="3200" dirty="0">
              <a:latin typeface="Cambria" pitchFamily="18" charset="0"/>
            </a:endParaRPr>
          </a:p>
        </p:txBody>
      </p:sp>
      <p:pic>
        <p:nvPicPr>
          <p:cNvPr id="7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5286375"/>
            <a:ext cx="9144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Риск прерывания беременности в течение первых двух недель после манипуляции согласно нашим данным составил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0,3%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что соответствует средне российским показателям (от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0,2%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1,2%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9" name="Picture 9" descr="C:\Documents and Settings\pol-107-ss\Рабочий стол\фото\IMG_0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025500"/>
            <a:ext cx="5607050" cy="4203700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8140" y="230594"/>
            <a:ext cx="8358214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КОМПЛЕКСНАЯ ПРЕНАТАЛЬНАЯ  ДИАГНОСТИКА БЕРЕМЕННЫХ  ЖЕНЩИН</a:t>
            </a:r>
          </a:p>
        </p:txBody>
      </p:sp>
      <p:sp>
        <p:nvSpPr>
          <p:cNvPr id="54276" name="TextBox 7"/>
          <p:cNvSpPr txBox="1">
            <a:spLocks noChangeArrowheads="1"/>
          </p:cNvSpPr>
          <p:nvPr/>
        </p:nvSpPr>
        <p:spPr bwMode="auto">
          <a:xfrm>
            <a:off x="285750" y="3929063"/>
            <a:ext cx="2428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54277" name="TextBox 8"/>
          <p:cNvSpPr txBox="1">
            <a:spLocks noChangeArrowheads="1"/>
          </p:cNvSpPr>
          <p:nvPr/>
        </p:nvSpPr>
        <p:spPr bwMode="auto">
          <a:xfrm>
            <a:off x="3786188" y="1428750"/>
            <a:ext cx="5143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b="1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1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3" name="Picture 12" descr="C:\Documents and Settings\pol-107-ss\Рабочий стол\фото\IMG_20150212_12562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0270" y="2662238"/>
            <a:ext cx="2951930" cy="2350938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4" name="Picture 13" descr="C:\Documents and Settings\pol-107-ss\Рабочий стол\фото\DSC0118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69076" y="3837707"/>
            <a:ext cx="2360612" cy="2312194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" name="Picture 11" descr="C:\Documents and Settings\pol-107-ss\Рабочий стол\фото\IMG_20150422_125710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8140" y="1747839"/>
            <a:ext cx="3031081" cy="2392312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500063"/>
            <a:ext cx="9144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ru-RU" sz="2800" b="1" dirty="0">
              <a:solidFill>
                <a:srgbClr val="CC0000"/>
              </a:solidFill>
              <a:latin typeface="Cambria" pitchFamily="18" charset="0"/>
            </a:endParaRPr>
          </a:p>
        </p:txBody>
      </p:sp>
      <p:pic>
        <p:nvPicPr>
          <p:cNvPr id="9" name="Picture 10" descr="C:\Documents and Settings\pol-107-ss\Рабочий стол\фото\IMG_00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2276475"/>
            <a:ext cx="5688012" cy="4267200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9940" name="Прямоугольник 9"/>
          <p:cNvSpPr>
            <a:spLocks noChangeArrowheads="1"/>
          </p:cNvSpPr>
          <p:nvPr/>
        </p:nvSpPr>
        <p:spPr bwMode="auto">
          <a:xfrm>
            <a:off x="1030288" y="214313"/>
            <a:ext cx="73580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ВЫБОР ОПТИМАЛЬНОГО МЕСТА ПРЕДПОЛАГАЕМОЙ ПУНКЦИИ ВЕНЫ ПУПОВИНЫ  - ОСНОВА УСПЕШНОГО ПРОВЕДЕНИЯ МАНИПУЛЯЦИИ </a:t>
            </a:r>
          </a:p>
        </p:txBody>
      </p:sp>
      <p:pic>
        <p:nvPicPr>
          <p:cNvPr id="55301" name="Picture 2" descr="C:\Documents and Settings\2rd2-rean2-ss\Рабочий стол\air-3363-1920x10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8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49146" y="175782"/>
            <a:ext cx="7429552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ДИНАМИЧЕСКОЕ НАБЛЮДЕНИЕ БЕРЕМЕННЫХ  </a:t>
            </a:r>
          </a:p>
        </p:txBody>
      </p:sp>
      <p:sp>
        <p:nvSpPr>
          <p:cNvPr id="56323" name="TextBox 5"/>
          <p:cNvSpPr txBox="1">
            <a:spLocks noChangeArrowheads="1"/>
          </p:cNvSpPr>
          <p:nvPr/>
        </p:nvSpPr>
        <p:spPr bwMode="auto">
          <a:xfrm>
            <a:off x="500063" y="4857750"/>
            <a:ext cx="4786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56324" name="TextBox 6"/>
          <p:cNvSpPr txBox="1">
            <a:spLocks noChangeArrowheads="1"/>
          </p:cNvSpPr>
          <p:nvPr/>
        </p:nvSpPr>
        <p:spPr bwMode="auto">
          <a:xfrm>
            <a:off x="1214438" y="59293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56325" name="TextBox 4"/>
          <p:cNvSpPr txBox="1">
            <a:spLocks noChangeArrowheads="1"/>
          </p:cNvSpPr>
          <p:nvPr/>
        </p:nvSpPr>
        <p:spPr bwMode="auto">
          <a:xfrm>
            <a:off x="857250" y="3714750"/>
            <a:ext cx="7429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813" y="1500188"/>
            <a:ext cx="184150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dirty="0">
              <a:solidFill>
                <a:schemeClr val="accent5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pic>
        <p:nvPicPr>
          <p:cNvPr id="11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56328" name="Picture 2" descr="C:\Documents and Settings\2rd2-rean2-ss\Рабочий стол\air-3363-1920x10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8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6333" name="Picture 13" descr="IMG_20150422_12523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0706" y="2007790"/>
            <a:ext cx="4543236" cy="3413918"/>
          </a:xfrm>
          <a:prstGeom prst="rect">
            <a:avLst/>
          </a:prstGeom>
          <a:noFill/>
          <a:ln w="38100">
            <a:solidFill>
              <a:srgbClr val="246172"/>
            </a:solidFill>
            <a:miter lim="800000"/>
            <a:headEnd/>
            <a:tailEnd/>
          </a:ln>
        </p:spPr>
      </p:pic>
      <p:pic>
        <p:nvPicPr>
          <p:cNvPr id="48130" name="Picture 2" descr="F:\букле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6310" y="1707151"/>
            <a:ext cx="2824162" cy="4015197"/>
          </a:xfrm>
          <a:prstGeom prst="rect">
            <a:avLst/>
          </a:prstGeom>
          <a:noFill/>
          <a:ln w="38100">
            <a:solidFill>
              <a:srgbClr val="24617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113" y="260350"/>
            <a:ext cx="9144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Мы размышляем о своих детях задолго до того, как они появляются на свет, всегда представляя их не только красивыми, но и здоровыми </a:t>
            </a:r>
            <a:endParaRPr lang="ru-RU" sz="3200" b="1" dirty="0">
              <a:solidFill>
                <a:srgbClr val="CC0000"/>
              </a:solidFill>
              <a:latin typeface="Cambria" pitchFamily="18" charset="0"/>
            </a:endParaRPr>
          </a:p>
        </p:txBody>
      </p:sp>
      <p:pic>
        <p:nvPicPr>
          <p:cNvPr id="5" name="Picture 5" descr="U:\Обмен\для Золотаревой\фото\14261655943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989138"/>
            <a:ext cx="6654800" cy="4608512"/>
          </a:xfrm>
          <a:prstGeom prst="rect">
            <a:avLst/>
          </a:prstGeom>
          <a:ln w="38100">
            <a:solidFill>
              <a:srgbClr val="24617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8370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75" y="0"/>
            <a:ext cx="7858125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8372" name="Picture 2" descr="C:\Documents and Settings\2rd2-rean2-ss\Рабочий стол\air-3363-1920x10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5875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62928" y="2613901"/>
            <a:ext cx="742955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solidFill>
                <a:srgbClr val="C00000"/>
              </a:solidFill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197760"/>
            <a:ext cx="7515252" cy="1575056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3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sz="33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Хромосомные наследственные заболевания связаны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5365" name="Содержимое 7"/>
          <p:cNvSpPr>
            <a:spLocks noGrp="1"/>
          </p:cNvSpPr>
          <p:nvPr>
            <p:ph idx="1"/>
          </p:nvPr>
        </p:nvSpPr>
        <p:spPr>
          <a:xfrm>
            <a:off x="107504" y="2225973"/>
            <a:ext cx="9073008" cy="2643187"/>
          </a:xfrm>
        </p:spPr>
        <p:txBody>
          <a:bodyPr/>
          <a:lstStyle/>
          <a:p>
            <a:pPr marL="546100" indent="-546100" eaLnBrk="1" hangingPunct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/>
                </a:solidFill>
              </a:rPr>
              <a:t>с повышенной детской смертностью</a:t>
            </a:r>
          </a:p>
          <a:p>
            <a:pPr marL="546100" indent="-546100" eaLnBrk="1" hangingPunct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/>
                </a:solidFill>
              </a:rPr>
              <a:t>с частой и продолжительной госпитализацией</a:t>
            </a:r>
          </a:p>
          <a:p>
            <a:pPr marL="546100" indent="-546100" eaLnBrk="1" hangingPunct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/>
                </a:solidFill>
              </a:rPr>
              <a:t>инвалидностью</a:t>
            </a:r>
          </a:p>
          <a:p>
            <a:pPr marL="546100" indent="-546100" eaLnBrk="1" hangingPunct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/>
                </a:solidFill>
              </a:rPr>
              <a:t>социальной </a:t>
            </a:r>
            <a:r>
              <a:rPr lang="ru-RU" dirty="0" err="1" smtClean="0">
                <a:solidFill>
                  <a:schemeClr val="tx2"/>
                </a:solidFill>
              </a:rPr>
              <a:t>дезадаптацией</a:t>
            </a:r>
            <a:endParaRPr lang="ru-RU" dirty="0" smtClean="0">
              <a:solidFill>
                <a:schemeClr val="tx2"/>
              </a:solidFill>
            </a:endParaRPr>
          </a:p>
          <a:p>
            <a:pPr marL="546100" indent="-546100" eaLnBrk="1" hangingPunct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/>
                </a:solidFill>
              </a:rPr>
              <a:t>со значительными экономическими затратами</a:t>
            </a:r>
            <a:endParaRPr lang="ru-RU" dirty="0" smtClean="0"/>
          </a:p>
        </p:txBody>
      </p:sp>
      <p:sp>
        <p:nvSpPr>
          <p:cNvPr id="9" name="Стрелка вниз 8"/>
          <p:cNvSpPr/>
          <p:nvPr/>
        </p:nvSpPr>
        <p:spPr>
          <a:xfrm>
            <a:off x="4067944" y="1275606"/>
            <a:ext cx="681038" cy="85725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6512" y="5157192"/>
            <a:ext cx="9144000" cy="1662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6100" indent="-5461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Перинатальное направление медицины признано самым эффективным в снижении заболеваемости и </a:t>
            </a:r>
            <a:r>
              <a:rPr lang="ru-RU" sz="280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инвалидизации</a:t>
            </a: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детей</a:t>
            </a:r>
          </a:p>
          <a:p>
            <a:pPr marL="546100" indent="-5461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0"/>
            <a:ext cx="8215312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6386" name="Picture 2" descr="C:\Documents and Settings\2rd2-rean2-ss\Рабочий стол\air-3363-1920x10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8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26" name="Picture 2" descr="D:\1589386_20130827233223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16632"/>
            <a:ext cx="1152128" cy="1152128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214290"/>
            <a:ext cx="8143900" cy="1428760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 </a:t>
            </a:r>
            <a:b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Нормативные документы Правительства Российской Федерации и Омской области по организации и проведения </a:t>
            </a:r>
            <a:r>
              <a:rPr lang="ru-RU" sz="29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пренатального</a:t>
            </a:r>
            <a:r>
              <a:rPr lang="ru-RU" sz="29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обследования женщин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</a:br>
            <a:endParaRPr lang="ru-RU" dirty="0">
              <a:latin typeface="Cambria" pitchFamily="18" charset="0"/>
            </a:endParaRPr>
          </a:p>
        </p:txBody>
      </p:sp>
      <p:sp>
        <p:nvSpPr>
          <p:cNvPr id="16390" name="Содержимое 7"/>
          <p:cNvSpPr>
            <a:spLocks noGrp="1"/>
          </p:cNvSpPr>
          <p:nvPr>
            <p:ph idx="1"/>
          </p:nvPr>
        </p:nvSpPr>
        <p:spPr>
          <a:xfrm>
            <a:off x="964629" y="1772816"/>
            <a:ext cx="8179371" cy="1071563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Arial" charset="0"/>
              <a:buNone/>
            </a:pP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Приказ МЗ РФ 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№ 457 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от 28.12.2000 г. «О совершенствовании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пренатальной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диагностики в профилактике наследственных и врождённых заболеваний у детей»</a:t>
            </a:r>
          </a:p>
          <a:p>
            <a:pPr eaLnBrk="1" hangingPunct="1">
              <a:lnSpc>
                <a:spcPct val="120000"/>
              </a:lnSpc>
              <a:buFont typeface="Arial" charset="0"/>
              <a:buNone/>
            </a:pPr>
            <a:endParaRPr lang="ru-RU" sz="24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</a:pPr>
            <a:endParaRPr lang="ru-RU" sz="2400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>
              <a:buClr>
                <a:schemeClr val="tx2"/>
              </a:buClr>
              <a:buFont typeface="Arial" charset="0"/>
              <a:buNone/>
            </a:pPr>
            <a:endParaRPr lang="ru-RU" sz="24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>
              <a:buClr>
                <a:schemeClr val="tx2"/>
              </a:buClr>
              <a:buFont typeface="Arial" charset="0"/>
              <a:buNone/>
            </a:pPr>
            <a:endParaRPr lang="ru-RU" sz="24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391" name="Прямоугольник 8"/>
          <p:cNvSpPr>
            <a:spLocks noChangeArrowheads="1"/>
          </p:cNvSpPr>
          <p:nvPr/>
        </p:nvSpPr>
        <p:spPr bwMode="auto">
          <a:xfrm>
            <a:off x="928688" y="2996952"/>
            <a:ext cx="82153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Приказ МЗ Омской области 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№ 115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от 23.12.2011 г. «Об утверждении Порядка проведения </a:t>
            </a: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пренатальной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(дородовой) диагностики нарушений развития ребёнка»</a:t>
            </a:r>
          </a:p>
          <a:p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392" name="Прямоугольник 9"/>
          <p:cNvSpPr>
            <a:spLocks noChangeArrowheads="1"/>
          </p:cNvSpPr>
          <p:nvPr/>
        </p:nvSpPr>
        <p:spPr bwMode="auto">
          <a:xfrm>
            <a:off x="964629" y="4365104"/>
            <a:ext cx="81438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Постановление Правительства РФ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№ 1141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от 27.12.2010 г «О Порядке предоставления субсидий из федерального бюджета бюджетам  субъектов Российской Федерации на финансовое обеспечение мероприятий, направленных на проведение </a:t>
            </a:r>
            <a:r>
              <a:rPr lang="ru-RU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пренатальной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(дородовой) диагностики нарушений развития ребёнка»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416" y="260648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053" name="TextBox 6"/>
          <p:cNvSpPr txBox="1">
            <a:spLocks noChangeArrowheads="1"/>
          </p:cNvSpPr>
          <p:nvPr/>
        </p:nvSpPr>
        <p:spPr bwMode="auto">
          <a:xfrm>
            <a:off x="1857375" y="928688"/>
            <a:ext cx="184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054" name="TextBox 10"/>
          <p:cNvSpPr txBox="1">
            <a:spLocks noChangeArrowheads="1"/>
          </p:cNvSpPr>
          <p:nvPr/>
        </p:nvSpPr>
        <p:spPr bwMode="auto">
          <a:xfrm>
            <a:off x="3643313" y="5072063"/>
            <a:ext cx="184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55" name="TextBox 11"/>
          <p:cNvSpPr txBox="1">
            <a:spLocks noChangeArrowheads="1"/>
          </p:cNvSpPr>
          <p:nvPr/>
        </p:nvSpPr>
        <p:spPr bwMode="auto">
          <a:xfrm>
            <a:off x="4786313" y="40005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116632"/>
            <a:ext cx="74295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РЕЗУЛЬТАТЫ  ПРЕНАТАЛЬНОЙ ДИАГНОСТИКИ В ОМСКОЙ ОБЛАСТИ</a:t>
            </a:r>
          </a:p>
        </p:txBody>
      </p:sp>
      <p:graphicFrame>
        <p:nvGraphicFramePr>
          <p:cNvPr id="12" name="Диаграмм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031421"/>
              </p:ext>
            </p:extLst>
          </p:nvPr>
        </p:nvGraphicFramePr>
        <p:xfrm>
          <a:off x="121443" y="1228725"/>
          <a:ext cx="8901113" cy="2771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Овал 12"/>
          <p:cNvSpPr/>
          <p:nvPr/>
        </p:nvSpPr>
        <p:spPr>
          <a:xfrm>
            <a:off x="4470327" y="3501008"/>
            <a:ext cx="743444" cy="4994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508897" y="6237312"/>
            <a:ext cx="738981" cy="4994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graphicFrame>
        <p:nvGraphicFramePr>
          <p:cNvPr id="16" name="Диаграмм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218198"/>
              </p:ext>
            </p:extLst>
          </p:nvPr>
        </p:nvGraphicFramePr>
        <p:xfrm>
          <a:off x="176212" y="3750754"/>
          <a:ext cx="8791575" cy="299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76" y="285728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85786" y="0"/>
            <a:ext cx="7858180" cy="1071570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1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РЕЗУЛЬТАТЫ  ПРЕНАТАЛЬНОЙ</a:t>
            </a:r>
            <a:br>
              <a:rPr lang="ru-RU" sz="31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1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ДИАГНОСТИКИ В ОМСКОЙ ОБЛАСТИ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</a:br>
            <a:endParaRPr lang="ru-RU" dirty="0"/>
          </a:p>
        </p:txBody>
      </p:sp>
      <p:graphicFrame>
        <p:nvGraphicFramePr>
          <p:cNvPr id="8" name="Диаграмм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451607"/>
              </p:ext>
            </p:extLst>
          </p:nvPr>
        </p:nvGraphicFramePr>
        <p:xfrm>
          <a:off x="52387" y="852487"/>
          <a:ext cx="9039225" cy="5153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Овал 8"/>
          <p:cNvSpPr/>
          <p:nvPr/>
        </p:nvSpPr>
        <p:spPr>
          <a:xfrm>
            <a:off x="7934197" y="4437112"/>
            <a:ext cx="598243" cy="3772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64381" y="249637"/>
            <a:ext cx="7215238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Cambria" pitchFamily="18" charset="0"/>
              </a:rPr>
              <a:t>ПРЕНАТАЛЬНАЯ ДИАГНОСТИКА</a:t>
            </a:r>
          </a:p>
        </p:txBody>
      </p:sp>
      <p:pic>
        <p:nvPicPr>
          <p:cNvPr id="9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graphicFrame>
        <p:nvGraphicFramePr>
          <p:cNvPr id="5132" name="Objec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001633"/>
              </p:ext>
            </p:extLst>
          </p:nvPr>
        </p:nvGraphicFramePr>
        <p:xfrm>
          <a:off x="143064" y="841978"/>
          <a:ext cx="8857872" cy="5579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r:id="rId5" imgW="8961897" imgH="5102794" progId="Excel.Sheet.8">
                  <p:embed/>
                </p:oleObj>
              </mc:Choice>
              <mc:Fallback>
                <p:oleObj r:id="rId5" imgW="8961897" imgH="5102794" progId="Excel.Sheet.8">
                  <p:embed/>
                  <p:pic>
                    <p:nvPicPr>
                      <p:cNvPr id="0" name="Picture 1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064" y="841978"/>
                        <a:ext cx="8857872" cy="557955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7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21518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76" y="214290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85728"/>
            <a:ext cx="8443882" cy="1428752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solidFill>
                  <a:srgbClr val="CC0000"/>
                </a:solidFill>
                <a:latin typeface="Cambria" pitchFamily="18" charset="0"/>
              </a:rPr>
              <a:t>Основным центром, оказывающим лечебно - диагностическую и консультативную помощь беременным в том числе по профилактике рождения детей с врожденными пороками развития,  является отделение репродуктивной и перинатальной медицины и медико-генетическая консультация </a:t>
            </a:r>
            <a:r>
              <a:rPr lang="ru-RU" dirty="0" smtClean="0">
                <a:latin typeface="Cambria" pitchFamily="18" charset="0"/>
              </a:rPr>
              <a:t/>
            </a:r>
            <a:br>
              <a:rPr lang="ru-RU" dirty="0" smtClean="0">
                <a:latin typeface="Cambr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23566" name="Object 14"/>
          <p:cNvGraphicFramePr>
            <a:graphicFrameLocks noChangeAspect="1"/>
          </p:cNvGraphicFramePr>
          <p:nvPr/>
        </p:nvGraphicFramePr>
        <p:xfrm>
          <a:off x="877888" y="5735638"/>
          <a:ext cx="84455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8" r:id="rId5" imgW="847417" imgH="603556" progId="Excel.Sheet.8">
                  <p:embed/>
                </p:oleObj>
              </mc:Choice>
              <mc:Fallback>
                <p:oleObj r:id="rId5" imgW="847417" imgH="603556" progId="Excel.Sheet.8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5735638"/>
                        <a:ext cx="844550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4" descr="C:\Documents and Settings\pol-107-ss\Рабочий стол\фото\DSCN1227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313" y="2643188"/>
            <a:ext cx="4889500" cy="3455987"/>
          </a:xfrm>
          <a:prstGeom prst="rect">
            <a:avLst/>
          </a:prstGeom>
          <a:ln w="38100">
            <a:solidFill>
              <a:schemeClr val="accent1">
                <a:shade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/>
        </p:spPr>
      </p:pic>
      <p:pic>
        <p:nvPicPr>
          <p:cNvPr id="24" name="Picture 5" descr="C:\Documents and Settings\pol-107-ss\Рабочий стол\фото\IMG_20150324_08185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2000250"/>
            <a:ext cx="3394075" cy="4525963"/>
          </a:xfrm>
          <a:prstGeom prst="rect">
            <a:avLst/>
          </a:prstGeom>
          <a:ln w="38100">
            <a:solidFill>
              <a:schemeClr val="accent1">
                <a:shade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F:\AV\TOGROL\Фон слайдов\1314286229_img-004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309"/>
            <a:ext cx="9144000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8" descr="C:\Documents and Settings\2rd2-rean2-ss\Рабочий стол\АКУШЕРСКАЯ КОНФ\ФОН\IMG_35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142852"/>
            <a:ext cx="571504" cy="928694"/>
          </a:xfrm>
          <a:prstGeom prst="ellipse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cs typeface="Times New Roman" panose="02020603050405020304" pitchFamily="18" charset="0"/>
              </a:rPr>
              <a:t>ПРЕНАТАЛЬНЫЙ КОНСИЛИУМ</a:t>
            </a:r>
            <a: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Garamond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24580" name="Прямоугольник 19"/>
          <p:cNvSpPr>
            <a:spLocks noChangeArrowheads="1"/>
          </p:cNvSpPr>
          <p:nvPr/>
        </p:nvSpPr>
        <p:spPr bwMode="auto">
          <a:xfrm>
            <a:off x="6143625" y="6357938"/>
            <a:ext cx="190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763" lvl="1" algn="ctr"/>
            <a:endParaRPr lang="ru-RU" sz="1600" b="1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4581" name="Прямоугольник 20"/>
          <p:cNvSpPr>
            <a:spLocks noChangeArrowheads="1"/>
          </p:cNvSpPr>
          <p:nvPr/>
        </p:nvSpPr>
        <p:spPr bwMode="auto">
          <a:xfrm>
            <a:off x="142875" y="6357938"/>
            <a:ext cx="190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763" lvl="1" algn="ctr"/>
            <a:endParaRPr lang="ru-RU" sz="1600" b="1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4582" name="Прямоугольник 18"/>
          <p:cNvSpPr>
            <a:spLocks noChangeArrowheads="1"/>
          </p:cNvSpPr>
          <p:nvPr/>
        </p:nvSpPr>
        <p:spPr bwMode="auto">
          <a:xfrm>
            <a:off x="2500313" y="6357938"/>
            <a:ext cx="184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algn="ctr"/>
            <a:endParaRPr lang="ru-RU" sz="1600" b="1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4583" name="Picture 2" descr="IMG_20150422_1316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56443"/>
            <a:ext cx="4114802" cy="3086101"/>
          </a:xfrm>
          <a:prstGeom prst="rect">
            <a:avLst/>
          </a:prstGeom>
          <a:ln w="38100">
            <a:solidFill>
              <a:schemeClr val="accent1">
                <a:shade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17" name="Picture 1" descr="IMG_20150424_125143 копи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200467" cy="3024336"/>
          </a:xfrm>
          <a:prstGeom prst="rect">
            <a:avLst/>
          </a:prstGeom>
          <a:ln w="38100">
            <a:solidFill>
              <a:schemeClr val="accent1">
                <a:shade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18" name="Picture 2" descr="C:\Users\Владелец\Desktop\слайд\intersex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463" y="4454798"/>
            <a:ext cx="3406775" cy="2214562"/>
          </a:xfrm>
          <a:prstGeom prst="rect">
            <a:avLst/>
          </a:prstGeom>
          <a:ln w="38100">
            <a:solidFill>
              <a:srgbClr val="1E52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3665</TotalTime>
  <Words>576</Words>
  <Application>Microsoft Office PowerPoint</Application>
  <PresentationFormat>Экран (4:3)</PresentationFormat>
  <Paragraphs>127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Лист Microsoft Excel 97-2003</vt:lpstr>
      <vt:lpstr>Презентация PowerPoint</vt:lpstr>
      <vt:lpstr> Врожденная и наследственная патология приобретает все большее медицинское и социальное значение   </vt:lpstr>
      <vt:lpstr>  Хромосомные наследственные заболевания связаны  </vt:lpstr>
      <vt:lpstr>   Нормативные документы Правительства Российской Федерации и Омской области по организации и проведения пренатального обследования женщин  </vt:lpstr>
      <vt:lpstr>Презентация PowerPoint</vt:lpstr>
      <vt:lpstr>   РЕЗУЛЬТАТЫ  ПРЕНАТАЛЬНОЙ  ДИАГНОСТИКИ В ОМСКОЙ ОБЛАСТИ  </vt:lpstr>
      <vt:lpstr>Презентация PowerPoint</vt:lpstr>
      <vt:lpstr>    Основным центром, оказывающим лечебно - диагностическую и консультативную помощь беременным в том числе по профилактике рождения детей с врожденными пороками развития,  является отделение репродуктивной и перинатальной медицины и медико-генетическая консультация   </vt:lpstr>
      <vt:lpstr>ПРЕНАТАЛЬНЫЙ КОНСИЛИУМ </vt:lpstr>
      <vt:lpstr>Презентация PowerPoint</vt:lpstr>
      <vt:lpstr>КОМПЛЕКС ДИАГНОСТИЧЕСКИХ МЕТОДОВ </vt:lpstr>
      <vt:lpstr> ПЕРВЫЙ  УЛЬТРАЗВУКОВОЙ СКРИНИНГ  11-14 НЕДЕЛЬ  </vt:lpstr>
      <vt:lpstr>ВТОРОЙ УЛЬТРАЗВУКОВОЙСКРИНИНГ – 18-22 НЕДЕЛИ </vt:lpstr>
      <vt:lpstr>ТРЕТИЙ УЛЬТРАЗВУКОВОЙ СКРИНИНГ  30-34 НЕДЕЛИ  </vt:lpstr>
      <vt:lpstr> УЛЬТРАЗВУКОВОЙ АППАРАТ  ЭКСПЕРТНОГО КЛАССА «VOLUSON  E-8»  </vt:lpstr>
      <vt:lpstr>   ИНВАЗИВНАЯ ПРЕНАТАЛЬНАЯ ДИАГНОСТИКА  БИОПСИЯ ВОРСИН ХОРИОНА </vt:lpstr>
      <vt:lpstr> ИНВАЗИВНАЯ ПРЕНАТАЛЬНАЯ ДИАГНОСТИКА КОРДОЦЕНТЕЗ </vt:lpstr>
      <vt:lpstr>ИНВАЗИВНАЯ ПРЕНАТАЛЬНАЯ ДИАГНОСТИКА В ОРиПМ</vt:lpstr>
      <vt:lpstr> ВЫЯВЛЕННАЯ ХРОМОСОМНАЯ  ПАТОЛОГИЯ В ОРиПМ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2rd2-rean2-ss</dc:creator>
  <cp:lastModifiedBy>Sveta</cp:lastModifiedBy>
  <cp:revision>324</cp:revision>
  <dcterms:created xsi:type="dcterms:W3CDTF">2014-04-23T04:40:09Z</dcterms:created>
  <dcterms:modified xsi:type="dcterms:W3CDTF">2015-05-16T16:50:13Z</dcterms:modified>
</cp:coreProperties>
</file>