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6" r:id="rId1"/>
  </p:sldMasterIdLst>
  <p:notesMasterIdLst>
    <p:notesMasterId r:id="rId30"/>
  </p:notesMasterIdLst>
  <p:sldIdLst>
    <p:sldId id="317" r:id="rId2"/>
    <p:sldId id="331" r:id="rId3"/>
    <p:sldId id="454" r:id="rId4"/>
    <p:sldId id="458" r:id="rId5"/>
    <p:sldId id="399" r:id="rId6"/>
    <p:sldId id="505" r:id="rId7"/>
    <p:sldId id="404" r:id="rId8"/>
    <p:sldId id="459" r:id="rId9"/>
    <p:sldId id="460" r:id="rId10"/>
    <p:sldId id="461" r:id="rId11"/>
    <p:sldId id="381" r:id="rId12"/>
    <p:sldId id="388" r:id="rId13"/>
    <p:sldId id="457" r:id="rId14"/>
    <p:sldId id="379" r:id="rId15"/>
    <p:sldId id="409" r:id="rId16"/>
    <p:sldId id="468" r:id="rId17"/>
    <p:sldId id="395" r:id="rId18"/>
    <p:sldId id="469" r:id="rId19"/>
    <p:sldId id="474" r:id="rId20"/>
    <p:sldId id="481" r:id="rId21"/>
    <p:sldId id="448" r:id="rId22"/>
    <p:sldId id="488" r:id="rId23"/>
    <p:sldId id="491" r:id="rId24"/>
    <p:sldId id="492" r:id="rId25"/>
    <p:sldId id="493" r:id="rId26"/>
    <p:sldId id="495" r:id="rId27"/>
    <p:sldId id="504" r:id="rId28"/>
    <p:sldId id="329" r:id="rId29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FF"/>
    <a:srgbClr val="FFFF00"/>
    <a:srgbClr val="FF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24" autoAdjust="0"/>
    <p:restoredTop sz="94660"/>
  </p:normalViewPr>
  <p:slideViewPr>
    <p:cSldViewPr>
      <p:cViewPr varScale="1">
        <p:scale>
          <a:sx n="65" d="100"/>
          <a:sy n="65" d="100"/>
        </p:scale>
        <p:origin x="-13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22D9A2-F530-4AEC-B7D1-8D126B08290D}" type="doc">
      <dgm:prSet loTypeId="urn:microsoft.com/office/officeart/2005/8/layout/arrow4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C79B6CC-3E2B-4D76-957F-7C86FC3136AB}">
      <dgm:prSet phldrT="[Текст]" custT="1"/>
      <dgm:spPr/>
      <dgm:t>
        <a:bodyPr/>
        <a:lstStyle/>
        <a:p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9D69887A-1AAF-46B5-825E-8BCD89F04511}" type="sibTrans" cxnId="{641AD2A7-AD0A-463C-BC5D-98DF9E1E2562}">
      <dgm:prSet/>
      <dgm:spPr/>
      <dgm:t>
        <a:bodyPr/>
        <a:lstStyle/>
        <a:p>
          <a:endParaRPr lang="ru-RU"/>
        </a:p>
      </dgm:t>
    </dgm:pt>
    <dgm:pt modelId="{D6F071D7-154C-4DFA-B9D3-B3B9E1DDE231}" type="parTrans" cxnId="{641AD2A7-AD0A-463C-BC5D-98DF9E1E2562}">
      <dgm:prSet/>
      <dgm:spPr/>
      <dgm:t>
        <a:bodyPr/>
        <a:lstStyle/>
        <a:p>
          <a:endParaRPr lang="ru-RU"/>
        </a:p>
      </dgm:t>
    </dgm:pt>
    <dgm:pt modelId="{CEE67605-0AF2-4953-8C2E-8099E9A212FB}" type="pres">
      <dgm:prSet presAssocID="{B722D9A2-F530-4AEC-B7D1-8D126B08290D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11EFD71-5AD7-4D48-8D4B-48EE1BA184E5}" type="pres">
      <dgm:prSet presAssocID="{4C79B6CC-3E2B-4D76-957F-7C86FC3136AB}" presName="upArrow" presStyleLbl="node1" presStyleIdx="0" presStyleCnt="1" custAng="10800000" custScaleX="25324" custLinFactNeighborX="16201" custLinFactNeighborY="8599"/>
      <dgm:spPr>
        <a:solidFill>
          <a:srgbClr val="92D050"/>
        </a:solidFill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 prst="angle"/>
        </a:sp3d>
      </dgm:spPr>
    </dgm:pt>
    <dgm:pt modelId="{207CDD0A-578D-445D-A852-94DEF1220511}" type="pres">
      <dgm:prSet presAssocID="{4C79B6CC-3E2B-4D76-957F-7C86FC3136AB}" presName="upArrowText" presStyleLbl="revTx" presStyleIdx="0" presStyleCnt="1" custScaleX="178571" custLinFactNeighborX="153" custLinFactNeighborY="8964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41AD2A7-AD0A-463C-BC5D-98DF9E1E2562}" srcId="{B722D9A2-F530-4AEC-B7D1-8D126B08290D}" destId="{4C79B6CC-3E2B-4D76-957F-7C86FC3136AB}" srcOrd="0" destOrd="0" parTransId="{D6F071D7-154C-4DFA-B9D3-B3B9E1DDE231}" sibTransId="{9D69887A-1AAF-46B5-825E-8BCD89F04511}"/>
    <dgm:cxn modelId="{97BD1F72-C301-429F-BBA9-12707A0FA30E}" type="presOf" srcId="{B722D9A2-F530-4AEC-B7D1-8D126B08290D}" destId="{CEE67605-0AF2-4953-8C2E-8099E9A212FB}" srcOrd="0" destOrd="0" presId="urn:microsoft.com/office/officeart/2005/8/layout/arrow4"/>
    <dgm:cxn modelId="{F36C744C-D49E-4FFA-9B0C-D7BD7105BF2E}" type="presOf" srcId="{4C79B6CC-3E2B-4D76-957F-7C86FC3136AB}" destId="{207CDD0A-578D-445D-A852-94DEF1220511}" srcOrd="0" destOrd="0" presId="urn:microsoft.com/office/officeart/2005/8/layout/arrow4"/>
    <dgm:cxn modelId="{3AA264E4-470A-462E-B518-7238235BE42F}" type="presParOf" srcId="{CEE67605-0AF2-4953-8C2E-8099E9A212FB}" destId="{E11EFD71-5AD7-4D48-8D4B-48EE1BA184E5}" srcOrd="0" destOrd="0" presId="urn:microsoft.com/office/officeart/2005/8/layout/arrow4"/>
    <dgm:cxn modelId="{C2B63C18-FE04-4E98-BF5C-87C142F045AC}" type="presParOf" srcId="{CEE67605-0AF2-4953-8C2E-8099E9A212FB}" destId="{207CDD0A-578D-445D-A852-94DEF1220511}" srcOrd="1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B3A70FF-2855-497D-B6C1-42D29CB7BA80}" type="doc">
      <dgm:prSet loTypeId="urn:microsoft.com/office/officeart/2005/8/layout/vList2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64AD793B-C6B3-4B65-BE97-1226F1D1D4D8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2 уровень – БУЗОО «Родильный дом № 2»,  БУЗОО «Родильный дом № 4», БУЗОО «Родильный дом № 5», БУЗОО «Калачинская ЦРБ», БУЗОО «Исилькульская ЦРБ», БУЗОО «Тарская ЦРБ»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66FA2934-FA20-4E3D-8844-D118BB4953E2}" type="parTrans" cxnId="{C2B26E0E-845B-493F-BF12-BCE1276A4A62}">
      <dgm:prSet/>
      <dgm:spPr/>
      <dgm:t>
        <a:bodyPr/>
        <a:lstStyle/>
        <a:p>
          <a:endParaRPr lang="ru-RU"/>
        </a:p>
      </dgm:t>
    </dgm:pt>
    <dgm:pt modelId="{51AC1CE2-18A2-4B9C-B9BE-7F4E07FCB8D7}" type="sibTrans" cxnId="{C2B26E0E-845B-493F-BF12-BCE1276A4A62}">
      <dgm:prSet/>
      <dgm:spPr/>
      <dgm:t>
        <a:bodyPr/>
        <a:lstStyle/>
        <a:p>
          <a:endParaRPr lang="ru-RU"/>
        </a:p>
      </dgm:t>
    </dgm:pt>
    <dgm:pt modelId="{0329C324-7A4C-4A8E-A116-7E297E31636C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3 уровень – в 2014 году созданы 2 перинатальных центра: перинатальный центр БУЗОО «Областная клиническая больница», БУЗОО «Городской клинический перинатальный центр».  </a:t>
          </a:r>
        </a:p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БУЗОО «Клинический родильный дом № 6»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1D2DFBBC-CBEA-4A1D-BC10-D10F0BB6222E}" type="parTrans" cxnId="{28821B11-608E-4965-A1CF-65CCA75C0448}">
      <dgm:prSet/>
      <dgm:spPr/>
      <dgm:t>
        <a:bodyPr/>
        <a:lstStyle/>
        <a:p>
          <a:endParaRPr lang="ru-RU"/>
        </a:p>
      </dgm:t>
    </dgm:pt>
    <dgm:pt modelId="{5520799E-65F6-46B7-9ED2-8CFCDDBAFA07}" type="sibTrans" cxnId="{28821B11-608E-4965-A1CF-65CCA75C0448}">
      <dgm:prSet/>
      <dgm:spPr/>
      <dgm:t>
        <a:bodyPr/>
        <a:lstStyle/>
        <a:p>
          <a:endParaRPr lang="ru-RU"/>
        </a:p>
      </dgm:t>
    </dgm:pt>
    <dgm:pt modelId="{BB9C2C84-4A12-43C7-936A-729B0D95B83C}">
      <dgm:prSet custT="1"/>
      <dgm:spPr/>
      <dgm:t>
        <a:bodyPr/>
        <a:lstStyle/>
        <a:p>
          <a:r>
            <a:rPr lang="ru-RU" sz="3200" dirty="0" smtClean="0">
              <a:latin typeface="Times New Roman" pitchFamily="18" charset="0"/>
              <a:cs typeface="Times New Roman" pitchFamily="18" charset="0"/>
            </a:rPr>
            <a:t>1 уровень  – 28 центральных районных больниц</a:t>
          </a:r>
          <a:endParaRPr lang="ru-RU" sz="3200" dirty="0">
            <a:latin typeface="Times New Roman" pitchFamily="18" charset="0"/>
            <a:cs typeface="Times New Roman" pitchFamily="18" charset="0"/>
          </a:endParaRPr>
        </a:p>
      </dgm:t>
    </dgm:pt>
    <dgm:pt modelId="{A0D2E7FE-16AA-4833-AB1A-CEAA3DC5EA0E}" type="parTrans" cxnId="{AEBF850A-B1E8-42CE-9A96-DEF8A5172C22}">
      <dgm:prSet/>
      <dgm:spPr/>
      <dgm:t>
        <a:bodyPr/>
        <a:lstStyle/>
        <a:p>
          <a:endParaRPr lang="ru-RU"/>
        </a:p>
      </dgm:t>
    </dgm:pt>
    <dgm:pt modelId="{646B08F4-1545-4180-B581-5BCCD821B0FE}" type="sibTrans" cxnId="{AEBF850A-B1E8-42CE-9A96-DEF8A5172C22}">
      <dgm:prSet/>
      <dgm:spPr/>
      <dgm:t>
        <a:bodyPr/>
        <a:lstStyle/>
        <a:p>
          <a:endParaRPr lang="ru-RU"/>
        </a:p>
      </dgm:t>
    </dgm:pt>
    <dgm:pt modelId="{D60BA3BF-D580-4883-994E-6F781EA7D176}" type="pres">
      <dgm:prSet presAssocID="{8B3A70FF-2855-497D-B6C1-42D29CB7BA8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3971E69-6C17-450B-B87D-09FDCE529532}" type="pres">
      <dgm:prSet presAssocID="{64AD793B-C6B3-4B65-BE97-1226F1D1D4D8}" presName="parentText" presStyleLbl="node1" presStyleIdx="0" presStyleCnt="3" custLinFactY="57484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797B45-36C0-49A6-877A-BA9B990CAAAB}" type="pres">
      <dgm:prSet presAssocID="{51AC1CE2-18A2-4B9C-B9BE-7F4E07FCB8D7}" presName="spacer" presStyleCnt="0"/>
      <dgm:spPr/>
    </dgm:pt>
    <dgm:pt modelId="{2602B785-012E-44BE-8167-714DC9DD6DD6}" type="pres">
      <dgm:prSet presAssocID="{BB9C2C84-4A12-43C7-936A-729B0D95B83C}" presName="parentText" presStyleLbl="node1" presStyleIdx="1" presStyleCnt="3" custScaleY="59142" custLinFactY="-111077" custLinFactNeighborX="-1419" custLinFactNeighborY="-2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E46C32-0BF1-4A0E-BF3C-7916A4091E82}" type="pres">
      <dgm:prSet presAssocID="{646B08F4-1545-4180-B581-5BCCD821B0FE}" presName="spacer" presStyleCnt="0"/>
      <dgm:spPr/>
    </dgm:pt>
    <dgm:pt modelId="{44D77B44-FA9E-431F-AA6B-6CE45CB9CEF5}" type="pres">
      <dgm:prSet presAssocID="{0329C324-7A4C-4A8E-A116-7E297E31636C}" presName="parentText" presStyleLbl="node1" presStyleIdx="2" presStyleCnt="3" custScaleY="12087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EBF850A-B1E8-42CE-9A96-DEF8A5172C22}" srcId="{8B3A70FF-2855-497D-B6C1-42D29CB7BA80}" destId="{BB9C2C84-4A12-43C7-936A-729B0D95B83C}" srcOrd="1" destOrd="0" parTransId="{A0D2E7FE-16AA-4833-AB1A-CEAA3DC5EA0E}" sibTransId="{646B08F4-1545-4180-B581-5BCCD821B0FE}"/>
    <dgm:cxn modelId="{B5C83FE6-C324-4EA4-A87B-C7D0AD9B1DF7}" type="presOf" srcId="{0329C324-7A4C-4A8E-A116-7E297E31636C}" destId="{44D77B44-FA9E-431F-AA6B-6CE45CB9CEF5}" srcOrd="0" destOrd="0" presId="urn:microsoft.com/office/officeart/2005/8/layout/vList2"/>
    <dgm:cxn modelId="{0A1FF575-7769-4CFC-891B-F33D88B6E3CD}" type="presOf" srcId="{64AD793B-C6B3-4B65-BE97-1226F1D1D4D8}" destId="{73971E69-6C17-450B-B87D-09FDCE529532}" srcOrd="0" destOrd="0" presId="urn:microsoft.com/office/officeart/2005/8/layout/vList2"/>
    <dgm:cxn modelId="{11E8D8B1-A572-42BF-AA64-74665EC5A1B8}" type="presOf" srcId="{BB9C2C84-4A12-43C7-936A-729B0D95B83C}" destId="{2602B785-012E-44BE-8167-714DC9DD6DD6}" srcOrd="0" destOrd="0" presId="urn:microsoft.com/office/officeart/2005/8/layout/vList2"/>
    <dgm:cxn modelId="{28821B11-608E-4965-A1CF-65CCA75C0448}" srcId="{8B3A70FF-2855-497D-B6C1-42D29CB7BA80}" destId="{0329C324-7A4C-4A8E-A116-7E297E31636C}" srcOrd="2" destOrd="0" parTransId="{1D2DFBBC-CBEA-4A1D-BC10-D10F0BB6222E}" sibTransId="{5520799E-65F6-46B7-9ED2-8CFCDDBAFA07}"/>
    <dgm:cxn modelId="{8681AEEA-145A-44CF-9E2C-429BF69EC1CE}" type="presOf" srcId="{8B3A70FF-2855-497D-B6C1-42D29CB7BA80}" destId="{D60BA3BF-D580-4883-994E-6F781EA7D176}" srcOrd="0" destOrd="0" presId="urn:microsoft.com/office/officeart/2005/8/layout/vList2"/>
    <dgm:cxn modelId="{C2B26E0E-845B-493F-BF12-BCE1276A4A62}" srcId="{8B3A70FF-2855-497D-B6C1-42D29CB7BA80}" destId="{64AD793B-C6B3-4B65-BE97-1226F1D1D4D8}" srcOrd="0" destOrd="0" parTransId="{66FA2934-FA20-4E3D-8844-D118BB4953E2}" sibTransId="{51AC1CE2-18A2-4B9C-B9BE-7F4E07FCB8D7}"/>
    <dgm:cxn modelId="{377D81B7-3463-49F8-8CB7-DE761347312E}" type="presParOf" srcId="{D60BA3BF-D580-4883-994E-6F781EA7D176}" destId="{73971E69-6C17-450B-B87D-09FDCE529532}" srcOrd="0" destOrd="0" presId="urn:microsoft.com/office/officeart/2005/8/layout/vList2"/>
    <dgm:cxn modelId="{3377C5E3-EA8B-4BF6-AF65-9E26B9309F45}" type="presParOf" srcId="{D60BA3BF-D580-4883-994E-6F781EA7D176}" destId="{77797B45-36C0-49A6-877A-BA9B990CAAAB}" srcOrd="1" destOrd="0" presId="urn:microsoft.com/office/officeart/2005/8/layout/vList2"/>
    <dgm:cxn modelId="{10D05BA2-D35E-4995-8986-1D745C4A7342}" type="presParOf" srcId="{D60BA3BF-D580-4883-994E-6F781EA7D176}" destId="{2602B785-012E-44BE-8167-714DC9DD6DD6}" srcOrd="2" destOrd="0" presId="urn:microsoft.com/office/officeart/2005/8/layout/vList2"/>
    <dgm:cxn modelId="{E4A25B3F-CB9C-4952-B554-0D5BD36AD2F8}" type="presParOf" srcId="{D60BA3BF-D580-4883-994E-6F781EA7D176}" destId="{4BE46C32-0BF1-4A0E-BF3C-7916A4091E82}" srcOrd="3" destOrd="0" presId="urn:microsoft.com/office/officeart/2005/8/layout/vList2"/>
    <dgm:cxn modelId="{ECBC6FEB-2CA8-4281-A907-F8D6F7DC0241}" type="presParOf" srcId="{D60BA3BF-D580-4883-994E-6F781EA7D176}" destId="{44D77B44-FA9E-431F-AA6B-6CE45CB9CEF5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1EFD71-5AD7-4D48-8D4B-48EE1BA184E5}">
      <dsp:nvSpPr>
        <dsp:cNvPr id="0" name=""/>
        <dsp:cNvSpPr/>
      </dsp:nvSpPr>
      <dsp:spPr>
        <a:xfrm rot="10800000">
          <a:off x="428597" y="0"/>
          <a:ext cx="630827" cy="4000528"/>
        </a:xfrm>
        <a:prstGeom prst="upArrow">
          <a:avLst/>
        </a:prstGeom>
        <a:solidFill>
          <a:srgbClr val="92D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07CDD0A-578D-445D-A852-94DEF1220511}">
      <dsp:nvSpPr>
        <dsp:cNvPr id="0" name=""/>
        <dsp:cNvSpPr/>
      </dsp:nvSpPr>
      <dsp:spPr>
        <a:xfrm>
          <a:off x="18" y="0"/>
          <a:ext cx="7548543" cy="40005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0" rIns="170688" bIns="17068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" y="0"/>
        <a:ext cx="7548543" cy="400052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971E69-6C17-450B-B87D-09FDCE529532}">
      <dsp:nvSpPr>
        <dsp:cNvPr id="0" name=""/>
        <dsp:cNvSpPr/>
      </dsp:nvSpPr>
      <dsp:spPr>
        <a:xfrm>
          <a:off x="0" y="1062465"/>
          <a:ext cx="8858312" cy="182893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2 уровень – БУЗОО «Родильный дом № 2»,  БУЗОО «Родильный дом № 4», БУЗОО «Родильный дом № 5», БУЗОО «Калачинская ЦРБ», БУЗОО «Исилькульская ЦРБ», БУЗОО «Тарская ЦРБ»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89281" y="1151746"/>
        <a:ext cx="8679750" cy="1650374"/>
      </dsp:txXfrm>
    </dsp:sp>
    <dsp:sp modelId="{2602B785-012E-44BE-8167-714DC9DD6DD6}">
      <dsp:nvSpPr>
        <dsp:cNvPr id="0" name=""/>
        <dsp:cNvSpPr/>
      </dsp:nvSpPr>
      <dsp:spPr>
        <a:xfrm>
          <a:off x="0" y="0"/>
          <a:ext cx="8858312" cy="108166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Times New Roman" pitchFamily="18" charset="0"/>
              <a:cs typeface="Times New Roman" pitchFamily="18" charset="0"/>
            </a:rPr>
            <a:t>1 уровень  – 28 центральных районных больниц</a:t>
          </a:r>
          <a:endParaRPr lang="ru-RU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2803" y="52803"/>
        <a:ext cx="8752706" cy="976063"/>
      </dsp:txXfrm>
    </dsp:sp>
    <dsp:sp modelId="{44D77B44-FA9E-431F-AA6B-6CE45CB9CEF5}">
      <dsp:nvSpPr>
        <dsp:cNvPr id="0" name=""/>
        <dsp:cNvSpPr/>
      </dsp:nvSpPr>
      <dsp:spPr>
        <a:xfrm>
          <a:off x="0" y="2929416"/>
          <a:ext cx="8858312" cy="221069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3 уровень – в 2014 году созданы 2 перинатальных центра: перинатальный центр БУЗОО «Областная клиническая больница», БУЗОО «Городской клинический перинатальный центр».  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БУЗОО «Клинический родильный дом № 6»</a:t>
          </a:r>
          <a:endParaRPr lang="ru-RU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07917" y="3037333"/>
        <a:ext cx="8642478" cy="19948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CBDCA209-CA3C-4816-9E6C-479D7526E3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762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3643314"/>
            <a:ext cx="7772400" cy="857256"/>
          </a:xfrm>
        </p:spPr>
        <p:txBody>
          <a:bodyPr/>
          <a:lstStyle>
            <a:lvl1pPr algn="l">
              <a:defRPr b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  <a:ea typeface="Batang" pitchFamily="18" charset="-127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4500570"/>
            <a:ext cx="6400800" cy="714380"/>
          </a:xfrm>
        </p:spPr>
        <p:txBody>
          <a:bodyPr/>
          <a:lstStyle>
            <a:lvl1pPr marL="0" indent="0" algn="l">
              <a:buNone/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38893-084C-4C69-B48A-9329A84C92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376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C18E9-58D9-4FB5-9491-C41D330EF0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582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F2BB20-A451-4419-9673-54A3AA24FF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36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5AF7F8-B595-4E33-A57A-1713F21A8D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636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085D9-AC07-41CD-ABDC-40B427E172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239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297EB-9B9F-4E84-B35C-1A0A33888A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773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88D7E-E61C-419A-806F-2D28A91599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84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1A3DA-21A1-4A07-B8D1-235EBE61D1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32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23B16-2071-42D6-9503-DB3F3D9FFF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075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EEE76-7F1B-46DB-AF89-0CD4B044C9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836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D9AFE-9AB1-4824-8143-0990A7C1BF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447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21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5957EDAF-E83C-4CBF-8279-8D36DBB5F7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8EB4E3"/>
          </a:solidFill>
          <a:latin typeface="Century Gothic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8EB4E3"/>
          </a:solidFill>
          <a:latin typeface="Century Gothic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8EB4E3"/>
          </a:solidFill>
          <a:latin typeface="Century Gothic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8EB4E3"/>
          </a:solidFill>
          <a:latin typeface="Century Gothic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8EB4E3"/>
          </a:solidFill>
          <a:latin typeface="Century Gothic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8EB4E3"/>
          </a:solidFill>
          <a:latin typeface="Century Gothic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8EB4E3"/>
          </a:solidFill>
          <a:latin typeface="Century Gothic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8EB4E3"/>
          </a:solidFill>
          <a:latin typeface="Century Gothic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8EB4E3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C6D9F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C6D9F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C6D9F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C6D9F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C6D9F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7.png"/><Relationship Id="rId4" Type="http://schemas.openxmlformats.org/officeDocument/2006/relationships/oleObject" Target="../embeddings/oleObject4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8.png"/><Relationship Id="rId4" Type="http://schemas.openxmlformats.org/officeDocument/2006/relationships/oleObject" Target="../embeddings/oleObject5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5.png"/><Relationship Id="rId4" Type="http://schemas.openxmlformats.org/officeDocument/2006/relationships/oleObject" Target="../embeddings/oleObject6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8.png"/><Relationship Id="rId4" Type="http://schemas.openxmlformats.org/officeDocument/2006/relationships/oleObject" Target="../embeddings/oleObject7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9.png"/><Relationship Id="rId4" Type="http://schemas.openxmlformats.org/officeDocument/2006/relationships/oleObject" Target="../embeddings/oleObject8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5.png"/><Relationship Id="rId4" Type="http://schemas.openxmlformats.org/officeDocument/2006/relationships/oleObject" Target="../embeddings/oleObject3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86125" y="4786313"/>
            <a:ext cx="5857875" cy="1357312"/>
          </a:xfrm>
        </p:spPr>
        <p:txBody>
          <a:bodyPr/>
          <a:lstStyle/>
          <a:p>
            <a:pPr algn="r" eaLnBrk="1" hangingPunct="1"/>
            <a:r>
              <a:rPr lang="ru-RU" sz="1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Главный  специалист отдела охраны здоровья матери и ребенка управления организации оказания медицинской помощи женщинам и детям  Министерства здравоохранения Омской области </a:t>
            </a:r>
            <a:br>
              <a:rPr lang="ru-RU" sz="1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Гордеева И.А.</a:t>
            </a: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-357188" y="2205038"/>
            <a:ext cx="9501188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 algn="ctr" eaLnBrk="1" hangingPunct="1">
              <a:defRPr/>
            </a:pPr>
            <a:r>
              <a:rPr lang="ru-RU" sz="2700" b="1" dirty="0">
                <a:latin typeface="Times New Roman" pitchFamily="18" charset="0"/>
              </a:rPr>
              <a:t>Итоги работы и перспективы развития службы родовспоможения в Омской области</a:t>
            </a:r>
          </a:p>
          <a:p>
            <a:pPr lvl="1" algn="ctr" eaLnBrk="1" hangingPunct="1">
              <a:defRPr/>
            </a:pPr>
            <a:r>
              <a:rPr lang="ru-RU" sz="2700" b="1" dirty="0">
                <a:latin typeface="Times New Roman" pitchFamily="18" charset="0"/>
              </a:rPr>
              <a:t>2014 г.</a:t>
            </a:r>
          </a:p>
          <a:p>
            <a:pPr lvl="1" algn="ctr" eaLnBrk="1" hangingPunct="1">
              <a:defRPr/>
            </a:pPr>
            <a:endParaRPr lang="ru-RU" sz="27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0244" name="Rectangle 8"/>
          <p:cNvSpPr>
            <a:spLocks noChangeArrowheads="1"/>
          </p:cNvSpPr>
          <p:nvPr/>
        </p:nvSpPr>
        <p:spPr bwMode="auto">
          <a:xfrm>
            <a:off x="1116013" y="981075"/>
            <a:ext cx="712787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ru-RU" sz="2000" b="1">
                <a:latin typeface="Times New Roman" pitchFamily="18" charset="0"/>
              </a:rPr>
              <a:t>Министерство</a:t>
            </a:r>
            <a:r>
              <a:rPr lang="ru-RU" sz="2000" b="1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ru-RU" sz="2000" b="1">
                <a:latin typeface="Times New Roman" pitchFamily="18" charset="0"/>
              </a:rPr>
              <a:t>здравоохранения Омской области</a:t>
            </a:r>
          </a:p>
        </p:txBody>
      </p:sp>
      <p:pic>
        <p:nvPicPr>
          <p:cNvPr id="10245" name="Picture 23" descr="герб ОО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5" y="214313"/>
            <a:ext cx="998538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23" descr="герб ОО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8538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2"/>
          <p:cNvSpPr txBox="1">
            <a:spLocks/>
          </p:cNvSpPr>
          <p:nvPr/>
        </p:nvSpPr>
        <p:spPr>
          <a:xfrm>
            <a:off x="914400" y="214290"/>
            <a:ext cx="8229600" cy="500066"/>
          </a:xfrm>
          <a:prstGeom prst="rect">
            <a:avLst/>
          </a:prstGeom>
        </p:spPr>
        <p:txBody>
          <a:bodyPr anchor="b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200" b="1" dirty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Министерство здравоохранения Омской област</a:t>
            </a:r>
            <a:r>
              <a:rPr lang="ru-RU" sz="2200" dirty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85813"/>
            <a:ext cx="9144000" cy="0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102" name="TextBox 8"/>
          <p:cNvSpPr txBox="1">
            <a:spLocks noChangeArrowheads="1"/>
          </p:cNvSpPr>
          <p:nvPr/>
        </p:nvSpPr>
        <p:spPr bwMode="auto">
          <a:xfrm>
            <a:off x="1071563" y="1000125"/>
            <a:ext cx="6286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Естественный прирост населения в 2014 году</a:t>
            </a:r>
          </a:p>
        </p:txBody>
      </p:sp>
      <p:graphicFrame>
        <p:nvGraphicFramePr>
          <p:cNvPr id="4098" name="Диаграмма 10"/>
          <p:cNvGraphicFramePr>
            <a:graphicFrameLocks/>
          </p:cNvGraphicFramePr>
          <p:nvPr/>
        </p:nvGraphicFramePr>
        <p:xfrm>
          <a:off x="1428750" y="1714500"/>
          <a:ext cx="6096000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r:id="rId4" imgW="6096528" imgH="4066384" progId="Excel.Chart.8">
                  <p:embed/>
                </p:oleObj>
              </mc:Choice>
              <mc:Fallback>
                <p:oleObj r:id="rId4" imgW="6096528" imgH="4066384" progId="Excel.Chart.8">
                  <p:embed/>
                  <p:pic>
                    <p:nvPicPr>
                      <p:cNvPr id="0" name="Диаграмма 10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50" y="1714500"/>
                        <a:ext cx="6096000" cy="4064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3" descr="герб ОО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8538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2"/>
          <p:cNvSpPr txBox="1">
            <a:spLocks/>
          </p:cNvSpPr>
          <p:nvPr/>
        </p:nvSpPr>
        <p:spPr>
          <a:xfrm>
            <a:off x="914400" y="214290"/>
            <a:ext cx="8229600" cy="500066"/>
          </a:xfrm>
          <a:prstGeom prst="rect">
            <a:avLst/>
          </a:prstGeom>
        </p:spPr>
        <p:txBody>
          <a:bodyPr anchor="b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200" b="1" dirty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Министерство здравоохранения Омской област</a:t>
            </a:r>
            <a:r>
              <a:rPr lang="ru-RU" sz="2200" dirty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85813"/>
            <a:ext cx="9144000" cy="0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126" name="TextBox 8"/>
          <p:cNvSpPr txBox="1">
            <a:spLocks noChangeArrowheads="1"/>
          </p:cNvSpPr>
          <p:nvPr/>
        </p:nvSpPr>
        <p:spPr bwMode="auto">
          <a:xfrm>
            <a:off x="1071563" y="1000125"/>
            <a:ext cx="6286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Численность женщин фертильного возраста</a:t>
            </a:r>
          </a:p>
        </p:txBody>
      </p:sp>
      <p:graphicFrame>
        <p:nvGraphicFramePr>
          <p:cNvPr id="5122" name="Диаграмма 8"/>
          <p:cNvGraphicFramePr>
            <a:graphicFrameLocks/>
          </p:cNvGraphicFramePr>
          <p:nvPr/>
        </p:nvGraphicFramePr>
        <p:xfrm>
          <a:off x="428625" y="1714500"/>
          <a:ext cx="8501063" cy="4643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r:id="rId4" imgW="8504657" imgH="4645555" progId="Excel.Chart.8">
                  <p:embed/>
                </p:oleObj>
              </mc:Choice>
              <mc:Fallback>
                <p:oleObj r:id="rId4" imgW="8504657" imgH="4645555" progId="Excel.Chart.8">
                  <p:embed/>
                  <p:pic>
                    <p:nvPicPr>
                      <p:cNvPr id="0" name="Диаграмма 8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25" y="1714500"/>
                        <a:ext cx="8501063" cy="4643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3" descr="герб ОО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8538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2"/>
          <p:cNvSpPr txBox="1">
            <a:spLocks/>
          </p:cNvSpPr>
          <p:nvPr/>
        </p:nvSpPr>
        <p:spPr>
          <a:xfrm>
            <a:off x="914400" y="214290"/>
            <a:ext cx="8229600" cy="500066"/>
          </a:xfrm>
          <a:prstGeom prst="rect">
            <a:avLst/>
          </a:prstGeom>
        </p:spPr>
        <p:txBody>
          <a:bodyPr anchor="b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200" b="1" dirty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Министерство здравоохранения Омской област</a:t>
            </a:r>
            <a:r>
              <a:rPr lang="ru-RU" sz="2200" dirty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85813"/>
            <a:ext cx="9144000" cy="0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6389" name="Rectangle 3"/>
          <p:cNvSpPr>
            <a:spLocks noChangeArrowheads="1"/>
          </p:cNvSpPr>
          <p:nvPr/>
        </p:nvSpPr>
        <p:spPr bwMode="auto">
          <a:xfrm>
            <a:off x="263525" y="1071563"/>
            <a:ext cx="7808913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      Количество рожденных детей</a:t>
            </a:r>
          </a:p>
          <a:p>
            <a:pPr algn="ctr"/>
            <a:endParaRPr lang="ru-RU" sz="2000"/>
          </a:p>
          <a:p>
            <a:pPr algn="just"/>
            <a:r>
              <a:rPr lang="ru-RU" sz="2400" b="1">
                <a:latin typeface="Times New Roman" pitchFamily="18" charset="0"/>
                <a:cs typeface="Times New Roman" pitchFamily="18" charset="0"/>
              </a:rPr>
              <a:t>                        2013 г.                                         2014 г.                                                                 </a:t>
            </a:r>
          </a:p>
          <a:p>
            <a:pPr algn="just"/>
            <a:r>
              <a:rPr lang="ru-RU" sz="2400" b="1">
                <a:latin typeface="Times New Roman" pitchFamily="18" charset="0"/>
                <a:cs typeface="Times New Roman" pitchFamily="18" charset="0"/>
              </a:rPr>
              <a:t>                        29 196                                         29 809</a:t>
            </a:r>
          </a:p>
          <a:p>
            <a:pPr algn="just"/>
            <a:endParaRPr lang="ru-RU" sz="2000"/>
          </a:p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      Повторные роды</a:t>
            </a:r>
          </a:p>
          <a:p>
            <a:pPr algn="ctr"/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/>
              <a:t>                          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2013 г.                                         2014 г.                                                                 </a:t>
            </a:r>
          </a:p>
          <a:p>
            <a:pPr algn="just"/>
            <a:r>
              <a:rPr lang="ru-RU" sz="2400" b="1">
                <a:latin typeface="Times New Roman" pitchFamily="18" charset="0"/>
                <a:cs typeface="Times New Roman" pitchFamily="18" charset="0"/>
              </a:rPr>
              <a:t>                        13 160                                         15 795</a:t>
            </a:r>
          </a:p>
          <a:p>
            <a:pPr algn="just"/>
            <a:endParaRPr lang="ru-RU" sz="2000" b="1" u="sng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mladenets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0430" y="1500174"/>
            <a:ext cx="1858559" cy="13285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c164d9ee0f8b2b6524a596f7f156c0a7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4678" y="3857628"/>
            <a:ext cx="2754606" cy="18335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3" descr="герб О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8538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2"/>
          <p:cNvSpPr txBox="1">
            <a:spLocks/>
          </p:cNvSpPr>
          <p:nvPr/>
        </p:nvSpPr>
        <p:spPr>
          <a:xfrm>
            <a:off x="914400" y="214290"/>
            <a:ext cx="8229600" cy="500066"/>
          </a:xfrm>
          <a:prstGeom prst="rect">
            <a:avLst/>
          </a:prstGeom>
        </p:spPr>
        <p:txBody>
          <a:bodyPr anchor="b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200" b="1" dirty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Министерство здравоохранения Омской област</a:t>
            </a:r>
            <a:r>
              <a:rPr lang="ru-RU" sz="2200" dirty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85813"/>
            <a:ext cx="9144000" cy="0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7413" name="Rectangle 3"/>
          <p:cNvSpPr>
            <a:spLocks noChangeArrowheads="1"/>
          </p:cNvSpPr>
          <p:nvPr/>
        </p:nvSpPr>
        <p:spPr bwMode="auto">
          <a:xfrm>
            <a:off x="142875" y="1071563"/>
            <a:ext cx="8715375" cy="317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sz="20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Муниципальные районы с высоким уровнем рождаемости </a:t>
            </a:r>
          </a:p>
          <a:p>
            <a:endParaRPr lang="ru-RU" sz="2000" b="1">
              <a:latin typeface="Times New Roman" pitchFamily="18" charset="0"/>
              <a:cs typeface="Times New Roman" pitchFamily="18" charset="0"/>
            </a:endParaRPr>
          </a:p>
          <a:p>
            <a:endParaRPr lang="ru-RU" sz="2000" b="1">
              <a:latin typeface="Times New Roman" pitchFamily="18" charset="0"/>
              <a:cs typeface="Times New Roman" pitchFamily="18" charset="0"/>
            </a:endParaRPr>
          </a:p>
          <a:p>
            <a:endParaRPr lang="ru-RU" sz="2000" b="1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Марьяновский муниципальный район – 20,2</a:t>
            </a:r>
            <a:r>
              <a:rPr lang="ru-RU" sz="2000" b="1" baseline="300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000" b="1" baseline="-250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оо </a:t>
            </a:r>
            <a:r>
              <a:rPr lang="ru-RU" sz="2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коэффициент прироста 6,8%</a:t>
            </a:r>
            <a:r>
              <a:rPr lang="ru-RU" sz="16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2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Горьковский муниципальный район – 19,9</a:t>
            </a:r>
            <a:r>
              <a:rPr lang="ru-RU" sz="2000" b="1" baseline="300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000" b="1" baseline="-250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оо </a:t>
            </a:r>
            <a:r>
              <a:rPr lang="ru-RU" sz="16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коэффициент прироста 1,9 %</a:t>
            </a:r>
            <a:r>
              <a:rPr lang="ru-RU" sz="16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endParaRPr lang="ru-RU" sz="1600" b="1" baseline="-2500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Шербакульский муниципальный район –19,5 </a:t>
            </a:r>
            <a:r>
              <a:rPr lang="ru-RU" sz="2000" b="1" baseline="300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000" b="1" baseline="-250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оо </a:t>
            </a:r>
            <a:r>
              <a:rPr lang="ru-RU" sz="16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коэффициент прироста 4,4 %</a:t>
            </a:r>
            <a:r>
              <a:rPr lang="ru-RU" sz="16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2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000" b="1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mladenets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628" y="3500438"/>
            <a:ext cx="3357586" cy="24001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i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14414" y="4572008"/>
            <a:ext cx="1571636" cy="16215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123245_image_large.jpg"/>
          <p:cNvPicPr>
            <a:picLocks noChangeAspect="1"/>
          </p:cNvPicPr>
          <p:nvPr/>
        </p:nvPicPr>
        <p:blipFill>
          <a:blip r:embed="rId2" cstate="email">
            <a:lum bright="-2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1428736"/>
            <a:ext cx="3214710" cy="251333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5" name="Picture 23" descr="герб О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8538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2"/>
          <p:cNvSpPr txBox="1">
            <a:spLocks/>
          </p:cNvSpPr>
          <p:nvPr/>
        </p:nvSpPr>
        <p:spPr>
          <a:xfrm>
            <a:off x="914400" y="214290"/>
            <a:ext cx="8229600" cy="500066"/>
          </a:xfrm>
          <a:prstGeom prst="rect">
            <a:avLst/>
          </a:prstGeom>
        </p:spPr>
        <p:txBody>
          <a:bodyPr anchor="b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200" b="1" dirty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Министерство здравоохранения Омской област</a:t>
            </a:r>
            <a:r>
              <a:rPr lang="ru-RU" sz="2200" dirty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85813"/>
            <a:ext cx="9144000" cy="0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8438" name="TextBox 8"/>
          <p:cNvSpPr txBox="1">
            <a:spLocks noChangeArrowheads="1"/>
          </p:cNvSpPr>
          <p:nvPr/>
        </p:nvSpPr>
        <p:spPr bwMode="auto">
          <a:xfrm>
            <a:off x="0" y="1000125"/>
            <a:ext cx="5737225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УБЫЛЬ НАСЕЛЕНИЯ</a:t>
            </a:r>
          </a:p>
          <a:p>
            <a:pPr algn="just"/>
            <a:endParaRPr lang="ru-RU" sz="32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>
                <a:latin typeface="Times New Roman" pitchFamily="18" charset="0"/>
                <a:cs typeface="Times New Roman" pitchFamily="18" charset="0"/>
              </a:rPr>
              <a:t>Большереченский район (- 1,3 %) </a:t>
            </a:r>
          </a:p>
          <a:p>
            <a:pPr algn="just"/>
            <a:r>
              <a:rPr lang="ru-RU" sz="2800" b="1">
                <a:latin typeface="Times New Roman" pitchFamily="18" charset="0"/>
                <a:cs typeface="Times New Roman" pitchFamily="18" charset="0"/>
              </a:rPr>
              <a:t>Большеуковский район (- 1,7 %) </a:t>
            </a:r>
          </a:p>
          <a:p>
            <a:pPr algn="just"/>
            <a:r>
              <a:rPr lang="ru-RU" sz="2800" b="1">
                <a:latin typeface="Times New Roman" pitchFamily="18" charset="0"/>
                <a:cs typeface="Times New Roman" pitchFamily="18" charset="0"/>
              </a:rPr>
              <a:t>Крутинский район (- 2,2 %)</a:t>
            </a:r>
          </a:p>
          <a:p>
            <a:pPr algn="just"/>
            <a:r>
              <a:rPr lang="ru-RU" sz="2800" b="1">
                <a:latin typeface="Times New Roman" pitchFamily="18" charset="0"/>
                <a:cs typeface="Times New Roman" pitchFamily="18" charset="0"/>
              </a:rPr>
              <a:t>Тюкалинский район (- 2,7 %)</a:t>
            </a:r>
          </a:p>
          <a:p>
            <a:pPr algn="just"/>
            <a:r>
              <a:rPr lang="ru-RU" sz="2800" b="1">
                <a:latin typeface="Times New Roman" pitchFamily="18" charset="0"/>
                <a:cs typeface="Times New Roman" pitchFamily="18" charset="0"/>
              </a:rPr>
              <a:t>Усть-Ишимский район (- 2,7 %)</a:t>
            </a:r>
          </a:p>
          <a:p>
            <a:pPr algn="just"/>
            <a:r>
              <a:rPr lang="ru-RU" sz="2800" b="1">
                <a:latin typeface="Times New Roman" pitchFamily="18" charset="0"/>
                <a:cs typeface="Times New Roman" pitchFamily="18" charset="0"/>
              </a:rPr>
              <a:t>Тарский район (- 3,4 %)</a:t>
            </a:r>
          </a:p>
          <a:p>
            <a:pPr algn="just"/>
            <a:r>
              <a:rPr lang="ru-RU" sz="2800" b="1">
                <a:latin typeface="Times New Roman" pitchFamily="18" charset="0"/>
                <a:cs typeface="Times New Roman" pitchFamily="18" charset="0"/>
              </a:rPr>
              <a:t>Муромцевский район (- 4,6 %) </a:t>
            </a:r>
          </a:p>
          <a:p>
            <a:pPr algn="just"/>
            <a:r>
              <a:rPr lang="ru-RU" sz="2800" b="1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23" descr="герб О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8538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2"/>
          <p:cNvSpPr txBox="1">
            <a:spLocks/>
          </p:cNvSpPr>
          <p:nvPr/>
        </p:nvSpPr>
        <p:spPr>
          <a:xfrm>
            <a:off x="914400" y="214290"/>
            <a:ext cx="8229600" cy="500066"/>
          </a:xfrm>
          <a:prstGeom prst="rect">
            <a:avLst/>
          </a:prstGeom>
        </p:spPr>
        <p:txBody>
          <a:bodyPr anchor="b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200" b="1" dirty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Министерство здравоохранения Омской област</a:t>
            </a:r>
            <a:r>
              <a:rPr lang="ru-RU" sz="2200" dirty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85813"/>
            <a:ext cx="9144000" cy="0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150" name="TextBox 5"/>
          <p:cNvSpPr txBox="1">
            <a:spLocks noChangeArrowheads="1"/>
          </p:cNvSpPr>
          <p:nvPr/>
        </p:nvSpPr>
        <p:spPr bwMode="auto">
          <a:xfrm>
            <a:off x="1928813" y="928688"/>
            <a:ext cx="53467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Доля преждевременных родов в ЦРБ</a:t>
            </a:r>
          </a:p>
        </p:txBody>
      </p:sp>
      <p:graphicFrame>
        <p:nvGraphicFramePr>
          <p:cNvPr id="6146" name="Диаграмма 9"/>
          <p:cNvGraphicFramePr>
            <a:graphicFrameLocks/>
          </p:cNvGraphicFramePr>
          <p:nvPr/>
        </p:nvGraphicFramePr>
        <p:xfrm>
          <a:off x="1428750" y="1857375"/>
          <a:ext cx="6096000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1" r:id="rId4" imgW="6096528" imgH="4060288" progId="Excel.Chart.8">
                  <p:embed/>
                </p:oleObj>
              </mc:Choice>
              <mc:Fallback>
                <p:oleObj r:id="rId4" imgW="6096528" imgH="4060288" progId="Excel.Chart.8">
                  <p:embed/>
                  <p:pic>
                    <p:nvPicPr>
                      <p:cNvPr id="0" name="Диаграмма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50" y="1857375"/>
                        <a:ext cx="6096000" cy="4064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3" descr="герб О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8538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2"/>
          <p:cNvSpPr txBox="1">
            <a:spLocks/>
          </p:cNvSpPr>
          <p:nvPr/>
        </p:nvSpPr>
        <p:spPr>
          <a:xfrm>
            <a:off x="914400" y="214290"/>
            <a:ext cx="8229600" cy="500066"/>
          </a:xfrm>
          <a:prstGeom prst="rect">
            <a:avLst/>
          </a:prstGeom>
        </p:spPr>
        <p:txBody>
          <a:bodyPr anchor="b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200" b="1" dirty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Министерство здравоохранения Омской област</a:t>
            </a:r>
            <a:r>
              <a:rPr lang="ru-RU" sz="2200" dirty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85813"/>
            <a:ext cx="9144000" cy="0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9461" name="TextBox 10"/>
          <p:cNvSpPr txBox="1">
            <a:spLocks noChangeArrowheads="1"/>
          </p:cNvSpPr>
          <p:nvPr/>
        </p:nvSpPr>
        <p:spPr bwMode="auto">
          <a:xfrm>
            <a:off x="785813" y="1500188"/>
            <a:ext cx="8115300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Направлено на роды </a:t>
            </a:r>
          </a:p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в федеральные центры на ВМП: 2013 г. – 41 беременная</a:t>
            </a:r>
          </a:p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                                                           2014 г. – 44 беременных</a:t>
            </a:r>
          </a:p>
          <a:p>
            <a:pPr algn="ctr"/>
            <a:endParaRPr lang="ru-RU" sz="2400" b="1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4984405-kobieta-w-ciazy-643-48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48" y="2571744"/>
            <a:ext cx="4419610" cy="33129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3" descr="герб О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8538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73025" y="765175"/>
            <a:ext cx="9144000" cy="0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0484" name="Прямоугольник 8"/>
          <p:cNvSpPr>
            <a:spLocks noChangeArrowheads="1"/>
          </p:cNvSpPr>
          <p:nvPr/>
        </p:nvSpPr>
        <p:spPr bwMode="auto">
          <a:xfrm>
            <a:off x="0" y="214313"/>
            <a:ext cx="8715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БУЗОО «Областная клиническая больница»</a:t>
            </a:r>
          </a:p>
        </p:txBody>
      </p:sp>
      <p:sp>
        <p:nvSpPr>
          <p:cNvPr id="20485" name="Rectangle 11"/>
          <p:cNvSpPr>
            <a:spLocks noChangeArrowheads="1"/>
          </p:cNvSpPr>
          <p:nvPr/>
        </p:nvSpPr>
        <p:spPr bwMode="auto">
          <a:xfrm>
            <a:off x="-285750" y="785813"/>
            <a:ext cx="10052050" cy="586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bIns="0" anchor="ctr">
            <a:spAutoFit/>
          </a:bodyPr>
          <a:lstStyle/>
          <a:p>
            <a:pPr indent="450850" algn="just"/>
            <a:r>
              <a:rPr lang="ru-RU" b="1">
                <a:latin typeface="Times New Roman" pitchFamily="18" charset="0"/>
                <a:cs typeface="Times New Roman" pitchFamily="18" charset="0"/>
              </a:rPr>
              <a:t>В 2014 году осуществлено 203 выезда, вывезено 36 детей, 41 женщина </a:t>
            </a:r>
          </a:p>
          <a:p>
            <a:pPr indent="450850" algn="just"/>
            <a:r>
              <a:rPr lang="ru-RU" b="1">
                <a:latin typeface="Times New Roman" pitchFamily="18" charset="0"/>
                <a:cs typeface="Times New Roman" pitchFamily="18" charset="0"/>
              </a:rPr>
              <a:t>В 2014 г акушерами гинекологами выполнено – 146 выездов (в 2013 г – 142) </a:t>
            </a:r>
          </a:p>
          <a:p>
            <a:pPr indent="450850" algn="just"/>
            <a:endParaRPr lang="ru-RU" sz="1600" b="1">
              <a:latin typeface="Times New Roman" pitchFamily="18" charset="0"/>
              <a:cs typeface="Times New Roman" pitchFamily="18" charset="0"/>
            </a:endParaRPr>
          </a:p>
          <a:p>
            <a:pPr indent="450850" algn="just"/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Причины вызовов: </a:t>
            </a:r>
          </a:p>
          <a:p>
            <a:pPr indent="450850" algn="just"/>
            <a:r>
              <a:rPr lang="ru-RU" b="1">
                <a:latin typeface="Times New Roman" pitchFamily="18" charset="0"/>
                <a:cs typeface="Times New Roman" pitchFamily="18" charset="0"/>
              </a:rPr>
              <a:t>по поводу осложнений беременности – 38 </a:t>
            </a:r>
          </a:p>
          <a:p>
            <a:pPr indent="450850" algn="just"/>
            <a:r>
              <a:rPr lang="ru-RU" b="1">
                <a:latin typeface="Times New Roman" pitchFamily="18" charset="0"/>
                <a:cs typeface="Times New Roman" pitchFamily="18" charset="0"/>
              </a:rPr>
              <a:t>(Калачинск - 5, Тюкалинск – 4, Марьяновка - 3), </a:t>
            </a:r>
          </a:p>
          <a:p>
            <a:pPr indent="450850" algn="just"/>
            <a:r>
              <a:rPr lang="ru-RU" b="1">
                <a:latin typeface="Times New Roman" pitchFamily="18" charset="0"/>
                <a:cs typeface="Times New Roman" pitchFamily="18" charset="0"/>
              </a:rPr>
              <a:t>родов – 13 (Тара – 5, Тюкалинск – 5, Исилькуль - 3), </a:t>
            </a:r>
          </a:p>
          <a:p>
            <a:pPr indent="450850" algn="just"/>
            <a:r>
              <a:rPr lang="ru-RU" b="1">
                <a:latin typeface="Times New Roman" pitchFamily="18" charset="0"/>
                <a:cs typeface="Times New Roman" pitchFamily="18" charset="0"/>
              </a:rPr>
              <a:t>гнойных тубоовариальных образований – 28,</a:t>
            </a:r>
          </a:p>
          <a:p>
            <a:pPr indent="450850" algn="just"/>
            <a:r>
              <a:rPr lang="ru-RU" b="1">
                <a:latin typeface="Times New Roman" pitchFamily="18" charset="0"/>
                <a:cs typeface="Times New Roman" pitchFamily="18" charset="0"/>
              </a:rPr>
              <a:t> миомы матки – 18, прочие – 60</a:t>
            </a:r>
          </a:p>
          <a:p>
            <a:pPr indent="450850" algn="just"/>
            <a:endParaRPr lang="ru-RU" b="1">
              <a:latin typeface="Times New Roman" pitchFamily="18" charset="0"/>
              <a:cs typeface="Times New Roman" pitchFamily="18" charset="0"/>
            </a:endParaRPr>
          </a:p>
          <a:p>
            <a:pPr indent="450850" algn="just"/>
            <a:r>
              <a:rPr lang="ru-RU" b="1">
                <a:latin typeface="Times New Roman" pitchFamily="18" charset="0"/>
                <a:cs typeface="Times New Roman" pitchFamily="18" charset="0"/>
              </a:rPr>
              <a:t>Вывезено тяжелых пациенток с осложнениями беременности и родов – 44 </a:t>
            </a:r>
            <a:endParaRPr lang="en-US" b="1">
              <a:latin typeface="Times New Roman" pitchFamily="18" charset="0"/>
              <a:cs typeface="Times New Roman" pitchFamily="18" charset="0"/>
            </a:endParaRPr>
          </a:p>
          <a:p>
            <a:pPr indent="450850" algn="just"/>
            <a:r>
              <a:rPr lang="en-US" b="1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(в 2013 г – 45) </a:t>
            </a:r>
          </a:p>
          <a:p>
            <a:pPr indent="450850" algn="just"/>
            <a:r>
              <a:rPr lang="ru-RU" b="1">
                <a:latin typeface="Times New Roman" pitchFamily="18" charset="0"/>
                <a:cs typeface="Times New Roman" pitchFamily="18" charset="0"/>
              </a:rPr>
              <a:t>Наибольшее количество выездов</a:t>
            </a:r>
          </a:p>
          <a:p>
            <a:pPr indent="450850" algn="just"/>
            <a:r>
              <a:rPr lang="ru-RU" b="1">
                <a:latin typeface="Times New Roman" pitchFamily="18" charset="0"/>
                <a:cs typeface="Times New Roman" pitchFamily="18" charset="0"/>
              </a:rPr>
              <a:t>было в Тюкалинский (13), Тарский (12), Калачинский (12),  Марьяновский (7),</a:t>
            </a:r>
          </a:p>
          <a:p>
            <a:pPr indent="450850" algn="just"/>
            <a:r>
              <a:rPr lang="ru-RU" b="1">
                <a:latin typeface="Times New Roman" pitchFamily="18" charset="0"/>
                <a:cs typeface="Times New Roman" pitchFamily="18" charset="0"/>
              </a:rPr>
              <a:t> Нижнеомский (7), Исилькульский (6) , Горьковский (6) , Москаленский (6) районы.</a:t>
            </a:r>
          </a:p>
          <a:p>
            <a:pPr indent="450850" algn="just"/>
            <a:r>
              <a:rPr lang="ru-RU" b="1">
                <a:latin typeface="Times New Roman" pitchFamily="18" charset="0"/>
                <a:cs typeface="Times New Roman" pitchFamily="18" charset="0"/>
              </a:rPr>
              <a:t>В 2014 г неонатологами выполнено – 111 выездов (в 2013 г – 100 выездов),</a:t>
            </a:r>
            <a:r>
              <a:rPr 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450850" algn="just"/>
            <a:r>
              <a:rPr lang="ru-RU" b="1">
                <a:latin typeface="Times New Roman" pitchFamily="18" charset="0"/>
                <a:cs typeface="Times New Roman" pitchFamily="18" charset="0"/>
              </a:rPr>
              <a:t>телефонных консультаций дано неонатологами - 1067 (2013 г – 783)</a:t>
            </a:r>
          </a:p>
          <a:p>
            <a:pPr indent="450850" algn="just"/>
            <a:endParaRPr lang="ru-RU" b="1">
              <a:latin typeface="Times New Roman" pitchFamily="18" charset="0"/>
              <a:cs typeface="Times New Roman" pitchFamily="18" charset="0"/>
            </a:endParaRPr>
          </a:p>
          <a:p>
            <a:pPr indent="450850" algn="just"/>
            <a:r>
              <a:rPr lang="ru-RU" b="1">
                <a:latin typeface="Times New Roman" pitchFamily="18" charset="0"/>
                <a:cs typeface="Times New Roman" pitchFamily="18" charset="0"/>
              </a:rPr>
              <a:t>Кроме того, в 2014 году осуществлено 12 медицинских эвакуаций н</a:t>
            </a:r>
            <a:endParaRPr lang="en-US" b="1">
              <a:latin typeface="Times New Roman" pitchFamily="18" charset="0"/>
              <a:cs typeface="Times New Roman" pitchFamily="18" charset="0"/>
            </a:endParaRPr>
          </a:p>
          <a:p>
            <a:pPr indent="450850" algn="just"/>
            <a:r>
              <a:rPr lang="ru-RU" b="1">
                <a:latin typeface="Times New Roman" pitchFamily="18" charset="0"/>
                <a:cs typeface="Times New Roman" pitchFamily="18" charset="0"/>
              </a:rPr>
              <a:t>аземным транспортом </a:t>
            </a:r>
          </a:p>
          <a:p>
            <a:pPr indent="450850" algn="just"/>
            <a:r>
              <a:rPr lang="ru-RU" b="1">
                <a:latin typeface="Times New Roman" pitchFamily="18" charset="0"/>
                <a:cs typeface="Times New Roman" pitchFamily="18" charset="0"/>
              </a:rPr>
              <a:t>детей в федеральный медицинский центр в город Новосибирск, в 2013 году - 14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3" descr="герб О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8538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2"/>
          <p:cNvSpPr txBox="1">
            <a:spLocks/>
          </p:cNvSpPr>
          <p:nvPr/>
        </p:nvSpPr>
        <p:spPr>
          <a:xfrm>
            <a:off x="914400" y="214290"/>
            <a:ext cx="8229600" cy="500066"/>
          </a:xfrm>
          <a:prstGeom prst="rect">
            <a:avLst/>
          </a:prstGeom>
        </p:spPr>
        <p:txBody>
          <a:bodyPr anchor="b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200" b="1" dirty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Министерство здравоохранения Омской област</a:t>
            </a:r>
            <a:r>
              <a:rPr lang="ru-RU" sz="2200" dirty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73025" y="765175"/>
            <a:ext cx="9144000" cy="0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1509" name="Прямоугольник 8"/>
          <p:cNvSpPr>
            <a:spLocks noChangeArrowheads="1"/>
          </p:cNvSpPr>
          <p:nvPr/>
        </p:nvSpPr>
        <p:spPr bwMode="auto">
          <a:xfrm>
            <a:off x="0" y="1000125"/>
            <a:ext cx="8715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БУЗОО «Городской клинический перинатальный центр»</a:t>
            </a:r>
          </a:p>
        </p:txBody>
      </p:sp>
      <p:sp>
        <p:nvSpPr>
          <p:cNvPr id="21510" name="TextBox 9"/>
          <p:cNvSpPr txBox="1">
            <a:spLocks noChangeArrowheads="1"/>
          </p:cNvSpPr>
          <p:nvPr/>
        </p:nvSpPr>
        <p:spPr bwMode="auto">
          <a:xfrm>
            <a:off x="6929438" y="2357438"/>
            <a:ext cx="711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2014</a:t>
            </a:r>
            <a:r>
              <a:rPr lang="ru-RU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21511" name="TextBox 10"/>
          <p:cNvSpPr txBox="1">
            <a:spLocks noChangeArrowheads="1"/>
          </p:cNvSpPr>
          <p:nvPr/>
        </p:nvSpPr>
        <p:spPr bwMode="auto">
          <a:xfrm>
            <a:off x="1785938" y="2357438"/>
            <a:ext cx="6461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2013</a:t>
            </a:r>
          </a:p>
        </p:txBody>
      </p:sp>
      <p:sp>
        <p:nvSpPr>
          <p:cNvPr id="21512" name="Прямоугольник 11"/>
          <p:cNvSpPr>
            <a:spLocks noChangeArrowheads="1"/>
          </p:cNvSpPr>
          <p:nvPr/>
        </p:nvSpPr>
        <p:spPr bwMode="auto">
          <a:xfrm>
            <a:off x="5072063" y="2857500"/>
            <a:ext cx="4572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 3978 выездов;</a:t>
            </a:r>
          </a:p>
          <a:p>
            <a:pPr>
              <a:buFontTx/>
              <a:buChar char="-"/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 вывезено 2739 детей</a:t>
            </a:r>
            <a:endParaRPr lang="ru-RU" sz="2000" b="1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13" name="Прямоугольник 12"/>
          <p:cNvSpPr>
            <a:spLocks noChangeArrowheads="1"/>
          </p:cNvSpPr>
          <p:nvPr/>
        </p:nvSpPr>
        <p:spPr bwMode="auto">
          <a:xfrm>
            <a:off x="214313" y="2857500"/>
            <a:ext cx="4572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3853 выездов;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вывезено 2515 детей</a:t>
            </a:r>
            <a:endParaRPr lang="ru-RU" sz="2000" b="1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1352737741_maz-182-foto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3174" y="3786190"/>
            <a:ext cx="3952879" cy="26222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3" descr="герб О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8538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2"/>
          <p:cNvSpPr txBox="1">
            <a:spLocks/>
          </p:cNvSpPr>
          <p:nvPr/>
        </p:nvSpPr>
        <p:spPr>
          <a:xfrm>
            <a:off x="914400" y="214290"/>
            <a:ext cx="8229600" cy="500066"/>
          </a:xfrm>
          <a:prstGeom prst="rect">
            <a:avLst/>
          </a:prstGeom>
        </p:spPr>
        <p:txBody>
          <a:bodyPr anchor="b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200" b="1" dirty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Министерство здравоохранения Омской област</a:t>
            </a:r>
            <a:r>
              <a:rPr lang="ru-RU" sz="2200" dirty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73025" y="765175"/>
            <a:ext cx="9144000" cy="0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2533" name="Прямоугольник 10"/>
          <p:cNvSpPr>
            <a:spLocks noChangeArrowheads="1"/>
          </p:cNvSpPr>
          <p:nvPr/>
        </p:nvSpPr>
        <p:spPr bwMode="auto">
          <a:xfrm>
            <a:off x="500063" y="1714500"/>
            <a:ext cx="7643812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По результатам пренатальной диагностики выявлено плодов с врожденными пороками развития</a:t>
            </a:r>
          </a:p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2013 г. – 203</a:t>
            </a:r>
          </a:p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2014 г. – 252</a:t>
            </a:r>
          </a:p>
          <a:p>
            <a:pPr algn="ctr"/>
            <a:endParaRPr lang="ru-RU" sz="20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Прервано </a:t>
            </a:r>
          </a:p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2013 г. – 106</a:t>
            </a:r>
          </a:p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2014 г. – 169</a:t>
            </a:r>
          </a:p>
          <a:p>
            <a:pPr algn="ctr"/>
            <a:endParaRPr lang="ru-RU" sz="20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3" descr="герб ОО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8538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2"/>
          <p:cNvSpPr txBox="1">
            <a:spLocks/>
          </p:cNvSpPr>
          <p:nvPr/>
        </p:nvSpPr>
        <p:spPr>
          <a:xfrm>
            <a:off x="914400" y="214290"/>
            <a:ext cx="8229600" cy="500066"/>
          </a:xfrm>
          <a:prstGeom prst="rect">
            <a:avLst/>
          </a:prstGeom>
        </p:spPr>
        <p:txBody>
          <a:bodyPr anchor="b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Министерство здравоохранения Омской област</a:t>
            </a:r>
            <a:r>
              <a:rPr lang="ru-RU" sz="2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и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85813"/>
            <a:ext cx="9144000" cy="0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269" name="TextBox 8"/>
          <p:cNvSpPr txBox="1">
            <a:spLocks noChangeArrowheads="1"/>
          </p:cNvSpPr>
          <p:nvPr/>
        </p:nvSpPr>
        <p:spPr bwMode="auto">
          <a:xfrm>
            <a:off x="285750" y="1214438"/>
            <a:ext cx="8429625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>
              <a:buFont typeface="Wingdings" pitchFamily="2" charset="2"/>
              <a:buChar char="v"/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 Концепция демографической политики Российской Федерации до 2025 года, утвержденной Указом Президента Российской Федерации                                      от 9 октября 2007 г. № 1351</a:t>
            </a:r>
          </a:p>
          <a:p>
            <a:pPr algn="just"/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Font typeface="Wingdings" pitchFamily="2" charset="2"/>
              <a:buChar char="v"/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 Указ Президента Российской Федерации от 7 мая 2012 г. № 598                       «О совершенствовании государственной политики в области здравоохранения»</a:t>
            </a:r>
          </a:p>
          <a:p>
            <a:pPr algn="just"/>
            <a:endParaRPr lang="ru-RU" sz="2000" b="1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 Распоряжение Правительства Омской области от 27 февраля 2013 года № 17-рп «Об утверждении плана мероприятий («дорожная карта»)</a:t>
            </a:r>
          </a:p>
          <a:p>
            <a:pPr algn="just"/>
            <a:endParaRPr lang="ru-RU" sz="2000" b="1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 Региональная стратегия действий в интересах детей на территории Омской области на 2013 – 2017 годы, утвержденная распоряжением Губернатора Омской области от 28 февраля 2013 года № 25-р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3" descr="герб О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8538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2"/>
          <p:cNvSpPr txBox="1">
            <a:spLocks/>
          </p:cNvSpPr>
          <p:nvPr/>
        </p:nvSpPr>
        <p:spPr>
          <a:xfrm>
            <a:off x="914400" y="214290"/>
            <a:ext cx="8229600" cy="500066"/>
          </a:xfrm>
          <a:prstGeom prst="rect">
            <a:avLst/>
          </a:prstGeom>
        </p:spPr>
        <p:txBody>
          <a:bodyPr anchor="b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200" b="1" dirty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Министерство здравоохранения Омской област</a:t>
            </a:r>
            <a:r>
              <a:rPr lang="ru-RU" sz="2200" dirty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73025" y="765175"/>
            <a:ext cx="9144000" cy="0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3557" name="Прямоугольник 9"/>
          <p:cNvSpPr>
            <a:spLocks noChangeArrowheads="1"/>
          </p:cNvSpPr>
          <p:nvPr/>
        </p:nvSpPr>
        <p:spPr bwMode="auto">
          <a:xfrm>
            <a:off x="1000125" y="1357313"/>
            <a:ext cx="7000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Показатели младенческой смертности</a:t>
            </a: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357313" y="2714625"/>
          <a:ext cx="7035800" cy="1828800"/>
        </p:xfrm>
        <a:graphic>
          <a:graphicData uri="http://schemas.openxmlformats.org/drawingml/2006/table">
            <a:tbl>
              <a:tblPr/>
              <a:tblGrid>
                <a:gridCol w="3754437"/>
                <a:gridCol w="1103313"/>
                <a:gridCol w="1071562"/>
                <a:gridCol w="1106488"/>
              </a:tblGrid>
              <a:tr h="1714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 г.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 г.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 г.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Российская Федерация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8,6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8,2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7,4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Сибирский федеральный округ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9,4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7,8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Омская область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8,2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7,4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7,2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23" descr="герб О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8538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2"/>
          <p:cNvSpPr txBox="1">
            <a:spLocks/>
          </p:cNvSpPr>
          <p:nvPr/>
        </p:nvSpPr>
        <p:spPr>
          <a:xfrm>
            <a:off x="914400" y="214290"/>
            <a:ext cx="8229600" cy="500066"/>
          </a:xfrm>
          <a:prstGeom prst="rect">
            <a:avLst/>
          </a:prstGeom>
        </p:spPr>
        <p:txBody>
          <a:bodyPr anchor="b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200" b="1" dirty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Министерство здравоохранения Омской област</a:t>
            </a:r>
            <a:r>
              <a:rPr lang="ru-RU" sz="2200" dirty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85813"/>
            <a:ext cx="9144000" cy="0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174" name="TextBox 8"/>
          <p:cNvSpPr txBox="1">
            <a:spLocks noChangeArrowheads="1"/>
          </p:cNvSpPr>
          <p:nvPr/>
        </p:nvSpPr>
        <p:spPr bwMode="auto">
          <a:xfrm>
            <a:off x="642938" y="1000125"/>
            <a:ext cx="80438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Динамика показателя младенческой смертности в Омской области </a:t>
            </a:r>
          </a:p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в 2006 – 2014 годы</a:t>
            </a:r>
          </a:p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7170" name="Диаграмма 9"/>
          <p:cNvGraphicFramePr>
            <a:graphicFrameLocks/>
          </p:cNvGraphicFramePr>
          <p:nvPr/>
        </p:nvGraphicFramePr>
        <p:xfrm>
          <a:off x="1500188" y="2214563"/>
          <a:ext cx="6096000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6" r:id="rId4" imgW="6096528" imgH="4066384" progId="Excel.Chart.8">
                  <p:embed/>
                </p:oleObj>
              </mc:Choice>
              <mc:Fallback>
                <p:oleObj r:id="rId4" imgW="6096528" imgH="4066384" progId="Excel.Chart.8">
                  <p:embed/>
                  <p:pic>
                    <p:nvPicPr>
                      <p:cNvPr id="0" name="Диаграмма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0188" y="2214563"/>
                        <a:ext cx="6096000" cy="4064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23" descr="герб О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8538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0" y="785813"/>
            <a:ext cx="9144000" cy="0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819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198" name="Rectangle 1"/>
          <p:cNvSpPr>
            <a:spLocks noChangeArrowheads="1"/>
          </p:cNvSpPr>
          <p:nvPr/>
        </p:nvSpPr>
        <p:spPr bwMode="auto">
          <a:xfrm>
            <a:off x="1214438" y="1143000"/>
            <a:ext cx="689133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Динамика показателя материнской смертности </a:t>
            </a:r>
          </a:p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в Омской области в 2006 – 2014 годы</a:t>
            </a:r>
          </a:p>
        </p:txBody>
      </p:sp>
      <p:graphicFrame>
        <p:nvGraphicFramePr>
          <p:cNvPr id="8194" name="Диаграмма 6"/>
          <p:cNvGraphicFramePr>
            <a:graphicFrameLocks/>
          </p:cNvGraphicFramePr>
          <p:nvPr/>
        </p:nvGraphicFramePr>
        <p:xfrm>
          <a:off x="642938" y="2286000"/>
          <a:ext cx="7858125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" r:id="rId4" imgW="7864522" imgH="4066384" progId="Excel.Chart.8">
                  <p:embed/>
                </p:oleObj>
              </mc:Choice>
              <mc:Fallback>
                <p:oleObj r:id="rId4" imgW="7864522" imgH="4066384" progId="Excel.Chart.8">
                  <p:embed/>
                  <p:pic>
                    <p:nvPicPr>
                      <p:cNvPr id="0" name="Диаграмма 6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38" y="2286000"/>
                        <a:ext cx="7858125" cy="4064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3" descr="герб О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8538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0" y="785813"/>
            <a:ext cx="9144000" cy="0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4580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581" name="Rectangle 1"/>
          <p:cNvSpPr>
            <a:spLocks noChangeArrowheads="1"/>
          </p:cNvSpPr>
          <p:nvPr/>
        </p:nvSpPr>
        <p:spPr bwMode="auto">
          <a:xfrm>
            <a:off x="2786063" y="214313"/>
            <a:ext cx="29733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Основные дефекты </a:t>
            </a:r>
          </a:p>
        </p:txBody>
      </p:sp>
      <p:sp>
        <p:nvSpPr>
          <p:cNvPr id="24582" name="Rectangle 1"/>
          <p:cNvSpPr>
            <a:spLocks noChangeArrowheads="1"/>
          </p:cNvSpPr>
          <p:nvPr/>
        </p:nvSpPr>
        <p:spPr bwMode="auto">
          <a:xfrm>
            <a:off x="214313" y="714375"/>
            <a:ext cx="8482012" cy="655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buFontTx/>
              <a:buChar char="-"/>
            </a:pPr>
            <a:r>
              <a:rPr lang="ru-RU" sz="2000"/>
              <a:t> 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отказ в дородовой госпитализации беременной группы 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  высокого перинатального и материнского риска в связи 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  с другой территориальной принадлежностью беременной</a:t>
            </a:r>
          </a:p>
          <a:p>
            <a:endParaRPr lang="ru-RU" sz="2000" b="1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 отсутствие  неснижаемого запаса лекарственных препаратов 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  и медицинских изделий в рамках стандартов оказания 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  медицинской помощи, в т.ч. лекарственных препаратов, 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  необходимых для оказания медицинской помощи 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  в неотложных ситуациях</a:t>
            </a:r>
          </a:p>
          <a:p>
            <a:endParaRPr lang="ru-RU" sz="2000" b="1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 отсутствие готовности медицинского персонала к оказанию 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  медицинской помощи при возникновении критической 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  акушерской ситуации</a:t>
            </a:r>
          </a:p>
          <a:p>
            <a:endParaRPr lang="ru-RU" sz="1600" b="1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недооценка состояния женщины персоналом родильных домов</a:t>
            </a:r>
          </a:p>
          <a:p>
            <a:pPr>
              <a:buFontTx/>
              <a:buChar char="-"/>
            </a:pPr>
            <a:endParaRPr lang="ru-RU" sz="1600" b="1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 недостаточный контроль за организацией наблюдения 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  и ведения беременных.  имеющих осложненное течение беременности,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  родов и послеродового периода администрацией учреждения 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  (зав.отделением, нач.мед, главный врач)</a:t>
            </a:r>
          </a:p>
          <a:p>
            <a:pPr algn="just"/>
            <a:endParaRPr lang="ru-RU" sz="20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3" descr="герб О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8538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0" y="785813"/>
            <a:ext cx="9144000" cy="0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5604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5605" name="Прямоугольник 6"/>
          <p:cNvSpPr>
            <a:spLocks noChangeArrowheads="1"/>
          </p:cNvSpPr>
          <p:nvPr/>
        </p:nvSpPr>
        <p:spPr bwMode="auto">
          <a:xfrm>
            <a:off x="1214438" y="928688"/>
            <a:ext cx="692943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Показатели перинатальных потерь по учреждениям родовспоможения в 2014 году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85750" y="2143125"/>
          <a:ext cx="8715375" cy="3436938"/>
        </p:xfrm>
        <a:graphic>
          <a:graphicData uri="http://schemas.openxmlformats.org/drawingml/2006/table">
            <a:tbl>
              <a:tblPr/>
              <a:tblGrid>
                <a:gridCol w="1724025"/>
                <a:gridCol w="911225"/>
                <a:gridCol w="912813"/>
                <a:gridCol w="896937"/>
                <a:gridCol w="849313"/>
                <a:gridCol w="803275"/>
                <a:gridCol w="803275"/>
                <a:gridCol w="803275"/>
                <a:gridCol w="1011237"/>
              </a:tblGrid>
              <a:tr h="89543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263" marR="622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ЦРБ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263" marR="622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ОКБ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263" marR="622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ГКПЦ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263" marR="622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КРД 6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263" marR="622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РД 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263" marR="622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РД 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263" marR="622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РД 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263" marR="622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региону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263" marR="622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47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Кол-во родов</a:t>
                      </a:r>
                    </a:p>
                  </a:txBody>
                  <a:tcPr marL="62263" marR="622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6628</a:t>
                      </a:r>
                    </a:p>
                  </a:txBody>
                  <a:tcPr marL="62263" marR="622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3485</a:t>
                      </a:r>
                    </a:p>
                  </a:txBody>
                  <a:tcPr marL="62263" marR="622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5686</a:t>
                      </a:r>
                    </a:p>
                  </a:txBody>
                  <a:tcPr marL="62263" marR="622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3695</a:t>
                      </a:r>
                    </a:p>
                  </a:txBody>
                  <a:tcPr marL="62263" marR="622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3408</a:t>
                      </a:r>
                    </a:p>
                  </a:txBody>
                  <a:tcPr marL="62263" marR="622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3053</a:t>
                      </a:r>
                    </a:p>
                  </a:txBody>
                  <a:tcPr marL="62263" marR="622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3224</a:t>
                      </a:r>
                    </a:p>
                  </a:txBody>
                  <a:tcPr marL="62263" marR="622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29259</a:t>
                      </a:r>
                    </a:p>
                  </a:txBody>
                  <a:tcPr marL="62263" marR="622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03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Перинатальная смертность (абс/промилле)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263" marR="622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11,7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263" marR="622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263" marR="622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8,1</a:t>
                      </a:r>
                    </a:p>
                  </a:txBody>
                  <a:tcPr marL="62263" marR="622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263" marR="622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8,1</a:t>
                      </a:r>
                    </a:p>
                  </a:txBody>
                  <a:tcPr marL="62263" marR="622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6,8</a:t>
                      </a:r>
                    </a:p>
                  </a:txBody>
                  <a:tcPr marL="62263" marR="622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4,9</a:t>
                      </a:r>
                    </a:p>
                  </a:txBody>
                  <a:tcPr marL="62263" marR="622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9,8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263" marR="622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695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РНС (абс/промилле)</a:t>
                      </a:r>
                    </a:p>
                  </a:txBody>
                  <a:tcPr marL="62263" marR="622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6,2</a:t>
                      </a:r>
                    </a:p>
                  </a:txBody>
                  <a:tcPr marL="62263" marR="622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2,3</a:t>
                      </a:r>
                    </a:p>
                  </a:txBody>
                  <a:tcPr marL="62263" marR="622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1,9</a:t>
                      </a:r>
                    </a:p>
                  </a:txBody>
                  <a:tcPr marL="62263" marR="622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2,9</a:t>
                      </a:r>
                    </a:p>
                  </a:txBody>
                  <a:tcPr marL="62263" marR="622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</a:p>
                  </a:txBody>
                  <a:tcPr marL="62263" marR="622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</a:p>
                  </a:txBody>
                  <a:tcPr marL="62263" marR="622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</a:p>
                  </a:txBody>
                  <a:tcPr marL="62263" marR="622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2,9</a:t>
                      </a:r>
                    </a:p>
                  </a:txBody>
                  <a:tcPr marL="62263" marR="622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03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Мертворожденные (Абс/промилле)</a:t>
                      </a:r>
                    </a:p>
                  </a:txBody>
                  <a:tcPr marL="62263" marR="622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5,6</a:t>
                      </a:r>
                    </a:p>
                  </a:txBody>
                  <a:tcPr marL="62263" marR="622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12,9</a:t>
                      </a:r>
                    </a:p>
                  </a:txBody>
                  <a:tcPr marL="62263" marR="622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6,2</a:t>
                      </a:r>
                    </a:p>
                  </a:txBody>
                  <a:tcPr marL="62263" marR="622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6,7</a:t>
                      </a:r>
                    </a:p>
                  </a:txBody>
                  <a:tcPr marL="62263" marR="622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7,6</a:t>
                      </a:r>
                    </a:p>
                  </a:txBody>
                  <a:tcPr marL="62263" marR="622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6,1</a:t>
                      </a:r>
                    </a:p>
                  </a:txBody>
                  <a:tcPr marL="62263" marR="622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4,6</a:t>
                      </a:r>
                    </a:p>
                  </a:txBody>
                  <a:tcPr marL="62263" marR="622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205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6,9</a:t>
                      </a:r>
                    </a:p>
                  </a:txBody>
                  <a:tcPr marL="62263" marR="622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3" descr="герб О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8538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0" y="785813"/>
            <a:ext cx="9144000" cy="0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6628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6629" name="Прямоугольник 6"/>
          <p:cNvSpPr>
            <a:spLocks noChangeArrowheads="1"/>
          </p:cNvSpPr>
          <p:nvPr/>
        </p:nvSpPr>
        <p:spPr bwMode="auto">
          <a:xfrm>
            <a:off x="1214438" y="928688"/>
            <a:ext cx="692943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Показатели перинатальной смертности </a:t>
            </a:r>
          </a:p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в 2014 году</a:t>
            </a:r>
          </a:p>
        </p:txBody>
      </p:sp>
      <p:sp>
        <p:nvSpPr>
          <p:cNvPr id="26630" name="Rectangle 2"/>
          <p:cNvSpPr>
            <a:spLocks noChangeArrowheads="1"/>
          </p:cNvSpPr>
          <p:nvPr/>
        </p:nvSpPr>
        <p:spPr bwMode="auto">
          <a:xfrm>
            <a:off x="458788" y="1928813"/>
            <a:ext cx="8189912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Показатель перинатальной смертности – 11,7 </a:t>
            </a:r>
            <a:r>
              <a:rPr lang="ru-RU" b="1" baseline="300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b="1" baseline="-300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оо </a:t>
            </a:r>
            <a:r>
              <a:rPr lang="ru-RU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в районах Омской области</a:t>
            </a:r>
            <a:endParaRPr lang="ru-RU" b="1" baseline="-3000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Высокий показатель перинатальной смертности:</a:t>
            </a:r>
          </a:p>
          <a:p>
            <a:r>
              <a:rPr lang="ru-RU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Знаменский район – 31</a:t>
            </a:r>
            <a:r>
              <a:rPr lang="ru-RU" b="1" baseline="300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о</a:t>
            </a:r>
            <a:r>
              <a:rPr lang="ru-RU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b="1" baseline="-300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оо</a:t>
            </a:r>
            <a:endParaRPr lang="ru-RU" b="1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Колосовский район – 24,7</a:t>
            </a:r>
            <a:r>
              <a:rPr lang="ru-RU" b="1" baseline="300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о</a:t>
            </a:r>
            <a:r>
              <a:rPr lang="ru-RU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b="1" baseline="-300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оо</a:t>
            </a:r>
            <a:endParaRPr lang="ru-RU" b="1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Полтавский район– 20,9</a:t>
            </a:r>
            <a:r>
              <a:rPr lang="ru-RU" b="1" baseline="300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о</a:t>
            </a:r>
            <a:r>
              <a:rPr lang="ru-RU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b="1" baseline="-300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оо</a:t>
            </a:r>
          </a:p>
          <a:p>
            <a:r>
              <a:rPr lang="ru-RU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Усть-Ишимский район – 20,4</a:t>
            </a:r>
            <a:r>
              <a:rPr lang="ru-RU" b="1" baseline="300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о</a:t>
            </a:r>
            <a:r>
              <a:rPr lang="ru-RU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b="1" baseline="-300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оо</a:t>
            </a:r>
            <a:endParaRPr lang="ru-RU" b="1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Муромцевский район– 20,3</a:t>
            </a:r>
            <a:r>
              <a:rPr lang="ru-RU" b="1" baseline="300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о</a:t>
            </a:r>
            <a:r>
              <a:rPr lang="ru-RU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b="1" baseline="-300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оо</a:t>
            </a:r>
            <a:endParaRPr lang="ru-RU" b="1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Саргатский район– 16,5</a:t>
            </a:r>
            <a:r>
              <a:rPr lang="ru-RU" b="1" baseline="300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о</a:t>
            </a:r>
            <a:r>
              <a:rPr lang="ru-RU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b="1" baseline="-300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оо</a:t>
            </a:r>
            <a:endParaRPr lang="ru-RU" b="1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Исилькульский район – 17,5</a:t>
            </a:r>
            <a:r>
              <a:rPr lang="ru-RU" b="1" baseline="300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о</a:t>
            </a:r>
            <a:r>
              <a:rPr lang="ru-RU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b="1" baseline="-300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оо</a:t>
            </a:r>
            <a:endParaRPr lang="ru-RU" b="1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Азовский район - 15,6</a:t>
            </a:r>
            <a:r>
              <a:rPr lang="ru-RU" b="1" baseline="300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о</a:t>
            </a:r>
            <a:r>
              <a:rPr lang="ru-RU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b="1" baseline="-300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оо</a:t>
            </a:r>
            <a:r>
              <a:rPr lang="ru-RU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3" descr="герб О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8538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0" y="785813"/>
            <a:ext cx="9144000" cy="0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7652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7653" name="Rectangle 1"/>
          <p:cNvSpPr>
            <a:spLocks noChangeArrowheads="1"/>
          </p:cNvSpPr>
          <p:nvPr/>
        </p:nvSpPr>
        <p:spPr bwMode="auto">
          <a:xfrm>
            <a:off x="928688" y="1000125"/>
            <a:ext cx="69865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indent="449263" algn="ctr"/>
            <a:r>
              <a:rPr lang="ru-RU" b="1">
                <a:latin typeface="Times New Roman" pitchFamily="18" charset="0"/>
                <a:cs typeface="Times New Roman" pitchFamily="18" charset="0"/>
              </a:rPr>
              <a:t>Одним из резервов повышения рождаемости </a:t>
            </a:r>
          </a:p>
          <a:p>
            <a:pPr indent="449263" algn="ctr"/>
            <a:r>
              <a:rPr lang="ru-RU" b="1">
                <a:latin typeface="Times New Roman" pitchFamily="18" charset="0"/>
                <a:cs typeface="Times New Roman" pitchFamily="18" charset="0"/>
              </a:rPr>
              <a:t>является положительная динамика снижения числа абортов</a:t>
            </a:r>
          </a:p>
          <a:p>
            <a:pPr indent="449263" algn="ctr"/>
            <a:r>
              <a:rPr lang="ru-RU" b="1">
                <a:latin typeface="Times New Roman" pitchFamily="18" charset="0"/>
                <a:cs typeface="Times New Roman" pitchFamily="18" charset="0"/>
              </a:rPr>
              <a:t> на территории Омкой области в 2014 г.</a:t>
            </a:r>
          </a:p>
        </p:txBody>
      </p:sp>
      <p:sp>
        <p:nvSpPr>
          <p:cNvPr id="27654" name="Прямоугольник 9"/>
          <p:cNvSpPr>
            <a:spLocks noChangeArrowheads="1"/>
          </p:cNvSpPr>
          <p:nvPr/>
        </p:nvSpPr>
        <p:spPr bwMode="auto">
          <a:xfrm>
            <a:off x="642938" y="2500313"/>
            <a:ext cx="7858125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Распространенность абортов на 1000 женщин фертильного возраста:</a:t>
            </a:r>
          </a:p>
          <a:p>
            <a:endParaRPr lang="ru-RU" sz="2000" b="1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2013 г. – 10411 (20,7), РФ- 24,5</a:t>
            </a:r>
          </a:p>
          <a:p>
            <a:r>
              <a:rPr lang="ru-RU" sz="2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2014 г. – 8472 (17,2)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3" descr="герб О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8538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0" y="785813"/>
            <a:ext cx="9144000" cy="0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8676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8677" name="Rectangle 2"/>
          <p:cNvSpPr>
            <a:spLocks noChangeArrowheads="1"/>
          </p:cNvSpPr>
          <p:nvPr/>
        </p:nvSpPr>
        <p:spPr bwMode="auto">
          <a:xfrm>
            <a:off x="-214313" y="1000125"/>
            <a:ext cx="6397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indent="450850"/>
            <a:endParaRPr lang="ru-RU" sz="1600" b="1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/>
            <a:endParaRPr lang="ru-RU" sz="1600" b="1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8" name="Rectangle 1"/>
          <p:cNvSpPr>
            <a:spLocks noChangeArrowheads="1"/>
          </p:cNvSpPr>
          <p:nvPr/>
        </p:nvSpPr>
        <p:spPr bwMode="auto">
          <a:xfrm>
            <a:off x="0" y="1143000"/>
            <a:ext cx="91440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450850" algn="ctr"/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на 2015 год: </a:t>
            </a:r>
          </a:p>
          <a:p>
            <a:pPr indent="450850" algn="ctr"/>
            <a:endParaRPr lang="ru-RU" sz="20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algn="ctr"/>
            <a:endParaRPr lang="ru-RU" sz="20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algn="just"/>
            <a:r>
              <a:rPr lang="ru-RU" sz="16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1. Снижение количества преждевременных родов в учреждениях первой группы за счет четкого выполнения алгоритмов маршрутизации,  транспортировки женщин в учреждения третьего уровня;</a:t>
            </a:r>
          </a:p>
          <a:p>
            <a:pPr indent="450850" algn="just"/>
            <a:r>
              <a:rPr lang="ru-RU" sz="16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2. Повышения качества наблюдения за беременными;</a:t>
            </a:r>
          </a:p>
          <a:p>
            <a:pPr indent="450850" algn="just"/>
            <a:r>
              <a:rPr lang="ru-RU" sz="16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3. Работа с диспансерной группой женщин, угрожаемых по невынашиванию беременности;</a:t>
            </a:r>
          </a:p>
          <a:p>
            <a:pPr indent="450850" algn="just"/>
            <a:r>
              <a:rPr lang="ru-RU" sz="16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4. Работа по раннему выявлению ВПР плода, увеличение процента проведения пренатальной диагностики врачами-экспертами – обеспечение непрерывности образования, получение и своевременное подтверждение </a:t>
            </a:r>
            <a:r>
              <a:rPr lang="en-US" sz="16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FMF</a:t>
            </a:r>
            <a:r>
              <a:rPr lang="ru-RU" sz="16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-сертификата;</a:t>
            </a:r>
          </a:p>
          <a:p>
            <a:pPr indent="450850" algn="just"/>
            <a:r>
              <a:rPr lang="ru-RU" sz="16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5. Непрерывное обучение специалистов с использованием симуляционных программ не менее 2 раз в году;</a:t>
            </a:r>
          </a:p>
          <a:p>
            <a:pPr indent="450850" algn="just"/>
            <a:r>
              <a:rPr lang="ru-RU" sz="16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6. Четкое выполнение порядков, стандартов, клинических протоколов и рекомендаций МЗРФ.</a:t>
            </a:r>
          </a:p>
          <a:p>
            <a:pPr indent="450850" algn="just"/>
            <a:r>
              <a:rPr lang="ru-RU" sz="16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7. Постоянная отработка навыков персонала по организации и оказанию помощи женщинами при возникновении критической акушерской ситуации – под личным контролем главного врача учреждения;</a:t>
            </a:r>
          </a:p>
          <a:p>
            <a:pPr indent="450850" algn="just"/>
            <a:r>
              <a:rPr lang="ru-RU" sz="16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8. Контроль за обеспечением инфекционной безопасности в учреждении родовспоможения, в том числе – обработки рук персонала – под личным контролем главного врача.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3" descr="герб О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8538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73025" y="765175"/>
            <a:ext cx="9144000" cy="0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9700" name="TextBox 7"/>
          <p:cNvSpPr txBox="1">
            <a:spLocks noChangeArrowheads="1"/>
          </p:cNvSpPr>
          <p:nvPr/>
        </p:nvSpPr>
        <p:spPr bwMode="auto">
          <a:xfrm>
            <a:off x="1571625" y="214313"/>
            <a:ext cx="5861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Министерство здравоохранения Омской области</a:t>
            </a:r>
          </a:p>
        </p:txBody>
      </p:sp>
      <p:sp>
        <p:nvSpPr>
          <p:cNvPr id="29701" name="TextBox 7"/>
          <p:cNvSpPr txBox="1">
            <a:spLocks noChangeArrowheads="1"/>
          </p:cNvSpPr>
          <p:nvPr/>
        </p:nvSpPr>
        <p:spPr bwMode="auto">
          <a:xfrm>
            <a:off x="642938" y="2500313"/>
            <a:ext cx="76898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4400" b="1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3" descr="герб ОО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8538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2"/>
          <p:cNvSpPr txBox="1">
            <a:spLocks/>
          </p:cNvSpPr>
          <p:nvPr/>
        </p:nvSpPr>
        <p:spPr>
          <a:xfrm>
            <a:off x="914400" y="214290"/>
            <a:ext cx="8229600" cy="500066"/>
          </a:xfrm>
          <a:prstGeom prst="rect">
            <a:avLst/>
          </a:prstGeom>
        </p:spPr>
        <p:txBody>
          <a:bodyPr anchor="b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Министерство здравоохранения Омской област</a:t>
            </a:r>
            <a:r>
              <a:rPr lang="ru-RU" sz="2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и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85813"/>
            <a:ext cx="9144000" cy="0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aphicFrame>
        <p:nvGraphicFramePr>
          <p:cNvPr id="6" name="Схема 5"/>
          <p:cNvGraphicFramePr/>
          <p:nvPr/>
        </p:nvGraphicFramePr>
        <p:xfrm>
          <a:off x="0" y="1571612"/>
          <a:ext cx="7548562" cy="4000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294" name="Прямоугольник 8"/>
          <p:cNvSpPr>
            <a:spLocks noChangeArrowheads="1"/>
          </p:cNvSpPr>
          <p:nvPr/>
        </p:nvSpPr>
        <p:spPr bwMode="auto">
          <a:xfrm>
            <a:off x="928688" y="1500188"/>
            <a:ext cx="8001000" cy="307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Times New Roman" pitchFamily="18" charset="0"/>
                <a:cs typeface="Times New Roman" pitchFamily="18" charset="0"/>
              </a:rPr>
              <a:t> 2020 г. </a:t>
            </a:r>
          </a:p>
          <a:p>
            <a:pPr algn="ctr"/>
            <a:endParaRPr lang="ru-RU" sz="2000" b="1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показатель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младенческой смертности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b="1" u="sng">
                <a:latin typeface="Times New Roman" pitchFamily="18" charset="0"/>
                <a:cs typeface="Times New Roman" pitchFamily="18" charset="0"/>
              </a:rPr>
              <a:t>до 6,8</a:t>
            </a:r>
            <a:r>
              <a:rPr lang="ru-RU" b="1" u="sng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на 1000 родившихся живыми </a:t>
            </a:r>
          </a:p>
          <a:p>
            <a:endParaRPr lang="ru-RU" b="1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показатель 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материнской смертности 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u="sng">
                <a:latin typeface="Times New Roman" pitchFamily="18" charset="0"/>
                <a:cs typeface="Times New Roman" pitchFamily="18" charset="0"/>
              </a:rPr>
              <a:t>до 11,2 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на 100 000 родившихся живыми</a:t>
            </a:r>
          </a:p>
          <a:p>
            <a:endParaRPr lang="ru-RU"/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23" descr="герб ОО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8538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2"/>
          <p:cNvSpPr txBox="1">
            <a:spLocks/>
          </p:cNvSpPr>
          <p:nvPr/>
        </p:nvSpPr>
        <p:spPr>
          <a:xfrm>
            <a:off x="914400" y="214290"/>
            <a:ext cx="8229600" cy="500066"/>
          </a:xfrm>
          <a:prstGeom prst="rect">
            <a:avLst/>
          </a:prstGeom>
        </p:spPr>
        <p:txBody>
          <a:bodyPr anchor="b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Министерство здравоохранения Омской област</a:t>
            </a:r>
            <a:r>
              <a:rPr lang="ru-RU" sz="2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и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85813"/>
            <a:ext cx="9144000" cy="0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030" name="Прямоугольник 8"/>
          <p:cNvSpPr>
            <a:spLocks noChangeArrowheads="1"/>
          </p:cNvSpPr>
          <p:nvPr/>
        </p:nvSpPr>
        <p:spPr bwMode="auto">
          <a:xfrm>
            <a:off x="785813" y="1071563"/>
            <a:ext cx="8001000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Times New Roman" pitchFamily="18" charset="0"/>
                <a:cs typeface="Times New Roman" pitchFamily="18" charset="0"/>
              </a:rPr>
              <a:t>В 2014 году продолжалась</a:t>
            </a:r>
            <a:endParaRPr lang="ru-RU" sz="32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>
                <a:latin typeface="Times New Roman" pitchFamily="18" charset="0"/>
                <a:cs typeface="Times New Roman" pitchFamily="18" charset="0"/>
              </a:rPr>
              <a:t>реорганизация коечного фонда</a:t>
            </a:r>
          </a:p>
        </p:txBody>
      </p:sp>
      <p:graphicFrame>
        <p:nvGraphicFramePr>
          <p:cNvPr id="1026" name="Диаграмма 10"/>
          <p:cNvGraphicFramePr>
            <a:graphicFrameLocks/>
          </p:cNvGraphicFramePr>
          <p:nvPr/>
        </p:nvGraphicFramePr>
        <p:xfrm>
          <a:off x="714375" y="2286000"/>
          <a:ext cx="7429500" cy="4032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4" imgW="7431668" imgH="4029805" progId="Excel.Chart.8">
                  <p:embed/>
                </p:oleObj>
              </mc:Choice>
              <mc:Fallback>
                <p:oleObj r:id="rId4" imgW="7431668" imgH="4029805" progId="Excel.Chart.8">
                  <p:embed/>
                  <p:pic>
                    <p:nvPicPr>
                      <p:cNvPr id="0" name="Диаграмма 10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75" y="2286000"/>
                        <a:ext cx="7429500" cy="4032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23" descr="герб ОО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8538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2"/>
          <p:cNvSpPr txBox="1">
            <a:spLocks/>
          </p:cNvSpPr>
          <p:nvPr/>
        </p:nvSpPr>
        <p:spPr>
          <a:xfrm>
            <a:off x="914400" y="214290"/>
            <a:ext cx="8229600" cy="500066"/>
          </a:xfrm>
          <a:prstGeom prst="rect">
            <a:avLst/>
          </a:prstGeom>
        </p:spPr>
        <p:txBody>
          <a:bodyPr anchor="b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200" b="1" dirty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Министерство здравоохранения Омской област</a:t>
            </a:r>
            <a:r>
              <a:rPr lang="ru-RU" sz="2200" dirty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85813"/>
            <a:ext cx="9144000" cy="0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054" name="TextBox 8"/>
          <p:cNvSpPr txBox="1">
            <a:spLocks noChangeArrowheads="1"/>
          </p:cNvSpPr>
          <p:nvPr/>
        </p:nvSpPr>
        <p:spPr bwMode="auto">
          <a:xfrm>
            <a:off x="1357313" y="1071563"/>
            <a:ext cx="62865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Распределение коечного фонда по группам </a:t>
            </a:r>
            <a:endParaRPr lang="ru-RU" sz="2400" b="1" u="sng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50" name="Диаграмма 8"/>
          <p:cNvGraphicFramePr>
            <a:graphicFrameLocks/>
          </p:cNvGraphicFramePr>
          <p:nvPr/>
        </p:nvGraphicFramePr>
        <p:xfrm>
          <a:off x="2500313" y="1214438"/>
          <a:ext cx="6096000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r:id="rId4" imgW="6096528" imgH="4066384" progId="Excel.Chart.8">
                  <p:embed/>
                </p:oleObj>
              </mc:Choice>
              <mc:Fallback>
                <p:oleObj r:id="rId4" imgW="6096528" imgH="4066384" progId="Excel.Chart.8">
                  <p:embed/>
                  <p:pic>
                    <p:nvPicPr>
                      <p:cNvPr id="0" name="Диаграмма 8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0313" y="1214438"/>
                        <a:ext cx="6096000" cy="4064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Рисунок 8" descr="3638_1_20100113110722ov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48" y="4214818"/>
            <a:ext cx="2738441" cy="20567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3" descr="герб ОО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8538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2"/>
          <p:cNvSpPr txBox="1">
            <a:spLocks/>
          </p:cNvSpPr>
          <p:nvPr/>
        </p:nvSpPr>
        <p:spPr>
          <a:xfrm>
            <a:off x="914400" y="214290"/>
            <a:ext cx="8229600" cy="500066"/>
          </a:xfrm>
          <a:prstGeom prst="rect">
            <a:avLst/>
          </a:prstGeom>
        </p:spPr>
        <p:txBody>
          <a:bodyPr anchor="b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200" b="1" dirty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Министерство здравоохранения Омской област</a:t>
            </a:r>
            <a:r>
              <a:rPr lang="ru-RU" sz="2200" dirty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73025" y="765175"/>
            <a:ext cx="9144000" cy="0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aphicFrame>
        <p:nvGraphicFramePr>
          <p:cNvPr id="6" name="Схема 5"/>
          <p:cNvGraphicFramePr/>
          <p:nvPr/>
        </p:nvGraphicFramePr>
        <p:xfrm>
          <a:off x="125730" y="1214422"/>
          <a:ext cx="8858312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23" descr="герб ОО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8538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2"/>
          <p:cNvSpPr txBox="1">
            <a:spLocks/>
          </p:cNvSpPr>
          <p:nvPr/>
        </p:nvSpPr>
        <p:spPr>
          <a:xfrm>
            <a:off x="914400" y="214290"/>
            <a:ext cx="8229600" cy="500066"/>
          </a:xfrm>
          <a:prstGeom prst="rect">
            <a:avLst/>
          </a:prstGeom>
        </p:spPr>
        <p:txBody>
          <a:bodyPr anchor="b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200" b="1" dirty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Министерство здравоохранения Омской област</a:t>
            </a:r>
            <a:r>
              <a:rPr lang="ru-RU" sz="2200" dirty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85813"/>
            <a:ext cx="9144000" cy="0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078" name="TextBox 8"/>
          <p:cNvSpPr txBox="1">
            <a:spLocks noChangeArrowheads="1"/>
          </p:cNvSpPr>
          <p:nvPr/>
        </p:nvSpPr>
        <p:spPr bwMode="auto">
          <a:xfrm>
            <a:off x="785813" y="857250"/>
            <a:ext cx="74295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Укомплектованность кадрами акушерско-гинекологической службы</a:t>
            </a:r>
            <a:endParaRPr lang="ru-RU" sz="2400" b="1" u="sng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074" name="Диаграмма 9"/>
          <p:cNvGraphicFramePr>
            <a:graphicFrameLocks/>
          </p:cNvGraphicFramePr>
          <p:nvPr/>
        </p:nvGraphicFramePr>
        <p:xfrm>
          <a:off x="1000125" y="1571625"/>
          <a:ext cx="7000875" cy="414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r:id="rId4" imgW="6998815" imgH="4139543" progId="Excel.Chart.8">
                  <p:embed/>
                </p:oleObj>
              </mc:Choice>
              <mc:Fallback>
                <p:oleObj r:id="rId4" imgW="6998815" imgH="4139543" progId="Excel.Chart.8">
                  <p:embed/>
                  <p:pic>
                    <p:nvPicPr>
                      <p:cNvPr id="0" name="Диаграмма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0125" y="1571625"/>
                        <a:ext cx="7000875" cy="4143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2143125" y="5357813"/>
            <a:ext cx="48641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2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Число врачей акушеров-гинекологов </a:t>
            </a:r>
          </a:p>
          <a:p>
            <a:r>
              <a:rPr lang="ru-RU" sz="2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 Омской области увеличилось на 5,2% 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с 473 в 2013 г. до 499 в 2014 г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3" descr="герб ОО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8538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2"/>
          <p:cNvSpPr txBox="1">
            <a:spLocks/>
          </p:cNvSpPr>
          <p:nvPr/>
        </p:nvSpPr>
        <p:spPr>
          <a:xfrm>
            <a:off x="914400" y="214290"/>
            <a:ext cx="8229600" cy="500066"/>
          </a:xfrm>
          <a:prstGeom prst="rect">
            <a:avLst/>
          </a:prstGeom>
        </p:spPr>
        <p:txBody>
          <a:bodyPr anchor="b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200" b="1" dirty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Министерство здравоохранения Омской област</a:t>
            </a:r>
            <a:r>
              <a:rPr lang="ru-RU" sz="2200" dirty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85813"/>
            <a:ext cx="9144000" cy="0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4341" name="Rectangle 1"/>
          <p:cNvSpPr>
            <a:spLocks noChangeArrowheads="1"/>
          </p:cNvSpPr>
          <p:nvPr/>
        </p:nvSpPr>
        <p:spPr bwMode="auto">
          <a:xfrm>
            <a:off x="1214438" y="1357313"/>
            <a:ext cx="6376987" cy="42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indent="450850" algn="just"/>
            <a:r>
              <a:rPr 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Один врач акушер-гинеколог  </a:t>
            </a:r>
          </a:p>
          <a:p>
            <a:pPr indent="450850" algn="just"/>
            <a:endParaRPr lang="ru-RU" sz="140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algn="just">
              <a:buFont typeface="Wingdings" pitchFamily="2" charset="2"/>
              <a:buChar char="Ø"/>
            </a:pPr>
            <a:r>
              <a:rPr lang="ru-RU" sz="28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Большеуковский </a:t>
            </a:r>
          </a:p>
          <a:p>
            <a:pPr indent="450850" algn="just">
              <a:buFont typeface="Wingdings" pitchFamily="2" charset="2"/>
              <a:buChar char="Ø"/>
            </a:pPr>
            <a:r>
              <a:rPr lang="ru-RU" sz="28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Знаменский</a:t>
            </a:r>
          </a:p>
          <a:p>
            <a:pPr indent="450850" algn="just">
              <a:buFont typeface="Wingdings" pitchFamily="2" charset="2"/>
              <a:buChar char="Ø"/>
            </a:pPr>
            <a:r>
              <a:rPr lang="ru-RU" sz="28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Нововаршавский</a:t>
            </a:r>
          </a:p>
          <a:p>
            <a:pPr indent="450850" algn="just">
              <a:buFont typeface="Wingdings" pitchFamily="2" charset="2"/>
              <a:buChar char="Ø"/>
            </a:pPr>
            <a:r>
              <a:rPr lang="ru-RU" sz="28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Тевризский </a:t>
            </a:r>
          </a:p>
          <a:p>
            <a:pPr indent="450850" algn="just">
              <a:buFont typeface="Wingdings" pitchFamily="2" charset="2"/>
              <a:buChar char="Ø"/>
            </a:pPr>
            <a:r>
              <a:rPr lang="ru-RU" sz="28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Тюкалинский</a:t>
            </a:r>
          </a:p>
          <a:p>
            <a:pPr indent="450850" algn="just">
              <a:buFont typeface="Wingdings" pitchFamily="2" charset="2"/>
              <a:buChar char="Ø"/>
            </a:pPr>
            <a:r>
              <a:rPr lang="ru-RU" sz="28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Усть-Ишимский </a:t>
            </a:r>
          </a:p>
          <a:p>
            <a:pPr indent="450850" algn="just">
              <a:buFont typeface="Wingdings" pitchFamily="2" charset="2"/>
              <a:buChar char="Ø"/>
            </a:pPr>
            <a:r>
              <a:rPr lang="ru-RU" sz="28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Оконешниковский </a:t>
            </a:r>
          </a:p>
          <a:p>
            <a:pPr indent="450850" algn="just">
              <a:buFont typeface="Wingdings" pitchFamily="2" charset="2"/>
              <a:buChar char="Ø"/>
            </a:pPr>
            <a:r>
              <a:rPr lang="ru-RU" sz="28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Седельниковский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3" descr="герб ОО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8538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2"/>
          <p:cNvSpPr txBox="1">
            <a:spLocks/>
          </p:cNvSpPr>
          <p:nvPr/>
        </p:nvSpPr>
        <p:spPr>
          <a:xfrm>
            <a:off x="914400" y="214290"/>
            <a:ext cx="8229600" cy="500066"/>
          </a:xfrm>
          <a:prstGeom prst="rect">
            <a:avLst/>
          </a:prstGeom>
        </p:spPr>
        <p:txBody>
          <a:bodyPr anchor="b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200" b="1" dirty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Министерство здравоохранения Омской област</a:t>
            </a:r>
            <a:r>
              <a:rPr lang="ru-RU" sz="2200" dirty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85813"/>
            <a:ext cx="9144000" cy="0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5365" name="Rectangle 1"/>
          <p:cNvSpPr>
            <a:spLocks noChangeArrowheads="1"/>
          </p:cNvSpPr>
          <p:nvPr/>
        </p:nvSpPr>
        <p:spPr bwMode="auto">
          <a:xfrm>
            <a:off x="0" y="857250"/>
            <a:ext cx="8643938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450850"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Симуляционный центр на базе </a:t>
            </a:r>
          </a:p>
          <a:p>
            <a:pPr indent="450850"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БУЗОО «Центр повышения квалификации</a:t>
            </a:r>
          </a:p>
          <a:p>
            <a:pPr indent="450850"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 работников здравоохранения»</a:t>
            </a:r>
            <a:endParaRPr lang="ru-RU" sz="2800" b="1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8306" name="Picture 2" descr="D:\СОВЕЩАНИЕ 2015\Комаедный тренинг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2214554"/>
            <a:ext cx="6243613" cy="44699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bsBlueFog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5700</TotalTime>
  <Words>1299</Words>
  <Application>Microsoft Office PowerPoint</Application>
  <PresentationFormat>Экран (4:3)</PresentationFormat>
  <Paragraphs>277</Paragraphs>
  <Slides>28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6" baseType="lpstr">
      <vt:lpstr>Arial</vt:lpstr>
      <vt:lpstr>Century Gothic</vt:lpstr>
      <vt:lpstr>Calibri</vt:lpstr>
      <vt:lpstr>Times New Roman</vt:lpstr>
      <vt:lpstr>Batang</vt:lpstr>
      <vt:lpstr>Wingdings</vt:lpstr>
      <vt:lpstr>AbsBlueFog</vt:lpstr>
      <vt:lpstr>Диаграмма Microsoft Office Excel</vt:lpstr>
      <vt:lpstr>Главный  специалист отдела охраны здоровья матери и ребенка управления организации оказания медицинской помощи женщинам и детям  Министерства здравоохранения Омской области   Гордеева И.А.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WareZ Provider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перинатальных потерь и врожденной патологии по Омской области за 6 мес 2009г</dc:title>
  <dc:creator>www.PHILka.RU</dc:creator>
  <cp:lastModifiedBy>Sveta</cp:lastModifiedBy>
  <cp:revision>420</cp:revision>
  <dcterms:created xsi:type="dcterms:W3CDTF">2009-07-27T11:44:08Z</dcterms:created>
  <dcterms:modified xsi:type="dcterms:W3CDTF">2015-05-16T16:58:22Z</dcterms:modified>
</cp:coreProperties>
</file>