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2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2.jpeg"/><Relationship Id="rId7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2.jpeg"/><Relationship Id="rId7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2.jpeg"/><Relationship Id="rId7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2.jpeg"/><Relationship Id="rId7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10" Type="http://schemas.openxmlformats.org/officeDocument/2006/relationships/image" Target="../media/image73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-99392"/>
            <a:ext cx="9144000" cy="1152128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2416"/>
            <a:ext cx="8424936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1628800"/>
            <a:ext cx="8712968" cy="255454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B00000"/>
                </a:solidFill>
              </a:rPr>
              <a:t>Оказание эффективной </a:t>
            </a:r>
          </a:p>
          <a:p>
            <a:pPr algn="ctr"/>
            <a:r>
              <a:rPr lang="ru-RU" sz="4000" b="1" dirty="0" smtClean="0">
                <a:solidFill>
                  <a:srgbClr val="B00000"/>
                </a:solidFill>
              </a:rPr>
              <a:t>и экономичной помощи пациентам </a:t>
            </a:r>
          </a:p>
          <a:p>
            <a:pPr algn="ctr"/>
            <a:r>
              <a:rPr lang="ru-RU" sz="4000" b="1" dirty="0" smtClean="0">
                <a:solidFill>
                  <a:srgbClr val="B00000"/>
                </a:solidFill>
              </a:rPr>
              <a:t>в области гистологии в  современных условиях</a:t>
            </a:r>
            <a:endParaRPr lang="ru-RU" sz="4000" b="1" dirty="0">
              <a:solidFill>
                <a:srgbClr val="B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19872" y="4509120"/>
            <a:ext cx="55081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/>
              <a:t>А. М. Фильчаков, </a:t>
            </a:r>
          </a:p>
          <a:p>
            <a:pPr algn="r"/>
            <a:r>
              <a:rPr lang="ru-RU" sz="2000" b="1" i="1" dirty="0" smtClean="0"/>
              <a:t>председатель специализированной </a:t>
            </a:r>
          </a:p>
          <a:p>
            <a:pPr algn="r"/>
            <a:r>
              <a:rPr lang="ru-RU" sz="2000" b="1" i="1" dirty="0" smtClean="0"/>
              <a:t>секции ОПСА «Гистология», </a:t>
            </a:r>
          </a:p>
          <a:p>
            <a:pPr algn="r"/>
            <a:r>
              <a:rPr lang="ru-RU" sz="2000" b="1" i="1" dirty="0" smtClean="0"/>
              <a:t>старший лаборант централизованного патологоанатомического отделения ОДКБ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54228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141277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За последние пять лет приобретены: микроскопы немецких фирм как врачам, так и в гистологическую лабораторию, немецких санных микротомов, заливочной станции, станции для проведения вырезки биопсионного материала с  возможностью подключения компьютера в сеть, водяных бань, плиток для расплавления срезов.</a:t>
            </a:r>
          </a:p>
        </p:txBody>
      </p:sp>
      <p:pic>
        <p:nvPicPr>
          <p:cNvPr id="11" name="Рисунок 10" descr="C:\Users\Александр\Desktop\лаборатория\DSC_068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01120"/>
            <a:ext cx="3119780" cy="24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Александр\Desktop\лаборатория\DSC_068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9227" y="4329256"/>
            <a:ext cx="2736304" cy="169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Александр\Desktop\лаборатория\DSC_070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0120" y="3958894"/>
            <a:ext cx="3091180" cy="206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1" name="Picture 1" descr="C:\Users\laboranti\Desktop\images (1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4324072"/>
            <a:ext cx="2447925" cy="169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37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155679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Использование современных информационных технологий позволил нам уже с сентября 2014 года перейти на электронную форму ведения журнала по учёту операций, связанных с обращением лекарственных средств для медицинского применения (учет хранения и расходования спирта). </a:t>
            </a:r>
          </a:p>
        </p:txBody>
      </p:sp>
      <p:pic>
        <p:nvPicPr>
          <p:cNvPr id="8194" name="Picture 2" descr="C:\Users\laboranti\Desktop\wp17153372_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46" y="1393606"/>
            <a:ext cx="344805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E:\Фото00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51062"/>
            <a:ext cx="2413463" cy="181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102194"/>
              </p:ext>
            </p:extLst>
          </p:nvPr>
        </p:nvGraphicFramePr>
        <p:xfrm>
          <a:off x="388652" y="4051060"/>
          <a:ext cx="4831420" cy="18100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9993"/>
                <a:gridCol w="1032124"/>
                <a:gridCol w="383168"/>
                <a:gridCol w="399358"/>
                <a:gridCol w="690781"/>
                <a:gridCol w="415549"/>
                <a:gridCol w="480308"/>
                <a:gridCol w="685385"/>
                <a:gridCol w="404754"/>
              </a:tblGrid>
              <a:tr h="315763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24.02.2015</a:t>
                      </a:r>
                      <a:endParaRPr lang="ru-RU" sz="600" b="0" i="0" u="none" strike="noStrike" dirty="0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Старший лаборант Фильчаков.А.М.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8100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27.02.2015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72бл за27.02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1440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u="none" strike="noStrike">
                          <a:effectLst/>
                        </a:rPr>
                        <a:t>32400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u="none" strike="noStrike">
                          <a:effectLst/>
                        </a:rPr>
                        <a:t>6660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</a:tr>
              <a:tr h="22839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требование№51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28.02.2015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333бл 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6660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8.100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</a:tr>
              <a:tr h="117452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</a:tr>
              <a:tr h="22839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02.03.2015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Старший лаборант Фильчаков А.М.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8100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04.02.2015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186блза02.03 03.03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3720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u="none" strike="noStrike" dirty="0">
                          <a:effectLst/>
                        </a:rPr>
                        <a:t>4380</a:t>
                      </a:r>
                      <a:endParaRPr lang="ru-RU" sz="600" b="0" i="0" u="none" strike="noStrike" dirty="0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</a:tr>
              <a:tr h="22839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требование№61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06.02.2015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219бл за 04.03 05.03 06.03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4380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8.100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</a:tr>
              <a:tr h="117452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</a:tr>
              <a:tr h="22839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 10. 03. 2015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Старший лаборант Фильчаков А.М.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8100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11.03.2015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90бл за 09.03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1800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u="none" strike="noStrike">
                          <a:effectLst/>
                        </a:rPr>
                        <a:t>6300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</a:tr>
              <a:tr h="22839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требование№70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13.03.2015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315бл за 10.03 11.03 12.03 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</a:tr>
              <a:tr h="117452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13.03 2015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6300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8.100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u="none" strike="noStrike" dirty="0">
                          <a:effectLst/>
                        </a:rPr>
                        <a:t>0</a:t>
                      </a:r>
                      <a:endParaRPr lang="ru-RU" sz="600" b="0" i="0" u="none" strike="noStrike" dirty="0">
                        <a:effectLst/>
                        <a:latin typeface="Arial"/>
                      </a:endParaRPr>
                    </a:p>
                  </a:txBody>
                  <a:tcPr marL="5364" marR="5364" marT="5364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347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184482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Наличие современного оборудования и возможность использования современных расходных материалов, несмотря на огромную нагрузку, позволил нам реально сократить сроки изготовления гистологических препаратов. Фактическая задача - максимально уйти от человеческого фактора. Результат не заставил себя долго ждать – реально улучшилось качество препаратов и сроки выдачи препаратов врачу.</a:t>
            </a:r>
          </a:p>
        </p:txBody>
      </p:sp>
      <p:pic>
        <p:nvPicPr>
          <p:cNvPr id="9217" name="Picture 1" descr="E:\Фото00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1" y="1340768"/>
            <a:ext cx="4067092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laboranti\Desktop\x0pIWAtmdZ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904" y="4653136"/>
            <a:ext cx="2296565" cy="152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19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155679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В процессе фиксации и проводки материала используем два аппарата для автоматической проводки материала, с возможностью использования более 10 временных протоколов. Аппараты работают круглосуточно, включая выходные дни. </a:t>
            </a:r>
          </a:p>
        </p:txBody>
      </p:sp>
      <p:pic>
        <p:nvPicPr>
          <p:cNvPr id="12" name="Рисунок 11" descr="C:\Users\Александр\Desktop\лаборатория\DSC_07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006" y="1700808"/>
            <a:ext cx="360040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IMGA009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8264" y="3284984"/>
            <a:ext cx="1656184" cy="272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C:\Users\laboranti\Desktop\pictu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00006"/>
            <a:ext cx="2423794" cy="198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laboranti\Desktop\biggistologiy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32961"/>
            <a:ext cx="2417069" cy="154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59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132325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Использование линейки современного оборудования и одноразового расходного материала по нашим подсчетам реально сократило время, а соответственно экономию трудозатрат на 30%. </a:t>
            </a:r>
          </a:p>
        </p:txBody>
      </p:sp>
      <p:pic>
        <p:nvPicPr>
          <p:cNvPr id="12290" name="Picture 2" descr="E:\Фото00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22082"/>
            <a:ext cx="3368197" cy="252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E:\Фото00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624" y="1412776"/>
            <a:ext cx="2411760" cy="180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E:\Фото008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044" y="3509144"/>
            <a:ext cx="3385445" cy="2539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2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83968" y="1412776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0000FF"/>
                </a:solidFill>
              </a:rPr>
              <a:t>Сэкономленное время лаборанты затрачивают на проведение широкого спектра специальных методов окраски препаратов, на изготовление более тонких срезов, самообразование путем проведения технических учёб и конференций. Необходимо отметить, что приобретенное в 2014 году мультимедийное оборудование (проектор, экран) вывело проведение данных форм обучения на современный уровень. Появилась возможность демонстрации фильмов, презентаций и другого наглядного материала в очень доступной и удобной форме, как результат - заинтересованность каждого фельдшера-лаборанта в участии при подготовке и проведении конференций и технических учёб. </a:t>
            </a:r>
            <a:endParaRPr lang="ru-RU" sz="1400" dirty="0">
              <a:solidFill>
                <a:srgbClr val="0000FF"/>
              </a:solidFill>
            </a:endParaRPr>
          </a:p>
        </p:txBody>
      </p:sp>
      <p:pic>
        <p:nvPicPr>
          <p:cNvPr id="13314" name="Picture 2" descr="C:\Users\laboranti\Desktop\Metody-tsitologicheskih-issledovani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40937"/>
            <a:ext cx="2183999" cy="1452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laboranti\Desktop\MMA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60" y="1269490"/>
            <a:ext cx="3556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laboranti\Desktop\benq-w1000-2926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60" y="3936490"/>
            <a:ext cx="3556000" cy="215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7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178703" y="1124744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Есть еще очень большие трудозатратные этапы по изготовлению гистологического препарата это – маркировка кассет, стёкол и покрытие препаратов покровным стеклом. Для этого нам необходимы лазерные принтеры и аппарат для автоматического покрытия препарата. Стоимость этих аппаратов на данный момент  в совокупности составляет около 12 млн. рублей. </a:t>
            </a:r>
          </a:p>
        </p:txBody>
      </p:sp>
      <p:pic>
        <p:nvPicPr>
          <p:cNvPr id="14339" name="Picture 3" descr="C:\Users\laboranti\Desktop\coversli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5" y="1124744"/>
            <a:ext cx="3209925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laboranti\Desktop\images (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264065"/>
            <a:ext cx="1595810" cy="202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laboranti\Desktop\leica_slide-staine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252630"/>
            <a:ext cx="2666535" cy="1935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laboranti\Desktop\image07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4137"/>
            <a:ext cx="1552575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C:\Users\laboranti\Desktop\5564019c137e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703" y="4388582"/>
            <a:ext cx="1427609" cy="181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C:\Users\laboranti\Desktop\5563fd2dcc2a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6712"/>
            <a:ext cx="1429748" cy="117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E:\ффффф\2012-10-25 12.01.1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17" y="4252630"/>
            <a:ext cx="1233048" cy="164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28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81236" y="1628800"/>
            <a:ext cx="38884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А</a:t>
            </a:r>
            <a:r>
              <a:rPr lang="ru-RU" dirty="0" smtClean="0">
                <a:solidFill>
                  <a:srgbClr val="C00000"/>
                </a:solidFill>
              </a:rPr>
              <a:t>дминистративно-хозяйственный раздел </a:t>
            </a:r>
            <a:r>
              <a:rPr lang="ru-RU" dirty="0">
                <a:solidFill>
                  <a:srgbClr val="C00000"/>
                </a:solidFill>
              </a:rPr>
              <a:t>деятельности ЦПАО. </a:t>
            </a:r>
            <a:endParaRPr lang="ru-RU" dirty="0" smtClean="0">
              <a:solidFill>
                <a:srgbClr val="C00000"/>
              </a:solidFill>
            </a:endParaRPr>
          </a:p>
          <a:p>
            <a:pPr algn="ctr"/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В </a:t>
            </a:r>
            <a:r>
              <a:rPr lang="ru-RU" dirty="0">
                <a:solidFill>
                  <a:srgbClr val="0000FF"/>
                </a:solidFill>
              </a:rPr>
              <a:t>отделении проведен капитальный ремонт гистологической лаборатории (закончен в январе 2015г), реконструирован кабинет старшего лаборанта, комнаты для персонала. В лаборатории заменены окна, кафель, потолок выполнен из алюминия, установлены светодиодные потолочные светильники. </a:t>
            </a:r>
          </a:p>
        </p:txBody>
      </p:sp>
      <p:pic>
        <p:nvPicPr>
          <p:cNvPr id="15362" name="Picture 2" descr="E:\Фото00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639177"/>
            <a:ext cx="1889251" cy="141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E:\Фото00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67" y="4639177"/>
            <a:ext cx="1913095" cy="1434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E:\Фото009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2327504" cy="310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97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26876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А</a:t>
            </a:r>
            <a:r>
              <a:rPr lang="ru-RU" dirty="0" smtClean="0">
                <a:solidFill>
                  <a:srgbClr val="C00000"/>
                </a:solidFill>
              </a:rPr>
              <a:t>дминистративно-хозяйственный раздел </a:t>
            </a:r>
            <a:r>
              <a:rPr lang="ru-RU" dirty="0">
                <a:solidFill>
                  <a:srgbClr val="C00000"/>
                </a:solidFill>
              </a:rPr>
              <a:t>деятельности ЦПАО.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Хороший </a:t>
            </a:r>
            <a:r>
              <a:rPr lang="ru-RU" dirty="0">
                <a:solidFill>
                  <a:srgbClr val="0000FF"/>
                </a:solidFill>
              </a:rPr>
              <a:t>свет в гистологической лаборатории – это важный фактор для получения качественных препаратов. Приобретена и установлена специальная лабораторная мебель, удобные, сделанные на заказ по высоте кресла. </a:t>
            </a:r>
          </a:p>
        </p:txBody>
      </p:sp>
      <p:pic>
        <p:nvPicPr>
          <p:cNvPr id="16386" name="Picture 2" descr="E:\Фото00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00808"/>
            <a:ext cx="3331270" cy="249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E:\Фото00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03168"/>
            <a:ext cx="3245296" cy="243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Пикрофуксин по Ван-Гизону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4434" y="4653136"/>
            <a:ext cx="1575468" cy="1328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Акимцев гипопл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67297" y="4431140"/>
            <a:ext cx="2140029" cy="1772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032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3792" y="1340768"/>
            <a:ext cx="39421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99"/>
                </a:solidFill>
              </a:rPr>
              <a:t>Совместно с заведующим отделением мы проводим политику, направленную на улучшение условий труда всего персонала отделения. </a:t>
            </a:r>
          </a:p>
        </p:txBody>
      </p:sp>
      <p:pic>
        <p:nvPicPr>
          <p:cNvPr id="17410" name="Picture 2" descr="E:\Фото01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59489"/>
            <a:ext cx="3311942" cy="463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E:\Фото01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87185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E:\_975c855af2470fbd7efe9fcd22c179d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385" y="1340768"/>
            <a:ext cx="72008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22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-117832"/>
            <a:ext cx="9144000" cy="1170568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51920" y="148478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Благодаря задачам, которые решает в настоящее время патологическая анатомия, она занимает особое место среди научных дисциплин, соответственно решение этих задач без гистологии – не </a:t>
            </a:r>
            <a:r>
              <a:rPr lang="ru-RU" sz="2000" dirty="0" smtClean="0">
                <a:solidFill>
                  <a:srgbClr val="C00000"/>
                </a:solidFill>
              </a:rPr>
              <a:t>возможно!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E:\ффффф\bIMG_65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60589"/>
            <a:ext cx="3333750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Рисунок 8: Эластические волокна фрагментированы в виде лент. Окраска резорцин-фуксином по Вейгерту. Увел. ×400.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70" y="3933056"/>
            <a:ext cx="2646680" cy="169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Срез ткани слюнной железы х 200, метод ШИК (PAS-реакция)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248" y="3933056"/>
            <a:ext cx="1778635" cy="1690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167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8551" y="134076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99"/>
                </a:solidFill>
              </a:rPr>
              <a:t>Общественная жизнь фельдшеров-лаборантов складывается из проведения культурно-массовых и спортивных мероприятий, которые проводятся нашей профорганизацией и активом отделения</a:t>
            </a:r>
          </a:p>
        </p:txBody>
      </p:sp>
      <p:pic>
        <p:nvPicPr>
          <p:cNvPr id="20482" name="Picture 2" descr="C:\Users\laboranti\Desktop\DSCF20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756" y="1196752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laboranti\Desktop\DSCF2405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68" y="3105602"/>
            <a:ext cx="4139100" cy="310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laboranti\Desktop\День города марафон 21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07093"/>
            <a:ext cx="2491777" cy="186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51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95736" y="126876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99"/>
                </a:solidFill>
              </a:rPr>
              <a:t>Последнее мероприятие, где наши лаборанты приняли активное участие – выезд на день медицинского работника в санаторий «Автомобилист» где наше отделение стало одним из победителей в конкурсах «Лучшее отрядное место» и спортивных конкурсах «Прыжки в мешках», «Перетягивание канатов» и других</a:t>
            </a:r>
          </a:p>
        </p:txBody>
      </p:sp>
      <p:pic>
        <p:nvPicPr>
          <p:cNvPr id="1026" name="Picture 2" descr="C:\Users\laboranti\Desktop\DSCN77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422" y="3854083"/>
            <a:ext cx="2952484" cy="221424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pic>
        <p:nvPicPr>
          <p:cNvPr id="1027" name="Picture 3" descr="C:\Users\laboranti\Desktop\DSCF44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54083"/>
            <a:ext cx="2952328" cy="22142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028" name="Picture 4" descr="C:\Users\laboranti\Desktop\DSCF386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763" y="4063973"/>
            <a:ext cx="2672474" cy="20043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29" name="Picture 5" descr="C:\Users\laboranti\Desktop\DSCF399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628800"/>
            <a:ext cx="2172666" cy="172221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pic>
        <p:nvPicPr>
          <p:cNvPr id="1030" name="Picture 6" descr="C:\Users\laboranti\Desktop\DSCF405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14921"/>
            <a:ext cx="1799963" cy="134997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39211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125846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99"/>
                </a:solidFill>
              </a:rPr>
              <a:t>Наши фельдшеры-лаборанты имеют возможность бесплатного посещения в удобное для них время бассейна (Альбатрос и бассейн </a:t>
            </a:r>
            <a:r>
              <a:rPr lang="ru-RU" dirty="0" smtClean="0">
                <a:solidFill>
                  <a:srgbClr val="000099"/>
                </a:solidFill>
              </a:rPr>
              <a:t>Автомобилист), </a:t>
            </a:r>
            <a:r>
              <a:rPr lang="ru-RU" dirty="0">
                <a:solidFill>
                  <a:srgbClr val="000099"/>
                </a:solidFill>
              </a:rPr>
              <a:t>спортивного комплекса на территории БСМП. </a:t>
            </a:r>
          </a:p>
        </p:txBody>
      </p:sp>
      <p:pic>
        <p:nvPicPr>
          <p:cNvPr id="18434" name="Picture 2" descr="C:\Users\laboranti\Desktop\albatros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791" y="1176167"/>
            <a:ext cx="2579185" cy="191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laboranti\Desktop\albatros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72" y="3717032"/>
            <a:ext cx="3111624" cy="233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laboranti\Desktop\20121009031145_1936_gallery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68" y="2276872"/>
            <a:ext cx="1776139" cy="117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laboranti\Desktop\d50ea0e9b83c8ef07471e55bff6f1b8d071a5462_9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405" y="2708920"/>
            <a:ext cx="2558058" cy="170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C:\Users\laboranti\Desktop\b0PmHVgliRCL2wL0R5mnlUh96UKDvKDu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415" y="4034526"/>
            <a:ext cx="302433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7" descr="C:\Users\laboranti\Desktop\Keidasallas_1_pieni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008" y="4552366"/>
            <a:ext cx="2044120" cy="135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8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1196752"/>
            <a:ext cx="567037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solidFill>
                  <a:srgbClr val="000099"/>
                </a:solidFill>
              </a:rPr>
              <a:t>В заключении хотелось бы поблагодарить всех своих коллег за добросовестный труд в нашем отделении, многие из них отдали гистологии более 10-15 лет, </a:t>
            </a:r>
            <a:endParaRPr lang="ru-RU" i="1" dirty="0" smtClean="0">
              <a:solidFill>
                <a:srgbClr val="000099"/>
              </a:solidFill>
            </a:endParaRPr>
          </a:p>
          <a:p>
            <a:pPr algn="ctr"/>
            <a:r>
              <a:rPr lang="ru-RU" i="1" dirty="0" smtClean="0">
                <a:solidFill>
                  <a:srgbClr val="000099"/>
                </a:solidFill>
              </a:rPr>
              <a:t>нашего </a:t>
            </a:r>
            <a:r>
              <a:rPr lang="ru-RU" i="1" dirty="0">
                <a:solidFill>
                  <a:srgbClr val="000099"/>
                </a:solidFill>
              </a:rPr>
              <a:t>заведующего </a:t>
            </a:r>
            <a:r>
              <a:rPr lang="ru-RU" i="1" dirty="0">
                <a:solidFill>
                  <a:srgbClr val="C00000"/>
                </a:solidFill>
              </a:rPr>
              <a:t>Аллу Ефимовну Любавину</a:t>
            </a:r>
            <a:r>
              <a:rPr lang="ru-RU" i="1" dirty="0">
                <a:solidFill>
                  <a:srgbClr val="000099"/>
                </a:solidFill>
              </a:rPr>
              <a:t>, за чуткое руководство, главную медицинскую сестру ОДКБ </a:t>
            </a:r>
            <a:r>
              <a:rPr lang="ru-RU" i="1" dirty="0">
                <a:solidFill>
                  <a:srgbClr val="C00000"/>
                </a:solidFill>
              </a:rPr>
              <a:t>Любовь Алексеевну Иващенко </a:t>
            </a:r>
            <a:r>
              <a:rPr lang="ru-RU" i="1" dirty="0">
                <a:solidFill>
                  <a:srgbClr val="000099"/>
                </a:solidFill>
              </a:rPr>
              <a:t>за всестороннюю помощь в работе и произнести </a:t>
            </a:r>
            <a:r>
              <a:rPr lang="ru-RU" sz="3200" i="1" dirty="0">
                <a:solidFill>
                  <a:srgbClr val="000099"/>
                </a:solidFill>
              </a:rPr>
              <a:t>мой девиз – </a:t>
            </a:r>
            <a:endParaRPr lang="ru-RU" sz="3200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3200" i="1" dirty="0" smtClean="0">
                <a:solidFill>
                  <a:srgbClr val="000099"/>
                </a:solidFill>
              </a:rPr>
              <a:t>«</a:t>
            </a:r>
            <a:r>
              <a:rPr lang="ru-RU" sz="3200" i="1" dirty="0">
                <a:solidFill>
                  <a:srgbClr val="000099"/>
                </a:solidFill>
              </a:rPr>
              <a:t>Дорогу осилит идущий». </a:t>
            </a:r>
          </a:p>
        </p:txBody>
      </p:sp>
      <p:pic>
        <p:nvPicPr>
          <p:cNvPr id="19458" name="Picture 2" descr="C:\Users\laboranti\Desktop\IMG_93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603015"/>
            <a:ext cx="2448272" cy="1631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laboranti\Desktop\IMG_93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79" y="3332725"/>
            <a:ext cx="1920989" cy="128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C:\Users\laboranti\Desktop\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231" y="1268759"/>
            <a:ext cx="13811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50" y="1268759"/>
            <a:ext cx="1392486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5" name="Picture 9" descr="E:\DSC_018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571" y="3304336"/>
            <a:ext cx="865785" cy="129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E:\ффффф\IMG_931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603014"/>
            <a:ext cx="2448272" cy="163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7" name="Picture 11" descr="C:\Users\laboranti\Desktop\buket-6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393" y="4638529"/>
            <a:ext cx="1756070" cy="159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75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9" y="4372168"/>
            <a:ext cx="7622232" cy="1143000"/>
          </a:xfrm>
        </p:spPr>
        <p:txBody>
          <a:bodyPr/>
          <a:lstStyle/>
          <a:p>
            <a:r>
              <a:rPr lang="ru-RU" i="1" dirty="0" smtClean="0"/>
              <a:t>Спасибо за внимание!</a:t>
            </a:r>
            <a:endParaRPr lang="ru-RU" i="1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68760"/>
            <a:ext cx="3419425" cy="3157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914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1556792"/>
            <a:ext cx="60304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З</a:t>
            </a:r>
            <a:r>
              <a:rPr lang="ru-RU" dirty="0" smtClean="0">
                <a:solidFill>
                  <a:srgbClr val="C00000"/>
                </a:solidFill>
              </a:rPr>
              <a:t>адачи</a:t>
            </a:r>
            <a:r>
              <a:rPr lang="ru-RU" dirty="0">
                <a:solidFill>
                  <a:srgbClr val="C00000"/>
                </a:solidFill>
              </a:rPr>
              <a:t>:</a:t>
            </a:r>
          </a:p>
          <a:p>
            <a:r>
              <a:rPr lang="ru-RU" dirty="0">
                <a:solidFill>
                  <a:srgbClr val="0000FF"/>
                </a:solidFill>
              </a:rPr>
              <a:t>- Диагностические: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</a:rPr>
              <a:t>Прижизненная и посмертная диагностика заболеваний плода и ребенка, причин </a:t>
            </a:r>
            <a:r>
              <a:rPr lang="ru-RU" i="1" dirty="0" err="1">
                <a:solidFill>
                  <a:schemeClr val="accent5">
                    <a:lumMod val="50000"/>
                  </a:schemeClr>
                </a:solidFill>
              </a:rPr>
              <a:t>невынашивания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</a:rPr>
              <a:t> и эктопической беременности, патологии последа на основе исследования операционно-</a:t>
            </a:r>
            <a:r>
              <a:rPr lang="ru-RU" i="1" dirty="0" err="1">
                <a:solidFill>
                  <a:schemeClr val="accent5">
                    <a:lumMod val="50000"/>
                  </a:schemeClr>
                </a:solidFill>
              </a:rPr>
              <a:t>биопсийного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</a:rPr>
              <a:t>, секционного и цитологического материала.</a:t>
            </a:r>
          </a:p>
          <a:p>
            <a:r>
              <a:rPr lang="ru-RU" dirty="0">
                <a:solidFill>
                  <a:srgbClr val="0000FF"/>
                </a:solidFill>
              </a:rPr>
              <a:t>- Профилактические: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</a:rPr>
              <a:t>Определение факторов риска для новорожденного и родильницы на основе комплексного исследования последа, участие в формировании государственной статистики в области перинатальной, младенческой и детской смертности, достоверное определение </a:t>
            </a:r>
            <a:r>
              <a:rPr lang="ru-RU" i="1" dirty="0" err="1">
                <a:solidFill>
                  <a:schemeClr val="accent5">
                    <a:lumMod val="50000"/>
                  </a:schemeClr>
                </a:solidFill>
              </a:rPr>
              <a:t>гестационного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</a:rPr>
              <a:t> возраста плодов и новорожденных</a:t>
            </a:r>
            <a:r>
              <a:rPr lang="ru-RU" dirty="0"/>
              <a:t>.</a:t>
            </a:r>
          </a:p>
        </p:txBody>
      </p:sp>
      <p:pic>
        <p:nvPicPr>
          <p:cNvPr id="9" name="Рисунок 8" descr="Рисунок 7: Эластические волокна фрагментированы в виде палочек. Окраска резорцин-фуксином по Вейгерту. Увел. ×400.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528" y="2005188"/>
            <a:ext cx="2059430" cy="15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Срез ткани слюнной железы х 1000, метод ШИК (PAS-реакция)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724" y="3861048"/>
            <a:ext cx="2031899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147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067943" y="2420888"/>
            <a:ext cx="458837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00FF"/>
                </a:solidFill>
              </a:rPr>
              <a:t>Централизованное патологоанатомическое отделение Областной детской клинической больницы существует с 1982 года, создано по приказу Областного отдела здравоохранения № 124 от 19.04.1982 г..</a:t>
            </a:r>
          </a:p>
        </p:txBody>
      </p:sp>
      <p:pic>
        <p:nvPicPr>
          <p:cNvPr id="2050" name="Picture 2" descr="E:\ффффф\Без имени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491" y="4190356"/>
            <a:ext cx="1142888" cy="173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Фото00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76" y="1564052"/>
            <a:ext cx="3255919" cy="244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47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1850" y="1484784"/>
            <a:ext cx="4402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FF"/>
                </a:solidFill>
              </a:rPr>
              <a:t>Во исполнение приказов № 225 от 16.07.1985 г. «О совершенствовании детской патологоанатомической службы в Омской области» создано централизованное патологоанатомическое отделение с обслуживанием базовой больницы, ЛПУ города и области;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59476" y="3364565"/>
            <a:ext cx="42845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Приказа </a:t>
            </a:r>
            <a:r>
              <a:rPr lang="ru-RU" dirty="0">
                <a:solidFill>
                  <a:srgbClr val="0000FF"/>
                </a:solidFill>
              </a:rPr>
              <a:t>№ 49 от 24.04.1995 г. «О дополнительных мерах по организации детской патологоанатомической службы» - возложение на ЦПАО функции организационно-методического центра по детской патологоанатомической службе области</a:t>
            </a:r>
          </a:p>
        </p:txBody>
      </p:sp>
      <p:pic>
        <p:nvPicPr>
          <p:cNvPr id="3075" name="Picture 3" descr="C:\Users\laboranti\Desktop\sno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74338"/>
            <a:ext cx="2329297" cy="174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laboranti\Desktop\mic_mc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55" y="3514226"/>
            <a:ext cx="304952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47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44434" y="1772816"/>
            <a:ext cx="415778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99"/>
                </a:solidFill>
              </a:rPr>
              <a:t>Учитывая имеющийся в настоящее время в ЦПАО объем работ (секционный раздел работы  – 3,5 ставки врача, биопсий раздел работы – 31,2 ставки врача, что в совокупности составляет 34,7 ставки врача и соответственно </a:t>
            </a:r>
            <a:r>
              <a:rPr lang="ru-RU" sz="1600" dirty="0">
                <a:solidFill>
                  <a:srgbClr val="FF0000"/>
                </a:solidFill>
              </a:rPr>
              <a:t>52,02 ставки </a:t>
            </a:r>
            <a:r>
              <a:rPr lang="ru-RU" sz="1600" dirty="0">
                <a:solidFill>
                  <a:srgbClr val="000099"/>
                </a:solidFill>
              </a:rPr>
              <a:t>лаборанта. Количество ПЦР-исследований соответствует 7 ставкам </a:t>
            </a:r>
            <a:r>
              <a:rPr lang="ru-RU" sz="1600" dirty="0" smtClean="0">
                <a:solidFill>
                  <a:srgbClr val="000099"/>
                </a:solidFill>
              </a:rPr>
              <a:t>в </a:t>
            </a:r>
            <a:r>
              <a:rPr lang="ru-RU" sz="1600" dirty="0">
                <a:solidFill>
                  <a:srgbClr val="000099"/>
                </a:solidFill>
              </a:rPr>
              <a:t>соответствии со сборником </a:t>
            </a:r>
            <a:r>
              <a:rPr lang="ru-RU" sz="1600" dirty="0" smtClean="0">
                <a:solidFill>
                  <a:srgbClr val="000099"/>
                </a:solidFill>
              </a:rPr>
              <a:t>нормативно-методических </a:t>
            </a:r>
            <a:r>
              <a:rPr lang="ru-RU" sz="1600" dirty="0">
                <a:solidFill>
                  <a:srgbClr val="000099"/>
                </a:solidFill>
              </a:rPr>
              <a:t>документов по вопросам патологоанатомических исследований </a:t>
            </a:r>
            <a:r>
              <a:rPr lang="ru-RU" sz="1600" dirty="0" smtClean="0">
                <a:solidFill>
                  <a:srgbClr val="000099"/>
                </a:solidFill>
              </a:rPr>
              <a:t>в </a:t>
            </a:r>
            <a:r>
              <a:rPr lang="ru-RU" sz="1600" dirty="0">
                <a:solidFill>
                  <a:srgbClr val="000099"/>
                </a:solidFill>
              </a:rPr>
              <a:t>ЦПАО </a:t>
            </a:r>
            <a:r>
              <a:rPr lang="ru-RU" sz="1600" dirty="0">
                <a:solidFill>
                  <a:srgbClr val="FF0000"/>
                </a:solidFill>
              </a:rPr>
              <a:t>отсутствует необходимый набор помещений</a:t>
            </a:r>
            <a:r>
              <a:rPr lang="ru-RU" sz="1600" dirty="0">
                <a:solidFill>
                  <a:srgbClr val="000099"/>
                </a:solidFill>
              </a:rPr>
              <a:t>. Крайне затруднено выполнение требований </a:t>
            </a:r>
            <a:r>
              <a:rPr lang="ru-RU" sz="1600" dirty="0">
                <a:solidFill>
                  <a:srgbClr val="FF0000"/>
                </a:solidFill>
              </a:rPr>
              <a:t>СанПиН 2.1.3.26-10</a:t>
            </a:r>
            <a:r>
              <a:rPr lang="ru-RU" sz="1600" dirty="0">
                <a:solidFill>
                  <a:srgbClr val="000099"/>
                </a:solidFill>
              </a:rPr>
              <a:t>, которые обязательны для всех учреждений, осуществляющих медицинскую деятельность.</a:t>
            </a:r>
          </a:p>
        </p:txBody>
      </p:sp>
      <p:pic>
        <p:nvPicPr>
          <p:cNvPr id="4098" name="Picture 2" descr="C:\Users\laboranti\Desktop\a1713e3a6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59" y="2132856"/>
            <a:ext cx="4481741" cy="298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47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26876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В связи с внедрением метода ПЦР созданы реальные условия для верификации широкого спектра инфекционной патологии в разнообразном клиническом материале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3656447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Применение ПЦР позволяет осуществлять контроль эффективности лечения, неонатальный скрининг; скрининг пациентов с высоким риском инфекционной патологии; подтвердить результаты </a:t>
            </a:r>
            <a:r>
              <a:rPr lang="ru-RU" dirty="0" err="1">
                <a:solidFill>
                  <a:srgbClr val="0000FF"/>
                </a:solidFill>
              </a:rPr>
              <a:t>скринингового</a:t>
            </a:r>
            <a:r>
              <a:rPr lang="ru-RU" dirty="0">
                <a:solidFill>
                  <a:srgbClr val="0000FF"/>
                </a:solidFill>
              </a:rPr>
              <a:t> серологического теста.</a:t>
            </a:r>
          </a:p>
        </p:txBody>
      </p:sp>
      <p:pic>
        <p:nvPicPr>
          <p:cNvPr id="5122" name="Picture 2" descr="E:\ффффф\Фото00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15" y="3212976"/>
            <a:ext cx="3611893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ффффф\Фото007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84784"/>
            <a:ext cx="2123728" cy="159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68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139952" y="1700808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Созданы </a:t>
            </a:r>
            <a:r>
              <a:rPr lang="ru-RU" dirty="0">
                <a:solidFill>
                  <a:srgbClr val="0000FF"/>
                </a:solidFill>
              </a:rPr>
              <a:t>условия для извлечения максимальной пользы из прижизненного исследования, поступающего в отделение разнообразного биологического материала, что направлено на снижение летальных исходов во всех возрастных группах детей и рождение здорового потомства. Материалом для исследований также являются фрагменты органов, полученных при аутопсии детей при инфекционной патологии неясного генеза, что позволило в 30% случаев уйти от диагноза «инфекция неуточнённой этиологии»</a:t>
            </a:r>
          </a:p>
        </p:txBody>
      </p:sp>
      <p:pic>
        <p:nvPicPr>
          <p:cNvPr id="6146" name="Picture 2" descr="E:\ффффф\Фото00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33852"/>
            <a:ext cx="3219822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0"/>
            <a:ext cx="9144000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00288" y="-11783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Региональная  научно-практическая конференция «Фельдшеры-лаборанты, медицинские лабораторные техники как движущая сила перемен  по оказанию эффективной и экономичной медицинской помощи в гистологии»</a:t>
            </a:r>
          </a:p>
        </p:txBody>
      </p:sp>
      <p:pic>
        <p:nvPicPr>
          <p:cNvPr id="32" name="Рисунок 31" descr="C:\Users\Александр\Desktop\bIMG_65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0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21" t="77896" r="75987" b="3138"/>
          <a:stretch/>
        </p:blipFill>
        <p:spPr bwMode="auto">
          <a:xfrm>
            <a:off x="0" y="1052736"/>
            <a:ext cx="9144000" cy="72008"/>
          </a:xfrm>
          <a:prstGeom prst="rect">
            <a:avLst/>
          </a:prstGeom>
          <a:noFill/>
        </p:spPr>
      </p:pic>
      <p:pic>
        <p:nvPicPr>
          <p:cNvPr id="52" name="Picture 3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 cstate="print"/>
          <a:srcRect l="730" t="8135" r="97207" b="33087"/>
          <a:stretch/>
        </p:blipFill>
        <p:spPr bwMode="auto">
          <a:xfrm>
            <a:off x="0" y="6309320"/>
            <a:ext cx="9144000" cy="5486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4868" y="6332180"/>
            <a:ext cx="8999132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июля 2015 г., г. Омск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1652111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Ж</a:t>
            </a:r>
            <a:r>
              <a:rPr lang="ru-RU" dirty="0" smtClean="0">
                <a:solidFill>
                  <a:srgbClr val="0000FF"/>
                </a:solidFill>
              </a:rPr>
              <a:t>есточайший </a:t>
            </a:r>
            <a:r>
              <a:rPr lang="ru-RU" dirty="0">
                <a:solidFill>
                  <a:srgbClr val="0000FF"/>
                </a:solidFill>
              </a:rPr>
              <a:t>контроль над использованием расходных материалов, реактивов и </a:t>
            </a:r>
            <a:r>
              <a:rPr lang="ru-RU" dirty="0" smtClean="0">
                <a:solidFill>
                  <a:srgbClr val="0000FF"/>
                </a:solidFill>
              </a:rPr>
              <a:t>рациональное использование бюджетных  средств позволяет проводить модернизацию парка гистологического оборудования.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12" name="Рисунок 11" descr="C:\Users\Александр\Desktop\лаборатория\DSC_069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861048"/>
            <a:ext cx="3091180" cy="206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Александр\Desktop\лаборатория\DSC_069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3560514"/>
            <a:ext cx="3744416" cy="2363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laboranti\Desktop\185x129-1404456012_3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05043"/>
            <a:ext cx="3091180" cy="215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laboranti\Desktop\-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841918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06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265</TotalTime>
  <Words>1777</Words>
  <Application>Microsoft Office PowerPoint</Application>
  <PresentationFormat>Экран (4:3)</PresentationFormat>
  <Paragraphs>166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Sveta</cp:lastModifiedBy>
  <cp:revision>22</cp:revision>
  <dcterms:modified xsi:type="dcterms:W3CDTF">2015-08-18T16:21:14Z</dcterms:modified>
</cp:coreProperties>
</file>