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r>
              <a:rPr lang="ru-RU" dirty="0" smtClean="0"/>
              <a:t>Организация и производство судебно-гистологического исследования в современных аспектах развития здравоохранения. Роль среднего медицинского персонала.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789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задачи БУЗОО БСМЭ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производство судебно-медицинских исследований трупов при насильственной смерти или подозрении на неё;</a:t>
            </a:r>
          </a:p>
          <a:p>
            <a:r>
              <a:rPr lang="ru-RU" dirty="0" smtClean="0"/>
              <a:t>- производство судебно-медицинских экспертиз и обследований потерпевших, обвиняемых и других лиц;</a:t>
            </a:r>
          </a:p>
          <a:p>
            <a:r>
              <a:rPr lang="ru-RU" dirty="0" smtClean="0"/>
              <a:t>- производство судебно-медицинских экспертиз и исследований вещественных доказательств;</a:t>
            </a:r>
          </a:p>
          <a:p>
            <a:r>
              <a:rPr lang="ru-RU" dirty="0" smtClean="0"/>
              <a:t>- производство судебно-медицинских экспертиз по материалам уголовных и гражданских дел.</a:t>
            </a:r>
          </a:p>
        </p:txBody>
      </p:sp>
    </p:spTree>
    <p:extLst>
      <p:ext uri="{BB962C8B-B14F-4D97-AF65-F5344CB8AC3E}">
        <p14:creationId xmlns:p14="http://schemas.microsoft.com/office/powerpoint/2010/main" val="308865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Структурные подразделения БУЗОО БСМЭ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1. Отдел судебно-медицинской экспертизы трупов.</a:t>
            </a:r>
          </a:p>
          <a:p>
            <a:r>
              <a:rPr lang="ru-RU" sz="3200" dirty="0" smtClean="0"/>
              <a:t>2. Отдел судебно-медицинской экспертизы потерпевших, обвиняемых и других лиц.</a:t>
            </a:r>
          </a:p>
          <a:p>
            <a:r>
              <a:rPr lang="ru-RU" sz="3200" dirty="0" smtClean="0"/>
              <a:t>3. Отдел судебно-медицинской экспертизы вещественных доказательств.</a:t>
            </a:r>
          </a:p>
          <a:p>
            <a:r>
              <a:rPr lang="ru-RU" sz="3200" dirty="0" smtClean="0"/>
              <a:t>4. Отдел сложных экспертиз.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5364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+mn-lt"/>
              </a:rPr>
              <a:t>Основные показатели работы БУЗОО БСМЭ за последние три года 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( в абсолютных цифрах)</a:t>
            </a:r>
            <a:endParaRPr lang="ru-RU" sz="3200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0637352"/>
              </p:ext>
            </p:extLst>
          </p:nvPr>
        </p:nvGraphicFramePr>
        <p:xfrm>
          <a:off x="395536" y="1772816"/>
          <a:ext cx="8496944" cy="4968550"/>
        </p:xfrm>
        <a:graphic>
          <a:graphicData uri="http://schemas.openxmlformats.org/drawingml/2006/table">
            <a:tbl>
              <a:tblPr/>
              <a:tblGrid>
                <a:gridCol w="443878"/>
                <a:gridCol w="3381969"/>
                <a:gridCol w="911387"/>
                <a:gridCol w="1060853"/>
                <a:gridCol w="978707"/>
                <a:gridCol w="1720150"/>
              </a:tblGrid>
              <a:tr h="523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Показатель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382905" algn="l"/>
                          <a:tab pos="2637155" algn="ctr"/>
                          <a:tab pos="5274310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2012г.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382905" algn="l"/>
                          <a:tab pos="2637155" algn="ctr"/>
                          <a:tab pos="5274310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2013г.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382905" algn="l"/>
                          <a:tab pos="2637155" algn="ctr"/>
                          <a:tab pos="5274310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2014г.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382905" algn="l"/>
                          <a:tab pos="2637155" algn="ctr"/>
                          <a:tab pos="5274310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Динамика 2012-2014 гг.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1.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Кол-во исследований трупов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7214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6832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6785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-429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2.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Кол-во освидетельствований граждан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29311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28485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27522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-1789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3.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Кол-во гистологических исследований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6864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6626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6690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-174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4.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Кол-во комиссионных экспертиз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294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272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279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- 15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45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5.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Кол-во медико-криминалистических экспертиз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398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317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284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- 114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6.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Кол-во судебно-биологических экспертиз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1167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1127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1073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-94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05">
                <a:tc>
                  <a:txBody>
                    <a:bodyPr/>
                    <a:lstStyle/>
                    <a:p>
                      <a:pPr marR="8255"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2637155" algn="ctr"/>
                          <a:tab pos="5274310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7.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Кол-во судебно-химических экспертиз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9649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8540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7513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-2136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8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.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Количество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молекулярно-генетических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 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экспертиз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66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317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579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+262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 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Итого: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54963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52516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50725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Lucida Sans Unicode"/>
                          <a:cs typeface="Tahoma"/>
                        </a:rPr>
                        <a:t>-4489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Lucida Sans Unicode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43088" y="22669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62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+mn-lt"/>
              </a:rPr>
              <a:t>Автоматизированный процессор гистологической проводки тканей </a:t>
            </a:r>
            <a:r>
              <a:rPr lang="en-US" sz="2800" dirty="0" smtClean="0">
                <a:latin typeface="+mn-lt"/>
              </a:rPr>
              <a:t>Shandon </a:t>
            </a:r>
            <a:r>
              <a:rPr lang="ru-RU" sz="2800" dirty="0" err="1" smtClean="0">
                <a:latin typeface="+mn-lt"/>
              </a:rPr>
              <a:t>Эксельсиор</a:t>
            </a:r>
            <a:r>
              <a:rPr lang="ru-RU" sz="2800" dirty="0" smtClean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ES</a:t>
            </a:r>
            <a:endParaRPr lang="ru-RU" sz="28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Преимущества:</a:t>
            </a:r>
          </a:p>
          <a:p>
            <a:r>
              <a:rPr lang="ru-RU" sz="2000" dirty="0" smtClean="0"/>
              <a:t>- одномоментная обработка большего количества образцов;</a:t>
            </a:r>
          </a:p>
          <a:p>
            <a:r>
              <a:rPr lang="ru-RU" sz="2000" dirty="0" smtClean="0"/>
              <a:t>-сокращение сроков производства исследований;</a:t>
            </a:r>
          </a:p>
          <a:p>
            <a:r>
              <a:rPr lang="ru-RU" sz="2000" dirty="0" smtClean="0"/>
              <a:t>- экономия реагентов;</a:t>
            </a:r>
          </a:p>
          <a:p>
            <a:r>
              <a:rPr lang="ru-RU" sz="2000" dirty="0" smtClean="0"/>
              <a:t>-сокращение воздействия паров вредно-действующих веществ на организм персонала</a:t>
            </a:r>
            <a:endParaRPr lang="ru-RU" sz="2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84784"/>
            <a:ext cx="2247900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13" y="1664561"/>
            <a:ext cx="4016082" cy="249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05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Прибор для парафиновой заливки образцов </a:t>
            </a:r>
            <a:r>
              <a:rPr lang="en-US" dirty="0" smtClean="0">
                <a:latin typeface="+mn-lt"/>
              </a:rPr>
              <a:t>Scientific </a:t>
            </a:r>
            <a:r>
              <a:rPr lang="en-US" dirty="0" err="1" smtClean="0">
                <a:latin typeface="+mn-lt"/>
              </a:rPr>
              <a:t>Histo</a:t>
            </a:r>
            <a:r>
              <a:rPr lang="en-US" dirty="0" smtClean="0">
                <a:latin typeface="+mn-lt"/>
              </a:rPr>
              <a:t> Star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Преимущества:</a:t>
            </a:r>
          </a:p>
          <a:p>
            <a:r>
              <a:rPr lang="ru-RU" sz="2000" dirty="0" smtClean="0"/>
              <a:t>- сокращение сроков проведения исследований;</a:t>
            </a:r>
          </a:p>
          <a:p>
            <a:r>
              <a:rPr lang="ru-RU" sz="2000" dirty="0" smtClean="0"/>
              <a:t>- значительное повышение качества парафиновых блоков;</a:t>
            </a:r>
          </a:p>
          <a:p>
            <a:r>
              <a:rPr lang="ru-RU" sz="2000" dirty="0" smtClean="0"/>
              <a:t>- экономия реагентов;</a:t>
            </a:r>
          </a:p>
          <a:p>
            <a:r>
              <a:rPr lang="ru-RU" sz="2000" dirty="0" smtClean="0"/>
              <a:t>- сокращение воздействия паров вредно-действующих веществ на организм персонала.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83134"/>
            <a:ext cx="3672408" cy="2343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Графический объект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78361"/>
            <a:ext cx="3539778" cy="2348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176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Автомат для окрашивания тканей </a:t>
            </a:r>
            <a:r>
              <a:rPr lang="en-US" dirty="0" smtClean="0"/>
              <a:t>ROBOT-STAINTR HMS 740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Преимущества:</a:t>
            </a:r>
          </a:p>
          <a:p>
            <a:r>
              <a:rPr lang="ru-RU" sz="2000" dirty="0" smtClean="0"/>
              <a:t>- сокращение сроков проведения гистологических исследований;</a:t>
            </a:r>
          </a:p>
          <a:p>
            <a:r>
              <a:rPr lang="ru-RU" sz="2000" dirty="0" smtClean="0"/>
              <a:t>- одномоментная окраска большего количества микропрепаратов;</a:t>
            </a:r>
          </a:p>
          <a:p>
            <a:r>
              <a:rPr lang="ru-RU" sz="2000" dirty="0" smtClean="0"/>
              <a:t>- экономия реагентов и реактивов;</a:t>
            </a:r>
          </a:p>
          <a:p>
            <a:r>
              <a:rPr lang="ru-RU" sz="2000" dirty="0"/>
              <a:t>сокращение воздействия паров вредно-действующих веществ на организм персонала.</a:t>
            </a:r>
          </a:p>
          <a:p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411485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44824"/>
            <a:ext cx="392423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76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619268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+mn-lt"/>
              </a:rPr>
              <a:t>Работа на современном оборудовании представляет собой сложный процесс и требует специальных знаний и навыков среднего медицинского персонала. Работа в современных условиях развития здравоохранения предполагает умение специалистов со средним медицинским образованием работать с персональным компьютером, интернет ресурсами, а также знание английского языка. </a:t>
            </a:r>
            <a:endParaRPr lang="ru-RU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08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366</Words>
  <Application>Microsoft Office PowerPoint</Application>
  <PresentationFormat>Экран (4:3)</PresentationFormat>
  <Paragraphs>117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Организация и производство судебно-гистологического исследования в современных аспектах развития здравоохранения. Роль среднего медицинского персонала.</vt:lpstr>
      <vt:lpstr>Основные задачи БУЗОО БСМЭ</vt:lpstr>
      <vt:lpstr>Структурные подразделения БУЗОО БСМЭ</vt:lpstr>
      <vt:lpstr>Основные показатели работы БУЗОО БСМЭ за последние три года  ( в абсолютных цифрах)</vt:lpstr>
      <vt:lpstr>Автоматизированный процессор гистологической проводки тканей Shandon Эксельсиор ES</vt:lpstr>
      <vt:lpstr>Прибор для парафиновой заливки образцов Scientific Histo Star</vt:lpstr>
      <vt:lpstr>Автомат для окрашивания тканей ROBOT-STAINTR HMS 740</vt:lpstr>
      <vt:lpstr>Работа на современном оборудовании представляет собой сложный процесс и требует специальных знаний и навыков среднего медицинского персонала. Работа в современных условиях развития здравоохранения предполагает умение специалистов со средним медицинским образованием работать с персональным компьютером, интернет ресурсами, а также знание английского языка.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 производство судебно-гистологического исследования в современных аспектах развития здравоохранения. Роль среднего медицинского персонала.</dc:title>
  <dc:creator>Супер Морфемка</dc:creator>
  <cp:lastModifiedBy>User</cp:lastModifiedBy>
  <cp:revision>6</cp:revision>
  <dcterms:created xsi:type="dcterms:W3CDTF">2015-07-18T14:58:14Z</dcterms:created>
  <dcterms:modified xsi:type="dcterms:W3CDTF">2015-07-19T11:35:15Z</dcterms:modified>
</cp:coreProperties>
</file>