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29"/>
  </p:notesMasterIdLst>
  <p:handoutMasterIdLst>
    <p:handoutMasterId r:id="rId30"/>
  </p:handoutMasterIdLst>
  <p:sldIdLst>
    <p:sldId id="257" r:id="rId2"/>
    <p:sldId id="258" r:id="rId3"/>
    <p:sldId id="267" r:id="rId4"/>
    <p:sldId id="268" r:id="rId5"/>
    <p:sldId id="269" r:id="rId6"/>
    <p:sldId id="270" r:id="rId7"/>
    <p:sldId id="274" r:id="rId8"/>
    <p:sldId id="272" r:id="rId9"/>
    <p:sldId id="273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3" r:id="rId27"/>
    <p:sldId id="292" r:id="rId28"/>
  </p:sldIdLst>
  <p:sldSz cx="9144000" cy="6858000" type="screen4x3"/>
  <p:notesSz cx="6858000" cy="9144000"/>
  <p:defaultTextStyle>
    <a:defPPr>
      <a:defRPr lang="en-US"/>
    </a:defPPr>
    <a:lvl1pPr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5050"/>
    <a:srgbClr val="00FF99"/>
    <a:srgbClr val="FFE700"/>
    <a:srgbClr val="57D3FF"/>
    <a:srgbClr val="006600"/>
    <a:srgbClr val="003366"/>
    <a:srgbClr val="355800"/>
    <a:srgbClr val="7DD7FF"/>
    <a:srgbClr val="1D9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3322" autoAdjust="0"/>
  </p:normalViewPr>
  <p:slideViewPr>
    <p:cSldViewPr>
      <p:cViewPr varScale="1">
        <p:scale>
          <a:sx n="62" d="100"/>
          <a:sy n="62" d="100"/>
        </p:scale>
        <p:origin x="-7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Высшая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230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Первая</c:v>
                </c:pt>
              </c:strCache>
            </c:strRef>
          </c:tx>
          <c:spPr>
            <a:solidFill>
              <a:schemeClr val="tx1">
                <a:lumMod val="60000"/>
                <a:lumOff val="40000"/>
              </a:schemeClr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109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Вторая</c:v>
                </c:pt>
              </c:strCache>
            </c:strRef>
          </c:tx>
          <c:spPr>
            <a:solidFill>
              <a:srgbClr val="00FF99"/>
            </a:solidFill>
          </c:spPr>
          <c:invertIfNegative val="0"/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2083328"/>
        <c:axId val="32089216"/>
        <c:axId val="0"/>
      </c:bar3DChart>
      <c:catAx>
        <c:axId val="3208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2089216"/>
        <c:crosses val="autoZero"/>
        <c:auto val="1"/>
        <c:lblAlgn val="ctr"/>
        <c:lblOffset val="100"/>
        <c:noMultiLvlLbl val="0"/>
      </c:catAx>
      <c:valAx>
        <c:axId val="32089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2083328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2000"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1946522309711297"/>
          <c:y val="4.9578001968503975E-2"/>
          <c:w val="0.86802788713910806"/>
          <c:h val="0.8110524114173228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505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dLbls>
            <c:dLbl>
              <c:idx val="0"/>
              <c:layout>
                <c:manualLayout>
                  <c:x val="3.9669143838302598E-2"/>
                  <c:y val="-6.051411265345331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569185693934677E-2"/>
                  <c:y val="-6.7775806171867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Физические лица</c:v>
                </c:pt>
                <c:pt idx="1">
                  <c:v>Члены ОПСА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517</c:v>
                </c:pt>
                <c:pt idx="1">
                  <c:v>434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37117312"/>
        <c:axId val="37119104"/>
        <c:axId val="32017472"/>
      </c:bar3DChart>
      <c:catAx>
        <c:axId val="371173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7119104"/>
        <c:crosses val="autoZero"/>
        <c:auto val="1"/>
        <c:lblAlgn val="ctr"/>
        <c:lblOffset val="100"/>
        <c:noMultiLvlLbl val="0"/>
      </c:catAx>
      <c:valAx>
        <c:axId val="371191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37117312"/>
        <c:crosses val="autoZero"/>
        <c:crossBetween val="between"/>
      </c:valAx>
      <c:serAx>
        <c:axId val="32017472"/>
        <c:scaling>
          <c:orientation val="minMax"/>
        </c:scaling>
        <c:delete val="1"/>
        <c:axPos val="b"/>
        <c:majorTickMark val="out"/>
        <c:minorTickMark val="none"/>
        <c:tickLblPos val="none"/>
        <c:crossAx val="37119104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2836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2836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fld id="{55E6144A-7524-45D5-A817-8564B0BB026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026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284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284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4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284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284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fld id="{0131891C-C488-49B5-9045-54E24C7B1B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620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76400" y="2895600"/>
            <a:ext cx="7391400" cy="914400"/>
          </a:xfrm>
        </p:spPr>
        <p:txBody>
          <a:bodyPr anchor="b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733800"/>
            <a:ext cx="7391400" cy="7493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853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78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389A65F-002E-4E69-9E18-1179EB8EA34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0B9041-7FA2-4C5A-B581-7C2F87DF8D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1847850" cy="6248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152400"/>
            <a:ext cx="5391150" cy="6248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9AB54E-B8A0-4E57-9ADC-79C11A5557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06421-9709-4FA4-8E0B-D8E196D6A10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584B5A-EE8B-4DD1-BA36-AC08B7969A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19200" y="1676400"/>
            <a:ext cx="36195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91100" y="1676400"/>
            <a:ext cx="36195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EE68C-DB37-4911-9864-5A8791F3C1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59705-A951-42AD-A7FD-1143169283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11E122-AD11-4ECB-A9A5-9DAC3AC692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69227-3B6E-439E-8AA9-74F4B11120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245329-C682-43A4-A962-AF7640A4177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F4AA5F-8768-4FC8-B916-8773D5EB63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152400"/>
            <a:ext cx="739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Заголовок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9200" y="1676400"/>
            <a:ext cx="7391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75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/>
            </a:lvl1pPr>
          </a:lstStyle>
          <a:p>
            <a:endParaRPr lang="ru-RU"/>
          </a:p>
        </p:txBody>
      </p:sp>
      <p:sp>
        <p:nvSpPr>
          <p:cNvPr id="27751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ru-RU"/>
          </a:p>
        </p:txBody>
      </p:sp>
      <p:sp>
        <p:nvSpPr>
          <p:cNvPr id="27751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fld id="{1A88CD76-4FFA-4F6D-8535-C36D7711128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0.pn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7" Type="http://schemas.openxmlformats.org/officeDocument/2006/relationships/image" Target="../media/image6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3038484"/>
          </a:xfrm>
        </p:spPr>
        <p:txBody>
          <a:bodyPr/>
          <a:lstStyle/>
          <a:p>
            <a:pPr algn="ctr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262673"/>
                </a:solidFill>
              </a:rPr>
              <a:t>Вклад специализированной  секции ОПСА </a:t>
            </a:r>
            <a:endParaRPr lang="en-US" sz="3000" b="1" dirty="0" smtClean="0">
              <a:solidFill>
                <a:srgbClr val="262673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262673"/>
                </a:solidFill>
              </a:rPr>
              <a:t>«Сестринское дело в онкологии»                            </a:t>
            </a:r>
            <a:endParaRPr lang="en-US" sz="3000" b="1" dirty="0" smtClean="0">
              <a:solidFill>
                <a:srgbClr val="262673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3000" b="1" dirty="0" smtClean="0">
                <a:solidFill>
                  <a:srgbClr val="262673"/>
                </a:solidFill>
              </a:rPr>
              <a:t>в развитии Омской профессиональной сестринской ассоциации</a:t>
            </a:r>
          </a:p>
          <a:p>
            <a:pPr algn="ctr"/>
            <a:endParaRPr lang="ru-RU" dirty="0"/>
          </a:p>
        </p:txBody>
      </p:sp>
      <p:sp>
        <p:nvSpPr>
          <p:cNvPr id="7" name="Прямоугольник 7"/>
          <p:cNvSpPr>
            <a:spLocks noChangeArrowheads="1"/>
          </p:cNvSpPr>
          <p:nvPr/>
        </p:nvSpPr>
        <p:spPr bwMode="auto">
          <a:xfrm>
            <a:off x="4500562" y="4786322"/>
            <a:ext cx="4535489" cy="190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2400" i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i="0" dirty="0" smtClean="0">
                <a:solidFill>
                  <a:srgbClr val="002060"/>
                </a:solidFill>
                <a:latin typeface="Constantia" pitchFamily="18" charset="0"/>
                <a:cs typeface="Arial" pitchFamily="34" charset="0"/>
              </a:rPr>
              <a:t>И.В.Иващенко</a:t>
            </a:r>
            <a:r>
              <a:rPr lang="ru-RU" sz="2400" b="1" dirty="0" smtClean="0">
                <a:solidFill>
                  <a:srgbClr val="000066"/>
                </a:solidFill>
                <a:latin typeface="Constantia" pitchFamily="18" charset="0"/>
                <a:cs typeface="Arial" pitchFamily="34" charset="0"/>
              </a:rPr>
              <a:t>,</a:t>
            </a:r>
          </a:p>
          <a:p>
            <a:pPr algn="l"/>
            <a:r>
              <a:rPr lang="ru-RU" sz="2400" b="1" dirty="0" smtClean="0">
                <a:solidFill>
                  <a:srgbClr val="000066"/>
                </a:solidFill>
                <a:latin typeface="Constantia" pitchFamily="18" charset="0"/>
                <a:cs typeface="Arial" pitchFamily="34" charset="0"/>
              </a:rPr>
              <a:t>председатель секции ОПСА </a:t>
            </a:r>
          </a:p>
          <a:p>
            <a:pPr algn="l"/>
            <a:r>
              <a:rPr lang="ru-RU" sz="2400" b="1" dirty="0" smtClean="0">
                <a:solidFill>
                  <a:srgbClr val="000066"/>
                </a:solidFill>
                <a:latin typeface="Constantia" pitchFamily="18" charset="0"/>
                <a:cs typeface="Arial" pitchFamily="34" charset="0"/>
              </a:rPr>
              <a:t>«Сестринское дело в онкологии» </a:t>
            </a:r>
          </a:p>
          <a:p>
            <a:pPr algn="r">
              <a:lnSpc>
                <a:spcPct val="90000"/>
              </a:lnSpc>
              <a:buFont typeface="Wingdings 2" pitchFamily="18" charset="2"/>
              <a:buNone/>
            </a:pPr>
            <a:endParaRPr lang="ru-RU" sz="2400" i="0" dirty="0"/>
          </a:p>
        </p:txBody>
      </p:sp>
      <p:pic>
        <p:nvPicPr>
          <p:cNvPr id="8" name="Рисунок 7" descr="Диспансер май 2011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75087"/>
            <a:ext cx="4286280" cy="2982913"/>
          </a:xfrm>
          <a:prstGeom prst="roundRect">
            <a:avLst>
              <a:gd name="adj" fmla="val 71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1285852" y="142852"/>
            <a:ext cx="76215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2400" dirty="0" smtClean="0">
                <a:solidFill>
                  <a:srgbClr val="0033CC"/>
                </a:solidFill>
              </a:rPr>
              <a:t>C</a:t>
            </a:r>
            <a:r>
              <a:rPr lang="ru-RU" sz="2400" dirty="0" err="1" smtClean="0">
                <a:solidFill>
                  <a:srgbClr val="0033CC"/>
                </a:solidFill>
              </a:rPr>
              <a:t>пециализированная</a:t>
            </a:r>
            <a:r>
              <a:rPr lang="ru-RU" sz="2400" dirty="0" smtClean="0">
                <a:solidFill>
                  <a:srgbClr val="0033CC"/>
                </a:solidFill>
              </a:rPr>
              <a:t>  секция ОПСА </a:t>
            </a:r>
          </a:p>
          <a:p>
            <a:pPr algn="ctr"/>
            <a:r>
              <a:rPr lang="ru-RU" sz="2400" dirty="0" smtClean="0">
                <a:solidFill>
                  <a:srgbClr val="0033CC"/>
                </a:solidFill>
              </a:rPr>
              <a:t>«Сестринское дело в онкологии»</a:t>
            </a:r>
            <a:endParaRPr lang="ru-RU" sz="2400" dirty="0">
              <a:solidFill>
                <a:srgbClr val="0033CC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428728" y="0"/>
            <a:ext cx="7715272" cy="164305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kumimoji="0"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ПРИКАЗ </a:t>
            </a: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МИНИСТЕРСТВА ЗДРАВООХРАНЕНИЯ </a:t>
            </a:r>
            <a:b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И СОЦИАЛЬНОГО РАЗВИТИЯ</a:t>
            </a: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РОССИЙСКОЙ ФЕДЕРАЦИИ</a:t>
            </a:r>
            <a:b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№ 541н</a:t>
            </a:r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от 23 июля 2010 г. </a:t>
            </a:r>
            <a:endParaRPr lang="ru-RU" sz="24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0" y="1359416"/>
            <a:ext cx="9144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1" hangingPunct="1"/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  <a:ea typeface="Calibri" pitchFamily="34" charset="0"/>
            </a:endParaRPr>
          </a:p>
          <a:p>
            <a:pPr lvl="0" algn="ctr"/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</a:rPr>
              <a:t>«Об утверждении единого квалификационного справочника</a:t>
            </a:r>
            <a:r>
              <a:rPr lang="ru-RU" sz="3200" dirty="0" smtClean="0">
                <a:latin typeface="+mn-lt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</a:rPr>
              <a:t>должностей руководителей, специалистов и служащих, раздел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</a:rPr>
              <a:t>«квалификационные характеристики должностей работников</a:t>
            </a:r>
            <a:r>
              <a:rPr lang="ru-RU" sz="3200" dirty="0" smtClean="0">
                <a:latin typeface="+mn-lt"/>
              </a:rPr>
              <a:t>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Calibri" pitchFamily="34" charset="0"/>
              </a:rPr>
              <a:t>в сфере здравоохранения»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" name="Рисунок 3" descr="Рисунок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9362" y="0"/>
            <a:ext cx="4459739" cy="3286124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Рисунок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57452" y="3643314"/>
            <a:ext cx="4386548" cy="321468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0" y="3714752"/>
            <a:ext cx="4274817" cy="314324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Рисунок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4286248" cy="332553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214414" y="0"/>
            <a:ext cx="7391400" cy="10668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Практические занятия</a:t>
            </a:r>
            <a:endParaRPr lang="ru-RU" sz="32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009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857752" y="3857628"/>
            <a:ext cx="3786214" cy="271464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image-02-07-14-11-13.jpe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14281" y="1214422"/>
            <a:ext cx="4036247" cy="538166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Фото056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2" y="1142984"/>
            <a:ext cx="3750161" cy="2576606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924800" cy="1066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Квалификационные категории специалистов онкологической службы</a:t>
            </a:r>
            <a:endParaRPr lang="ru-RU" sz="28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1397000"/>
          <a:ext cx="8572528" cy="5175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214414" y="0"/>
            <a:ext cx="7391400" cy="10668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Повышение квалификации сестринского персонала</a:t>
            </a:r>
            <a:endParaRPr lang="ru-RU" sz="32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IMG_843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2" y="1285860"/>
            <a:ext cx="4384295" cy="323346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Фото057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1285860"/>
            <a:ext cx="4143404" cy="321471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Рисунок9.jpg"/>
          <p:cNvPicPr>
            <a:picLocks noChangeAspect="1"/>
          </p:cNvPicPr>
          <p:nvPr/>
        </p:nvPicPr>
        <p:blipFill>
          <a:blip r:embed="rId5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14612" y="3857628"/>
            <a:ext cx="3690963" cy="2768223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Членство ОПСА </a:t>
            </a:r>
            <a:endParaRPr lang="ru-RU" sz="36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85720" y="1397000"/>
          <a:ext cx="8643998" cy="5246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71604" y="285728"/>
            <a:ext cx="65008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Участие в акциях</a:t>
            </a:r>
            <a:endParaRPr lang="ru-RU" sz="36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IMG_659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429000"/>
            <a:ext cx="4190997" cy="314324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STH7897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214282" y="3500438"/>
            <a:ext cx="4204636" cy="314327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Рисунок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43174" y="1214422"/>
            <a:ext cx="3357586" cy="250033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" name="Рисунок 3" descr="Копия IMG_1268.jpg"/>
          <p:cNvPicPr>
            <a:picLocks noChangeAspect="1"/>
          </p:cNvPicPr>
          <p:nvPr/>
        </p:nvPicPr>
        <p:blipFill>
          <a:blip r:embed="rId3" cstate="screen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14290"/>
            <a:ext cx="4500594" cy="300039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Рисунок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857364"/>
            <a:ext cx="4179124" cy="45005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Самообследование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2198" y="3643314"/>
            <a:ext cx="1519736" cy="212867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Рисунок 7" descr="якушева.bmp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93114">
            <a:off x="7297180" y="4251045"/>
            <a:ext cx="1571636" cy="216050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 descr="Безымянный.bmp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257543">
            <a:off x="5136998" y="4489047"/>
            <a:ext cx="1565142" cy="2152070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Обучение сестринского персонала</a:t>
            </a:r>
            <a:endParaRPr lang="ru-RU" sz="32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233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214422"/>
            <a:ext cx="3929058" cy="29467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P106071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214422"/>
            <a:ext cx="4071934" cy="294679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Рисунок 7" descr="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4572008"/>
            <a:ext cx="1308128" cy="194327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 descr="Уход за стомой-1(испр.1)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15206" y="4500570"/>
            <a:ext cx="1428728" cy="202007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Рисунок 9" descr="E:\Текущая\Для сайта\IMG_5122.JPG"/>
          <p:cNvPicPr/>
          <p:nvPr/>
        </p:nvPicPr>
        <p:blipFill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929066"/>
            <a:ext cx="3429024" cy="273054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Печатные издания</a:t>
            </a:r>
            <a:endParaRPr lang="ru-RU" sz="36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Изображение 1 00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2285992"/>
            <a:ext cx="2286016" cy="334463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Изображение 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2285992"/>
            <a:ext cx="2322585" cy="335756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евразийский онко журнал. обложка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2285992"/>
            <a:ext cx="2116739" cy="3357586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142852"/>
            <a:ext cx="7391400" cy="1066800"/>
          </a:xfrm>
        </p:spPr>
        <p:txBody>
          <a:bodyPr/>
          <a:lstStyle/>
          <a:p>
            <a:r>
              <a:rPr kumimoji="0"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Правление Омской профессиональной сестринской ассоциации</a:t>
            </a:r>
            <a:endParaRPr lang="ru-RU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5" name="Picture 13" descr="Правление ОПСА 2010 — 2015 гг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143380"/>
            <a:ext cx="3286148" cy="219076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9" name="Picture 7" descr="Первое Правление ОПСА 2000 — 2005 гг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357298"/>
            <a:ext cx="3286147" cy="219076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0" name="Picture 11" descr="Правление ОПСА 2005 — 2010 гг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4143380"/>
            <a:ext cx="3286148" cy="2190765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214282" y="3500438"/>
            <a:ext cx="3429024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sz="1400" b="1" dirty="0" smtClean="0">
                <a:solidFill>
                  <a:srgbClr val="0000FF"/>
                </a:solidFill>
                <a:latin typeface="Times New Roman" pitchFamily="18" charset="0"/>
              </a:rPr>
              <a:t>  </a:t>
            </a:r>
            <a:r>
              <a:rPr lang="ru-RU" sz="1400" b="1" dirty="0" smtClean="0">
                <a:solidFill>
                  <a:srgbClr val="0000FF"/>
                </a:solidFill>
                <a:latin typeface="+mn-lt"/>
              </a:rPr>
              <a:t>Учредительная </a:t>
            </a:r>
            <a:r>
              <a:rPr lang="ru-RU" sz="1400" b="1" dirty="0">
                <a:solidFill>
                  <a:srgbClr val="0000FF"/>
                </a:solidFill>
                <a:latin typeface="+mn-lt"/>
              </a:rPr>
              <a:t>конференция </a:t>
            </a:r>
            <a:r>
              <a:rPr lang="ru-RU" sz="1400" b="1" dirty="0" smtClean="0">
                <a:solidFill>
                  <a:srgbClr val="0000FF"/>
                </a:solidFill>
                <a:latin typeface="+mn-lt"/>
              </a:rPr>
              <a:t>по</a:t>
            </a:r>
            <a:r>
              <a:rPr lang="en-US" sz="1400" b="1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latin typeface="+mn-lt"/>
              </a:rPr>
              <a:t>созданию ОПСА</a:t>
            </a:r>
            <a:r>
              <a:rPr lang="en-US" sz="1400" b="1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ru-RU" sz="1400" b="1" dirty="0" smtClean="0">
                <a:solidFill>
                  <a:srgbClr val="0000FF"/>
                </a:solidFill>
                <a:latin typeface="+mn-lt"/>
              </a:rPr>
              <a:t>16.11.2000г</a:t>
            </a:r>
            <a:r>
              <a:rPr lang="ru-RU" sz="1400" b="1" dirty="0">
                <a:solidFill>
                  <a:srgbClr val="0000FF"/>
                </a:solidFill>
                <a:latin typeface="+mn-lt"/>
              </a:rPr>
              <a:t>.</a:t>
            </a:r>
          </a:p>
        </p:txBody>
      </p:sp>
      <p:sp>
        <p:nvSpPr>
          <p:cNvPr id="12" name="Rectangle 15"/>
          <p:cNvSpPr>
            <a:spLocks noChangeArrowheads="1"/>
          </p:cNvSpPr>
          <p:nvPr/>
        </p:nvSpPr>
        <p:spPr bwMode="auto">
          <a:xfrm>
            <a:off x="4786314" y="3571876"/>
            <a:ext cx="3286148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1400" b="1" dirty="0">
                <a:solidFill>
                  <a:srgbClr val="0000FF"/>
                </a:solidFill>
                <a:latin typeface="+mn-lt"/>
              </a:rPr>
              <a:t>Первое Правление ОПСА 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ru-RU" sz="1400" b="1" dirty="0">
                <a:solidFill>
                  <a:srgbClr val="0000FF"/>
                </a:solidFill>
                <a:latin typeface="+mn-lt"/>
              </a:rPr>
              <a:t>2000 - 2005г.г.</a:t>
            </a: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42910" y="63246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1400" b="1" dirty="0">
                <a:solidFill>
                  <a:srgbClr val="0000FF"/>
                </a:solidFill>
                <a:latin typeface="+mn-lt"/>
              </a:rPr>
              <a:t>Правление ОПСА 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ru-RU" sz="1400" b="1" dirty="0">
                <a:solidFill>
                  <a:srgbClr val="0000FF"/>
                </a:solidFill>
                <a:latin typeface="+mn-lt"/>
              </a:rPr>
              <a:t>2005 - 2010г.г.</a:t>
            </a: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4929190" y="63246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ru-RU" sz="1400" b="1" dirty="0">
                <a:solidFill>
                  <a:srgbClr val="0000FF"/>
                </a:solidFill>
                <a:latin typeface="+mn-lt"/>
              </a:rPr>
              <a:t>Правление ОПСА </a:t>
            </a:r>
          </a:p>
          <a:p>
            <a:pPr marL="342900" indent="-342900" algn="ctr" eaLnBrk="0" hangingPunct="0">
              <a:spcBef>
                <a:spcPct val="20000"/>
              </a:spcBef>
            </a:pPr>
            <a:r>
              <a:rPr lang="ru-RU" sz="1400" b="1" dirty="0">
                <a:solidFill>
                  <a:srgbClr val="0000FF"/>
                </a:solidFill>
                <a:latin typeface="+mn-lt"/>
              </a:rPr>
              <a:t>2010 - 2015г.г.</a:t>
            </a:r>
          </a:p>
        </p:txBody>
      </p:sp>
      <p:pic>
        <p:nvPicPr>
          <p:cNvPr id="6" name="Picture 5" descr="Учредительная конференция по созданию ОПСА, 16.11.2000 г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1357298"/>
            <a:ext cx="3286148" cy="214314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5" name="Рисунок 14" descr="Рисунок01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3306" y="3000372"/>
            <a:ext cx="1285884" cy="1799178"/>
          </a:xfrm>
          <a:prstGeom prst="rect">
            <a:avLst/>
          </a:prstGeom>
          <a:ln>
            <a:solidFill>
              <a:srgbClr val="0066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391400" cy="1066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Участие в международном проекте </a:t>
            </a:r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РАМС-</a:t>
            </a:r>
            <a:r>
              <a:rPr 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ONS </a:t>
            </a:r>
            <a: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/>
            </a:r>
            <a:br>
              <a:rPr lang="en-US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lang="ru-RU" sz="36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P116040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2844" y="2143116"/>
            <a:ext cx="3429024" cy="3857652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857620" y="1428736"/>
            <a:ext cx="528638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+mn-lt"/>
              </a:rPr>
              <a:t> «Доказательная сестринская практика для медицинских сестер онкологических учреждений»</a:t>
            </a:r>
            <a:r>
              <a:rPr lang="ru-RU" sz="2000" b="1" dirty="0" smtClean="0">
                <a:latin typeface="+mn-lt"/>
              </a:rPr>
              <a:t/>
            </a:r>
            <a:br>
              <a:rPr lang="ru-RU" sz="2000" b="1" dirty="0" smtClean="0">
                <a:latin typeface="+mn-lt"/>
              </a:rPr>
            </a:br>
            <a:r>
              <a:rPr lang="ru-RU" sz="2000" b="1" i="1" u="sng" dirty="0" smtClean="0">
                <a:solidFill>
                  <a:srgbClr val="0033CC"/>
                </a:solidFill>
                <a:latin typeface="+mn-lt"/>
                <a:ea typeface="Calibri" pitchFamily="34" charset="0"/>
                <a:cs typeface="Times New Roman" pitchFamily="18" charset="0"/>
              </a:rPr>
              <a:t>г. Санкт-Петербург, 24-28 июня 2013г</a:t>
            </a:r>
            <a:endParaRPr lang="ru-RU" dirty="0">
              <a:solidFill>
                <a:srgbClr val="0033CC"/>
              </a:solidFill>
              <a:latin typeface="+mn-lt"/>
            </a:endParaRPr>
          </a:p>
        </p:txBody>
      </p:sp>
      <p:pic>
        <p:nvPicPr>
          <p:cNvPr id="7" name="Рисунок 6" descr="IMG_523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714744" y="3786190"/>
            <a:ext cx="3000396" cy="285752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Рисунок 7" descr="Рисунок1.jpg"/>
          <p:cNvPicPr>
            <a:picLocks noChangeAspect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6578" y="3765538"/>
            <a:ext cx="2257596" cy="2910242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Участие в международном проекте </a:t>
            </a:r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РАМС-</a:t>
            </a:r>
            <a:r>
              <a:rPr 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ONS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Ларионова Е.В. Иващенко И.В.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1785926"/>
            <a:ext cx="2928958" cy="44064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786150" y="1428736"/>
            <a:ext cx="535785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+mn-lt"/>
              </a:rPr>
              <a:t>«Научно-обоснованные методы поддержки </a:t>
            </a:r>
            <a:r>
              <a:rPr lang="ru-RU" b="1" dirty="0" err="1" smtClean="0">
                <a:solidFill>
                  <a:srgbClr val="002060"/>
                </a:solidFill>
                <a:latin typeface="+mn-lt"/>
              </a:rPr>
              <a:t>онкобольных</a:t>
            </a:r>
            <a:r>
              <a:rPr lang="ru-RU" b="1" dirty="0" smtClean="0">
                <a:solidFill>
                  <a:srgbClr val="002060"/>
                </a:solidFill>
                <a:latin typeface="+mn-lt"/>
              </a:rPr>
              <a:t> и ухаживающих за ними лиц» </a:t>
            </a: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i="1" u="sng" dirty="0" smtClean="0">
                <a:solidFill>
                  <a:srgbClr val="0033CC"/>
                </a:solidFill>
                <a:latin typeface="+mn-lt"/>
                <a:ea typeface="Calibri" pitchFamily="34" charset="0"/>
                <a:cs typeface="Times New Roman" pitchFamily="18" charset="0"/>
              </a:rPr>
              <a:t>г. Санкт-Петербург, 2</a:t>
            </a:r>
            <a:r>
              <a:rPr lang="en-US" b="1" i="1" u="sng" dirty="0" smtClean="0">
                <a:solidFill>
                  <a:srgbClr val="0033CC"/>
                </a:solidFill>
                <a:latin typeface="+mn-lt"/>
                <a:ea typeface="Calibri" pitchFamily="34" charset="0"/>
                <a:cs typeface="Times New Roman" pitchFamily="18" charset="0"/>
              </a:rPr>
              <a:t>7</a:t>
            </a:r>
            <a:r>
              <a:rPr lang="ru-RU" b="1" i="1" u="sng" dirty="0" smtClean="0">
                <a:solidFill>
                  <a:srgbClr val="0033CC"/>
                </a:solidFill>
                <a:latin typeface="+mn-lt"/>
                <a:ea typeface="Calibri" pitchFamily="34" charset="0"/>
                <a:cs typeface="Times New Roman" pitchFamily="18" charset="0"/>
              </a:rPr>
              <a:t>-</a:t>
            </a:r>
            <a:r>
              <a:rPr lang="en-US" b="1" i="1" u="sng" dirty="0" smtClean="0">
                <a:solidFill>
                  <a:srgbClr val="0033CC"/>
                </a:solidFill>
                <a:latin typeface="+mn-lt"/>
                <a:ea typeface="Calibri" pitchFamily="34" charset="0"/>
                <a:cs typeface="Times New Roman" pitchFamily="18" charset="0"/>
              </a:rPr>
              <a:t>31</a:t>
            </a:r>
            <a:r>
              <a:rPr lang="ru-RU" b="1" i="1" u="sng" dirty="0" smtClean="0">
                <a:solidFill>
                  <a:srgbClr val="0033CC"/>
                </a:solidFill>
                <a:latin typeface="+mn-lt"/>
                <a:ea typeface="Calibri" pitchFamily="34" charset="0"/>
                <a:cs typeface="Times New Roman" pitchFamily="18" charset="0"/>
              </a:rPr>
              <a:t> октября 2014г.</a:t>
            </a:r>
            <a:r>
              <a:rPr lang="ru-RU" u="sng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u="sng" dirty="0" smtClean="0">
                <a:solidFill>
                  <a:srgbClr val="0070C0"/>
                </a:solidFill>
                <a:latin typeface="+mn-lt"/>
              </a:rPr>
            </a:br>
            <a:endParaRPr lang="ru-RU" dirty="0">
              <a:latin typeface="+mn-lt"/>
            </a:endParaRPr>
          </a:p>
        </p:txBody>
      </p:sp>
      <p:pic>
        <p:nvPicPr>
          <p:cNvPr id="6" name="Рисунок 5" descr="Иващенко И.В. нейтропения.JPG"/>
          <p:cNvPicPr>
            <a:picLocks noChangeAspect="1"/>
          </p:cNvPicPr>
          <p:nvPr/>
        </p:nvPicPr>
        <p:blipFill>
          <a:blip r:embed="rId4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3500438"/>
            <a:ext cx="4286279" cy="3143272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Участие в международном проекте </a:t>
            </a:r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РАМС-</a:t>
            </a:r>
            <a:r>
              <a:rPr 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ONS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G_370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1285860"/>
            <a:ext cx="4929222" cy="328614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IMG_373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286348" y="1357298"/>
            <a:ext cx="3857652" cy="257176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IMG_387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6380" y="4143380"/>
            <a:ext cx="3857620" cy="257174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 descr="regionalnyy-seminar-dlya-medicinskih-sester-onkologicheskoy-sluzhby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85984" y="4714884"/>
            <a:ext cx="2595419" cy="194989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Рисунок 9" descr="Рисунок01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4643446"/>
            <a:ext cx="1357322" cy="201084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214414" y="0"/>
            <a:ext cx="7391400" cy="106680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Участие в международном проекте </a:t>
            </a:r>
            <a:r>
              <a:rPr lang="ru-RU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РАМС-</a:t>
            </a:r>
            <a:r>
              <a:rPr lang="en-US" sz="28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ONS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DSCN737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500166" y="1071546"/>
            <a:ext cx="2857520" cy="336176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SAM_3442.JPG"/>
          <p:cNvPicPr>
            <a:picLocks noChangeAspect="1"/>
          </p:cNvPicPr>
          <p:nvPr/>
        </p:nvPicPr>
        <p:blipFill>
          <a:blip r:embed="rId4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4" y="1071546"/>
            <a:ext cx="3709765" cy="264320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P528400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3911183"/>
            <a:ext cx="3714776" cy="278608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jn.bmp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28860" y="4857760"/>
            <a:ext cx="2528905" cy="180636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8" name="Рисунок 7" descr="wew.bmp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4572008"/>
            <a:ext cx="2750363" cy="1928826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33CC"/>
                </a:solidFill>
                <a:effectLst/>
              </a:rPr>
              <a:t>Участие в международном проекте </a:t>
            </a:r>
            <a:r>
              <a:rPr lang="ru-RU" sz="2800" b="1" dirty="0" smtClean="0">
                <a:solidFill>
                  <a:srgbClr val="0033CC"/>
                </a:solidFill>
                <a:ea typeface="Calibri" pitchFamily="34" charset="0"/>
                <a:cs typeface="Times New Roman" pitchFamily="18" charset="0"/>
              </a:rPr>
              <a:t>РАМС-</a:t>
            </a:r>
            <a:r>
              <a:rPr lang="en-US" sz="2800" b="1" dirty="0" smtClean="0">
                <a:solidFill>
                  <a:srgbClr val="0033CC"/>
                </a:solidFill>
                <a:ea typeface="Calibri" pitchFamily="34" charset="0"/>
                <a:cs typeface="Times New Roman" pitchFamily="18" charset="0"/>
              </a:rPr>
              <a:t>ONS</a:t>
            </a: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2333685"/>
            <a:ext cx="892971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«Гигиеническая обработка полости рта»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«Рациональное питание пациентов, получающих химиотерапию»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«Управление тошнотой и рвотой при химиотерапии»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«Гигиена кожи пациента с подключичным катетером»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«Психологическая адаптация при длительном лечении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онкозаболевания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«Больной ребенок в семье. Принципы поведения членов семьи»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571612"/>
            <a:ext cx="7340471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latin typeface="+mn-lt"/>
              </a:rPr>
              <a:t>Подготовлены методические рекомендации</a:t>
            </a:r>
            <a:endParaRPr lang="ru-RU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SCN1114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14282" y="3786190"/>
            <a:ext cx="3809995" cy="285749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DSCN736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3240" y="1357298"/>
            <a:ext cx="3834943" cy="271464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33CC"/>
                </a:solidFill>
                <a:effectLst/>
              </a:rPr>
              <a:t>Участие в международном проекте </a:t>
            </a:r>
            <a:r>
              <a:rPr lang="ru-RU" sz="2800" b="1" dirty="0" smtClean="0">
                <a:solidFill>
                  <a:srgbClr val="0033CC"/>
                </a:solidFill>
                <a:ea typeface="Calibri" pitchFamily="34" charset="0"/>
                <a:cs typeface="Times New Roman" pitchFamily="18" charset="0"/>
              </a:rPr>
              <a:t>РАМС-</a:t>
            </a:r>
            <a:r>
              <a:rPr lang="en-US" sz="2800" b="1" dirty="0" smtClean="0">
                <a:solidFill>
                  <a:srgbClr val="0033CC"/>
                </a:solidFill>
                <a:ea typeface="Calibri" pitchFamily="34" charset="0"/>
                <a:cs typeface="Times New Roman" pitchFamily="18" charset="0"/>
              </a:rPr>
              <a:t>ONS</a:t>
            </a:r>
            <a:endParaRPr lang="ru-RU" dirty="0"/>
          </a:p>
        </p:txBody>
      </p:sp>
      <p:pic>
        <p:nvPicPr>
          <p:cNvPr id="4097" name="Picture 1" descr="C:\Documents and Settings\Admin\Рабочий стол\Областной семинар 15.09.15г\ОТЧЕТЫ УЧАСТНИКОВ\Акбулатова Марина Петровна\DSC_010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357298"/>
            <a:ext cx="2571768" cy="207876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8" name="Рисунок 7" descr="IMG_7865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3821909"/>
            <a:ext cx="3786182" cy="2839637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Пропаганда </a:t>
            </a:r>
            <a:br>
              <a:rPr lang="ru-RU" sz="32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здорового образа жизни</a:t>
            </a:r>
            <a:endParaRPr lang="ru-RU" sz="32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Т2 04 07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34" y="1643050"/>
            <a:ext cx="2731935" cy="2214578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8" descr="Лицей 149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00760" y="4286256"/>
            <a:ext cx="2643206" cy="2136998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7" descr="D:\Фотоархив\КОНКУРСЫ\2010г\Конкурс..САН ГИГ. ВОСПИТАНИЕ И ОБУЧЕНИЕ09\S600146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357694"/>
            <a:ext cx="2808285" cy="2071702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8" descr="S6002078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1714488"/>
            <a:ext cx="2786082" cy="2089562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Profilaktika-porazhenij-tserviksa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926" y="2714620"/>
            <a:ext cx="3452836" cy="2589628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034342" cy="914400"/>
          </a:xfrm>
        </p:spPr>
        <p:txBody>
          <a:bodyPr/>
          <a:lstStyle/>
          <a:p>
            <a:r>
              <a:rPr lang="ru-RU" b="1" dirty="0" smtClean="0">
                <a:solidFill>
                  <a:srgbClr val="0033CC"/>
                </a:solidFill>
              </a:rPr>
              <a:t>Благодарю за внимание!</a:t>
            </a:r>
            <a:endParaRPr lang="ru-RU" b="1" dirty="0">
              <a:solidFill>
                <a:srgbClr val="0033CC"/>
              </a:solidFill>
            </a:endParaRPr>
          </a:p>
        </p:txBody>
      </p:sp>
      <p:pic>
        <p:nvPicPr>
          <p:cNvPr id="3" name="Picture 2" descr="http://v7kupon.com/uploads/20121026/d2bb24093804e8eb722f80d8b58ca99813512015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8895" y="2071678"/>
            <a:ext cx="9202895" cy="4345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214414" y="142852"/>
            <a:ext cx="7391400" cy="10668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33CC"/>
                </a:solidFill>
              </a:rPr>
              <a:t>Семинар для медицинских сестер онкологической службы «Вместе это возможно»</a:t>
            </a:r>
            <a:r>
              <a:rPr lang="ru-RU" sz="2400" dirty="0" smtClean="0">
                <a:solidFill>
                  <a:srgbClr val="0033CC"/>
                </a:solidFill>
              </a:rPr>
              <a:t/>
            </a:r>
            <a:br>
              <a:rPr lang="ru-RU" sz="2400" dirty="0" smtClean="0">
                <a:solidFill>
                  <a:srgbClr val="0033CC"/>
                </a:solidFill>
              </a:rPr>
            </a:br>
            <a:endParaRPr lang="ru-RU" sz="2400" dirty="0">
              <a:solidFill>
                <a:srgbClr val="0033CC"/>
              </a:solidFill>
            </a:endParaRPr>
          </a:p>
        </p:txBody>
      </p:sp>
      <p:pic>
        <p:nvPicPr>
          <p:cNvPr id="17" name="Рисунок 16" descr="P1060801.JPG"/>
          <p:cNvPicPr>
            <a:picLocks noChangeAspect="1"/>
          </p:cNvPicPr>
          <p:nvPr/>
        </p:nvPicPr>
        <p:blipFill>
          <a:blip r:embed="rId3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1129" y="1071546"/>
            <a:ext cx="3667119" cy="275033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8" name="Рисунок 17" descr="P1060677.JPG"/>
          <p:cNvPicPr>
            <a:picLocks noChangeAspect="1"/>
          </p:cNvPicPr>
          <p:nvPr/>
        </p:nvPicPr>
        <p:blipFill>
          <a:blip r:embed="rId4" cstate="screen">
            <a:lum bright="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89542" y="4000504"/>
            <a:ext cx="3740144" cy="2714620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9" name="Заголовок 1"/>
          <p:cNvSpPr txBox="1">
            <a:spLocks/>
          </p:cNvSpPr>
          <p:nvPr/>
        </p:nvSpPr>
        <p:spPr bwMode="auto">
          <a:xfrm>
            <a:off x="714348" y="1214422"/>
            <a:ext cx="3886200" cy="609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Задачи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1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секции:</a:t>
            </a: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gray">
          <a:xfrm>
            <a:off x="285720" y="1964353"/>
            <a:ext cx="5000596" cy="489364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 eaLnBrk="0" hangingPunct="0">
              <a:buFont typeface="Wingdings" pitchFamily="2" charset="2"/>
              <a:buChar char="ü"/>
            </a:pPr>
            <a:r>
              <a:rPr lang="ru-RU" sz="2000" dirty="0">
                <a:solidFill>
                  <a:srgbClr val="0000FF"/>
                </a:solidFill>
                <a:latin typeface="+mn-lt"/>
              </a:rPr>
              <a:t>участие в разработке и внедрении профессиональных </a:t>
            </a: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стандартов</a:t>
            </a:r>
          </a:p>
          <a:p>
            <a:pPr algn="l" eaLnBrk="0" hangingPunct="0"/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 </a:t>
            </a:r>
            <a:endParaRPr lang="ru-RU" sz="1600" dirty="0">
              <a:solidFill>
                <a:srgbClr val="0000FF"/>
              </a:solidFill>
              <a:latin typeface="+mn-lt"/>
            </a:endParaRPr>
          </a:p>
          <a:p>
            <a:pPr algn="l" eaLnBrk="0" hangingPunct="0">
              <a:buFont typeface="Wingdings" pitchFamily="2" charset="2"/>
              <a:buChar char="ü"/>
            </a:pPr>
            <a:r>
              <a:rPr lang="ru-RU" sz="2000" dirty="0">
                <a:solidFill>
                  <a:srgbClr val="0000FF"/>
                </a:solidFill>
                <a:latin typeface="+mn-lt"/>
              </a:rPr>
              <a:t>определение наиболее актуальных проблем сестринского персонала </a:t>
            </a: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в онкологии </a:t>
            </a:r>
          </a:p>
          <a:p>
            <a:pPr algn="l" eaLnBrk="0" hangingPunct="0"/>
            <a:endParaRPr lang="ru-RU" sz="2000" dirty="0" smtClean="0">
              <a:solidFill>
                <a:srgbClr val="0000FF"/>
              </a:solidFill>
              <a:latin typeface="+mn-lt"/>
            </a:endParaRPr>
          </a:p>
          <a:p>
            <a:pPr algn="l" eaLnBrk="0" hangingPunct="0">
              <a:buFont typeface="Wingdings" pitchFamily="2" charset="2"/>
              <a:buChar char="ü"/>
            </a:pP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 разработка перспективных </a:t>
            </a:r>
            <a:r>
              <a:rPr lang="ru-RU" sz="2000" dirty="0">
                <a:solidFill>
                  <a:srgbClr val="0000FF"/>
                </a:solidFill>
                <a:latin typeface="+mn-lt"/>
              </a:rPr>
              <a:t>предложений по их </a:t>
            </a: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решению </a:t>
            </a:r>
            <a:endParaRPr lang="ru-RU" sz="2000" dirty="0">
              <a:solidFill>
                <a:srgbClr val="0000FF"/>
              </a:solidFill>
              <a:latin typeface="+mn-lt"/>
            </a:endParaRPr>
          </a:p>
          <a:p>
            <a:pPr algn="just" eaLnBrk="0" hangingPunct="0">
              <a:buFont typeface="Wingdings" pitchFamily="2" charset="2"/>
              <a:buNone/>
            </a:pPr>
            <a:endParaRPr lang="ru-RU" sz="1600" dirty="0">
              <a:solidFill>
                <a:srgbClr val="0000FF"/>
              </a:solidFill>
              <a:latin typeface="+mn-lt"/>
            </a:endParaRPr>
          </a:p>
          <a:p>
            <a:pPr algn="l" eaLnBrk="0" hangingPunct="0">
              <a:buFont typeface="Wingdings" pitchFamily="2" charset="2"/>
              <a:buChar char="ü"/>
            </a:pPr>
            <a:r>
              <a:rPr lang="ru-RU" sz="2000" dirty="0">
                <a:solidFill>
                  <a:srgbClr val="0000FF"/>
                </a:solidFill>
                <a:latin typeface="+mn-lt"/>
              </a:rPr>
              <a:t>развитие современных технологий деятельности сестринского </a:t>
            </a: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персонала </a:t>
            </a:r>
            <a:endParaRPr lang="ru-RU" sz="2000" dirty="0">
              <a:solidFill>
                <a:srgbClr val="0000FF"/>
              </a:solidFill>
              <a:latin typeface="+mn-lt"/>
            </a:endParaRPr>
          </a:p>
          <a:p>
            <a:pPr algn="just" eaLnBrk="0" hangingPunct="0">
              <a:buFont typeface="Wingdings" pitchFamily="2" charset="2"/>
              <a:buNone/>
            </a:pPr>
            <a:endParaRPr lang="ru-RU" sz="1600" dirty="0">
              <a:solidFill>
                <a:srgbClr val="0000FF"/>
              </a:solidFill>
              <a:latin typeface="+mn-lt"/>
            </a:endParaRPr>
          </a:p>
          <a:p>
            <a:pPr algn="l" eaLnBrk="0" hangingPunct="0">
              <a:buFont typeface="Wingdings" pitchFamily="2" charset="2"/>
              <a:buChar char="ü"/>
            </a:pPr>
            <a:r>
              <a:rPr lang="ru-RU" sz="2000" dirty="0">
                <a:solidFill>
                  <a:srgbClr val="0000FF"/>
                </a:solidFill>
                <a:latin typeface="+mn-lt"/>
              </a:rPr>
              <a:t>обобщение и распространение передового опыта профессиональной деятельности </a:t>
            </a:r>
            <a:r>
              <a:rPr lang="ru-RU" sz="2000" dirty="0" smtClean="0">
                <a:solidFill>
                  <a:srgbClr val="0000FF"/>
                </a:solidFill>
                <a:latin typeface="+mn-lt"/>
              </a:rPr>
              <a:t>в онкологии</a:t>
            </a:r>
            <a:endParaRPr lang="ru-RU" sz="2000" dirty="0">
              <a:solidFill>
                <a:srgbClr val="0000FF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4" name="Рисунок 3" descr="123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68" y="1116450"/>
            <a:ext cx="1857388" cy="254727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5" name="Рисунок 4" descr="Игнатьева Ольга Владимировна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58016" y="1357298"/>
            <a:ext cx="1767605" cy="221457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Ларионова Елена Викторовна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357298"/>
            <a:ext cx="1785950" cy="2230981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Номинас Валентина Ивановна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4143380"/>
            <a:ext cx="1785950" cy="2205059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 descr="DSC0365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43306" y="4143380"/>
            <a:ext cx="1785950" cy="2239362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000100" y="142852"/>
            <a:ext cx="7929586" cy="880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</a:rPr>
              <a:t>Секция ОПСА </a:t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</a:rPr>
            </a:b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</a:rPr>
              <a:t>       «Сестринское </a:t>
            </a:r>
            <a:r>
              <a:rPr kumimoji="0" lang="ru-RU" sz="3200" b="1" i="0" u="none" strike="noStrike" kern="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</a:rPr>
              <a:t>дело 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Arial" pitchFamily="34" charset="0"/>
              </a:rPr>
              <a:t>в онкологии»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0430" y="3643314"/>
            <a:ext cx="2173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Иващенко И.В.</a:t>
            </a:r>
            <a:endParaRPr lang="ru-RU" sz="2000" b="1" dirty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643314"/>
            <a:ext cx="21483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Ларионова Е.В</a:t>
            </a:r>
            <a:endParaRPr lang="ru-RU" sz="2000" b="1" dirty="0"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86578" y="3571876"/>
            <a:ext cx="21836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Игнатьева О.В.</a:t>
            </a:r>
            <a:endParaRPr lang="ru-RU" sz="2000" b="1" dirty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4282" y="6457890"/>
            <a:ext cx="19656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latin typeface="+mn-lt"/>
              </a:rPr>
              <a:t>Номинас</a:t>
            </a:r>
            <a:r>
              <a:rPr lang="ru-RU" sz="2000" b="1" dirty="0" smtClean="0">
                <a:latin typeface="+mn-lt"/>
              </a:rPr>
              <a:t> В.И.</a:t>
            </a:r>
            <a:endParaRPr lang="ru-RU" sz="2000" b="1" dirty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00430" y="6457890"/>
            <a:ext cx="2236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Максимова Г.С.</a:t>
            </a:r>
            <a:endParaRPr lang="ru-RU" sz="2000" b="1" dirty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16" y="6457890"/>
            <a:ext cx="2079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+mn-lt"/>
              </a:rPr>
              <a:t>Лебедева С.Н.</a:t>
            </a:r>
            <a:endParaRPr lang="ru-RU" sz="2000" b="1" dirty="0">
              <a:latin typeface="+mn-lt"/>
            </a:endParaRPr>
          </a:p>
        </p:txBody>
      </p:sp>
      <p:pic>
        <p:nvPicPr>
          <p:cNvPr id="16" name="Рисунок 15" descr="IMG_7876.JPG"/>
          <p:cNvPicPr>
            <a:picLocks noChangeAspect="1"/>
          </p:cNvPicPr>
          <p:nvPr/>
        </p:nvPicPr>
        <p:blipFill>
          <a:blip r:embed="rId8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29454" y="4143380"/>
            <a:ext cx="1755220" cy="2214578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461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214422"/>
            <a:ext cx="4143404" cy="310755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000068" y="0"/>
            <a:ext cx="8143932" cy="1066800"/>
          </a:xfrm>
        </p:spPr>
        <p:txBody>
          <a:bodyPr/>
          <a:lstStyle/>
          <a:p>
            <a:r>
              <a:rPr kumimoji="0" lang="ru-RU" sz="3200" b="1" dirty="0" smtClean="0">
                <a:solidFill>
                  <a:srgbClr val="0033CC"/>
                </a:solidFill>
                <a:latin typeface="Arial" pitchFamily="34" charset="0"/>
              </a:rPr>
              <a:t>Секция ОПСА </a:t>
            </a:r>
            <a:br>
              <a:rPr kumimoji="0" lang="ru-RU" sz="3200" b="1" dirty="0" smtClean="0">
                <a:solidFill>
                  <a:srgbClr val="0033CC"/>
                </a:solidFill>
                <a:latin typeface="Arial" pitchFamily="34" charset="0"/>
              </a:rPr>
            </a:br>
            <a:r>
              <a:rPr kumimoji="0" lang="ru-RU" sz="3200" b="1" dirty="0" smtClean="0">
                <a:solidFill>
                  <a:srgbClr val="0033CC"/>
                </a:solidFill>
                <a:latin typeface="Arial" pitchFamily="34" charset="0"/>
              </a:rPr>
              <a:t>       «Сестринское дело в онкологии»</a:t>
            </a:r>
            <a:endParaRPr lang="ru-RU" sz="3200" dirty="0"/>
          </a:p>
        </p:txBody>
      </p:sp>
      <p:pic>
        <p:nvPicPr>
          <p:cNvPr id="4" name="Рисунок 3" descr="DSC0542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214422"/>
            <a:ext cx="4143404" cy="310755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IMG_606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74" y="3786190"/>
            <a:ext cx="3786214" cy="2839661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754" y="3643314"/>
            <a:ext cx="835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b="1" dirty="0" smtClean="0">
              <a:latin typeface="+mn-lt"/>
            </a:endParaRPr>
          </a:p>
          <a:p>
            <a:pPr algn="just"/>
            <a:endParaRPr lang="ru-RU" b="1" dirty="0" smtClean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1643050"/>
            <a:ext cx="7143800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Важнейшим элементом успеха лечения злокачественных опухолей всегда считалась ранняя диагностика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3143248"/>
            <a:ext cx="7215238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Организация раннего выявления опухолей должна являться, прежде всего, задачей общей лечебной сети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4500570"/>
            <a:ext cx="7215238" cy="193899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b="1" dirty="0" smtClean="0"/>
              <a:t>На сегодняшний день главным в организации онкологической помощи населению должна стать реальная профилактика и раннее выявление заболеваний путем массовых </a:t>
            </a:r>
            <a:r>
              <a:rPr lang="ru-RU" b="1" dirty="0" err="1" smtClean="0"/>
              <a:t>скринингов</a:t>
            </a:r>
            <a:endParaRPr lang="ru-RU" b="1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599627" y="214290"/>
            <a:ext cx="7044339" cy="120032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Основная задача онкологической службы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  <a:ea typeface="Times New Roman" pitchFamily="18" charset="0"/>
              </a:rPr>
              <a:t>здравоохранения – снизить уровень смертности от ЗНО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37032" y="357188"/>
            <a:ext cx="184731" cy="38779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264417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одержимое 6"/>
          <p:cNvSpPr>
            <a:spLocks noGrp="1"/>
          </p:cNvSpPr>
          <p:nvPr>
            <p:ph idx="1"/>
          </p:nvPr>
        </p:nvSpPr>
        <p:spPr>
          <a:xfrm>
            <a:off x="428596" y="1857375"/>
            <a:ext cx="8215342" cy="428617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ru-RU" sz="2400" dirty="0" smtClean="0">
              <a:latin typeface="Tahoma" pitchFamily="34" charset="0"/>
              <a:cs typeface="Tahoma" pitchFamily="34" charset="0"/>
            </a:endParaRPr>
          </a:p>
          <a:p>
            <a:pPr>
              <a:defRPr/>
            </a:pPr>
            <a:endParaRPr lang="ru-RU" sz="2400" dirty="0" smtClean="0"/>
          </a:p>
          <a:p>
            <a:pPr>
              <a:buFont typeface="Wingdings" pitchFamily="2" charset="2"/>
              <a:buNone/>
              <a:defRPr/>
            </a:pPr>
            <a:endParaRPr lang="ru-RU" sz="2400" dirty="0" smtClean="0">
              <a:latin typeface="Tahoma" pitchFamily="34" charset="0"/>
              <a:cs typeface="Tahoma" pitchFamily="34" charset="0"/>
            </a:endParaRPr>
          </a:p>
          <a:p>
            <a:pPr>
              <a:defRPr/>
            </a:pPr>
            <a:endParaRPr lang="ru-RU" sz="20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357188" y="1928813"/>
            <a:ext cx="864393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endParaRPr kumimoji="1" lang="ru-RU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96625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571604" y="142852"/>
            <a:ext cx="7572396" cy="1066800"/>
          </a:xfrm>
        </p:spPr>
        <p:txBody>
          <a:bodyPr/>
          <a:lstStyle/>
          <a:p>
            <a:pPr>
              <a:defRPr/>
            </a:pPr>
            <a:r>
              <a:rPr lang="ru-RU" sz="32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Укомплектованность специалистами онкологической службы</a:t>
            </a:r>
            <a:r>
              <a:rPr lang="ru-RU" sz="3200" b="1" dirty="0" smtClean="0">
                <a:solidFill>
                  <a:srgbClr val="FFCC00"/>
                </a:solidFill>
                <a:latin typeface="Arial" pitchFamily="34" charset="0"/>
                <a:cs typeface="Arial" pitchFamily="34" charset="0"/>
              </a:rPr>
              <a:t>	</a:t>
            </a: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 bwMode="auto">
          <a:xfrm>
            <a:off x="214312" y="1500174"/>
            <a:ext cx="8929688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None/>
              <a:tabLst/>
              <a:defRPr/>
            </a:pPr>
            <a:endParaRPr kumimoji="1" lang="ru-RU" sz="2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000496" y="450057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 bwMode="auto">
          <a:xfrm>
            <a:off x="500034" y="4643446"/>
            <a:ext cx="3071834" cy="1500198"/>
          </a:xfrm>
          <a:prstGeom prst="roundRect">
            <a:avLst/>
          </a:prstGeom>
          <a:solidFill>
            <a:srgbClr val="00B050"/>
          </a:solidFill>
          <a:ln>
            <a:headEnd type="none" w="sm" len="sm"/>
            <a:tailEnd type="none" w="sm" len="sm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 eaLnBrk="0" hangingPunct="0"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Всего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517 </a:t>
            </a: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человек</a:t>
            </a: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4786314" y="4786322"/>
            <a:ext cx="2857520" cy="1428760"/>
          </a:xfrm>
          <a:prstGeom prst="roundRect">
            <a:avLst/>
          </a:prstGeom>
          <a:solidFill>
            <a:srgbClr val="00B050"/>
          </a:solidFill>
          <a:ln>
            <a:headEnd type="none" w="sm" len="sm"/>
            <a:tailEnd type="none" w="sm" len="sm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/>
          <a:lstStyle/>
          <a:p>
            <a:pPr algn="ctr" eaLnBrk="0" hangingPunct="0"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       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</a:endParaRPr>
          </a:p>
          <a:p>
            <a:pPr algn="ctr" eaLnBrk="0" hangingPunct="0"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89,3%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9" name="Равно 18"/>
          <p:cNvSpPr/>
          <p:nvPr/>
        </p:nvSpPr>
        <p:spPr bwMode="auto">
          <a:xfrm>
            <a:off x="3571868" y="5000636"/>
            <a:ext cx="1143008" cy="1000132"/>
          </a:xfrm>
          <a:prstGeom prst="mathEqual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4" name="Рисунок 23" descr="1258728606_v3zweti4uyskprn.jpe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B6CBD0"/>
              </a:clrFrom>
              <a:clrTo>
                <a:srgbClr val="B6CBD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38373" y="1714488"/>
            <a:ext cx="4029767" cy="25003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" name="Выгнутая влево стрелка 24"/>
          <p:cNvSpPr/>
          <p:nvPr/>
        </p:nvSpPr>
        <p:spPr bwMode="auto">
          <a:xfrm>
            <a:off x="142844" y="3571876"/>
            <a:ext cx="1285852" cy="1714512"/>
          </a:xfrm>
          <a:prstGeom prst="curvedRightArrow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571472" y="1785926"/>
            <a:ext cx="3143272" cy="2214578"/>
          </a:xfrm>
          <a:prstGeom prst="roundRect">
            <a:avLst/>
          </a:prstGeom>
          <a:solidFill>
            <a:srgbClr val="92D050"/>
          </a:solidFill>
          <a:ln>
            <a:headEnd type="none" w="sm" len="sm"/>
            <a:tailEnd type="none" w="sm" len="sm"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/>
          <a:lstStyle/>
          <a:p>
            <a:pPr algn="ctr" eaLnBrk="0" hangingPunct="0"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Специалисты </a:t>
            </a:r>
          </a:p>
          <a:p>
            <a:pPr algn="ctr" eaLnBrk="0" hangingPunct="0"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онкологической </a:t>
            </a:r>
          </a:p>
          <a:p>
            <a:pPr algn="ctr" eaLnBrk="0" hangingPunct="0"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службы МО г. Омска </a:t>
            </a:r>
          </a:p>
          <a:p>
            <a:pPr algn="ctr" eaLnBrk="0" hangingPunct="0"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Омской области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1219200" y="0"/>
            <a:ext cx="7924800" cy="1066800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Школа молодого специалиста </a:t>
            </a:r>
            <a:endParaRPr lang="ru-RU" sz="32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_516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285860"/>
            <a:ext cx="4286280" cy="3214710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IMG_597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3357562"/>
            <a:ext cx="4286248" cy="3214686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52"/>
            <a:ext cx="1285884" cy="1041992"/>
          </a:xfrm>
          <a:prstGeom prst="rect">
            <a:avLst/>
          </a:prstGeom>
          <a:noFill/>
          <a:ln w="9525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2143116"/>
            <a:ext cx="81439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«Уход за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трахеостомой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«Промывание желудка»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«Взятие мазка на цитологическое исследование»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«Уход за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цистостомой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«Уход за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трахеостомой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«Уход за кишечными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стомами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>
                <a:tab pos="2698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«Уход за кишечными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стомами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Times New Roman" pitchFamily="18" charset="0"/>
              </a:rPr>
              <a:t> при дерматите»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142852"/>
            <a:ext cx="6602536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Технологии </a:t>
            </a:r>
          </a:p>
          <a:p>
            <a:pPr algn="ctr"/>
            <a:r>
              <a:rPr lang="ru-RU" sz="3200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медицинских услуг</a:t>
            </a:r>
            <a:endParaRPr lang="ru-RU" sz="3200" b="1" dirty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1140827">
  <a:themeElements>
    <a:clrScheme name="">
      <a:dk1>
        <a:srgbClr val="003366"/>
      </a:dk1>
      <a:lt1>
        <a:srgbClr val="FFFFFF"/>
      </a:lt1>
      <a:dk2>
        <a:srgbClr val="FFFFFF"/>
      </a:dk2>
      <a:lt2>
        <a:srgbClr val="000000"/>
      </a:lt2>
      <a:accent1>
        <a:srgbClr val="8EB3C8"/>
      </a:accent1>
      <a:accent2>
        <a:srgbClr val="6F97B3"/>
      </a:accent2>
      <a:accent3>
        <a:srgbClr val="FFFFFF"/>
      </a:accent3>
      <a:accent4>
        <a:srgbClr val="002A56"/>
      </a:accent4>
      <a:accent5>
        <a:srgbClr val="C6D6E0"/>
      </a:accent5>
      <a:accent6>
        <a:srgbClr val="6488A2"/>
      </a:accent6>
      <a:hlink>
        <a:srgbClr val="556575"/>
      </a:hlink>
      <a:folHlink>
        <a:srgbClr val="3D556F"/>
      </a:folHlink>
    </a:clrScheme>
    <a:fontScheme name="Тема Offic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ма Office 1">
        <a:dk1>
          <a:srgbClr val="000066"/>
        </a:dk1>
        <a:lt1>
          <a:srgbClr val="FFFFFF"/>
        </a:lt1>
        <a:dk2>
          <a:srgbClr val="003366"/>
        </a:dk2>
        <a:lt2>
          <a:srgbClr val="FFFFFF"/>
        </a:lt2>
        <a:accent1>
          <a:srgbClr val="8EB3C8"/>
        </a:accent1>
        <a:accent2>
          <a:srgbClr val="6F97B3"/>
        </a:accent2>
        <a:accent3>
          <a:srgbClr val="AAADB8"/>
        </a:accent3>
        <a:accent4>
          <a:srgbClr val="DADADA"/>
        </a:accent4>
        <a:accent5>
          <a:srgbClr val="C6D6E0"/>
        </a:accent5>
        <a:accent6>
          <a:srgbClr val="6488A2"/>
        </a:accent6>
        <a:hlink>
          <a:srgbClr val="556575"/>
        </a:hlink>
        <a:folHlink>
          <a:srgbClr val="3D556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01140827</Template>
  <TotalTime>505</TotalTime>
  <Words>400</Words>
  <Application>Microsoft Office PowerPoint</Application>
  <PresentationFormat>Экран (4:3)</PresentationFormat>
  <Paragraphs>90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01140827</vt:lpstr>
      <vt:lpstr>Презентация PowerPoint</vt:lpstr>
      <vt:lpstr>Правление Омской профессиональной сестринской ассоциации</vt:lpstr>
      <vt:lpstr>Семинар для медицинских сестер онкологической службы «Вместе это возможно» </vt:lpstr>
      <vt:lpstr>Секция ОПСА         «Сестринское дело в онкологии»</vt:lpstr>
      <vt:lpstr>Секция ОПСА         «Сестринское дело в онкологии»</vt:lpstr>
      <vt:lpstr>Презентация PowerPoint</vt:lpstr>
      <vt:lpstr>Укомплектованность специалистами онкологической службы </vt:lpstr>
      <vt:lpstr>Школа молодого специалиста </vt:lpstr>
      <vt:lpstr>Презентация PowerPoint</vt:lpstr>
      <vt:lpstr>ПРИКАЗ МИНИСТЕРСТВА ЗДРАВООХРАНЕНИЯ  И СОЦИАЛЬНОГО РАЗВИТИЯ  РОССИЙСКОЙ ФЕДЕРАЦИИ № 541н от 23 июля 2010 г. </vt:lpstr>
      <vt:lpstr>Презентация PowerPoint</vt:lpstr>
      <vt:lpstr>Практические занятия</vt:lpstr>
      <vt:lpstr>Квалификационные категории специалистов онкологической службы</vt:lpstr>
      <vt:lpstr>Повышение квалификации сестринского персонала</vt:lpstr>
      <vt:lpstr>Членство ОПСА </vt:lpstr>
      <vt:lpstr>Презентация PowerPoint</vt:lpstr>
      <vt:lpstr>Презентация PowerPoint</vt:lpstr>
      <vt:lpstr>Обучение сестринского персонала</vt:lpstr>
      <vt:lpstr>Печатные издания</vt:lpstr>
      <vt:lpstr>Участие в международном проекте РАМС-ONS  </vt:lpstr>
      <vt:lpstr>Участие в международном проекте РАМС-ONS</vt:lpstr>
      <vt:lpstr>Участие в международном проекте РАМС-ONS</vt:lpstr>
      <vt:lpstr>Участие в международном проекте РАМС-ONS</vt:lpstr>
      <vt:lpstr>Участие в международном проекте РАМС-ONS</vt:lpstr>
      <vt:lpstr>Участие в международном проекте РАМС-ONS</vt:lpstr>
      <vt:lpstr>Пропаганда  здорового образа жизни</vt:lpstr>
      <vt:lpstr>Благодарю за внимание!</vt:lpstr>
    </vt:vector>
  </TitlesOfParts>
  <Manager/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Admin</dc:creator>
  <cp:keywords/>
  <dc:description/>
  <cp:lastModifiedBy>Sveta</cp:lastModifiedBy>
  <cp:revision>73</cp:revision>
  <dcterms:created xsi:type="dcterms:W3CDTF">2009-06-16T14:53:05Z</dcterms:created>
  <dcterms:modified xsi:type="dcterms:W3CDTF">2015-09-21T15:15:32Z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TC011408271049</vt:lpwstr>
  </property>
</Properties>
</file>