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handoutMasterIdLst>
    <p:handoutMasterId r:id="rId33"/>
  </p:handoutMasterIdLst>
  <p:sldIdLst>
    <p:sldId id="257" r:id="rId2"/>
    <p:sldId id="450" r:id="rId3"/>
    <p:sldId id="428" r:id="rId4"/>
    <p:sldId id="430" r:id="rId5"/>
    <p:sldId id="431" r:id="rId6"/>
    <p:sldId id="425" r:id="rId7"/>
    <p:sldId id="432" r:id="rId8"/>
    <p:sldId id="433" r:id="rId9"/>
    <p:sldId id="421" r:id="rId10"/>
    <p:sldId id="436" r:id="rId11"/>
    <p:sldId id="437" r:id="rId12"/>
    <p:sldId id="439" r:id="rId13"/>
    <p:sldId id="441" r:id="rId14"/>
    <p:sldId id="381" r:id="rId15"/>
    <p:sldId id="443" r:id="rId16"/>
    <p:sldId id="462" r:id="rId17"/>
    <p:sldId id="465" r:id="rId18"/>
    <p:sldId id="455" r:id="rId19"/>
    <p:sldId id="466" r:id="rId20"/>
    <p:sldId id="457" r:id="rId21"/>
    <p:sldId id="458" r:id="rId22"/>
    <p:sldId id="464" r:id="rId23"/>
    <p:sldId id="348" r:id="rId24"/>
    <p:sldId id="367" r:id="rId25"/>
    <p:sldId id="388" r:id="rId26"/>
    <p:sldId id="409" r:id="rId27"/>
    <p:sldId id="410" r:id="rId28"/>
    <p:sldId id="434" r:id="rId29"/>
    <p:sldId id="463" r:id="rId30"/>
    <p:sldId id="366" r:id="rId31"/>
  </p:sldIdLst>
  <p:sldSz cx="9144000" cy="6858000" type="screen4x3"/>
  <p:notesSz cx="9947275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AF"/>
    <a:srgbClr val="FFCC99"/>
    <a:srgbClr val="99FF66"/>
    <a:srgbClr val="659A2A"/>
    <a:srgbClr val="FF9966"/>
    <a:srgbClr val="FFCB25"/>
    <a:srgbClr val="8686D6"/>
    <a:srgbClr val="F77509"/>
    <a:srgbClr val="3939B1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6" autoAdjust="0"/>
    <p:restoredTop sz="90870" autoAdjust="0"/>
  </p:normalViewPr>
  <p:slideViewPr>
    <p:cSldViewPr>
      <p:cViewPr varScale="1">
        <p:scale>
          <a:sx n="60" d="100"/>
          <a:sy n="60" d="100"/>
        </p:scale>
        <p:origin x="-7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5" d="100"/>
        <a:sy n="65" d="100"/>
      </p:scale>
      <p:origin x="0" y="2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41275">
              <a:solidFill>
                <a:srgbClr val="00206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pPr>
              <a:solidFill>
                <a:srgbClr val="002060"/>
              </a:solidFill>
              <a:ln>
                <a:solidFill>
                  <a:srgbClr val="00206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dLbls>
            <c:dLbl>
              <c:idx val="2"/>
              <c:layout>
                <c:manualLayout>
                  <c:x val="-5.4312500000000402E-2"/>
                  <c:y val="-0.13650682331592801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5.6395833333333499E-2"/>
                  <c:y val="-0.122423897344739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 i="0" baseline="0">
                    <a:latin typeface="Arial" pitchFamily="34" charset="0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Лист1!$A$2:$A$5</c:f>
              <c:strCache>
                <c:ptCount val="4"/>
                <c:pt idx="0">
                  <c:v>2011 г.</c:v>
                </c:pt>
                <c:pt idx="1">
                  <c:v>2012 г.</c:v>
                </c:pt>
                <c:pt idx="2">
                  <c:v>2013 г.</c:v>
                </c:pt>
                <c:pt idx="3">
                  <c:v>2014 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159</c:v>
                </c:pt>
                <c:pt idx="1">
                  <c:v>739</c:v>
                </c:pt>
                <c:pt idx="2">
                  <c:v>1272</c:v>
                </c:pt>
                <c:pt idx="3">
                  <c:v>1361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221504"/>
        <c:axId val="37223040"/>
      </c:lineChart>
      <c:catAx>
        <c:axId val="372215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lnSpc>
                <a:spcPct val="80000"/>
              </a:lnSpc>
              <a:defRPr baseline="0">
                <a:solidFill>
                  <a:srgbClr val="C00000"/>
                </a:solidFill>
              </a:defRPr>
            </a:pPr>
            <a:endParaRPr lang="ru-RU"/>
          </a:p>
        </c:txPr>
        <c:crossAx val="37223040"/>
        <c:crosses val="autoZero"/>
        <c:auto val="1"/>
        <c:lblAlgn val="ctr"/>
        <c:lblOffset val="100"/>
        <c:noMultiLvlLbl val="0"/>
      </c:catAx>
      <c:valAx>
        <c:axId val="37223040"/>
        <c:scaling>
          <c:orientation val="minMax"/>
        </c:scaling>
        <c:delete val="1"/>
        <c:axPos val="l"/>
        <c:majorGridlines/>
        <c:numFmt formatCode="General" sourceLinked="1"/>
        <c:majorTickMark val="out"/>
        <c:minorTickMark val="none"/>
        <c:tickLblPos val="none"/>
        <c:crossAx val="372215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129732062502888E-2"/>
          <c:y val="8.290813771147458E-2"/>
          <c:w val="0.89138558053123873"/>
          <c:h val="0.8076354611392390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2014 год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33CCFF"/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spPr>
              <a:solidFill>
                <a:srgbClr val="00B050"/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0066FF"/>
              </a:solidFill>
            </c:spPr>
          </c:dPt>
          <c:dPt>
            <c:idx val="5"/>
            <c:bubble3D val="0"/>
            <c:spPr>
              <a:solidFill>
                <a:srgbClr val="CC0099"/>
              </a:solidFill>
            </c:spPr>
          </c:dPt>
          <c:dPt>
            <c:idx val="6"/>
            <c:bubble3D val="0"/>
            <c:spPr>
              <a:solidFill>
                <a:srgbClr val="FF8181"/>
              </a:solidFill>
            </c:spPr>
          </c:dPt>
          <c:dLbls>
            <c:dLbl>
              <c:idx val="0"/>
              <c:layout>
                <c:manualLayout>
                  <c:x val="-0.12633503853366801"/>
                  <c:y val="7.1687162264302093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12415792576063003"/>
                  <c:y val="2.6565500658656999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9.4673924294017206E-2"/>
                  <c:y val="-0.1149874716301360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2630017139719399"/>
                  <c:y val="-0.1907302958401450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9.2820045226404108E-2"/>
                  <c:y val="-0.1960794038757600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.12888077807659698"/>
                  <c:y val="-0.13683276262954894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14920016463542904"/>
                  <c:y val="2.05716389935168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 i="0" baseline="0">
                    <a:solidFill>
                      <a:srgbClr val="002060"/>
                    </a:solidFill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Кожа</c:v>
                </c:pt>
                <c:pt idx="1">
                  <c:v>Легкое</c:v>
                </c:pt>
                <c:pt idx="2">
                  <c:v>Молочная железа</c:v>
                </c:pt>
                <c:pt idx="3">
                  <c:v>Колоректальная зона</c:v>
                </c:pt>
                <c:pt idx="4">
                  <c:v>Желудок</c:v>
                </c:pt>
                <c:pt idx="5">
                  <c:v>Предстательная железа</c:v>
                </c:pt>
                <c:pt idx="6">
                  <c:v>Прочие локализации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1251</c:v>
                </c:pt>
                <c:pt idx="1">
                  <c:v>1069</c:v>
                </c:pt>
                <c:pt idx="2">
                  <c:v>1056</c:v>
                </c:pt>
                <c:pt idx="3">
                  <c:v>982</c:v>
                </c:pt>
                <c:pt idx="4">
                  <c:v>905</c:v>
                </c:pt>
                <c:pt idx="5">
                  <c:v>604</c:v>
                </c:pt>
                <c:pt idx="6">
                  <c:v>3132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b"/>
      <c:layout>
        <c:manualLayout>
          <c:xMode val="edge"/>
          <c:yMode val="edge"/>
          <c:x val="7.1844994088593794E-2"/>
          <c:y val="0.73254091170632696"/>
          <c:w val="0.50841638767038189"/>
          <c:h val="0.26745908829367204"/>
        </c:manualLayout>
      </c:layout>
      <c:overlay val="0"/>
      <c:txPr>
        <a:bodyPr/>
        <a:lstStyle/>
        <a:p>
          <a:pPr>
            <a:defRPr sz="1200" b="1" i="0" baseline="0">
              <a:solidFill>
                <a:srgbClr val="002060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"/>
      <c:depthPercent val="10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0.14984827670393799"/>
          <c:y val="5.6374836407739E-2"/>
          <c:w val="0.90240112466854905"/>
          <c:h val="0.8658417874128689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00B0F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3770563038729301E-2"/>
                  <c:y val="0.146651388217765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6939386340719099E-2"/>
                  <c:y val="0.176369292300854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9762617397505702E-2"/>
                  <c:y val="0.1511736791150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4617671869563E-2"/>
                  <c:y val="0.1356686380755990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46.8</c:v>
                </c:pt>
                <c:pt idx="1">
                  <c:v>48.9</c:v>
                </c:pt>
                <c:pt idx="2">
                  <c:v>49.2</c:v>
                </c:pt>
                <c:pt idx="3">
                  <c:v>50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9"/>
        <c:gapDepth val="83"/>
        <c:shape val="cylinder"/>
        <c:axId val="174272896"/>
        <c:axId val="174275584"/>
        <c:axId val="148969664"/>
      </c:bar3DChart>
      <c:catAx>
        <c:axId val="174272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275584"/>
        <c:crosses val="autoZero"/>
        <c:auto val="1"/>
        <c:lblAlgn val="ctr"/>
        <c:lblOffset val="100"/>
        <c:noMultiLvlLbl val="0"/>
      </c:catAx>
      <c:valAx>
        <c:axId val="174275584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174272896"/>
        <c:crosses val="autoZero"/>
        <c:crossBetween val="between"/>
      </c:valAx>
      <c:serAx>
        <c:axId val="148969664"/>
        <c:scaling>
          <c:orientation val="minMax"/>
        </c:scaling>
        <c:delete val="1"/>
        <c:axPos val="b"/>
        <c:majorTickMark val="out"/>
        <c:minorTickMark val="none"/>
        <c:tickLblPos val="none"/>
        <c:crossAx val="174275584"/>
        <c:crosses val="autoZero"/>
      </c:serAx>
    </c:plotArea>
    <c:plotVisOnly val="1"/>
    <c:dispBlanksAs val="gap"/>
    <c:showDLblsOverMax val="0"/>
  </c:chart>
  <c:txPr>
    <a:bodyPr/>
    <a:lstStyle/>
    <a:p>
      <a:pPr>
        <a:defRPr sz="1600" b="1">
          <a:solidFill>
            <a:schemeClr val="accent6">
              <a:lumMod val="50000"/>
            </a:schemeClr>
          </a:solidFill>
        </a:defRPr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15"/>
      <c:depthPercent val="10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>
        <c:manualLayout>
          <c:layoutTarget val="inner"/>
          <c:xMode val="edge"/>
          <c:yMode val="edge"/>
          <c:x val="9.1466047968613698E-2"/>
          <c:y val="5.39956408499217E-2"/>
          <c:w val="0.90240112466854905"/>
          <c:h val="0.86584178741286899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rgbClr val="92D05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1.9555269913511801E-2"/>
                  <c:y val="0.12856188038868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11546912606289E-2"/>
                  <c:y val="0.1401909260114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870163848406099E-2"/>
                  <c:y val="0.12856188038868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3138599754764899E-2"/>
                  <c:y val="0.1175794863321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22.9</c:v>
                </c:pt>
                <c:pt idx="1">
                  <c:v>22.6</c:v>
                </c:pt>
                <c:pt idx="2">
                  <c:v>22.3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9"/>
        <c:gapDepth val="83"/>
        <c:shape val="cylinder"/>
        <c:axId val="142684544"/>
        <c:axId val="37597952"/>
        <c:axId val="38450944"/>
      </c:bar3DChart>
      <c:catAx>
        <c:axId val="142684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7597952"/>
        <c:crosses val="autoZero"/>
        <c:auto val="1"/>
        <c:lblAlgn val="ctr"/>
        <c:lblOffset val="100"/>
        <c:noMultiLvlLbl val="0"/>
      </c:catAx>
      <c:valAx>
        <c:axId val="37597952"/>
        <c:scaling>
          <c:orientation val="minMax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142684544"/>
        <c:crosses val="autoZero"/>
        <c:crossBetween val="between"/>
      </c:valAx>
      <c:serAx>
        <c:axId val="38450944"/>
        <c:scaling>
          <c:orientation val="minMax"/>
        </c:scaling>
        <c:delete val="1"/>
        <c:axPos val="b"/>
        <c:majorTickMark val="out"/>
        <c:minorTickMark val="none"/>
        <c:tickLblPos val="none"/>
        <c:crossAx val="37597952"/>
        <c:crosses val="autoZero"/>
      </c:serAx>
    </c:plotArea>
    <c:plotVisOnly val="1"/>
    <c:dispBlanksAs val="gap"/>
    <c:showDLblsOverMax val="0"/>
  </c:chart>
  <c:txPr>
    <a:bodyPr/>
    <a:lstStyle/>
    <a:p>
      <a:pPr>
        <a:defRPr sz="1600" b="1">
          <a:solidFill>
            <a:schemeClr val="accent6">
              <a:lumMod val="50000"/>
            </a:schemeClr>
          </a:solidFill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70C0"/>
            </a:solidFill>
          </c:spPr>
          <c:invertIfNegative val="0"/>
          <c:dLbls>
            <c:dLbl>
              <c:idx val="0"/>
              <c:layout>
                <c:manualLayout>
                  <c:x val="2.17069898216437E-2"/>
                  <c:y val="-2.192606874910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7133737277054901E-2"/>
                  <c:y val="-4.8237351248024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6280242366232801E-2"/>
                  <c:y val="-3.9466923748384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1401211831163608E-3"/>
                  <c:y val="-3.94669237483840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29.8</c:v>
                </c:pt>
                <c:pt idx="1">
                  <c:v>29.4</c:v>
                </c:pt>
                <c:pt idx="2">
                  <c:v>28.8</c:v>
                </c:pt>
                <c:pt idx="3">
                  <c:v>28.8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5"/>
        <c:gapDepth val="136"/>
        <c:shape val="cylinder"/>
        <c:axId val="155583616"/>
        <c:axId val="155585152"/>
        <c:axId val="0"/>
      </c:bar3DChart>
      <c:catAx>
        <c:axId val="1555836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5585152"/>
        <c:crosses val="autoZero"/>
        <c:auto val="1"/>
        <c:lblAlgn val="ctr"/>
        <c:lblOffset val="100"/>
        <c:noMultiLvlLbl val="0"/>
      </c:catAx>
      <c:valAx>
        <c:axId val="15558515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5583616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dLbl>
              <c:idx val="0"/>
              <c:layout>
                <c:manualLayout>
                  <c:x val="2.3515905640114101E-2"/>
                  <c:y val="-2.69821620289453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7636929230085599E-2"/>
                  <c:y val="-5.39643240578907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757952820057E-2"/>
                  <c:y val="-4.946729705306689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5273858460171302E-2"/>
                  <c:y val="-3.59762160385937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50.7</c:v>
                </c:pt>
                <c:pt idx="1">
                  <c:v>50.7</c:v>
                </c:pt>
                <c:pt idx="2">
                  <c:v>49.8</c:v>
                </c:pt>
                <c:pt idx="3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"/>
        <c:shape val="cylinder"/>
        <c:axId val="155622016"/>
        <c:axId val="174297472"/>
        <c:axId val="0"/>
      </c:bar3DChart>
      <c:catAx>
        <c:axId val="155622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4297472"/>
        <c:crosses val="autoZero"/>
        <c:auto val="1"/>
        <c:lblAlgn val="ctr"/>
        <c:lblOffset val="100"/>
        <c:noMultiLvlLbl val="0"/>
      </c:catAx>
      <c:valAx>
        <c:axId val="174297472"/>
        <c:scaling>
          <c:orientation val="minMax"/>
          <c:max val="51"/>
          <c:min val="49"/>
        </c:scaling>
        <c:delete val="0"/>
        <c:axPos val="l"/>
        <c:majorGridlines/>
        <c:numFmt formatCode="General" sourceLinked="0"/>
        <c:majorTickMark val="out"/>
        <c:minorTickMark val="none"/>
        <c:tickLblPos val="nextTo"/>
        <c:crossAx val="155622016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3722638803046"/>
          <c:y val="9.0956786993189404E-2"/>
          <c:w val="0.72647849069402903"/>
          <c:h val="0.7110077437789560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rgbClr val="FF990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rgbClr val="66FF33"/>
              </a:solidFill>
            </c:spPr>
          </c:dPt>
          <c:dPt>
            <c:idx val="4"/>
            <c:bubble3D val="0"/>
            <c:spPr>
              <a:solidFill>
                <a:srgbClr val="00FFFF"/>
              </a:solidFill>
            </c:spPr>
          </c:dPt>
          <c:dPt>
            <c:idx val="5"/>
            <c:bubble3D val="0"/>
            <c:spPr>
              <a:solidFill>
                <a:srgbClr val="0070C0"/>
              </a:solidFill>
            </c:spPr>
          </c:dPt>
          <c:dPt>
            <c:idx val="6"/>
            <c:bubble3D val="0"/>
            <c:spPr>
              <a:solidFill>
                <a:srgbClr val="C724FA"/>
              </a:solidFill>
            </c:spPr>
          </c:dPt>
          <c:dLbls>
            <c:dLbl>
              <c:idx val="0"/>
              <c:layout>
                <c:manualLayout>
                  <c:x val="4.0295876858772402E-2"/>
                  <c:y val="-4.3786801466503697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>
                        <a:latin typeface="Arial" pitchFamily="34" charset="0"/>
                      </a:rPr>
                      <a:t>Л</a:t>
                    </a:r>
                    <a:r>
                      <a:rPr lang="ru-RU" dirty="0"/>
                      <a:t>егкое 
</a:t>
                    </a:r>
                    <a:r>
                      <a:rPr lang="ru-RU" dirty="0" smtClean="0"/>
                      <a:t>19,9%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6931630427038601E-3"/>
                  <c:y val="-0.19759357546131201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>
                        <a:latin typeface="Arial" pitchFamily="34" charset="0"/>
                      </a:rPr>
                      <a:t>Ж</a:t>
                    </a:r>
                    <a:r>
                      <a:rPr lang="ru-RU" dirty="0"/>
                      <a:t>елудок 
</a:t>
                    </a:r>
                    <a:r>
                      <a:rPr lang="ru-RU" dirty="0" smtClean="0"/>
                      <a:t>10,2%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0.139023378715496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>
                        <a:latin typeface="Arial" pitchFamily="34" charset="0"/>
                      </a:rPr>
                      <a:t>М</a:t>
                    </a:r>
                    <a:r>
                      <a:rPr lang="ru-RU" dirty="0"/>
                      <a:t>олочная железа 
</a:t>
                    </a:r>
                    <a:r>
                      <a:rPr lang="ru-RU" dirty="0" smtClean="0"/>
                      <a:t>8,8%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7.8040122734900796E-2"/>
                  <c:y val="2.4095275963489499E-2"/>
                </c:manualLayout>
              </c:layout>
              <c:tx>
                <c:rich>
                  <a:bodyPr/>
                  <a:lstStyle/>
                  <a:p>
                    <a:r>
                      <a:rPr lang="ru-RU" baseline="0" dirty="0">
                        <a:latin typeface="Arial" pitchFamily="34" charset="0"/>
                      </a:rPr>
                      <a:t>О</a:t>
                    </a:r>
                    <a:r>
                      <a:rPr lang="ru-RU" dirty="0"/>
                      <a:t>бодочная кишка 
</a:t>
                    </a:r>
                    <a:r>
                      <a:rPr lang="ru-RU" dirty="0" smtClean="0"/>
                      <a:t>7,%</a:t>
                    </a:r>
                    <a:endParaRPr lang="ru-RU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4.4750060220321901E-2"/>
                  <c:y val="5.2109109088889001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5695565989743803E-2"/>
                  <c:y val="-3.0941981105413602E-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0005394137493499E-2"/>
                  <c:y val="-0.105729723987785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aseline="0">
                    <a:latin typeface="Arial" pitchFamily="34" charset="0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7"/>
                <c:pt idx="0">
                  <c:v>Легкое </c:v>
                </c:pt>
                <c:pt idx="1">
                  <c:v>Желудок </c:v>
                </c:pt>
                <c:pt idx="2">
                  <c:v>Молочная железа </c:v>
                </c:pt>
                <c:pt idx="3">
                  <c:v>Ободочная кишка </c:v>
                </c:pt>
                <c:pt idx="4">
                  <c:v>Поджелуд.  железа </c:v>
                </c:pt>
                <c:pt idx="5">
                  <c:v>Прямая кишка </c:v>
                </c:pt>
                <c:pt idx="6">
                  <c:v>Прочие </c:v>
                </c:pt>
              </c:strCache>
            </c:strRef>
          </c:cat>
          <c:val>
            <c:numRef>
              <c:f>Лист1!$B$2:$B$8</c:f>
              <c:numCache>
                <c:formatCode>0.0</c:formatCode>
                <c:ptCount val="7"/>
                <c:pt idx="0">
                  <c:v>728</c:v>
                </c:pt>
                <c:pt idx="1">
                  <c:v>393</c:v>
                </c:pt>
                <c:pt idx="2">
                  <c:v>291</c:v>
                </c:pt>
                <c:pt idx="3">
                  <c:v>312</c:v>
                </c:pt>
                <c:pt idx="4">
                  <c:v>236</c:v>
                </c:pt>
                <c:pt idx="5">
                  <c:v>214</c:v>
                </c:pt>
                <c:pt idx="6">
                  <c:v>1471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txPr>
    <a:bodyPr/>
    <a:lstStyle/>
    <a:p>
      <a:pPr>
        <a:defRPr sz="1200" b="1">
          <a:solidFill>
            <a:srgbClr val="002060"/>
          </a:solidFill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floor>
    <c:side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sideWall>
    <c:backWall>
      <c:thickness val="0"/>
      <c:sp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>
              <a:gsLst>
                <a:gs pos="0">
                  <a:srgbClr val="92D050"/>
                </a:gs>
                <a:gs pos="50000">
                  <a:srgbClr val="9CB86E"/>
                </a:gs>
                <a:gs pos="100000">
                  <a:srgbClr val="156B13"/>
                </a:gs>
              </a:gsLst>
              <a:lin ang="5400000" scaled="0"/>
            </a:gradFill>
          </c:spPr>
          <c:invertIfNegative val="0"/>
          <c:dLbls>
            <c:dLbl>
              <c:idx val="0"/>
              <c:layout>
                <c:manualLayout>
                  <c:x val="1.15032272439898E-2"/>
                  <c:y val="0.11242567512060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43790340549873E-2"/>
                  <c:y val="0.1259167561350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254840865984701E-2"/>
                  <c:y val="0.12591675613507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0130647676982201E-2"/>
                  <c:y val="0.107928648115781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205,2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 i="0" baseline="0">
                    <a:solidFill>
                      <a:srgbClr val="002060"/>
                    </a:solidFill>
                    <a:latin typeface="Arial" pitchFamily="34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203.5</c:v>
                </c:pt>
                <c:pt idx="1">
                  <c:v>210.2</c:v>
                </c:pt>
                <c:pt idx="2">
                  <c:v>209.7</c:v>
                </c:pt>
                <c:pt idx="3">
                  <c:v>205.7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8"/>
        <c:shape val="cylinder"/>
        <c:axId val="165254272"/>
        <c:axId val="165255808"/>
        <c:axId val="0"/>
      </c:bar3DChart>
      <c:catAx>
        <c:axId val="16525427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 i="0" baseline="0">
                <a:latin typeface="Arial" pitchFamily="34" charset="0"/>
              </a:defRPr>
            </a:pPr>
            <a:endParaRPr lang="ru-RU"/>
          </a:p>
        </c:txPr>
        <c:crossAx val="165255808"/>
        <c:crosses val="autoZero"/>
        <c:auto val="1"/>
        <c:lblAlgn val="ctr"/>
        <c:lblOffset val="100"/>
        <c:noMultiLvlLbl val="0"/>
      </c:catAx>
      <c:valAx>
        <c:axId val="165255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itchFamily="34" charset="0"/>
              </a:defRPr>
            </a:pPr>
            <a:endParaRPr lang="ru-RU"/>
          </a:p>
        </c:txPr>
        <c:crossAx val="1652542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15CEFD-C481-4033-8EE1-90525465A281}" type="doc">
      <dgm:prSet loTypeId="urn:microsoft.com/office/officeart/2005/8/layout/hierarchy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7DEECC6-3DB9-46FC-A4F3-B57670C1126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Рабочее место врача-онколога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9A1F74F-38E4-417A-BA0D-D14DB9622C37}" type="parTrans" cxnId="{A932882A-E303-4CD0-9DB1-A4A8F0407216}">
      <dgm:prSet/>
      <dgm:spPr/>
      <dgm:t>
        <a:bodyPr/>
        <a:lstStyle/>
        <a:p>
          <a:endParaRPr lang="ru-RU"/>
        </a:p>
      </dgm:t>
    </dgm:pt>
    <dgm:pt modelId="{EAD08D1F-2B3B-4341-9BE2-257D2E6D93FD}" type="sibTrans" cxnId="{A932882A-E303-4CD0-9DB1-A4A8F0407216}">
      <dgm:prSet/>
      <dgm:spPr/>
      <dgm:t>
        <a:bodyPr/>
        <a:lstStyle/>
        <a:p>
          <a:endParaRPr lang="ru-RU"/>
        </a:p>
      </dgm:t>
    </dgm:pt>
    <dgm:pt modelId="{06F57D85-7A8B-425E-8EC8-17C634BB717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Направление в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онкодиспансер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30AEA02A-1A05-4D6C-AB38-5D914F44E4F5}" type="parTrans" cxnId="{05D6CACB-FE7C-4CC0-B72E-D3ACC71C00DF}">
      <dgm:prSet/>
      <dgm:spPr/>
      <dgm:t>
        <a:bodyPr/>
        <a:lstStyle/>
        <a:p>
          <a:endParaRPr lang="ru-RU"/>
        </a:p>
      </dgm:t>
    </dgm:pt>
    <dgm:pt modelId="{73704EAF-91D8-455C-B169-D31AE356B30B}" type="sibTrans" cxnId="{05D6CACB-FE7C-4CC0-B72E-D3ACC71C00DF}">
      <dgm:prSet/>
      <dgm:spPr/>
      <dgm:t>
        <a:bodyPr/>
        <a:lstStyle/>
        <a:p>
          <a:endParaRPr lang="ru-RU"/>
        </a:p>
      </dgm:t>
    </dgm:pt>
    <dgm:pt modelId="{3E9B966E-520B-4E93-951A-3C11F255F72A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Протокол запущенной формы</a:t>
          </a:r>
        </a:p>
      </dgm:t>
    </dgm:pt>
    <dgm:pt modelId="{8840ED57-FBE7-4ADD-8749-94D0600A8A87}" type="parTrans" cxnId="{D77AFF82-E64E-4990-932A-10511B06BC62}">
      <dgm:prSet/>
      <dgm:spPr/>
      <dgm:t>
        <a:bodyPr/>
        <a:lstStyle/>
        <a:p>
          <a:endParaRPr lang="ru-RU"/>
        </a:p>
      </dgm:t>
    </dgm:pt>
    <dgm:pt modelId="{1BC82FF3-01C9-4BA7-8D42-4A0BF81FCD55}" type="sibTrans" cxnId="{D77AFF82-E64E-4990-932A-10511B06BC62}">
      <dgm:prSet/>
      <dgm:spPr/>
      <dgm:t>
        <a:bodyPr/>
        <a:lstStyle/>
        <a:p>
          <a:endParaRPr lang="ru-RU"/>
        </a:p>
      </dgm:t>
    </dgm:pt>
    <dgm:pt modelId="{BBD925CC-3C37-4663-B79D-28A70546096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Центр обработки данных онкологического диспансера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1E541516-1928-4FAE-BE9E-B22900A728CC}" type="parTrans" cxnId="{EDF892AD-691C-45FF-9D29-CA5AE3EACFD4}">
      <dgm:prSet/>
      <dgm:spPr/>
      <dgm:t>
        <a:bodyPr/>
        <a:lstStyle/>
        <a:p>
          <a:endParaRPr lang="ru-RU"/>
        </a:p>
      </dgm:t>
    </dgm:pt>
    <dgm:pt modelId="{FA5A2169-C1A5-4E59-9E99-F5B248469093}" type="sibTrans" cxnId="{EDF892AD-691C-45FF-9D29-CA5AE3EACFD4}">
      <dgm:prSet/>
      <dgm:spPr/>
      <dgm:t>
        <a:bodyPr/>
        <a:lstStyle/>
        <a:p>
          <a:endParaRPr lang="ru-RU"/>
        </a:p>
      </dgm:t>
    </dgm:pt>
    <dgm:pt modelId="{CA961BE7-996D-4A2E-9285-486DA9C2D9E4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«Цитология»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EC1FCAF2-57F2-4F7F-B70E-8EA0247A7DB1}" type="parTrans" cxnId="{2757E0D2-1110-4B20-A211-404852957E4F}">
      <dgm:prSet/>
      <dgm:spPr/>
      <dgm:t>
        <a:bodyPr/>
        <a:lstStyle/>
        <a:p>
          <a:endParaRPr lang="ru-RU"/>
        </a:p>
      </dgm:t>
    </dgm:pt>
    <dgm:pt modelId="{906A4424-A1FA-4121-97B1-50B4F6C85180}" type="sibTrans" cxnId="{2757E0D2-1110-4B20-A211-404852957E4F}">
      <dgm:prSet/>
      <dgm:spPr/>
      <dgm:t>
        <a:bodyPr/>
        <a:lstStyle/>
        <a:p>
          <a:endParaRPr lang="ru-RU"/>
        </a:p>
      </dgm:t>
    </dgm:pt>
    <dgm:pt modelId="{DE6D7885-AE1F-48A4-BC0E-EE4CDB4FDDE5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«Маммография»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8481BFBA-BE86-41CB-A775-54C88E143183}" type="parTrans" cxnId="{4CF68C0D-DEAE-41D9-AAA0-C9B16A46896F}">
      <dgm:prSet/>
      <dgm:spPr/>
      <dgm:t>
        <a:bodyPr/>
        <a:lstStyle/>
        <a:p>
          <a:endParaRPr lang="ru-RU"/>
        </a:p>
      </dgm:t>
    </dgm:pt>
    <dgm:pt modelId="{30E6DCD5-582C-4085-A319-8BD845B9EA5F}" type="sibTrans" cxnId="{4CF68C0D-DEAE-41D9-AAA0-C9B16A46896F}">
      <dgm:prSet/>
      <dgm:spPr/>
      <dgm:t>
        <a:bodyPr/>
        <a:lstStyle/>
        <a:p>
          <a:endParaRPr lang="ru-RU"/>
        </a:p>
      </dgm:t>
    </dgm:pt>
    <dgm:pt modelId="{77049CFC-5EDD-4831-841B-71751144FF4C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Диспансеризация пациентов    с </a:t>
          </a:r>
          <a:r>
            <a:rPr lang="en-US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III</a:t>
          </a: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кл.группой</a:t>
          </a:r>
          <a:endParaRPr lang="ru-RU" sz="1400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BB8AB4A3-E180-43C1-B489-D005DC692CFF}" type="parTrans" cxnId="{28465FC8-2961-4812-AE01-8EC0F232168B}">
      <dgm:prSet/>
      <dgm:spPr/>
      <dgm:t>
        <a:bodyPr/>
        <a:lstStyle/>
        <a:p>
          <a:endParaRPr lang="ru-RU"/>
        </a:p>
      </dgm:t>
    </dgm:pt>
    <dgm:pt modelId="{0052E902-AC18-4269-A4EA-BEAA150286F0}" type="sibTrans" cxnId="{28465FC8-2961-4812-AE01-8EC0F232168B}">
      <dgm:prSet/>
      <dgm:spPr/>
      <dgm:t>
        <a:bodyPr/>
        <a:lstStyle/>
        <a:p>
          <a:endParaRPr lang="ru-RU"/>
        </a:p>
      </dgm:t>
    </dgm:pt>
    <dgm:pt modelId="{CC8897DE-CA67-4EAB-90CD-2CC8C5766287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Популяционный   канцер-регистр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08E2FF73-FB90-43DF-A48E-F5FEFF84B9EE}" type="parTrans" cxnId="{B19B595C-5663-4AF9-BBB5-20AFF8217446}">
      <dgm:prSet/>
      <dgm:spPr/>
      <dgm:t>
        <a:bodyPr/>
        <a:lstStyle/>
        <a:p>
          <a:endParaRPr lang="ru-RU"/>
        </a:p>
      </dgm:t>
    </dgm:pt>
    <dgm:pt modelId="{F42F017C-6F08-45ED-AA1C-8E19FDDE359A}" type="sibTrans" cxnId="{B19B595C-5663-4AF9-BBB5-20AFF8217446}">
      <dgm:prSet/>
      <dgm:spPr/>
      <dgm:t>
        <a:bodyPr/>
        <a:lstStyle/>
        <a:p>
          <a:endParaRPr lang="ru-RU"/>
        </a:p>
      </dgm:t>
    </dgm:pt>
    <dgm:pt modelId="{86616D34-1E63-4D1F-902D-2D2F43A87DFC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«Лаборатория»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BBBC355-9E58-4AB7-9A46-288053AC5C4B}" type="parTrans" cxnId="{1ED6B03F-E4C3-49A6-9574-22A172DB1B09}">
      <dgm:prSet/>
      <dgm:spPr/>
      <dgm:t>
        <a:bodyPr/>
        <a:lstStyle/>
        <a:p>
          <a:endParaRPr lang="ru-RU"/>
        </a:p>
      </dgm:t>
    </dgm:pt>
    <dgm:pt modelId="{D797C9EB-0F1A-4037-8099-A202D2CEB58E}" type="sibTrans" cxnId="{1ED6B03F-E4C3-49A6-9574-22A172DB1B09}">
      <dgm:prSet/>
      <dgm:spPr/>
      <dgm:t>
        <a:bodyPr/>
        <a:lstStyle/>
        <a:p>
          <a:endParaRPr lang="ru-RU"/>
        </a:p>
      </dgm:t>
    </dgm:pt>
    <dgm:pt modelId="{629C7858-E778-47EE-A3BE-966434FC6DF1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«СА-125»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169427F8-FB5C-4583-BF2B-6E8C3CC7CEF7}" type="parTrans" cxnId="{0AC6ADB3-1908-4F70-8E64-A99B62DF20E2}">
      <dgm:prSet/>
      <dgm:spPr/>
      <dgm:t>
        <a:bodyPr/>
        <a:lstStyle/>
        <a:p>
          <a:endParaRPr lang="ru-RU"/>
        </a:p>
      </dgm:t>
    </dgm:pt>
    <dgm:pt modelId="{1371759C-F978-4FAB-93F6-9731BB904121}" type="sibTrans" cxnId="{0AC6ADB3-1908-4F70-8E64-A99B62DF20E2}">
      <dgm:prSet/>
      <dgm:spPr/>
      <dgm:t>
        <a:bodyPr/>
        <a:lstStyle/>
        <a:p>
          <a:endParaRPr lang="ru-RU"/>
        </a:p>
      </dgm:t>
    </dgm:pt>
    <dgm:pt modelId="{D99D70C8-DA2C-45F6-9F13-28A7DC443F65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«Эндоскопия»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614A42CA-C9E5-45F2-A46C-1810567C186C}" type="parTrans" cxnId="{AE056ED3-7F7B-4B48-A787-18490B274A60}">
      <dgm:prSet/>
      <dgm:spPr/>
      <dgm:t>
        <a:bodyPr/>
        <a:lstStyle/>
        <a:p>
          <a:endParaRPr lang="ru-RU"/>
        </a:p>
      </dgm:t>
    </dgm:pt>
    <dgm:pt modelId="{72C703E0-E386-48D4-A5B9-5B6BD11D7B38}" type="sibTrans" cxnId="{AE056ED3-7F7B-4B48-A787-18490B274A60}">
      <dgm:prSet/>
      <dgm:spPr/>
      <dgm:t>
        <a:bodyPr/>
        <a:lstStyle/>
        <a:p>
          <a:endParaRPr lang="ru-RU"/>
        </a:p>
      </dgm:t>
    </dgm:pt>
    <dgm:pt modelId="{0895FF14-5A8B-40BB-A834-C7340012B526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«Смотровой кабинет»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50115F9F-2E3A-4C7E-A35C-5E493169C74A}" type="parTrans" cxnId="{1060D48D-14E3-423A-8A09-947C14EC5E34}">
      <dgm:prSet/>
      <dgm:spPr/>
      <dgm:t>
        <a:bodyPr/>
        <a:lstStyle/>
        <a:p>
          <a:endParaRPr lang="ru-RU"/>
        </a:p>
      </dgm:t>
    </dgm:pt>
    <dgm:pt modelId="{724D4FA8-C6F7-44D8-B168-B2177922D8E0}" type="sibTrans" cxnId="{1060D48D-14E3-423A-8A09-947C14EC5E34}">
      <dgm:prSet/>
      <dgm:spPr/>
      <dgm:t>
        <a:bodyPr/>
        <a:lstStyle/>
        <a:p>
          <a:endParaRPr lang="ru-RU"/>
        </a:p>
      </dgm:t>
    </dgm:pt>
    <dgm:pt modelId="{4023F326-5B57-4FFA-BDF2-2FEC2D736CD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Рабочие места операторов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4E6A89D-7DF5-45D7-AA40-CC370E3080E3}" type="parTrans" cxnId="{175D32E2-6AE0-4ACC-8A64-1EB4DED12F27}">
      <dgm:prSet/>
      <dgm:spPr/>
      <dgm:t>
        <a:bodyPr/>
        <a:lstStyle/>
        <a:p>
          <a:endParaRPr lang="ru-RU"/>
        </a:p>
      </dgm:t>
    </dgm:pt>
    <dgm:pt modelId="{D89CFFB8-07F2-47B9-9CC1-18D823A7EF94}" type="sibTrans" cxnId="{175D32E2-6AE0-4ACC-8A64-1EB4DED12F27}">
      <dgm:prSet/>
      <dgm:spPr/>
      <dgm:t>
        <a:bodyPr/>
        <a:lstStyle/>
        <a:p>
          <a:endParaRPr lang="ru-RU"/>
        </a:p>
      </dgm:t>
    </dgm:pt>
    <dgm:pt modelId="{724CB4B9-6163-4B9F-AC8A-600C1DB9AD5B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Работа с контингентом, подозрительным на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онкопатологию</a:t>
          </a:r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, направление на </a:t>
          </a:r>
          <a:r>
            <a:rPr lang="ru-RU" sz="1400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дообследование</a:t>
          </a:r>
          <a:endParaRPr lang="ru-RU" sz="1400" b="1" dirty="0" smtClean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9210594E-CBF4-4BBC-8C71-3FCE59EC6243}" type="parTrans" cxnId="{C75E664D-D77E-41CF-8C2B-2CB15F1585B3}">
      <dgm:prSet/>
      <dgm:spPr/>
      <dgm:t>
        <a:bodyPr/>
        <a:lstStyle/>
        <a:p>
          <a:endParaRPr lang="ru-RU"/>
        </a:p>
      </dgm:t>
    </dgm:pt>
    <dgm:pt modelId="{D2BB78D6-A92C-44B8-A123-E8E5685B1EAB}" type="sibTrans" cxnId="{C75E664D-D77E-41CF-8C2B-2CB15F1585B3}">
      <dgm:prSet/>
      <dgm:spPr/>
      <dgm:t>
        <a:bodyPr/>
        <a:lstStyle/>
        <a:p>
          <a:endParaRPr lang="ru-RU"/>
        </a:p>
      </dgm:t>
    </dgm:pt>
    <dgm:pt modelId="{E1B42A3F-4162-4E62-A3BF-CA2166C064ED}">
      <dgm:prSet phldrT="[Текст]" custT="1"/>
      <dgm:spPr/>
      <dgm:t>
        <a:bodyPr/>
        <a:lstStyle/>
        <a:p>
          <a:r>
            <a:rPr lang="ru-RU" sz="1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Электронная регистратура</a:t>
          </a:r>
          <a:endParaRPr lang="ru-RU" sz="1400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B3301AA3-A785-4C29-ADF4-44CE0E894EFD}" type="parTrans" cxnId="{C1499076-3ED9-401C-B64A-AEBCA42BA527}">
      <dgm:prSet/>
      <dgm:spPr/>
      <dgm:t>
        <a:bodyPr/>
        <a:lstStyle/>
        <a:p>
          <a:endParaRPr lang="ru-RU"/>
        </a:p>
      </dgm:t>
    </dgm:pt>
    <dgm:pt modelId="{90A8B7ED-D26F-4100-9D15-E30F76E11DDE}" type="sibTrans" cxnId="{C1499076-3ED9-401C-B64A-AEBCA42BA527}">
      <dgm:prSet/>
      <dgm:spPr/>
      <dgm:t>
        <a:bodyPr/>
        <a:lstStyle/>
        <a:p>
          <a:endParaRPr lang="ru-RU"/>
        </a:p>
      </dgm:t>
    </dgm:pt>
    <dgm:pt modelId="{A50BB472-446D-4560-B923-7EA2D12FBFD9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</a:t>
          </a:r>
          <a:r>
            <a:rPr lang="en-US" b="1" dirty="0" err="1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iFOBT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EBAAF630-55B6-4265-9BFE-82ACBF6BF623}" type="parTrans" cxnId="{6D4C821F-F5FB-4ADF-99F3-0CB9E52307EC}">
      <dgm:prSet/>
      <dgm:spPr/>
      <dgm:t>
        <a:bodyPr/>
        <a:lstStyle/>
        <a:p>
          <a:endParaRPr lang="ru-RU"/>
        </a:p>
      </dgm:t>
    </dgm:pt>
    <dgm:pt modelId="{C04F262B-1A22-4DFC-AFCF-165DA1C777D7}" type="sibTrans" cxnId="{6D4C821F-F5FB-4ADF-99F3-0CB9E52307EC}">
      <dgm:prSet/>
      <dgm:spPr/>
      <dgm:t>
        <a:bodyPr/>
        <a:lstStyle/>
        <a:p>
          <a:endParaRPr lang="ru-RU"/>
        </a:p>
      </dgm:t>
    </dgm:pt>
    <dgm:pt modelId="{644E2DF2-2F1A-4F90-B0C9-33F5687F7FAD}">
      <dgm:prSet phldrT="[Текст]"/>
      <dgm:spPr/>
      <dgm:t>
        <a:bodyPr/>
        <a:lstStyle/>
        <a:p>
          <a:pPr algn="l"/>
          <a:r>
            <a: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Модуль флюорография</a:t>
          </a:r>
          <a:endParaRPr lang="ru-RU" b="1" dirty="0">
            <a:solidFill>
              <a:srgbClr val="002060"/>
            </a:solidFill>
            <a:latin typeface="Arial" pitchFamily="34" charset="0"/>
            <a:cs typeface="Arial" pitchFamily="34" charset="0"/>
          </a:endParaRPr>
        </a:p>
      </dgm:t>
    </dgm:pt>
    <dgm:pt modelId="{0F337B66-A2E9-4EC2-BA20-FF296FF2FE65}" type="parTrans" cxnId="{450E840C-823C-496B-926E-3A63723483B6}">
      <dgm:prSet/>
      <dgm:spPr/>
      <dgm:t>
        <a:bodyPr/>
        <a:lstStyle/>
        <a:p>
          <a:endParaRPr lang="ru-RU"/>
        </a:p>
      </dgm:t>
    </dgm:pt>
    <dgm:pt modelId="{D2164C59-816D-4F5A-A232-8BD8C456FB11}" type="sibTrans" cxnId="{450E840C-823C-496B-926E-3A63723483B6}">
      <dgm:prSet/>
      <dgm:spPr/>
      <dgm:t>
        <a:bodyPr/>
        <a:lstStyle/>
        <a:p>
          <a:endParaRPr lang="ru-RU"/>
        </a:p>
      </dgm:t>
    </dgm:pt>
    <dgm:pt modelId="{74C6E056-A690-46F1-9FBE-BFC3FBA96106}" type="pres">
      <dgm:prSet presAssocID="{8815CEFD-C481-4033-8EE1-90525465A28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36C7BC3-833F-4D85-92F7-48A74F82CE87}" type="pres">
      <dgm:prSet presAssocID="{97DEECC6-3DB9-46FC-A4F3-B57670C1126E}" presName="root" presStyleCnt="0"/>
      <dgm:spPr/>
    </dgm:pt>
    <dgm:pt modelId="{8DBD9F27-93B3-4ED7-B6E9-D6B25A05EB63}" type="pres">
      <dgm:prSet presAssocID="{97DEECC6-3DB9-46FC-A4F3-B57670C1126E}" presName="rootComposite" presStyleCnt="0"/>
      <dgm:spPr/>
    </dgm:pt>
    <dgm:pt modelId="{88E7C78F-A61B-4873-B93C-D14F61F044DB}" type="pres">
      <dgm:prSet presAssocID="{97DEECC6-3DB9-46FC-A4F3-B57670C1126E}" presName="rootText" presStyleLbl="node1" presStyleIdx="0" presStyleCnt="3" custScaleX="342805" custLinFactNeighborX="-30223" custLinFactNeighborY="-27"/>
      <dgm:spPr/>
      <dgm:t>
        <a:bodyPr/>
        <a:lstStyle/>
        <a:p>
          <a:endParaRPr lang="ru-RU"/>
        </a:p>
      </dgm:t>
    </dgm:pt>
    <dgm:pt modelId="{9570256C-BD6F-4F63-AF31-2C6B50876300}" type="pres">
      <dgm:prSet presAssocID="{97DEECC6-3DB9-46FC-A4F3-B57670C1126E}" presName="rootConnector" presStyleLbl="node1" presStyleIdx="0" presStyleCnt="3"/>
      <dgm:spPr/>
      <dgm:t>
        <a:bodyPr/>
        <a:lstStyle/>
        <a:p>
          <a:endParaRPr lang="ru-RU"/>
        </a:p>
      </dgm:t>
    </dgm:pt>
    <dgm:pt modelId="{BB659A40-0B1A-494F-B723-A36DDB6F6A7C}" type="pres">
      <dgm:prSet presAssocID="{97DEECC6-3DB9-46FC-A4F3-B57670C1126E}" presName="childShape" presStyleCnt="0"/>
      <dgm:spPr/>
    </dgm:pt>
    <dgm:pt modelId="{6E5B3899-326B-42B0-92DA-6A1ECD1744B3}" type="pres">
      <dgm:prSet presAssocID="{08E2FF73-FB90-43DF-A48E-F5FEFF84B9EE}" presName="Name13" presStyleLbl="parChTrans1D2" presStyleIdx="0" presStyleCnt="14"/>
      <dgm:spPr/>
      <dgm:t>
        <a:bodyPr/>
        <a:lstStyle/>
        <a:p>
          <a:endParaRPr lang="ru-RU"/>
        </a:p>
      </dgm:t>
    </dgm:pt>
    <dgm:pt modelId="{8DFD41D1-5FAE-42C5-AB47-20FB6F4EBB7E}" type="pres">
      <dgm:prSet presAssocID="{CC8897DE-CA67-4EAB-90CD-2CC8C5766287}" presName="childText" presStyleLbl="bgAcc1" presStyleIdx="0" presStyleCnt="14" custScaleX="365833" custLinFactNeighborX="-27738" custLinFactNeighborY="11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44A7C-C1FF-4CCA-B06A-E452843D0513}" type="pres">
      <dgm:prSet presAssocID="{30AEA02A-1A05-4D6C-AB38-5D914F44E4F5}" presName="Name13" presStyleLbl="parChTrans1D2" presStyleIdx="1" presStyleCnt="14"/>
      <dgm:spPr/>
      <dgm:t>
        <a:bodyPr/>
        <a:lstStyle/>
        <a:p>
          <a:endParaRPr lang="ru-RU"/>
        </a:p>
      </dgm:t>
    </dgm:pt>
    <dgm:pt modelId="{6B2B920D-A991-432E-B038-8A2D67183553}" type="pres">
      <dgm:prSet presAssocID="{06F57D85-7A8B-425E-8EC8-17C634BB717E}" presName="childText" presStyleLbl="bgAcc1" presStyleIdx="1" presStyleCnt="14" custScaleX="365833" custLinFactNeighborX="-27738" custLinFactNeighborY="117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579927-8286-485B-97F7-B4BCBBD4614A}" type="pres">
      <dgm:prSet presAssocID="{B3301AA3-A785-4C29-ADF4-44CE0E894EFD}" presName="Name13" presStyleLbl="parChTrans1D2" presStyleIdx="2" presStyleCnt="14"/>
      <dgm:spPr/>
      <dgm:t>
        <a:bodyPr/>
        <a:lstStyle/>
        <a:p>
          <a:endParaRPr lang="ru-RU"/>
        </a:p>
      </dgm:t>
    </dgm:pt>
    <dgm:pt modelId="{8488152B-BBD7-4019-9E1A-D29A836A1EEC}" type="pres">
      <dgm:prSet presAssocID="{E1B42A3F-4162-4E62-A3BF-CA2166C064ED}" presName="childText" presStyleLbl="bgAcc1" presStyleIdx="2" presStyleCnt="14" custScaleX="369107" custLinFactNeighborX="-31336" custLinFactNeighborY="12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F5916F-9DFD-4C58-8AC2-7C906D2C927C}" type="pres">
      <dgm:prSet presAssocID="{8840ED57-FBE7-4ADD-8749-94D0600A8A87}" presName="Name13" presStyleLbl="parChTrans1D2" presStyleIdx="3" presStyleCnt="14"/>
      <dgm:spPr/>
      <dgm:t>
        <a:bodyPr/>
        <a:lstStyle/>
        <a:p>
          <a:endParaRPr lang="ru-RU"/>
        </a:p>
      </dgm:t>
    </dgm:pt>
    <dgm:pt modelId="{B1858654-E293-4188-8F8D-AA07CD0CB9BB}" type="pres">
      <dgm:prSet presAssocID="{3E9B966E-520B-4E93-951A-3C11F255F72A}" presName="childText" presStyleLbl="bgAcc1" presStyleIdx="3" presStyleCnt="14" custScaleX="375968" custLinFactNeighborX="-33029" custLinFactNeighborY="95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C35FE2-26AA-41F3-987B-3D4B86050DBB}" type="pres">
      <dgm:prSet presAssocID="{BB8AB4A3-E180-43C1-B489-D005DC692CFF}" presName="Name13" presStyleLbl="parChTrans1D2" presStyleIdx="4" presStyleCnt="14"/>
      <dgm:spPr/>
      <dgm:t>
        <a:bodyPr/>
        <a:lstStyle/>
        <a:p>
          <a:endParaRPr lang="ru-RU"/>
        </a:p>
      </dgm:t>
    </dgm:pt>
    <dgm:pt modelId="{976EC856-9874-4C59-BD0A-6E8028F967AE}" type="pres">
      <dgm:prSet presAssocID="{77049CFC-5EDD-4831-841B-71751144FF4C}" presName="childText" presStyleLbl="bgAcc1" presStyleIdx="4" presStyleCnt="14" custScaleX="375760" custLinFactNeighborX="-32743" custLinFactNeighborY="-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F6B205-E7BC-4F3B-9936-28ACE7366900}" type="pres">
      <dgm:prSet presAssocID="{9210594E-CBF4-4BBC-8C71-3FCE59EC6243}" presName="Name13" presStyleLbl="parChTrans1D2" presStyleIdx="5" presStyleCnt="14"/>
      <dgm:spPr/>
      <dgm:t>
        <a:bodyPr/>
        <a:lstStyle/>
        <a:p>
          <a:endParaRPr lang="ru-RU"/>
        </a:p>
      </dgm:t>
    </dgm:pt>
    <dgm:pt modelId="{70F59DE8-4679-42AC-B15C-2D2930002A26}" type="pres">
      <dgm:prSet presAssocID="{724CB4B9-6163-4B9F-AC8A-600C1DB9AD5B}" presName="childText" presStyleLbl="bgAcc1" presStyleIdx="5" presStyleCnt="14" custScaleX="375967" custScaleY="196926" custLinFactNeighborX="-27738" custLinFactNeighborY="-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9EB6BC-21AB-478C-941B-2A869100D43A}" type="pres">
      <dgm:prSet presAssocID="{BBD925CC-3C37-4663-B79D-28A70546096E}" presName="root" presStyleCnt="0"/>
      <dgm:spPr/>
    </dgm:pt>
    <dgm:pt modelId="{449E7643-C29B-44FC-A684-E537B780F932}" type="pres">
      <dgm:prSet presAssocID="{BBD925CC-3C37-4663-B79D-28A70546096E}" presName="rootComposite" presStyleCnt="0"/>
      <dgm:spPr/>
    </dgm:pt>
    <dgm:pt modelId="{A79BD62D-1AAD-4F6B-845A-3601442BF8E1}" type="pres">
      <dgm:prSet presAssocID="{BBD925CC-3C37-4663-B79D-28A70546096E}" presName="rootText" presStyleLbl="node1" presStyleIdx="1" presStyleCnt="3" custScaleX="187219" custScaleY="219463" custLinFactX="182053" custLinFactNeighborX="200000" custLinFactNeighborY="-356"/>
      <dgm:spPr/>
      <dgm:t>
        <a:bodyPr/>
        <a:lstStyle/>
        <a:p>
          <a:endParaRPr lang="ru-RU"/>
        </a:p>
      </dgm:t>
    </dgm:pt>
    <dgm:pt modelId="{A4886063-439C-4488-B82B-62A7C9FAF360}" type="pres">
      <dgm:prSet presAssocID="{BBD925CC-3C37-4663-B79D-28A70546096E}" presName="rootConnector" presStyleLbl="node1" presStyleIdx="1" presStyleCnt="3"/>
      <dgm:spPr/>
      <dgm:t>
        <a:bodyPr/>
        <a:lstStyle/>
        <a:p>
          <a:endParaRPr lang="ru-RU"/>
        </a:p>
      </dgm:t>
    </dgm:pt>
    <dgm:pt modelId="{E967DBF4-2F4C-4DB0-8836-DF934402D8D6}" type="pres">
      <dgm:prSet presAssocID="{BBD925CC-3C37-4663-B79D-28A70546096E}" presName="childShape" presStyleCnt="0"/>
      <dgm:spPr/>
    </dgm:pt>
    <dgm:pt modelId="{E8BB1E7A-EEC3-4A3F-AC9A-BF1AFBD5B6A3}" type="pres">
      <dgm:prSet presAssocID="{4023F326-5B57-4FFA-BDF2-2FEC2D736CD8}" presName="root" presStyleCnt="0"/>
      <dgm:spPr/>
    </dgm:pt>
    <dgm:pt modelId="{37EF8141-1165-4BE5-AD9D-965EEA86DFD4}" type="pres">
      <dgm:prSet presAssocID="{4023F326-5B57-4FFA-BDF2-2FEC2D736CD8}" presName="rootComposite" presStyleCnt="0"/>
      <dgm:spPr/>
    </dgm:pt>
    <dgm:pt modelId="{211462F1-CC92-4F76-9DA4-CB51ED3246E8}" type="pres">
      <dgm:prSet presAssocID="{4023F326-5B57-4FFA-BDF2-2FEC2D736CD8}" presName="rootText" presStyleLbl="node1" presStyleIdx="2" presStyleCnt="3" custScaleX="306507" custScaleY="99924" custLinFactX="-100000" custLinFactNeighborX="-114988" custLinFactNeighborY="-27"/>
      <dgm:spPr/>
      <dgm:t>
        <a:bodyPr/>
        <a:lstStyle/>
        <a:p>
          <a:endParaRPr lang="ru-RU"/>
        </a:p>
      </dgm:t>
    </dgm:pt>
    <dgm:pt modelId="{D6403C4B-1F9E-4D3F-905A-77BE755C4592}" type="pres">
      <dgm:prSet presAssocID="{4023F326-5B57-4FFA-BDF2-2FEC2D736CD8}" presName="rootConnector" presStyleLbl="node1" presStyleIdx="2" presStyleCnt="3"/>
      <dgm:spPr/>
      <dgm:t>
        <a:bodyPr/>
        <a:lstStyle/>
        <a:p>
          <a:endParaRPr lang="ru-RU"/>
        </a:p>
      </dgm:t>
    </dgm:pt>
    <dgm:pt modelId="{05996E25-55C1-45DF-A126-9C23C66D8175}" type="pres">
      <dgm:prSet presAssocID="{4023F326-5B57-4FFA-BDF2-2FEC2D736CD8}" presName="childShape" presStyleCnt="0"/>
      <dgm:spPr/>
    </dgm:pt>
    <dgm:pt modelId="{087EC169-E518-4BB2-8E24-C2AA6E05B64E}" type="pres">
      <dgm:prSet presAssocID="{EC1FCAF2-57F2-4F7F-B70E-8EA0247A7DB1}" presName="Name13" presStyleLbl="parChTrans1D2" presStyleIdx="6" presStyleCnt="14"/>
      <dgm:spPr/>
      <dgm:t>
        <a:bodyPr/>
        <a:lstStyle/>
        <a:p>
          <a:endParaRPr lang="ru-RU"/>
        </a:p>
      </dgm:t>
    </dgm:pt>
    <dgm:pt modelId="{07BB37FB-13EC-4A98-BF45-A823FC22FACB}" type="pres">
      <dgm:prSet presAssocID="{CA961BE7-996D-4A2E-9285-486DA9C2D9E4}" presName="childText" presStyleLbl="bgAcc1" presStyleIdx="6" presStyleCnt="14" custScaleX="351408" custScaleY="99924" custLinFactX="-100000" custLinFactNeighborX="-158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8B79FC-135D-427E-911C-0F18EEAA4971}" type="pres">
      <dgm:prSet presAssocID="{5BBBC355-9E58-4AB7-9A46-288053AC5C4B}" presName="Name13" presStyleLbl="parChTrans1D2" presStyleIdx="7" presStyleCnt="14"/>
      <dgm:spPr/>
      <dgm:t>
        <a:bodyPr/>
        <a:lstStyle/>
        <a:p>
          <a:endParaRPr lang="ru-RU"/>
        </a:p>
      </dgm:t>
    </dgm:pt>
    <dgm:pt modelId="{3F1B933F-D03F-4F4B-A1C9-67BCFF37993B}" type="pres">
      <dgm:prSet presAssocID="{86616D34-1E63-4D1F-902D-2D2F43A87DFC}" presName="childText" presStyleLbl="bgAcc1" presStyleIdx="7" presStyleCnt="14" custScaleX="351407" custScaleY="99924" custLinFactX="-100000" custLinFactNeighborX="-1586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3C2C4-C2E4-4C6D-9734-9379BE61DCEB}" type="pres">
      <dgm:prSet presAssocID="{8481BFBA-BE86-41CB-A775-54C88E143183}" presName="Name13" presStyleLbl="parChTrans1D2" presStyleIdx="8" presStyleCnt="14"/>
      <dgm:spPr/>
      <dgm:t>
        <a:bodyPr/>
        <a:lstStyle/>
        <a:p>
          <a:endParaRPr lang="ru-RU"/>
        </a:p>
      </dgm:t>
    </dgm:pt>
    <dgm:pt modelId="{EDD5FB43-A7E4-4D71-A304-D4FA1EAC5D16}" type="pres">
      <dgm:prSet presAssocID="{DE6D7885-AE1F-48A4-BC0E-EE4CDB4FDDE5}" presName="childText" presStyleLbl="bgAcc1" presStyleIdx="8" presStyleCnt="14" custScaleX="338046" custScaleY="99924" custLinFactX="-100000" custLinFactNeighborX="-152055" custLinFactNeighborY="31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967265-2BC6-4E2D-93E6-81E87E9A8A16}" type="pres">
      <dgm:prSet presAssocID="{169427F8-FB5C-4583-BF2B-6E8C3CC7CEF7}" presName="Name13" presStyleLbl="parChTrans1D2" presStyleIdx="9" presStyleCnt="14"/>
      <dgm:spPr/>
      <dgm:t>
        <a:bodyPr/>
        <a:lstStyle/>
        <a:p>
          <a:endParaRPr lang="ru-RU"/>
        </a:p>
      </dgm:t>
    </dgm:pt>
    <dgm:pt modelId="{1F05E775-8ED0-4352-97FD-DFD07FC3874A}" type="pres">
      <dgm:prSet presAssocID="{629C7858-E778-47EE-A3BE-966434FC6DF1}" presName="childText" presStyleLbl="bgAcc1" presStyleIdx="9" presStyleCnt="14" custScaleX="343009" custScaleY="99924" custLinFactX="-100000" custLinFactNeighborX="-160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95B2F-307B-4212-8D84-5CC1DE6CAA1D}" type="pres">
      <dgm:prSet presAssocID="{614A42CA-C9E5-45F2-A46C-1810567C186C}" presName="Name13" presStyleLbl="parChTrans1D2" presStyleIdx="10" presStyleCnt="14"/>
      <dgm:spPr/>
      <dgm:t>
        <a:bodyPr/>
        <a:lstStyle/>
        <a:p>
          <a:endParaRPr lang="ru-RU"/>
        </a:p>
      </dgm:t>
    </dgm:pt>
    <dgm:pt modelId="{92B95A6D-F338-45D6-B5BE-D01DBCE50DE9}" type="pres">
      <dgm:prSet presAssocID="{D99D70C8-DA2C-45F6-9F13-28A7DC443F65}" presName="childText" presStyleLbl="bgAcc1" presStyleIdx="10" presStyleCnt="14" custScaleX="339517" custScaleY="99924" custLinFactX="-100000" custLinFactNeighborX="-160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4D7804-4F7C-4C5C-85F3-F99BB0517B2F}" type="pres">
      <dgm:prSet presAssocID="{50115F9F-2E3A-4C7E-A35C-5E493169C74A}" presName="Name13" presStyleLbl="parChTrans1D2" presStyleIdx="11" presStyleCnt="14"/>
      <dgm:spPr/>
      <dgm:t>
        <a:bodyPr/>
        <a:lstStyle/>
        <a:p>
          <a:endParaRPr lang="ru-RU"/>
        </a:p>
      </dgm:t>
    </dgm:pt>
    <dgm:pt modelId="{3EEB7106-06D9-4A9F-981C-6DF8C0AB9090}" type="pres">
      <dgm:prSet presAssocID="{0895FF14-5A8B-40BB-A834-C7340012B526}" presName="childText" presStyleLbl="bgAcc1" presStyleIdx="11" presStyleCnt="14" custScaleX="343009" custScaleY="99924" custLinFactX="-100000" custLinFactNeighborX="-160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C2DA0F-4C09-4518-A5DE-94B67C5D2BA9}" type="pres">
      <dgm:prSet presAssocID="{0F337B66-A2E9-4EC2-BA20-FF296FF2FE65}" presName="Name13" presStyleLbl="parChTrans1D2" presStyleIdx="12" presStyleCnt="14"/>
      <dgm:spPr/>
      <dgm:t>
        <a:bodyPr/>
        <a:lstStyle/>
        <a:p>
          <a:endParaRPr lang="ru-RU"/>
        </a:p>
      </dgm:t>
    </dgm:pt>
    <dgm:pt modelId="{A87D5860-CF38-404F-A283-73839493B5CC}" type="pres">
      <dgm:prSet presAssocID="{644E2DF2-2F1A-4F90-B0C9-33F5687F7FAD}" presName="childText" presStyleLbl="bgAcc1" presStyleIdx="12" presStyleCnt="14" custScaleX="345719" custLinFactX="-100000" custLinFactNeighborX="-157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73A231-6C59-49DF-80C8-D300515CC639}" type="pres">
      <dgm:prSet presAssocID="{EBAAF630-55B6-4265-9BFE-82ACBF6BF623}" presName="Name13" presStyleLbl="parChTrans1D2" presStyleIdx="13" presStyleCnt="14"/>
      <dgm:spPr/>
      <dgm:t>
        <a:bodyPr/>
        <a:lstStyle/>
        <a:p>
          <a:endParaRPr lang="ru-RU"/>
        </a:p>
      </dgm:t>
    </dgm:pt>
    <dgm:pt modelId="{24045EF4-1BBE-42F3-8F77-A89439A80347}" type="pres">
      <dgm:prSet presAssocID="{A50BB472-446D-4560-B923-7EA2D12FBFD9}" presName="childText" presStyleLbl="bgAcc1" presStyleIdx="13" presStyleCnt="14" custScaleX="353044" custScaleY="68730" custLinFactX="-100000" custLinFactNeighborX="-160688" custLinFactNeighborY="-8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1FA4B9-D452-4A69-8EB3-CBB0E7FF294B}" type="presOf" srcId="{8481BFBA-BE86-41CB-A775-54C88E143183}" destId="{28A3C2C4-C2E4-4C6D-9734-9379BE61DCEB}" srcOrd="0" destOrd="0" presId="urn:microsoft.com/office/officeart/2005/8/layout/hierarchy3"/>
    <dgm:cxn modelId="{28465FC8-2961-4812-AE01-8EC0F232168B}" srcId="{97DEECC6-3DB9-46FC-A4F3-B57670C1126E}" destId="{77049CFC-5EDD-4831-841B-71751144FF4C}" srcOrd="4" destOrd="0" parTransId="{BB8AB4A3-E180-43C1-B489-D005DC692CFF}" sibTransId="{0052E902-AC18-4269-A4EA-BEAA150286F0}"/>
    <dgm:cxn modelId="{8D665806-686F-4B07-A251-E63A950F07A0}" type="presOf" srcId="{97DEECC6-3DB9-46FC-A4F3-B57670C1126E}" destId="{88E7C78F-A61B-4873-B93C-D14F61F044DB}" srcOrd="0" destOrd="0" presId="urn:microsoft.com/office/officeart/2005/8/layout/hierarchy3"/>
    <dgm:cxn modelId="{47C46BE3-EB37-4A7B-98B8-2DC47360F4BF}" type="presOf" srcId="{BBD925CC-3C37-4663-B79D-28A70546096E}" destId="{A4886063-439C-4488-B82B-62A7C9FAF360}" srcOrd="1" destOrd="0" presId="urn:microsoft.com/office/officeart/2005/8/layout/hierarchy3"/>
    <dgm:cxn modelId="{195606EC-0401-4ABA-AB9D-D4402B4CAC11}" type="presOf" srcId="{5BBBC355-9E58-4AB7-9A46-288053AC5C4B}" destId="{2B8B79FC-135D-427E-911C-0F18EEAA4971}" srcOrd="0" destOrd="0" presId="urn:microsoft.com/office/officeart/2005/8/layout/hierarchy3"/>
    <dgm:cxn modelId="{06C07517-F470-4E8F-95B5-1E0F508F75ED}" type="presOf" srcId="{A50BB472-446D-4560-B923-7EA2D12FBFD9}" destId="{24045EF4-1BBE-42F3-8F77-A89439A80347}" srcOrd="0" destOrd="0" presId="urn:microsoft.com/office/officeart/2005/8/layout/hierarchy3"/>
    <dgm:cxn modelId="{FCB7A2F7-B187-4F59-898C-A164DD430E0A}" type="presOf" srcId="{0895FF14-5A8B-40BB-A834-C7340012B526}" destId="{3EEB7106-06D9-4A9F-981C-6DF8C0AB9090}" srcOrd="0" destOrd="0" presId="urn:microsoft.com/office/officeart/2005/8/layout/hierarchy3"/>
    <dgm:cxn modelId="{C75E664D-D77E-41CF-8C2B-2CB15F1585B3}" srcId="{97DEECC6-3DB9-46FC-A4F3-B57670C1126E}" destId="{724CB4B9-6163-4B9F-AC8A-600C1DB9AD5B}" srcOrd="5" destOrd="0" parTransId="{9210594E-CBF4-4BBC-8C71-3FCE59EC6243}" sibTransId="{D2BB78D6-A92C-44B8-A123-E8E5685B1EAB}"/>
    <dgm:cxn modelId="{AE056ED3-7F7B-4B48-A787-18490B274A60}" srcId="{4023F326-5B57-4FFA-BDF2-2FEC2D736CD8}" destId="{D99D70C8-DA2C-45F6-9F13-28A7DC443F65}" srcOrd="4" destOrd="0" parTransId="{614A42CA-C9E5-45F2-A46C-1810567C186C}" sibTransId="{72C703E0-E386-48D4-A5B9-5B6BD11D7B38}"/>
    <dgm:cxn modelId="{1060D48D-14E3-423A-8A09-947C14EC5E34}" srcId="{4023F326-5B57-4FFA-BDF2-2FEC2D736CD8}" destId="{0895FF14-5A8B-40BB-A834-C7340012B526}" srcOrd="5" destOrd="0" parTransId="{50115F9F-2E3A-4C7E-A35C-5E493169C74A}" sibTransId="{724D4FA8-C6F7-44D8-B168-B2177922D8E0}"/>
    <dgm:cxn modelId="{BCF98ED9-3052-4CFA-86D2-7FECA2109886}" type="presOf" srcId="{8815CEFD-C481-4033-8EE1-90525465A281}" destId="{74C6E056-A690-46F1-9FBE-BFC3FBA96106}" srcOrd="0" destOrd="0" presId="urn:microsoft.com/office/officeart/2005/8/layout/hierarchy3"/>
    <dgm:cxn modelId="{98D74413-EDE9-4187-92B4-6FA7DE403DB2}" type="presOf" srcId="{4023F326-5B57-4FFA-BDF2-2FEC2D736CD8}" destId="{211462F1-CC92-4F76-9DA4-CB51ED3246E8}" srcOrd="0" destOrd="0" presId="urn:microsoft.com/office/officeart/2005/8/layout/hierarchy3"/>
    <dgm:cxn modelId="{D77AFF82-E64E-4990-932A-10511B06BC62}" srcId="{97DEECC6-3DB9-46FC-A4F3-B57670C1126E}" destId="{3E9B966E-520B-4E93-951A-3C11F255F72A}" srcOrd="3" destOrd="0" parTransId="{8840ED57-FBE7-4ADD-8749-94D0600A8A87}" sibTransId="{1BC82FF3-01C9-4BA7-8D42-4A0BF81FCD55}"/>
    <dgm:cxn modelId="{77021CFB-A42C-4414-881B-A41066A7A1D4}" type="presOf" srcId="{BB8AB4A3-E180-43C1-B489-D005DC692CFF}" destId="{63C35FE2-26AA-41F3-987B-3D4B86050DBB}" srcOrd="0" destOrd="0" presId="urn:microsoft.com/office/officeart/2005/8/layout/hierarchy3"/>
    <dgm:cxn modelId="{EDA3EC01-9307-423E-9E7E-F7C9BF14047B}" type="presOf" srcId="{644E2DF2-2F1A-4F90-B0C9-33F5687F7FAD}" destId="{A87D5860-CF38-404F-A283-73839493B5CC}" srcOrd="0" destOrd="0" presId="urn:microsoft.com/office/officeart/2005/8/layout/hierarchy3"/>
    <dgm:cxn modelId="{594E5568-FEE8-4382-8771-DE11938D5FA9}" type="presOf" srcId="{EC1FCAF2-57F2-4F7F-B70E-8EA0247A7DB1}" destId="{087EC169-E518-4BB2-8E24-C2AA6E05B64E}" srcOrd="0" destOrd="0" presId="urn:microsoft.com/office/officeart/2005/8/layout/hierarchy3"/>
    <dgm:cxn modelId="{9EEBC02A-7BE1-432F-98A3-B2AAC6F23CD0}" type="presOf" srcId="{EBAAF630-55B6-4265-9BFE-82ACBF6BF623}" destId="{7773A231-6C59-49DF-80C8-D300515CC639}" srcOrd="0" destOrd="0" presId="urn:microsoft.com/office/officeart/2005/8/layout/hierarchy3"/>
    <dgm:cxn modelId="{A932882A-E303-4CD0-9DB1-A4A8F0407216}" srcId="{8815CEFD-C481-4033-8EE1-90525465A281}" destId="{97DEECC6-3DB9-46FC-A4F3-B57670C1126E}" srcOrd="0" destOrd="0" parTransId="{29A1F74F-38E4-417A-BA0D-D14DB9622C37}" sibTransId="{EAD08D1F-2B3B-4341-9BE2-257D2E6D93FD}"/>
    <dgm:cxn modelId="{4F28F5AC-A983-4699-8C9B-0569589EF400}" type="presOf" srcId="{CA961BE7-996D-4A2E-9285-486DA9C2D9E4}" destId="{07BB37FB-13EC-4A98-BF45-A823FC22FACB}" srcOrd="0" destOrd="0" presId="urn:microsoft.com/office/officeart/2005/8/layout/hierarchy3"/>
    <dgm:cxn modelId="{3DFD831E-EA24-46E9-8E3B-337C53C02DAD}" type="presOf" srcId="{629C7858-E778-47EE-A3BE-966434FC6DF1}" destId="{1F05E775-8ED0-4352-97FD-DFD07FC3874A}" srcOrd="0" destOrd="0" presId="urn:microsoft.com/office/officeart/2005/8/layout/hierarchy3"/>
    <dgm:cxn modelId="{F4B98BEA-1660-43F2-B208-8453602434EA}" type="presOf" srcId="{DE6D7885-AE1F-48A4-BC0E-EE4CDB4FDDE5}" destId="{EDD5FB43-A7E4-4D71-A304-D4FA1EAC5D16}" srcOrd="0" destOrd="0" presId="urn:microsoft.com/office/officeart/2005/8/layout/hierarchy3"/>
    <dgm:cxn modelId="{6924A2EC-71D4-4178-B7C7-505416394B0F}" type="presOf" srcId="{169427F8-FB5C-4583-BF2B-6E8C3CC7CEF7}" destId="{B7967265-2BC6-4E2D-93E6-81E87E9A8A16}" srcOrd="0" destOrd="0" presId="urn:microsoft.com/office/officeart/2005/8/layout/hierarchy3"/>
    <dgm:cxn modelId="{85B4EC20-254D-484A-AAAF-FA41F34A3EE6}" type="presOf" srcId="{3E9B966E-520B-4E93-951A-3C11F255F72A}" destId="{B1858654-E293-4188-8F8D-AA07CD0CB9BB}" srcOrd="0" destOrd="0" presId="urn:microsoft.com/office/officeart/2005/8/layout/hierarchy3"/>
    <dgm:cxn modelId="{6D4C821F-F5FB-4ADF-99F3-0CB9E52307EC}" srcId="{4023F326-5B57-4FFA-BDF2-2FEC2D736CD8}" destId="{A50BB472-446D-4560-B923-7EA2D12FBFD9}" srcOrd="7" destOrd="0" parTransId="{EBAAF630-55B6-4265-9BFE-82ACBF6BF623}" sibTransId="{C04F262B-1A22-4DFC-AFCF-165DA1C777D7}"/>
    <dgm:cxn modelId="{450E840C-823C-496B-926E-3A63723483B6}" srcId="{4023F326-5B57-4FFA-BDF2-2FEC2D736CD8}" destId="{644E2DF2-2F1A-4F90-B0C9-33F5687F7FAD}" srcOrd="6" destOrd="0" parTransId="{0F337B66-A2E9-4EC2-BA20-FF296FF2FE65}" sibTransId="{D2164C59-816D-4F5A-A232-8BD8C456FB11}"/>
    <dgm:cxn modelId="{CC7636D9-13D7-4053-99D7-2D856549B3EB}" type="presOf" srcId="{9210594E-CBF4-4BBC-8C71-3FCE59EC6243}" destId="{85F6B205-E7BC-4F3B-9936-28ACE7366900}" srcOrd="0" destOrd="0" presId="urn:microsoft.com/office/officeart/2005/8/layout/hierarchy3"/>
    <dgm:cxn modelId="{0A0220BC-512C-4765-9B15-91C19D805991}" type="presOf" srcId="{30AEA02A-1A05-4D6C-AB38-5D914F44E4F5}" destId="{9AC44A7C-C1FF-4CCA-B06A-E452843D0513}" srcOrd="0" destOrd="0" presId="urn:microsoft.com/office/officeart/2005/8/layout/hierarchy3"/>
    <dgm:cxn modelId="{07C72116-6524-4CA5-8D7B-8D0C0D28AA93}" type="presOf" srcId="{BBD925CC-3C37-4663-B79D-28A70546096E}" destId="{A79BD62D-1AAD-4F6B-845A-3601442BF8E1}" srcOrd="0" destOrd="0" presId="urn:microsoft.com/office/officeart/2005/8/layout/hierarchy3"/>
    <dgm:cxn modelId="{95CD7AB5-CD44-4130-B2A1-B86394DDAEF6}" type="presOf" srcId="{06F57D85-7A8B-425E-8EC8-17C634BB717E}" destId="{6B2B920D-A991-432E-B038-8A2D67183553}" srcOrd="0" destOrd="0" presId="urn:microsoft.com/office/officeart/2005/8/layout/hierarchy3"/>
    <dgm:cxn modelId="{E4009903-C81A-42DA-BFC3-06016249DAF5}" type="presOf" srcId="{97DEECC6-3DB9-46FC-A4F3-B57670C1126E}" destId="{9570256C-BD6F-4F63-AF31-2C6B50876300}" srcOrd="1" destOrd="0" presId="urn:microsoft.com/office/officeart/2005/8/layout/hierarchy3"/>
    <dgm:cxn modelId="{05D6CACB-FE7C-4CC0-B72E-D3ACC71C00DF}" srcId="{97DEECC6-3DB9-46FC-A4F3-B57670C1126E}" destId="{06F57D85-7A8B-425E-8EC8-17C634BB717E}" srcOrd="1" destOrd="0" parTransId="{30AEA02A-1A05-4D6C-AB38-5D914F44E4F5}" sibTransId="{73704EAF-91D8-455C-B169-D31AE356B30B}"/>
    <dgm:cxn modelId="{F7AEC715-ACC8-493D-B548-64DEBB235320}" type="presOf" srcId="{8840ED57-FBE7-4ADD-8749-94D0600A8A87}" destId="{A3F5916F-9DFD-4C58-8AC2-7C906D2C927C}" srcOrd="0" destOrd="0" presId="urn:microsoft.com/office/officeart/2005/8/layout/hierarchy3"/>
    <dgm:cxn modelId="{175D32E2-6AE0-4ACC-8A64-1EB4DED12F27}" srcId="{8815CEFD-C481-4033-8EE1-90525465A281}" destId="{4023F326-5B57-4FFA-BDF2-2FEC2D736CD8}" srcOrd="2" destOrd="0" parTransId="{24E6A89D-7DF5-45D7-AA40-CC370E3080E3}" sibTransId="{D89CFFB8-07F2-47B9-9CC1-18D823A7EF94}"/>
    <dgm:cxn modelId="{083390BE-77EF-405F-AF02-AA1CDF9B9DA7}" type="presOf" srcId="{4023F326-5B57-4FFA-BDF2-2FEC2D736CD8}" destId="{D6403C4B-1F9E-4D3F-905A-77BE755C4592}" srcOrd="1" destOrd="0" presId="urn:microsoft.com/office/officeart/2005/8/layout/hierarchy3"/>
    <dgm:cxn modelId="{0C05EE28-9DB8-4D66-8103-92983A637BFB}" type="presOf" srcId="{E1B42A3F-4162-4E62-A3BF-CA2166C064ED}" destId="{8488152B-BBD7-4019-9E1A-D29A836A1EEC}" srcOrd="0" destOrd="0" presId="urn:microsoft.com/office/officeart/2005/8/layout/hierarchy3"/>
    <dgm:cxn modelId="{591579C9-9A89-4BD7-926A-19E0301210C3}" type="presOf" srcId="{724CB4B9-6163-4B9F-AC8A-600C1DB9AD5B}" destId="{70F59DE8-4679-42AC-B15C-2D2930002A26}" srcOrd="0" destOrd="0" presId="urn:microsoft.com/office/officeart/2005/8/layout/hierarchy3"/>
    <dgm:cxn modelId="{CD771CF1-1305-4284-B6B9-BBFEB75629B4}" type="presOf" srcId="{D99D70C8-DA2C-45F6-9F13-28A7DC443F65}" destId="{92B95A6D-F338-45D6-B5BE-D01DBCE50DE9}" srcOrd="0" destOrd="0" presId="urn:microsoft.com/office/officeart/2005/8/layout/hierarchy3"/>
    <dgm:cxn modelId="{EBB11CE7-6BFC-41B1-A3FD-34585C76DBDD}" type="presOf" srcId="{614A42CA-C9E5-45F2-A46C-1810567C186C}" destId="{65E95B2F-307B-4212-8D84-5CC1DE6CAA1D}" srcOrd="0" destOrd="0" presId="urn:microsoft.com/office/officeart/2005/8/layout/hierarchy3"/>
    <dgm:cxn modelId="{A297A58D-6F93-441E-ACA3-3A9ED1F55B97}" type="presOf" srcId="{CC8897DE-CA67-4EAB-90CD-2CC8C5766287}" destId="{8DFD41D1-5FAE-42C5-AB47-20FB6F4EBB7E}" srcOrd="0" destOrd="0" presId="urn:microsoft.com/office/officeart/2005/8/layout/hierarchy3"/>
    <dgm:cxn modelId="{C1499076-3ED9-401C-B64A-AEBCA42BA527}" srcId="{97DEECC6-3DB9-46FC-A4F3-B57670C1126E}" destId="{E1B42A3F-4162-4E62-A3BF-CA2166C064ED}" srcOrd="2" destOrd="0" parTransId="{B3301AA3-A785-4C29-ADF4-44CE0E894EFD}" sibTransId="{90A8B7ED-D26F-4100-9D15-E30F76E11DDE}"/>
    <dgm:cxn modelId="{0A9DB32F-A76E-41CD-B8F1-0C018F17B578}" type="presOf" srcId="{86616D34-1E63-4D1F-902D-2D2F43A87DFC}" destId="{3F1B933F-D03F-4F4B-A1C9-67BCFF37993B}" srcOrd="0" destOrd="0" presId="urn:microsoft.com/office/officeart/2005/8/layout/hierarchy3"/>
    <dgm:cxn modelId="{55652875-17D4-4A0C-B813-FD5F59BF015B}" type="presOf" srcId="{50115F9F-2E3A-4C7E-A35C-5E493169C74A}" destId="{E94D7804-4F7C-4C5C-85F3-F99BB0517B2F}" srcOrd="0" destOrd="0" presId="urn:microsoft.com/office/officeart/2005/8/layout/hierarchy3"/>
    <dgm:cxn modelId="{991EF98E-AB08-431F-92AA-FC780D410520}" type="presOf" srcId="{77049CFC-5EDD-4831-841B-71751144FF4C}" destId="{976EC856-9874-4C59-BD0A-6E8028F967AE}" srcOrd="0" destOrd="0" presId="urn:microsoft.com/office/officeart/2005/8/layout/hierarchy3"/>
    <dgm:cxn modelId="{2757E0D2-1110-4B20-A211-404852957E4F}" srcId="{4023F326-5B57-4FFA-BDF2-2FEC2D736CD8}" destId="{CA961BE7-996D-4A2E-9285-486DA9C2D9E4}" srcOrd="0" destOrd="0" parTransId="{EC1FCAF2-57F2-4F7F-B70E-8EA0247A7DB1}" sibTransId="{906A4424-A1FA-4121-97B1-50B4F6C85180}"/>
    <dgm:cxn modelId="{EDF892AD-691C-45FF-9D29-CA5AE3EACFD4}" srcId="{8815CEFD-C481-4033-8EE1-90525465A281}" destId="{BBD925CC-3C37-4663-B79D-28A70546096E}" srcOrd="1" destOrd="0" parTransId="{1E541516-1928-4FAE-BE9E-B22900A728CC}" sibTransId="{FA5A2169-C1A5-4E59-9E99-F5B248469093}"/>
    <dgm:cxn modelId="{213573FD-D847-483E-8907-E6A9EBD0F177}" type="presOf" srcId="{08E2FF73-FB90-43DF-A48E-F5FEFF84B9EE}" destId="{6E5B3899-326B-42B0-92DA-6A1ECD1744B3}" srcOrd="0" destOrd="0" presId="urn:microsoft.com/office/officeart/2005/8/layout/hierarchy3"/>
    <dgm:cxn modelId="{1ED6B03F-E4C3-49A6-9574-22A172DB1B09}" srcId="{4023F326-5B57-4FFA-BDF2-2FEC2D736CD8}" destId="{86616D34-1E63-4D1F-902D-2D2F43A87DFC}" srcOrd="1" destOrd="0" parTransId="{5BBBC355-9E58-4AB7-9A46-288053AC5C4B}" sibTransId="{D797C9EB-0F1A-4037-8099-A202D2CEB58E}"/>
    <dgm:cxn modelId="{A297154A-46A0-4115-BC09-023C34D36EB9}" type="presOf" srcId="{0F337B66-A2E9-4EC2-BA20-FF296FF2FE65}" destId="{BFC2DA0F-4C09-4518-A5DE-94B67C5D2BA9}" srcOrd="0" destOrd="0" presId="urn:microsoft.com/office/officeart/2005/8/layout/hierarchy3"/>
    <dgm:cxn modelId="{4CF68C0D-DEAE-41D9-AAA0-C9B16A46896F}" srcId="{4023F326-5B57-4FFA-BDF2-2FEC2D736CD8}" destId="{DE6D7885-AE1F-48A4-BC0E-EE4CDB4FDDE5}" srcOrd="2" destOrd="0" parTransId="{8481BFBA-BE86-41CB-A775-54C88E143183}" sibTransId="{30E6DCD5-582C-4085-A319-8BD845B9EA5F}"/>
    <dgm:cxn modelId="{40786673-0DCA-486F-A47D-2289A7D4AF5A}" type="presOf" srcId="{B3301AA3-A785-4C29-ADF4-44CE0E894EFD}" destId="{04579927-8286-485B-97F7-B4BCBBD4614A}" srcOrd="0" destOrd="0" presId="urn:microsoft.com/office/officeart/2005/8/layout/hierarchy3"/>
    <dgm:cxn modelId="{0AC6ADB3-1908-4F70-8E64-A99B62DF20E2}" srcId="{4023F326-5B57-4FFA-BDF2-2FEC2D736CD8}" destId="{629C7858-E778-47EE-A3BE-966434FC6DF1}" srcOrd="3" destOrd="0" parTransId="{169427F8-FB5C-4583-BF2B-6E8C3CC7CEF7}" sibTransId="{1371759C-F978-4FAB-93F6-9731BB904121}"/>
    <dgm:cxn modelId="{B19B595C-5663-4AF9-BBB5-20AFF8217446}" srcId="{97DEECC6-3DB9-46FC-A4F3-B57670C1126E}" destId="{CC8897DE-CA67-4EAB-90CD-2CC8C5766287}" srcOrd="0" destOrd="0" parTransId="{08E2FF73-FB90-43DF-A48E-F5FEFF84B9EE}" sibTransId="{F42F017C-6F08-45ED-AA1C-8E19FDDE359A}"/>
    <dgm:cxn modelId="{79B0DB24-1849-4626-AF67-171A37B20907}" type="presParOf" srcId="{74C6E056-A690-46F1-9FBE-BFC3FBA96106}" destId="{836C7BC3-833F-4D85-92F7-48A74F82CE87}" srcOrd="0" destOrd="0" presId="urn:microsoft.com/office/officeart/2005/8/layout/hierarchy3"/>
    <dgm:cxn modelId="{0E5D89CF-EAF4-4FB1-A3A5-499989631C30}" type="presParOf" srcId="{836C7BC3-833F-4D85-92F7-48A74F82CE87}" destId="{8DBD9F27-93B3-4ED7-B6E9-D6B25A05EB63}" srcOrd="0" destOrd="0" presId="urn:microsoft.com/office/officeart/2005/8/layout/hierarchy3"/>
    <dgm:cxn modelId="{4ED70A99-5C52-4729-AC84-B10FB3762091}" type="presParOf" srcId="{8DBD9F27-93B3-4ED7-B6E9-D6B25A05EB63}" destId="{88E7C78F-A61B-4873-B93C-D14F61F044DB}" srcOrd="0" destOrd="0" presId="urn:microsoft.com/office/officeart/2005/8/layout/hierarchy3"/>
    <dgm:cxn modelId="{448306B6-3AD4-4EDD-B73A-686986DEA74F}" type="presParOf" srcId="{8DBD9F27-93B3-4ED7-B6E9-D6B25A05EB63}" destId="{9570256C-BD6F-4F63-AF31-2C6B50876300}" srcOrd="1" destOrd="0" presId="urn:microsoft.com/office/officeart/2005/8/layout/hierarchy3"/>
    <dgm:cxn modelId="{B98637F0-B643-4872-ACFF-5A49FC00308F}" type="presParOf" srcId="{836C7BC3-833F-4D85-92F7-48A74F82CE87}" destId="{BB659A40-0B1A-494F-B723-A36DDB6F6A7C}" srcOrd="1" destOrd="0" presId="urn:microsoft.com/office/officeart/2005/8/layout/hierarchy3"/>
    <dgm:cxn modelId="{7ED02545-280E-4709-87B9-D49AA2085DA9}" type="presParOf" srcId="{BB659A40-0B1A-494F-B723-A36DDB6F6A7C}" destId="{6E5B3899-326B-42B0-92DA-6A1ECD1744B3}" srcOrd="0" destOrd="0" presId="urn:microsoft.com/office/officeart/2005/8/layout/hierarchy3"/>
    <dgm:cxn modelId="{6E677E07-4D8D-42CD-B5B3-4657F3337D92}" type="presParOf" srcId="{BB659A40-0B1A-494F-B723-A36DDB6F6A7C}" destId="{8DFD41D1-5FAE-42C5-AB47-20FB6F4EBB7E}" srcOrd="1" destOrd="0" presId="urn:microsoft.com/office/officeart/2005/8/layout/hierarchy3"/>
    <dgm:cxn modelId="{D77D890B-BAB1-4E69-83F1-D6A1F040C71F}" type="presParOf" srcId="{BB659A40-0B1A-494F-B723-A36DDB6F6A7C}" destId="{9AC44A7C-C1FF-4CCA-B06A-E452843D0513}" srcOrd="2" destOrd="0" presId="urn:microsoft.com/office/officeart/2005/8/layout/hierarchy3"/>
    <dgm:cxn modelId="{2851A2EA-6789-47B1-872A-6F1D0F861072}" type="presParOf" srcId="{BB659A40-0B1A-494F-B723-A36DDB6F6A7C}" destId="{6B2B920D-A991-432E-B038-8A2D67183553}" srcOrd="3" destOrd="0" presId="urn:microsoft.com/office/officeart/2005/8/layout/hierarchy3"/>
    <dgm:cxn modelId="{DEEB7B36-1E13-40CC-BE66-975E15FCBE1B}" type="presParOf" srcId="{BB659A40-0B1A-494F-B723-A36DDB6F6A7C}" destId="{04579927-8286-485B-97F7-B4BCBBD4614A}" srcOrd="4" destOrd="0" presId="urn:microsoft.com/office/officeart/2005/8/layout/hierarchy3"/>
    <dgm:cxn modelId="{FE795A7B-37CF-42BC-9E28-1E6B25DCEB2B}" type="presParOf" srcId="{BB659A40-0B1A-494F-B723-A36DDB6F6A7C}" destId="{8488152B-BBD7-4019-9E1A-D29A836A1EEC}" srcOrd="5" destOrd="0" presId="urn:microsoft.com/office/officeart/2005/8/layout/hierarchy3"/>
    <dgm:cxn modelId="{B9290E32-95C0-40CE-9C8B-3927CBBED5B6}" type="presParOf" srcId="{BB659A40-0B1A-494F-B723-A36DDB6F6A7C}" destId="{A3F5916F-9DFD-4C58-8AC2-7C906D2C927C}" srcOrd="6" destOrd="0" presId="urn:microsoft.com/office/officeart/2005/8/layout/hierarchy3"/>
    <dgm:cxn modelId="{00918B7A-9788-4C52-BFB1-0112173D6DDA}" type="presParOf" srcId="{BB659A40-0B1A-494F-B723-A36DDB6F6A7C}" destId="{B1858654-E293-4188-8F8D-AA07CD0CB9BB}" srcOrd="7" destOrd="0" presId="urn:microsoft.com/office/officeart/2005/8/layout/hierarchy3"/>
    <dgm:cxn modelId="{8B82F0CE-E8A3-4480-B96F-9BD4B9D1A1C5}" type="presParOf" srcId="{BB659A40-0B1A-494F-B723-A36DDB6F6A7C}" destId="{63C35FE2-26AA-41F3-987B-3D4B86050DBB}" srcOrd="8" destOrd="0" presId="urn:microsoft.com/office/officeart/2005/8/layout/hierarchy3"/>
    <dgm:cxn modelId="{07E6B65F-6BA2-401F-8B95-61B43B445EE4}" type="presParOf" srcId="{BB659A40-0B1A-494F-B723-A36DDB6F6A7C}" destId="{976EC856-9874-4C59-BD0A-6E8028F967AE}" srcOrd="9" destOrd="0" presId="urn:microsoft.com/office/officeart/2005/8/layout/hierarchy3"/>
    <dgm:cxn modelId="{696AD516-FEF3-46E5-8919-AEFD864C2DDC}" type="presParOf" srcId="{BB659A40-0B1A-494F-B723-A36DDB6F6A7C}" destId="{85F6B205-E7BC-4F3B-9936-28ACE7366900}" srcOrd="10" destOrd="0" presId="urn:microsoft.com/office/officeart/2005/8/layout/hierarchy3"/>
    <dgm:cxn modelId="{358CC6EA-B28F-4497-9A73-F71E8164E137}" type="presParOf" srcId="{BB659A40-0B1A-494F-B723-A36DDB6F6A7C}" destId="{70F59DE8-4679-42AC-B15C-2D2930002A26}" srcOrd="11" destOrd="0" presId="urn:microsoft.com/office/officeart/2005/8/layout/hierarchy3"/>
    <dgm:cxn modelId="{2014A78A-91B5-45B0-BD23-9EF59DC989CE}" type="presParOf" srcId="{74C6E056-A690-46F1-9FBE-BFC3FBA96106}" destId="{029EB6BC-21AB-478C-941B-2A869100D43A}" srcOrd="1" destOrd="0" presId="urn:microsoft.com/office/officeart/2005/8/layout/hierarchy3"/>
    <dgm:cxn modelId="{1AD1F55F-F67A-4C8A-8880-D9DB9F569F5A}" type="presParOf" srcId="{029EB6BC-21AB-478C-941B-2A869100D43A}" destId="{449E7643-C29B-44FC-A684-E537B780F932}" srcOrd="0" destOrd="0" presId="urn:microsoft.com/office/officeart/2005/8/layout/hierarchy3"/>
    <dgm:cxn modelId="{062D5104-D024-4490-AC2C-DBA99ED104AC}" type="presParOf" srcId="{449E7643-C29B-44FC-A684-E537B780F932}" destId="{A79BD62D-1AAD-4F6B-845A-3601442BF8E1}" srcOrd="0" destOrd="0" presId="urn:microsoft.com/office/officeart/2005/8/layout/hierarchy3"/>
    <dgm:cxn modelId="{D6A1EF80-49A8-4FAE-AD7F-FCEC909C7FFA}" type="presParOf" srcId="{449E7643-C29B-44FC-A684-E537B780F932}" destId="{A4886063-439C-4488-B82B-62A7C9FAF360}" srcOrd="1" destOrd="0" presId="urn:microsoft.com/office/officeart/2005/8/layout/hierarchy3"/>
    <dgm:cxn modelId="{417C5CB4-3D0B-4DE3-835B-46D99F2B92CA}" type="presParOf" srcId="{029EB6BC-21AB-478C-941B-2A869100D43A}" destId="{E967DBF4-2F4C-4DB0-8836-DF934402D8D6}" srcOrd="1" destOrd="0" presId="urn:microsoft.com/office/officeart/2005/8/layout/hierarchy3"/>
    <dgm:cxn modelId="{EE20651F-A4AE-4724-B4E9-5EF4105CB6B5}" type="presParOf" srcId="{74C6E056-A690-46F1-9FBE-BFC3FBA96106}" destId="{E8BB1E7A-EEC3-4A3F-AC9A-BF1AFBD5B6A3}" srcOrd="2" destOrd="0" presId="urn:microsoft.com/office/officeart/2005/8/layout/hierarchy3"/>
    <dgm:cxn modelId="{2F25150B-EAD6-4471-98E8-8161F21C3CC8}" type="presParOf" srcId="{E8BB1E7A-EEC3-4A3F-AC9A-BF1AFBD5B6A3}" destId="{37EF8141-1165-4BE5-AD9D-965EEA86DFD4}" srcOrd="0" destOrd="0" presId="urn:microsoft.com/office/officeart/2005/8/layout/hierarchy3"/>
    <dgm:cxn modelId="{313EF418-6FA8-4A67-BDA8-E7A77FFC3BB4}" type="presParOf" srcId="{37EF8141-1165-4BE5-AD9D-965EEA86DFD4}" destId="{211462F1-CC92-4F76-9DA4-CB51ED3246E8}" srcOrd="0" destOrd="0" presId="urn:microsoft.com/office/officeart/2005/8/layout/hierarchy3"/>
    <dgm:cxn modelId="{E3D6BB88-3865-4E0A-A0C8-6E9E3612609B}" type="presParOf" srcId="{37EF8141-1165-4BE5-AD9D-965EEA86DFD4}" destId="{D6403C4B-1F9E-4D3F-905A-77BE755C4592}" srcOrd="1" destOrd="0" presId="urn:microsoft.com/office/officeart/2005/8/layout/hierarchy3"/>
    <dgm:cxn modelId="{AA9C428D-EE36-43C7-AA40-B09E5206BD38}" type="presParOf" srcId="{E8BB1E7A-EEC3-4A3F-AC9A-BF1AFBD5B6A3}" destId="{05996E25-55C1-45DF-A126-9C23C66D8175}" srcOrd="1" destOrd="0" presId="urn:microsoft.com/office/officeart/2005/8/layout/hierarchy3"/>
    <dgm:cxn modelId="{EE263382-E5C5-460D-9C24-D4179B4817E0}" type="presParOf" srcId="{05996E25-55C1-45DF-A126-9C23C66D8175}" destId="{087EC169-E518-4BB2-8E24-C2AA6E05B64E}" srcOrd="0" destOrd="0" presId="urn:microsoft.com/office/officeart/2005/8/layout/hierarchy3"/>
    <dgm:cxn modelId="{E2043AE9-5310-40CA-94B1-CC47CF2DB812}" type="presParOf" srcId="{05996E25-55C1-45DF-A126-9C23C66D8175}" destId="{07BB37FB-13EC-4A98-BF45-A823FC22FACB}" srcOrd="1" destOrd="0" presId="urn:microsoft.com/office/officeart/2005/8/layout/hierarchy3"/>
    <dgm:cxn modelId="{1A272834-8A3C-4054-9E93-EE3992E155E6}" type="presParOf" srcId="{05996E25-55C1-45DF-A126-9C23C66D8175}" destId="{2B8B79FC-135D-427E-911C-0F18EEAA4971}" srcOrd="2" destOrd="0" presId="urn:microsoft.com/office/officeart/2005/8/layout/hierarchy3"/>
    <dgm:cxn modelId="{A80916E5-6E9B-4AEB-9914-053491D56FE8}" type="presParOf" srcId="{05996E25-55C1-45DF-A126-9C23C66D8175}" destId="{3F1B933F-D03F-4F4B-A1C9-67BCFF37993B}" srcOrd="3" destOrd="0" presId="urn:microsoft.com/office/officeart/2005/8/layout/hierarchy3"/>
    <dgm:cxn modelId="{CB1131BC-1B2D-4907-A70D-3AD1EC29BCE0}" type="presParOf" srcId="{05996E25-55C1-45DF-A126-9C23C66D8175}" destId="{28A3C2C4-C2E4-4C6D-9734-9379BE61DCEB}" srcOrd="4" destOrd="0" presId="urn:microsoft.com/office/officeart/2005/8/layout/hierarchy3"/>
    <dgm:cxn modelId="{7720CFCC-3E90-408D-945B-EFF8C8C9C51D}" type="presParOf" srcId="{05996E25-55C1-45DF-A126-9C23C66D8175}" destId="{EDD5FB43-A7E4-4D71-A304-D4FA1EAC5D16}" srcOrd="5" destOrd="0" presId="urn:microsoft.com/office/officeart/2005/8/layout/hierarchy3"/>
    <dgm:cxn modelId="{592F01BC-CBCF-473B-8BAE-A7375E6DC565}" type="presParOf" srcId="{05996E25-55C1-45DF-A126-9C23C66D8175}" destId="{B7967265-2BC6-4E2D-93E6-81E87E9A8A16}" srcOrd="6" destOrd="0" presId="urn:microsoft.com/office/officeart/2005/8/layout/hierarchy3"/>
    <dgm:cxn modelId="{95628B49-E25E-4573-A88B-988D9A0F43C6}" type="presParOf" srcId="{05996E25-55C1-45DF-A126-9C23C66D8175}" destId="{1F05E775-8ED0-4352-97FD-DFD07FC3874A}" srcOrd="7" destOrd="0" presId="urn:microsoft.com/office/officeart/2005/8/layout/hierarchy3"/>
    <dgm:cxn modelId="{05C2DEE2-495F-4E65-B082-CA92B2B285A5}" type="presParOf" srcId="{05996E25-55C1-45DF-A126-9C23C66D8175}" destId="{65E95B2F-307B-4212-8D84-5CC1DE6CAA1D}" srcOrd="8" destOrd="0" presId="urn:microsoft.com/office/officeart/2005/8/layout/hierarchy3"/>
    <dgm:cxn modelId="{C29561EE-3FAE-4830-B1CF-05770523FD25}" type="presParOf" srcId="{05996E25-55C1-45DF-A126-9C23C66D8175}" destId="{92B95A6D-F338-45D6-B5BE-D01DBCE50DE9}" srcOrd="9" destOrd="0" presId="urn:microsoft.com/office/officeart/2005/8/layout/hierarchy3"/>
    <dgm:cxn modelId="{104892D8-B787-4646-83A8-C5D024C65773}" type="presParOf" srcId="{05996E25-55C1-45DF-A126-9C23C66D8175}" destId="{E94D7804-4F7C-4C5C-85F3-F99BB0517B2F}" srcOrd="10" destOrd="0" presId="urn:microsoft.com/office/officeart/2005/8/layout/hierarchy3"/>
    <dgm:cxn modelId="{B8454A84-ACF4-4933-ACBC-903D7BAD4EC0}" type="presParOf" srcId="{05996E25-55C1-45DF-A126-9C23C66D8175}" destId="{3EEB7106-06D9-4A9F-981C-6DF8C0AB9090}" srcOrd="11" destOrd="0" presId="urn:microsoft.com/office/officeart/2005/8/layout/hierarchy3"/>
    <dgm:cxn modelId="{3E5C9558-97D0-4C5F-8FE4-FF9207C0CF5C}" type="presParOf" srcId="{05996E25-55C1-45DF-A126-9C23C66D8175}" destId="{BFC2DA0F-4C09-4518-A5DE-94B67C5D2BA9}" srcOrd="12" destOrd="0" presId="urn:microsoft.com/office/officeart/2005/8/layout/hierarchy3"/>
    <dgm:cxn modelId="{5B3536C4-C7C6-4271-BDFE-6F8C67390191}" type="presParOf" srcId="{05996E25-55C1-45DF-A126-9C23C66D8175}" destId="{A87D5860-CF38-404F-A283-73839493B5CC}" srcOrd="13" destOrd="0" presId="urn:microsoft.com/office/officeart/2005/8/layout/hierarchy3"/>
    <dgm:cxn modelId="{777DFA40-4437-46BC-B305-20A8E84EEF4C}" type="presParOf" srcId="{05996E25-55C1-45DF-A126-9C23C66D8175}" destId="{7773A231-6C59-49DF-80C8-D300515CC639}" srcOrd="14" destOrd="0" presId="urn:microsoft.com/office/officeart/2005/8/layout/hierarchy3"/>
    <dgm:cxn modelId="{69C11B78-9F0D-4C5C-B6C4-6AC1E612F666}" type="presParOf" srcId="{05996E25-55C1-45DF-A126-9C23C66D8175}" destId="{24045EF4-1BBE-42F3-8F77-A89439A80347}" srcOrd="1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0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image" Target="../media/image61.png"/><Relationship Id="rId4" Type="http://schemas.openxmlformats.org/officeDocument/2006/relationships/image" Target="../media/image6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0.71632</cdr:x>
      <cdr:y>0.7381</cdr:y>
    </cdr:from>
    <cdr:to>
      <cdr:x>0.81524</cdr:x>
      <cdr:y>0.94444</cdr:y>
    </cdr:to>
    <cdr:sp macro="" textlink="">
      <cdr:nvSpPr>
        <cdr:cNvPr id="3" name="Стрелка вправо 2"/>
        <cdr:cNvSpPr/>
      </cdr:nvSpPr>
      <cdr:spPr>
        <a:xfrm xmlns:a="http://schemas.openxmlformats.org/drawingml/2006/main" rot="14627758">
          <a:off x="3991595" y="3528392"/>
          <a:ext cx="936104" cy="576064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00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790" cy="342736"/>
          </a:xfrm>
          <a:prstGeom prst="rect">
            <a:avLst/>
          </a:prstGeom>
        </p:spPr>
        <p:txBody>
          <a:bodyPr vert="horz" lIns="91696" tIns="45848" rIns="91696" bIns="4584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5167" y="0"/>
            <a:ext cx="4309790" cy="342736"/>
          </a:xfrm>
          <a:prstGeom prst="rect">
            <a:avLst/>
          </a:prstGeom>
        </p:spPr>
        <p:txBody>
          <a:bodyPr vert="horz" lIns="91696" tIns="45848" rIns="91696" bIns="45848" rtlCol="0"/>
          <a:lstStyle>
            <a:lvl1pPr algn="r">
              <a:defRPr sz="1200"/>
            </a:lvl1pPr>
          </a:lstStyle>
          <a:p>
            <a:fld id="{FCD263A7-35DD-47C2-B75F-2E2DE4E16570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514171"/>
            <a:ext cx="4309790" cy="342735"/>
          </a:xfrm>
          <a:prstGeom prst="rect">
            <a:avLst/>
          </a:prstGeom>
        </p:spPr>
        <p:txBody>
          <a:bodyPr vert="horz" lIns="91696" tIns="45848" rIns="91696" bIns="4584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5167" y="6514171"/>
            <a:ext cx="4309790" cy="342735"/>
          </a:xfrm>
          <a:prstGeom prst="rect">
            <a:avLst/>
          </a:prstGeom>
        </p:spPr>
        <p:txBody>
          <a:bodyPr vert="horz" lIns="91696" tIns="45848" rIns="91696" bIns="45848" rtlCol="0" anchor="b"/>
          <a:lstStyle>
            <a:lvl1pPr algn="r">
              <a:defRPr sz="1200"/>
            </a:lvl1pPr>
          </a:lstStyle>
          <a:p>
            <a:fld id="{1FE9CDF2-1882-46A8-8418-1567DAF93B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830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9790" cy="342736"/>
          </a:xfrm>
          <a:prstGeom prst="rect">
            <a:avLst/>
          </a:prstGeom>
        </p:spPr>
        <p:txBody>
          <a:bodyPr vert="horz" lIns="91696" tIns="45848" rIns="91696" bIns="4584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5167" y="0"/>
            <a:ext cx="4309790" cy="342736"/>
          </a:xfrm>
          <a:prstGeom prst="rect">
            <a:avLst/>
          </a:prstGeom>
        </p:spPr>
        <p:txBody>
          <a:bodyPr vert="horz" lIns="91696" tIns="45848" rIns="91696" bIns="45848" rtlCol="0"/>
          <a:lstStyle>
            <a:lvl1pPr algn="r">
              <a:defRPr sz="1200"/>
            </a:lvl1pPr>
          </a:lstStyle>
          <a:p>
            <a:fld id="{BD30C276-0E16-4F04-916D-FA99077BF7DA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0725" y="514350"/>
            <a:ext cx="3427413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96" tIns="45848" rIns="91696" bIns="4584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034" y="3257633"/>
            <a:ext cx="7959209" cy="3085717"/>
          </a:xfrm>
          <a:prstGeom prst="rect">
            <a:avLst/>
          </a:prstGeom>
        </p:spPr>
        <p:txBody>
          <a:bodyPr vert="horz" lIns="91696" tIns="45848" rIns="91696" bIns="4584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514171"/>
            <a:ext cx="4309790" cy="342735"/>
          </a:xfrm>
          <a:prstGeom prst="rect">
            <a:avLst/>
          </a:prstGeom>
        </p:spPr>
        <p:txBody>
          <a:bodyPr vert="horz" lIns="91696" tIns="45848" rIns="91696" bIns="4584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5167" y="6514171"/>
            <a:ext cx="4309790" cy="342735"/>
          </a:xfrm>
          <a:prstGeom prst="rect">
            <a:avLst/>
          </a:prstGeom>
        </p:spPr>
        <p:txBody>
          <a:bodyPr vert="horz" lIns="91696" tIns="45848" rIns="91696" bIns="45848" rtlCol="0" anchor="b"/>
          <a:lstStyle>
            <a:lvl1pPr algn="r">
              <a:defRPr sz="1200"/>
            </a:lvl1pPr>
          </a:lstStyle>
          <a:p>
            <a:fld id="{F30DD9D8-0B92-4E36-8241-EA7C3CC748C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130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DD9D8-0B92-4E36-8241-EA7C3CC748C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126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223E4588-978D-4FA6-BF40-A5BAB093C213}" type="slidenum">
              <a:rPr kumimoji="0" lang="ru-RU" altLang="ru-RU" sz="1300" smtClean="0"/>
              <a:pPr/>
              <a:t>21</a:t>
            </a:fld>
            <a:endParaRPr kumimoji="0" lang="ru-RU" altLang="ru-RU" sz="1300" smtClean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799A63C-99B4-431C-BB56-AEF1F7EB94E6}" type="slidenum">
              <a:rPr kumimoji="0" lang="ru-RU" altLang="ru-RU" sz="1300"/>
              <a:pPr eaLnBrk="1" hangingPunct="1"/>
              <a:t>21</a:t>
            </a:fld>
            <a:endParaRPr kumimoji="0" lang="ru-RU" altLang="ru-RU" sz="130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60725" y="514350"/>
            <a:ext cx="3425825" cy="2570163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286" tIns="48644" rIns="97286" bIns="48644"/>
          <a:lstStyle/>
          <a:p>
            <a:pPr eaLnBrk="1" hangingPunct="1"/>
            <a:endParaRPr kumimoji="0"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0511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DD9D8-0B92-4E36-8241-EA7C3CC748CA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7993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DD9D8-0B92-4E36-8241-EA7C3CC748CA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3797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0DD9D8-0B92-4E36-8241-EA7C3CC748CA}" type="slidenum">
              <a:rPr lang="ru-RU" smtClean="0"/>
              <a:pPr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168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ru-RU" altLang="ru-RU" smtClean="0">
              <a:cs typeface="Arial" pitchFamily="34" charset="0"/>
            </a:endParaRPr>
          </a:p>
        </p:txBody>
      </p:sp>
      <p:sp>
        <p:nvSpPr>
          <p:cNvPr id="10244" name="Номер слайда 3"/>
          <p:cNvSpPr txBox="1">
            <a:spLocks noGrp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6EB31E0C-1888-4C48-9851-161D29FAA25B}" type="slidenum">
              <a:rPr kumimoji="0" lang="ru-RU" altLang="ru-RU" sz="1300"/>
              <a:pPr eaLnBrk="1" hangingPunct="1"/>
              <a:t>3</a:t>
            </a:fld>
            <a:endParaRPr kumimoji="0" lang="ru-RU" altLang="ru-RU" sz="1300"/>
          </a:p>
        </p:txBody>
      </p:sp>
    </p:spTree>
    <p:extLst>
      <p:ext uri="{BB962C8B-B14F-4D97-AF65-F5344CB8AC3E}">
        <p14:creationId xmlns:p14="http://schemas.microsoft.com/office/powerpoint/2010/main" val="808580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9240" indent="-229240">
              <a:buFontTx/>
              <a:buAutoNum type="arabicPeriod"/>
              <a:defRPr/>
            </a:pPr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53BE49-617A-4451-BC24-ABC46857ED18}" type="slidenum">
              <a:rPr lang="ru-RU" smtClean="0">
                <a:latin typeface="Arial" charset="0"/>
              </a:rPr>
              <a:pPr/>
              <a:t>6</a:t>
            </a:fld>
            <a:endParaRPr lang="ru-RU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2501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29240" indent="-229240">
              <a:buFontTx/>
              <a:buAutoNum type="arabicPeriod"/>
              <a:defRPr/>
            </a:pPr>
            <a:endParaRPr lang="ru-RU" dirty="0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53BE49-617A-4451-BC24-ABC46857ED18}" type="slidenum">
              <a:rPr lang="ru-RU" smtClean="0">
                <a:latin typeface="Arial" charset="0"/>
              </a:rPr>
              <a:pPr/>
              <a:t>9</a:t>
            </a:fld>
            <a:endParaRPr lang="ru-RU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1847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533D23F-BF2C-4C59-A93E-905D8DD2CFA2}" type="slidenum">
              <a:rPr kumimoji="0" lang="ru-RU" altLang="ru-RU" sz="1300"/>
              <a:pPr/>
              <a:t>15</a:t>
            </a:fld>
            <a:endParaRPr kumimoji="0" lang="ru-RU" altLang="ru-RU" sz="1300"/>
          </a:p>
        </p:txBody>
      </p:sp>
      <p:sp>
        <p:nvSpPr>
          <p:cNvPr id="27651" name="Rectangle 7"/>
          <p:cNvSpPr txBox="1">
            <a:spLocks noGrp="1" noChangeArrowheads="1"/>
          </p:cNvSpPr>
          <p:nvPr/>
        </p:nvSpPr>
        <p:spPr bwMode="auto">
          <a:xfrm>
            <a:off x="5609814" y="5944252"/>
            <a:ext cx="4291610" cy="31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BEEA339A-A4CB-4E00-9FB3-C5282E93CC37}" type="slidenum">
              <a:rPr lang="ru-RU" altLang="ru-RU" sz="1200"/>
              <a:pPr eaLnBrk="1" hangingPunct="1"/>
              <a:t>15</a:t>
            </a:fld>
            <a:endParaRPr lang="ru-RU" altLang="ru-RU" sz="1200"/>
          </a:p>
        </p:txBody>
      </p:sp>
      <p:sp>
        <p:nvSpPr>
          <p:cNvPr id="276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87725" y="469900"/>
            <a:ext cx="3127375" cy="2344738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eaLnBrk="1" hangingPunct="1"/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978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1BC4E1-2A75-4462-8A03-0EA6D9798A7B}" type="slidenum">
              <a:rPr lang="ru-RU" smtClean="0"/>
              <a:pPr/>
              <a:t>17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95573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251A0EF3-5E5F-4654-BABE-AC2320CD1486}" type="slidenum">
              <a:rPr kumimoji="0" lang="ru-RU" altLang="ru-RU" sz="1300" smtClean="0"/>
              <a:pPr/>
              <a:t>18</a:t>
            </a:fld>
            <a:endParaRPr kumimoji="0" lang="ru-RU" altLang="ru-RU" sz="1300" smtClean="0"/>
          </a:p>
        </p:txBody>
      </p:sp>
      <p:sp>
        <p:nvSpPr>
          <p:cNvPr id="37891" name="Rectangle 7"/>
          <p:cNvSpPr txBox="1">
            <a:spLocks noGrp="1" noChangeArrowheads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81915FC-1803-4FC8-9A65-B3A55FCAF16A}" type="slidenum">
              <a:rPr lang="ru-RU" altLang="ru-RU" sz="1300"/>
              <a:pPr eaLnBrk="1" hangingPunct="1"/>
              <a:t>18</a:t>
            </a:fld>
            <a:endParaRPr lang="ru-RU" altLang="ru-RU" sz="1300"/>
          </a:p>
        </p:txBody>
      </p:sp>
      <p:sp>
        <p:nvSpPr>
          <p:cNvPr id="37892" name="Rectangle 7"/>
          <p:cNvSpPr txBox="1">
            <a:spLocks noGrp="1" noChangeArrowheads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41F84581-6437-4142-9B93-810E6F053337}" type="slidenum">
              <a:rPr lang="ru-RU" altLang="ru-RU" sz="1300"/>
              <a:pPr eaLnBrk="1" hangingPunct="1"/>
              <a:t>18</a:t>
            </a:fld>
            <a:endParaRPr lang="ru-RU" altLang="ru-RU" sz="1300"/>
          </a:p>
        </p:txBody>
      </p:sp>
      <p:sp>
        <p:nvSpPr>
          <p:cNvPr id="3789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60725" y="514350"/>
            <a:ext cx="3425825" cy="2570163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286" tIns="48644" rIns="97286" bIns="48644"/>
          <a:lstStyle/>
          <a:p>
            <a:pPr eaLnBrk="1" hangingPunct="1"/>
            <a:endParaRPr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2971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6022013-4CC4-46AB-9514-A75174C6FAE3}" type="slidenum">
              <a:rPr kumimoji="0" lang="ru-RU" altLang="ru-RU" sz="1300" smtClean="0"/>
              <a:pPr/>
              <a:t>19</a:t>
            </a:fld>
            <a:endParaRPr kumimoji="0" lang="ru-RU" altLang="ru-RU" sz="1300" smtClean="0"/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A4B88D5D-F1ED-43B1-8BF5-4FB1DCAE7502}" type="slidenum">
              <a:rPr kumimoji="0" lang="ru-RU" altLang="ru-RU" sz="1300"/>
              <a:pPr eaLnBrk="1" hangingPunct="1"/>
              <a:t>19</a:t>
            </a:fld>
            <a:endParaRPr kumimoji="0" lang="ru-RU" altLang="ru-RU" sz="1300"/>
          </a:p>
        </p:txBody>
      </p:sp>
      <p:sp>
        <p:nvSpPr>
          <p:cNvPr id="38916" name="Rectangle 7"/>
          <p:cNvSpPr txBox="1">
            <a:spLocks noGrp="1" noChangeArrowheads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28ECF2B8-489E-4178-944F-CFDF177B8C3E}" type="slidenum">
              <a:rPr kumimoji="0" lang="ru-RU" altLang="ru-RU" sz="1300"/>
              <a:pPr eaLnBrk="1" hangingPunct="1"/>
              <a:t>19</a:t>
            </a:fld>
            <a:endParaRPr kumimoji="0" lang="ru-RU" altLang="ru-RU" sz="1300"/>
          </a:p>
        </p:txBody>
      </p:sp>
      <p:sp>
        <p:nvSpPr>
          <p:cNvPr id="3891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60725" y="514350"/>
            <a:ext cx="3425825" cy="2570163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286" tIns="48644" rIns="97286" bIns="48644"/>
          <a:lstStyle/>
          <a:p>
            <a:pPr eaLnBrk="1" hangingPunct="1"/>
            <a:endParaRPr kumimoji="0"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0372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01297AA-DEC7-49A2-89D0-CFD459683178}" type="slidenum">
              <a:rPr kumimoji="0" lang="ru-RU" altLang="ru-RU" sz="1300" smtClean="0"/>
              <a:pPr/>
              <a:t>20</a:t>
            </a:fld>
            <a:endParaRPr kumimoji="0" lang="ru-RU" altLang="ru-RU" sz="1300" smtClean="0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5635031" y="6513579"/>
            <a:ext cx="4309951" cy="343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16" tIns="48308" rIns="96616" bIns="48308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fld id="{EED5CF0E-F5D9-44DF-9D5B-EC5BD638A2CE}" type="slidenum">
              <a:rPr kumimoji="0" lang="ru-RU" altLang="ru-RU" sz="1300"/>
              <a:pPr eaLnBrk="1" hangingPunct="1"/>
              <a:t>20</a:t>
            </a:fld>
            <a:endParaRPr kumimoji="0" lang="ru-RU" altLang="ru-RU" sz="1300"/>
          </a:p>
        </p:txBody>
      </p:sp>
      <p:sp>
        <p:nvSpPr>
          <p:cNvPr id="3994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60725" y="514350"/>
            <a:ext cx="3425825" cy="2570163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286" tIns="48644" rIns="97286" bIns="48644"/>
          <a:lstStyle/>
          <a:p>
            <a:pPr eaLnBrk="1" hangingPunct="1"/>
            <a:endParaRPr kumimoji="0" lang="ru-RU" altLang="ru-RU" smtClean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08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94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0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01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903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56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15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23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783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03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15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50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DED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21.09.2015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jpeg"/><Relationship Id="rId2" Type="http://schemas.openxmlformats.org/officeDocument/2006/relationships/video" Target="file:///C:\Documents%20and%20Settings\ddenezhkin\&#1056;&#1072;&#1073;&#1086;&#1095;&#1080;&#1081;%20&#1089;&#1090;&#1086;&#1083;\&#1054;&#1058;&#1063;&#1045;&#1058;%20&#1052;&#1048;&#1053;&#1048;&#1057;&#1058;&#1056;&#1040;_&#1048;&#1058;&#1054;&#1043;&#1054;&#1042;&#1067;&#1049;_27\01_3.mpg" TargetMode="External"/><Relationship Id="rId1" Type="http://schemas.microsoft.com/office/2007/relationships/media" Target="file:///C:\Documents%20and%20Settings\ddenezhkin\&#1056;&#1072;&#1073;&#1086;&#1095;&#1080;&#1081;%20&#1089;&#1090;&#1086;&#1083;\&#1054;&#1058;&#1063;&#1045;&#1058;%20&#1052;&#1048;&#1053;&#1048;&#1057;&#1058;&#1056;&#1040;_&#1048;&#1058;&#1054;&#1043;&#1054;&#1042;&#1067;&#1049;_27\01_3.mpg" TargetMode="Externa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9.png"/><Relationship Id="rId4" Type="http://schemas.openxmlformats.org/officeDocument/2006/relationships/image" Target="../media/image20.wmf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hyperlink" Target="http://www.google.ru/url?sa=i&amp;rct=j&amp;q=&amp;esrc=s&amp;source=images&amp;cd=&amp;cad=rja&amp;uact=8&amp;docid=rgJlalPGWxTCuM&amp;tbnid=_dXcPLd26DR_qM:&amp;ved=0CAUQjRw&amp;url=http://www.economyclub.info/rynki/83-mirovye-informacionnye-tehnologii.html&amp;ei=c8P9U86LFcS_ywPhjIKQDA&amp;bvm=bv.74035653,d.bGQ&amp;psig=AFQjCNFMOCNrvFv7KpYOLfHWHK_ktHn9Jg&amp;ust=140922585697546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wmf"/><Relationship Id="rId13" Type="http://schemas.openxmlformats.org/officeDocument/2006/relationships/image" Target="../media/image42.png"/><Relationship Id="rId18" Type="http://schemas.openxmlformats.org/officeDocument/2006/relationships/image" Target="../media/image47.png"/><Relationship Id="rId26" Type="http://schemas.openxmlformats.org/officeDocument/2006/relationships/image" Target="../media/image8.png"/><Relationship Id="rId3" Type="http://schemas.openxmlformats.org/officeDocument/2006/relationships/image" Target="../media/image32.wmf"/><Relationship Id="rId21" Type="http://schemas.openxmlformats.org/officeDocument/2006/relationships/image" Target="../media/image50.jpe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17" Type="http://schemas.openxmlformats.org/officeDocument/2006/relationships/image" Target="../media/image46.png"/><Relationship Id="rId25" Type="http://schemas.openxmlformats.org/officeDocument/2006/relationships/image" Target="../media/image54.jpeg"/><Relationship Id="rId2" Type="http://schemas.openxmlformats.org/officeDocument/2006/relationships/image" Target="../media/image31.jpe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24" Type="http://schemas.openxmlformats.org/officeDocument/2006/relationships/image" Target="../media/image53.jpeg"/><Relationship Id="rId5" Type="http://schemas.openxmlformats.org/officeDocument/2006/relationships/image" Target="../media/image34.wmf"/><Relationship Id="rId15" Type="http://schemas.openxmlformats.org/officeDocument/2006/relationships/image" Target="../media/image44.png"/><Relationship Id="rId23" Type="http://schemas.openxmlformats.org/officeDocument/2006/relationships/image" Target="../media/image52.jpeg"/><Relationship Id="rId28" Type="http://schemas.openxmlformats.org/officeDocument/2006/relationships/chart" Target="../charts/chart1.xml"/><Relationship Id="rId10" Type="http://schemas.openxmlformats.org/officeDocument/2006/relationships/image" Target="../media/image39.wmf"/><Relationship Id="rId19" Type="http://schemas.openxmlformats.org/officeDocument/2006/relationships/image" Target="../media/image48.png"/><Relationship Id="rId4" Type="http://schemas.openxmlformats.org/officeDocument/2006/relationships/image" Target="../media/image33.wmf"/><Relationship Id="rId9" Type="http://schemas.openxmlformats.org/officeDocument/2006/relationships/image" Target="../media/image38.wmf"/><Relationship Id="rId14" Type="http://schemas.openxmlformats.org/officeDocument/2006/relationships/image" Target="../media/image43.png"/><Relationship Id="rId22" Type="http://schemas.openxmlformats.org/officeDocument/2006/relationships/image" Target="../media/image51.png"/><Relationship Id="rId27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26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7.png"/><Relationship Id="rId9" Type="http://schemas.microsoft.com/office/2007/relationships/diagramDrawing" Target="../diagrams/drawing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1.png"/><Relationship Id="rId4" Type="http://schemas.openxmlformats.org/officeDocument/2006/relationships/image" Target="../media/image5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8.png"/><Relationship Id="rId5" Type="http://schemas.openxmlformats.org/officeDocument/2006/relationships/oleObject" Target="../embeddings/Microsoft_Excel_97-2003_Worksheet1.xls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9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60.png"/><Relationship Id="rId5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5.xls"/><Relationship Id="rId13" Type="http://schemas.openxmlformats.org/officeDocument/2006/relationships/oleObject" Target="../embeddings/oleObject7.bin"/><Relationship Id="rId3" Type="http://schemas.openxmlformats.org/officeDocument/2006/relationships/notesSlide" Target="../notesSlides/notesSlide10.xml"/><Relationship Id="rId7" Type="http://schemas.openxmlformats.org/officeDocument/2006/relationships/oleObject" Target="../embeddings/oleObject5.bin"/><Relationship Id="rId12" Type="http://schemas.openxmlformats.org/officeDocument/2006/relationships/image" Target="../media/image63.png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.png"/><Relationship Id="rId1" Type="http://schemas.openxmlformats.org/officeDocument/2006/relationships/vmlDrawing" Target="../drawings/vmlDrawing4.vml"/><Relationship Id="rId6" Type="http://schemas.openxmlformats.org/officeDocument/2006/relationships/image" Target="../media/image61.png"/><Relationship Id="rId11" Type="http://schemas.openxmlformats.org/officeDocument/2006/relationships/oleObject" Target="../embeddings/Microsoft_Excel_97-2003_Worksheet6.xls"/><Relationship Id="rId5" Type="http://schemas.openxmlformats.org/officeDocument/2006/relationships/oleObject" Target="../embeddings/Microsoft_Excel_97-2003_Worksheet4.xls"/><Relationship Id="rId15" Type="http://schemas.openxmlformats.org/officeDocument/2006/relationships/image" Target="../media/image64.png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4.bin"/><Relationship Id="rId9" Type="http://schemas.openxmlformats.org/officeDocument/2006/relationships/image" Target="../media/image62.png"/><Relationship Id="rId14" Type="http://schemas.openxmlformats.org/officeDocument/2006/relationships/oleObject" Target="../embeddings/Microsoft_Excel_97-2003_Worksheet7.xls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6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2.jpeg"/><Relationship Id="rId4" Type="http://schemas.openxmlformats.org/officeDocument/2006/relationships/image" Target="../media/image7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jpeg"/><Relationship Id="rId7" Type="http://schemas.openxmlformats.org/officeDocument/2006/relationships/image" Target="../media/image9.png"/><Relationship Id="rId2" Type="http://schemas.openxmlformats.org/officeDocument/2006/relationships/hyperlink" Target="http://www.google.ru/url?sa=i&amp;rct=j&amp;q=&amp;esrc=s&amp;source=images&amp;cd=&amp;cad=rja&amp;uact=8&amp;ved=0CAcQjRw&amp;url=http://www.kulturologia.ru/blogs/261012/17297/&amp;ei=OCuAVNCnDoauygPA2YD4Dg&amp;bvm=bv.80642063,d.bGQ&amp;psig=AFQjCNGA-fE2GYz9YIFLIXkR0dtiUCvqvw&amp;ust=1417772188371331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1700808"/>
            <a:ext cx="9144000" cy="458568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84212" y="2348880"/>
            <a:ext cx="0" cy="36004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одзаголовок 2"/>
          <p:cNvSpPr txBox="1">
            <a:spLocks/>
          </p:cNvSpPr>
          <p:nvPr/>
        </p:nvSpPr>
        <p:spPr bwMode="auto">
          <a:xfrm>
            <a:off x="6076466" y="6338399"/>
            <a:ext cx="2671998" cy="428625"/>
          </a:xfrm>
          <a:prstGeom prst="rect">
            <a:avLst/>
          </a:prstGeom>
          <a:ln>
            <a:noFill/>
          </a:ln>
          <a:extLst/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defPPr>
              <a:defRPr lang="ru-RU"/>
            </a:defPPr>
            <a:lvl1pPr algn="ctr">
              <a:spcBef>
                <a:spcPct val="0"/>
              </a:spcBef>
              <a:defRPr sz="3200" b="1">
                <a:solidFill>
                  <a:srgbClr val="0070C0"/>
                </a:solidFill>
                <a:latin typeface="Constantia" pitchFamily="18" charset="0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Омск, 2015 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26571" y="2359443"/>
            <a:ext cx="803582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Состояние онкологической помощи </a:t>
            </a:r>
          </a:p>
          <a:p>
            <a:pPr algn="ctr">
              <a:defRPr/>
            </a:pPr>
            <a:r>
              <a:rPr lang="ru-RU" sz="40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 Омской области</a:t>
            </a:r>
            <a:endParaRPr lang="ru-RU" sz="40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  <a:p>
            <a:pPr algn="ctr">
              <a:lnSpc>
                <a:spcPct val="80000"/>
              </a:lnSpc>
              <a:defRPr/>
            </a:pPr>
            <a:r>
              <a:rPr lang="ru-RU" sz="4000" b="1" dirty="0" smtClean="0">
                <a:solidFill>
                  <a:srgbClr val="002060"/>
                </a:solidFill>
                <a:cs typeface="Times New Roman" pitchFamily="18" charset="0"/>
              </a:rPr>
              <a:t>  </a:t>
            </a:r>
            <a:endParaRPr lang="ru-RU" sz="40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43608" y="4119606"/>
            <a:ext cx="7572428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</a:pPr>
            <a:endParaRPr lang="ru-RU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endParaRPr lang="ru-RU" sz="3200" b="1" dirty="0" smtClean="0">
              <a:solidFill>
                <a:schemeClr val="bg1"/>
              </a:solidFill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3200" b="1" dirty="0" smtClean="0">
                <a:solidFill>
                  <a:srgbClr val="C00000"/>
                </a:solidFill>
              </a:rPr>
              <a:t>Д.М. </a:t>
            </a:r>
            <a:r>
              <a:rPr lang="ru-RU" sz="3200" b="1" dirty="0" err="1" smtClean="0">
                <a:solidFill>
                  <a:srgbClr val="C00000"/>
                </a:solidFill>
              </a:rPr>
              <a:t>Вьюшков</a:t>
            </a:r>
            <a:endParaRPr lang="en-US" sz="3200" b="1" dirty="0">
              <a:solidFill>
                <a:srgbClr val="C00000"/>
              </a:solidFill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endParaRPr lang="ru-RU" sz="2400" b="1" dirty="0">
              <a:solidFill>
                <a:srgbClr val="C00000"/>
              </a:solidFill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</a:pPr>
            <a:r>
              <a:rPr lang="ru-RU" sz="2400" b="1" dirty="0" smtClean="0">
                <a:solidFill>
                  <a:srgbClr val="C00000"/>
                </a:solidFill>
              </a:rPr>
              <a:t>к.м.н.,  главный </a:t>
            </a:r>
            <a:r>
              <a:rPr lang="ru-RU" sz="2400" b="1" dirty="0">
                <a:solidFill>
                  <a:srgbClr val="C00000"/>
                </a:solidFill>
              </a:rPr>
              <a:t>врач БУЗОО «КОД</a:t>
            </a:r>
            <a:r>
              <a:rPr lang="ru-RU" sz="2400" b="1" dirty="0" smtClean="0">
                <a:solidFill>
                  <a:srgbClr val="C00000"/>
                </a:solidFill>
              </a:rPr>
              <a:t>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050" y="260649"/>
            <a:ext cx="9163050" cy="936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4005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3933825"/>
            <a:ext cx="2160588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2" descr="F:\Фотографии французов\Участники международной конференции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5" y="1311275"/>
            <a:ext cx="4071938" cy="305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2" descr="F:\Фотографии французов\S600022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4214813"/>
            <a:ext cx="3357563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7" descr="luch-otd 03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38" y="4357688"/>
            <a:ext cx="3024187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01_3.mpg">
            <a:hlinkClick r:id="" action="ppaction://media"/>
          </p:cNvPr>
          <p:cNvPicPr>
            <a:picLocks noGrp="1" noRot="1" noChangeAspect="1"/>
          </p:cNvPicPr>
          <p:nvPr>
            <p:ph type="body" sz="half" idx="4294967295"/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4375" y="1382713"/>
            <a:ext cx="3810000" cy="2857500"/>
          </a:xfrm>
        </p:spPr>
      </p:pic>
      <p:sp>
        <p:nvSpPr>
          <p:cNvPr id="19463" name="Text Box 14"/>
          <p:cNvSpPr txBox="1">
            <a:spLocks noChangeArrowheads="1"/>
          </p:cNvSpPr>
          <p:nvPr/>
        </p:nvSpPr>
        <p:spPr bwMode="auto">
          <a:xfrm>
            <a:off x="755650" y="1125538"/>
            <a:ext cx="8001000" cy="457200"/>
          </a:xfrm>
          <a:prstGeom prst="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 i="1">
                <a:latin typeface="Arial" pitchFamily="34" charset="0"/>
              </a:rPr>
              <a:t>Наука и международные контакты</a:t>
            </a:r>
          </a:p>
        </p:txBody>
      </p:sp>
      <p:grpSp>
        <p:nvGrpSpPr>
          <p:cNvPr id="19464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11" name="TextBox 10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9466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7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0765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4221088"/>
            <a:ext cx="9144000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kumimoji="0"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Единое информационное пространство онкологической службы Омской области</a:t>
            </a:r>
            <a:endParaRPr kumimoji="0"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5661248"/>
            <a:ext cx="8929718" cy="6586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2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  <a:cs typeface="+mn-cs"/>
              </a:rPr>
              <a:t>Постановление правительства Омской области «Региональный проект «Онкология» № 140-п от 19.07.2010</a:t>
            </a:r>
          </a:p>
        </p:txBody>
      </p:sp>
      <p:pic>
        <p:nvPicPr>
          <p:cNvPr id="20484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042968" y="214290"/>
            <a:ext cx="69675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«Клинический онкологический диспансер»</a:t>
            </a:r>
          </a:p>
        </p:txBody>
      </p:sp>
      <p:pic>
        <p:nvPicPr>
          <p:cNvPr id="20487" name="Picture 4" descr="https://encrypted-tbn0.gstatic.com/images?q=tbn:ANd9GcR9KZt4oD6CS4zE7h1Z6ir4KBJ6TbZlp16mTYY8np2T5-rSrrW6qQ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155753"/>
            <a:ext cx="4185648" cy="2978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383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Группа 4"/>
          <p:cNvGrpSpPr>
            <a:grpSpLocks/>
          </p:cNvGrpSpPr>
          <p:nvPr/>
        </p:nvGrpSpPr>
        <p:grpSpPr bwMode="auto">
          <a:xfrm>
            <a:off x="174625" y="142875"/>
            <a:ext cx="8740775" cy="933450"/>
            <a:chOff x="312930" y="114284"/>
            <a:chExt cx="8740629" cy="933823"/>
          </a:xfrm>
        </p:grpSpPr>
        <p:sp>
          <p:nvSpPr>
            <p:cNvPr id="8" name="TextBox 7"/>
            <p:cNvSpPr txBox="1"/>
            <p:nvPr/>
          </p:nvSpPr>
          <p:spPr>
            <a:xfrm>
              <a:off x="1181099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22538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930" y="142852"/>
              <a:ext cx="868132" cy="90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9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9737" y="114284"/>
              <a:ext cx="933822" cy="93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2531" name="Picture 2" descr="http://www.mnioi.ru/upload/iblock/6c4/6c4148ed4bc7dd9a10f736c144b1c88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3600450" cy="239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Прямоугольник 11"/>
          <p:cNvSpPr>
            <a:spLocks noChangeArrowheads="1"/>
          </p:cNvSpPr>
          <p:nvPr/>
        </p:nvSpPr>
        <p:spPr bwMode="auto">
          <a:xfrm>
            <a:off x="4140200" y="5889625"/>
            <a:ext cx="4824413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>
                <a:latin typeface="Times New Roman" pitchFamily="18" charset="0"/>
                <a:cs typeface="Times New Roman" pitchFamily="18" charset="0"/>
              </a:rPr>
              <a:t>С 2006 года информационная система онкологической службы «Канцер-регистр» полностью автоматизирована. </a:t>
            </a:r>
          </a:p>
        </p:txBody>
      </p:sp>
      <p:sp>
        <p:nvSpPr>
          <p:cNvPr id="22533" name="Прямоугольник 12"/>
          <p:cNvSpPr>
            <a:spLocks noChangeArrowheads="1"/>
          </p:cNvSpPr>
          <p:nvPr/>
        </p:nvSpPr>
        <p:spPr bwMode="auto">
          <a:xfrm>
            <a:off x="4067175" y="1628775"/>
            <a:ext cx="51133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>
                <a:latin typeface="Times New Roman" pitchFamily="18" charset="0"/>
                <a:cs typeface="Times New Roman" pitchFamily="18" charset="0"/>
              </a:rPr>
              <a:t>Разработчик  базовой системы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>
                <a:latin typeface="Times New Roman" pitchFamily="18" charset="0"/>
                <a:cs typeface="Times New Roman" pitchFamily="18" charset="0"/>
              </a:rPr>
              <a:t>«Канцер-регистра»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>
                <a:latin typeface="Times New Roman" pitchFamily="18" charset="0"/>
                <a:cs typeface="Times New Roman" pitchFamily="18" charset="0"/>
              </a:rPr>
              <a:t>Московский научно-исследовательский онкологический институт имени П.А. Герцена.</a:t>
            </a:r>
            <a:endParaRPr kumimoji="0" lang="ru-RU" altLang="ru-RU" sz="1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4" name="Picture 2" descr="D:\Диспансер\Сайт\Отдел ИТ\Онколог ЛПУ\Канцер-регистр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292600"/>
            <a:ext cx="460375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Прямоугольник 5"/>
          <p:cNvSpPr>
            <a:spLocks noChangeArrowheads="1"/>
          </p:cNvSpPr>
          <p:nvPr/>
        </p:nvSpPr>
        <p:spPr bwMode="auto">
          <a:xfrm>
            <a:off x="107950" y="3716338"/>
            <a:ext cx="89281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1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Омском областном клиническом онкологическом диспансере работает популяционный «Канцер-регистр» как составная часть общероссийского регистра. </a:t>
            </a:r>
          </a:p>
        </p:txBody>
      </p:sp>
      <p:pic>
        <p:nvPicPr>
          <p:cNvPr id="22536" name="Рисунок 4" descr="C:\Documents and Settings\Evgen\Рабочий стол\6 декабря\История\Фото\Диспансер май 201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365625"/>
            <a:ext cx="3455987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719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кругленный прямоугольник 17"/>
          <p:cNvSpPr/>
          <p:nvPr/>
        </p:nvSpPr>
        <p:spPr>
          <a:xfrm>
            <a:off x="681016" y="1347776"/>
            <a:ext cx="7848600" cy="4824413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ru-RU" sz="1800"/>
          </a:p>
        </p:txBody>
      </p:sp>
      <p:sp>
        <p:nvSpPr>
          <p:cNvPr id="4" name="Прямоугольник 3"/>
          <p:cNvSpPr/>
          <p:nvPr/>
        </p:nvSpPr>
        <p:spPr>
          <a:xfrm>
            <a:off x="1736725" y="2011363"/>
            <a:ext cx="5643563" cy="482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ru-RU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1917700" y="2011364"/>
            <a:ext cx="3076575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Канцер-регистр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44008" y="1972272"/>
            <a:ext cx="266429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ЦОД диспансера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251" y="1449052"/>
            <a:ext cx="2955925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rbel" pitchFamily="34" charset="0"/>
                <a:cs typeface="+mn-cs"/>
              </a:rPr>
              <a:t>БУЗОО «КОД»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07704" y="5589240"/>
            <a:ext cx="5616624" cy="5232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rbel" pitchFamily="34" charset="0"/>
                <a:cs typeface="+mn-cs"/>
              </a:rPr>
              <a:t>Медицинская организация	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76400" y="4846638"/>
            <a:ext cx="5632450" cy="723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ru-RU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882900" y="4967289"/>
            <a:ext cx="32575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«АРМ - онколога»</a:t>
            </a:r>
          </a:p>
        </p:txBody>
      </p:sp>
      <p:cxnSp>
        <p:nvCxnSpPr>
          <p:cNvPr id="21" name="Прямая соединительная линия 20"/>
          <p:cNvCxnSpPr>
            <a:cxnSpLocks noChangeShapeType="1"/>
          </p:cNvCxnSpPr>
          <p:nvPr/>
        </p:nvCxnSpPr>
        <p:spPr bwMode="auto">
          <a:xfrm>
            <a:off x="900113" y="3568700"/>
            <a:ext cx="7488237" cy="0"/>
          </a:xfrm>
          <a:prstGeom prst="line">
            <a:avLst/>
          </a:prstGeom>
          <a:noFill/>
          <a:ln w="38100">
            <a:solidFill>
              <a:srgbClr val="956251"/>
            </a:solidFill>
            <a:round/>
            <a:headEnd/>
            <a:tailEnd/>
          </a:ln>
          <a:effectLst>
            <a:outerShdw blurRad="38100" dist="25400" dir="5400000" algn="t" rotWithShape="0">
              <a:srgbClr val="808080">
                <a:alpha val="50000"/>
              </a:srgbClr>
            </a:outerShdw>
          </a:effectLst>
          <a:extLst/>
        </p:spPr>
      </p:cxnSp>
      <p:sp>
        <p:nvSpPr>
          <p:cNvPr id="13" name="Стрелка вниз 12"/>
          <p:cNvSpPr/>
          <p:nvPr/>
        </p:nvSpPr>
        <p:spPr>
          <a:xfrm>
            <a:off x="2701925" y="2554288"/>
            <a:ext cx="542925" cy="2171700"/>
          </a:xfrm>
          <a:prstGeom prst="downArrow">
            <a:avLst>
              <a:gd name="adj1" fmla="val 50000"/>
              <a:gd name="adj2" fmla="val 48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ru-RU" sz="1800"/>
          </a:p>
        </p:txBody>
      </p:sp>
      <p:sp>
        <p:nvSpPr>
          <p:cNvPr id="24" name="Двойная стрелка вверх/вниз 23"/>
          <p:cNvSpPr/>
          <p:nvPr/>
        </p:nvSpPr>
        <p:spPr>
          <a:xfrm>
            <a:off x="5899150" y="2554288"/>
            <a:ext cx="542925" cy="21717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ru-RU" sz="1800"/>
          </a:p>
        </p:txBody>
      </p:sp>
      <p:sp>
        <p:nvSpPr>
          <p:cNvPr id="14" name="TextBox 13"/>
          <p:cNvSpPr txBox="1"/>
          <p:nvPr/>
        </p:nvSpPr>
        <p:spPr>
          <a:xfrm>
            <a:off x="3908424" y="4243389"/>
            <a:ext cx="138747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rbel" pitchFamily="34" charset="0"/>
              </a:rPr>
              <a:t>VipNet</a:t>
            </a:r>
            <a:endParaRPr kumimoji="0"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rbe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48099" y="2573994"/>
            <a:ext cx="1387476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rbel" pitchFamily="34" charset="0"/>
              </a:rPr>
              <a:t>VipNet</a:t>
            </a:r>
            <a:endParaRPr kumimoji="0"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rbe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88224" y="3052392"/>
            <a:ext cx="1659781" cy="52322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2">
                <a:lumMod val="75000"/>
              </a:schemeClr>
            </a:outerShdw>
          </a:effec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rbel" pitchFamily="34" charset="0"/>
                <a:cs typeface="+mn-cs"/>
              </a:rPr>
              <a:t>ВСПД</a:t>
            </a:r>
          </a:p>
        </p:txBody>
      </p:sp>
      <p:grpSp>
        <p:nvGrpSpPr>
          <p:cNvPr id="24594" name="Группа 1"/>
          <p:cNvGrpSpPr>
            <a:grpSpLocks/>
          </p:cNvGrpSpPr>
          <p:nvPr/>
        </p:nvGrpSpPr>
        <p:grpSpPr bwMode="auto">
          <a:xfrm>
            <a:off x="138113" y="142875"/>
            <a:ext cx="8867775" cy="1028700"/>
            <a:chOff x="138088" y="142852"/>
            <a:chExt cx="8867824" cy="1029125"/>
          </a:xfrm>
        </p:grpSpPr>
        <p:sp>
          <p:nvSpPr>
            <p:cNvPr id="19" name="TextBox 18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24596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597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54884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Скругленный прямоугольник 57"/>
          <p:cNvSpPr/>
          <p:nvPr/>
        </p:nvSpPr>
        <p:spPr>
          <a:xfrm>
            <a:off x="107504" y="5733256"/>
            <a:ext cx="3312368" cy="1080120"/>
          </a:xfrm>
          <a:prstGeom prst="roundRect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2011 год –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159</a:t>
            </a:r>
            <a:r>
              <a:rPr lang="ru-RU" sz="1400" b="1" dirty="0" smtClean="0">
                <a:solidFill>
                  <a:srgbClr val="FFCB2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пользователей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2012 год –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739</a:t>
            </a:r>
            <a:r>
              <a:rPr lang="ru-RU" sz="1400" b="1" dirty="0" smtClean="0">
                <a:solidFill>
                  <a:srgbClr val="FFCB2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пользователей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2013 год –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1272</a:t>
            </a:r>
            <a:r>
              <a:rPr lang="ru-RU" sz="1400" b="1" dirty="0" smtClean="0">
                <a:solidFill>
                  <a:srgbClr val="FFCB2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пользователя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2014 год –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1361</a:t>
            </a:r>
            <a:r>
              <a:rPr lang="ru-RU" sz="1400" b="1" dirty="0" smtClean="0">
                <a:solidFill>
                  <a:srgbClr val="FFCB25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пользователь</a:t>
            </a:r>
            <a:endParaRPr lang="ru-RU" sz="1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0" y="1412776"/>
            <a:ext cx="9144000" cy="2016224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>
                <a:gd name="adj" fmla="val 10365501"/>
              </a:avLst>
            </a:prstTxWarp>
            <a:spAutoFit/>
          </a:bodyPr>
          <a:lstStyle/>
          <a:p>
            <a:pPr algn="ctr">
              <a:defRPr/>
            </a:pPr>
            <a:r>
              <a:rPr lang="ru-RU" sz="21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Информационное пространство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онкологической</a:t>
            </a:r>
            <a:r>
              <a:rPr lang="ru-RU" sz="21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службы </a:t>
            </a:r>
            <a:r>
              <a:rPr lang="ru-RU" sz="2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области</a:t>
            </a:r>
          </a:p>
          <a:p>
            <a:pPr algn="ctr">
              <a:defRPr/>
            </a:pPr>
            <a:r>
              <a:rPr lang="ru-RU" sz="21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охватывает 1361пользователя</a:t>
            </a:r>
            <a:endParaRPr lang="ru-RU" sz="21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_s1035"/>
          <p:cNvSpPr>
            <a:spLocks noChangeArrowheads="1"/>
          </p:cNvSpPr>
          <p:nvPr/>
        </p:nvSpPr>
        <p:spPr bwMode="auto">
          <a:xfrm>
            <a:off x="0" y="4365104"/>
            <a:ext cx="1944216" cy="648072"/>
          </a:xfrm>
          <a:prstGeom prst="ellips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FF6600"/>
                </a:solidFill>
                <a:latin typeface="Franklin Gothic Book" pitchFamily="34" charset="0"/>
              </a:rPr>
              <a:t>Акушерки  </a:t>
            </a:r>
          </a:p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FF6600"/>
                </a:solidFill>
                <a:latin typeface="Franklin Gothic Book" pitchFamily="34" charset="0"/>
              </a:rPr>
              <a:t>смотровых  кабинетов</a:t>
            </a:r>
          </a:p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F77509"/>
                </a:solidFill>
                <a:latin typeface="Franklin Gothic Book" pitchFamily="34" charset="0"/>
              </a:rPr>
              <a:t>+ ФАП </a:t>
            </a:r>
          </a:p>
          <a:p>
            <a:pPr algn="ctr">
              <a:lnSpc>
                <a:spcPct val="90000"/>
              </a:lnSpc>
            </a:pPr>
            <a:r>
              <a:rPr lang="ru-RU" sz="1200" b="1" dirty="0" smtClean="0">
                <a:solidFill>
                  <a:srgbClr val="002060"/>
                </a:solidFill>
                <a:latin typeface="Franklin Gothic Book" pitchFamily="34" charset="0"/>
              </a:rPr>
              <a:t>659 пользователей </a:t>
            </a:r>
          </a:p>
          <a:p>
            <a:pPr algn="ctr">
              <a:lnSpc>
                <a:spcPct val="90000"/>
              </a:lnSpc>
            </a:pPr>
            <a:endParaRPr lang="ru-RU" sz="1200" b="1" dirty="0">
              <a:solidFill>
                <a:srgbClr val="F77509"/>
              </a:solidFill>
              <a:latin typeface="Franklin Gothic Book" pitchFamily="34" charset="0"/>
            </a:endParaRPr>
          </a:p>
          <a:p>
            <a:pPr algn="ctr">
              <a:lnSpc>
                <a:spcPct val="90000"/>
              </a:lnSpc>
            </a:pPr>
            <a:endParaRPr lang="en-US" sz="1400" b="1" dirty="0">
              <a:solidFill>
                <a:srgbClr val="FF6600"/>
              </a:solidFill>
              <a:latin typeface="Franklin Gothic Book" pitchFamily="34" charset="0"/>
            </a:endParaRPr>
          </a:p>
        </p:txBody>
      </p:sp>
      <p:grpSp>
        <p:nvGrpSpPr>
          <p:cNvPr id="62" name="Группа 61"/>
          <p:cNvGrpSpPr/>
          <p:nvPr/>
        </p:nvGrpSpPr>
        <p:grpSpPr>
          <a:xfrm>
            <a:off x="683568" y="1556792"/>
            <a:ext cx="8280920" cy="4455576"/>
            <a:chOff x="683568" y="1196752"/>
            <a:chExt cx="8280920" cy="4811088"/>
          </a:xfrm>
        </p:grpSpPr>
        <p:pic>
          <p:nvPicPr>
            <p:cNvPr id="1028" name="Picture 4" descr="http://www.koipkro.kostroma.ru/koiro/CROS/foi/KiiIKTvo/cio/DocLib/%D0%B8%D0%B7%D0%BE%D0%B1%D1%80%D0%B0%D0%B6%D0%B5%D0%BD%D0%B8%D1%8F%20%D0%BE%D0%B1%D0%BE%D1%80%D1%83%D0%B4%D0%BE%D0%B2%D0%B0%D0%BD%D0%B8%D1%8F/%D0%9C%D0%B8%D0%BA%D1%80%D0%BE%D1%81%D0%BA%D0%BE%D0%BF%D1%8B/01.jp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7984" y="4725144"/>
              <a:ext cx="648072" cy="432530"/>
            </a:xfrm>
            <a:prstGeom prst="rect">
              <a:avLst/>
            </a:prstGeom>
            <a:noFill/>
          </p:spPr>
        </p:pic>
        <p:sp>
          <p:nvSpPr>
            <p:cNvPr id="9219" name="_s1037"/>
            <p:cNvSpPr>
              <a:spLocks noChangeArrowheads="1"/>
            </p:cNvSpPr>
            <p:nvPr/>
          </p:nvSpPr>
          <p:spPr bwMode="auto">
            <a:xfrm>
              <a:off x="5148064" y="2132857"/>
              <a:ext cx="2043112" cy="43204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Врачи поликлиники </a:t>
              </a:r>
              <a:endParaRPr lang="ru-RU" sz="1200" b="1" dirty="0">
                <a:solidFill>
                  <a:srgbClr val="FF660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онкодиспансера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95 пользователей</a:t>
              </a:r>
              <a:endParaRPr lang="en-US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9221" name="_s1029"/>
            <p:cNvSpPr>
              <a:spLocks noChangeArrowheads="1"/>
            </p:cNvSpPr>
            <p:nvPr/>
          </p:nvSpPr>
          <p:spPr bwMode="auto">
            <a:xfrm>
              <a:off x="3995936" y="1916833"/>
              <a:ext cx="1357322" cy="432048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Администрация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онкодиспансера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10 пользователей</a:t>
              </a:r>
              <a:endParaRPr lang="en-US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9222" name="_s1041"/>
            <p:cNvSpPr>
              <a:spLocks noChangeArrowheads="1"/>
            </p:cNvSpPr>
            <p:nvPr/>
          </p:nvSpPr>
          <p:spPr bwMode="auto">
            <a:xfrm>
              <a:off x="2339752" y="2132857"/>
              <a:ext cx="1561308" cy="360040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Главные специалисты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err="1" smtClean="0">
                  <a:solidFill>
                    <a:srgbClr val="FF6600"/>
                  </a:solidFill>
                  <a:latin typeface="Franklin Gothic Book" pitchFamily="34" charset="0"/>
                </a:rPr>
                <a:t>администр.округов</a:t>
              </a: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г.Омска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5 пользователей</a:t>
              </a:r>
              <a:endParaRPr lang="en-US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9231" name="_s1035"/>
            <p:cNvSpPr>
              <a:spLocks noChangeArrowheads="1"/>
            </p:cNvSpPr>
            <p:nvPr/>
          </p:nvSpPr>
          <p:spPr bwMode="auto">
            <a:xfrm>
              <a:off x="7308304" y="4695661"/>
              <a:ext cx="1494805" cy="62388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Врачи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клинических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лабораторий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70 пользователей</a:t>
              </a:r>
              <a:endParaRPr lang="ru-RU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endParaRPr lang="en-US" sz="1400" b="1" dirty="0">
                <a:solidFill>
                  <a:srgbClr val="FF6600"/>
                </a:solidFill>
                <a:latin typeface="Franklin Gothic Book" pitchFamily="34" charset="0"/>
              </a:endParaRPr>
            </a:p>
          </p:txBody>
        </p:sp>
        <p:sp>
          <p:nvSpPr>
            <p:cNvPr id="9232" name="_s1033"/>
            <p:cNvSpPr>
              <a:spLocks noChangeArrowheads="1"/>
            </p:cNvSpPr>
            <p:nvPr/>
          </p:nvSpPr>
          <p:spPr bwMode="auto">
            <a:xfrm>
              <a:off x="7092280" y="2564904"/>
              <a:ext cx="1524446" cy="504056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Врачи стационара</a:t>
              </a:r>
              <a:endParaRPr lang="ru-RU" sz="1200" b="1" dirty="0">
                <a:solidFill>
                  <a:srgbClr val="FF660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онкодиспансера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165 пользователей</a:t>
              </a:r>
              <a:endParaRPr lang="en-US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9233" name="_s1037"/>
            <p:cNvSpPr>
              <a:spLocks noChangeArrowheads="1"/>
            </p:cNvSpPr>
            <p:nvPr/>
          </p:nvSpPr>
          <p:spPr bwMode="auto">
            <a:xfrm>
              <a:off x="683568" y="2852936"/>
              <a:ext cx="1728192" cy="648072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>
                  <a:solidFill>
                    <a:srgbClr val="FF6600"/>
                  </a:solidFill>
                  <a:latin typeface="Franklin Gothic Book" pitchFamily="34" charset="0"/>
                </a:rPr>
                <a:t>Врачи акушеры-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>
                  <a:solidFill>
                    <a:srgbClr val="FF6600"/>
                  </a:solidFill>
                  <a:latin typeface="Franklin Gothic Book" pitchFamily="34" charset="0"/>
                </a:rPr>
                <a:t>гинекологи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>
                  <a:solidFill>
                    <a:srgbClr val="FF6600"/>
                  </a:solidFill>
                  <a:latin typeface="Franklin Gothic Book" pitchFamily="34" charset="0"/>
                </a:rPr>
                <a:t>женских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консультаций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15 пользователей</a:t>
              </a:r>
              <a:endParaRPr lang="en-US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9234" name="_s1037"/>
            <p:cNvSpPr>
              <a:spLocks noChangeArrowheads="1"/>
            </p:cNvSpPr>
            <p:nvPr/>
          </p:nvSpPr>
          <p:spPr bwMode="auto">
            <a:xfrm>
              <a:off x="7308304" y="3789040"/>
              <a:ext cx="1656184" cy="576064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>
                  <a:solidFill>
                    <a:srgbClr val="FF6600"/>
                  </a:solidFill>
                  <a:latin typeface="Franklin Gothic Book" pitchFamily="34" charset="0"/>
                </a:rPr>
                <a:t>Врачи-онкологи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>
                  <a:solidFill>
                    <a:srgbClr val="FF6600"/>
                  </a:solidFill>
                  <a:latin typeface="Franklin Gothic Book" pitchFamily="34" charset="0"/>
                </a:rPr>
                <a:t>первичных </a:t>
              </a:r>
              <a:r>
                <a:rPr lang="ru-RU" sz="1200" b="1" dirty="0" err="1" smtClean="0">
                  <a:solidFill>
                    <a:srgbClr val="FF6600"/>
                  </a:solidFill>
                  <a:latin typeface="Franklin Gothic Book" pitchFamily="34" charset="0"/>
                </a:rPr>
                <a:t>онкологич</a:t>
              </a: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.</a:t>
              </a:r>
              <a:endParaRPr lang="ru-RU" sz="1200" b="1" dirty="0">
                <a:solidFill>
                  <a:srgbClr val="FF660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кабинетов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62 пользователя</a:t>
              </a:r>
              <a:endParaRPr lang="en-US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pic>
          <p:nvPicPr>
            <p:cNvPr id="9235" name="Picture 44" descr="C:\Program Files\Microsoft Office\MEDIA\CAGCAT10\j0292020.wmf"/>
            <p:cNvPicPr>
              <a:picLocks noChangeAspect="1" noChangeArrowheads="1"/>
            </p:cNvPicPr>
            <p:nvPr/>
          </p:nvPicPr>
          <p:blipFill>
            <a:blip r:embed="rId3" cstate="screen">
              <a:lum bright="-14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196752"/>
              <a:ext cx="672282" cy="648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6" name="Picture 54" descr="C:\Documents and Settings\Admin\Local Settings\Temporary Internet Files\Content.IE5\PSI0YCA9\MC900090320[1].wm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4288" y="1988840"/>
              <a:ext cx="795595" cy="5760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37" name="Picture 47" descr="C:\Documents and Settings\Admin\Local Settings\Temporary Internet Files\Content.IE5\99M42JIC\MC900088970[1].wmf"/>
            <p:cNvPicPr>
              <a:picLocks noChangeAspect="1" noChangeArrowheads="1"/>
            </p:cNvPicPr>
            <p:nvPr/>
          </p:nvPicPr>
          <p:blipFill>
            <a:blip r:embed="rId5" cstate="screen">
              <a:lum bright="-1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80312" y="3140968"/>
              <a:ext cx="432048" cy="586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Группа 89"/>
            <p:cNvGrpSpPr>
              <a:grpSpLocks/>
            </p:cNvGrpSpPr>
            <p:nvPr/>
          </p:nvGrpSpPr>
          <p:grpSpPr bwMode="auto">
            <a:xfrm>
              <a:off x="2915816" y="1352259"/>
              <a:ext cx="648072" cy="586653"/>
              <a:chOff x="2273579" y="2457942"/>
              <a:chExt cx="2114324" cy="2084959"/>
            </a:xfrm>
          </p:grpSpPr>
          <p:pic>
            <p:nvPicPr>
              <p:cNvPr id="87" name="Picture 13" descr="XP icon date and time"/>
              <p:cNvPicPr>
                <a:picLocks noChangeAspect="1" noChangeArrowheads="1"/>
              </p:cNvPicPr>
              <p:nvPr/>
            </p:nvPicPr>
            <p:blipFill>
              <a:blip r:embed="rId6" cstate="screen">
                <a:lum bright="-14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58130" y="2928934"/>
                <a:ext cx="997899" cy="1000175"/>
              </a:xfrm>
              <a:prstGeom prst="rect">
                <a:avLst/>
              </a:prstGeom>
              <a:noFill/>
              <a:effectLst>
                <a:outerShdw dist="35921" dir="2700000" algn="ctr" rotWithShape="0">
                  <a:schemeClr val="tx1"/>
                </a:outerShdw>
              </a:effectLst>
            </p:spPr>
          </p:pic>
          <p:pic>
            <p:nvPicPr>
              <p:cNvPr id="9253" name="Picture 81" descr="C:\Documents and Settings\Admin\Local Settings\Temporary Internet Files\Content.IE5\T4N25HCR\MC900441539[1].png"/>
              <p:cNvPicPr>
                <a:picLocks noChangeAspect="1" noChangeArrowheads="1"/>
              </p:cNvPicPr>
              <p:nvPr/>
            </p:nvPicPr>
            <p:blipFill>
              <a:blip r:embed="rId7" cstate="screen">
                <a:lum bright="-14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73579" y="2457942"/>
                <a:ext cx="2114324" cy="20849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243" name="Picture 83" descr="C:\Documents and Settings\Admin\Local Settings\Temporary Internet Files\Content.IE5\T4N25HCR\MC900355265[1].wmf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2052041"/>
              <a:ext cx="720080" cy="575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44" name="Picture 85" descr="C:\Documents and Settings\Admin\Local Settings\Temporary Internet Files\Content.IE5\GAU438LA\MC900379099[1].wmf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7595" y="1556792"/>
              <a:ext cx="488581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45" name="Picture 98" descr="C:\Documents and Settings\Admin\Local Settings\Temporary Internet Files\Content.IE5\PSI0YCA9\MC900216690[1].wmf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272" y="4437112"/>
              <a:ext cx="432048" cy="51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" name="Group 5"/>
            <p:cNvGrpSpPr>
              <a:grpSpLocks/>
            </p:cNvGrpSpPr>
            <p:nvPr/>
          </p:nvGrpSpPr>
          <p:grpSpPr bwMode="auto">
            <a:xfrm>
              <a:off x="2699792" y="2924944"/>
              <a:ext cx="3850319" cy="1070139"/>
              <a:chOff x="3877" y="1994"/>
              <a:chExt cx="608" cy="607"/>
            </a:xfrm>
            <a:gradFill flip="none" rotWithShape="1">
              <a:gsLst>
                <a:gs pos="0">
                  <a:schemeClr val="accent1">
                    <a:shade val="30000"/>
                    <a:satMod val="115000"/>
                  </a:schemeClr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grpSpPr>
          <p:pic>
            <p:nvPicPr>
              <p:cNvPr id="8" name="Picture 6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3877" y="1994"/>
                <a:ext cx="608" cy="607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>
                <a:outerShdw dist="35921" dir="2700000" algn="ctr" rotWithShape="0">
                  <a:schemeClr val="tx1"/>
                </a:outerShdw>
              </a:effectLst>
            </p:spPr>
          </p:pic>
          <p:sp>
            <p:nvSpPr>
              <p:cNvPr id="9" name="_s1042"/>
              <p:cNvSpPr>
                <a:spLocks noChangeArrowheads="1"/>
              </p:cNvSpPr>
              <p:nvPr/>
            </p:nvSpPr>
            <p:spPr bwMode="auto">
              <a:xfrm>
                <a:off x="3888" y="2013"/>
                <a:ext cx="581" cy="520"/>
              </a:xfrm>
              <a:prstGeom prst="ellipse">
                <a:avLst/>
              </a:prstGeom>
              <a:gradFill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 fontAlgn="auto">
                  <a:lnSpc>
                    <a:spcPct val="90000"/>
                  </a:lnSpc>
                  <a:spcBef>
                    <a:spcPts val="0"/>
                  </a:spcBef>
                  <a:spcAft>
                    <a:spcPts val="0"/>
                  </a:spcAft>
                  <a:buFont typeface="Wingdings" pitchFamily="2" charset="2"/>
                  <a:buNone/>
                  <a:defRPr/>
                </a:pPr>
                <a:endParaRPr lang="en-US" sz="2000" b="1" dirty="0">
                  <a:solidFill>
                    <a:srgbClr val="002060"/>
                  </a:solidFill>
                  <a:latin typeface="+mn-lt"/>
                </a:endParaRPr>
              </a:p>
            </p:txBody>
          </p:sp>
        </p:grpSp>
        <p:pic>
          <p:nvPicPr>
            <p:cNvPr id="24" name="Picture 32" descr="GEL Wide Arrow with Fade steel-gray"/>
            <p:cNvPicPr>
              <a:picLocks noChangeAspect="1" noChangeArrowheads="1"/>
            </p:cNvPicPr>
            <p:nvPr/>
          </p:nvPicPr>
          <p:blipFill>
            <a:blip r:embed="rId12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333608">
              <a:off x="6258553" y="4008343"/>
              <a:ext cx="575024" cy="299761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26" name="Picture 34" descr="GEL Wide Arrow with Fade steel-gray"/>
            <p:cNvPicPr>
              <a:picLocks noChangeAspect="1" noChangeArrowheads="1"/>
            </p:cNvPicPr>
            <p:nvPr/>
          </p:nvPicPr>
          <p:blipFill>
            <a:blip r:embed="rId13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2420888"/>
              <a:ext cx="289768" cy="432048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27" name="Picture 35" descr="GEL Wide Arrow with Fade steel-gray"/>
            <p:cNvPicPr>
              <a:picLocks noChangeAspect="1" noChangeArrowheads="1"/>
            </p:cNvPicPr>
            <p:nvPr/>
          </p:nvPicPr>
          <p:blipFill>
            <a:blip r:embed="rId14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751473" y="4401655"/>
              <a:ext cx="504057" cy="286940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28" name="Picture 36" descr="GEL Wide Arrow with Fade steel-gray"/>
            <p:cNvPicPr>
              <a:picLocks noChangeAspect="1" noChangeArrowheads="1"/>
            </p:cNvPicPr>
            <p:nvPr/>
          </p:nvPicPr>
          <p:blipFill>
            <a:blip r:embed="rId15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2839162">
              <a:off x="2308925" y="2886440"/>
              <a:ext cx="466061" cy="289769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29" name="Picture 37" descr="GEL Wide Arrow with Fade steel-gray"/>
            <p:cNvPicPr>
              <a:picLocks noChangeAspect="1" noChangeArrowheads="1"/>
            </p:cNvPicPr>
            <p:nvPr/>
          </p:nvPicPr>
          <p:blipFill>
            <a:blip r:embed="rId16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320502">
              <a:off x="3268449" y="2576895"/>
              <a:ext cx="400667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45791" dir="2021404" algn="ctr" rotWithShape="0">
                <a:schemeClr val="tx1"/>
              </a:outerShdw>
            </a:effectLst>
          </p:spPr>
        </p:pic>
        <p:pic>
          <p:nvPicPr>
            <p:cNvPr id="30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17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8759">
              <a:off x="6599137" y="3525386"/>
              <a:ext cx="613156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100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18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150504">
              <a:off x="6623302" y="2934334"/>
              <a:ext cx="460703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101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19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7913174">
              <a:off x="5694660" y="2598994"/>
              <a:ext cx="416328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125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20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038590" flipH="1">
              <a:off x="1939312" y="3628449"/>
              <a:ext cx="648888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39" name="Прямоугольник 38"/>
            <p:cNvSpPr/>
            <p:nvPr/>
          </p:nvSpPr>
          <p:spPr>
            <a:xfrm>
              <a:off x="2411760" y="3068960"/>
              <a:ext cx="4572000" cy="7017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ru-RU" sz="2200" b="1" dirty="0">
                  <a:solidFill>
                    <a:srgbClr val="002060"/>
                  </a:solidFill>
                  <a:latin typeface="Arial" pitchFamily="34" charset="0"/>
                </a:rPr>
                <a:t>Открытый доступ</a:t>
              </a:r>
            </a:p>
            <a:p>
              <a:pPr algn="ctr" fontAlgn="auto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Wingdings" pitchFamily="2" charset="2"/>
                <a:buNone/>
                <a:defRPr/>
              </a:pPr>
              <a:r>
                <a:rPr lang="ru-RU" sz="2200" b="1" dirty="0">
                  <a:solidFill>
                    <a:srgbClr val="002060"/>
                  </a:solidFill>
                  <a:latin typeface="Arial" pitchFamily="34" charset="0"/>
                </a:rPr>
                <a:t>к базам данных</a:t>
              </a:r>
              <a:endParaRPr lang="en-US" sz="2200" b="1" dirty="0">
                <a:solidFill>
                  <a:srgbClr val="002060"/>
                </a:solidFill>
                <a:latin typeface="Arial" pitchFamily="34" charset="0"/>
              </a:endParaRPr>
            </a:p>
          </p:txBody>
        </p:sp>
        <p:sp>
          <p:nvSpPr>
            <p:cNvPr id="40" name="_s1035"/>
            <p:cNvSpPr>
              <a:spLocks noChangeArrowheads="1"/>
            </p:cNvSpPr>
            <p:nvPr/>
          </p:nvSpPr>
          <p:spPr bwMode="auto">
            <a:xfrm>
              <a:off x="3779912" y="5157192"/>
              <a:ext cx="2574925" cy="62388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Врачи цитологических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лабораторий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95 пользователей</a:t>
              </a:r>
              <a:endParaRPr lang="ru-RU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endParaRPr lang="en-US" sz="1400" b="1" dirty="0">
                <a:solidFill>
                  <a:srgbClr val="FF6600"/>
                </a:solidFill>
                <a:latin typeface="Franklin Gothic Book" pitchFamily="34" charset="0"/>
              </a:endParaRPr>
            </a:p>
          </p:txBody>
        </p:sp>
        <p:sp>
          <p:nvSpPr>
            <p:cNvPr id="41" name="_s1035"/>
            <p:cNvSpPr>
              <a:spLocks noChangeArrowheads="1"/>
            </p:cNvSpPr>
            <p:nvPr/>
          </p:nvSpPr>
          <p:spPr bwMode="auto">
            <a:xfrm>
              <a:off x="899592" y="5013176"/>
              <a:ext cx="2214885" cy="623887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Врачи </a:t>
              </a:r>
              <a:r>
                <a:rPr lang="ru-RU" sz="1200" b="1" dirty="0" err="1" smtClean="0">
                  <a:solidFill>
                    <a:srgbClr val="FF6600"/>
                  </a:solidFill>
                  <a:latin typeface="Franklin Gothic Book" pitchFamily="34" charset="0"/>
                </a:rPr>
                <a:t>маммографических</a:t>
              </a: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кабинетов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67 пользователей</a:t>
              </a:r>
              <a:endParaRPr lang="ru-RU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endParaRPr lang="en-US" sz="1400" b="1" dirty="0">
                <a:solidFill>
                  <a:srgbClr val="FF6600"/>
                </a:solidFill>
                <a:latin typeface="Franklin Gothic Book" pitchFamily="34" charset="0"/>
              </a:endParaRPr>
            </a:p>
          </p:txBody>
        </p:sp>
        <p:pic>
          <p:nvPicPr>
            <p:cNvPr id="1026" name="Picture 2" descr="http://science.compulenta.ru/upload/iblock/9d2/42-17679316_400.jpg"/>
            <p:cNvPicPr>
              <a:picLocks noChangeAspect="1" noChangeArrowheads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4437112"/>
              <a:ext cx="720080" cy="504057"/>
            </a:xfrm>
            <a:prstGeom prst="rect">
              <a:avLst/>
            </a:prstGeom>
            <a:noFill/>
            <a:effectLst/>
          </p:spPr>
        </p:pic>
        <p:pic>
          <p:nvPicPr>
            <p:cNvPr id="45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22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8154020" flipH="1">
              <a:off x="2538125" y="4051541"/>
              <a:ext cx="613156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1029" name="Picture 5" descr="C:\Users\user\Desktop\gynecologicheskoe-kreslo3.jpg"/>
            <p:cNvPicPr>
              <a:picLocks noChangeAspect="1" noChangeArrowheads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3684865"/>
              <a:ext cx="576064" cy="576064"/>
            </a:xfrm>
            <a:prstGeom prst="rect">
              <a:avLst/>
            </a:prstGeom>
            <a:noFill/>
          </p:spPr>
        </p:pic>
        <p:pic>
          <p:nvPicPr>
            <p:cNvPr id="48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22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3997712" flipH="1">
              <a:off x="5502632" y="4263717"/>
              <a:ext cx="613156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50" name="Рисунок 49" descr="endoskop.jpg"/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8184" y="4581128"/>
              <a:ext cx="432048" cy="580790"/>
            </a:xfrm>
            <a:prstGeom prst="rect">
              <a:avLst/>
            </a:prstGeom>
          </p:spPr>
        </p:pic>
        <p:sp>
          <p:nvSpPr>
            <p:cNvPr id="51" name="_s1035"/>
            <p:cNvSpPr>
              <a:spLocks noChangeArrowheads="1"/>
            </p:cNvSpPr>
            <p:nvPr/>
          </p:nvSpPr>
          <p:spPr bwMode="auto">
            <a:xfrm>
              <a:off x="5364088" y="5239937"/>
              <a:ext cx="2430909" cy="767903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Врачи эндоскопических 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кабинетов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56 пользователей</a:t>
              </a:r>
              <a:endParaRPr lang="ru-RU" sz="1200" b="1" dirty="0">
                <a:solidFill>
                  <a:srgbClr val="002060"/>
                </a:solidFill>
                <a:latin typeface="Franklin Gothic Book" pitchFamily="34" charset="0"/>
              </a:endParaRPr>
            </a:p>
            <a:p>
              <a:pPr algn="ctr">
                <a:lnSpc>
                  <a:spcPct val="90000"/>
                </a:lnSpc>
              </a:pPr>
              <a:endParaRPr lang="en-US" sz="1400" b="1" dirty="0">
                <a:solidFill>
                  <a:srgbClr val="FF6600"/>
                </a:solidFill>
                <a:latin typeface="Franklin Gothic Book" pitchFamily="34" charset="0"/>
              </a:endParaRPr>
            </a:p>
          </p:txBody>
        </p:sp>
        <p:pic>
          <p:nvPicPr>
            <p:cNvPr id="54" name="Picture 38" descr="GEL Wide Arrow with Fade steel-gray"/>
            <p:cNvPicPr>
              <a:picLocks noChangeAspect="1" noChangeArrowheads="1"/>
            </p:cNvPicPr>
            <p:nvPr/>
          </p:nvPicPr>
          <p:blipFill>
            <a:blip r:embed="rId22" cstate="screen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7073608" flipH="1">
              <a:off x="3692701" y="4263747"/>
              <a:ext cx="613156" cy="2940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tx1"/>
              </a:outerShdw>
            </a:effectLst>
          </p:spPr>
        </p:pic>
        <p:pic>
          <p:nvPicPr>
            <p:cNvPr id="55" name="Рисунок 54" descr="r_26295_vt22mriqy02fzpcjcgez.jpg"/>
            <p:cNvPicPr>
              <a:picLocks noChangeAspect="1"/>
            </p:cNvPicPr>
            <p:nvPr/>
          </p:nvPicPr>
          <p:blipFill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31840" y="4365104"/>
              <a:ext cx="619423" cy="576064"/>
            </a:xfrm>
            <a:prstGeom prst="rect">
              <a:avLst/>
            </a:prstGeom>
          </p:spPr>
        </p:pic>
        <p:sp>
          <p:nvSpPr>
            <p:cNvPr id="56" name="Овал 55"/>
            <p:cNvSpPr/>
            <p:nvPr/>
          </p:nvSpPr>
          <p:spPr>
            <a:xfrm>
              <a:off x="2555776" y="4797152"/>
              <a:ext cx="2232248" cy="83671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200" b="1" dirty="0" smtClean="0">
                  <a:solidFill>
                    <a:srgbClr val="FF6600"/>
                  </a:solidFill>
                  <a:latin typeface="Franklin Gothic Book" pitchFamily="34" charset="0"/>
                </a:rPr>
                <a:t>Кабинеты флюорографии</a:t>
              </a:r>
            </a:p>
            <a:p>
              <a:pPr algn="ctr">
                <a:lnSpc>
                  <a:spcPct val="90000"/>
                </a:lnSpc>
              </a:pPr>
              <a:r>
                <a:rPr lang="ru-RU" sz="1200" b="1" dirty="0" smtClean="0">
                  <a:solidFill>
                    <a:srgbClr val="002060"/>
                  </a:solidFill>
                  <a:latin typeface="Franklin Gothic Book" pitchFamily="34" charset="0"/>
                </a:rPr>
                <a:t>62 пользователя</a:t>
              </a:r>
            </a:p>
          </p:txBody>
        </p:sp>
      </p:grpSp>
      <p:grpSp>
        <p:nvGrpSpPr>
          <p:cNvPr id="53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59" name="TextBox 58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60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2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63" name="Диаграмма 62"/>
          <p:cNvGraphicFramePr/>
          <p:nvPr/>
        </p:nvGraphicFramePr>
        <p:xfrm>
          <a:off x="3491880" y="5877272"/>
          <a:ext cx="5807968" cy="980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8"/>
          </a:graphicData>
        </a:graphic>
      </p:graphicFrame>
    </p:spTree>
    <p:extLst>
      <p:ext uri="{BB962C8B-B14F-4D97-AF65-F5344CB8AC3E}">
        <p14:creationId xmlns:p14="http://schemas.microsoft.com/office/powerpoint/2010/main" val="82880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9"/>
          <p:cNvSpPr>
            <a:spLocks noChangeArrowheads="1"/>
          </p:cNvSpPr>
          <p:nvPr/>
        </p:nvSpPr>
        <p:spPr bwMode="auto">
          <a:xfrm>
            <a:off x="1752600" y="6197600"/>
            <a:ext cx="73914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Tx/>
              <a:buSzTx/>
              <a:buFontTx/>
              <a:buNone/>
            </a:pPr>
            <a:endParaRPr lang="ru-RU" altLang="ru-RU" sz="1600" b="1" i="1">
              <a:solidFill>
                <a:srgbClr val="FF0000"/>
              </a:solidFill>
              <a:latin typeface="Times New Roman Cyr" charset="0"/>
            </a:endParaRPr>
          </a:p>
        </p:txBody>
      </p:sp>
      <p:grpSp>
        <p:nvGrpSpPr>
          <p:cNvPr id="26627" name="Группа 4"/>
          <p:cNvGrpSpPr>
            <a:grpSpLocks/>
          </p:cNvGrpSpPr>
          <p:nvPr/>
        </p:nvGrpSpPr>
        <p:grpSpPr bwMode="auto">
          <a:xfrm>
            <a:off x="223838" y="119063"/>
            <a:ext cx="8740775" cy="933450"/>
            <a:chOff x="312930" y="114284"/>
            <a:chExt cx="8740629" cy="933823"/>
          </a:xfrm>
        </p:grpSpPr>
        <p:sp>
          <p:nvSpPr>
            <p:cNvPr id="8" name="TextBox 7"/>
            <p:cNvSpPr txBox="1"/>
            <p:nvPr/>
          </p:nvSpPr>
          <p:spPr>
            <a:xfrm>
              <a:off x="1181099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26631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930" y="142852"/>
              <a:ext cx="868132" cy="9052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632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9737" y="114284"/>
              <a:ext cx="933822" cy="93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Прямоугольник 14"/>
          <p:cNvSpPr/>
          <p:nvPr/>
        </p:nvSpPr>
        <p:spPr>
          <a:xfrm>
            <a:off x="250825" y="1052513"/>
            <a:ext cx="8893175" cy="904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Программно информационное пространство онкологической службы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 области образовано автоматизированными рабочими </a:t>
            </a:r>
            <a:r>
              <a:rPr lang="ru-RU" sz="22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местами, </a:t>
            </a:r>
            <a:r>
              <a:rPr lang="ru-RU" sz="22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включающими в себя программные модули</a:t>
            </a:r>
            <a:endParaRPr lang="ru-RU" sz="2200" dirty="0"/>
          </a:p>
        </p:txBody>
      </p:sp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3431726121"/>
              </p:ext>
            </p:extLst>
          </p:nvPr>
        </p:nvGraphicFramePr>
        <p:xfrm>
          <a:off x="214282" y="2143116"/>
          <a:ext cx="8786874" cy="46434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266752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72834"/>
            <a:ext cx="3745259" cy="530688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 descr="Патен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7" y="1177900"/>
            <a:ext cx="3672409" cy="5268273"/>
          </a:xfrm>
          <a:prstGeom prst="rect">
            <a:avLst/>
          </a:prstGeom>
          <a:ln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38113" y="142875"/>
            <a:ext cx="8867775" cy="981870"/>
            <a:chOff x="138088" y="142852"/>
            <a:chExt cx="8867824" cy="1029125"/>
          </a:xfrm>
        </p:grpSpPr>
        <p:sp>
          <p:nvSpPr>
            <p:cNvPr id="6" name="TextBox 5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7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84620780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79512" y="2276872"/>
            <a:ext cx="8712967" cy="396044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28600" indent="-228600" algn="ct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2014 году вновь зарегистрированных случаев ЗНО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8999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    </a:t>
            </a:r>
          </a:p>
          <a:p>
            <a:pPr marL="228600" indent="-22860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Прирост в сравнении с 2013 годом</a:t>
            </a:r>
          </a:p>
          <a:p>
            <a:pPr marL="228600" indent="-228600"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6,3%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just"/>
            <a:r>
              <a:rPr lang="ru-RU" sz="1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 marL="228600" indent="-228600"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6" name="TextBox 5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9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1547664" y="1124744"/>
            <a:ext cx="5904656" cy="8640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+mj-lt"/>
                <a:cs typeface="Calibri" pitchFamily="34" charset="0"/>
              </a:rPr>
              <a:t>Заболеваемость ЗНО </a:t>
            </a:r>
          </a:p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+mj-lt"/>
                <a:cs typeface="Calibri" pitchFamily="34" charset="0"/>
              </a:rPr>
              <a:t>на территории Омской области</a:t>
            </a:r>
            <a:endParaRPr lang="ru-RU" b="1" dirty="0">
              <a:solidFill>
                <a:srgbClr val="002060"/>
              </a:solidFill>
              <a:latin typeface="+mj-lt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1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Диаграмма 9"/>
          <p:cNvGraphicFramePr>
            <a:graphicFrameLocks/>
          </p:cNvGraphicFramePr>
          <p:nvPr/>
        </p:nvGraphicFramePr>
        <p:xfrm>
          <a:off x="1425575" y="1649413"/>
          <a:ext cx="7013575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" r:id="rId5" imgW="7011008" imgH="4163929" progId="Excel.Sheet.8">
                  <p:embed/>
                </p:oleObj>
              </mc:Choice>
              <mc:Fallback>
                <p:oleObj r:id="rId5" imgW="7011008" imgH="4163929" progId="Excel.Sheet.8">
                  <p:embed/>
                  <p:pic>
                    <p:nvPicPr>
                      <p:cNvPr id="0" name="Picture 3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5575" y="1649413"/>
                        <a:ext cx="7013575" cy="4165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4013" y="908050"/>
            <a:ext cx="8539162" cy="720725"/>
          </a:xfrm>
        </p:spPr>
        <p:txBody>
          <a:bodyPr lIns="92075" tIns="46038" rIns="92075" bIns="46038"/>
          <a:lstStyle/>
          <a:p>
            <a:pPr algn="ctr" eaLnBrk="1" hangingPunct="1"/>
            <a:r>
              <a:rPr lang="ru-RU" altLang="ru-RU" sz="2000" b="1" i="1" smtClean="0">
                <a:solidFill>
                  <a:schemeClr val="tx1"/>
                </a:solidFill>
                <a:latin typeface="Times New Roman Cyr" charset="0"/>
                <a:cs typeface="Arial" pitchFamily="34" charset="0"/>
              </a:rPr>
              <a:t>Количество больных злокачественными новообразованиями, </a:t>
            </a:r>
            <a:br>
              <a:rPr lang="ru-RU" altLang="ru-RU" sz="2000" b="1" i="1" smtClean="0">
                <a:solidFill>
                  <a:schemeClr val="tx1"/>
                </a:solidFill>
                <a:latin typeface="Times New Roman Cyr" charset="0"/>
                <a:cs typeface="Arial" pitchFamily="34" charset="0"/>
              </a:rPr>
            </a:br>
            <a:r>
              <a:rPr lang="ru-RU" altLang="ru-RU" sz="2000" b="1" i="1" smtClean="0">
                <a:solidFill>
                  <a:schemeClr val="tx1"/>
                </a:solidFill>
                <a:latin typeface="Times New Roman Cyr" charset="0"/>
                <a:cs typeface="Arial" pitchFamily="34" charset="0"/>
              </a:rPr>
              <a:t>выявленных за 2007-2014 годы в Омской области</a:t>
            </a:r>
            <a:r>
              <a:rPr lang="ru-RU" altLang="ru-RU" sz="2000" b="1" i="1" smtClean="0">
                <a:latin typeface="Times New Roman Cyr" charset="0"/>
                <a:cs typeface="Arial" pitchFamily="34" charset="0"/>
              </a:rPr>
              <a:t> 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476375" y="5949950"/>
            <a:ext cx="65135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ru-RU" altLang="ru-RU" sz="2000" b="1" i="1">
                <a:latin typeface="Times New Roman Cyr" charset="0"/>
              </a:rPr>
              <a:t>Взято на учет 61938 впервые заболевших пациентов злокачественным новообразованием.</a:t>
            </a:r>
            <a:endParaRPr lang="ru-RU" altLang="ru-RU" sz="2000">
              <a:latin typeface="Times New Roman Cyr" charset="0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V="1">
            <a:off x="7451725" y="2081213"/>
            <a:ext cx="760413" cy="300355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1030" name="Oval 6"/>
          <p:cNvSpPr>
            <a:spLocks noChangeArrowheads="1"/>
          </p:cNvSpPr>
          <p:nvPr/>
        </p:nvSpPr>
        <p:spPr bwMode="auto">
          <a:xfrm>
            <a:off x="3348038" y="5911850"/>
            <a:ext cx="823912" cy="4699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 anchor="ctr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endParaRPr lang="ru-RU" altLang="ru-RU" sz="1000">
              <a:solidFill>
                <a:srgbClr val="CC006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45424" y="136201"/>
            <a:ext cx="73269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«Клинический онкологический диспансер»</a:t>
            </a:r>
          </a:p>
        </p:txBody>
      </p:sp>
      <p:pic>
        <p:nvPicPr>
          <p:cNvPr id="1032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9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Диаграмма 11"/>
          <p:cNvGraphicFramePr>
            <a:graphicFrameLocks/>
          </p:cNvGraphicFramePr>
          <p:nvPr>
            <p:extLst/>
          </p:nvPr>
        </p:nvGraphicFramePr>
        <p:xfrm>
          <a:off x="698500" y="2082800"/>
          <a:ext cx="7459663" cy="3905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Лист" r:id="rId5" imgW="7467600" imgH="3905340" progId="Excel.Sheet.8">
                  <p:embed/>
                </p:oleObj>
              </mc:Choice>
              <mc:Fallback>
                <p:oleObj name="Лист" r:id="rId5" imgW="7467600" imgH="3905340" progId="Excel.Shee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500" y="2082800"/>
                        <a:ext cx="7459663" cy="3905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4013" y="1051521"/>
            <a:ext cx="8539162" cy="649287"/>
          </a:xfrm>
        </p:spPr>
        <p:txBody>
          <a:bodyPr lIns="92075" tIns="46038" rIns="92075" bIns="46038"/>
          <a:lstStyle/>
          <a:p>
            <a:pPr algn="ctr" eaLnBrk="1" hangingPunct="1">
              <a:lnSpc>
                <a:spcPct val="80000"/>
              </a:lnSpc>
            </a:pPr>
            <a:r>
              <a:rPr kumimoji="0" lang="ru-RU" altLang="ru-RU" sz="2000" b="1" dirty="0" smtClean="0">
                <a:solidFill>
                  <a:srgbClr val="002060"/>
                </a:solidFill>
                <a:latin typeface="Times New Roman Cyr" charset="0"/>
                <a:cs typeface="Arial" pitchFamily="34" charset="0"/>
              </a:rPr>
              <a:t>Злокачественные новообразования.</a:t>
            </a:r>
            <a:br>
              <a:rPr kumimoji="0" lang="ru-RU" altLang="ru-RU" sz="2000" b="1" dirty="0" smtClean="0">
                <a:solidFill>
                  <a:srgbClr val="002060"/>
                </a:solidFill>
                <a:latin typeface="Times New Roman Cyr" charset="0"/>
                <a:cs typeface="Arial" pitchFamily="34" charset="0"/>
              </a:rPr>
            </a:br>
            <a:r>
              <a:rPr kumimoji="0" lang="ru-RU" altLang="ru-RU" sz="2000" b="1" dirty="0" smtClean="0">
                <a:solidFill>
                  <a:srgbClr val="002060"/>
                </a:solidFill>
                <a:latin typeface="Times New Roman Cyr" charset="0"/>
                <a:cs typeface="Arial" pitchFamily="34" charset="0"/>
              </a:rPr>
              <a:t>Заболеваемость и смертность  за 2007-2014 гг.</a:t>
            </a:r>
          </a:p>
        </p:txBody>
      </p:sp>
      <p:sp>
        <p:nvSpPr>
          <p:cNvPr id="2052" name="Line 5"/>
          <p:cNvSpPr>
            <a:spLocks noChangeShapeType="1"/>
          </p:cNvSpPr>
          <p:nvPr/>
        </p:nvSpPr>
        <p:spPr bwMode="auto">
          <a:xfrm flipV="1">
            <a:off x="4139952" y="2348880"/>
            <a:ext cx="3096343" cy="360040"/>
          </a:xfrm>
          <a:prstGeom prst="line">
            <a:avLst/>
          </a:prstGeom>
          <a:noFill/>
          <a:ln w="15875">
            <a:solidFill>
              <a:srgbClr val="33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45424" y="136201"/>
            <a:ext cx="73269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«Клинический онкологический диспансер»</a:t>
            </a:r>
          </a:p>
        </p:txBody>
      </p:sp>
      <p:pic>
        <p:nvPicPr>
          <p:cNvPr id="2054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3709988" y="3860800"/>
            <a:ext cx="4174380" cy="248"/>
          </a:xfrm>
          <a:prstGeom prst="lin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Овал 1"/>
          <p:cNvSpPr/>
          <p:nvPr/>
        </p:nvSpPr>
        <p:spPr>
          <a:xfrm>
            <a:off x="6732240" y="2284306"/>
            <a:ext cx="8640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82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042968" y="214290"/>
            <a:ext cx="69675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«Клинический онкологический диспансер»</a:t>
            </a:r>
          </a:p>
        </p:txBody>
      </p:sp>
      <p:pic>
        <p:nvPicPr>
          <p:cNvPr id="11269" name="Picture 20" descr="C:\COPY  DICK\Dick E\Gusal_Doc\онкоконгресс 2008\анестезиолог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425" y="3716338"/>
            <a:ext cx="1571625" cy="236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23" descr="C:\COPY  DICK\Dick E\Gusal_Doc\онкоконгресс 2008\хирург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3213" y="5013325"/>
            <a:ext cx="2286000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4" descr="C:\COPY  DICK\Dick E\Gusal_Doc\онкоконгресс 2008\флюрограф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788" y="5097463"/>
            <a:ext cx="24765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Прямоугольник 8"/>
          <p:cNvSpPr>
            <a:spLocks noChangeArrowheads="1"/>
          </p:cNvSpPr>
          <p:nvPr/>
        </p:nvSpPr>
        <p:spPr bwMode="auto">
          <a:xfrm>
            <a:off x="2806700" y="3933825"/>
            <a:ext cx="6337300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Состояние онкологической помощи населению России в 2013 году // под редакцией А.Д.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Каприна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В.В.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Старинского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Г.В. Петровой. – Москва, 2014 год.</a:t>
            </a:r>
          </a:p>
        </p:txBody>
      </p:sp>
      <p:sp>
        <p:nvSpPr>
          <p:cNvPr id="11273" name="Прямоугольник 9"/>
          <p:cNvSpPr>
            <a:spLocks noChangeArrowheads="1"/>
          </p:cNvSpPr>
          <p:nvPr/>
        </p:nvSpPr>
        <p:spPr bwMode="auto">
          <a:xfrm>
            <a:off x="468313" y="1414463"/>
            <a:ext cx="85677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800" b="1">
                <a:latin typeface="Times New Roman" pitchFamily="18" charset="0"/>
                <a:cs typeface="Times New Roman" pitchFamily="18" charset="0"/>
              </a:rPr>
              <a:t>В 2013 г.  в  РФ  впервые  в  жизни  выявлено 535 887 случаев злокачественных новообразований. Прирост по сравнению с 2012 г. составил 1,9%.</a:t>
            </a:r>
          </a:p>
        </p:txBody>
      </p:sp>
      <p:sp>
        <p:nvSpPr>
          <p:cNvPr id="11274" name="Прямоугольник 11"/>
          <p:cNvSpPr>
            <a:spLocks noChangeArrowheads="1"/>
          </p:cNvSpPr>
          <p:nvPr/>
        </p:nvSpPr>
        <p:spPr bwMode="auto">
          <a:xfrm>
            <a:off x="539750" y="2206625"/>
            <a:ext cx="84248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1800" b="1">
                <a:latin typeface="Times New Roman" pitchFamily="18" charset="0"/>
                <a:cs typeface="Times New Roman" pitchFamily="18" charset="0"/>
              </a:rPr>
              <a:t>На конец отчетного 2013 г. контингент больных составил 3 098 855, т.е. 2,2% населения страны (2012 г. - 2 995 566).</a:t>
            </a:r>
          </a:p>
        </p:txBody>
      </p:sp>
      <p:sp>
        <p:nvSpPr>
          <p:cNvPr id="11275" name="4-конечная звезда 12"/>
          <p:cNvSpPr>
            <a:spLocks noChangeArrowheads="1"/>
          </p:cNvSpPr>
          <p:nvPr/>
        </p:nvSpPr>
        <p:spPr bwMode="auto">
          <a:xfrm>
            <a:off x="107950" y="1557338"/>
            <a:ext cx="287338" cy="265112"/>
          </a:xfrm>
          <a:prstGeom prst="star4">
            <a:avLst>
              <a:gd name="adj" fmla="val 12500"/>
            </a:avLst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 anchor="ctr"/>
          <a:lstStyle/>
          <a:p>
            <a:pPr algn="ctr"/>
            <a:endParaRPr lang="ru-RU"/>
          </a:p>
        </p:txBody>
      </p:sp>
      <p:sp>
        <p:nvSpPr>
          <p:cNvPr id="11276" name="4-конечная звезда 13"/>
          <p:cNvSpPr>
            <a:spLocks noChangeArrowheads="1"/>
          </p:cNvSpPr>
          <p:nvPr/>
        </p:nvSpPr>
        <p:spPr bwMode="auto">
          <a:xfrm>
            <a:off x="107950" y="2370138"/>
            <a:ext cx="287338" cy="266700"/>
          </a:xfrm>
          <a:prstGeom prst="star4">
            <a:avLst>
              <a:gd name="adj" fmla="val 12500"/>
            </a:avLst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 anchor="ctr"/>
          <a:lstStyle/>
          <a:p>
            <a:pPr algn="ctr"/>
            <a:endParaRPr lang="ru-RU"/>
          </a:p>
        </p:txBody>
      </p:sp>
      <p:sp>
        <p:nvSpPr>
          <p:cNvPr id="11277" name="4-конечная звезда 15"/>
          <p:cNvSpPr>
            <a:spLocks noChangeArrowheads="1"/>
          </p:cNvSpPr>
          <p:nvPr/>
        </p:nvSpPr>
        <p:spPr bwMode="auto">
          <a:xfrm>
            <a:off x="107950" y="3162300"/>
            <a:ext cx="287338" cy="266700"/>
          </a:xfrm>
          <a:prstGeom prst="star4">
            <a:avLst>
              <a:gd name="adj" fmla="val 12500"/>
            </a:avLst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 anchor="ctr"/>
          <a:lstStyle/>
          <a:p>
            <a:pPr algn="ctr"/>
            <a:endParaRPr lang="ru-RU"/>
          </a:p>
        </p:txBody>
      </p:sp>
      <p:sp>
        <p:nvSpPr>
          <p:cNvPr id="11278" name="Прямоугольник 16"/>
          <p:cNvSpPr>
            <a:spLocks noChangeArrowheads="1"/>
          </p:cNvSpPr>
          <p:nvPr/>
        </p:nvSpPr>
        <p:spPr bwMode="auto">
          <a:xfrm>
            <a:off x="539750" y="2998788"/>
            <a:ext cx="8280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latin typeface="Times New Roman" pitchFamily="18" charset="0"/>
                <a:cs typeface="Times New Roman" pitchFamily="18" charset="0"/>
              </a:rPr>
              <a:t>Находятся под  наблюдением в онкологических учреждениях на учете 5 лет и более 1 601  155 пациентов или 51,7% (2012 г. - 51,1%) .</a:t>
            </a:r>
          </a:p>
        </p:txBody>
      </p:sp>
    </p:spTree>
    <p:extLst>
      <p:ext uri="{BB962C8B-B14F-4D97-AF65-F5344CB8AC3E}">
        <p14:creationId xmlns:p14="http://schemas.microsoft.com/office/powerpoint/2010/main" val="3921155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Диаграмма 10"/>
          <p:cNvGraphicFramePr>
            <a:graphicFrameLocks/>
          </p:cNvGraphicFramePr>
          <p:nvPr/>
        </p:nvGraphicFramePr>
        <p:xfrm>
          <a:off x="344488" y="1722438"/>
          <a:ext cx="8382000" cy="362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r:id="rId5" imgW="8382727" imgH="3633531" progId="Excel.Sheet.8">
                  <p:embed/>
                </p:oleObj>
              </mc:Choice>
              <mc:Fallback>
                <p:oleObj r:id="rId5" imgW="8382727" imgH="3633531" progId="Excel.Sheet.8">
                  <p:embed/>
                  <p:pic>
                    <p:nvPicPr>
                      <p:cNvPr id="0" name="Picture 30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488" y="1722438"/>
                        <a:ext cx="8382000" cy="3629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45424" y="136201"/>
            <a:ext cx="73269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«Клинический онкологический диспансер»</a:t>
            </a:r>
          </a:p>
        </p:txBody>
      </p:sp>
      <p:pic>
        <p:nvPicPr>
          <p:cNvPr id="3076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8" name="Title 7"/>
          <p:cNvSpPr txBox="1">
            <a:spLocks/>
          </p:cNvSpPr>
          <p:nvPr/>
        </p:nvSpPr>
        <p:spPr bwMode="auto">
          <a:xfrm>
            <a:off x="900113" y="908050"/>
            <a:ext cx="75755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91440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altLang="ru-RU" sz="3100" b="1" dirty="0">
                <a:latin typeface="Times New Roman" pitchFamily="18" charset="0"/>
                <a:cs typeface="Times New Roman" pitchFamily="18" charset="0"/>
              </a:rPr>
              <a:t>Злокачественные новообразования </a:t>
            </a:r>
            <a:br>
              <a:rPr kumimoji="0" lang="ru-RU" alt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900" b="1" dirty="0">
                <a:latin typeface="Times New Roman" pitchFamily="18" charset="0"/>
                <a:cs typeface="Times New Roman" pitchFamily="18" charset="0"/>
              </a:rPr>
              <a:t>Соотношение смертность-заболеваемость </a:t>
            </a:r>
            <a:r>
              <a:rPr kumimoji="0" lang="ru-RU" altLang="ru-RU" sz="1900" b="1" dirty="0" smtClean="0">
                <a:latin typeface="Times New Roman" pitchFamily="18" charset="0"/>
                <a:cs typeface="Times New Roman" pitchFamily="18" charset="0"/>
              </a:rPr>
              <a:t>за 2007-2014 </a:t>
            </a:r>
            <a:r>
              <a:rPr kumimoji="0" lang="ru-RU" altLang="ru-RU" sz="1900" b="1" dirty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kumimoji="0" lang="ru-RU" altLang="ru-RU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Прямоугольник 10"/>
          <p:cNvSpPr>
            <a:spLocks noChangeArrowheads="1"/>
          </p:cNvSpPr>
          <p:nvPr/>
        </p:nvSpPr>
        <p:spPr bwMode="auto">
          <a:xfrm>
            <a:off x="1619250" y="1619250"/>
            <a:ext cx="6192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kumimoji="0" lang="ru-RU" altLang="ru-RU" sz="1800">
                <a:solidFill>
                  <a:srgbClr val="FF0000"/>
                </a:solidFill>
              </a:rPr>
              <a:t>Индикатор "тяжести заболевания" ("груз заболевания").</a:t>
            </a:r>
          </a:p>
        </p:txBody>
      </p:sp>
      <p:sp>
        <p:nvSpPr>
          <p:cNvPr id="3080" name="Прямоугольник 11"/>
          <p:cNvSpPr>
            <a:spLocks noChangeArrowheads="1"/>
          </p:cNvSpPr>
          <p:nvPr/>
        </p:nvSpPr>
        <p:spPr bwMode="auto">
          <a:xfrm>
            <a:off x="2124075" y="5300663"/>
            <a:ext cx="575945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kumimoji="0" lang="ru-RU" altLang="ru-RU" sz="1800"/>
              <a:t>Группы пациентов с показателем:</a:t>
            </a:r>
          </a:p>
          <a:p>
            <a:pPr eaLnBrk="1" hangingPunct="1"/>
            <a:r>
              <a:rPr kumimoji="0" lang="ru-RU" altLang="ru-RU" sz="1800"/>
              <a:t>менее 0,3       -     хороший прогноз</a:t>
            </a:r>
          </a:p>
          <a:p>
            <a:pPr eaLnBrk="1" hangingPunct="1"/>
            <a:r>
              <a:rPr kumimoji="0" lang="ru-RU" altLang="ru-RU" sz="1800"/>
              <a:t>от 0,3 до 0,5   -     относительно хороший прогноз</a:t>
            </a:r>
          </a:p>
          <a:p>
            <a:pPr eaLnBrk="1" hangingPunct="1"/>
            <a:r>
              <a:rPr kumimoji="0" lang="ru-RU" altLang="ru-RU" sz="1800" b="1">
                <a:solidFill>
                  <a:srgbClr val="FF0000"/>
                </a:solidFill>
              </a:rPr>
              <a:t>от 0,5 до 0,7   -    сомнительный прогноз</a:t>
            </a:r>
          </a:p>
          <a:p>
            <a:pPr eaLnBrk="1" hangingPunct="1"/>
            <a:r>
              <a:rPr kumimoji="0" lang="ru-RU" altLang="ru-RU" sz="1800"/>
              <a:t>более 0,7        -     плохой прогноз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1331913" y="3716338"/>
            <a:ext cx="6985000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331913" y="2997200"/>
            <a:ext cx="6985000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51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Диаграмма 42"/>
          <p:cNvGraphicFramePr>
            <a:graphicFrameLocks/>
          </p:cNvGraphicFramePr>
          <p:nvPr/>
        </p:nvGraphicFramePr>
        <p:xfrm>
          <a:off x="4376738" y="4386263"/>
          <a:ext cx="4926012" cy="227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5" r:id="rId5" imgW="4925995" imgH="2274005" progId="Excel.Sheet.8">
                  <p:embed/>
                </p:oleObj>
              </mc:Choice>
              <mc:Fallback>
                <p:oleObj r:id="rId5" imgW="4925995" imgH="2274005" progId="Excel.Sheet.8">
                  <p:embed/>
                  <p:pic>
                    <p:nvPicPr>
                      <p:cNvPr id="0" name="Picture 114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738" y="4386263"/>
                        <a:ext cx="4926012" cy="2278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Диаграмма 41"/>
          <p:cNvGraphicFramePr>
            <a:graphicFrameLocks/>
          </p:cNvGraphicFramePr>
          <p:nvPr/>
        </p:nvGraphicFramePr>
        <p:xfrm>
          <a:off x="-158750" y="4386263"/>
          <a:ext cx="4852988" cy="2305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6" r:id="rId8" imgW="4852837" imgH="2304488" progId="Excel.Sheet.8">
                  <p:embed/>
                </p:oleObj>
              </mc:Choice>
              <mc:Fallback>
                <p:oleObj r:id="rId8" imgW="4852837" imgH="2304488" progId="Excel.Sheet.8">
                  <p:embed/>
                  <p:pic>
                    <p:nvPicPr>
                      <p:cNvPr id="0" name="Picture 115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750" y="4386263"/>
                        <a:ext cx="4852988" cy="2305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Диаграмма 40"/>
          <p:cNvGraphicFramePr>
            <a:graphicFrameLocks/>
          </p:cNvGraphicFramePr>
          <p:nvPr/>
        </p:nvGraphicFramePr>
        <p:xfrm>
          <a:off x="4376738" y="2082800"/>
          <a:ext cx="5033962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7" r:id="rId11" imgW="5035732" imgH="2328874" progId="Excel.Sheet.8">
                  <p:embed/>
                </p:oleObj>
              </mc:Choice>
              <mc:Fallback>
                <p:oleObj r:id="rId11" imgW="5035732" imgH="2328874" progId="Excel.Sheet.8">
                  <p:embed/>
                  <p:pic>
                    <p:nvPicPr>
                      <p:cNvPr id="0" name="Picture 116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76738" y="2082800"/>
                        <a:ext cx="5033962" cy="233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Диаграмма 37"/>
          <p:cNvGraphicFramePr>
            <a:graphicFrameLocks/>
          </p:cNvGraphicFramePr>
          <p:nvPr/>
        </p:nvGraphicFramePr>
        <p:xfrm>
          <a:off x="-158750" y="2082800"/>
          <a:ext cx="4852988" cy="233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78" r:id="rId14" imgW="4852837" imgH="2328874" progId="Excel.Sheet.8">
                  <p:embed/>
                </p:oleObj>
              </mc:Choice>
              <mc:Fallback>
                <p:oleObj r:id="rId14" imgW="4852837" imgH="2328874" progId="Excel.Sheet.8">
                  <p:embed/>
                  <p:pic>
                    <p:nvPicPr>
                      <p:cNvPr id="0" name="Picture 117"/>
                      <p:cNvPicPr>
                        <a:picLocks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8750" y="2082800"/>
                        <a:ext cx="4852988" cy="233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45424" y="136201"/>
            <a:ext cx="73269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«Клинический онкологический диспансер»</a:t>
            </a:r>
          </a:p>
        </p:txBody>
      </p:sp>
      <p:pic>
        <p:nvPicPr>
          <p:cNvPr id="4103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5" name="Title 7"/>
          <p:cNvSpPr txBox="1">
            <a:spLocks/>
          </p:cNvSpPr>
          <p:nvPr/>
        </p:nvSpPr>
        <p:spPr bwMode="auto">
          <a:xfrm>
            <a:off x="900113" y="981075"/>
            <a:ext cx="757555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bIns="91440" anchor="b"/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kumimoji="0" lang="ru-RU" altLang="ru-RU" sz="3100" b="1" dirty="0">
                <a:latin typeface="Times New Roman" pitchFamily="18" charset="0"/>
                <a:cs typeface="Times New Roman" pitchFamily="18" charset="0"/>
              </a:rPr>
              <a:t>Злокачественные новообразования </a:t>
            </a:r>
            <a:br>
              <a:rPr kumimoji="0" lang="ru-RU" alt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900" b="1" dirty="0">
                <a:latin typeface="Times New Roman" pitchFamily="18" charset="0"/>
                <a:cs typeface="Times New Roman" pitchFamily="18" charset="0"/>
              </a:rPr>
              <a:t>Соотношение смертность-заболеваемость </a:t>
            </a:r>
            <a:r>
              <a:rPr kumimoji="0" lang="ru-RU" altLang="ru-RU" sz="1900" b="1" dirty="0" smtClean="0">
                <a:latin typeface="Times New Roman" pitchFamily="18" charset="0"/>
                <a:cs typeface="Times New Roman" pitchFamily="18" charset="0"/>
              </a:rPr>
              <a:t>за 2007-2014 </a:t>
            </a:r>
            <a:r>
              <a:rPr kumimoji="0" lang="ru-RU" altLang="ru-RU" sz="1900" b="1" dirty="0">
                <a:latin typeface="Times New Roman" pitchFamily="18" charset="0"/>
                <a:cs typeface="Times New Roman" pitchFamily="18" charset="0"/>
              </a:rPr>
              <a:t>гг</a:t>
            </a:r>
            <a:r>
              <a:rPr kumimoji="0" lang="ru-RU" altLang="ru-RU" sz="19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9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6" name="Прямоугольник 10"/>
          <p:cNvSpPr>
            <a:spLocks noChangeArrowheads="1"/>
          </p:cNvSpPr>
          <p:nvPr/>
        </p:nvSpPr>
        <p:spPr bwMode="auto">
          <a:xfrm>
            <a:off x="1619250" y="1557338"/>
            <a:ext cx="61928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kumimoji="0" lang="ru-RU" altLang="ru-RU" sz="1800">
                <a:solidFill>
                  <a:srgbClr val="FF0000"/>
                </a:solidFill>
              </a:rPr>
              <a:t>Индикатор "тяжести заболевания" ("груз заболевания").</a:t>
            </a:r>
          </a:p>
        </p:txBody>
      </p:sp>
      <p:sp>
        <p:nvSpPr>
          <p:cNvPr id="4107" name="Прямоугольник 11"/>
          <p:cNvSpPr>
            <a:spLocks noChangeArrowheads="1"/>
          </p:cNvSpPr>
          <p:nvPr/>
        </p:nvSpPr>
        <p:spPr bwMode="auto">
          <a:xfrm>
            <a:off x="1042988" y="1916113"/>
            <a:ext cx="2376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kumimoji="0" lang="ru-RU" altLang="ru-RU" sz="1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ЗНО простаты</a:t>
            </a:r>
          </a:p>
        </p:txBody>
      </p:sp>
      <p:sp>
        <p:nvSpPr>
          <p:cNvPr id="4108" name="Прямоугольник 12"/>
          <p:cNvSpPr>
            <a:spLocks noChangeArrowheads="1"/>
          </p:cNvSpPr>
          <p:nvPr/>
        </p:nvSpPr>
        <p:spPr bwMode="auto">
          <a:xfrm>
            <a:off x="6011863" y="1916113"/>
            <a:ext cx="23764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kumimoji="0" lang="ru-RU" altLang="ru-RU" sz="1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ЗНО толстой кишки</a:t>
            </a:r>
          </a:p>
        </p:txBody>
      </p:sp>
      <p:sp>
        <p:nvSpPr>
          <p:cNvPr id="4109" name="Прямоугольник 13"/>
          <p:cNvSpPr>
            <a:spLocks noChangeArrowheads="1"/>
          </p:cNvSpPr>
          <p:nvPr/>
        </p:nvSpPr>
        <p:spPr bwMode="auto">
          <a:xfrm>
            <a:off x="755650" y="4292600"/>
            <a:ext cx="2879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kumimoji="0" lang="ru-RU" altLang="ru-RU" sz="1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ЗНО молочной железы</a:t>
            </a:r>
          </a:p>
        </p:txBody>
      </p:sp>
      <p:sp>
        <p:nvSpPr>
          <p:cNvPr id="4110" name="Прямоугольник 14"/>
          <p:cNvSpPr>
            <a:spLocks noChangeArrowheads="1"/>
          </p:cNvSpPr>
          <p:nvPr/>
        </p:nvSpPr>
        <p:spPr bwMode="auto">
          <a:xfrm>
            <a:off x="6011863" y="4292600"/>
            <a:ext cx="23764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kumimoji="0" lang="ru-RU" altLang="ru-RU" sz="1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ЗНО прямой кишки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4932363" y="3284538"/>
            <a:ext cx="3887787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859338" y="5661025"/>
            <a:ext cx="3960812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66725" y="5156200"/>
            <a:ext cx="3744913" cy="1588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323850" y="3141663"/>
            <a:ext cx="4319588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323850" y="2781300"/>
            <a:ext cx="4319588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932363" y="2852738"/>
            <a:ext cx="3887787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6250" y="5597525"/>
            <a:ext cx="3671888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4859338" y="5373688"/>
            <a:ext cx="3960812" cy="0"/>
          </a:xfrm>
          <a:prstGeom prst="line">
            <a:avLst/>
          </a:prstGeom>
          <a:ln w="2222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6071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32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6" name="Диаграмма 15"/>
          <p:cNvGraphicFramePr/>
          <p:nvPr>
            <p:extLst/>
          </p:nvPr>
        </p:nvGraphicFramePr>
        <p:xfrm>
          <a:off x="1660525" y="2060848"/>
          <a:ext cx="5823669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15616" y="1124744"/>
            <a:ext cx="6984776" cy="792088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Структура заболеваемости ЗНО</a:t>
            </a:r>
            <a:b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в Омской области в 2014 году</a:t>
            </a:r>
            <a:endParaRPr lang="ru-RU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13" name="TextBox 12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4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349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3994602254"/>
              </p:ext>
            </p:extLst>
          </p:nvPr>
        </p:nvGraphicFramePr>
        <p:xfrm>
          <a:off x="107504" y="1844823"/>
          <a:ext cx="439088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9608379" y="135672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1890384323"/>
              </p:ext>
            </p:extLst>
          </p:nvPr>
        </p:nvGraphicFramePr>
        <p:xfrm>
          <a:off x="4572000" y="1700807"/>
          <a:ext cx="4390888" cy="4392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571472" y="5733256"/>
            <a:ext cx="3786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Индикаторный показатель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2014 год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45,2%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628" y="5733256"/>
            <a:ext cx="3786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Индикаторный показатель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2014 год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24,3%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10" name="TextBox 9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3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323528" y="1556792"/>
            <a:ext cx="4104456" cy="72008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Ранняя </a:t>
            </a:r>
            <a:r>
              <a:rPr lang="ru-RU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выявляемость</a:t>
            </a: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ЗНО</a:t>
            </a:r>
          </a:p>
          <a:p>
            <a:pPr algn="ctr">
              <a:lnSpc>
                <a:spcPct val="8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2011 – 2014 гг. (в %)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788024" y="1556792"/>
            <a:ext cx="4104456" cy="72008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Запущенность ЗНО</a:t>
            </a:r>
          </a:p>
          <a:p>
            <a:pPr algn="ctr">
              <a:lnSpc>
                <a:spcPct val="80000"/>
              </a:lnSpc>
            </a:pPr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2011 – 2014 гг. (в %)</a:t>
            </a: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469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32"/>
          <p:cNvSpPr txBox="1">
            <a:spLocks noChangeArrowheads="1"/>
          </p:cNvSpPr>
          <p:nvPr/>
        </p:nvSpPr>
        <p:spPr bwMode="auto">
          <a:xfrm>
            <a:off x="7740220" y="1579482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0" name="Rectangle 5"/>
          <p:cNvSpPr txBox="1">
            <a:spLocks noRot="1" noChangeArrowheads="1"/>
          </p:cNvSpPr>
          <p:nvPr/>
        </p:nvSpPr>
        <p:spPr>
          <a:xfrm>
            <a:off x="179512" y="2564904"/>
            <a:ext cx="4104456" cy="551793"/>
          </a:xfrm>
          <a:prstGeom prst="rect">
            <a:avLst/>
          </a:prstGeom>
          <a:gradFill>
            <a:gsLst>
              <a:gs pos="0">
                <a:schemeClr val="accent5">
                  <a:lumMod val="9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 vert="horz" anchor="ctr">
            <a:noAutofit/>
          </a:bodyPr>
          <a:lstStyle/>
          <a:p>
            <a:pPr lvl="0" indent="11113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spc="1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sz="1600" b="1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летальности</a:t>
            </a: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на 1 году наблюдения в Омской области (в %)</a:t>
            </a:r>
          </a:p>
        </p:txBody>
      </p:sp>
      <p:sp>
        <p:nvSpPr>
          <p:cNvPr id="12" name="Rectangle 2"/>
          <p:cNvSpPr txBox="1">
            <a:spLocks noRot="1" noChangeArrowheads="1"/>
          </p:cNvSpPr>
          <p:nvPr/>
        </p:nvSpPr>
        <p:spPr>
          <a:xfrm>
            <a:off x="4427984" y="2564904"/>
            <a:ext cx="4608512" cy="551793"/>
          </a:xfrm>
          <a:prstGeom prst="rect">
            <a:avLst/>
          </a:prstGeom>
          <a:gradFill>
            <a:gsLst>
              <a:gs pos="0">
                <a:schemeClr val="accent5">
                  <a:lumMod val="90000"/>
                </a:schemeClr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txBody>
          <a:bodyPr vert="horz" anchor="ctr">
            <a:noAutofit/>
          </a:bodyPr>
          <a:lstStyle/>
          <a:p>
            <a:pPr lvl="0" algn="ctr">
              <a:lnSpc>
                <a:spcPct val="80000"/>
              </a:lnSpc>
              <a:spcBef>
                <a:spcPct val="0"/>
              </a:spcBef>
              <a:defRPr/>
            </a:pPr>
            <a:r>
              <a:rPr lang="ru-RU" sz="1600" b="1" spc="1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Динамика </a:t>
            </a:r>
            <a:r>
              <a:rPr lang="ru-RU" sz="1600" b="1" spc="1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пятилетней</a:t>
            </a: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выживаемости </a:t>
            </a:r>
            <a:b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sz="1600" b="1" i="0" u="none" strike="noStrike" kern="1200" cap="none" spc="10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больных со ЗНО по Омской области (в %)</a:t>
            </a:r>
            <a:r>
              <a:rPr kumimoji="0" lang="ru-RU" sz="1600" b="1" i="0" u="none" strike="noStrike" kern="1200" cap="all" spc="10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5949280"/>
            <a:ext cx="37862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Индикаторный показатель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2014 год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28,4%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72008" y="3125192"/>
          <a:ext cx="4355976" cy="27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/>
          <p:nvPr/>
        </p:nvGraphicFramePr>
        <p:xfrm>
          <a:off x="4716016" y="3053184"/>
          <a:ext cx="4320480" cy="282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331640" y="1124744"/>
            <a:ext cx="6552728" cy="1152128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одногодичной летальности, пятилетней выживаемости  </a:t>
            </a:r>
          </a:p>
          <a:p>
            <a:pPr algn="ctr">
              <a:lnSpc>
                <a:spcPct val="80000"/>
              </a:lnSpc>
            </a:pPr>
            <a:r>
              <a:rPr lang="ru-RU" sz="2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2011 – 2014 г. </a:t>
            </a:r>
          </a:p>
        </p:txBody>
      </p:sp>
      <p:grpSp>
        <p:nvGrpSpPr>
          <p:cNvPr id="14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16" name="TextBox 15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7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6072198" y="6072206"/>
            <a:ext cx="2336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РФ в 2013 г. –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51,7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5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32"/>
          <p:cNvSpPr txBox="1">
            <a:spLocks noChangeArrowheads="1"/>
          </p:cNvSpPr>
          <p:nvPr/>
        </p:nvSpPr>
        <p:spPr bwMode="auto">
          <a:xfrm>
            <a:off x="7740220" y="1579482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graphicFrame>
        <p:nvGraphicFramePr>
          <p:cNvPr id="14" name="Диаграмма 13"/>
          <p:cNvGraphicFramePr/>
          <p:nvPr>
            <p:extLst>
              <p:ext uri="{D42A27DB-BD31-4B8C-83A1-F6EECF244321}">
                <p14:modId xmlns:p14="http://schemas.microsoft.com/office/powerpoint/2010/main" val="390071309"/>
              </p:ext>
            </p:extLst>
          </p:nvPr>
        </p:nvGraphicFramePr>
        <p:xfrm>
          <a:off x="4211960" y="3573016"/>
          <a:ext cx="471601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14282" y="6023029"/>
            <a:ext cx="41834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Индикаторный показатель на 2014 год  по «дорожной карте» -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209,4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79512" y="3068960"/>
          <a:ext cx="4416152" cy="2824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2420888"/>
            <a:ext cx="4104456" cy="648072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000" b="1" kern="0" dirty="0" smtClean="0">
                <a:solidFill>
                  <a:srgbClr val="002060"/>
                </a:solidFill>
                <a:cs typeface="Times New Roman" pitchFamily="18" charset="0"/>
              </a:rPr>
              <a:t>Динамика смертности от ЗНО (на 100 тыс.населения)</a:t>
            </a:r>
          </a:p>
        </p:txBody>
      </p:sp>
      <p:sp>
        <p:nvSpPr>
          <p:cNvPr id="20" name="Text Box 5"/>
          <p:cNvSpPr txBox="1">
            <a:spLocks noChangeArrowheads="1"/>
          </p:cNvSpPr>
          <p:nvPr/>
        </p:nvSpPr>
        <p:spPr bwMode="auto">
          <a:xfrm>
            <a:off x="4788024" y="2420888"/>
            <a:ext cx="4104456" cy="648072"/>
          </a:xfrm>
          <a:prstGeom prst="rect">
            <a:avLst/>
          </a:prstGeom>
          <a:gradFill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noFill/>
            <a:headEnd/>
            <a:tailEnd/>
          </a:ln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rgbClr val="333399">
                <a:shade val="60000"/>
                <a:satMod val="110000"/>
              </a:srgbClr>
            </a:contourClr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80000"/>
              </a:lnSpc>
              <a:defRPr sz="2160" b="1" i="0" u="none" strike="noStrike" kern="1200" baseline="0">
                <a:solidFill>
                  <a:prstClr val="black"/>
                </a:solidFill>
                <a:latin typeface="Constantia"/>
              </a:defRPr>
            </a:pPr>
            <a:r>
              <a:rPr lang="ru-RU" sz="2000" b="1" kern="0" dirty="0" smtClean="0">
                <a:solidFill>
                  <a:srgbClr val="002060"/>
                </a:solidFill>
                <a:cs typeface="Times New Roman" pitchFamily="18" charset="0"/>
              </a:rPr>
              <a:t>Структура смертности от ЗНО за 2014 год</a:t>
            </a: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95536" y="1198472"/>
            <a:ext cx="8352928" cy="8640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смертности в Омской области</a:t>
            </a:r>
          </a:p>
          <a:p>
            <a:pPr algn="ctr">
              <a:lnSpc>
                <a:spcPct val="80000"/>
              </a:lnSpc>
              <a:defRPr sz="216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2800" b="1" kern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2011 – 2014 гг.</a:t>
            </a:r>
          </a:p>
        </p:txBody>
      </p:sp>
      <p:grpSp>
        <p:nvGrpSpPr>
          <p:cNvPr id="24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25" name="TextBox 24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26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0759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89908" y="3065133"/>
            <a:ext cx="4841679" cy="62288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FF0000"/>
                </a:solidFill>
              </a:rPr>
              <a:t>Число пролеченных больных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(абсолютное число, тыс.)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93224" y="2294140"/>
            <a:ext cx="1188000" cy="5714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2012 г.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65840" y="2294140"/>
            <a:ext cx="1188000" cy="5714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2013 г.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622700" y="2306804"/>
            <a:ext cx="1125764" cy="5714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2014 г.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9312" y="5354622"/>
            <a:ext cx="4824485" cy="57140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Амбулаторных посещений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(абсолютное число, тыс.)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79512" y="3870100"/>
            <a:ext cx="4841679" cy="57140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Средний срок лечения (дней)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4617896"/>
            <a:ext cx="4841679" cy="57140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FF0000"/>
                </a:solidFill>
              </a:rPr>
              <a:t>Удельный вес больных ЗНО (%)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89456" y="3065084"/>
            <a:ext cx="1188000" cy="62288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18,7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50223" y="3063632"/>
            <a:ext cx="1188000" cy="62288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18,0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608551" y="3067056"/>
            <a:ext cx="1125764" cy="62288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16,3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5076056" y="3878314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12,0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372200" y="3899981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12,0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7595151" y="3880287"/>
            <a:ext cx="1125764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12,0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5093224" y="4629412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88,6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6353991" y="4627960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88,6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612319" y="4631384"/>
            <a:ext cx="1125764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86,7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103104" y="5364600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165,2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363871" y="5363147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180,3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622199" y="5366572"/>
            <a:ext cx="1125764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185,9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89908" y="2276871"/>
            <a:ext cx="4841679" cy="6059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Показатель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99424" y="6116576"/>
            <a:ext cx="4821768" cy="57140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Дневной стационар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(абсолютное число, тыс.)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635262" y="6133830"/>
            <a:ext cx="1098354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8,4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114961" y="6118028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3,8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375728" y="6116576"/>
            <a:ext cx="1188000" cy="571402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3,8</a:t>
            </a:r>
            <a:endParaRPr lang="ru-RU" sz="2400" b="1" dirty="0">
              <a:solidFill>
                <a:srgbClr val="002060"/>
              </a:solidFill>
            </a:endParaRP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29" name="TextBox 28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30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971600" y="1124744"/>
            <a:ext cx="7200800" cy="8640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Качественные показатели БУЗОО «КОД»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за   2012-2014 г.г. </a:t>
            </a:r>
            <a:endParaRPr lang="ru-RU" sz="2800" b="1" dirty="0">
              <a:solidFill>
                <a:srgbClr val="002060"/>
              </a:solidFill>
              <a:latin typeface="Constant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92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5076056" y="2276872"/>
            <a:ext cx="1188000" cy="5714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2012 г.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48672" y="2276872"/>
            <a:ext cx="1188000" cy="5714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2013 г.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605532" y="2289536"/>
            <a:ext cx="1125764" cy="571402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2014 г.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89908" y="2294413"/>
            <a:ext cx="4841679" cy="60594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Показатель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grpSp>
        <p:nvGrpSpPr>
          <p:cNvPr id="3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29" name="TextBox 28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30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971600" y="1268760"/>
            <a:ext cx="7200800" cy="864096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Качественные показатели БУЗОО «КОД» </a:t>
            </a:r>
          </a:p>
          <a:p>
            <a:pPr algn="ctr">
              <a:lnSpc>
                <a:spcPct val="8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Times New Roman" charset="0"/>
                <a:cs typeface="Times New Roman" charset="0"/>
              </a:rPr>
              <a:t>за  2012-2014 г.г. </a:t>
            </a:r>
            <a:endParaRPr lang="ru-RU" sz="2800" b="1" dirty="0">
              <a:solidFill>
                <a:srgbClr val="002060"/>
              </a:solidFill>
              <a:latin typeface="Constantia" pitchFamily="18" charset="0"/>
              <a:cs typeface="Arial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3023186"/>
            <a:ext cx="4841679" cy="548138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Выполнено  операций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9813" y="5552831"/>
            <a:ext cx="4824485" cy="50283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Послеоперационная летальность (%)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79060" y="3023143"/>
            <a:ext cx="1188000" cy="548138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8325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339827" y="3021865"/>
            <a:ext cx="1188000" cy="548138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8124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598155" y="3024878"/>
            <a:ext cx="1125764" cy="548138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8823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5103605" y="5561612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0,6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364372" y="5560333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0,7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7622700" y="5563347"/>
            <a:ext cx="1125764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0,7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199925" y="6223351"/>
            <a:ext cx="4821768" cy="50283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Общая летальность (%)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635763" y="6238534"/>
            <a:ext cx="1098354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0,7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115462" y="6224628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0,9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376229" y="6223351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0,8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79512" y="4327748"/>
            <a:ext cx="4824485" cy="50283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Хирургическая активность (%)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5066136" y="4305896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78,3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6326903" y="4304617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82,6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8" name="Скругленный прямоугольник 47"/>
          <p:cNvSpPr/>
          <p:nvPr/>
        </p:nvSpPr>
        <p:spPr>
          <a:xfrm>
            <a:off x="7585231" y="4307631"/>
            <a:ext cx="1125764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84,0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179624" y="4942390"/>
            <a:ext cx="4821768" cy="502834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Предоперационный койко-день (дней)</a:t>
            </a: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7598294" y="4926941"/>
            <a:ext cx="1098354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2,0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1" name="Скругленный прямоугольник 50"/>
          <p:cNvSpPr/>
          <p:nvPr/>
        </p:nvSpPr>
        <p:spPr>
          <a:xfrm>
            <a:off x="5077993" y="4913035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2,2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6338760" y="4911757"/>
            <a:ext cx="1188000" cy="502834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2,1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79512" y="3671258"/>
            <a:ext cx="4841679" cy="548138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r>
              <a:rPr lang="ru-RU" b="1" dirty="0" smtClean="0">
                <a:solidFill>
                  <a:srgbClr val="002060"/>
                </a:solidFill>
              </a:rPr>
              <a:t>В том числе эндоскопических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5079060" y="3671215"/>
            <a:ext cx="1188000" cy="548138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654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339827" y="3669937"/>
            <a:ext cx="1188000" cy="548138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1140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7598155" y="3672950"/>
            <a:ext cx="1125764" cy="548138"/>
          </a:xfrm>
          <a:prstGeom prst="roundRect">
            <a:avLst/>
          </a:prstGeom>
          <a:solidFill>
            <a:srgbClr val="FFCC99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500"/>
              </a:lnSpc>
            </a:pPr>
            <a:r>
              <a:rPr lang="ru-RU" sz="2400" b="1" dirty="0" smtClean="0">
                <a:solidFill>
                  <a:srgbClr val="002060"/>
                </a:solidFill>
              </a:rPr>
              <a:t>960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7308304" y="2848274"/>
            <a:ext cx="1697583" cy="38930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92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Группа 16"/>
          <p:cNvGrpSpPr>
            <a:grpSpLocks/>
          </p:cNvGrpSpPr>
          <p:nvPr/>
        </p:nvGrpSpPr>
        <p:grpSpPr bwMode="auto">
          <a:xfrm>
            <a:off x="138113" y="115888"/>
            <a:ext cx="8867775" cy="1028700"/>
            <a:chOff x="138088" y="142852"/>
            <a:chExt cx="8867824" cy="1029125"/>
          </a:xfrm>
        </p:grpSpPr>
        <p:sp>
          <p:nvSpPr>
            <p:cNvPr id="13" name="TextBox 12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6395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396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Рисунок 5" descr="Опер_корпус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13" y="1196975"/>
            <a:ext cx="5357812" cy="2157413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P106027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813" y="3983038"/>
            <a:ext cx="3524250" cy="2643187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Рисунок 8" descr="P1060282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875" y="3983038"/>
            <a:ext cx="3619500" cy="2714625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66713" y="3471863"/>
            <a:ext cx="5429250" cy="4619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Оборудование операционных</a:t>
            </a:r>
          </a:p>
        </p:txBody>
      </p:sp>
      <p:pic>
        <p:nvPicPr>
          <p:cNvPr id="11" name="Рисунок 10" descr="P1060291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64000" y="4125913"/>
            <a:ext cx="936625" cy="2073275"/>
          </a:xfrm>
          <a:prstGeom prst="rect">
            <a:avLst/>
          </a:prstGeom>
          <a:ln w="158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940425" y="1254125"/>
            <a:ext cx="2952750" cy="246221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1400" b="1" dirty="0"/>
              <a:t>Общая площадь корпуса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13,4 тыс. кв. м.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В корпусе размещены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операционный блок на 16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операционных, отделение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реанимации на 24 койки, 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морфологическая лаборатория,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отделение переливания крови, </a:t>
            </a:r>
            <a:endParaRPr lang="ru-RU" sz="1400" dirty="0"/>
          </a:p>
          <a:p>
            <a:pPr>
              <a:defRPr/>
            </a:pPr>
            <a:r>
              <a:rPr lang="ru-RU" sz="1400" b="1" dirty="0"/>
              <a:t>централизованное стерилизационное отделение</a:t>
            </a:r>
            <a:r>
              <a:rPr lang="ru-RU" sz="1400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16013" y="1095375"/>
            <a:ext cx="4608512" cy="46196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002060"/>
                </a:solidFill>
              </a:rPr>
              <a:t>Операционный корпус</a:t>
            </a:r>
          </a:p>
        </p:txBody>
      </p:sp>
    </p:spTree>
    <p:extLst>
      <p:ext uri="{BB962C8B-B14F-4D97-AF65-F5344CB8AC3E}">
        <p14:creationId xmlns:p14="http://schemas.microsoft.com/office/powerpoint/2010/main" val="4220456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6_03_12 Первые операции 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5" y="857232"/>
            <a:ext cx="4445031" cy="2500330"/>
          </a:xfrm>
          <a:prstGeom prst="rect">
            <a:avLst/>
          </a:prstGeom>
        </p:spPr>
      </p:pic>
      <p:pic>
        <p:nvPicPr>
          <p:cNvPr id="13" name="Рисунок 12" descr="6_03_12 Первые операции 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3495" y="857232"/>
            <a:ext cx="3700321" cy="2500330"/>
          </a:xfrm>
          <a:prstGeom prst="rect">
            <a:avLst/>
          </a:prstGeom>
        </p:spPr>
      </p:pic>
      <p:pic>
        <p:nvPicPr>
          <p:cNvPr id="15" name="Рисунок 14" descr="6_03_12 Первые операции 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857628"/>
            <a:ext cx="4572032" cy="2571768"/>
          </a:xfrm>
          <a:prstGeom prst="rect">
            <a:avLst/>
          </a:prstGeom>
        </p:spPr>
      </p:pic>
      <p:pic>
        <p:nvPicPr>
          <p:cNvPr id="16" name="Рисунок 15" descr="Февраль 2012_2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4" y="3857628"/>
            <a:ext cx="3564776" cy="25717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28596" y="425184"/>
            <a:ext cx="4429156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Операционная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428604"/>
            <a:ext cx="3714776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Предоперационная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3416858"/>
            <a:ext cx="4572032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Палата пробуждения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43504" y="3416858"/>
            <a:ext cx="3571900" cy="369332"/>
          </a:xfrm>
          <a:prstGeom prst="rect">
            <a:avLst/>
          </a:prstGeom>
          <a:solidFill>
            <a:srgbClr val="FFC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Arial" pitchFamily="34" charset="0"/>
              </a:rPr>
              <a:t>Палата реанимации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001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100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http://atlas.socpol.ru/maps/omsk_map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44675"/>
            <a:ext cx="4103688" cy="410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4783138" y="2566988"/>
            <a:ext cx="439737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Простирается на 600 км с юга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на север и на 300 км с запада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на восток (площадь 141 100 км²).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4787900" y="4205288"/>
            <a:ext cx="42481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Население области проживает в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6 городах,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20 рабочих поселка, </a:t>
            </a:r>
          </a:p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>
                <a:latin typeface="Times New Roman" pitchFamily="18" charset="0"/>
              </a:rPr>
              <a:t>1 477 сельских населенных пунктах. </a:t>
            </a: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827088" y="1124020"/>
            <a:ext cx="79213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Омская область является субъектом Российской федерации 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составе Сибирского федерального округа на юго-западе Сибири.</a:t>
            </a:r>
          </a:p>
        </p:txBody>
      </p:sp>
      <p:sp>
        <p:nvSpPr>
          <p:cNvPr id="9222" name="Rectangle 8"/>
          <p:cNvSpPr>
            <a:spLocks noChangeArrowheads="1"/>
          </p:cNvSpPr>
          <p:nvPr/>
        </p:nvSpPr>
        <p:spPr bwMode="auto">
          <a:xfrm>
            <a:off x="179388" y="6021388"/>
            <a:ext cx="86804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>
              <a:spcBef>
                <a:spcPts val="375"/>
              </a:spcBef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just">
              <a:spcBef>
                <a:spcPct val="0"/>
              </a:spcBef>
              <a:buClrTx/>
              <a:buSzTx/>
              <a:buFontTx/>
              <a:buNone/>
            </a:pPr>
            <a:r>
              <a:rPr kumimoji="0" lang="ru-RU" altLang="ru-RU" sz="2000" dirty="0">
                <a:latin typeface="Times New Roman" pitchFamily="18" charset="0"/>
              </a:rPr>
              <a:t>Численность населения Омской области на 1 января </a:t>
            </a:r>
            <a:r>
              <a:rPr kumimoji="0" lang="ru-RU" altLang="ru-RU" sz="2000" dirty="0" smtClean="0">
                <a:latin typeface="Times New Roman" pitchFamily="18" charset="0"/>
              </a:rPr>
              <a:t>2015 </a:t>
            </a:r>
            <a:r>
              <a:rPr kumimoji="0" lang="ru-RU" altLang="ru-RU" sz="2000" dirty="0">
                <a:latin typeface="Times New Roman" pitchFamily="18" charset="0"/>
              </a:rPr>
              <a:t>года составила  </a:t>
            </a:r>
            <a:r>
              <a:rPr kumimoji="0" lang="ru-RU" altLang="ru-RU" sz="2000" b="1" dirty="0">
                <a:solidFill>
                  <a:srgbClr val="C00000"/>
                </a:solidFill>
                <a:latin typeface="Times New Roman" pitchFamily="18" charset="0"/>
              </a:rPr>
              <a:t>1973,9</a:t>
            </a:r>
            <a:r>
              <a:rPr kumimoji="0" lang="ru-RU" altLang="ru-RU" sz="2000" dirty="0">
                <a:latin typeface="Times New Roman" pitchFamily="18" charset="0"/>
              </a:rPr>
              <a:t> тыс. человек,  среди субъектов РФ занимает 25 место.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42968" y="214290"/>
            <a:ext cx="6967576" cy="77251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Министерство здравоохранения Омской области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Бюджетное учреждение здравоохранения Омской области 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kumimoji="0" lang="ru-RU" sz="1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  <a:cs typeface="+mn-cs"/>
              </a:rPr>
              <a:t>«Клинический онкологический диспансер»</a:t>
            </a:r>
          </a:p>
        </p:txBody>
      </p:sp>
      <p:pic>
        <p:nvPicPr>
          <p:cNvPr id="9224" name="Picture 6" descr="C:\Documents and Settings\Admin\Рабочий стол\Доклад главного врача\КОД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188" y="142875"/>
            <a:ext cx="1028700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Picture 5" descr="C:\Documents and Settings\Admin\Рабочий стол\Доклад главного врача\ОО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113" y="142875"/>
            <a:ext cx="98742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68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омскзима325ss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2420888"/>
            <a:ext cx="8101408" cy="42038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635000"/>
          </a:effectLst>
        </p:spPr>
      </p:pic>
      <p:sp>
        <p:nvSpPr>
          <p:cNvPr id="82946" name="Номер слайда 3"/>
          <p:cNvSpPr txBox="1">
            <a:spLocks noGrp="1"/>
          </p:cNvSpPr>
          <p:nvPr/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endParaRPr lang="ru-RU" sz="1200" b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1628800"/>
            <a:ext cx="5938286" cy="1872208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72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Благодарю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7200" dirty="0">
                <a:ln w="1270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8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cs typeface="+mn-cs"/>
              </a:rPr>
              <a:t>за внимание</a:t>
            </a:r>
          </a:p>
        </p:txBody>
      </p:sp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8" name="TextBox 7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9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43112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1" name="Line 21"/>
          <p:cNvSpPr>
            <a:spLocks noChangeShapeType="1"/>
          </p:cNvSpPr>
          <p:nvPr/>
        </p:nvSpPr>
        <p:spPr bwMode="auto">
          <a:xfrm flipH="1">
            <a:off x="4500563" y="1989138"/>
            <a:ext cx="0" cy="64770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2" name="Line 22"/>
          <p:cNvSpPr>
            <a:spLocks noChangeShapeType="1"/>
          </p:cNvSpPr>
          <p:nvPr/>
        </p:nvSpPr>
        <p:spPr bwMode="auto">
          <a:xfrm>
            <a:off x="1116013" y="4005263"/>
            <a:ext cx="1587" cy="430212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>
            <a:off x="1258888" y="1631950"/>
            <a:ext cx="6626225" cy="39052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 anchor="ctr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en-GB" altLang="ru-RU" sz="2400">
                <a:solidFill>
                  <a:srgbClr val="C00000"/>
                </a:solidFill>
                <a:latin typeface="Times New Roman" pitchFamily="18" charset="0"/>
              </a:rPr>
              <a:t>Министерство здравоохранения Омской области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1403350" y="2636838"/>
            <a:ext cx="6337300" cy="647700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БУЗОО</a:t>
            </a:r>
            <a:r>
              <a:rPr lang="en-GB" alt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«Клинический онкологический диспансер»</a:t>
            </a:r>
            <a:endParaRPr lang="ru-RU" altLang="ru-RU" sz="1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ru-RU" altLang="ru-RU" sz="1800" i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Главный внештатный онколог области</a:t>
            </a:r>
            <a:endParaRPr lang="en-GB" altLang="ru-RU" sz="1800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68313" y="3500438"/>
            <a:ext cx="1727200" cy="520700"/>
            <a:chOff x="295" y="2205"/>
            <a:chExt cx="1088" cy="328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32798" name="AutoShape 6"/>
            <p:cNvSpPr>
              <a:spLocks noChangeArrowheads="1"/>
            </p:cNvSpPr>
            <p:nvPr/>
          </p:nvSpPr>
          <p:spPr bwMode="auto">
            <a:xfrm>
              <a:off x="340" y="2205"/>
              <a:ext cx="1043" cy="318"/>
            </a:xfrm>
            <a:prstGeom prst="flowChartMultidocument">
              <a:avLst/>
            </a:prstGeom>
            <a:grpFill/>
            <a:ln w="936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799" name="Text Box 7"/>
            <p:cNvSpPr txBox="1">
              <a:spLocks noChangeArrowheads="1"/>
            </p:cNvSpPr>
            <p:nvPr/>
          </p:nvSpPr>
          <p:spPr bwMode="auto">
            <a:xfrm>
              <a:off x="295" y="2296"/>
              <a:ext cx="907" cy="237"/>
            </a:xfrm>
            <a:prstGeom prst="rect">
              <a:avLst/>
            </a:prstGeom>
            <a:grpFill/>
            <a:ln w="936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defTabSz="449263">
                <a:spcBef>
                  <a:spcPts val="1125"/>
                </a:spcBef>
                <a:buClr>
                  <a:srgbClr val="FFFFFF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GB" sz="180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ЦРБ</a:t>
              </a:r>
            </a:p>
          </p:txBody>
        </p:sp>
      </p:grp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179388" y="4437063"/>
            <a:ext cx="1871662" cy="58737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spcBef>
                <a:spcPts val="1125"/>
              </a:spcBef>
              <a:buClr>
                <a:srgbClr val="FFFFFF"/>
              </a:buClr>
              <a:buSzPct val="100000"/>
              <a:buFontTx/>
              <a:buNone/>
            </a:pPr>
            <a:r>
              <a:rPr lang="en-GB" altLang="ru-RU" sz="1600">
                <a:solidFill>
                  <a:srgbClr val="002060"/>
                </a:solidFill>
                <a:latin typeface="Times New Roman" pitchFamily="18" charset="0"/>
                <a:cs typeface="Lucida Sans Unicode" pitchFamily="34" charset="0"/>
              </a:rPr>
              <a:t>Кабинет врача-онколога</a:t>
            </a:r>
          </a:p>
        </p:txBody>
      </p:sp>
      <p:sp>
        <p:nvSpPr>
          <p:cNvPr id="12296" name="Text Box 9"/>
          <p:cNvSpPr txBox="1">
            <a:spLocks noChangeArrowheads="1"/>
          </p:cNvSpPr>
          <p:nvPr/>
        </p:nvSpPr>
        <p:spPr bwMode="auto">
          <a:xfrm>
            <a:off x="827088" y="6092825"/>
            <a:ext cx="1511300" cy="488950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en-GB" alt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Смотровые кабинеты</a:t>
            </a:r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700338" y="4508500"/>
            <a:ext cx="1582737" cy="538163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en-GB" alt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Участковые больницы</a:t>
            </a:r>
          </a:p>
        </p:txBody>
      </p:sp>
      <p:sp>
        <p:nvSpPr>
          <p:cNvPr id="12298" name="Text Box 11"/>
          <p:cNvSpPr txBox="1">
            <a:spLocks noChangeArrowheads="1"/>
          </p:cNvSpPr>
          <p:nvPr/>
        </p:nvSpPr>
        <p:spPr bwMode="auto">
          <a:xfrm>
            <a:off x="2700338" y="5157788"/>
            <a:ext cx="1582737" cy="488468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ru-RU" alt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Врачебные</a:t>
            </a:r>
            <a:r>
              <a:rPr lang="en-GB" alt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alt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амбулатории</a:t>
            </a:r>
            <a:endParaRPr lang="en-GB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2700338" y="5805488"/>
            <a:ext cx="1584325" cy="376237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spcBef>
                <a:spcPts val="1125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ФАП</a:t>
            </a:r>
            <a:endParaRPr lang="en-GB" altLang="ru-RU" sz="1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876256" y="3861051"/>
            <a:ext cx="1727200" cy="793751"/>
            <a:chOff x="3651" y="2886"/>
            <a:chExt cx="1088" cy="5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32796" name="AutoShape 15"/>
            <p:cNvSpPr>
              <a:spLocks noChangeArrowheads="1"/>
            </p:cNvSpPr>
            <p:nvPr/>
          </p:nvSpPr>
          <p:spPr bwMode="auto">
            <a:xfrm>
              <a:off x="3696" y="2886"/>
              <a:ext cx="1043" cy="318"/>
            </a:xfrm>
            <a:prstGeom prst="flowChartMultidocument">
              <a:avLst/>
            </a:prstGeom>
            <a:grpFill/>
            <a:ln w="936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797" name="Text Box 16"/>
            <p:cNvSpPr txBox="1">
              <a:spLocks noChangeArrowheads="1"/>
            </p:cNvSpPr>
            <p:nvPr/>
          </p:nvSpPr>
          <p:spPr bwMode="auto">
            <a:xfrm>
              <a:off x="3651" y="2977"/>
              <a:ext cx="907" cy="409"/>
            </a:xfrm>
            <a:prstGeom prst="rect">
              <a:avLst/>
            </a:prstGeom>
            <a:grpFill/>
            <a:ln w="936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defTabSz="449263">
                <a:spcBef>
                  <a:spcPts val="1125"/>
                </a:spcBef>
                <a:buClr>
                  <a:srgbClr val="FFFFFF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ru-RU" sz="18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М.О.   </a:t>
              </a:r>
              <a:r>
                <a:rPr lang="en-GB" sz="1800" dirty="0" smtClean="0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800" dirty="0" err="1">
                  <a:solidFill>
                    <a:srgbClr val="002060"/>
                  </a:solidFill>
                  <a:latin typeface="Times New Roman" pitchFamily="18" charset="0"/>
                  <a:cs typeface="Times New Roman" pitchFamily="18" charset="0"/>
                </a:rPr>
                <a:t>г.Омска</a:t>
              </a:r>
              <a:endParaRPr lang="en-GB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2301" name="Text Box 17"/>
          <p:cNvSpPr txBox="1">
            <a:spLocks noChangeArrowheads="1"/>
          </p:cNvSpPr>
          <p:nvPr/>
        </p:nvSpPr>
        <p:spPr bwMode="auto">
          <a:xfrm>
            <a:off x="4643438" y="5229225"/>
            <a:ext cx="1871662" cy="58737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spcBef>
                <a:spcPts val="1125"/>
              </a:spcBef>
              <a:buClr>
                <a:srgbClr val="FFFFFF"/>
              </a:buClr>
              <a:buSzPct val="100000"/>
              <a:buFontTx/>
              <a:buNone/>
            </a:pPr>
            <a:r>
              <a:rPr lang="en-GB" altLang="ru-RU" sz="1600">
                <a:solidFill>
                  <a:srgbClr val="002060"/>
                </a:solidFill>
                <a:latin typeface="Times New Roman" pitchFamily="18" charset="0"/>
                <a:cs typeface="Lucida Sans Unicode" pitchFamily="34" charset="0"/>
              </a:rPr>
              <a:t>Кабинет врача-онколога</a:t>
            </a:r>
          </a:p>
        </p:txBody>
      </p:sp>
      <p:sp>
        <p:nvSpPr>
          <p:cNvPr id="12302" name="Text Box 18"/>
          <p:cNvSpPr txBox="1">
            <a:spLocks noChangeArrowheads="1"/>
          </p:cNvSpPr>
          <p:nvPr/>
        </p:nvSpPr>
        <p:spPr bwMode="auto">
          <a:xfrm>
            <a:off x="7380288" y="5245100"/>
            <a:ext cx="1511300" cy="488950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en-GB" alt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Смотровые кабинеты</a:t>
            </a:r>
          </a:p>
        </p:txBody>
      </p:sp>
      <p:cxnSp>
        <p:nvCxnSpPr>
          <p:cNvPr id="12303" name="AutoShape 19"/>
          <p:cNvCxnSpPr>
            <a:cxnSpLocks noChangeShapeType="1"/>
            <a:stCxn id="12292" idx="3"/>
          </p:cNvCxnSpPr>
          <p:nvPr/>
        </p:nvCxnSpPr>
        <p:spPr bwMode="auto">
          <a:xfrm>
            <a:off x="7885113" y="1827213"/>
            <a:ext cx="142875" cy="2033587"/>
          </a:xfrm>
          <a:prstGeom prst="bentConnector2">
            <a:avLst/>
          </a:prstGeom>
          <a:noFill/>
          <a:ln w="3492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04" name="AutoShape 20"/>
          <p:cNvCxnSpPr>
            <a:cxnSpLocks noChangeShapeType="1"/>
            <a:stCxn id="12292" idx="1"/>
          </p:cNvCxnSpPr>
          <p:nvPr/>
        </p:nvCxnSpPr>
        <p:spPr bwMode="auto">
          <a:xfrm rot="10800000" flipV="1">
            <a:off x="1187450" y="1827213"/>
            <a:ext cx="71438" cy="1673225"/>
          </a:xfrm>
          <a:prstGeom prst="bentConnector2">
            <a:avLst/>
          </a:prstGeom>
          <a:noFill/>
          <a:ln w="3492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783" name="Line 23"/>
          <p:cNvSpPr>
            <a:spLocks noChangeShapeType="1"/>
          </p:cNvSpPr>
          <p:nvPr/>
        </p:nvSpPr>
        <p:spPr bwMode="auto">
          <a:xfrm>
            <a:off x="1116013" y="5013325"/>
            <a:ext cx="1587" cy="43180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Line 26"/>
          <p:cNvSpPr>
            <a:spLocks noChangeShapeType="1"/>
          </p:cNvSpPr>
          <p:nvPr/>
        </p:nvSpPr>
        <p:spPr bwMode="auto">
          <a:xfrm flipH="1" flipV="1">
            <a:off x="1908175" y="5013325"/>
            <a:ext cx="0" cy="107950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2307" name="Группа 16"/>
          <p:cNvGrpSpPr>
            <a:grpSpLocks/>
          </p:cNvGrpSpPr>
          <p:nvPr/>
        </p:nvGrpSpPr>
        <p:grpSpPr bwMode="auto">
          <a:xfrm>
            <a:off x="138113" y="96838"/>
            <a:ext cx="8867775" cy="1028700"/>
            <a:chOff x="138088" y="142852"/>
            <a:chExt cx="8867824" cy="1029125"/>
          </a:xfrm>
        </p:grpSpPr>
        <p:sp>
          <p:nvSpPr>
            <p:cNvPr id="37" name="TextBox 36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2320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321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-144463" y="1152525"/>
            <a:ext cx="9396413" cy="40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defTabSz="449263">
              <a:lnSpc>
                <a:spcPct val="7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</a:t>
            </a:r>
            <a:r>
              <a:rPr lang="en-GB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онкологической</a:t>
            </a:r>
            <a:r>
              <a:rPr lang="en-GB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службы</a:t>
            </a: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Омской</a:t>
            </a:r>
            <a:r>
              <a:rPr lang="en-GB" sz="2800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800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области</a:t>
            </a:r>
            <a:endParaRPr lang="en-GB" sz="2800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9" name="Text Box 10"/>
          <p:cNvSpPr txBox="1">
            <a:spLocks noChangeArrowheads="1"/>
          </p:cNvSpPr>
          <p:nvPr/>
        </p:nvSpPr>
        <p:spPr bwMode="auto">
          <a:xfrm>
            <a:off x="180975" y="5373688"/>
            <a:ext cx="1582738" cy="536575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 typeface="Times New Roman" pitchFamily="18" charset="0"/>
              <a:buNone/>
            </a:pPr>
            <a:r>
              <a:rPr lang="ru-RU" altLang="ru-RU" sz="1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Скрининг центры</a:t>
            </a:r>
            <a:endParaRPr lang="en-GB" altLang="ru-RU" sz="18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10" name="AutoShape 19"/>
          <p:cNvCxnSpPr>
            <a:cxnSpLocks noChangeShapeType="1"/>
            <a:stCxn id="12295" idx="3"/>
          </p:cNvCxnSpPr>
          <p:nvPr/>
        </p:nvCxnSpPr>
        <p:spPr bwMode="auto">
          <a:xfrm>
            <a:off x="2051050" y="4730750"/>
            <a:ext cx="288925" cy="1219200"/>
          </a:xfrm>
          <a:prstGeom prst="bentConnector2">
            <a:avLst/>
          </a:prstGeom>
          <a:noFill/>
          <a:ln w="3492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" name="Line 23"/>
          <p:cNvSpPr>
            <a:spLocks noChangeShapeType="1"/>
          </p:cNvSpPr>
          <p:nvPr/>
        </p:nvSpPr>
        <p:spPr bwMode="auto">
          <a:xfrm>
            <a:off x="2339975" y="4724400"/>
            <a:ext cx="369888" cy="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Line 23"/>
          <p:cNvSpPr>
            <a:spLocks noChangeShapeType="1"/>
          </p:cNvSpPr>
          <p:nvPr/>
        </p:nvSpPr>
        <p:spPr bwMode="auto">
          <a:xfrm>
            <a:off x="2339975" y="5445125"/>
            <a:ext cx="369888" cy="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Line 23"/>
          <p:cNvSpPr>
            <a:spLocks noChangeShapeType="1"/>
          </p:cNvSpPr>
          <p:nvPr/>
        </p:nvSpPr>
        <p:spPr bwMode="auto">
          <a:xfrm>
            <a:off x="2339975" y="5949950"/>
            <a:ext cx="369888" cy="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14" name="Text Box 18"/>
          <p:cNvSpPr txBox="1">
            <a:spLocks noChangeArrowheads="1"/>
          </p:cNvSpPr>
          <p:nvPr/>
        </p:nvSpPr>
        <p:spPr bwMode="auto">
          <a:xfrm>
            <a:off x="7380288" y="5894388"/>
            <a:ext cx="1511300" cy="487362"/>
          </a:xfrm>
          <a:prstGeom prst="rect">
            <a:avLst/>
          </a:prstGeom>
          <a:gradFill rotWithShape="0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/>
          </a:gradFill>
          <a:ln w="9360">
            <a:solidFill>
              <a:schemeClr val="tx1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>
            <a:lvl1pPr defTabSz="449263">
              <a:spcBef>
                <a:spcPts val="575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6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1pPr>
            <a:lvl2pPr marL="742950" indent="-285750" defTabSz="449263">
              <a:spcBef>
                <a:spcPts val="375"/>
              </a:spcBef>
              <a:buClr>
                <a:schemeClr val="accent2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2pPr>
            <a:lvl3pPr marL="1143000" indent="-228600" defTabSz="449263">
              <a:spcBef>
                <a:spcPts val="375"/>
              </a:spcBef>
              <a:buClr>
                <a:srgbClr val="E6B1AB"/>
              </a:buClr>
              <a:buSzPct val="85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3pPr>
            <a:lvl4pPr marL="1600200" indent="-228600" defTabSz="449263">
              <a:spcBef>
                <a:spcPts val="375"/>
              </a:spcBef>
              <a:buClr>
                <a:srgbClr val="A28E6A"/>
              </a:buClr>
              <a:buSzPct val="80000"/>
              <a:buFont typeface="Wingdings 2" pitchFamily="18" charset="2"/>
              <a:buChar char="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4pPr>
            <a:lvl5pPr marL="2057400" indent="-228600" defTabSz="449263">
              <a:spcBef>
                <a:spcPts val="375"/>
              </a:spcBef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5pPr>
            <a:lvl6pPr marL="25146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6pPr>
            <a:lvl7pPr marL="29718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7pPr>
            <a:lvl8pPr marL="34290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8pPr>
            <a:lvl9pPr marL="3886200" indent="-228600" defTabSz="449263" eaLnBrk="0" fontAlgn="base" hangingPunct="0">
              <a:spcBef>
                <a:spcPts val="375"/>
              </a:spcBef>
              <a:spcAft>
                <a:spcPct val="0"/>
              </a:spcAft>
              <a:buClr>
                <a:srgbClr val="A28E6A"/>
              </a:buClr>
              <a:buChar char="o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000">
                <a:solidFill>
                  <a:schemeClr val="tx1"/>
                </a:solidFill>
                <a:latin typeface="Cambria" pitchFamily="18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FFFFFF"/>
              </a:buClr>
              <a:buSzPct val="100000"/>
              <a:buFontTx/>
              <a:buNone/>
            </a:pPr>
            <a:r>
              <a:rPr lang="ru-RU" altLang="ru-RU" sz="16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Скрининг центры</a:t>
            </a:r>
            <a:endParaRPr lang="en-GB" altLang="ru-RU" sz="16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Line 27"/>
          <p:cNvSpPr>
            <a:spLocks noChangeShapeType="1"/>
          </p:cNvSpPr>
          <p:nvPr/>
        </p:nvSpPr>
        <p:spPr bwMode="auto">
          <a:xfrm>
            <a:off x="5580063" y="4365625"/>
            <a:ext cx="0" cy="86360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316" name="AutoShape 19"/>
          <p:cNvCxnSpPr>
            <a:cxnSpLocks noChangeShapeType="1"/>
            <a:stCxn id="12301" idx="3"/>
            <a:endCxn id="12314" idx="1"/>
          </p:cNvCxnSpPr>
          <p:nvPr/>
        </p:nvCxnSpPr>
        <p:spPr bwMode="auto">
          <a:xfrm>
            <a:off x="6515100" y="5522913"/>
            <a:ext cx="865188" cy="614362"/>
          </a:xfrm>
          <a:prstGeom prst="bentConnector3">
            <a:avLst>
              <a:gd name="adj1" fmla="val 50000"/>
            </a:avLst>
          </a:prstGeom>
          <a:noFill/>
          <a:ln w="3492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317" name="AutoShape 20"/>
          <p:cNvCxnSpPr>
            <a:cxnSpLocks noChangeShapeType="1"/>
          </p:cNvCxnSpPr>
          <p:nvPr/>
        </p:nvCxnSpPr>
        <p:spPr bwMode="auto">
          <a:xfrm rot="10800000" flipV="1">
            <a:off x="6948488" y="5535613"/>
            <a:ext cx="431800" cy="269875"/>
          </a:xfrm>
          <a:prstGeom prst="bentConnector3">
            <a:avLst>
              <a:gd name="adj1" fmla="val 99801"/>
            </a:avLst>
          </a:prstGeom>
          <a:noFill/>
          <a:ln w="3492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Line 23"/>
          <p:cNvSpPr>
            <a:spLocks noChangeShapeType="1"/>
          </p:cNvSpPr>
          <p:nvPr/>
        </p:nvSpPr>
        <p:spPr bwMode="auto">
          <a:xfrm>
            <a:off x="5580063" y="4365625"/>
            <a:ext cx="1295400" cy="0"/>
          </a:xfrm>
          <a:prstGeom prst="line">
            <a:avLst/>
          </a:prstGeom>
          <a:noFill/>
          <a:ln w="34920">
            <a:solidFill>
              <a:schemeClr val="tx1"/>
            </a:solidFill>
            <a:miter lim="800000"/>
            <a:headEnd type="none"/>
            <a:tailEnd type="none" w="med" len="med"/>
          </a:ln>
        </p:spPr>
        <p:txBody>
          <a:bodyPr/>
          <a:lstStyle/>
          <a:p>
            <a:pPr algn="ctr">
              <a:defRPr/>
            </a:pPr>
            <a:endParaRPr lang="ru-RU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113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292920" y="1222187"/>
            <a:ext cx="8712968" cy="46384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1125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dirty="0">
                <a:solidFill>
                  <a:srgbClr val="A50021"/>
                </a:solidFill>
                <a:cs typeface="Lucida Sans Unicode" pitchFamily="34" charset="0"/>
              </a:rPr>
              <a:t>Структура к</a:t>
            </a:r>
            <a:r>
              <a:rPr lang="en-GB" sz="2400" b="1" dirty="0" err="1">
                <a:solidFill>
                  <a:srgbClr val="A50021"/>
                </a:solidFill>
                <a:cs typeface="Lucida Sans Unicode" pitchFamily="34" charset="0"/>
              </a:rPr>
              <a:t>линическ</a:t>
            </a:r>
            <a:r>
              <a:rPr lang="ru-RU" sz="2400" b="1" dirty="0">
                <a:solidFill>
                  <a:srgbClr val="A50021"/>
                </a:solidFill>
                <a:cs typeface="Lucida Sans Unicode" pitchFamily="34" charset="0"/>
              </a:rPr>
              <a:t>ого</a:t>
            </a:r>
            <a:r>
              <a:rPr lang="en-GB" sz="2400" b="1" dirty="0">
                <a:solidFill>
                  <a:srgbClr val="A50021"/>
                </a:solidFill>
                <a:cs typeface="Lucida Sans Unicode" pitchFamily="34" charset="0"/>
              </a:rPr>
              <a:t> </a:t>
            </a:r>
            <a:r>
              <a:rPr lang="en-GB" sz="2400" b="1" dirty="0" err="1">
                <a:solidFill>
                  <a:srgbClr val="A50021"/>
                </a:solidFill>
                <a:cs typeface="Lucida Sans Unicode" pitchFamily="34" charset="0"/>
              </a:rPr>
              <a:t>онкологическ</a:t>
            </a:r>
            <a:r>
              <a:rPr lang="ru-RU" sz="2400" b="1" dirty="0">
                <a:solidFill>
                  <a:srgbClr val="A50021"/>
                </a:solidFill>
                <a:cs typeface="Lucida Sans Unicode" pitchFamily="34" charset="0"/>
              </a:rPr>
              <a:t>ого</a:t>
            </a:r>
            <a:r>
              <a:rPr lang="en-GB" sz="2400" b="1" dirty="0">
                <a:solidFill>
                  <a:srgbClr val="A50021"/>
                </a:solidFill>
                <a:cs typeface="Lucida Sans Unicode" pitchFamily="34" charset="0"/>
              </a:rPr>
              <a:t> </a:t>
            </a:r>
            <a:r>
              <a:rPr lang="en-GB" sz="2400" b="1" dirty="0" err="1">
                <a:solidFill>
                  <a:srgbClr val="A50021"/>
                </a:solidFill>
                <a:cs typeface="Lucida Sans Unicode" pitchFamily="34" charset="0"/>
              </a:rPr>
              <a:t>диспансер</a:t>
            </a:r>
            <a:r>
              <a:rPr lang="ru-RU" sz="2400" b="1" dirty="0">
                <a:solidFill>
                  <a:srgbClr val="A50021"/>
                </a:solidFill>
                <a:cs typeface="Lucida Sans Unicode" pitchFamily="34" charset="0"/>
              </a:rPr>
              <a:t>а</a:t>
            </a:r>
            <a:endParaRPr lang="en-GB" sz="2400" b="1" dirty="0">
              <a:solidFill>
                <a:srgbClr val="A50021"/>
              </a:solidFill>
              <a:cs typeface="Lucida Sans Unicode" pitchFamily="34" charset="0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73112" y="1993846"/>
            <a:ext cx="5040560" cy="71006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1" dirty="0" err="1">
                <a:solidFill>
                  <a:srgbClr val="002060"/>
                </a:solidFill>
                <a:cs typeface="Lucida Sans Unicode" pitchFamily="34" charset="0"/>
              </a:rPr>
              <a:t>Амбулаторно-поликлиническая</a:t>
            </a:r>
            <a:r>
              <a:rPr lang="en-GB" sz="2000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sz="2000" b="1" dirty="0" err="1" smtClean="0">
                <a:solidFill>
                  <a:srgbClr val="002060"/>
                </a:solidFill>
                <a:cs typeface="Lucida Sans Unicode" pitchFamily="34" charset="0"/>
              </a:rPr>
              <a:t>служба</a:t>
            </a:r>
            <a:r>
              <a:rPr lang="ru-RU" sz="2000" b="1" dirty="0" smtClean="0">
                <a:solidFill>
                  <a:srgbClr val="002060"/>
                </a:solidFill>
                <a:cs typeface="Lucida Sans Unicode" pitchFamily="34" charset="0"/>
              </a:rPr>
              <a:t> - 300 </a:t>
            </a:r>
            <a:r>
              <a:rPr lang="ru-RU" sz="2000" b="1" dirty="0">
                <a:solidFill>
                  <a:srgbClr val="002060"/>
                </a:solidFill>
                <a:cs typeface="Lucida Sans Unicode" pitchFamily="34" charset="0"/>
              </a:rPr>
              <a:t>посещений</a:t>
            </a:r>
            <a:endParaRPr lang="en-GB" sz="20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76" name="Text Box 7"/>
          <p:cNvSpPr txBox="1">
            <a:spLocks noChangeArrowheads="1"/>
          </p:cNvSpPr>
          <p:nvPr/>
        </p:nvSpPr>
        <p:spPr bwMode="auto">
          <a:xfrm>
            <a:off x="5962881" y="1993846"/>
            <a:ext cx="2953984" cy="6485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Стационар</a:t>
            </a:r>
            <a:endParaRPr lang="ru-RU" b="1" dirty="0">
              <a:solidFill>
                <a:srgbClr val="002060"/>
              </a:solidFill>
              <a:cs typeface="Lucida Sans Unicode" pitchFamily="34" charset="0"/>
            </a:endParaRPr>
          </a:p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b="1" dirty="0">
                <a:solidFill>
                  <a:srgbClr val="002060"/>
                </a:solidFill>
                <a:cs typeface="Lucida Sans Unicode" pitchFamily="34" charset="0"/>
              </a:rPr>
              <a:t>600 коек</a:t>
            </a:r>
            <a:endParaRPr lang="en-GB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316179" y="3341141"/>
            <a:ext cx="2151269" cy="11717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1125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Дневной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стационар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при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 smtClean="0">
                <a:solidFill>
                  <a:srgbClr val="002060"/>
                </a:solidFill>
                <a:cs typeface="Lucida Sans Unicode" pitchFamily="34" charset="0"/>
              </a:rPr>
              <a:t>поликлинике</a:t>
            </a:r>
            <a:r>
              <a:rPr lang="ru-RU" b="1" dirty="0" smtClean="0">
                <a:solidFill>
                  <a:srgbClr val="002060"/>
                </a:solidFill>
                <a:cs typeface="Lucida Sans Unicode" pitchFamily="34" charset="0"/>
              </a:rPr>
              <a:t>    </a:t>
            </a:r>
            <a:r>
              <a:rPr lang="en-GB" sz="1600" b="1" dirty="0" err="1" smtClean="0">
                <a:solidFill>
                  <a:srgbClr val="002060"/>
                </a:solidFill>
                <a:cs typeface="Lucida Sans Unicode" pitchFamily="34" charset="0"/>
              </a:rPr>
              <a:t>на</a:t>
            </a:r>
            <a:r>
              <a:rPr lang="en-GB" sz="1600" b="1" dirty="0" smtClean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45</a:t>
            </a:r>
            <a:r>
              <a:rPr lang="en-GB" sz="1600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cs typeface="Lucida Sans Unicode" pitchFamily="34" charset="0"/>
              </a:rPr>
              <a:t>коек</a:t>
            </a:r>
            <a:endParaRPr lang="en-GB" sz="16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78" name="Text Box 9"/>
          <p:cNvSpPr txBox="1">
            <a:spLocks noChangeArrowheads="1"/>
          </p:cNvSpPr>
          <p:nvPr/>
        </p:nvSpPr>
        <p:spPr bwMode="auto">
          <a:xfrm>
            <a:off x="2956513" y="3341141"/>
            <a:ext cx="2376264" cy="117173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1125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Койки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дневного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пребывания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>
                <a:solidFill>
                  <a:srgbClr val="002060"/>
                </a:solidFill>
                <a:cs typeface="Lucida Sans Unicode" pitchFamily="34" charset="0"/>
              </a:rPr>
              <a:t>при</a:t>
            </a:r>
            <a:r>
              <a:rPr lang="en-GB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b="1" dirty="0" err="1" smtClean="0">
                <a:solidFill>
                  <a:srgbClr val="002060"/>
                </a:solidFill>
                <a:cs typeface="Lucida Sans Unicode" pitchFamily="34" charset="0"/>
              </a:rPr>
              <a:t>стационаре</a:t>
            </a:r>
            <a:r>
              <a:rPr lang="ru-RU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cs typeface="Lucida Sans Unicode" pitchFamily="34" charset="0"/>
              </a:rPr>
              <a:t>            </a:t>
            </a:r>
            <a:r>
              <a:rPr lang="en-GB" sz="1600" b="1" dirty="0" err="1" smtClean="0">
                <a:solidFill>
                  <a:srgbClr val="002060"/>
                </a:solidFill>
                <a:cs typeface="Lucida Sans Unicode" pitchFamily="34" charset="0"/>
              </a:rPr>
              <a:t>на</a:t>
            </a:r>
            <a:r>
              <a:rPr lang="en-GB" sz="1600" b="1" dirty="0" smtClean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25</a:t>
            </a:r>
            <a:r>
              <a:rPr lang="en-GB" sz="1600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sz="1600" b="1" dirty="0" err="1">
                <a:solidFill>
                  <a:srgbClr val="002060"/>
                </a:solidFill>
                <a:cs typeface="Lucida Sans Unicode" pitchFamily="34" charset="0"/>
              </a:rPr>
              <a:t>коек</a:t>
            </a:r>
            <a:endParaRPr lang="en-GB" sz="16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79" name="Text Box 10"/>
          <p:cNvSpPr txBox="1">
            <a:spLocks noChangeArrowheads="1"/>
          </p:cNvSpPr>
          <p:nvPr/>
        </p:nvSpPr>
        <p:spPr bwMode="auto">
          <a:xfrm>
            <a:off x="1049004" y="5013176"/>
            <a:ext cx="3600400" cy="71006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1125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GB" sz="2000" b="1" dirty="0" err="1">
                <a:solidFill>
                  <a:srgbClr val="002060"/>
                </a:solidFill>
                <a:cs typeface="Lucida Sans Unicode" pitchFamily="34" charset="0"/>
              </a:rPr>
              <a:t>Параклинические</a:t>
            </a:r>
            <a:r>
              <a:rPr lang="en-GB" sz="2000" b="1" dirty="0">
                <a:solidFill>
                  <a:srgbClr val="002060"/>
                </a:solidFill>
                <a:cs typeface="Lucida Sans Unicode" pitchFamily="34" charset="0"/>
              </a:rPr>
              <a:t> и </a:t>
            </a:r>
            <a:r>
              <a:rPr lang="en-GB" sz="2000" b="1" dirty="0" err="1">
                <a:solidFill>
                  <a:srgbClr val="002060"/>
                </a:solidFill>
                <a:cs typeface="Lucida Sans Unicode" pitchFamily="34" charset="0"/>
              </a:rPr>
              <a:t>диагностические</a:t>
            </a:r>
            <a:r>
              <a:rPr lang="en-GB" sz="2000" b="1" dirty="0">
                <a:solidFill>
                  <a:srgbClr val="002060"/>
                </a:solidFill>
                <a:cs typeface="Lucida Sans Unicode" pitchFamily="34" charset="0"/>
              </a:rPr>
              <a:t> </a:t>
            </a:r>
            <a:r>
              <a:rPr lang="en-GB" sz="2000" b="1" dirty="0" err="1">
                <a:solidFill>
                  <a:srgbClr val="002060"/>
                </a:solidFill>
                <a:cs typeface="Lucida Sans Unicode" pitchFamily="34" charset="0"/>
              </a:rPr>
              <a:t>службы</a:t>
            </a:r>
            <a:endParaRPr lang="en-GB" sz="20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80" name="Text Box 7"/>
          <p:cNvSpPr txBox="1">
            <a:spLocks noChangeArrowheads="1"/>
          </p:cNvSpPr>
          <p:nvPr/>
        </p:nvSpPr>
        <p:spPr bwMode="auto">
          <a:xfrm>
            <a:off x="5962881" y="2924944"/>
            <a:ext cx="2975910" cy="5962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Хирургические отделения</a:t>
            </a:r>
          </a:p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340 коек</a:t>
            </a:r>
            <a:endParaRPr lang="en-GB" sz="16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81" name="Text Box 7"/>
          <p:cNvSpPr txBox="1">
            <a:spLocks noChangeArrowheads="1"/>
          </p:cNvSpPr>
          <p:nvPr/>
        </p:nvSpPr>
        <p:spPr bwMode="auto">
          <a:xfrm>
            <a:off x="5962882" y="3769093"/>
            <a:ext cx="2953984" cy="8331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0000" tIns="46800" rIns="90000" bIns="46800">
            <a:spAutoFit/>
          </a:bodyPr>
          <a:lstStyle/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Радиологические </a:t>
            </a:r>
            <a:r>
              <a:rPr lang="ru-RU" sz="1600" b="1" dirty="0" smtClean="0">
                <a:solidFill>
                  <a:srgbClr val="002060"/>
                </a:solidFill>
                <a:cs typeface="Lucida Sans Unicode" pitchFamily="34" charset="0"/>
              </a:rPr>
              <a:t>отделения </a:t>
            </a:r>
          </a:p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 smtClean="0">
                <a:solidFill>
                  <a:srgbClr val="002060"/>
                </a:solidFill>
                <a:cs typeface="Lucida Sans Unicode" pitchFamily="34" charset="0"/>
              </a:rPr>
              <a:t>140 </a:t>
            </a: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коек</a:t>
            </a:r>
            <a:endParaRPr lang="en-GB" sz="16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82" name="Text Box 7"/>
          <p:cNvSpPr txBox="1">
            <a:spLocks noChangeArrowheads="1"/>
          </p:cNvSpPr>
          <p:nvPr/>
        </p:nvSpPr>
        <p:spPr bwMode="auto">
          <a:xfrm>
            <a:off x="5920416" y="4812611"/>
            <a:ext cx="3038913" cy="8331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Химиотерапевтические отделения</a:t>
            </a:r>
          </a:p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100 коек</a:t>
            </a:r>
            <a:endParaRPr lang="en-GB" sz="16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sp>
        <p:nvSpPr>
          <p:cNvPr id="3083" name="Text Box 7"/>
          <p:cNvSpPr txBox="1">
            <a:spLocks noChangeArrowheads="1"/>
          </p:cNvSpPr>
          <p:nvPr/>
        </p:nvSpPr>
        <p:spPr bwMode="auto">
          <a:xfrm>
            <a:off x="5890070" y="5925622"/>
            <a:ext cx="3048721" cy="59628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0000" tIns="46800" rIns="90000" bIns="46800">
            <a:spAutoFit/>
          </a:bodyPr>
          <a:lstStyle/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Детское отделение</a:t>
            </a:r>
          </a:p>
          <a:p>
            <a:pPr algn="ctr" defTabSz="449263">
              <a:spcBef>
                <a:spcPts val="0"/>
              </a:spcBef>
              <a:buClr>
                <a:srgbClr val="FFFFFF"/>
              </a:buClr>
              <a:buSzPct val="100000"/>
              <a:buFont typeface="Arial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600" b="1" dirty="0">
                <a:solidFill>
                  <a:srgbClr val="002060"/>
                </a:solidFill>
                <a:cs typeface="Lucida Sans Unicode" pitchFamily="34" charset="0"/>
              </a:rPr>
              <a:t>20 коек</a:t>
            </a:r>
            <a:endParaRPr lang="en-GB" sz="1600" b="1" dirty="0">
              <a:solidFill>
                <a:srgbClr val="002060"/>
              </a:solidFill>
              <a:cs typeface="Lucida Sans Unicode" pitchFamily="34" charset="0"/>
            </a:endParaRPr>
          </a:p>
        </p:txBody>
      </p:sp>
      <p:grpSp>
        <p:nvGrpSpPr>
          <p:cNvPr id="13344" name="Группа 16"/>
          <p:cNvGrpSpPr>
            <a:grpSpLocks/>
          </p:cNvGrpSpPr>
          <p:nvPr/>
        </p:nvGrpSpPr>
        <p:grpSpPr bwMode="auto">
          <a:xfrm>
            <a:off x="138113" y="142875"/>
            <a:ext cx="8867775" cy="1028700"/>
            <a:chOff x="138088" y="142852"/>
            <a:chExt cx="8867824" cy="1029125"/>
          </a:xfrm>
        </p:grpSpPr>
        <p:sp>
          <p:nvSpPr>
            <p:cNvPr id="16" name="TextBox 15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3346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47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46005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129445" y="2420888"/>
            <a:ext cx="4379912" cy="3456384"/>
          </a:xfrm>
          <a:prstGeom prst="roundRect">
            <a:avLst>
              <a:gd name="adj" fmla="val 13958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54000" rIns="54000"/>
          <a:lstStyle/>
          <a:p>
            <a:pPr algn="ctr">
              <a:lnSpc>
                <a:spcPct val="85000"/>
              </a:lnSpc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Первичное звено здравоохранения</a:t>
            </a: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271185" y="2886519"/>
            <a:ext cx="1173163" cy="140772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 algn="ctr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  <a:spcBef>
                <a:spcPts val="600"/>
              </a:spcBef>
            </a:pPr>
            <a: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Смотровые</a:t>
            </a:r>
            <a:b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кабинеты</a:t>
            </a:r>
            <a:r>
              <a:rPr lang="ru-RU" sz="16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852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1502790" y="2886520"/>
            <a:ext cx="1368003" cy="1407725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 algn="ctr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Онкологические</a:t>
            </a:r>
            <a:b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кабинеты</a:t>
            </a:r>
            <a:br>
              <a:rPr lang="ru-RU" sz="1400" b="1" dirty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62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4651097" y="2420887"/>
            <a:ext cx="4361309" cy="2797107"/>
          </a:xfrm>
          <a:prstGeom prst="roundRect">
            <a:avLst>
              <a:gd name="adj" fmla="val 13958"/>
            </a:avLst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54000" rIns="54000"/>
          <a:lstStyle/>
          <a:p>
            <a:pPr algn="ctr">
              <a:lnSpc>
                <a:spcPct val="85000"/>
              </a:lnSpc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Специализированная помощь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4974355" y="2886518"/>
            <a:ext cx="1728788" cy="140734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 algn="ctr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6213" algn="ctr">
              <a:lnSpc>
                <a:spcPct val="85000"/>
              </a:lnSpc>
            </a:pPr>
            <a:r>
              <a:rPr lang="ru-RU" sz="1600" b="1" dirty="0" smtClean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Стационар № 1</a:t>
            </a:r>
            <a:endParaRPr lang="ru-RU" sz="1600" b="1" dirty="0">
              <a:solidFill>
                <a:srgbClr val="1B6B4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831751" y="2886519"/>
            <a:ext cx="2016125" cy="1407346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 algn="ctr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176213" algn="ctr">
              <a:lnSpc>
                <a:spcPct val="85000"/>
              </a:lnSpc>
            </a:pPr>
            <a:r>
              <a:rPr lang="ru-RU" sz="1600" b="1" dirty="0" smtClean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Стационар № 2</a:t>
            </a:r>
          </a:p>
        </p:txBody>
      </p:sp>
      <p:sp>
        <p:nvSpPr>
          <p:cNvPr id="17" name="AutoShape 32"/>
          <p:cNvSpPr>
            <a:spLocks noChangeArrowheads="1"/>
          </p:cNvSpPr>
          <p:nvPr/>
        </p:nvSpPr>
        <p:spPr bwMode="auto">
          <a:xfrm rot="10800000">
            <a:off x="7634620" y="5217996"/>
            <a:ext cx="571500" cy="313698"/>
          </a:xfrm>
          <a:prstGeom prst="flowChartMerg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AutoShape 33"/>
          <p:cNvSpPr>
            <a:spLocks noChangeArrowheads="1"/>
          </p:cNvSpPr>
          <p:nvPr/>
        </p:nvSpPr>
        <p:spPr bwMode="auto">
          <a:xfrm>
            <a:off x="6876254" y="5531694"/>
            <a:ext cx="2088232" cy="350979"/>
          </a:xfrm>
          <a:prstGeom prst="roundRect">
            <a:avLst>
              <a:gd name="adj" fmla="val 31102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180 коек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AutoShape 35"/>
          <p:cNvSpPr>
            <a:spLocks noChangeArrowheads="1"/>
          </p:cNvSpPr>
          <p:nvPr/>
        </p:nvSpPr>
        <p:spPr bwMode="auto">
          <a:xfrm>
            <a:off x="4720463" y="5531694"/>
            <a:ext cx="1944687" cy="350979"/>
          </a:xfrm>
          <a:prstGeom prst="roundRect">
            <a:avLst>
              <a:gd name="adj" fmla="val 31102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 algn="ctr">
            <a:noFill/>
            <a:round/>
            <a:headEnd/>
            <a:tailEnd/>
          </a:ln>
        </p:spPr>
        <p:txBody>
          <a:bodyPr wrap="none" anchor="ctr"/>
          <a:lstStyle/>
          <a:p>
            <a:pPr algn="ctr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420 коек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AutoShape 32"/>
          <p:cNvSpPr>
            <a:spLocks noChangeArrowheads="1"/>
          </p:cNvSpPr>
          <p:nvPr/>
        </p:nvSpPr>
        <p:spPr bwMode="auto">
          <a:xfrm rot="10800000">
            <a:off x="5407056" y="5218753"/>
            <a:ext cx="571500" cy="312941"/>
          </a:xfrm>
          <a:prstGeom prst="flowChartMerge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</p:spPr>
        <p:txBody>
          <a:bodyPr rot="10800000" lIns="54000" rIns="54000"/>
          <a:lstStyle/>
          <a:p>
            <a:pPr>
              <a:lnSpc>
                <a:spcPct val="85000"/>
              </a:lnSpc>
            </a:pP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Rectangle 4"/>
          <p:cNvSpPr>
            <a:spLocks noChangeArrowheads="1"/>
          </p:cNvSpPr>
          <p:nvPr/>
        </p:nvSpPr>
        <p:spPr bwMode="auto">
          <a:xfrm>
            <a:off x="2925735" y="2886519"/>
            <a:ext cx="1431627" cy="1407347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9525" algn="ctr">
            <a:solidFill>
              <a:srgbClr val="FF9966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lnSpc>
                <a:spcPct val="85000"/>
              </a:lnSpc>
            </a:pPr>
            <a:r>
              <a:rPr lang="ru-RU" sz="1400" b="1" dirty="0" smtClean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Врачи</a:t>
            </a:r>
            <a:r>
              <a:rPr lang="en-US" sz="1400" b="1" dirty="0" smtClean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85000"/>
              </a:lnSpc>
            </a:pPr>
            <a:r>
              <a:rPr lang="ru-RU" sz="1400" b="1" dirty="0" smtClean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  <a:t>первичного звена</a:t>
            </a:r>
            <a:br>
              <a:rPr lang="ru-RU" sz="1400" b="1" dirty="0" smtClean="0">
                <a:solidFill>
                  <a:srgbClr val="1B6B4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5176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38113" y="142875"/>
            <a:ext cx="8867775" cy="981870"/>
            <a:chOff x="138088" y="142852"/>
            <a:chExt cx="8867824" cy="1029125"/>
          </a:xfrm>
        </p:grpSpPr>
        <p:sp>
          <p:nvSpPr>
            <p:cNvPr id="37" name="TextBox 36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39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539552" y="1196752"/>
            <a:ext cx="8136904" cy="576064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0000"/>
              </a:lnSpc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+mj-lt"/>
                <a:cs typeface="Times New Roman" pitchFamily="18" charset="0"/>
              </a:rPr>
              <a:t>Медицинская  помощь  больным  со  злокачественными новообразованиями  обеспечена  следующими  ресурсами</a:t>
            </a:r>
            <a:endParaRPr lang="ru-RU" sz="2000" b="1" dirty="0">
              <a:solidFill>
                <a:srgbClr val="002060"/>
              </a:solidFill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9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Диспансер май 201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19680"/>
            <a:ext cx="4176897" cy="2861948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outerShdw blurRad="254000" dist="406400" dir="18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571500" y="971550"/>
            <a:ext cx="79200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Arial Unicode MS" pitchFamily="34" charset="-128"/>
                <a:cs typeface="Arial Unicode MS" pitchFamily="34" charset="-128"/>
              </a:rPr>
              <a:t>Главный корпус: ул.Завертяева, 9/1</a:t>
            </a:r>
            <a:endParaRPr lang="ru-RU" sz="3200" dirty="0">
              <a:solidFill>
                <a:srgbClr val="99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Диспансер май 20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907712"/>
            <a:ext cx="3960440" cy="2970330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outerShdw blurRad="254000" dist="406400" dir="18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341" name="Рисунок 5" descr="МРТ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3995738"/>
            <a:ext cx="3851275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Диспансер май 201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3923936"/>
            <a:ext cx="3660565" cy="2745424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outerShdw blurRad="254000" dist="406400" dir="18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14343" name="Группа 16"/>
          <p:cNvGrpSpPr>
            <a:grpSpLocks/>
          </p:cNvGrpSpPr>
          <p:nvPr/>
        </p:nvGrpSpPr>
        <p:grpSpPr bwMode="auto">
          <a:xfrm>
            <a:off x="138113" y="142875"/>
            <a:ext cx="8867775" cy="1028700"/>
            <a:chOff x="138088" y="142852"/>
            <a:chExt cx="8867824" cy="1029125"/>
          </a:xfrm>
        </p:grpSpPr>
        <p:sp>
          <p:nvSpPr>
            <p:cNvPr id="10" name="TextBox 9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4345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46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3454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8" descr="https://encrypted-tbn1.gstatic.com/images?q=tbn:ANd9GcT67PtZpLmD5hTXcGWCzzTKMZgm7_hNqY187Tj_LaNzMu_HpjXD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1700213"/>
            <a:ext cx="264795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Диспансер май 201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4864"/>
            <a:ext cx="5984225" cy="2880320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outerShdw blurRad="254000" dist="406400" dir="18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611188" y="1125538"/>
            <a:ext cx="7920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  <a:ea typeface="Arial Unicode MS" pitchFamily="34" charset="-128"/>
                <a:cs typeface="Arial Unicode MS" pitchFamily="34" charset="-128"/>
              </a:rPr>
              <a:t>Корпус № 2: ул. Учебная, 205</a:t>
            </a:r>
            <a:endParaRPr lang="ru-RU" sz="3200" dirty="0">
              <a:solidFill>
                <a:srgbClr val="99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5365" name="Рисунок 3" descr="IMG_048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141663"/>
            <a:ext cx="4392612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6" name="Группа 16"/>
          <p:cNvGrpSpPr>
            <a:grpSpLocks/>
          </p:cNvGrpSpPr>
          <p:nvPr/>
        </p:nvGrpSpPr>
        <p:grpSpPr bwMode="auto">
          <a:xfrm>
            <a:off x="138113" y="142875"/>
            <a:ext cx="8867775" cy="1028700"/>
            <a:chOff x="138088" y="142852"/>
            <a:chExt cx="8867824" cy="1029125"/>
          </a:xfrm>
        </p:grpSpPr>
        <p:sp>
          <p:nvSpPr>
            <p:cNvPr id="6" name="TextBox 5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charset="0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15370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71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11"/>
          <p:cNvSpPr txBox="1"/>
          <p:nvPr/>
        </p:nvSpPr>
        <p:spPr>
          <a:xfrm>
            <a:off x="2007457" y="5439476"/>
            <a:ext cx="2449513" cy="923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800" b="1" dirty="0" err="1">
                <a:solidFill>
                  <a:srgbClr val="FF0066"/>
                </a:solidFill>
                <a:latin typeface="+mn-lt"/>
              </a:rPr>
              <a:t>Маммологический</a:t>
            </a:r>
            <a:r>
              <a:rPr lang="ru-RU" sz="1800" b="1" dirty="0">
                <a:solidFill>
                  <a:srgbClr val="FF0066"/>
                </a:solidFill>
                <a:latin typeface="+mn-lt"/>
              </a:rPr>
              <a:t> центр Омской области</a:t>
            </a:r>
          </a:p>
        </p:txBody>
      </p:sp>
      <p:pic>
        <p:nvPicPr>
          <p:cNvPr id="15368" name="Picture 10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275" y="4730750"/>
            <a:ext cx="168433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6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6"/>
          <p:cNvGrpSpPr>
            <a:grpSpLocks/>
          </p:cNvGrpSpPr>
          <p:nvPr/>
        </p:nvGrpSpPr>
        <p:grpSpPr bwMode="auto">
          <a:xfrm>
            <a:off x="138113" y="142875"/>
            <a:ext cx="8867775" cy="981870"/>
            <a:chOff x="138088" y="142852"/>
            <a:chExt cx="8867824" cy="1029125"/>
          </a:xfrm>
        </p:grpSpPr>
        <p:sp>
          <p:nvSpPr>
            <p:cNvPr id="37" name="TextBox 36"/>
            <p:cNvSpPr txBox="1"/>
            <p:nvPr/>
          </p:nvSpPr>
          <p:spPr>
            <a:xfrm>
              <a:off x="1042968" y="214290"/>
              <a:ext cx="6967576" cy="772519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hangingPunct="1"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Министерство здравоохранения Омской области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Бюджетное учреждение здравоохранения Омской области </a:t>
              </a:r>
            </a:p>
            <a:p>
              <a:pPr algn="ctr" eaLnBrk="1" hangingPunct="1">
                <a:lnSpc>
                  <a:spcPct val="80000"/>
                </a:lnSpc>
                <a:defRPr/>
              </a:pPr>
              <a:r>
                <a:rPr kumimoji="0" lang="ru-RU" sz="1700" b="1" spc="50" dirty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a typeface="+mn-ea"/>
                  <a:cs typeface="+mn-cs"/>
                </a:rPr>
                <a:t>«Клинический онкологический диспансер»</a:t>
              </a:r>
            </a:p>
          </p:txBody>
        </p:sp>
        <p:pic>
          <p:nvPicPr>
            <p:cNvPr id="39" name="Picture 5" descr="C:\Documents and Settings\Admin\Рабочий стол\Доклад главного врача\ОО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088" y="142852"/>
              <a:ext cx="986923" cy="1029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" name="Picture 6" descr="C:\Documents and Settings\Admin\Рабочий стол\Доклад главного врача\КОД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76793" y="142852"/>
              <a:ext cx="1029119" cy="1029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1547664" y="1124744"/>
            <a:ext cx="5832648" cy="432048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lIns="90000" tIns="46800" rIns="90000" bIns="46800" anchor="ctr">
            <a:noAutofit/>
          </a:bodyPr>
          <a:lstStyle>
            <a:lvl1pPr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742950" indent="-28575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2pPr>
            <a:lvl3pPr marL="11430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3pPr>
            <a:lvl4pPr marL="16002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4pPr>
            <a:lvl5pPr marL="2057400" indent="-228600" defTabSz="449263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kumimoji="1" sz="2400">
                <a:solidFill>
                  <a:schemeClr val="tx1"/>
                </a:solidFill>
                <a:latin typeface="Arial" charset="0"/>
                <a:ea typeface="Arial" charset="0"/>
              </a:defRPr>
            </a:lvl9pPr>
          </a:lstStyle>
          <a:p>
            <a:pPr algn="ctr">
              <a:lnSpc>
                <a:spcPct val="85000"/>
              </a:lnSpc>
              <a:buClr>
                <a:srgbClr val="FFFFFF"/>
              </a:buClr>
              <a:buSzPct val="100000"/>
            </a:pPr>
            <a:r>
              <a:rPr lang="ru-RU" b="1" dirty="0" smtClean="0">
                <a:solidFill>
                  <a:srgbClr val="002060"/>
                </a:solidFill>
                <a:latin typeface="Perpetua" charset="0"/>
                <a:cs typeface="Lucida Sans Unicode" charset="0"/>
              </a:rPr>
              <a:t>Медицинские кадры диспансера</a:t>
            </a:r>
            <a:endParaRPr lang="ru-RU" b="1" dirty="0">
              <a:solidFill>
                <a:srgbClr val="002060"/>
              </a:solidFill>
              <a:latin typeface="Perpetua" charset="0"/>
              <a:cs typeface="Lucida Sans Unicode" charset="0"/>
            </a:endParaRPr>
          </a:p>
        </p:txBody>
      </p:sp>
      <p:grpSp>
        <p:nvGrpSpPr>
          <p:cNvPr id="43" name="Группа 62"/>
          <p:cNvGrpSpPr>
            <a:grpSpLocks/>
          </p:cNvGrpSpPr>
          <p:nvPr/>
        </p:nvGrpSpPr>
        <p:grpSpPr bwMode="auto">
          <a:xfrm>
            <a:off x="179512" y="1700809"/>
            <a:ext cx="8755976" cy="3685777"/>
            <a:chOff x="467544" y="3164880"/>
            <a:chExt cx="7887614" cy="2779069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</p:grpSpPr>
        <p:sp>
          <p:nvSpPr>
            <p:cNvPr id="44" name="AutoShape 38"/>
            <p:cNvSpPr>
              <a:spLocks noChangeArrowheads="1"/>
            </p:cNvSpPr>
            <p:nvPr/>
          </p:nvSpPr>
          <p:spPr bwMode="auto">
            <a:xfrm>
              <a:off x="467544" y="3164880"/>
              <a:ext cx="2338468" cy="1127655"/>
            </a:xfrm>
            <a:prstGeom prst="roundRect">
              <a:avLst>
                <a:gd name="adj" fmla="val 31102"/>
              </a:avLst>
            </a:prstGeom>
            <a:grpFill/>
            <a:ln w="22225" algn="ctr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1800" b="1">
                  <a:solidFill>
                    <a:srgbClr val="002060"/>
                  </a:solidFill>
                  <a:latin typeface="Times New Roman" charset="0"/>
                  <a:cs typeface="Times New Roman" charset="0"/>
                </a:rPr>
                <a:t>Врачи</a:t>
              </a:r>
            </a:p>
          </p:txBody>
        </p:sp>
        <p:sp>
          <p:nvSpPr>
            <p:cNvPr id="45" name="AutoShape 39"/>
            <p:cNvSpPr>
              <a:spLocks noChangeArrowheads="1"/>
            </p:cNvSpPr>
            <p:nvPr/>
          </p:nvSpPr>
          <p:spPr bwMode="auto">
            <a:xfrm>
              <a:off x="2915554" y="3167762"/>
              <a:ext cx="2576601" cy="1147002"/>
            </a:xfrm>
            <a:prstGeom prst="roundRect">
              <a:avLst>
                <a:gd name="adj" fmla="val 31102"/>
              </a:avLst>
            </a:prstGeom>
            <a:grpFill/>
            <a:ln w="22225" algn="ctr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1800" b="1" dirty="0">
                  <a:solidFill>
                    <a:srgbClr val="002060"/>
                  </a:solidFill>
                  <a:latin typeface="Times New Roman" charset="0"/>
                  <a:cs typeface="Times New Roman" charset="0"/>
                </a:rPr>
                <a:t>Средний </a:t>
              </a:r>
            </a:p>
            <a:p>
              <a:pPr algn="ctr">
                <a:lnSpc>
                  <a:spcPct val="80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1800" b="1" dirty="0">
                  <a:solidFill>
                    <a:srgbClr val="002060"/>
                  </a:solidFill>
                  <a:latin typeface="Times New Roman" charset="0"/>
                  <a:cs typeface="Times New Roman" charset="0"/>
                </a:rPr>
                <a:t>медицинский персонал</a:t>
              </a:r>
            </a:p>
          </p:txBody>
        </p:sp>
        <p:sp>
          <p:nvSpPr>
            <p:cNvPr id="46" name="AutoShape 40"/>
            <p:cNvSpPr>
              <a:spLocks noChangeArrowheads="1"/>
            </p:cNvSpPr>
            <p:nvPr/>
          </p:nvSpPr>
          <p:spPr bwMode="auto">
            <a:xfrm>
              <a:off x="5601696" y="3168379"/>
              <a:ext cx="2714719" cy="1151147"/>
            </a:xfrm>
            <a:prstGeom prst="roundRect">
              <a:avLst>
                <a:gd name="adj" fmla="val 31102"/>
              </a:avLst>
            </a:prstGeom>
            <a:grpFill/>
            <a:ln w="22225" algn="ctr">
              <a:solidFill>
                <a:srgbClr val="00206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80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1800" b="1" dirty="0">
                  <a:solidFill>
                    <a:srgbClr val="002060"/>
                  </a:solidFill>
                  <a:latin typeface="Times New Roman" charset="0"/>
                  <a:cs typeface="Times New Roman" charset="0"/>
                </a:rPr>
                <a:t>Младший</a:t>
              </a:r>
            </a:p>
            <a:p>
              <a:pPr algn="ctr">
                <a:lnSpc>
                  <a:spcPct val="80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1800" b="1" dirty="0">
                  <a:solidFill>
                    <a:srgbClr val="002060"/>
                  </a:solidFill>
                  <a:latin typeface="Times New Roman" charset="0"/>
                  <a:cs typeface="Times New Roman" charset="0"/>
                </a:rPr>
                <a:t>медицинский персонал</a:t>
              </a:r>
            </a:p>
          </p:txBody>
        </p:sp>
        <p:sp>
          <p:nvSpPr>
            <p:cNvPr id="47" name="AutoShape 41"/>
            <p:cNvSpPr>
              <a:spLocks noChangeArrowheads="1"/>
            </p:cNvSpPr>
            <p:nvPr/>
          </p:nvSpPr>
          <p:spPr bwMode="auto">
            <a:xfrm>
              <a:off x="467544" y="4946502"/>
              <a:ext cx="2338036" cy="997447"/>
            </a:xfrm>
            <a:prstGeom prst="roundRect">
              <a:avLst>
                <a:gd name="adj" fmla="val 31102"/>
              </a:avLst>
            </a:prstGeom>
            <a:grpFill/>
            <a:ln w="22225">
              <a:solidFill>
                <a:srgbClr val="002060"/>
              </a:solidFill>
            </a:ln>
            <a:extLst/>
          </p:spPr>
          <p:txBody>
            <a:bodyPr wrap="none"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4000" b="1" dirty="0" smtClean="0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218</a:t>
              </a:r>
              <a:endParaRPr lang="ru-RU" sz="4000" b="1" dirty="0">
                <a:solidFill>
                  <a:srgbClr val="C00000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8" name="AutoShape 42"/>
            <p:cNvSpPr>
              <a:spLocks noChangeArrowheads="1"/>
            </p:cNvSpPr>
            <p:nvPr/>
          </p:nvSpPr>
          <p:spPr bwMode="auto">
            <a:xfrm>
              <a:off x="2940276" y="4946502"/>
              <a:ext cx="2566189" cy="997443"/>
            </a:xfrm>
            <a:prstGeom prst="roundRect">
              <a:avLst>
                <a:gd name="adj" fmla="val 31102"/>
              </a:avLst>
            </a:prstGeom>
            <a:grpFill/>
            <a:ln w="22225">
              <a:solidFill>
                <a:srgbClr val="002060"/>
              </a:solidFill>
            </a:ln>
            <a:extLst/>
          </p:spPr>
          <p:txBody>
            <a:bodyPr wrap="none"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4000" b="1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468</a:t>
              </a:r>
            </a:p>
          </p:txBody>
        </p:sp>
        <p:sp>
          <p:nvSpPr>
            <p:cNvPr id="55" name="AutoShape 43"/>
            <p:cNvSpPr>
              <a:spLocks noChangeArrowheads="1"/>
            </p:cNvSpPr>
            <p:nvPr/>
          </p:nvSpPr>
          <p:spPr bwMode="auto">
            <a:xfrm>
              <a:off x="5641162" y="4946502"/>
              <a:ext cx="2713996" cy="997443"/>
            </a:xfrm>
            <a:prstGeom prst="roundRect">
              <a:avLst>
                <a:gd name="adj" fmla="val 31102"/>
              </a:avLst>
            </a:prstGeom>
            <a:grpFill/>
            <a:ln w="22225">
              <a:solidFill>
                <a:srgbClr val="002060"/>
              </a:solidFill>
            </a:ln>
            <a:extLst/>
          </p:spPr>
          <p:txBody>
            <a:bodyPr wrap="none" anchor="ctr"/>
            <a:lstStyle/>
            <a:p>
              <a:pPr algn="ctr"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ru-RU" sz="4000" b="1" dirty="0" smtClean="0">
                  <a:solidFill>
                    <a:srgbClr val="C00000"/>
                  </a:solidFill>
                  <a:latin typeface="Times New Roman" charset="0"/>
                  <a:cs typeface="Times New Roman" charset="0"/>
                </a:rPr>
                <a:t>159</a:t>
              </a:r>
              <a:endParaRPr lang="ru-RU" sz="4000" b="1" dirty="0">
                <a:solidFill>
                  <a:srgbClr val="C00000"/>
                </a:solidFill>
                <a:latin typeface="Times New Roman" charset="0"/>
                <a:cs typeface="Times New Roman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stantia">
      <a:majorFont>
        <a:latin typeface="Constantia"/>
        <a:ea typeface=""/>
        <a:cs typeface=""/>
      </a:majorFont>
      <a:minorFont>
        <a:latin typeface="Constantia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5947</TotalTime>
  <Words>1442</Words>
  <Application>Microsoft Office PowerPoint</Application>
  <PresentationFormat>Экран (4:3)</PresentationFormat>
  <Paragraphs>391</Paragraphs>
  <Slides>30</Slides>
  <Notes>13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Тема1</vt:lpstr>
      <vt:lpstr>Лист Microsoft Excel 97-2003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Количество больных злокачественными новообразованиями,  выявленных за 2007-2014 годы в Омской области </vt:lpstr>
      <vt:lpstr>Злокачественные новообразования. Заболеваемость и смертность  за 2007-2014 гг.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Olga</dc:creator>
  <cp:lastModifiedBy>Sveta</cp:lastModifiedBy>
  <cp:revision>615</cp:revision>
  <cp:lastPrinted>2015-03-24T05:51:08Z</cp:lastPrinted>
  <dcterms:modified xsi:type="dcterms:W3CDTF">2015-09-21T15:15:04Z</dcterms:modified>
</cp:coreProperties>
</file>