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5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4" r:id="rId12"/>
    <p:sldId id="265" r:id="rId13"/>
    <p:sldId id="266" r:id="rId14"/>
    <p:sldId id="268" r:id="rId15"/>
    <p:sldId id="270" r:id="rId16"/>
    <p:sldId id="271" r:id="rId17"/>
    <p:sldId id="267" r:id="rId18"/>
    <p:sldId id="263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1" r:id="rId28"/>
    <p:sldId id="282" r:id="rId29"/>
    <p:sldId id="283" r:id="rId30"/>
    <p:sldId id="289" r:id="rId31"/>
    <p:sldId id="288" r:id="rId32"/>
    <p:sldId id="285" r:id="rId33"/>
    <p:sldId id="286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1" initials="1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990000"/>
    <a:srgbClr val="9E2600"/>
    <a:srgbClr val="2B5681"/>
    <a:srgbClr val="FFE5E5"/>
    <a:srgbClr val="336699"/>
    <a:srgbClr val="CC3300"/>
    <a:srgbClr val="FF9900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12" autoAdjust="0"/>
    <p:restoredTop sz="99571" autoAdjust="0"/>
  </p:normalViewPr>
  <p:slideViewPr>
    <p:cSldViewPr>
      <p:cViewPr varScale="1">
        <p:scale>
          <a:sx n="67" d="100"/>
          <a:sy n="67" d="100"/>
        </p:scale>
        <p:origin x="-118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1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  <c:spPr>
        <a:ln w="15875">
          <a:solidFill>
            <a:schemeClr val="tx1"/>
          </a:solidFill>
        </a:ln>
      </c:spPr>
    </c:floor>
    <c:sideWall>
      <c:thickness val="0"/>
    </c:sideWall>
    <c:backWall>
      <c:thickness val="0"/>
      <c:spPr>
        <a:ln w="19050">
          <a:solidFill>
            <a:schemeClr val="tx1"/>
          </a:solidFill>
        </a:ln>
      </c:spPr>
    </c:backWall>
    <c:plotArea>
      <c:layout>
        <c:manualLayout>
          <c:layoutTarget val="inner"/>
          <c:xMode val="edge"/>
          <c:yMode val="edge"/>
          <c:x val="0.47928601475429677"/>
          <c:y val="3.1588529964332313E-2"/>
          <c:w val="0.46730954395380675"/>
          <c:h val="0.9050984384819597"/>
        </c:manualLayout>
      </c:layout>
      <c:bar3DChart>
        <c:barDir val="bar"/>
        <c:grouping val="clustered"/>
        <c:varyColors val="0"/>
        <c:ser>
          <c:idx val="0"/>
          <c:order val="0"/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1.0552008941076822E-2"/>
                  <c:y val="-1.05295099881108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9.0445790923515627E-3"/>
                  <c:y val="-5.264754994055387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9596588033428421E-2"/>
                  <c:y val="-1.31618874851385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6581728335977951E-2"/>
                  <c:y val="-1.5794264982166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3566868638527385E-2"/>
                  <c:y val="-1.983240871509484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3.6178316369406452E-2"/>
                  <c:y val="6.05446824316370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600" b="1">
                    <a:solidFill>
                      <a:srgbClr val="000099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Лист2!$G$8:$G$13</c:f>
              <c:strCache>
                <c:ptCount val="6"/>
                <c:pt idx="0">
                  <c:v>неудовлетворённость санитарным состоянием и бытовыми условиями</c:v>
                </c:pt>
                <c:pt idx="1">
                  <c:v>претензии к платности медицинских услуг</c:v>
                </c:pt>
                <c:pt idx="2">
                  <c:v>претензии к профессионализму</c:v>
                </c:pt>
                <c:pt idx="3">
                  <c:v>недовольство уровнем лекарственного обеспечения</c:v>
                </c:pt>
                <c:pt idx="4">
                  <c:v>недоступность медицинской помощи</c:v>
                </c:pt>
                <c:pt idx="5">
                  <c:v>нарушение медицинской этики</c:v>
                </c:pt>
              </c:strCache>
            </c:strRef>
          </c:cat>
          <c:val>
            <c:numRef>
              <c:f>Лист2!$H$8:$H$13</c:f>
              <c:numCache>
                <c:formatCode>0.0%</c:formatCode>
                <c:ptCount val="6"/>
                <c:pt idx="0">
                  <c:v>4.4000000000000095E-2</c:v>
                </c:pt>
                <c:pt idx="1">
                  <c:v>8.6000000000000063E-2</c:v>
                </c:pt>
                <c:pt idx="2">
                  <c:v>0.19700000000000031</c:v>
                </c:pt>
                <c:pt idx="3">
                  <c:v>0.22500000000000031</c:v>
                </c:pt>
                <c:pt idx="4">
                  <c:v>0.34500000000000086</c:v>
                </c:pt>
                <c:pt idx="5">
                  <c:v>0.57299999999999995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84"/>
        <c:gapDepth val="148"/>
        <c:shape val="cylinder"/>
        <c:axId val="33201152"/>
        <c:axId val="35865728"/>
        <c:axId val="0"/>
      </c:bar3DChart>
      <c:catAx>
        <c:axId val="33201152"/>
        <c:scaling>
          <c:orientation val="minMax"/>
        </c:scaling>
        <c:delete val="1"/>
        <c:axPos val="l"/>
        <c:majorTickMark val="out"/>
        <c:minorTickMark val="none"/>
        <c:tickLblPos val="none"/>
        <c:crossAx val="35865728"/>
        <c:crosses val="autoZero"/>
        <c:auto val="1"/>
        <c:lblAlgn val="ctr"/>
        <c:lblOffset val="100"/>
        <c:noMultiLvlLbl val="0"/>
      </c:catAx>
      <c:valAx>
        <c:axId val="35865728"/>
        <c:scaling>
          <c:orientation val="minMax"/>
        </c:scaling>
        <c:delete val="0"/>
        <c:axPos val="b"/>
        <c:majorGridlines>
          <c:spPr>
            <a:ln w="19050">
              <a:solidFill>
                <a:schemeClr val="tx1"/>
              </a:solidFill>
            </a:ln>
          </c:spPr>
        </c:majorGridlines>
        <c:numFmt formatCode="0%" sourceLinked="0"/>
        <c:majorTickMark val="out"/>
        <c:minorTickMark val="none"/>
        <c:tickLblPos val="nextTo"/>
        <c:spPr>
          <a:ln w="15875">
            <a:solidFill>
              <a:schemeClr val="tx1"/>
            </a:solidFill>
          </a:ln>
        </c:spPr>
        <c:txPr>
          <a:bodyPr/>
          <a:lstStyle/>
          <a:p>
            <a:pPr>
              <a:defRPr sz="1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  <c:crossAx val="33201152"/>
        <c:crosses val="autoZero"/>
        <c:crossBetween val="between"/>
      </c:valAx>
    </c:plotArea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50BE15-CC94-4DBB-A311-3C123320498E}" type="datetimeFigureOut">
              <a:rPr lang="ru-RU" smtClean="0"/>
              <a:pPr/>
              <a:t>11.04.2015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615CA4-0AC1-470E-B124-A41867028E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4617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285992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4214818"/>
            <a:ext cx="6400800" cy="78581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Tahoma" pitchFamily="34" charset="0"/>
                <a:cs typeface="Tahom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11.04.2015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0478267"/>
      </p:ext>
    </p:extLst>
  </p:cSld>
  <p:clrMapOvr>
    <a:masterClrMapping/>
  </p:clrMapOvr>
  <p:transition spd="med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52"/>
            <a:ext cx="9144000" cy="928670"/>
          </a:xfrm>
          <a:prstGeom prst="rect">
            <a:avLst/>
          </a:prstGeom>
        </p:spPr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42844" y="1357298"/>
            <a:ext cx="8858312" cy="4643470"/>
          </a:xfrm>
          <a:prstGeom prst="rect">
            <a:avLst/>
          </a:prstGeom>
        </p:spPr>
        <p:txBody>
          <a:bodyPr vert="eaVert"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11.04.2015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9409957"/>
      </p:ext>
    </p:extLst>
  </p:cSld>
  <p:clrMapOvr>
    <a:masterClrMapping/>
  </p:clrMapOvr>
  <p:transition spd="med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6710" y="274639"/>
            <a:ext cx="900090" cy="5797568"/>
          </a:xfrm>
          <a:prstGeom prst="rect">
            <a:avLst/>
          </a:prstGeom>
        </p:spPr>
        <p:txBody>
          <a:bodyPr vert="eaVert"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14282" y="274639"/>
            <a:ext cx="7429552" cy="5726129"/>
          </a:xfrm>
          <a:prstGeom prst="rect">
            <a:avLst/>
          </a:prstGeom>
        </p:spPr>
        <p:txBody>
          <a:bodyPr vert="eaVert"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11.04.2015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7629423"/>
      </p:ext>
    </p:extLst>
  </p:cSld>
  <p:clrMapOvr>
    <a:masterClrMapping/>
  </p:clrMapOvr>
  <p:transition spd="med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52"/>
            <a:ext cx="9144000" cy="928670"/>
          </a:xfrm>
          <a:prstGeom prst="rect">
            <a:avLst/>
          </a:prstGeom>
        </p:spPr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2844" y="1357298"/>
            <a:ext cx="8858312" cy="4643470"/>
          </a:xfrm>
          <a:prstGeom prst="rect">
            <a:avLst/>
          </a:prstGeom>
        </p:spPr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11.04.2015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6320938"/>
      </p:ext>
    </p:extLst>
  </p:cSld>
  <p:clrMapOvr>
    <a:masterClrMapping/>
  </p:clrMapOvr>
  <p:transition spd="med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3200" b="1" cap="all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11.04.2015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5357818" y="6357958"/>
            <a:ext cx="2133600" cy="365125"/>
          </a:xfrm>
          <a:prstGeom prst="rect">
            <a:avLst/>
          </a:prstGeom>
        </p:spPr>
        <p:txBody>
          <a:bodyPr/>
          <a:lstStyle/>
          <a:p>
            <a:fld id="{D8CA277C-D023-4799-8BC3-32D44A5D05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7642739"/>
      </p:ext>
    </p:extLst>
  </p:cSld>
  <p:clrMapOvr>
    <a:masterClrMapping/>
  </p:clrMapOvr>
  <p:transition spd="med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52"/>
            <a:ext cx="9144000" cy="928670"/>
          </a:xfrm>
          <a:prstGeom prst="rect">
            <a:avLst/>
          </a:prstGeom>
        </p:spPr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28596" y="1357298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 sz="20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 sz="1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 sz="1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3438" y="1357298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 sz="20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 sz="1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 sz="1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11.04.2015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154862"/>
      </p:ext>
    </p:extLst>
  </p:cSld>
  <p:clrMapOvr>
    <a:masterClrMapping/>
  </p:clrMapOvr>
  <p:transition spd="med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52"/>
            <a:ext cx="9144000" cy="928670"/>
          </a:xfrm>
          <a:prstGeom prst="rect">
            <a:avLst/>
          </a:prstGeom>
        </p:spPr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1357298"/>
            <a:ext cx="4040188" cy="42862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8596" y="2000240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 sz="20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 sz="1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 sz="16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 sz="16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3438" y="1357298"/>
            <a:ext cx="4041775" cy="42862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3438" y="2000240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 sz="20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 sz="1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 sz="16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 sz="16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11.04.2015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9889463"/>
      </p:ext>
    </p:extLst>
  </p:cSld>
  <p:clrMapOvr>
    <a:masterClrMapping/>
  </p:clrMapOvr>
  <p:transition spd="med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52"/>
            <a:ext cx="9144000" cy="928670"/>
          </a:xfrm>
          <a:prstGeom prst="rect">
            <a:avLst/>
          </a:prstGeom>
        </p:spPr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11.04.2015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0860191"/>
      </p:ext>
    </p:extLst>
  </p:cSld>
  <p:clrMapOvr>
    <a:masterClrMapping/>
  </p:clrMapOvr>
  <p:transition spd="med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11.04.2015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0886740"/>
      </p:ext>
    </p:extLst>
  </p:cSld>
  <p:clrMapOvr>
    <a:masterClrMapping/>
  </p:clrMapOvr>
  <p:transition spd="med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273050"/>
            <a:ext cx="8258204" cy="512744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>
              <a:defRPr sz="28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1868" y="857232"/>
            <a:ext cx="5143536" cy="5143536"/>
          </a:xfrm>
          <a:prstGeom prst="rect">
            <a:avLst/>
          </a:prstGeom>
        </p:spPr>
        <p:txBody>
          <a:bodyPr/>
          <a:lstStyle>
            <a:lvl1pPr>
              <a:defRPr sz="32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 sz="2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 sz="20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 sz="20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857233"/>
            <a:ext cx="3008313" cy="51435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11.04.2015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787557"/>
      </p:ext>
    </p:extLst>
  </p:cSld>
  <p:clrMapOvr>
    <a:masterClrMapping/>
  </p:clrMapOvr>
  <p:transition spd="med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928662" y="142852"/>
            <a:ext cx="6929486" cy="428604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>
              <a:defRPr sz="24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928662" y="642918"/>
            <a:ext cx="6912000" cy="478634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28662" y="5500702"/>
            <a:ext cx="6929486" cy="571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11.04.2015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017399"/>
      </p:ext>
    </p:extLst>
  </p:cSld>
  <p:clrMapOvr>
    <a:masterClrMapping/>
  </p:clrMapOvr>
  <p:transition spd="med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7508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strips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Ø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v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Wingdings" pitchFamily="2" charset="2"/>
        <a:buChar char="ü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►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4958" y="2276872"/>
            <a:ext cx="8505514" cy="2751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800" b="1" dirty="0" smtClean="0">
                <a:solidFill>
                  <a:srgbClr val="000099"/>
                </a:solidFill>
              </a:rPr>
              <a:t>Этический кодекс </a:t>
            </a:r>
          </a:p>
          <a:p>
            <a:pPr algn="ctr">
              <a:lnSpc>
                <a:spcPct val="90000"/>
              </a:lnSpc>
            </a:pPr>
            <a:r>
              <a:rPr lang="ru-RU" sz="4800" b="1" dirty="0" smtClean="0">
                <a:solidFill>
                  <a:srgbClr val="000099"/>
                </a:solidFill>
              </a:rPr>
              <a:t>медицинской сестры России </a:t>
            </a:r>
          </a:p>
          <a:p>
            <a:pPr algn="ctr">
              <a:lnSpc>
                <a:spcPct val="90000"/>
              </a:lnSpc>
            </a:pPr>
            <a:r>
              <a:rPr lang="ru-RU" sz="4800" b="1" dirty="0" smtClean="0">
                <a:solidFill>
                  <a:srgbClr val="000099"/>
                </a:solidFill>
              </a:rPr>
              <a:t>как основа профессиональной деятельности</a:t>
            </a:r>
            <a:endParaRPr lang="ru-RU" sz="4800" b="1" dirty="0">
              <a:solidFill>
                <a:srgbClr val="000099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052736"/>
            <a:ext cx="9036496" cy="438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endParaRPr lang="ru-RU" sz="2500" b="1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7133121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1396631"/>
            <a:ext cx="6192688" cy="880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3100" b="1" dirty="0" smtClean="0">
                <a:solidFill>
                  <a:srgbClr val="990000"/>
                </a:solidFill>
              </a:rPr>
              <a:t>Принцип доступности оказания медицинской помощи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4016" y="2379652"/>
            <a:ext cx="896448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3000" b="1" dirty="0" smtClean="0">
                <a:solidFill>
                  <a:srgbClr val="000099"/>
                </a:solidFill>
              </a:rPr>
              <a:t>квалифицированное оказание медицинской помощи и профессиональное отношение </a:t>
            </a:r>
          </a:p>
          <a:p>
            <a:r>
              <a:rPr lang="ru-RU" altLang="ja-JP" sz="3000" b="1" dirty="0" smtClean="0">
                <a:solidFill>
                  <a:srgbClr val="000099"/>
                </a:solidFill>
              </a:rPr>
              <a:t>к пациенту, применение всего имеющегося арсенала здравоохранения для проведения качественной диагностики и лечения, реализации профилактических мер </a:t>
            </a:r>
          </a:p>
          <a:p>
            <a:r>
              <a:rPr lang="ru-RU" altLang="ja-JP" sz="3000" b="1" dirty="0" smtClean="0">
                <a:solidFill>
                  <a:srgbClr val="000099"/>
                </a:solidFill>
              </a:rPr>
              <a:t>и оказания паллиативной</a:t>
            </a:r>
          </a:p>
          <a:p>
            <a:r>
              <a:rPr lang="ru-RU" altLang="ja-JP" sz="3000" b="1" dirty="0" smtClean="0">
                <a:solidFill>
                  <a:srgbClr val="000099"/>
                </a:solidFill>
              </a:rPr>
              <a:t>помощи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97422" y="4653136"/>
            <a:ext cx="3339074" cy="198359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D:\Рисунки\человечки\3D_Figures\001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7744" y="1280688"/>
            <a:ext cx="1005342" cy="96810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1276018"/>
            <a:ext cx="651621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ja-JP" sz="5000" b="1" dirty="0" smtClean="0">
                <a:solidFill>
                  <a:srgbClr val="990000"/>
                </a:solidFill>
              </a:rPr>
              <a:t>Этические конфликты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8614" y="2091060"/>
            <a:ext cx="3377282" cy="256207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079" t="9857" b="4047"/>
          <a:stretch>
            <a:fillRect/>
          </a:stretch>
        </p:blipFill>
        <p:spPr bwMode="auto">
          <a:xfrm>
            <a:off x="6083651" y="2132856"/>
            <a:ext cx="2952846" cy="446449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64012" y="3775651"/>
            <a:ext cx="3416100" cy="270074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342509"/>
            <a:ext cx="8712968" cy="6601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4500" b="1" dirty="0" smtClean="0">
                <a:solidFill>
                  <a:srgbClr val="990000"/>
                </a:solidFill>
              </a:rPr>
              <a:t>Качество </a:t>
            </a:r>
            <a:r>
              <a:rPr lang="ru-RU" altLang="ja-JP" sz="4500" b="1" dirty="0">
                <a:solidFill>
                  <a:srgbClr val="990000"/>
                </a:solidFill>
              </a:rPr>
              <a:t>медицинской помощи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4661" y="2955716"/>
            <a:ext cx="863781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ja-JP" sz="4000" b="1" dirty="0">
                <a:solidFill>
                  <a:srgbClr val="000099"/>
                </a:solidFill>
              </a:rPr>
              <a:t>совокупность характеристик, подтверждающих соответствие медицинской помощи современному уровню медицинской науки </a:t>
            </a:r>
            <a:r>
              <a:rPr lang="ru-RU" altLang="ja-JP" sz="4000" b="1" dirty="0" smtClean="0">
                <a:solidFill>
                  <a:srgbClr val="000099"/>
                </a:solidFill>
              </a:rPr>
              <a:t>                и </a:t>
            </a:r>
            <a:r>
              <a:rPr lang="ru-RU" altLang="ja-JP" sz="4000" b="1" dirty="0">
                <a:solidFill>
                  <a:srgbClr val="000099"/>
                </a:solidFill>
              </a:rPr>
              <a:t>техники, имеющимся потребностям пациента</a:t>
            </a:r>
          </a:p>
        </p:txBody>
      </p:sp>
      <p:sp>
        <p:nvSpPr>
          <p:cNvPr id="4" name="Стрелка вниз 3"/>
          <p:cNvSpPr/>
          <p:nvPr/>
        </p:nvSpPr>
        <p:spPr>
          <a:xfrm>
            <a:off x="4066374" y="2086458"/>
            <a:ext cx="577634" cy="864096"/>
          </a:xfrm>
          <a:prstGeom prst="downArrow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58444022"/>
              </p:ext>
            </p:extLst>
          </p:nvPr>
        </p:nvGraphicFramePr>
        <p:xfrm>
          <a:off x="898576" y="1916832"/>
          <a:ext cx="8245424" cy="4941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79512" y="1036591"/>
            <a:ext cx="9073008" cy="880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3200" b="1" dirty="0">
                <a:solidFill>
                  <a:srgbClr val="990000"/>
                </a:solidFill>
              </a:rPr>
              <a:t>Неудовлетворённость пациентов низким качеством медицинской помощи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20080" y="2204864"/>
            <a:ext cx="4572000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2300" b="1" dirty="0" smtClean="0">
                <a:solidFill>
                  <a:srgbClr val="000099"/>
                </a:solidFill>
              </a:rPr>
              <a:t>нарушение медицинской этики</a:t>
            </a:r>
            <a:endParaRPr lang="ru-RU" altLang="ja-JP" sz="2300" b="1" dirty="0">
              <a:solidFill>
                <a:srgbClr val="000099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36512" y="2852936"/>
            <a:ext cx="5036700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ja-JP" sz="2300" b="1" dirty="0">
                <a:solidFill>
                  <a:srgbClr val="000099"/>
                </a:solidFill>
              </a:rPr>
              <a:t>недоступность медицинской помощи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-36512" y="3501008"/>
            <a:ext cx="4932040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altLang="ja-JP" sz="2300" b="1" dirty="0">
                <a:solidFill>
                  <a:srgbClr val="000099"/>
                </a:solidFill>
              </a:rPr>
              <a:t>недовольство уровнем лекарственного обеспечения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11561" y="4293096"/>
            <a:ext cx="4294701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altLang="ja-JP" sz="2300" b="1" dirty="0">
                <a:solidFill>
                  <a:srgbClr val="000099"/>
                </a:solidFill>
              </a:rPr>
              <a:t>претензии к профессионализму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79513" y="4797152"/>
            <a:ext cx="4752527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altLang="ja-JP" sz="2300" b="1" dirty="0">
                <a:solidFill>
                  <a:srgbClr val="000099"/>
                </a:solidFill>
              </a:rPr>
              <a:t>претензии к платности медицинских услуг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44017" y="5589240"/>
            <a:ext cx="4788023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altLang="ja-JP" sz="2300" b="1" dirty="0">
                <a:solidFill>
                  <a:srgbClr val="000099"/>
                </a:solidFill>
              </a:rPr>
              <a:t>неудовлетворённость санитарным состоянием и бытовыми условиями</a:t>
            </a:r>
          </a:p>
        </p:txBody>
      </p:sp>
    </p:spTree>
    <p:extLst>
      <p:ext uri="{BB962C8B-B14F-4D97-AF65-F5344CB8AC3E}">
        <p14:creationId xmlns:p14="http://schemas.microsoft.com/office/powerpoint/2010/main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9894" y="1026719"/>
            <a:ext cx="6404474" cy="1034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ja-JP" sz="3400" b="1" dirty="0">
                <a:solidFill>
                  <a:srgbClr val="990000"/>
                </a:solidFill>
              </a:rPr>
              <a:t>Этический кодекс </a:t>
            </a:r>
            <a:r>
              <a:rPr lang="ru-RU" altLang="ja-JP" sz="3400" b="1" dirty="0" smtClean="0">
                <a:solidFill>
                  <a:srgbClr val="990000"/>
                </a:solidFill>
              </a:rPr>
              <a:t>медицинской сестры </a:t>
            </a:r>
            <a:r>
              <a:rPr lang="ru-RU" altLang="ja-JP" sz="3400" b="1" dirty="0">
                <a:solidFill>
                  <a:srgbClr val="990000"/>
                </a:solidFill>
              </a:rPr>
              <a:t>России в новой редакции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67744" y="5445224"/>
            <a:ext cx="6516216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Автор: В.В. </a:t>
            </a:r>
            <a:r>
              <a:rPr lang="ru-RU" sz="2300" b="1" dirty="0" err="1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Самойленко</a:t>
            </a:r>
            <a:r>
              <a:rPr lang="ru-RU" sz="23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 </a:t>
            </a:r>
          </a:p>
          <a:p>
            <a:r>
              <a:rPr lang="ru-RU" altLang="ja-JP" sz="2300" b="1" dirty="0" smtClean="0">
                <a:solidFill>
                  <a:srgbClr val="000099"/>
                </a:solidFill>
              </a:rPr>
              <a:t>зам. директора ФГОУ СПО «Санкт-Петербургский медико-технический колледж ФМБА России» </a:t>
            </a:r>
            <a:endParaRPr lang="ru-RU" altLang="ja-JP" sz="2300" b="1" dirty="0">
              <a:solidFill>
                <a:srgbClr val="000099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5301208"/>
            <a:ext cx="1999028" cy="144016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3768" y="2122265"/>
            <a:ext cx="5003045" cy="303492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72008" y="5229200"/>
            <a:ext cx="8100392" cy="0"/>
          </a:xfrm>
          <a:prstGeom prst="line">
            <a:avLst/>
          </a:prstGeom>
          <a:solidFill>
            <a:srgbClr val="FF9900">
              <a:alpha val="23000"/>
            </a:srgbClr>
          </a:solidFill>
          <a:ln w="22225">
            <a:solidFill>
              <a:srgbClr val="CC33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8950" y="3349361"/>
            <a:ext cx="1271609" cy="1583094"/>
          </a:xfrm>
          <a:prstGeom prst="rect">
            <a:avLst/>
          </a:prstGeom>
          <a:solidFill>
            <a:srgbClr val="FF9900">
              <a:alpha val="23000"/>
            </a:srgb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5564" y="2122265"/>
            <a:ext cx="1261443" cy="1560612"/>
          </a:xfrm>
          <a:prstGeom prst="rect">
            <a:avLst/>
          </a:prstGeom>
          <a:solidFill>
            <a:srgbClr val="FF9900">
              <a:alpha val="23000"/>
            </a:srgb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1331359"/>
            <a:ext cx="637220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4000" b="1" dirty="0" smtClean="0">
                <a:solidFill>
                  <a:srgbClr val="990000"/>
                </a:solidFill>
              </a:rPr>
              <a:t>Принципиальные моменты обновленного кодекса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04056" y="2565479"/>
            <a:ext cx="860444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Aft>
                <a:spcPts val="2400"/>
              </a:spcAft>
            </a:pPr>
            <a:r>
              <a:rPr lang="ru-RU" altLang="ja-JP" sz="3000" b="1" dirty="0" smtClean="0">
                <a:solidFill>
                  <a:srgbClr val="000099"/>
                </a:solidFill>
              </a:rPr>
              <a:t>Распространяются на всех медицинских сестёр, независимо от профиля деятельности… </a:t>
            </a:r>
          </a:p>
          <a:p>
            <a:pPr>
              <a:lnSpc>
                <a:spcPct val="90000"/>
              </a:lnSpc>
              <a:spcAft>
                <a:spcPts val="2400"/>
              </a:spcAft>
            </a:pPr>
            <a:r>
              <a:rPr lang="ru-RU" altLang="ja-JP" sz="3000" b="1" dirty="0" smtClean="0">
                <a:solidFill>
                  <a:srgbClr val="000099"/>
                </a:solidFill>
              </a:rPr>
              <a:t>Направлены на пациента, в роли которого могут быть больной или здоровый человек, семья и окружение пациента, общество  в целом.</a:t>
            </a:r>
          </a:p>
          <a:p>
            <a:pPr>
              <a:lnSpc>
                <a:spcPct val="90000"/>
              </a:lnSpc>
              <a:spcAft>
                <a:spcPts val="2400"/>
              </a:spcAft>
            </a:pPr>
            <a:r>
              <a:rPr lang="ru-RU" altLang="ja-JP" sz="3000" b="1" dirty="0" smtClean="0">
                <a:solidFill>
                  <a:srgbClr val="000099"/>
                </a:solidFill>
              </a:rPr>
              <a:t>Направлены на сестринский                                уход, достижение наивысшего                            качества жизни пациента.</a:t>
            </a: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141704" y="2636912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sp>
        <p:nvSpPr>
          <p:cNvPr id="5" name="Скругленный прямоугольник 4">
            <a:hlinkClick r:id="" action="ppaction://hlinkshowjump?jump=firstslide"/>
          </p:cNvPr>
          <p:cNvSpPr/>
          <p:nvPr/>
        </p:nvSpPr>
        <p:spPr>
          <a:xfrm>
            <a:off x="141704" y="3789040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sp>
        <p:nvSpPr>
          <p:cNvPr id="6" name="Скругленный прямоугольник 5">
            <a:hlinkClick r:id="" action="ppaction://hlinkshowjump?jump=firstslide"/>
          </p:cNvPr>
          <p:cNvSpPr/>
          <p:nvPr/>
        </p:nvSpPr>
        <p:spPr>
          <a:xfrm>
            <a:off x="141704" y="5301208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6510370" y="4941168"/>
            <a:ext cx="2580448" cy="1800199"/>
            <a:chOff x="6563084" y="4221088"/>
            <a:chExt cx="2473412" cy="1812796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563084" y="4221088"/>
              <a:ext cx="2473412" cy="1812796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63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764168" y="5878086"/>
              <a:ext cx="65087" cy="769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774679" y="5836563"/>
              <a:ext cx="65087" cy="769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739672" y="5875034"/>
              <a:ext cx="65087" cy="769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2376457"/>
            <a:ext cx="8856984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Aft>
                <a:spcPts val="3000"/>
              </a:spcAft>
            </a:pPr>
            <a:r>
              <a:rPr lang="ru-RU" altLang="ja-JP" sz="2800" b="1" dirty="0">
                <a:solidFill>
                  <a:srgbClr val="000099"/>
                </a:solidFill>
              </a:rPr>
              <a:t>Этическая обязанность медицинской сестры - оказывать неотложную медицинскую помощь </a:t>
            </a:r>
            <a:r>
              <a:rPr lang="ru-RU" altLang="ja-JP" sz="2800" b="1" dirty="0" smtClean="0">
                <a:solidFill>
                  <a:srgbClr val="000099"/>
                </a:solidFill>
              </a:rPr>
              <a:t>              не </a:t>
            </a:r>
            <a:r>
              <a:rPr lang="ru-RU" altLang="ja-JP" sz="2800" b="1" dirty="0">
                <a:solidFill>
                  <a:srgbClr val="000099"/>
                </a:solidFill>
              </a:rPr>
              <a:t>только во время исполнения служебных обязанностей, но и в иное время. </a:t>
            </a:r>
          </a:p>
          <a:p>
            <a:pPr>
              <a:lnSpc>
                <a:spcPct val="90000"/>
              </a:lnSpc>
              <a:spcAft>
                <a:spcPts val="3000"/>
              </a:spcAft>
            </a:pPr>
            <a:r>
              <a:rPr lang="ru-RU" altLang="ja-JP" sz="2800" b="1" dirty="0">
                <a:solidFill>
                  <a:srgbClr val="000099"/>
                </a:solidFill>
              </a:rPr>
              <a:t>Основным условием сестринской деятельности является профессиональная </a:t>
            </a:r>
            <a:r>
              <a:rPr lang="ru-RU" altLang="ja-JP" sz="2800" b="1" dirty="0" smtClean="0">
                <a:solidFill>
                  <a:srgbClr val="000099"/>
                </a:solidFill>
              </a:rPr>
              <a:t>                                 компетентность</a:t>
            </a:r>
            <a:r>
              <a:rPr lang="ru-RU" altLang="ja-JP" sz="2800" b="1" dirty="0">
                <a:solidFill>
                  <a:srgbClr val="000099"/>
                </a:solidFill>
              </a:rPr>
              <a:t>. </a:t>
            </a:r>
            <a:r>
              <a:rPr lang="ru-RU" altLang="ja-JP" sz="2800" b="1" dirty="0" smtClean="0">
                <a:solidFill>
                  <a:srgbClr val="000099"/>
                </a:solidFill>
              </a:rPr>
              <a:t>Достижение </a:t>
            </a:r>
            <a:r>
              <a:rPr lang="en-US" altLang="ja-JP" sz="2800" b="1" dirty="0" smtClean="0">
                <a:solidFill>
                  <a:srgbClr val="000099"/>
                </a:solidFill>
              </a:rPr>
              <a:t>                                      </a:t>
            </a:r>
            <a:r>
              <a:rPr lang="ru-RU" altLang="ja-JP" sz="2800" b="1" dirty="0" smtClean="0">
                <a:solidFill>
                  <a:srgbClr val="000099"/>
                </a:solidFill>
              </a:rPr>
              <a:t>данной </a:t>
            </a:r>
            <a:r>
              <a:rPr lang="ru-RU" altLang="ja-JP" sz="2800" b="1" dirty="0">
                <a:solidFill>
                  <a:srgbClr val="000099"/>
                </a:solidFill>
              </a:rPr>
              <a:t>цели </a:t>
            </a:r>
            <a:r>
              <a:rPr lang="ru-RU" altLang="ja-JP" sz="2800" b="1" dirty="0" smtClean="0">
                <a:solidFill>
                  <a:srgbClr val="000099"/>
                </a:solidFill>
              </a:rPr>
              <a:t>должно обеспечиваться </a:t>
            </a:r>
            <a:r>
              <a:rPr lang="en-US" altLang="ja-JP" sz="2800" b="1" dirty="0" smtClean="0">
                <a:solidFill>
                  <a:srgbClr val="000099"/>
                </a:solidFill>
              </a:rPr>
              <a:t>                        </a:t>
            </a:r>
            <a:r>
              <a:rPr lang="ru-RU" altLang="ja-JP" sz="2800" b="1" dirty="0" smtClean="0">
                <a:solidFill>
                  <a:srgbClr val="000099"/>
                </a:solidFill>
              </a:rPr>
              <a:t>постоянным повышением </a:t>
            </a:r>
            <a:r>
              <a:rPr lang="ru-RU" altLang="ja-JP" sz="2800" b="1" dirty="0">
                <a:solidFill>
                  <a:srgbClr val="000099"/>
                </a:solidFill>
              </a:rPr>
              <a:t>уровня </a:t>
            </a:r>
            <a:r>
              <a:rPr lang="en-US" altLang="ja-JP" sz="2800" b="1" dirty="0" smtClean="0">
                <a:solidFill>
                  <a:srgbClr val="000099"/>
                </a:solidFill>
              </a:rPr>
              <a:t>                                      </a:t>
            </a:r>
            <a:r>
              <a:rPr lang="ru-RU" altLang="ja-JP" sz="2800" b="1" dirty="0" smtClean="0">
                <a:solidFill>
                  <a:srgbClr val="000099"/>
                </a:solidFill>
              </a:rPr>
              <a:t>знаний</a:t>
            </a:r>
            <a:r>
              <a:rPr lang="ru-RU" altLang="ja-JP" sz="2800" b="1" dirty="0">
                <a:solidFill>
                  <a:srgbClr val="000099"/>
                </a:solidFill>
              </a:rPr>
              <a:t>.</a:t>
            </a: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69696" y="2420888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sp>
        <p:nvSpPr>
          <p:cNvPr id="5" name="Скругленный прямоугольник 4">
            <a:hlinkClick r:id="" action="ppaction://hlinkshowjump?jump=firstslide"/>
          </p:cNvPr>
          <p:cNvSpPr/>
          <p:nvPr/>
        </p:nvSpPr>
        <p:spPr>
          <a:xfrm>
            <a:off x="69696" y="4365104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18074" y="4824215"/>
            <a:ext cx="2496075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512168" y="1259351"/>
            <a:ext cx="637220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4000" b="1" dirty="0" smtClean="0">
                <a:solidFill>
                  <a:srgbClr val="990000"/>
                </a:solidFill>
              </a:rPr>
              <a:t>Принципиальные моменты обновленного кодекса</a:t>
            </a:r>
          </a:p>
        </p:txBody>
      </p:sp>
    </p:spTree>
    <p:extLst>
      <p:ext uri="{BB962C8B-B14F-4D97-AF65-F5344CB8AC3E}">
        <p14:creationId xmlns:p14="http://schemas.microsoft.com/office/powerpoint/2010/main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2311712"/>
            <a:ext cx="846043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Важный этический принцип </a:t>
            </a:r>
            <a:r>
              <a:rPr lang="ru-RU" altLang="ja-JP" sz="3000" b="1" dirty="0">
                <a:solidFill>
                  <a:srgbClr val="000099"/>
                </a:solidFill>
              </a:rPr>
              <a:t>медицинской сестры - необходимость защиты интересов пациента при любых </a:t>
            </a:r>
            <a:r>
              <a:rPr lang="ru-RU" altLang="ja-JP" sz="3000" b="1" dirty="0" smtClean="0">
                <a:solidFill>
                  <a:srgbClr val="000099"/>
                </a:solidFill>
              </a:rPr>
              <a:t>условиях </a:t>
            </a:r>
            <a:r>
              <a:rPr lang="ru-RU" altLang="ja-JP" sz="3000" b="1" dirty="0">
                <a:solidFill>
                  <a:srgbClr val="000099"/>
                </a:solidFill>
              </a:rPr>
              <a:t>и </a:t>
            </a:r>
            <a:r>
              <a:rPr lang="ru-RU" altLang="ja-JP" sz="3000" b="1" dirty="0" smtClean="0">
                <a:solidFill>
                  <a:srgbClr val="000099"/>
                </a:solidFill>
              </a:rPr>
              <a:t>обстоятельствах</a:t>
            </a:r>
            <a:endParaRPr lang="ru-RU" altLang="ja-JP" sz="3000" b="1" dirty="0">
              <a:solidFill>
                <a:srgbClr val="000099"/>
              </a:solidFill>
            </a:endParaRP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107504" y="2473221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21919" y="3717032"/>
            <a:ext cx="3895698" cy="295909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619672" y="1115335"/>
            <a:ext cx="637220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4000" b="1" dirty="0" smtClean="0">
                <a:solidFill>
                  <a:srgbClr val="990000"/>
                </a:solidFill>
              </a:rPr>
              <a:t>Принципиальные моменты обновленного кодекса</a:t>
            </a:r>
          </a:p>
        </p:txBody>
      </p:sp>
    </p:spTree>
    <p:extLst>
      <p:ext uri="{BB962C8B-B14F-4D97-AF65-F5344CB8AC3E}">
        <p14:creationId xmlns:p14="http://schemas.microsoft.com/office/powerpoint/2010/main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33344" y="2176403"/>
            <a:ext cx="849694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000"/>
              </a:spcAft>
            </a:pPr>
            <a:r>
              <a:rPr lang="ru-RU" sz="3000" b="1" dirty="0">
                <a:solidFill>
                  <a:srgbClr val="990000"/>
                </a:solidFill>
              </a:rPr>
              <a:t>Медицинская сестра не вправе </a:t>
            </a:r>
            <a:r>
              <a:rPr lang="ru-RU" altLang="ja-JP" sz="3000" b="1" dirty="0">
                <a:solidFill>
                  <a:srgbClr val="000099"/>
                </a:solidFill>
              </a:rPr>
              <a:t>безучастно относиться к действиям третьих лиц, стремящихся нанести пациенту любой вред.</a:t>
            </a:r>
          </a:p>
          <a:p>
            <a:pPr>
              <a:spcAft>
                <a:spcPts val="3000"/>
              </a:spcAft>
            </a:pPr>
            <a:r>
              <a:rPr lang="ru-RU" sz="3000" b="1" dirty="0">
                <a:solidFill>
                  <a:srgbClr val="990000"/>
                </a:solidFill>
              </a:rPr>
              <a:t>Медицинская сестра, столкнувшись </a:t>
            </a:r>
            <a:r>
              <a:rPr lang="ru-RU" sz="3000" b="1" dirty="0" smtClean="0">
                <a:solidFill>
                  <a:srgbClr val="990000"/>
                </a:solidFill>
              </a:rPr>
              <a:t>                                       </a:t>
            </a:r>
            <a:r>
              <a:rPr lang="ru-RU" altLang="ja-JP" sz="3000" b="1" dirty="0" smtClean="0">
                <a:solidFill>
                  <a:srgbClr val="000099"/>
                </a:solidFill>
              </a:rPr>
              <a:t>с </a:t>
            </a:r>
            <a:r>
              <a:rPr lang="ru-RU" altLang="ja-JP" sz="3000" b="1" dirty="0">
                <a:solidFill>
                  <a:srgbClr val="000099"/>
                </a:solidFill>
              </a:rPr>
              <a:t>нелегальной, неэтичной или </a:t>
            </a:r>
            <a:r>
              <a:rPr lang="ru-RU" altLang="ja-JP" sz="3000" b="1" dirty="0" smtClean="0">
                <a:solidFill>
                  <a:srgbClr val="000099"/>
                </a:solidFill>
              </a:rPr>
              <a:t>                            некомпетентной </a:t>
            </a:r>
            <a:r>
              <a:rPr lang="ru-RU" altLang="ja-JP" sz="3000" b="1" dirty="0">
                <a:solidFill>
                  <a:srgbClr val="000099"/>
                </a:solidFill>
              </a:rPr>
              <a:t>медицинской </a:t>
            </a:r>
            <a:r>
              <a:rPr lang="ru-RU" altLang="ja-JP" sz="3000" b="1" dirty="0" smtClean="0">
                <a:solidFill>
                  <a:srgbClr val="000099"/>
                </a:solidFill>
              </a:rPr>
              <a:t>                                практикой</a:t>
            </a:r>
            <a:r>
              <a:rPr lang="ru-RU" altLang="ja-JP" sz="3000" b="1" dirty="0">
                <a:solidFill>
                  <a:srgbClr val="000099"/>
                </a:solidFill>
              </a:rPr>
              <a:t>, должна становиться </a:t>
            </a:r>
            <a:r>
              <a:rPr lang="ru-RU" altLang="ja-JP" sz="3000" b="1" dirty="0" smtClean="0">
                <a:solidFill>
                  <a:srgbClr val="000099"/>
                </a:solidFill>
              </a:rPr>
              <a:t>                                        на </a:t>
            </a:r>
            <a:r>
              <a:rPr lang="ru-RU" altLang="ja-JP" sz="3000" b="1" dirty="0">
                <a:solidFill>
                  <a:srgbClr val="000099"/>
                </a:solidFill>
              </a:rPr>
              <a:t>защиту интересов пациента </a:t>
            </a:r>
            <a:r>
              <a:rPr lang="ru-RU" altLang="ja-JP" sz="3000" b="1" dirty="0" smtClean="0">
                <a:solidFill>
                  <a:srgbClr val="000099"/>
                </a:solidFill>
              </a:rPr>
              <a:t>                                                     и общества</a:t>
            </a:r>
            <a:r>
              <a:rPr lang="en-US" altLang="ja-JP" sz="3000" b="1" dirty="0" smtClean="0">
                <a:solidFill>
                  <a:srgbClr val="000099"/>
                </a:solidFill>
              </a:rPr>
              <a:t>/</a:t>
            </a:r>
            <a:endParaRPr lang="ru-RU" altLang="ja-JP" sz="3000" b="1" dirty="0">
              <a:solidFill>
                <a:srgbClr val="000099"/>
              </a:solidFill>
            </a:endParaRP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69696" y="2276872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sp>
        <p:nvSpPr>
          <p:cNvPr id="5" name="Скругленный прямоугольник 4">
            <a:hlinkClick r:id="" action="ppaction://hlinkshowjump?jump=firstslide"/>
          </p:cNvPr>
          <p:cNvSpPr/>
          <p:nvPr/>
        </p:nvSpPr>
        <p:spPr>
          <a:xfrm>
            <a:off x="69696" y="4077072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07173" y="3717032"/>
            <a:ext cx="2501331" cy="288032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368152" y="1043327"/>
            <a:ext cx="637220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4000" b="1" dirty="0" smtClean="0">
                <a:solidFill>
                  <a:srgbClr val="990000"/>
                </a:solidFill>
              </a:rPr>
              <a:t>Принципиальные моменты обновленного кодекса</a:t>
            </a:r>
          </a:p>
        </p:txBody>
      </p:sp>
    </p:spTree>
    <p:extLst>
      <p:ext uri="{BB962C8B-B14F-4D97-AF65-F5344CB8AC3E}">
        <p14:creationId xmlns:p14="http://schemas.microsoft.com/office/powerpoint/2010/main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2393012"/>
            <a:ext cx="860444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4200"/>
              </a:spcAft>
            </a:pPr>
            <a:r>
              <a:rPr lang="ru-RU" altLang="ja-JP" sz="3300" b="1" dirty="0">
                <a:solidFill>
                  <a:srgbClr val="000099"/>
                </a:solidFill>
              </a:rPr>
              <a:t>Безусловная искренность в любых вопросах, касающихся состояния здоровья пациента</a:t>
            </a:r>
            <a:r>
              <a:rPr lang="ru-RU" altLang="ja-JP" sz="3300" b="1" dirty="0" smtClean="0">
                <a:solidFill>
                  <a:srgbClr val="000099"/>
                </a:solidFill>
              </a:rPr>
              <a:t>.</a:t>
            </a:r>
            <a:endParaRPr lang="ru-RU" altLang="ja-JP" sz="3300" b="1" dirty="0">
              <a:solidFill>
                <a:srgbClr val="000099"/>
              </a:solidFill>
            </a:endParaRP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141704" y="2537028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18838" y="3501008"/>
            <a:ext cx="3487891" cy="295232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44008" y="3732807"/>
            <a:ext cx="3478800" cy="293655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457908" y="1184023"/>
            <a:ext cx="637220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4000" b="1" dirty="0" smtClean="0">
                <a:solidFill>
                  <a:srgbClr val="990000"/>
                </a:solidFill>
              </a:rPr>
              <a:t>Принципиальные моменты обновленного кодекса</a:t>
            </a:r>
          </a:p>
        </p:txBody>
      </p:sp>
    </p:spTree>
    <p:extLst>
      <p:ext uri="{BB962C8B-B14F-4D97-AF65-F5344CB8AC3E}">
        <p14:creationId xmlns:p14="http://schemas.microsoft.com/office/powerpoint/2010/main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80528" y="1082119"/>
            <a:ext cx="9145016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200" b="1" dirty="0" smtClean="0">
                <a:solidFill>
                  <a:srgbClr val="000099"/>
                </a:solidFill>
              </a:rPr>
              <a:t>"Здоровье моего пациента — моя первейшая забота"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928794" y="2000240"/>
            <a:ext cx="5760640" cy="80021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r"/>
            <a:r>
              <a:rPr lang="ru-RU" sz="2300" b="1" dirty="0" smtClean="0">
                <a:solidFill>
                  <a:srgbClr val="000099"/>
                </a:solidFill>
              </a:rPr>
              <a:t>Женевская декларация </a:t>
            </a:r>
          </a:p>
          <a:p>
            <a:pPr algn="r"/>
            <a:r>
              <a:rPr lang="ru-RU" sz="2300" b="1" dirty="0" smtClean="0">
                <a:solidFill>
                  <a:srgbClr val="000099"/>
                </a:solidFill>
              </a:rPr>
              <a:t>Всемирной медицинской ассоциации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786710" y="1643050"/>
            <a:ext cx="1080120" cy="1008112"/>
          </a:xfrm>
          <a:prstGeom prst="roundRect">
            <a:avLst/>
          </a:prstGeom>
          <a:solidFill>
            <a:schemeClr val="bg1"/>
          </a:solidFill>
          <a:ln>
            <a:solidFill>
              <a:schemeClr val="tx2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 descr="C:\Users\User\Desktop\a3620994-26c0-4d4d-a4e6-352380780048.gi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8148" y="1785926"/>
            <a:ext cx="953093" cy="830210"/>
          </a:xfrm>
          <a:prstGeom prst="rect">
            <a:avLst/>
          </a:prstGeom>
          <a:noFill/>
          <a:effectLst/>
        </p:spPr>
      </p:pic>
      <p:sp>
        <p:nvSpPr>
          <p:cNvPr id="10" name="Прямоугольник 9"/>
          <p:cNvSpPr/>
          <p:nvPr/>
        </p:nvSpPr>
        <p:spPr>
          <a:xfrm>
            <a:off x="2000232" y="5286388"/>
            <a:ext cx="6660232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ja-JP" sz="3000" b="1" dirty="0" smtClean="0">
                <a:solidFill>
                  <a:srgbClr val="990000"/>
                </a:solidFill>
              </a:rPr>
              <a:t>Первая редакция Этического кодекса медицинской сестры России</a:t>
            </a:r>
          </a:p>
        </p:txBody>
      </p:sp>
      <p:pic>
        <p:nvPicPr>
          <p:cNvPr id="11" name="Picture 2" descr="D:\Рисунки\Печатные издания\Книжки, брошюры\Литература РАМС\13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4149080"/>
            <a:ext cx="1671892" cy="2376264"/>
          </a:xfrm>
          <a:prstGeom prst="rect">
            <a:avLst/>
          </a:prstGeom>
          <a:solidFill>
            <a:srgbClr val="FF9900">
              <a:alpha val="23000"/>
            </a:srgbClr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502" y="2731740"/>
            <a:ext cx="1697766" cy="1273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1857356" y="4214818"/>
            <a:ext cx="7143800" cy="1034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ja-JP" sz="3400" b="1" dirty="0" smtClean="0">
                <a:solidFill>
                  <a:srgbClr val="000099"/>
                </a:solidFill>
              </a:rPr>
              <a:t>III</a:t>
            </a:r>
            <a:r>
              <a:rPr lang="ru-RU" altLang="ja-JP" sz="3400" b="1" dirty="0" smtClean="0">
                <a:solidFill>
                  <a:srgbClr val="000099"/>
                </a:solidFill>
              </a:rPr>
              <a:t> Всероссийская конференция </a:t>
            </a:r>
          </a:p>
          <a:p>
            <a:pPr>
              <a:lnSpc>
                <a:spcPct val="90000"/>
              </a:lnSpc>
            </a:pPr>
            <a:r>
              <a:rPr lang="ru-RU" altLang="ja-JP" sz="3400" b="1" dirty="0" smtClean="0">
                <a:solidFill>
                  <a:srgbClr val="000099"/>
                </a:solidFill>
              </a:rPr>
              <a:t>по сестринскому делу, июнь 1996 г.</a:t>
            </a:r>
          </a:p>
        </p:txBody>
      </p:sp>
      <p:pic>
        <p:nvPicPr>
          <p:cNvPr id="14" name="Picture 2" descr="C:\Users\User\Desktop\240px-USAID-Identity.svg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7554" y="3643314"/>
            <a:ext cx="1440160" cy="432048"/>
          </a:xfrm>
          <a:prstGeom prst="rect">
            <a:avLst/>
          </a:prstGeom>
          <a:noFill/>
        </p:spPr>
      </p:pic>
      <p:pic>
        <p:nvPicPr>
          <p:cNvPr id="15" name="Picture 3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2066" y="3429000"/>
            <a:ext cx="720080" cy="7200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2662750"/>
            <a:ext cx="521460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3500" b="1" dirty="0">
                <a:solidFill>
                  <a:srgbClr val="000099"/>
                </a:solidFill>
              </a:rPr>
              <a:t>Никогда, никаким образом страдания пациента не могут быть признаны этичными, если эти страдания можно было </a:t>
            </a:r>
            <a:r>
              <a:rPr lang="ru-RU" altLang="ja-JP" sz="3500" b="1" dirty="0" smtClean="0">
                <a:solidFill>
                  <a:srgbClr val="000099"/>
                </a:solidFill>
              </a:rPr>
              <a:t>избежать.</a:t>
            </a:r>
            <a:endParaRPr lang="ru-RU" altLang="ja-JP" sz="3500" b="1" dirty="0">
              <a:solidFill>
                <a:srgbClr val="000099"/>
              </a:solidFill>
            </a:endParaRP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69696" y="2853518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82148" y="2564904"/>
            <a:ext cx="3323407" cy="415115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331640" y="1331359"/>
            <a:ext cx="637220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4000" b="1" dirty="0" smtClean="0">
                <a:solidFill>
                  <a:srgbClr val="990000"/>
                </a:solidFill>
              </a:rPr>
              <a:t>Принципиальные моменты обновленного кодекса</a:t>
            </a:r>
          </a:p>
        </p:txBody>
      </p:sp>
    </p:spTree>
    <p:extLst>
      <p:ext uri="{BB962C8B-B14F-4D97-AF65-F5344CB8AC3E}">
        <p14:creationId xmlns:p14="http://schemas.microsoft.com/office/powerpoint/2010/main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4056" y="2267346"/>
            <a:ext cx="8532440" cy="1809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altLang="ja-JP" sz="3100" b="1" dirty="0">
                <a:solidFill>
                  <a:srgbClr val="000099"/>
                </a:solidFill>
              </a:rPr>
              <a:t>Никто и никогда не должен умирать </a:t>
            </a:r>
            <a:r>
              <a:rPr lang="ru-RU" altLang="ja-JP" sz="3100" b="1" dirty="0" smtClean="0">
                <a:solidFill>
                  <a:srgbClr val="000099"/>
                </a:solidFill>
              </a:rPr>
              <a:t>                              в </a:t>
            </a:r>
            <a:r>
              <a:rPr lang="ru-RU" altLang="ja-JP" sz="3100" b="1" dirty="0">
                <a:solidFill>
                  <a:srgbClr val="000099"/>
                </a:solidFill>
              </a:rPr>
              <a:t>одиночестве, испытывая страдания </a:t>
            </a:r>
            <a:r>
              <a:rPr lang="ru-RU" altLang="ja-JP" sz="3100" b="1" dirty="0" smtClean="0">
                <a:solidFill>
                  <a:srgbClr val="000099"/>
                </a:solidFill>
              </a:rPr>
              <a:t>                          без </a:t>
            </a:r>
            <a:r>
              <a:rPr lang="ru-RU" altLang="ja-JP" sz="3100" b="1" dirty="0">
                <a:solidFill>
                  <a:srgbClr val="000099"/>
                </a:solidFill>
              </a:rPr>
              <a:t>профессиональной сестринской поддержки там, где эта поддержка могла быть оказана</a:t>
            </a: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107504" y="2348880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483768" y="4077072"/>
            <a:ext cx="3988249" cy="260722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728192" y="1109185"/>
            <a:ext cx="637220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4000" b="1" dirty="0" smtClean="0">
                <a:solidFill>
                  <a:srgbClr val="990000"/>
                </a:solidFill>
              </a:rPr>
              <a:t>Принципиальные моменты обновленного кодекса</a:t>
            </a:r>
          </a:p>
        </p:txBody>
      </p:sp>
    </p:spTree>
    <p:extLst>
      <p:ext uri="{BB962C8B-B14F-4D97-AF65-F5344CB8AC3E}">
        <p14:creationId xmlns:p14="http://schemas.microsoft.com/office/powerpoint/2010/main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2423790"/>
            <a:ext cx="86044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3200" b="1" dirty="0">
                <a:solidFill>
                  <a:srgbClr val="000099"/>
                </a:solidFill>
              </a:rPr>
              <a:t>Медицинская сестра должна стремиться участвовать в исследовательской деятельности</a:t>
            </a: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162993" y="2564904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483768" y="3558947"/>
            <a:ext cx="4085043" cy="31104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584176" y="1187343"/>
            <a:ext cx="637220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4000" b="1" dirty="0" smtClean="0">
                <a:solidFill>
                  <a:srgbClr val="C00000"/>
                </a:solidFill>
              </a:rPr>
              <a:t>Принципиальные моменты обновленного кодекса</a:t>
            </a:r>
          </a:p>
        </p:txBody>
      </p:sp>
    </p:spTree>
    <p:extLst>
      <p:ext uri="{BB962C8B-B14F-4D97-AF65-F5344CB8AC3E}">
        <p14:creationId xmlns:p14="http://schemas.microsoft.com/office/powerpoint/2010/main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2750" y="2708920"/>
            <a:ext cx="4645314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3400" b="1" dirty="0">
                <a:solidFill>
                  <a:srgbClr val="000099"/>
                </a:solidFill>
              </a:rPr>
              <a:t>Участие в процессе обучения студентов </a:t>
            </a:r>
            <a:r>
              <a:rPr lang="ru-RU" altLang="ja-JP" sz="3400" b="1" dirty="0" smtClean="0">
                <a:solidFill>
                  <a:srgbClr val="000099"/>
                </a:solidFill>
              </a:rPr>
              <a:t>образовательных медицинских учреждений - </a:t>
            </a:r>
            <a:r>
              <a:rPr lang="ru-RU" altLang="ja-JP" sz="3400" b="1" dirty="0">
                <a:solidFill>
                  <a:srgbClr val="000099"/>
                </a:solidFill>
              </a:rPr>
              <a:t>неотъемлемая часть сестринской практики</a:t>
            </a: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141704" y="2852936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92555" y="2962157"/>
            <a:ext cx="4043941" cy="303295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296144" y="1475375"/>
            <a:ext cx="637220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4000" b="1" dirty="0" smtClean="0">
                <a:solidFill>
                  <a:srgbClr val="990000"/>
                </a:solidFill>
              </a:rPr>
              <a:t>Принципиальные моменты обновленного кодекса</a:t>
            </a:r>
          </a:p>
        </p:txBody>
      </p:sp>
    </p:spTree>
    <p:extLst>
      <p:ext uri="{BB962C8B-B14F-4D97-AF65-F5344CB8AC3E}">
        <p14:creationId xmlns:p14="http://schemas.microsoft.com/office/powerpoint/2010/main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779912" y="2592279"/>
            <a:ext cx="529208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3800" b="1" dirty="0" err="1">
                <a:solidFill>
                  <a:srgbClr val="000099"/>
                </a:solidFill>
              </a:rPr>
              <a:t>Непричинение</a:t>
            </a:r>
            <a:r>
              <a:rPr lang="ru-RU" altLang="ja-JP" sz="3800" b="1" dirty="0">
                <a:solidFill>
                  <a:srgbClr val="000099"/>
                </a:solidFill>
              </a:rPr>
              <a:t> вреда, зла, ущерба здоровью пациента — первейшая обязанность каждого медицинского </a:t>
            </a:r>
            <a:r>
              <a:rPr lang="ru-RU" altLang="ja-JP" sz="3800" b="1" dirty="0" smtClean="0">
                <a:solidFill>
                  <a:srgbClr val="000099"/>
                </a:solidFill>
              </a:rPr>
              <a:t>работника!</a:t>
            </a:r>
            <a:endParaRPr lang="ru-RU" altLang="ja-JP" sz="3800" b="1" dirty="0">
              <a:solidFill>
                <a:srgbClr val="000099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871" t="2181" b="30215"/>
          <a:stretch/>
        </p:blipFill>
        <p:spPr bwMode="auto">
          <a:xfrm>
            <a:off x="107504" y="2160231"/>
            <a:ext cx="3528392" cy="443712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331640" y="1115335"/>
            <a:ext cx="637220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4000" b="1" dirty="0" smtClean="0">
                <a:solidFill>
                  <a:srgbClr val="990000"/>
                </a:solidFill>
              </a:rPr>
              <a:t>Принципиальные моменты обновленного кодекса</a:t>
            </a:r>
          </a:p>
        </p:txBody>
      </p:sp>
    </p:spTree>
    <p:extLst>
      <p:ext uri="{BB962C8B-B14F-4D97-AF65-F5344CB8AC3E}">
        <p14:creationId xmlns:p14="http://schemas.microsoft.com/office/powerpoint/2010/main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2588770"/>
            <a:ext cx="7092280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  <a:spcAft>
                <a:spcPts val="600"/>
              </a:spcAft>
            </a:pPr>
            <a:r>
              <a:rPr lang="ru-RU" altLang="ja-JP" sz="2700" b="1" dirty="0" smtClean="0">
                <a:solidFill>
                  <a:srgbClr val="000099"/>
                </a:solidFill>
              </a:rPr>
              <a:t>«В </a:t>
            </a:r>
            <a:r>
              <a:rPr lang="ru-RU" altLang="ja-JP" sz="2700" b="1" dirty="0">
                <a:solidFill>
                  <a:srgbClr val="000099"/>
                </a:solidFill>
              </a:rPr>
              <a:t>какой бы дом я ни вошел, я войду туда для пользы </a:t>
            </a:r>
            <a:r>
              <a:rPr lang="ru-RU" altLang="ja-JP" sz="2700" b="1" dirty="0" smtClean="0">
                <a:solidFill>
                  <a:srgbClr val="000099"/>
                </a:solidFill>
              </a:rPr>
              <a:t>больного» </a:t>
            </a:r>
            <a:r>
              <a:rPr lang="ru-RU" altLang="ja-JP" sz="2700" b="1" i="1" dirty="0" smtClean="0">
                <a:solidFill>
                  <a:srgbClr val="000099"/>
                </a:solidFill>
              </a:rPr>
              <a:t>(Гиппократ)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619672" y="4015021"/>
            <a:ext cx="6408712" cy="12141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altLang="ja-JP" sz="2700" b="1" dirty="0" smtClean="0">
                <a:solidFill>
                  <a:srgbClr val="000099"/>
                </a:solidFill>
              </a:rPr>
              <a:t>«Я </a:t>
            </a:r>
            <a:r>
              <a:rPr lang="ru-RU" altLang="ja-JP" sz="2700" b="1" dirty="0">
                <a:solidFill>
                  <a:srgbClr val="000099"/>
                </a:solidFill>
              </a:rPr>
              <a:t>посвящу себя неустанной заботе </a:t>
            </a:r>
            <a:r>
              <a:rPr lang="ru-RU" altLang="ja-JP" sz="2700" b="1" dirty="0" smtClean="0">
                <a:solidFill>
                  <a:srgbClr val="000099"/>
                </a:solidFill>
              </a:rPr>
              <a:t>              о </a:t>
            </a:r>
            <a:r>
              <a:rPr lang="ru-RU" altLang="ja-JP" sz="2700" b="1" dirty="0">
                <a:solidFill>
                  <a:srgbClr val="000099"/>
                </a:solidFill>
              </a:rPr>
              <a:t>благополучии всех вверенных мне </a:t>
            </a:r>
            <a:r>
              <a:rPr lang="ru-RU" altLang="ja-JP" sz="2700" b="1" dirty="0" smtClean="0">
                <a:solidFill>
                  <a:srgbClr val="000099"/>
                </a:solidFill>
              </a:rPr>
              <a:t>пациентов» </a:t>
            </a:r>
            <a:r>
              <a:rPr lang="ru-RU" altLang="ja-JP" sz="2700" b="1" i="1" dirty="0" smtClean="0">
                <a:solidFill>
                  <a:srgbClr val="000099"/>
                </a:solidFill>
              </a:rPr>
              <a:t>(Ф. </a:t>
            </a:r>
            <a:r>
              <a:rPr lang="ru-RU" altLang="ja-JP" sz="2700" b="1" i="1" dirty="0" err="1" smtClean="0">
                <a:solidFill>
                  <a:srgbClr val="000099"/>
                </a:solidFill>
              </a:rPr>
              <a:t>Найтингейл</a:t>
            </a:r>
            <a:r>
              <a:rPr lang="ru-RU" altLang="ja-JP" sz="2700" b="1" i="1" dirty="0" smtClean="0">
                <a:solidFill>
                  <a:srgbClr val="000099"/>
                </a:solidFill>
              </a:rPr>
              <a:t>)</a:t>
            </a:r>
            <a:endParaRPr lang="ru-RU" altLang="ja-JP" sz="2700" b="1" i="1" dirty="0">
              <a:solidFill>
                <a:srgbClr val="000099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55776" y="5415557"/>
            <a:ext cx="4608512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altLang="ja-JP" sz="2700" b="1" dirty="0" smtClean="0">
                <a:solidFill>
                  <a:srgbClr val="000099"/>
                </a:solidFill>
              </a:rPr>
              <a:t>«Спешите </a:t>
            </a:r>
            <a:r>
              <a:rPr lang="ru-RU" altLang="ja-JP" sz="2700" b="1" dirty="0">
                <a:solidFill>
                  <a:srgbClr val="000099"/>
                </a:solidFill>
              </a:rPr>
              <a:t>делать </a:t>
            </a:r>
            <a:r>
              <a:rPr lang="ru-RU" altLang="ja-JP" sz="2700" b="1" dirty="0" smtClean="0">
                <a:solidFill>
                  <a:srgbClr val="000099"/>
                </a:solidFill>
              </a:rPr>
              <a:t>добро» </a:t>
            </a:r>
          </a:p>
          <a:p>
            <a:pPr algn="r">
              <a:lnSpc>
                <a:spcPct val="90000"/>
              </a:lnSpc>
            </a:pPr>
            <a:r>
              <a:rPr lang="ru-RU" altLang="ja-JP" sz="2700" b="1" i="1" dirty="0" smtClean="0">
                <a:solidFill>
                  <a:srgbClr val="000099"/>
                </a:solidFill>
              </a:rPr>
              <a:t>(Ф.П</a:t>
            </a:r>
            <a:r>
              <a:rPr lang="ru-RU" altLang="ja-JP" sz="2700" b="1" i="1" dirty="0">
                <a:solidFill>
                  <a:srgbClr val="000099"/>
                </a:solidFill>
              </a:rPr>
              <a:t>. </a:t>
            </a:r>
            <a:r>
              <a:rPr lang="ru-RU" altLang="ja-JP" sz="2700" b="1" i="1" dirty="0" err="1" smtClean="0">
                <a:solidFill>
                  <a:srgbClr val="000099"/>
                </a:solidFill>
              </a:rPr>
              <a:t>Гааз</a:t>
            </a:r>
            <a:r>
              <a:rPr lang="ru-RU" altLang="ja-JP" sz="2700" b="1" i="1" dirty="0" smtClean="0">
                <a:solidFill>
                  <a:srgbClr val="000099"/>
                </a:solidFill>
              </a:rPr>
              <a:t>) </a:t>
            </a:r>
            <a:endParaRPr lang="ru-RU" altLang="ja-JP" sz="2700" b="1" i="1" dirty="0">
              <a:solidFill>
                <a:srgbClr val="000099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4288" y="2204864"/>
            <a:ext cx="1440160" cy="18002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pic>
        <p:nvPicPr>
          <p:cNvPr id="5123" name="Picture 3" descr="D:\Документы\МСМ\Фото\Деятели МСМ\Флоренс Найтингейл\Флоренс Найтингейл 6.png"/>
          <p:cNvPicPr>
            <a:picLocks noChangeAspect="1" noChangeArrowheads="1"/>
          </p:cNvPicPr>
          <p:nvPr/>
        </p:nvPicPr>
        <p:blipFill>
          <a:blip r:embed="rId4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79512" y="3690029"/>
            <a:ext cx="1398562" cy="175519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6296" y="4983509"/>
            <a:ext cx="1368152" cy="175785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-180528" y="1237226"/>
            <a:ext cx="9289032" cy="8956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ja-JP" sz="2900" b="1" dirty="0" smtClean="0">
                <a:solidFill>
                  <a:srgbClr val="990000"/>
                </a:solidFill>
              </a:rPr>
              <a:t>Медицинская этика требует от специалиста не только </a:t>
            </a:r>
            <a:r>
              <a:rPr lang="ru-RU" altLang="ja-JP" sz="2900" b="1" dirty="0" err="1" smtClean="0">
                <a:solidFill>
                  <a:srgbClr val="990000"/>
                </a:solidFill>
              </a:rPr>
              <a:t>непричинения</a:t>
            </a:r>
            <a:r>
              <a:rPr lang="ru-RU" altLang="ja-JP" sz="2900" b="1" dirty="0" smtClean="0">
                <a:solidFill>
                  <a:srgbClr val="990000"/>
                </a:solidFill>
              </a:rPr>
              <a:t> зла, но и свершения благодеяний</a:t>
            </a:r>
          </a:p>
        </p:txBody>
      </p:sp>
    </p:spTree>
    <p:extLst>
      <p:ext uri="{BB962C8B-B14F-4D97-AF65-F5344CB8AC3E}">
        <p14:creationId xmlns:p14="http://schemas.microsoft.com/office/powerpoint/2010/main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6300192" y="5085184"/>
            <a:ext cx="2585183" cy="151216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9972" y="4636960"/>
            <a:ext cx="5580620" cy="1958383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1520" y="2973634"/>
            <a:ext cx="5616624" cy="1368152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2901626"/>
            <a:ext cx="4680520" cy="1463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ja-JP" sz="3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современные представления о правах пациента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6256" y="2342940"/>
            <a:ext cx="1692721" cy="2094172"/>
          </a:xfrm>
          <a:prstGeom prst="rect">
            <a:avLst/>
          </a:prstGeom>
          <a:solidFill>
            <a:srgbClr val="FF9900">
              <a:alpha val="23000"/>
            </a:srgbClr>
          </a:solidFill>
          <a:ln>
            <a:solidFill>
              <a:srgbClr val="000099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5" name="Прямоугольник 4"/>
          <p:cNvSpPr/>
          <p:nvPr/>
        </p:nvSpPr>
        <p:spPr>
          <a:xfrm>
            <a:off x="251520" y="4676826"/>
            <a:ext cx="5563068" cy="1920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ja-JP" sz="3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рассмотрение обстоятельств профессиональной жизни, </a:t>
            </a:r>
            <a:r>
              <a:rPr lang="ru-RU" altLang="ja-JP" sz="3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ставя на </a:t>
            </a:r>
            <a:r>
              <a:rPr lang="ru-RU" altLang="ja-JP" sz="3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первое место интересы пациента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417215" y="5273332"/>
            <a:ext cx="247526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ja-JP" sz="3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этическое постоянство</a:t>
            </a:r>
          </a:p>
        </p:txBody>
      </p:sp>
      <p:sp>
        <p:nvSpPr>
          <p:cNvPr id="10" name="Стрелка вниз 9"/>
          <p:cNvSpPr/>
          <p:nvPr/>
        </p:nvSpPr>
        <p:spPr>
          <a:xfrm rot="5400000">
            <a:off x="6011375" y="3334459"/>
            <a:ext cx="577634" cy="432048"/>
          </a:xfrm>
          <a:prstGeom prst="downArrow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7461252" y="4583136"/>
            <a:ext cx="577634" cy="432048"/>
          </a:xfrm>
          <a:prstGeom prst="downArrow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 rot="3437335">
            <a:off x="6011374" y="4420937"/>
            <a:ext cx="577634" cy="432048"/>
          </a:xfrm>
          <a:prstGeom prst="downArrow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259632" y="1131943"/>
            <a:ext cx="6588224" cy="11449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ja-JP" sz="3800" b="1" dirty="0" smtClean="0">
                <a:solidFill>
                  <a:srgbClr val="990000"/>
                </a:solidFill>
              </a:rPr>
              <a:t>Этический кодекс медицинской сестры России</a:t>
            </a:r>
          </a:p>
        </p:txBody>
      </p:sp>
    </p:spTree>
    <p:extLst>
      <p:ext uri="{BB962C8B-B14F-4D97-AF65-F5344CB8AC3E}">
        <p14:creationId xmlns:p14="http://schemas.microsoft.com/office/powerpoint/2010/main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-228600" y="0"/>
            <a:ext cx="96012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endParaRPr lang="ru-RU" sz="2900" b="1">
              <a:solidFill>
                <a:schemeClr val="bg1"/>
              </a:solidFill>
            </a:endParaRP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0" y="1285860"/>
            <a:ext cx="5253039" cy="3621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ru-RU" altLang="ja-JP" sz="3000" b="1" dirty="0" smtClean="0">
                <a:solidFill>
                  <a:srgbClr val="000099"/>
                </a:solidFill>
              </a:rPr>
              <a:t>Необходимо, </a:t>
            </a:r>
            <a:r>
              <a:rPr lang="ru-RU" altLang="ja-JP" sz="3000" b="1" dirty="0">
                <a:solidFill>
                  <a:srgbClr val="000099"/>
                </a:solidFill>
              </a:rPr>
              <a:t>чтобы </a:t>
            </a:r>
            <a:r>
              <a:rPr lang="ru-RU" altLang="ja-JP" sz="3000" b="1" dirty="0" smtClean="0">
                <a:solidFill>
                  <a:srgbClr val="000099"/>
                </a:solidFill>
              </a:rPr>
              <a:t>каждый специалист умел осознать, проанализировать </a:t>
            </a:r>
            <a:r>
              <a:rPr lang="ru-RU" altLang="ja-JP" sz="3000" b="1" dirty="0">
                <a:solidFill>
                  <a:srgbClr val="000099"/>
                </a:solidFill>
              </a:rPr>
              <a:t>все противоречивые факторы в конкретной ситуации и </a:t>
            </a:r>
            <a:r>
              <a:rPr lang="ru-RU" altLang="ja-JP" sz="3000" b="1" dirty="0" smtClean="0">
                <a:solidFill>
                  <a:srgbClr val="000099"/>
                </a:solidFill>
              </a:rPr>
              <a:t>прийти </a:t>
            </a:r>
            <a:r>
              <a:rPr lang="ru-RU" altLang="ja-JP" sz="3000" b="1" dirty="0">
                <a:solidFill>
                  <a:srgbClr val="000099"/>
                </a:solidFill>
              </a:rPr>
              <a:t>к этически верному решению</a:t>
            </a:r>
          </a:p>
        </p:txBody>
      </p:sp>
      <p:pic>
        <p:nvPicPr>
          <p:cNvPr id="6148" name="Picture 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81600" y="1219200"/>
            <a:ext cx="3868738" cy="5105400"/>
          </a:xfrm>
          <a:prstGeom prst="rect">
            <a:avLst/>
          </a:prstGeom>
          <a:noFill/>
          <a:ln w="12700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107156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r>
              <a:rPr lang="ru-RU" sz="3600" dirty="0" smtClean="0"/>
              <a:t>Кодекс должен ежедневно применяться                                          в сестринской практике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14282" y="1071546"/>
            <a:ext cx="8686800" cy="11449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altLang="ja-JP" sz="3800" b="1" dirty="0">
                <a:solidFill>
                  <a:srgbClr val="990000"/>
                </a:solidFill>
              </a:rPr>
              <a:t>Этические проблемы в области сестринского дела</a:t>
            </a:r>
          </a:p>
        </p:txBody>
      </p:sp>
      <p:pic>
        <p:nvPicPr>
          <p:cNvPr id="56323" name="Picture 2" descr="http://t1.gstatic.com/images?q=tbn:ANd9GcRwAO-i0nJoy9sspDrA_XVJXqlKWdIsu80g56Rof0Gb02lT4Jn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2857496"/>
            <a:ext cx="3962400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4" name="Picture 6" descr="http://ecom.training.dupont.com/IMAGE/PRODUCTIMAGE/US/CHF007-DVD-ENG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44" y="2214554"/>
            <a:ext cx="2667000" cy="2162175"/>
          </a:xfrm>
          <a:prstGeom prst="rect">
            <a:avLst/>
          </a:prstGeom>
          <a:noFill/>
          <a:ln w="9525">
            <a:solidFill>
              <a:srgbClr val="002E5C"/>
            </a:solidFill>
            <a:miter lim="800000"/>
            <a:headEnd/>
            <a:tailEnd/>
          </a:ln>
        </p:spPr>
      </p:pic>
      <p:pic>
        <p:nvPicPr>
          <p:cNvPr id="56325" name="Picture 4" descr="http://blogs-images.forbes.com/thumbnails/blog_1257/pt_1257_2579_o.jpg?t=1344284661"/>
          <p:cNvPicPr>
            <a:picLocks noChangeAspect="1" noChangeArrowheads="1"/>
          </p:cNvPicPr>
          <p:nvPr/>
        </p:nvPicPr>
        <p:blipFill>
          <a:blip r:embed="rId4" cstate="email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24600" y="4419600"/>
            <a:ext cx="2590800" cy="2073275"/>
          </a:xfrm>
          <a:prstGeom prst="rect">
            <a:avLst/>
          </a:prstGeom>
          <a:noFill/>
          <a:ln w="9525">
            <a:solidFill>
              <a:srgbClr val="002E5C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2008" y="2277561"/>
            <a:ext cx="8892480" cy="162967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altLang="ja-JP" sz="3700" b="1" dirty="0">
                <a:solidFill>
                  <a:srgbClr val="000099"/>
                </a:solidFill>
              </a:rPr>
              <a:t>«В вопросах веры и надежды люди расходятся, но всё человечество едино </a:t>
            </a:r>
            <a:endParaRPr lang="ru-RU" altLang="ja-JP" sz="3700" b="1" dirty="0" smtClean="0">
              <a:solidFill>
                <a:srgbClr val="000099"/>
              </a:solidFill>
            </a:endParaRPr>
          </a:p>
          <a:p>
            <a:pPr>
              <a:lnSpc>
                <a:spcPct val="90000"/>
              </a:lnSpc>
            </a:pPr>
            <a:r>
              <a:rPr lang="ru-RU" altLang="ja-JP" sz="3700" b="1" dirty="0" smtClean="0">
                <a:solidFill>
                  <a:srgbClr val="000099"/>
                </a:solidFill>
              </a:rPr>
              <a:t>в </a:t>
            </a:r>
            <a:r>
              <a:rPr lang="ru-RU" altLang="ja-JP" sz="3700" b="1" dirty="0">
                <a:solidFill>
                  <a:srgbClr val="000099"/>
                </a:solidFill>
              </a:rPr>
              <a:t>милосердии»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95736" y="1292626"/>
            <a:ext cx="5904656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80000"/>
              </a:lnSpc>
            </a:pPr>
            <a:r>
              <a:rPr lang="ru-RU" altLang="ja-JP" sz="3000" b="1" dirty="0" smtClean="0">
                <a:solidFill>
                  <a:srgbClr val="990000"/>
                </a:solidFill>
              </a:rPr>
              <a:t>Александр </a:t>
            </a:r>
            <a:r>
              <a:rPr lang="ru-RU" altLang="ja-JP" sz="3000" b="1" dirty="0" err="1" smtClean="0">
                <a:solidFill>
                  <a:srgbClr val="990000"/>
                </a:solidFill>
              </a:rPr>
              <a:t>Поуп</a:t>
            </a:r>
            <a:r>
              <a:rPr lang="ru-RU" altLang="ja-JP" sz="3000" b="1" dirty="0" smtClean="0">
                <a:solidFill>
                  <a:srgbClr val="990000"/>
                </a:solidFill>
              </a:rPr>
              <a:t>, </a:t>
            </a:r>
          </a:p>
          <a:p>
            <a:pPr algn="r">
              <a:lnSpc>
                <a:spcPct val="80000"/>
              </a:lnSpc>
            </a:pPr>
            <a:r>
              <a:rPr lang="ru-RU" altLang="ja-JP" sz="3000" b="1" dirty="0" smtClean="0">
                <a:solidFill>
                  <a:srgbClr val="990000"/>
                </a:solidFill>
              </a:rPr>
              <a:t>английский поэт </a:t>
            </a:r>
            <a:r>
              <a:rPr lang="en-US" altLang="ja-JP" sz="3000" b="1" dirty="0" smtClean="0">
                <a:solidFill>
                  <a:srgbClr val="990000"/>
                </a:solidFill>
              </a:rPr>
              <a:t>XVIII</a:t>
            </a:r>
            <a:r>
              <a:rPr lang="ru-RU" altLang="ja-JP" sz="3000" b="1" dirty="0" smtClean="0">
                <a:solidFill>
                  <a:srgbClr val="990000"/>
                </a:solidFill>
              </a:rPr>
              <a:t> века </a:t>
            </a: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794" r="6646" b="8227"/>
          <a:stretch/>
        </p:blipFill>
        <p:spPr bwMode="auto">
          <a:xfrm>
            <a:off x="857394" y="3907238"/>
            <a:ext cx="3570590" cy="283413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22"/>
          <a:stretch/>
        </p:blipFill>
        <p:spPr bwMode="auto">
          <a:xfrm>
            <a:off x="5177874" y="3919124"/>
            <a:ext cx="3570590" cy="279642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8191964" y="1185547"/>
            <a:ext cx="916540" cy="1070543"/>
          </a:xfrm>
          <a:prstGeom prst="roundRect">
            <a:avLst/>
          </a:prstGeom>
          <a:solidFill>
            <a:schemeClr val="bg1"/>
          </a:solidFill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4377" y="1230986"/>
            <a:ext cx="865533" cy="96348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107504" y="3200494"/>
            <a:ext cx="3347864" cy="1052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ja-JP" sz="2600" b="1" dirty="0" smtClean="0">
                <a:solidFill>
                  <a:srgbClr val="000099"/>
                </a:solidFill>
              </a:rPr>
              <a:t>свод законов, совокупность правил  и убеждений</a:t>
            </a: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95536" y="5784822"/>
            <a:ext cx="8172400" cy="812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ja-JP" sz="2600" b="1" dirty="0" smtClean="0">
                <a:solidFill>
                  <a:srgbClr val="000099"/>
                </a:solidFill>
              </a:rPr>
              <a:t>совокупность норм поведения медицинского работника и их регулирование в лечебном процессе </a:t>
            </a: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896544" y="2984470"/>
            <a:ext cx="4211960" cy="1380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ja-JP" sz="2600" b="1" dirty="0" smtClean="0">
                <a:solidFill>
                  <a:srgbClr val="000099"/>
                </a:solidFill>
              </a:rPr>
              <a:t>философское учение                  о морали, её развитии, принципах, нормах и роли в обществе</a:t>
            </a:r>
          </a:p>
        </p:txBody>
      </p:sp>
      <p:sp>
        <p:nvSpPr>
          <p:cNvPr id="5" name="Плюс 4"/>
          <p:cNvSpPr/>
          <p:nvPr/>
        </p:nvSpPr>
        <p:spPr>
          <a:xfrm>
            <a:off x="3563888" y="2264390"/>
            <a:ext cx="1296144" cy="1224136"/>
          </a:xfrm>
          <a:prstGeom prst="mathPlus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 5"/>
          <p:cNvSpPr/>
          <p:nvPr/>
        </p:nvSpPr>
        <p:spPr>
          <a:xfrm>
            <a:off x="3563888" y="4149080"/>
            <a:ext cx="1152128" cy="792088"/>
          </a:xfrm>
          <a:prstGeom prst="mathEqual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31032" y="2403411"/>
            <a:ext cx="2520280" cy="648072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98705" y="2363922"/>
            <a:ext cx="1773499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ja-JP" sz="3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Кодекс 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724128" y="2303879"/>
            <a:ext cx="2520280" cy="648072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244781" y="2264390"/>
            <a:ext cx="1492974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ja-JP" sz="3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Этика 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267744" y="4980657"/>
            <a:ext cx="4176464" cy="648072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347450" y="4941168"/>
            <a:ext cx="3897331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ja-JP" sz="3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Этический кодекс 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259632" y="1137518"/>
            <a:ext cx="64087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6000" b="1" dirty="0" smtClean="0">
                <a:solidFill>
                  <a:srgbClr val="990000"/>
                </a:solidFill>
              </a:rPr>
              <a:t>Этический кодекс</a:t>
            </a:r>
          </a:p>
        </p:txBody>
      </p:sp>
    </p:spTree>
    <p:extLst>
      <p:ext uri="{BB962C8B-B14F-4D97-AF65-F5344CB8AC3E}">
        <p14:creationId xmlns:p14="http://schemas.microsoft.com/office/powerpoint/2010/main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5536" y="2780928"/>
            <a:ext cx="85689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6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Благодарю за внимание!</a:t>
            </a:r>
            <a:endParaRPr lang="ru-RU" sz="60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44726254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820717"/>
            <a:ext cx="2123515" cy="1721542"/>
          </a:xfrm>
          <a:prstGeom prst="rect">
            <a:avLst/>
          </a:prstGeom>
          <a:solidFill>
            <a:srgbClr val="FF9900">
              <a:alpha val="23000"/>
            </a:srgb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3260877"/>
            <a:ext cx="2123515" cy="1760282"/>
          </a:xfrm>
          <a:prstGeom prst="rect">
            <a:avLst/>
          </a:prstGeom>
          <a:solidFill>
            <a:srgbClr val="FF9900">
              <a:alpha val="23000"/>
            </a:srgb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5" name="Прямоугольник 4"/>
          <p:cNvSpPr/>
          <p:nvPr/>
        </p:nvSpPr>
        <p:spPr>
          <a:xfrm>
            <a:off x="-324544" y="1137577"/>
            <a:ext cx="9649072" cy="563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ja-JP" sz="3400" b="1" dirty="0" smtClean="0">
                <a:solidFill>
                  <a:srgbClr val="990000"/>
                </a:solidFill>
              </a:rPr>
              <a:t>Этические кодексы Российской Федерации 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1720" y="4557021"/>
            <a:ext cx="1707405" cy="2112339"/>
          </a:xfrm>
          <a:prstGeom prst="rect">
            <a:avLst/>
          </a:prstGeom>
          <a:solidFill>
            <a:srgbClr val="FF9900">
              <a:alpha val="23000"/>
            </a:srgb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411760" y="2036741"/>
            <a:ext cx="6192688" cy="978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ja-JP" sz="3200" b="1" dirty="0" smtClean="0">
                <a:solidFill>
                  <a:srgbClr val="000099"/>
                </a:solidFill>
              </a:rPr>
              <a:t>Этический кодекс российского врача</a:t>
            </a: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275856" y="3476901"/>
            <a:ext cx="547260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ja-JP" sz="3200" b="1" dirty="0" smtClean="0">
                <a:solidFill>
                  <a:srgbClr val="000099"/>
                </a:solidFill>
              </a:rPr>
              <a:t>Кодекс профессиональной этики психиатра</a:t>
            </a: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852936" y="5349109"/>
            <a:ext cx="532757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ja-JP" sz="3200" b="1" dirty="0" smtClean="0">
                <a:solidFill>
                  <a:srgbClr val="000099"/>
                </a:solidFill>
              </a:rPr>
              <a:t>Этический кодекс медицинской сестры России</a:t>
            </a:r>
          </a:p>
        </p:txBody>
      </p:sp>
    </p:spTree>
    <p:extLst>
      <p:ext uri="{BB962C8B-B14F-4D97-AF65-F5344CB8AC3E}">
        <p14:creationId xmlns:p14="http://schemas.microsoft.com/office/powerpoint/2010/main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1357290" y="4143380"/>
            <a:ext cx="6840760" cy="2376264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85852" y="4286256"/>
            <a:ext cx="6948264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ja-JP" sz="3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«…Этической основой профессиональной деятельности медицинских сестёр является гуманность и милосердие…»</a:t>
            </a: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7752" y="1214422"/>
            <a:ext cx="328778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12" name="Picture 6" descr="D:\Рисунки\Люди\Дети. Акушерство\81awor-00000686-00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472" y="1142984"/>
            <a:ext cx="3287780" cy="2808312"/>
          </a:xfrm>
          <a:prstGeom prst="rect">
            <a:avLst/>
          </a:prstGeom>
          <a:noFill/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3419872" y="5575885"/>
            <a:ext cx="5544616" cy="108012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419872" y="4437112"/>
            <a:ext cx="5544616" cy="648072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19872" y="3284984"/>
            <a:ext cx="5544616" cy="648072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419872" y="2204864"/>
            <a:ext cx="5544616" cy="648072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2935396"/>
            <a:ext cx="2095348" cy="2808312"/>
          </a:xfrm>
          <a:prstGeom prst="rect">
            <a:avLst/>
          </a:prstGeom>
          <a:solidFill>
            <a:srgbClr val="FF9900">
              <a:alpha val="23000"/>
            </a:srgbClr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3" name="Прямоугольник 2"/>
          <p:cNvSpPr/>
          <p:nvPr/>
        </p:nvSpPr>
        <p:spPr>
          <a:xfrm>
            <a:off x="3563888" y="2132856"/>
            <a:ext cx="3600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милосердие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491880" y="3245495"/>
            <a:ext cx="36724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автономия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491880" y="4397623"/>
            <a:ext cx="3384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справедливость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491880" y="5517232"/>
            <a:ext cx="47525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доступность медицинской помощи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2699792" y="6093296"/>
            <a:ext cx="720080" cy="0"/>
          </a:xfrm>
          <a:prstGeom prst="line">
            <a:avLst/>
          </a:prstGeom>
          <a:solidFill>
            <a:srgbClr val="FF9900">
              <a:alpha val="23000"/>
            </a:srgbClr>
          </a:solidFill>
          <a:ln w="47625">
            <a:solidFill>
              <a:schemeClr val="tx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699792" y="4725144"/>
            <a:ext cx="720080" cy="0"/>
          </a:xfrm>
          <a:prstGeom prst="line">
            <a:avLst/>
          </a:prstGeom>
          <a:solidFill>
            <a:srgbClr val="FF9900">
              <a:alpha val="23000"/>
            </a:srgbClr>
          </a:solidFill>
          <a:ln w="47625">
            <a:solidFill>
              <a:schemeClr val="tx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699792" y="3573016"/>
            <a:ext cx="720080" cy="0"/>
          </a:xfrm>
          <a:prstGeom prst="line">
            <a:avLst/>
          </a:prstGeom>
          <a:solidFill>
            <a:srgbClr val="FF9900">
              <a:alpha val="23000"/>
            </a:srgbClr>
          </a:solidFill>
          <a:ln w="47625">
            <a:solidFill>
              <a:schemeClr val="tx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699792" y="2492896"/>
            <a:ext cx="720080" cy="0"/>
          </a:xfrm>
          <a:prstGeom prst="line">
            <a:avLst/>
          </a:prstGeom>
          <a:solidFill>
            <a:srgbClr val="FF9900">
              <a:alpha val="23000"/>
            </a:srgbClr>
          </a:solidFill>
          <a:ln w="47625">
            <a:solidFill>
              <a:schemeClr val="tx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699792" y="2492896"/>
            <a:ext cx="0" cy="3600400"/>
          </a:xfrm>
          <a:prstGeom prst="line">
            <a:avLst/>
          </a:prstGeom>
          <a:solidFill>
            <a:srgbClr val="FF9900">
              <a:alpha val="23000"/>
            </a:srgbClr>
          </a:solidFill>
          <a:ln w="47625">
            <a:solidFill>
              <a:schemeClr val="tx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2267744" y="4303548"/>
            <a:ext cx="432048" cy="0"/>
          </a:xfrm>
          <a:prstGeom prst="line">
            <a:avLst/>
          </a:prstGeom>
          <a:solidFill>
            <a:srgbClr val="FF9900">
              <a:alpha val="23000"/>
            </a:srgbClr>
          </a:solidFill>
          <a:ln w="47625">
            <a:solidFill>
              <a:schemeClr val="tx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8384" y="2209393"/>
            <a:ext cx="792088" cy="63367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pic>
        <p:nvPicPr>
          <p:cNvPr id="7171" name="Picture 3" descr="D:\Рисунки\человечки\3D_Figures\0012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00392" y="5709449"/>
            <a:ext cx="672998" cy="64807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pic>
        <p:nvPicPr>
          <p:cNvPr id="7172" name="Picture 4" descr="D:\Рисунки\человечки\3D_Figures\004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80603" y="3245495"/>
            <a:ext cx="639869" cy="64807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26443" y="4437112"/>
            <a:ext cx="694029" cy="64807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sp>
        <p:nvSpPr>
          <p:cNvPr id="22" name="Прямоугольник 21"/>
          <p:cNvSpPr/>
          <p:nvPr/>
        </p:nvSpPr>
        <p:spPr>
          <a:xfrm>
            <a:off x="1403648" y="1193557"/>
            <a:ext cx="6444208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ja-JP" sz="5000" b="1" dirty="0" smtClean="0">
                <a:solidFill>
                  <a:srgbClr val="990000"/>
                </a:solidFill>
              </a:rPr>
              <a:t>Этические принципы</a:t>
            </a:r>
          </a:p>
        </p:txBody>
      </p:sp>
    </p:spTree>
    <p:extLst>
      <p:ext uri="{BB962C8B-B14F-4D97-AF65-F5344CB8AC3E}">
        <p14:creationId xmlns:p14="http://schemas.microsoft.com/office/powerpoint/2010/main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830" y="1481589"/>
            <a:ext cx="7805546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80000"/>
              </a:lnSpc>
            </a:pPr>
            <a:r>
              <a:rPr lang="ru-RU" altLang="ja-JP" sz="5000" b="1" dirty="0" smtClean="0">
                <a:solidFill>
                  <a:srgbClr val="990000"/>
                </a:solidFill>
              </a:rPr>
              <a:t>Принцип милосердия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9477" y="2356079"/>
            <a:ext cx="9217024" cy="11449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altLang="ja-JP" sz="3800" b="1" dirty="0" smtClean="0">
                <a:solidFill>
                  <a:srgbClr val="000099"/>
                </a:solidFill>
              </a:rPr>
              <a:t>«Я принесу добро пациенту или, </a:t>
            </a:r>
            <a:r>
              <a:rPr lang="en-US" altLang="ja-JP" sz="3800" b="1" dirty="0" smtClean="0">
                <a:solidFill>
                  <a:srgbClr val="000099"/>
                </a:solidFill>
              </a:rPr>
              <a:t>                 </a:t>
            </a:r>
            <a:r>
              <a:rPr lang="ru-RU" altLang="ja-JP" sz="3800" b="1" dirty="0" smtClean="0">
                <a:solidFill>
                  <a:srgbClr val="000099"/>
                </a:solidFill>
              </a:rPr>
              <a:t>по крайней мере, не причиню ему вреда»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735" b="5602"/>
          <a:stretch/>
        </p:blipFill>
        <p:spPr bwMode="auto">
          <a:xfrm>
            <a:off x="2123728" y="3429000"/>
            <a:ext cx="5427650" cy="324036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511" y="1268760"/>
            <a:ext cx="1170129" cy="93610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1484784"/>
            <a:ext cx="6678020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80000"/>
              </a:lnSpc>
            </a:pPr>
            <a:r>
              <a:rPr lang="ru-RU" altLang="ja-JP" sz="5000" b="1" dirty="0" smtClean="0">
                <a:solidFill>
                  <a:srgbClr val="990000"/>
                </a:solidFill>
              </a:rPr>
              <a:t>Принцип автономии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496" y="2699042"/>
            <a:ext cx="871296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3600" b="1" dirty="0" smtClean="0">
                <a:solidFill>
                  <a:srgbClr val="000099"/>
                </a:solidFill>
              </a:rPr>
              <a:t>уважение к личности </a:t>
            </a:r>
          </a:p>
          <a:p>
            <a:r>
              <a:rPr lang="ru-RU" altLang="ja-JP" sz="3600" b="1" dirty="0" smtClean="0">
                <a:solidFill>
                  <a:srgbClr val="000099"/>
                </a:solidFill>
              </a:rPr>
              <a:t>каждого пациента                       </a:t>
            </a:r>
          </a:p>
          <a:p>
            <a:r>
              <a:rPr lang="ru-RU" altLang="ja-JP" sz="3600" b="1" dirty="0" smtClean="0">
                <a:solidFill>
                  <a:srgbClr val="000099"/>
                </a:solidFill>
              </a:rPr>
              <a:t>и его решениям; </a:t>
            </a:r>
          </a:p>
          <a:p>
            <a:r>
              <a:rPr lang="ru-RU" altLang="ja-JP" sz="3600" b="1" dirty="0" smtClean="0">
                <a:solidFill>
                  <a:srgbClr val="000099"/>
                </a:solidFill>
              </a:rPr>
              <a:t>любой человек </a:t>
            </a:r>
          </a:p>
          <a:p>
            <a:r>
              <a:rPr lang="ru-RU" altLang="ja-JP" sz="3600" b="1" dirty="0" smtClean="0">
                <a:solidFill>
                  <a:srgbClr val="000099"/>
                </a:solidFill>
              </a:rPr>
              <a:t>может рассматриваться</a:t>
            </a:r>
          </a:p>
          <a:p>
            <a:r>
              <a:rPr lang="ru-RU" altLang="ja-JP" sz="3600" b="1" dirty="0" smtClean="0">
                <a:solidFill>
                  <a:srgbClr val="000099"/>
                </a:solidFill>
              </a:rPr>
              <a:t>как цель, но не как</a:t>
            </a:r>
          </a:p>
          <a:p>
            <a:r>
              <a:rPr lang="ru-RU" altLang="ja-JP" sz="3600" b="1" dirty="0" smtClean="0">
                <a:solidFill>
                  <a:srgbClr val="000099"/>
                </a:solidFill>
              </a:rPr>
              <a:t>средство её достижения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38609" y="2376511"/>
            <a:ext cx="4069895" cy="4364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D:\Рисунки\человечки\3D_Figures\00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1909" y="1273812"/>
            <a:ext cx="1066447" cy="108012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264927"/>
            <a:ext cx="8208912" cy="9399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3400" b="1" dirty="0" smtClean="0">
                <a:solidFill>
                  <a:srgbClr val="990000"/>
                </a:solidFill>
              </a:rPr>
              <a:t>Принцип справедливости / </a:t>
            </a:r>
          </a:p>
          <a:p>
            <a:pPr algn="ctr">
              <a:lnSpc>
                <a:spcPct val="80000"/>
              </a:lnSpc>
            </a:pPr>
            <a:r>
              <a:rPr lang="ru-RU" altLang="ja-JP" sz="3400" b="1" dirty="0" err="1" smtClean="0">
                <a:solidFill>
                  <a:srgbClr val="990000"/>
                </a:solidFill>
              </a:rPr>
              <a:t>непричинения</a:t>
            </a:r>
            <a:r>
              <a:rPr lang="ru-RU" altLang="ja-JP" sz="3400" b="1" dirty="0" smtClean="0">
                <a:solidFill>
                  <a:srgbClr val="990000"/>
                </a:solidFill>
              </a:rPr>
              <a:t> вреда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2458630"/>
            <a:ext cx="6285554" cy="40780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3700" b="1" dirty="0" smtClean="0">
                <a:solidFill>
                  <a:srgbClr val="000099"/>
                </a:solidFill>
              </a:rPr>
              <a:t>равное отношение медицинских работников        и оказание полноценной помощи всем пациентам вне зависимости от их статуса, положения, профессии или иных внешних обстоятельств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286"/>
          <a:stretch/>
        </p:blipFill>
        <p:spPr bwMode="auto">
          <a:xfrm>
            <a:off x="6256418" y="2308462"/>
            <a:ext cx="2780078" cy="4288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196752"/>
            <a:ext cx="1233830" cy="115212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194372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/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BB2780C3CC07BD4BAA623FF9571645580400D1570604EA743043A2641365C0E91715" ma:contentTypeVersion="33" ma:contentTypeDescription="Create a new document." ma:contentTypeScope="" ma:versionID="2a5270fa24c9a38fa487f85340389844"/>
</file>

<file path=customXml/itemProps1.xml><?xml version="1.0" encoding="utf-8"?>
<ds:datastoreItem xmlns:ds="http://schemas.openxmlformats.org/officeDocument/2006/customXml" ds:itemID="{9C58183A-4D4D-4EE7-95EE-F86E69B1EF7E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8B85AD83-588E-40B8-AE3D-292667ABBA4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3DA0EFD-1013-4F2D-9A3D-3865DD8D718C}">
  <ds:schemaRefs>
    <ds:schemaRef ds:uri="http://schemas.microsoft.com/office/2006/metadata/contentType"/>
    <ds:schemaRef ds:uri="http://schemas.microsoft.com/office/2006/metadata/properties/metaAttribut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TS101943725</Template>
  <TotalTime>911</TotalTime>
  <Words>740</Words>
  <Application>Microsoft Office PowerPoint</Application>
  <PresentationFormat>Экран (4:3)</PresentationFormat>
  <Paragraphs>125</Paragraphs>
  <Slides>30</Slides>
  <Notes>27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TS101943725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ОПСА</dc:creator>
  <cp:lastModifiedBy>Sveta</cp:lastModifiedBy>
  <cp:revision>213</cp:revision>
  <dcterms:created xsi:type="dcterms:W3CDTF">2011-03-21T06:08:50Z</dcterms:created>
  <dcterms:modified xsi:type="dcterms:W3CDTF">2015-04-11T16:44:31Z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TC101943725</vt:lpwstr>
  </property>
  <property fmtid="{D5CDD505-2E9C-101B-9397-08002B2CF9AE}" pid="3" name="_MsoHelpTopicId">
    <vt:lpwstr/>
  </property>
</Properties>
</file>