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35"/>
  </p:notesMasterIdLst>
  <p:sldIdLst>
    <p:sldId id="256" r:id="rId2"/>
    <p:sldId id="269" r:id="rId3"/>
    <p:sldId id="270" r:id="rId4"/>
    <p:sldId id="272" r:id="rId5"/>
    <p:sldId id="276" r:id="rId6"/>
    <p:sldId id="278" r:id="rId7"/>
    <p:sldId id="301" r:id="rId8"/>
    <p:sldId id="302" r:id="rId9"/>
    <p:sldId id="304" r:id="rId10"/>
    <p:sldId id="306" r:id="rId11"/>
    <p:sldId id="307" r:id="rId12"/>
    <p:sldId id="309" r:id="rId13"/>
    <p:sldId id="310" r:id="rId14"/>
    <p:sldId id="295" r:id="rId15"/>
    <p:sldId id="296" r:id="rId16"/>
    <p:sldId id="297" r:id="rId17"/>
    <p:sldId id="298" r:id="rId18"/>
    <p:sldId id="299" r:id="rId19"/>
    <p:sldId id="300" r:id="rId20"/>
    <p:sldId id="281" r:id="rId21"/>
    <p:sldId id="282" r:id="rId22"/>
    <p:sldId id="288" r:id="rId23"/>
    <p:sldId id="308" r:id="rId24"/>
    <p:sldId id="294" r:id="rId25"/>
    <p:sldId id="274" r:id="rId26"/>
    <p:sldId id="275" r:id="rId27"/>
    <p:sldId id="279" r:id="rId28"/>
    <p:sldId id="280" r:id="rId29"/>
    <p:sldId id="289" r:id="rId30"/>
    <p:sldId id="283" r:id="rId31"/>
    <p:sldId id="290" r:id="rId32"/>
    <p:sldId id="303" r:id="rId33"/>
    <p:sldId id="305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104EE9F-E801-4AC6-BBA1-5B71A1EC0174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66C4FA6-B87D-4EB5-982A-2523490037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0938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z="800" smtClean="0">
              <a:solidFill>
                <a:srgbClr val="000000"/>
              </a:solidFill>
              <a:latin typeface="MS Shell Dlg"/>
            </a:endParaRPr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3603052C-C565-4DB0-BB15-3E4F9A700A4C}" type="slidenum">
              <a:rPr lang="ru-RU" altLang="ru-RU" smtClean="0"/>
              <a:pPr eaLnBrk="1" hangingPunct="1"/>
              <a:t>10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z="800" smtClean="0">
              <a:solidFill>
                <a:srgbClr val="000000"/>
              </a:solidFill>
              <a:latin typeface="MS Shell Dlg"/>
            </a:endParaRPr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20357F93-719C-47FE-8811-83DC6727CDD7}" type="slidenum">
              <a:rPr lang="ru-RU" altLang="ru-RU" smtClean="0"/>
              <a:pPr eaLnBrk="1" hangingPunct="1"/>
              <a:t>11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z="800" smtClean="0">
              <a:solidFill>
                <a:srgbClr val="000000"/>
              </a:solidFill>
              <a:latin typeface="MS Shell Dlg"/>
            </a:endParaRPr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BEBA919D-12FD-4D0D-86A5-64B313B14C16}" type="slidenum">
              <a:rPr lang="ru-RU" altLang="ru-RU" smtClean="0"/>
              <a:pPr eaLnBrk="1" hangingPunct="1"/>
              <a:t>12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z="800" smtClean="0">
              <a:solidFill>
                <a:srgbClr val="000000"/>
              </a:solidFill>
              <a:latin typeface="MS Shell Dlg"/>
            </a:endParaRPr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613F6EC4-1739-42CF-BE99-6CFFB729238F}" type="slidenum">
              <a:rPr lang="ru-RU" altLang="ru-RU" smtClean="0"/>
              <a:pPr eaLnBrk="1" hangingPunct="1"/>
              <a:t>23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z="800" smtClean="0">
              <a:solidFill>
                <a:srgbClr val="000000"/>
              </a:solidFill>
              <a:latin typeface="MS Shell Dlg"/>
            </a:endParaRPr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2164657D-39BB-47EE-9D7D-EC5325B56DA9}" type="slidenum">
              <a:rPr lang="ru-RU" altLang="ru-RU" smtClean="0"/>
              <a:pPr eaLnBrk="1" hangingPunct="1"/>
              <a:t>32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z="800" smtClean="0">
              <a:solidFill>
                <a:srgbClr val="000000"/>
              </a:solidFill>
              <a:latin typeface="MS Shell Dlg"/>
            </a:endParaRPr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B35751FD-7F5A-4DAD-91FE-C532BE343FBF}" type="slidenum">
              <a:rPr lang="ru-RU" altLang="ru-RU" smtClean="0"/>
              <a:pPr eaLnBrk="1" hangingPunct="1"/>
              <a:t>33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</a:endParaRPr>
                </a:p>
              </p:txBody>
            </p:sp>
          </p:grpSp>
        </p:grpSp>
      </p:grpSp>
      <p:sp>
        <p:nvSpPr>
          <p:cNvPr id="11330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1331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F5AEC9-C787-4E64-83AA-2BAE27C2D4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808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71FA9B-2006-4652-9D73-1F97698996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787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5E4F8-6EA4-4B12-8C75-B8E8613260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829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21076-48D9-4BB7-AA8D-F66E323DAA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554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18AAD-3BE1-4E15-8B00-32A6D3DC4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941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F04CF-556D-47B3-B636-E86595ED29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244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CD836-C201-46F2-8093-912DAECF12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927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2109A-DFBB-47CF-8638-7828A0FD6A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757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AE58D5-EB07-4267-A72A-BD59432A31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315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AF7BFC-0450-4481-B06D-6F78D62E14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822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726BF-D80C-4D07-A796-31699A6DE7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368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0244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0246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47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48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49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50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51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52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53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54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55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56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0258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59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60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61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62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63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64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65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66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67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68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69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70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71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72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73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74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75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0277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78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79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80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81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82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83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84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85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86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87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88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89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90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91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92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93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295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96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97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98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299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300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301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030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030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030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0306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</a:endParaRPr>
                </a:p>
              </p:txBody>
            </p:sp>
          </p:grpSp>
        </p:grpSp>
      </p:grpSp>
      <p:sp>
        <p:nvSpPr>
          <p:cNvPr id="1030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8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09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10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11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9DD4A0E3-7ABA-472E-A239-C1C9F97B64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4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&amp;Kcy;&amp;ucy;&amp;rcy;&amp;scy;&amp;ycy; &amp;dcy;&amp;iecy;&amp;tcy;&amp;scy;&amp;kcy;&amp;ocy;&amp;jcy; &amp;fcy;&amp;icy;&amp;zcy;&amp;icy;&amp;chcy;&amp;iecy;&amp;scy;&amp;kcy;&amp;ocy;&amp;jcy; &amp;kcy;&amp;ucy;&amp;lcy;&amp;softcy;&amp;tcy;&amp;ucy;&amp;rcy;&amp;y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63" y="3214688"/>
            <a:ext cx="5715000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 sz="quarter"/>
          </p:nvPr>
        </p:nvSpPr>
        <p:spPr>
          <a:xfrm>
            <a:off x="642938" y="1857375"/>
            <a:ext cx="7772400" cy="1736725"/>
          </a:xfrm>
        </p:spPr>
        <p:txBody>
          <a:bodyPr/>
          <a:lstStyle/>
          <a:p>
            <a:pPr>
              <a:defRPr/>
            </a:pPr>
            <a:r>
              <a:rPr lang="ru-RU" sz="2400" b="1" dirty="0" smtClean="0"/>
              <a:t>Основные аспекты современного состояния и перспективные направления работы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кафедры физического воспитания Омского Государственного университета им. Ф.М. Достоевского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 </a:t>
            </a:r>
            <a:br>
              <a:rPr lang="ru-RU" sz="2400" dirty="0" smtClean="0"/>
            </a:br>
            <a:r>
              <a:rPr lang="ru-RU" sz="2400" dirty="0" err="1" smtClean="0"/>
              <a:t>Турманидзе</a:t>
            </a:r>
            <a:r>
              <a:rPr lang="ru-RU" sz="2400" dirty="0" smtClean="0"/>
              <a:t> В.Г., Калинина И.Н.,  Лунина Н.В.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2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600" y="736600"/>
            <a:ext cx="7658100" cy="509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571500" y="6019800"/>
            <a:ext cx="8001000" cy="215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ru-RU" altLang="ru-RU" sz="800">
              <a:solidFill>
                <a:srgbClr val="000000"/>
              </a:solidFill>
              <a:latin typeface="MS Shell Dlg"/>
            </a:endParaRPr>
          </a:p>
        </p:txBody>
      </p:sp>
    </p:spTree>
  </p:cSld>
  <p:clrMapOvr>
    <a:masterClrMapping/>
  </p:clrMapOvr>
  <p:transition spd="slow" advTm="6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2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1100" y="736600"/>
            <a:ext cx="6781800" cy="509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571500" y="6019800"/>
            <a:ext cx="8001000" cy="215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ru-RU" altLang="ru-RU" sz="800">
              <a:solidFill>
                <a:srgbClr val="000000"/>
              </a:solidFill>
              <a:latin typeface="MS Shell Dlg"/>
            </a:endParaRPr>
          </a:p>
        </p:txBody>
      </p:sp>
    </p:spTree>
  </p:cSld>
  <p:clrMapOvr>
    <a:masterClrMapping/>
  </p:clrMapOvr>
  <p:transition spd="slow" advTm="6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2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1100" y="736600"/>
            <a:ext cx="6781800" cy="509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571500" y="6019800"/>
            <a:ext cx="8001000" cy="215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ru-RU" altLang="ru-RU" sz="800">
              <a:solidFill>
                <a:srgbClr val="000000"/>
              </a:solidFill>
              <a:latin typeface="MS Shell Dlg"/>
            </a:endParaRPr>
          </a:p>
        </p:txBody>
      </p:sp>
    </p:spTree>
  </p:cSld>
  <p:clrMapOvr>
    <a:masterClrMapping/>
  </p:clrMapOvr>
  <p:transition spd="slow" advTm="6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получение диплом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214313"/>
            <a:ext cx="2857500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AutoShape 4" descr="получение диплом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5364" name="Picture 6" descr="получение диплом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75" y="1571625"/>
            <a:ext cx="2786063" cy="184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8" descr="получение дипломов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8" y="3071813"/>
            <a:ext cx="2928937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10" descr="получение дипломов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75" y="4714875"/>
            <a:ext cx="3116263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Базовые виды двигательной деятельности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Гимнастика</a:t>
            </a:r>
          </a:p>
          <a:p>
            <a:pPr>
              <a:defRPr/>
            </a:pPr>
            <a:endParaRPr lang="ru-RU" smtClean="0"/>
          </a:p>
        </p:txBody>
      </p:sp>
      <p:sp>
        <p:nvSpPr>
          <p:cNvPr id="15364" name="Содержимое 3"/>
          <p:cNvSpPr>
            <a:spLocks noGrp="1"/>
          </p:cNvSpPr>
          <p:nvPr>
            <p:ph sz="quarter" idx="2"/>
          </p:nvPr>
        </p:nvSpPr>
        <p:spPr>
          <a:xfrm>
            <a:off x="4270375" y="1916113"/>
            <a:ext cx="3657600" cy="4256087"/>
          </a:xfrm>
        </p:spPr>
        <p:txBody>
          <a:bodyPr/>
          <a:lstStyle/>
          <a:p>
            <a:pPr>
              <a:defRPr/>
            </a:pPr>
            <a:r>
              <a:rPr lang="ru-RU" smtClean="0"/>
              <a:t>Легкая атлетика</a:t>
            </a:r>
          </a:p>
        </p:txBody>
      </p:sp>
      <p:pic>
        <p:nvPicPr>
          <p:cNvPr id="16389" name="Picture 2" descr="http://m.interfax.by/files/2009-09/20090910-161159-47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2133600"/>
            <a:ext cx="3203575" cy="429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4" descr="http://go2.imgsmail.ru/imgpreview?key=http%3A//www.rusathletics.com/img/images/events/2012/06/11-mc/120611-mc-119.jpg&amp;mb=imgdb_preview_5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300" y="2708275"/>
            <a:ext cx="4545013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2588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>Базовые виды двигательной деятельности</a:t>
            </a:r>
            <a:endParaRPr lang="ru-RU" dirty="0"/>
          </a:p>
        </p:txBody>
      </p:sp>
      <p:sp>
        <p:nvSpPr>
          <p:cNvPr id="16387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Спортивные игры</a:t>
            </a:r>
          </a:p>
        </p:txBody>
      </p:sp>
      <p:sp>
        <p:nvSpPr>
          <p:cNvPr id="16388" name="Содержимое 3"/>
          <p:cNvSpPr>
            <a:spLocks noGrp="1"/>
          </p:cNvSpPr>
          <p:nvPr>
            <p:ph sz="quarter" idx="2"/>
          </p:nvPr>
        </p:nvSpPr>
        <p:spPr>
          <a:xfrm>
            <a:off x="4270375" y="1600200"/>
            <a:ext cx="3657600" cy="4572000"/>
          </a:xfrm>
        </p:spPr>
        <p:txBody>
          <a:bodyPr/>
          <a:lstStyle/>
          <a:p>
            <a:pPr>
              <a:defRPr/>
            </a:pPr>
            <a:r>
              <a:rPr lang="ru-RU" smtClean="0"/>
              <a:t>Плавание </a:t>
            </a:r>
          </a:p>
        </p:txBody>
      </p:sp>
      <p:pic>
        <p:nvPicPr>
          <p:cNvPr id="17413" name="Picture 2" descr="http://go1.imgsmail.ru/imgpreview?key=http%3A//jmest15.webs.com/volleyball.gif&amp;mb=imgdb_preview_1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492375"/>
            <a:ext cx="367347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4" descr="http://img.nr2.ru/pict/arts1/36/99/36996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2565400"/>
            <a:ext cx="4465637" cy="334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8488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Технологии физкультурно-спортивной деятельности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076700"/>
            <a:ext cx="3657600" cy="2095500"/>
          </a:xfrm>
        </p:spPr>
        <p:txBody>
          <a:bodyPr/>
          <a:lstStyle/>
          <a:p>
            <a:pPr>
              <a:defRPr/>
            </a:pPr>
            <a:endParaRPr lang="ru-RU" smtClean="0"/>
          </a:p>
        </p:txBody>
      </p:sp>
      <p:sp>
        <p:nvSpPr>
          <p:cNvPr id="17412" name="Содержимое 3"/>
          <p:cNvSpPr>
            <a:spLocks noGrp="1"/>
          </p:cNvSpPr>
          <p:nvPr>
            <p:ph sz="quarter" idx="2"/>
          </p:nvPr>
        </p:nvSpPr>
        <p:spPr>
          <a:xfrm>
            <a:off x="4270375" y="1600200"/>
            <a:ext cx="3657600" cy="4572000"/>
          </a:xfrm>
        </p:spPr>
        <p:txBody>
          <a:bodyPr/>
          <a:lstStyle/>
          <a:p>
            <a:pPr>
              <a:defRPr/>
            </a:pPr>
            <a:endParaRPr lang="ru-RU" smtClean="0"/>
          </a:p>
        </p:txBody>
      </p:sp>
      <p:pic>
        <p:nvPicPr>
          <p:cNvPr id="18437" name="Picture 2" descr="http://andy25.ucoz.ua/uprag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571625"/>
            <a:ext cx="8207375" cy="502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295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Технологии физкультурно-спортивной деятельности </a:t>
            </a:r>
            <a:endParaRPr lang="ru-RU" dirty="0"/>
          </a:p>
        </p:txBody>
      </p:sp>
      <p:sp>
        <p:nvSpPr>
          <p:cNvPr id="18435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349500"/>
            <a:ext cx="3657600" cy="3822700"/>
          </a:xfrm>
        </p:spPr>
        <p:txBody>
          <a:bodyPr/>
          <a:lstStyle/>
          <a:p>
            <a:pPr>
              <a:defRPr/>
            </a:pPr>
            <a:r>
              <a:rPr lang="ru-RU" smtClean="0"/>
              <a:t>Степ аэробика</a:t>
            </a:r>
          </a:p>
        </p:txBody>
      </p:sp>
      <p:sp>
        <p:nvSpPr>
          <p:cNvPr id="18436" name="Содержимое 3"/>
          <p:cNvSpPr>
            <a:spLocks noGrp="1"/>
          </p:cNvSpPr>
          <p:nvPr>
            <p:ph sz="quarter" idx="2"/>
          </p:nvPr>
        </p:nvSpPr>
        <p:spPr>
          <a:xfrm>
            <a:off x="4270375" y="1628775"/>
            <a:ext cx="3657600" cy="4543425"/>
          </a:xfrm>
        </p:spPr>
        <p:txBody>
          <a:bodyPr/>
          <a:lstStyle/>
          <a:p>
            <a:pPr>
              <a:defRPr/>
            </a:pPr>
            <a:r>
              <a:rPr lang="ru-RU" smtClean="0"/>
              <a:t>стретчинг</a:t>
            </a:r>
          </a:p>
        </p:txBody>
      </p:sp>
      <p:pic>
        <p:nvPicPr>
          <p:cNvPr id="19461" name="Picture 2" descr="http://go2.imgsmail.ru/imgpreview?key=http%3A//susanin.udm.ru/upload/resize_cache/iblock/fd0/469_1000_1/fd0a33aad10cfc833ba3db031370ad90.jpg&amp;mb=imgdb_preview_175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3282950"/>
            <a:ext cx="3744912" cy="249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4" descr="http://go3.imgsmail.ru/imgpreview?key=http%3A//vsegdakrasivay.ru/uploads/posts/2010-04/1270956863_evamariestandingsplits.jpg&amp;mb=imgdb_preview_16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492375"/>
            <a:ext cx="3373437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150" cy="11382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Лечебная физическая культура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459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ЛФК при заболеваниях ССС</a:t>
            </a:r>
          </a:p>
        </p:txBody>
      </p:sp>
      <p:sp>
        <p:nvSpPr>
          <p:cNvPr id="19460" name="Содержимое 3"/>
          <p:cNvSpPr>
            <a:spLocks noGrp="1"/>
          </p:cNvSpPr>
          <p:nvPr>
            <p:ph sz="quarter" idx="2"/>
          </p:nvPr>
        </p:nvSpPr>
        <p:spPr>
          <a:xfrm>
            <a:off x="4270375" y="1600200"/>
            <a:ext cx="3657600" cy="4572000"/>
          </a:xfrm>
        </p:spPr>
        <p:txBody>
          <a:bodyPr/>
          <a:lstStyle/>
          <a:p>
            <a:pPr>
              <a:defRPr/>
            </a:pPr>
            <a:r>
              <a:rPr lang="ru-RU" smtClean="0"/>
              <a:t>ЛФК в неврологии</a:t>
            </a:r>
          </a:p>
        </p:txBody>
      </p:sp>
      <p:pic>
        <p:nvPicPr>
          <p:cNvPr id="20485" name="Picture 2" descr="http://go4.imgsmail.ru/imgpreview?key=http%3A//reacenter.ru/images/__user__/contacts/pansionat/otd.jpg&amp;mb=imgdb_preview_4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781300"/>
            <a:ext cx="3557587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4" descr="http://www.kurortkmv.ru/yessentuki/istok/foto/foto-isx/3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2565400"/>
            <a:ext cx="2808287" cy="414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150" cy="11382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Лечебная физическая культура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048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ЛФК в хирургии</a:t>
            </a:r>
          </a:p>
        </p:txBody>
      </p:sp>
      <p:sp>
        <p:nvSpPr>
          <p:cNvPr id="20484" name="Содержимое 3"/>
          <p:cNvSpPr>
            <a:spLocks noGrp="1"/>
          </p:cNvSpPr>
          <p:nvPr>
            <p:ph sz="quarter" idx="2"/>
          </p:nvPr>
        </p:nvSpPr>
        <p:spPr>
          <a:xfrm>
            <a:off x="4270375" y="1600200"/>
            <a:ext cx="3657600" cy="4572000"/>
          </a:xfrm>
        </p:spPr>
        <p:txBody>
          <a:bodyPr/>
          <a:lstStyle/>
          <a:p>
            <a:pPr>
              <a:defRPr/>
            </a:pPr>
            <a:r>
              <a:rPr lang="ru-RU" smtClean="0"/>
              <a:t>ЛФК в педиатрии</a:t>
            </a:r>
          </a:p>
        </p:txBody>
      </p:sp>
      <p:pic>
        <p:nvPicPr>
          <p:cNvPr id="21509" name="Picture 4" descr="http://www.massage-cosmetology.ru/preview/withnavgall/pic/454_08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2133600"/>
            <a:ext cx="3095625" cy="451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8" descr="http://lfk.dp.ua/images/plechevoj-poja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459038"/>
            <a:ext cx="3889375" cy="406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Направление подготовки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1600200"/>
            <a:ext cx="9001125" cy="45259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034400 «Физическая культура для лиц в состоянии здоровья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(адаптивная физическая культура)»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Профиль: </a:t>
            </a:r>
            <a:r>
              <a:rPr lang="ru-RU" i="1" u="sng" dirty="0" smtClean="0"/>
              <a:t>Лечебная физическая культура </a:t>
            </a:r>
          </a:p>
        </p:txBody>
      </p:sp>
      <p:pic>
        <p:nvPicPr>
          <p:cNvPr id="4100" name="Picture 9" descr="http://content.foto.my.mail.ru/mail/akademorto-aty/221/h-2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3857625"/>
            <a:ext cx="4357688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11" descr="http://www.doctor-alex.ua/img/48/228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857625"/>
            <a:ext cx="442912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Массаж (общий, лечебный)</a:t>
            </a:r>
          </a:p>
        </p:txBody>
      </p:sp>
      <p:pic>
        <p:nvPicPr>
          <p:cNvPr id="22531" name="Picture 4" descr="C:\Documents and Settings\user\Рабочий стол\Профориентация\фото\фото3 массаж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33513" y="1773238"/>
            <a:ext cx="6276975" cy="4181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err="1" smtClean="0"/>
              <a:t>Гидрореабилитация</a:t>
            </a:r>
            <a:endParaRPr lang="ru-RU" dirty="0"/>
          </a:p>
        </p:txBody>
      </p:sp>
      <p:pic>
        <p:nvPicPr>
          <p:cNvPr id="23555" name="Picture 2" descr="C:\Documents and Settings\user\Рабочий стол\Профориентация\фото\фото4 басс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14438" y="1785938"/>
            <a:ext cx="6500812" cy="42148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err="1" smtClean="0"/>
              <a:t>Фитнесс-программы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24579" name="Picture 2" descr="C:\Documents and Settings\user\Рабочий стол\Профориентация\фото\дото11 трензал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5813" y="2500313"/>
            <a:ext cx="3598862" cy="2714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2" descr="C:\Documents and Settings\user\Рабочий стол\Профориентация\фото\фото 8 фитбол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43500" y="2428875"/>
            <a:ext cx="3532188" cy="27860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54000"/>
            <a:ext cx="8382000" cy="101600"/>
          </a:xfrm>
        </p:spPr>
        <p:txBody>
          <a:bodyPr>
            <a:noAutofit/>
          </a:bodyPr>
          <a:lstStyle/>
          <a:p>
            <a:pPr>
              <a:defRPr/>
            </a:pPr>
            <a:endParaRPr lang="ru-RU" sz="800">
              <a:solidFill>
                <a:srgbClr val="000000"/>
              </a:solidFill>
              <a:latin typeface="MS Shell Dlg"/>
            </a:endParaRPr>
          </a:p>
        </p:txBody>
      </p:sp>
      <p:pic>
        <p:nvPicPr>
          <p:cNvPr id="25603" name="Рисунок 2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1100" y="736600"/>
            <a:ext cx="6781800" cy="509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extBox 3"/>
          <p:cNvSpPr txBox="1">
            <a:spLocks noChangeArrowheads="1"/>
          </p:cNvSpPr>
          <p:nvPr/>
        </p:nvSpPr>
        <p:spPr bwMode="auto">
          <a:xfrm>
            <a:off x="571500" y="6019800"/>
            <a:ext cx="8001000" cy="215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ru-RU" altLang="ru-RU" sz="800">
              <a:solidFill>
                <a:srgbClr val="000000"/>
              </a:solidFill>
              <a:latin typeface="MS Shell Dlg"/>
            </a:endParaRPr>
          </a:p>
        </p:txBody>
      </p:sp>
    </p:spTree>
  </p:cSld>
  <p:clrMapOvr>
    <a:masterClrMapping/>
  </p:clrMapOvr>
  <p:transition spd="slow" advTm="600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sz="5400" b="1" dirty="0" smtClean="0"/>
              <a:t>Спасибо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5400" b="1" dirty="0" smtClean="0"/>
              <a:t>за внимание!!!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Вступительные испытания: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Русский язык (ЕГЭ);</a:t>
            </a:r>
          </a:p>
          <a:p>
            <a:pPr eaLnBrk="1" hangingPunct="1">
              <a:defRPr/>
            </a:pPr>
            <a:r>
              <a:rPr lang="ru-RU" dirty="0" smtClean="0"/>
              <a:t>Биология (ЕГЭ);</a:t>
            </a:r>
          </a:p>
          <a:p>
            <a:pPr eaLnBrk="1" hangingPunct="1">
              <a:defRPr/>
            </a:pPr>
            <a:r>
              <a:rPr lang="ru-RU" dirty="0" smtClean="0"/>
              <a:t>Физическая культура (проводится вузом самостоятельно)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dirty="0" smtClean="0"/>
              <a:t>Вступительный экзамен по предмету «Физическая культура» состоит из 5 контрольных испытаний: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2400" dirty="0" smtClean="0"/>
              <a:t>1) прыжок в длину с места (см);</a:t>
            </a:r>
          </a:p>
          <a:p>
            <a:pPr>
              <a:defRPr/>
            </a:pPr>
            <a:r>
              <a:rPr lang="ru-RU" sz="2400" dirty="0" smtClean="0"/>
              <a:t>2) подтягивание на перекладине – юноши, сгибание-разгибание рук в упоре лежа- девушки (количество раз);</a:t>
            </a:r>
          </a:p>
          <a:p>
            <a:pPr>
              <a:defRPr/>
            </a:pPr>
            <a:r>
              <a:rPr lang="ru-RU" sz="2400" dirty="0" smtClean="0"/>
              <a:t>3) челночный бег 3х10 м (с);</a:t>
            </a:r>
          </a:p>
          <a:p>
            <a:pPr>
              <a:defRPr/>
            </a:pPr>
            <a:r>
              <a:rPr lang="ru-RU" sz="2400" dirty="0" smtClean="0"/>
              <a:t>4) сгибание туловища из положения лежа на спине (количество раз);</a:t>
            </a:r>
          </a:p>
          <a:p>
            <a:pPr>
              <a:defRPr/>
            </a:pPr>
            <a:r>
              <a:rPr lang="ru-RU" sz="2400" dirty="0" smtClean="0"/>
              <a:t>5) наклон вперед из положения сидя (см).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 dirty="0" smtClean="0"/>
              <a:t>Бакалавр решает следующие профессиональные задачи в соответствии с видами профессиональной деятельности: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2800" dirty="0" smtClean="0"/>
              <a:t>педагогическая,</a:t>
            </a:r>
          </a:p>
          <a:p>
            <a:pPr>
              <a:defRPr/>
            </a:pPr>
            <a:r>
              <a:rPr lang="ru-RU" sz="2800" dirty="0" smtClean="0"/>
              <a:t>воспитательная,</a:t>
            </a:r>
          </a:p>
          <a:p>
            <a:pPr>
              <a:defRPr/>
            </a:pPr>
            <a:r>
              <a:rPr lang="ru-RU" sz="2800" dirty="0" smtClean="0"/>
              <a:t>развивающая,</a:t>
            </a:r>
          </a:p>
          <a:p>
            <a:pPr>
              <a:defRPr/>
            </a:pPr>
            <a:r>
              <a:rPr lang="ru-RU" sz="2800" dirty="0" smtClean="0"/>
              <a:t>реабилитационная (восстановительная),</a:t>
            </a:r>
          </a:p>
          <a:p>
            <a:pPr>
              <a:defRPr/>
            </a:pPr>
            <a:r>
              <a:rPr lang="ru-RU" sz="2800" dirty="0" smtClean="0"/>
              <a:t>компенсаторная,</a:t>
            </a:r>
          </a:p>
          <a:p>
            <a:pPr>
              <a:defRPr/>
            </a:pPr>
            <a:r>
              <a:rPr lang="ru-RU" sz="2800" dirty="0" smtClean="0"/>
              <a:t>профилактическая,</a:t>
            </a:r>
          </a:p>
          <a:p>
            <a:pPr>
              <a:defRPr/>
            </a:pPr>
            <a:r>
              <a:rPr lang="ru-RU" sz="2800" dirty="0" smtClean="0"/>
              <a:t>научно-исследовательская,</a:t>
            </a:r>
          </a:p>
          <a:p>
            <a:pPr>
              <a:defRPr/>
            </a:pPr>
            <a:r>
              <a:rPr lang="ru-RU" sz="2800" dirty="0" smtClean="0"/>
              <a:t>организационно-управленческая.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 dirty="0" smtClean="0"/>
              <a:t>Социальные группы, с которыми работают выпускники: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2800" dirty="0" smtClean="0"/>
              <a:t>-дети (здоровые, имеющие отклонения в состоянии здоровья);</a:t>
            </a:r>
          </a:p>
          <a:p>
            <a:pPr>
              <a:defRPr/>
            </a:pPr>
            <a:r>
              <a:rPr lang="ru-RU" sz="2800" dirty="0" smtClean="0"/>
              <a:t>- взрослые (здоровые, имеющие отклонения в состоянии здоровья);</a:t>
            </a:r>
          </a:p>
          <a:p>
            <a:pPr>
              <a:defRPr/>
            </a:pPr>
            <a:r>
              <a:rPr lang="ru-RU" sz="2800" dirty="0" smtClean="0"/>
              <a:t>- лица пожилого возраста (имеющие отклонения в состоянии здоровья)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800" dirty="0" err="1" smtClean="0"/>
              <a:t>Гидрореабилитация</a:t>
            </a:r>
            <a:r>
              <a:rPr lang="ru-RU" sz="2800" dirty="0" smtClean="0"/>
              <a:t>:</a:t>
            </a:r>
            <a:endParaRPr lang="ru-RU" sz="2800" dirty="0"/>
          </a:p>
        </p:txBody>
      </p:sp>
      <p:pic>
        <p:nvPicPr>
          <p:cNvPr id="31747" name="Picture 2" descr="C:\Documents and Settings\user\Рабочий стол\Профориентация\фото\фото10 басс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4375" y="2286000"/>
            <a:ext cx="3571875" cy="2528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8" name="Picture 3" descr="C:\Documents and Settings\user\Рабочий стол\Профориентация\фото\фото 7 басс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57750" y="2286000"/>
            <a:ext cx="3824288" cy="2571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Форма обучения -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614488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-очная (4 года);</a:t>
            </a:r>
          </a:p>
          <a:p>
            <a:pPr eaLnBrk="1" hangingPunct="1">
              <a:defRPr/>
            </a:pPr>
            <a:r>
              <a:rPr lang="ru-RU" dirty="0" smtClean="0"/>
              <a:t>-заочная (5 лет)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  <p:pic>
        <p:nvPicPr>
          <p:cNvPr id="5124" name="Picture 5" descr="http://azov-stil.org.ua/foto/ozdorovlenie/lfk/DSC_0158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4786313"/>
            <a:ext cx="2500313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7" descr="http://go3.imgsmail.ru/imgpreview?key=http%3A//eduvluki.ru/data/detsad/26/207/207.jpg&amp;mb=imgdb_preview_36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88" y="2786063"/>
            <a:ext cx="2714625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9" descr="http://www.sanzhel.ru/images/photos/lechenie/lfk_1_bi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1563" y="3000375"/>
            <a:ext cx="4262437" cy="370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800" dirty="0" smtClean="0"/>
              <a:t>Лечебно-профилактические и оздоровительные программы</a:t>
            </a:r>
            <a:endParaRPr lang="ru-RU" sz="2800" dirty="0"/>
          </a:p>
        </p:txBody>
      </p:sp>
      <p:pic>
        <p:nvPicPr>
          <p:cNvPr id="32771" name="Picture 2" descr="C:\Documents and Settings\user\Рабочий стол\Профориентация\фото\tren_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52575" y="1600200"/>
            <a:ext cx="603885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800" dirty="0" smtClean="0"/>
              <a:t>Физические средства восстановления работоспособности человека:</a:t>
            </a:r>
            <a:endParaRPr lang="ru-RU" sz="2800" dirty="0"/>
          </a:p>
        </p:txBody>
      </p:sp>
      <p:pic>
        <p:nvPicPr>
          <p:cNvPr id="33795" name="Picture 2" descr="C:\Documents and Settings\user\Рабочий стол\Профориентация\фото\фото6 басс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2509838"/>
            <a:ext cx="4038600" cy="27066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6" name="Picture 3" descr="C:\Documents and Settings\user\Рабочий стол\Профориентация\фото\фото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4875" y="2500313"/>
            <a:ext cx="3857625" cy="2714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Рисунок 2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1100" y="736600"/>
            <a:ext cx="6781800" cy="509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TextBox 3"/>
          <p:cNvSpPr txBox="1">
            <a:spLocks noChangeArrowheads="1"/>
          </p:cNvSpPr>
          <p:nvPr/>
        </p:nvSpPr>
        <p:spPr bwMode="auto">
          <a:xfrm>
            <a:off x="571500" y="6019800"/>
            <a:ext cx="8001000" cy="584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3200">
                <a:solidFill>
                  <a:srgbClr val="000000"/>
                </a:solidFill>
                <a:cs typeface="Arial" pitchFamily="34" charset="0"/>
              </a:rPr>
              <a:t>Фитнес зал 6 корпус</a:t>
            </a:r>
          </a:p>
        </p:txBody>
      </p:sp>
    </p:spTree>
  </p:cSld>
  <p:clrMapOvr>
    <a:masterClrMapping/>
  </p:clrMapOvr>
  <p:transition spd="slow" advTm="600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Рисунок 2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600" y="736600"/>
            <a:ext cx="7658100" cy="509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TextBox 3"/>
          <p:cNvSpPr txBox="1">
            <a:spLocks noChangeArrowheads="1"/>
          </p:cNvSpPr>
          <p:nvPr/>
        </p:nvSpPr>
        <p:spPr bwMode="auto">
          <a:xfrm>
            <a:off x="571500" y="6019800"/>
            <a:ext cx="8001000" cy="215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ru-RU" altLang="ru-RU" sz="800">
              <a:solidFill>
                <a:srgbClr val="000000"/>
              </a:solidFill>
              <a:latin typeface="MS Shell Dlg"/>
            </a:endParaRPr>
          </a:p>
        </p:txBody>
      </p:sp>
    </p:spTree>
  </p:cSld>
  <p:clrMapOvr>
    <a:masterClrMapping/>
  </p:clrMapOvr>
  <p:transition spd="slow" advTm="6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Присваиваемая квалификация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47161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Бакалавр адаптивной физической культуры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  <p:pic>
        <p:nvPicPr>
          <p:cNvPr id="6148" name="Picture 5" descr="http://static.astravel.ru/gallery/hotel/396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75" y="2714625"/>
            <a:ext cx="5048250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Образовательный процесс осуществляется посредством изучения дисциплин следующих циклов: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2800" dirty="0" smtClean="0"/>
              <a:t>- гуманитарного, социального и экономического цикла;</a:t>
            </a:r>
          </a:p>
          <a:p>
            <a:pPr>
              <a:defRPr/>
            </a:pPr>
            <a:r>
              <a:rPr lang="ru-RU" sz="2800" dirty="0" smtClean="0"/>
              <a:t>- математического и </a:t>
            </a:r>
            <a:r>
              <a:rPr lang="ru-RU" sz="2800" dirty="0" err="1" smtClean="0"/>
              <a:t>естественно-научного</a:t>
            </a:r>
            <a:r>
              <a:rPr lang="ru-RU" sz="2800" dirty="0" smtClean="0"/>
              <a:t> цикла;</a:t>
            </a:r>
          </a:p>
          <a:p>
            <a:pPr>
              <a:defRPr/>
            </a:pPr>
            <a:r>
              <a:rPr lang="ru-RU" sz="2800" dirty="0" smtClean="0"/>
              <a:t>- профессионального цикла.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357188"/>
            <a:ext cx="8186737" cy="128587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Занятия по дисциплинам (модулям) базовой части ООП, формируют у обучающихся умения и навыки в области: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1800" dirty="0" smtClean="0"/>
              <a:t>- иностранного языка;</a:t>
            </a:r>
          </a:p>
          <a:p>
            <a:pPr>
              <a:defRPr/>
            </a:pPr>
            <a:r>
              <a:rPr lang="ru-RU" sz="1800" dirty="0" smtClean="0"/>
              <a:t>- математики и информатики;</a:t>
            </a:r>
          </a:p>
          <a:p>
            <a:pPr>
              <a:defRPr/>
            </a:pPr>
            <a:r>
              <a:rPr lang="ru-RU" sz="1800" dirty="0" smtClean="0"/>
              <a:t>- биологии с основами экологии;</a:t>
            </a:r>
          </a:p>
          <a:p>
            <a:pPr>
              <a:defRPr/>
            </a:pPr>
            <a:r>
              <a:rPr lang="ru-RU" sz="1800" dirty="0" smtClean="0"/>
              <a:t>- анатомии человека;</a:t>
            </a:r>
          </a:p>
          <a:p>
            <a:pPr>
              <a:defRPr/>
            </a:pPr>
            <a:r>
              <a:rPr lang="ru-RU" sz="1800" dirty="0" smtClean="0"/>
              <a:t>- физиологии человека;</a:t>
            </a:r>
          </a:p>
          <a:p>
            <a:pPr>
              <a:defRPr/>
            </a:pPr>
            <a:r>
              <a:rPr lang="ru-RU" sz="1800" dirty="0" smtClean="0"/>
              <a:t>- базовых видов двигательной деятельности;</a:t>
            </a:r>
          </a:p>
          <a:p>
            <a:pPr>
              <a:defRPr/>
            </a:pPr>
            <a:r>
              <a:rPr lang="ru-RU" sz="1800" dirty="0" smtClean="0"/>
              <a:t>- технологии физкультурно-спортивной деятельности;</a:t>
            </a:r>
          </a:p>
          <a:p>
            <a:pPr>
              <a:defRPr/>
            </a:pPr>
            <a:r>
              <a:rPr lang="ru-RU" sz="1800" dirty="0" smtClean="0"/>
              <a:t>- теории и методики физической культуры;</a:t>
            </a:r>
          </a:p>
          <a:p>
            <a:pPr>
              <a:defRPr/>
            </a:pPr>
            <a:r>
              <a:rPr lang="ru-RU" sz="1800" dirty="0" smtClean="0"/>
              <a:t>- теории и организации адаптивной физической культуры;</a:t>
            </a:r>
          </a:p>
          <a:p>
            <a:pPr>
              <a:defRPr/>
            </a:pPr>
            <a:r>
              <a:rPr lang="ru-RU" sz="1800" dirty="0" smtClean="0"/>
              <a:t>- частных методик адаптивной физической культуры;</a:t>
            </a:r>
          </a:p>
          <a:p>
            <a:pPr>
              <a:defRPr/>
            </a:pPr>
            <a:r>
              <a:rPr lang="ru-RU" sz="1800" dirty="0" smtClean="0"/>
              <a:t>- общей и частной патологии;</a:t>
            </a:r>
          </a:p>
          <a:p>
            <a:pPr>
              <a:defRPr/>
            </a:pPr>
            <a:r>
              <a:rPr lang="ru-RU" sz="1800" dirty="0" smtClean="0"/>
              <a:t>- специальной психологии и специальной педагогики;</a:t>
            </a:r>
          </a:p>
          <a:p>
            <a:pPr>
              <a:defRPr/>
            </a:pPr>
            <a:r>
              <a:rPr lang="ru-RU" sz="1800" dirty="0" smtClean="0"/>
              <a:t>- безопасности жизнедеятельности.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smtClean="0"/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defRPr/>
            </a:pPr>
            <a:endParaRPr lang="ru-RU" smtClean="0"/>
          </a:p>
        </p:txBody>
      </p:sp>
      <p:pic>
        <p:nvPicPr>
          <p:cNvPr id="9220" name="Picture 2" descr="I:\Документы Турманидзе В.Г\Отчёт С-ОК\тр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Text Box 3"/>
          <p:cNvSpPr txBox="1">
            <a:spLocks noChangeArrowheads="1"/>
          </p:cNvSpPr>
          <p:nvPr/>
        </p:nvSpPr>
        <p:spPr bwMode="auto">
          <a:xfrm>
            <a:off x="2714625" y="5429250"/>
            <a:ext cx="30241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>
                <a:latin typeface="Century Schoolbook" pitchFamily="18" charset="0"/>
              </a:rPr>
              <a:t>Тренажерный зал корпуса №6</a:t>
            </a:r>
          </a:p>
        </p:txBody>
      </p:sp>
      <p:pic>
        <p:nvPicPr>
          <p:cNvPr id="9222" name="Picture 2" descr="I:\Документы Турманидзе В.Г\Отчёт С-ОК\тр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33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smtClean="0"/>
          </a:p>
        </p:txBody>
      </p:sp>
      <p:pic>
        <p:nvPicPr>
          <p:cNvPr id="10243" name="Содержимое 5" descr="100_702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3429000" y="5143500"/>
            <a:ext cx="34559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>
                <a:latin typeface="Century Schoolbook" pitchFamily="18" charset="0"/>
              </a:rPr>
              <a:t>Фитнес зал 7 корпус </a:t>
            </a:r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smtClean="0"/>
          </a:p>
        </p:txBody>
      </p:sp>
      <p:pic>
        <p:nvPicPr>
          <p:cNvPr id="11267" name="Содержимое 5" descr="IMG_085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313" y="214313"/>
            <a:ext cx="8666162" cy="6472237"/>
          </a:xfrm>
        </p:spPr>
      </p:pic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2714625" y="5429250"/>
            <a:ext cx="30241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>
                <a:latin typeface="Century Schoolbook" pitchFamily="18" charset="0"/>
              </a:rPr>
              <a:t>Бассейн корпуса №6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584</TotalTime>
  <Words>381</Words>
  <Application>Microsoft Office PowerPoint</Application>
  <PresentationFormat>Экран (4:3)</PresentationFormat>
  <Paragraphs>85</Paragraphs>
  <Slides>33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Круги</vt:lpstr>
      <vt:lpstr>Основные аспекты современного состояния и перспективные направления работы  кафедры физического воспитания Омского Государственного университета им. Ф.М. Достоевского   Турманидзе В.Г., Калинина И.Н.,  Лунина Н.В. </vt:lpstr>
      <vt:lpstr>Направление подготовки</vt:lpstr>
      <vt:lpstr>Форма обучения -</vt:lpstr>
      <vt:lpstr>Присваиваемая квалификация</vt:lpstr>
      <vt:lpstr> Образовательный процесс осуществляется посредством изучения дисциплин следующих циклов: </vt:lpstr>
      <vt:lpstr> Занятия по дисциплинам (модулям) базовой части ООП, формируют у обучающихся умения и навыки в области: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Базовые виды двигательной деятельности</vt:lpstr>
      <vt:lpstr>Базовые виды двигательной деятельности</vt:lpstr>
      <vt:lpstr>Технологии физкультурно-спортивной деятельности </vt:lpstr>
      <vt:lpstr>Технологии физкультурно-спортивной деятельности </vt:lpstr>
      <vt:lpstr>Лечебная физическая культура</vt:lpstr>
      <vt:lpstr>Лечебная физическая культура</vt:lpstr>
      <vt:lpstr>Массаж (общий, лечебный)</vt:lpstr>
      <vt:lpstr>Гидрореабилитация</vt:lpstr>
      <vt:lpstr>Фитнесс-программы:</vt:lpstr>
      <vt:lpstr>Презентация PowerPoint</vt:lpstr>
      <vt:lpstr>Презентация PowerPoint</vt:lpstr>
      <vt:lpstr>Вступительные испытания:</vt:lpstr>
      <vt:lpstr>  Вступительный экзамен по предмету «Физическая культура» состоит из 5 контрольных испытаний: </vt:lpstr>
      <vt:lpstr>Бакалавр решает следующие профессиональные задачи в соответствии с видами профессиональной деятельности: </vt:lpstr>
      <vt:lpstr>Социальные группы, с которыми работают выпускники: </vt:lpstr>
      <vt:lpstr>Гидрореабилитация:</vt:lpstr>
      <vt:lpstr>Лечебно-профилактические и оздоровительные программы</vt:lpstr>
      <vt:lpstr>Физические средства восстановления работоспособности человека: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ФИНАНСОВЫЕ АСПЕКТЫ УПРАВЛЕНИЯ СПОРТИВНО-ОЗДОРОВИТЕЛЬНОЙ ДЕЯТЕЛЬНОСТЬЮ</dc:title>
  <dc:creator>Администратор</dc:creator>
  <cp:lastModifiedBy>Sveta</cp:lastModifiedBy>
  <cp:revision>62</cp:revision>
  <dcterms:created xsi:type="dcterms:W3CDTF">2009-11-23T16:14:15Z</dcterms:created>
  <dcterms:modified xsi:type="dcterms:W3CDTF">2015-10-10T13:40:23Z</dcterms:modified>
</cp:coreProperties>
</file>