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1" r:id="rId1"/>
  </p:sldMasterIdLst>
  <p:notesMasterIdLst>
    <p:notesMasterId r:id="rId20"/>
  </p:notesMasterIdLst>
  <p:handoutMasterIdLst>
    <p:handoutMasterId r:id="rId21"/>
  </p:handoutMasterIdLst>
  <p:sldIdLst>
    <p:sldId id="411" r:id="rId2"/>
    <p:sldId id="412" r:id="rId3"/>
    <p:sldId id="413" r:id="rId4"/>
    <p:sldId id="415" r:id="rId5"/>
    <p:sldId id="414" r:id="rId6"/>
    <p:sldId id="416" r:id="rId7"/>
    <p:sldId id="417" r:id="rId8"/>
    <p:sldId id="418" r:id="rId9"/>
    <p:sldId id="419" r:id="rId10"/>
    <p:sldId id="420" r:id="rId11"/>
    <p:sldId id="423" r:id="rId12"/>
    <p:sldId id="421" r:id="rId13"/>
    <p:sldId id="422" r:id="rId14"/>
    <p:sldId id="386" r:id="rId15"/>
    <p:sldId id="408" r:id="rId16"/>
    <p:sldId id="424" r:id="rId17"/>
    <p:sldId id="425" r:id="rId18"/>
    <p:sldId id="398" r:id="rId19"/>
  </p:sldIdLst>
  <p:sldSz cx="9144000" cy="6858000" type="screen4x3"/>
  <p:notesSz cx="6858000" cy="9144000"/>
  <p:custShowLst>
    <p:custShow name="Произвольный показ 1" id="0">
      <p:sldLst/>
    </p:custShow>
  </p:custShow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66"/>
    <a:srgbClr val="C47500"/>
    <a:srgbClr val="B00000"/>
    <a:srgbClr val="800000"/>
    <a:srgbClr val="680000"/>
    <a:srgbClr val="003300"/>
    <a:srgbClr val="5A702E"/>
    <a:srgbClr val="4A5C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18" autoAdjust="0"/>
    <p:restoredTop sz="99112" autoAdjust="0"/>
  </p:normalViewPr>
  <p:slideViewPr>
    <p:cSldViewPr>
      <p:cViewPr>
        <p:scale>
          <a:sx n="75" d="100"/>
          <a:sy n="75" d="100"/>
        </p:scale>
        <p:origin x="840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09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461F07-CA56-49CD-8FDB-F7A4E307DC01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D0A083-4D97-48F8-A428-B57DD2A038EC}">
      <dgm:prSet phldrT="[Текст]" custT="1"/>
      <dgm:spPr>
        <a:solidFill>
          <a:schemeClr val="accent1"/>
        </a:solidFill>
      </dgm:spPr>
      <dgm:t>
        <a:bodyPr/>
        <a:lstStyle/>
        <a:p>
          <a:pPr algn="ctr"/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rPr>
            <a:t>Входной</a:t>
          </a:r>
          <a:endParaRPr lang="ru-RU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7309075-29BE-4F8B-9227-26C3D870E93D}" type="parTrans" cxnId="{F25B52C7-8EBE-4229-A860-96FE12A2F88A}">
      <dgm:prSet/>
      <dgm:spPr/>
      <dgm:t>
        <a:bodyPr/>
        <a:lstStyle/>
        <a:p>
          <a:endParaRPr lang="ru-RU"/>
        </a:p>
      </dgm:t>
    </dgm:pt>
    <dgm:pt modelId="{A6C6D0A0-2E9D-4DF9-BC98-5BCEB48194AD}" type="sibTrans" cxnId="{F25B52C7-8EBE-4229-A860-96FE12A2F88A}">
      <dgm:prSet/>
      <dgm:spPr/>
      <dgm:t>
        <a:bodyPr/>
        <a:lstStyle/>
        <a:p>
          <a:endParaRPr lang="ru-RU"/>
        </a:p>
      </dgm:t>
    </dgm:pt>
    <dgm:pt modelId="{8DDC4099-EA59-4A16-8124-0934CD6A166E}">
      <dgm:prSet phldrT="[Текст]" custT="1"/>
      <dgm:spPr>
        <a:solidFill>
          <a:schemeClr val="accent1"/>
        </a:solidFill>
      </dgm:spPr>
      <dgm:t>
        <a:bodyPr/>
        <a:lstStyle/>
        <a:p>
          <a:pPr algn="ctr"/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rPr>
            <a:t>Текущий</a:t>
          </a:r>
          <a:endParaRPr lang="ru-RU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7B1068E-5499-4CC5-B544-3BD75F0EC5AA}" type="parTrans" cxnId="{E1AF995F-F252-47BC-B5C6-D20D4019FFD2}">
      <dgm:prSet/>
      <dgm:spPr/>
      <dgm:t>
        <a:bodyPr/>
        <a:lstStyle/>
        <a:p>
          <a:endParaRPr lang="ru-RU"/>
        </a:p>
      </dgm:t>
    </dgm:pt>
    <dgm:pt modelId="{D4D4D8FE-50A9-4226-B014-5F387549A576}" type="sibTrans" cxnId="{E1AF995F-F252-47BC-B5C6-D20D4019FFD2}">
      <dgm:prSet/>
      <dgm:spPr/>
      <dgm:t>
        <a:bodyPr/>
        <a:lstStyle/>
        <a:p>
          <a:endParaRPr lang="ru-RU"/>
        </a:p>
      </dgm:t>
    </dgm:pt>
    <dgm:pt modelId="{65F4A083-D043-488B-91E0-902FE2776ABD}">
      <dgm:prSet phldrT="[Текст]" custT="1"/>
      <dgm:spPr>
        <a:solidFill>
          <a:schemeClr val="accent1"/>
        </a:solidFill>
      </dgm:spPr>
      <dgm:t>
        <a:bodyPr/>
        <a:lstStyle/>
        <a:p>
          <a:pPr algn="ctr"/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rPr>
            <a:t>Промежуточный</a:t>
          </a:r>
          <a:endParaRPr lang="ru-RU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3BE8331-D8F9-4395-A4CB-5B1FA04A5087}" type="parTrans" cxnId="{A8386EF3-8848-46A9-9210-1C6EB4F281BD}">
      <dgm:prSet/>
      <dgm:spPr/>
      <dgm:t>
        <a:bodyPr/>
        <a:lstStyle/>
        <a:p>
          <a:endParaRPr lang="ru-RU"/>
        </a:p>
      </dgm:t>
    </dgm:pt>
    <dgm:pt modelId="{4A5CA528-FE2E-4AE4-A50B-E0E951CD4DC0}" type="sibTrans" cxnId="{A8386EF3-8848-46A9-9210-1C6EB4F281BD}">
      <dgm:prSet/>
      <dgm:spPr/>
      <dgm:t>
        <a:bodyPr/>
        <a:lstStyle/>
        <a:p>
          <a:endParaRPr lang="ru-RU"/>
        </a:p>
      </dgm:t>
    </dgm:pt>
    <dgm:pt modelId="{F4A9D9AF-1386-435D-B45F-AF1EE25FAABE}">
      <dgm:prSet phldrT="[Текст]" custT="1"/>
      <dgm:spPr>
        <a:solidFill>
          <a:schemeClr val="accent1"/>
        </a:solidFill>
      </dgm:spPr>
      <dgm:t>
        <a:bodyPr/>
        <a:lstStyle/>
        <a:p>
          <a:pPr algn="ctr"/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rPr>
            <a:t>Итоговая аттестация</a:t>
          </a:r>
          <a:endParaRPr lang="ru-RU" sz="25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140D0C9-D49C-487B-8BAC-48B9C0580686}" type="parTrans" cxnId="{0AFAF0C1-7191-4A2C-8E6D-D75981E1A370}">
      <dgm:prSet/>
      <dgm:spPr/>
      <dgm:t>
        <a:bodyPr/>
        <a:lstStyle/>
        <a:p>
          <a:endParaRPr lang="ru-RU"/>
        </a:p>
      </dgm:t>
    </dgm:pt>
    <dgm:pt modelId="{C39F2907-4E12-48AD-A370-EAC90C4CFCC8}" type="sibTrans" cxnId="{0AFAF0C1-7191-4A2C-8E6D-D75981E1A370}">
      <dgm:prSet/>
      <dgm:spPr/>
      <dgm:t>
        <a:bodyPr/>
        <a:lstStyle/>
        <a:p>
          <a:endParaRPr lang="ru-RU"/>
        </a:p>
      </dgm:t>
    </dgm:pt>
    <dgm:pt modelId="{B3B15413-D2A5-48AA-9F1E-7105B73D9985}" type="pres">
      <dgm:prSet presAssocID="{70461F07-CA56-49CD-8FDB-F7A4E307DC0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8AE638D-0BD4-4CAC-9261-3B88586F1E03}" type="pres">
      <dgm:prSet presAssocID="{A2D0A083-4D97-48F8-A428-B57DD2A038EC}" presName="parentLin" presStyleCnt="0"/>
      <dgm:spPr/>
    </dgm:pt>
    <dgm:pt modelId="{CAAC8887-89FD-4C30-9E6E-0959FE564F82}" type="pres">
      <dgm:prSet presAssocID="{A2D0A083-4D97-48F8-A428-B57DD2A038EC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0A160D89-11EF-4D67-9770-534A1A877FA2}" type="pres">
      <dgm:prSet presAssocID="{A2D0A083-4D97-48F8-A428-B57DD2A038EC}" presName="parentText" presStyleLbl="node1" presStyleIdx="0" presStyleCnt="4" custScaleX="41895" custScaleY="104099" custLinFactX="84605" custLinFactNeighborX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008696-BE7B-4D5E-B98A-073BA1FE4571}" type="pres">
      <dgm:prSet presAssocID="{A2D0A083-4D97-48F8-A428-B57DD2A038EC}" presName="negativeSpace" presStyleCnt="0"/>
      <dgm:spPr/>
    </dgm:pt>
    <dgm:pt modelId="{635D42EF-A464-4267-874D-8F3E344A3F62}" type="pres">
      <dgm:prSet presAssocID="{A2D0A083-4D97-48F8-A428-B57DD2A038EC}" presName="childText" presStyleLbl="conFgAcc1" presStyleIdx="0" presStyleCnt="4" custLinFactNeighborX="1556" custLinFactNeighborY="-17873">
        <dgm:presLayoutVars>
          <dgm:bulletEnabled val="1"/>
        </dgm:presLayoutVars>
      </dgm:prSet>
      <dgm:spPr/>
    </dgm:pt>
    <dgm:pt modelId="{C99C2481-3B3C-4126-ADF5-1B65D941D8FA}" type="pres">
      <dgm:prSet presAssocID="{A6C6D0A0-2E9D-4DF9-BC98-5BCEB48194AD}" presName="spaceBetweenRectangles" presStyleCnt="0"/>
      <dgm:spPr/>
    </dgm:pt>
    <dgm:pt modelId="{D8FE0DF3-3A0C-437A-BE68-47C9E968A247}" type="pres">
      <dgm:prSet presAssocID="{8DDC4099-EA59-4A16-8124-0934CD6A166E}" presName="parentLin" presStyleCnt="0"/>
      <dgm:spPr/>
    </dgm:pt>
    <dgm:pt modelId="{03A248CC-6D51-44DF-A7A4-191534AF9316}" type="pres">
      <dgm:prSet presAssocID="{8DDC4099-EA59-4A16-8124-0934CD6A166E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960007B8-2462-4A17-8498-F36F9C82225F}" type="pres">
      <dgm:prSet presAssocID="{8DDC4099-EA59-4A16-8124-0934CD6A166E}" presName="parentText" presStyleLbl="node1" presStyleIdx="1" presStyleCnt="4" custScaleX="49217" custScaleY="105076" custLinFactX="62340" custLinFactNeighborX="100000" custLinFactNeighborY="-1188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E3E6AB-CA98-42A7-9191-9BE6C27C43C1}" type="pres">
      <dgm:prSet presAssocID="{8DDC4099-EA59-4A16-8124-0934CD6A166E}" presName="negativeSpace" presStyleCnt="0"/>
      <dgm:spPr/>
    </dgm:pt>
    <dgm:pt modelId="{E8942AF8-8CEB-44FB-BAD1-74B4E08AB2E4}" type="pres">
      <dgm:prSet presAssocID="{8DDC4099-EA59-4A16-8124-0934CD6A166E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9DC275-E743-4698-B4E7-D410CAFC2B63}" type="pres">
      <dgm:prSet presAssocID="{D4D4D8FE-50A9-4226-B014-5F387549A576}" presName="spaceBetweenRectangles" presStyleCnt="0"/>
      <dgm:spPr/>
    </dgm:pt>
    <dgm:pt modelId="{EF76A056-96B9-40C1-8EC5-BE385CF88053}" type="pres">
      <dgm:prSet presAssocID="{65F4A083-D043-488B-91E0-902FE2776ABD}" presName="parentLin" presStyleCnt="0"/>
      <dgm:spPr/>
    </dgm:pt>
    <dgm:pt modelId="{0B07EFF2-D6E1-4229-8B39-4CDFBFF346F5}" type="pres">
      <dgm:prSet presAssocID="{65F4A083-D043-488B-91E0-902FE2776ABD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CCD0FD57-F9B9-43C4-B449-D678329E22D4}" type="pres">
      <dgm:prSet presAssocID="{65F4A083-D043-488B-91E0-902FE2776ABD}" presName="parentText" presStyleLbl="node1" presStyleIdx="2" presStyleCnt="4" custScaleX="65390" custScaleY="124200" custLinFactX="29858" custLinFactNeighborX="100000" custLinFactNeighborY="-271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B53647-42FA-49A2-90FD-31AE9FDE8854}" type="pres">
      <dgm:prSet presAssocID="{65F4A083-D043-488B-91E0-902FE2776ABD}" presName="negativeSpace" presStyleCnt="0"/>
      <dgm:spPr/>
    </dgm:pt>
    <dgm:pt modelId="{A0497966-DA56-456E-A2A6-C78B58547C0D}" type="pres">
      <dgm:prSet presAssocID="{65F4A083-D043-488B-91E0-902FE2776ABD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904109-3007-400A-9DB8-020CFBD4A291}" type="pres">
      <dgm:prSet presAssocID="{4A5CA528-FE2E-4AE4-A50B-E0E951CD4DC0}" presName="spaceBetweenRectangles" presStyleCnt="0"/>
      <dgm:spPr/>
    </dgm:pt>
    <dgm:pt modelId="{2E7102A2-9971-40A2-ACCA-C593E79B1F1C}" type="pres">
      <dgm:prSet presAssocID="{F4A9D9AF-1386-435D-B45F-AF1EE25FAABE}" presName="parentLin" presStyleCnt="0"/>
      <dgm:spPr/>
    </dgm:pt>
    <dgm:pt modelId="{A0A71298-794A-4D21-8142-B9F774B80DFF}" type="pres">
      <dgm:prSet presAssocID="{F4A9D9AF-1386-435D-B45F-AF1EE25FAABE}" presName="parentLeftMargin" presStyleLbl="node1" presStyleIdx="2" presStyleCnt="4" custScaleX="57253" custScaleY="124200" custLinFactX="29858" custLinFactNeighborX="100000" custLinFactNeighborY="-73180"/>
      <dgm:spPr/>
      <dgm:t>
        <a:bodyPr/>
        <a:lstStyle/>
        <a:p>
          <a:endParaRPr lang="ru-RU"/>
        </a:p>
      </dgm:t>
    </dgm:pt>
    <dgm:pt modelId="{509D2ED7-4918-42AA-BE09-26ED6F2BC573}" type="pres">
      <dgm:prSet presAssocID="{F4A9D9AF-1386-435D-B45F-AF1EE25FAABE}" presName="parentText" presStyleLbl="node1" presStyleIdx="3" presStyleCnt="4" custScaleX="83698" custScaleY="102634" custLinFactNeighborY="-388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B60614-F4E7-4ADF-9034-82A0729956D4}" type="pres">
      <dgm:prSet presAssocID="{F4A9D9AF-1386-435D-B45F-AF1EE25FAABE}" presName="negativeSpace" presStyleCnt="0"/>
      <dgm:spPr/>
    </dgm:pt>
    <dgm:pt modelId="{59F47166-905F-4BAB-967F-00734FA912D0}" type="pres">
      <dgm:prSet presAssocID="{F4A9D9AF-1386-435D-B45F-AF1EE25FAABE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1818D634-1D11-4149-945A-F1D2F0D94B0B}" type="presOf" srcId="{A2D0A083-4D97-48F8-A428-B57DD2A038EC}" destId="{0A160D89-11EF-4D67-9770-534A1A877FA2}" srcOrd="1" destOrd="0" presId="urn:microsoft.com/office/officeart/2005/8/layout/list1"/>
    <dgm:cxn modelId="{D420D89A-ED4C-470A-9C06-F0FFB56FB77E}" type="presOf" srcId="{F4A9D9AF-1386-435D-B45F-AF1EE25FAABE}" destId="{A0A71298-794A-4D21-8142-B9F774B80DFF}" srcOrd="0" destOrd="0" presId="urn:microsoft.com/office/officeart/2005/8/layout/list1"/>
    <dgm:cxn modelId="{F25B52C7-8EBE-4229-A860-96FE12A2F88A}" srcId="{70461F07-CA56-49CD-8FDB-F7A4E307DC01}" destId="{A2D0A083-4D97-48F8-A428-B57DD2A038EC}" srcOrd="0" destOrd="0" parTransId="{27309075-29BE-4F8B-9227-26C3D870E93D}" sibTransId="{A6C6D0A0-2E9D-4DF9-BC98-5BCEB48194AD}"/>
    <dgm:cxn modelId="{C6B16E7B-7BB9-481A-A28C-F203094A9DA6}" type="presOf" srcId="{65F4A083-D043-488B-91E0-902FE2776ABD}" destId="{CCD0FD57-F9B9-43C4-B449-D678329E22D4}" srcOrd="1" destOrd="0" presId="urn:microsoft.com/office/officeart/2005/8/layout/list1"/>
    <dgm:cxn modelId="{03B4990F-E23E-41DF-A910-A5436C50BFC5}" type="presOf" srcId="{70461F07-CA56-49CD-8FDB-F7A4E307DC01}" destId="{B3B15413-D2A5-48AA-9F1E-7105B73D9985}" srcOrd="0" destOrd="0" presId="urn:microsoft.com/office/officeart/2005/8/layout/list1"/>
    <dgm:cxn modelId="{A5335EFA-870C-4341-9B3D-A5F63D3C272A}" type="presOf" srcId="{F4A9D9AF-1386-435D-B45F-AF1EE25FAABE}" destId="{509D2ED7-4918-42AA-BE09-26ED6F2BC573}" srcOrd="1" destOrd="0" presId="urn:microsoft.com/office/officeart/2005/8/layout/list1"/>
    <dgm:cxn modelId="{A8386EF3-8848-46A9-9210-1C6EB4F281BD}" srcId="{70461F07-CA56-49CD-8FDB-F7A4E307DC01}" destId="{65F4A083-D043-488B-91E0-902FE2776ABD}" srcOrd="2" destOrd="0" parTransId="{C3BE8331-D8F9-4395-A4CB-5B1FA04A5087}" sibTransId="{4A5CA528-FE2E-4AE4-A50B-E0E951CD4DC0}"/>
    <dgm:cxn modelId="{E1AF995F-F252-47BC-B5C6-D20D4019FFD2}" srcId="{70461F07-CA56-49CD-8FDB-F7A4E307DC01}" destId="{8DDC4099-EA59-4A16-8124-0934CD6A166E}" srcOrd="1" destOrd="0" parTransId="{37B1068E-5499-4CC5-B544-3BD75F0EC5AA}" sibTransId="{D4D4D8FE-50A9-4226-B014-5F387549A576}"/>
    <dgm:cxn modelId="{FD7F36E6-200F-468D-BDC3-4A2AD0DDB768}" type="presOf" srcId="{A2D0A083-4D97-48F8-A428-B57DD2A038EC}" destId="{CAAC8887-89FD-4C30-9E6E-0959FE564F82}" srcOrd="0" destOrd="0" presId="urn:microsoft.com/office/officeart/2005/8/layout/list1"/>
    <dgm:cxn modelId="{D78CED46-0F35-44CD-830D-28C214620C9F}" type="presOf" srcId="{65F4A083-D043-488B-91E0-902FE2776ABD}" destId="{0B07EFF2-D6E1-4229-8B39-4CDFBFF346F5}" srcOrd="0" destOrd="0" presId="urn:microsoft.com/office/officeart/2005/8/layout/list1"/>
    <dgm:cxn modelId="{FC5182DA-F5C1-4514-BF6C-C003213B97D3}" type="presOf" srcId="{8DDC4099-EA59-4A16-8124-0934CD6A166E}" destId="{03A248CC-6D51-44DF-A7A4-191534AF9316}" srcOrd="0" destOrd="0" presId="urn:microsoft.com/office/officeart/2005/8/layout/list1"/>
    <dgm:cxn modelId="{34C41837-DB17-4646-BA16-BC66DF10299D}" type="presOf" srcId="{8DDC4099-EA59-4A16-8124-0934CD6A166E}" destId="{960007B8-2462-4A17-8498-F36F9C82225F}" srcOrd="1" destOrd="0" presId="urn:microsoft.com/office/officeart/2005/8/layout/list1"/>
    <dgm:cxn modelId="{0AFAF0C1-7191-4A2C-8E6D-D75981E1A370}" srcId="{70461F07-CA56-49CD-8FDB-F7A4E307DC01}" destId="{F4A9D9AF-1386-435D-B45F-AF1EE25FAABE}" srcOrd="3" destOrd="0" parTransId="{0140D0C9-D49C-487B-8BAC-48B9C0580686}" sibTransId="{C39F2907-4E12-48AD-A370-EAC90C4CFCC8}"/>
    <dgm:cxn modelId="{F19FF356-786C-497A-B3AE-7BD3AD7337A2}" type="presParOf" srcId="{B3B15413-D2A5-48AA-9F1E-7105B73D9985}" destId="{B8AE638D-0BD4-4CAC-9261-3B88586F1E03}" srcOrd="0" destOrd="0" presId="urn:microsoft.com/office/officeart/2005/8/layout/list1"/>
    <dgm:cxn modelId="{BDEA26E7-CEB6-48FF-B697-8B361C2C3FB9}" type="presParOf" srcId="{B8AE638D-0BD4-4CAC-9261-3B88586F1E03}" destId="{CAAC8887-89FD-4C30-9E6E-0959FE564F82}" srcOrd="0" destOrd="0" presId="urn:microsoft.com/office/officeart/2005/8/layout/list1"/>
    <dgm:cxn modelId="{DB7DF814-1A50-4774-B75A-C285B58C9430}" type="presParOf" srcId="{B8AE638D-0BD4-4CAC-9261-3B88586F1E03}" destId="{0A160D89-11EF-4D67-9770-534A1A877FA2}" srcOrd="1" destOrd="0" presId="urn:microsoft.com/office/officeart/2005/8/layout/list1"/>
    <dgm:cxn modelId="{31E76FBE-D573-40D9-B32C-78963E941208}" type="presParOf" srcId="{B3B15413-D2A5-48AA-9F1E-7105B73D9985}" destId="{01008696-BE7B-4D5E-B98A-073BA1FE4571}" srcOrd="1" destOrd="0" presId="urn:microsoft.com/office/officeart/2005/8/layout/list1"/>
    <dgm:cxn modelId="{49749266-B436-4D3A-A1CA-58E11B9EF258}" type="presParOf" srcId="{B3B15413-D2A5-48AA-9F1E-7105B73D9985}" destId="{635D42EF-A464-4267-874D-8F3E344A3F62}" srcOrd="2" destOrd="0" presId="urn:microsoft.com/office/officeart/2005/8/layout/list1"/>
    <dgm:cxn modelId="{6C4C80E6-567D-406A-B2CE-7058E2919978}" type="presParOf" srcId="{B3B15413-D2A5-48AA-9F1E-7105B73D9985}" destId="{C99C2481-3B3C-4126-ADF5-1B65D941D8FA}" srcOrd="3" destOrd="0" presId="urn:microsoft.com/office/officeart/2005/8/layout/list1"/>
    <dgm:cxn modelId="{B9DE7839-8081-41B7-95B0-D46BE3928FF9}" type="presParOf" srcId="{B3B15413-D2A5-48AA-9F1E-7105B73D9985}" destId="{D8FE0DF3-3A0C-437A-BE68-47C9E968A247}" srcOrd="4" destOrd="0" presId="urn:microsoft.com/office/officeart/2005/8/layout/list1"/>
    <dgm:cxn modelId="{68475DD2-5AA5-4C03-A694-A3C64380AF07}" type="presParOf" srcId="{D8FE0DF3-3A0C-437A-BE68-47C9E968A247}" destId="{03A248CC-6D51-44DF-A7A4-191534AF9316}" srcOrd="0" destOrd="0" presId="urn:microsoft.com/office/officeart/2005/8/layout/list1"/>
    <dgm:cxn modelId="{B119D78B-0DDD-4A03-80F1-6CD7DCA42FEC}" type="presParOf" srcId="{D8FE0DF3-3A0C-437A-BE68-47C9E968A247}" destId="{960007B8-2462-4A17-8498-F36F9C82225F}" srcOrd="1" destOrd="0" presId="urn:microsoft.com/office/officeart/2005/8/layout/list1"/>
    <dgm:cxn modelId="{E9EEC120-5703-45C7-9ACE-88F02EDB1D14}" type="presParOf" srcId="{B3B15413-D2A5-48AA-9F1E-7105B73D9985}" destId="{04E3E6AB-CA98-42A7-9191-9BE6C27C43C1}" srcOrd="5" destOrd="0" presId="urn:microsoft.com/office/officeart/2005/8/layout/list1"/>
    <dgm:cxn modelId="{4801DA1C-DAEE-44B3-A829-F016B348BDAD}" type="presParOf" srcId="{B3B15413-D2A5-48AA-9F1E-7105B73D9985}" destId="{E8942AF8-8CEB-44FB-BAD1-74B4E08AB2E4}" srcOrd="6" destOrd="0" presId="urn:microsoft.com/office/officeart/2005/8/layout/list1"/>
    <dgm:cxn modelId="{5B67350F-16E2-4DA3-9D73-CB433D762194}" type="presParOf" srcId="{B3B15413-D2A5-48AA-9F1E-7105B73D9985}" destId="{0A9DC275-E743-4698-B4E7-D410CAFC2B63}" srcOrd="7" destOrd="0" presId="urn:microsoft.com/office/officeart/2005/8/layout/list1"/>
    <dgm:cxn modelId="{963128CA-104D-4989-A8F9-4E7943F3A663}" type="presParOf" srcId="{B3B15413-D2A5-48AA-9F1E-7105B73D9985}" destId="{EF76A056-96B9-40C1-8EC5-BE385CF88053}" srcOrd="8" destOrd="0" presId="urn:microsoft.com/office/officeart/2005/8/layout/list1"/>
    <dgm:cxn modelId="{723F7D0B-5EE4-4186-ADAD-66CCE59917FD}" type="presParOf" srcId="{EF76A056-96B9-40C1-8EC5-BE385CF88053}" destId="{0B07EFF2-D6E1-4229-8B39-4CDFBFF346F5}" srcOrd="0" destOrd="0" presId="urn:microsoft.com/office/officeart/2005/8/layout/list1"/>
    <dgm:cxn modelId="{152A8DA5-0C81-4C75-AE49-5BC316F2FD1E}" type="presParOf" srcId="{EF76A056-96B9-40C1-8EC5-BE385CF88053}" destId="{CCD0FD57-F9B9-43C4-B449-D678329E22D4}" srcOrd="1" destOrd="0" presId="urn:microsoft.com/office/officeart/2005/8/layout/list1"/>
    <dgm:cxn modelId="{CE08AE4B-00E1-41DE-9CC9-D594D9D8180E}" type="presParOf" srcId="{B3B15413-D2A5-48AA-9F1E-7105B73D9985}" destId="{F0B53647-42FA-49A2-90FD-31AE9FDE8854}" srcOrd="9" destOrd="0" presId="urn:microsoft.com/office/officeart/2005/8/layout/list1"/>
    <dgm:cxn modelId="{E07C2534-6041-4D53-88A9-0095B0313842}" type="presParOf" srcId="{B3B15413-D2A5-48AA-9F1E-7105B73D9985}" destId="{A0497966-DA56-456E-A2A6-C78B58547C0D}" srcOrd="10" destOrd="0" presId="urn:microsoft.com/office/officeart/2005/8/layout/list1"/>
    <dgm:cxn modelId="{823A4AA9-AC43-42B6-A4F5-495314600E1E}" type="presParOf" srcId="{B3B15413-D2A5-48AA-9F1E-7105B73D9985}" destId="{BD904109-3007-400A-9DB8-020CFBD4A291}" srcOrd="11" destOrd="0" presId="urn:microsoft.com/office/officeart/2005/8/layout/list1"/>
    <dgm:cxn modelId="{080C7523-E20B-46B5-AD04-D0BBB4609667}" type="presParOf" srcId="{B3B15413-D2A5-48AA-9F1E-7105B73D9985}" destId="{2E7102A2-9971-40A2-ACCA-C593E79B1F1C}" srcOrd="12" destOrd="0" presId="urn:microsoft.com/office/officeart/2005/8/layout/list1"/>
    <dgm:cxn modelId="{BF6F903C-0DB7-4C22-AC8F-04681B66F98A}" type="presParOf" srcId="{2E7102A2-9971-40A2-ACCA-C593E79B1F1C}" destId="{A0A71298-794A-4D21-8142-B9F774B80DFF}" srcOrd="0" destOrd="0" presId="urn:microsoft.com/office/officeart/2005/8/layout/list1"/>
    <dgm:cxn modelId="{D283FC4C-DB9D-4CF2-B091-A2D43E54A9F0}" type="presParOf" srcId="{2E7102A2-9971-40A2-ACCA-C593E79B1F1C}" destId="{509D2ED7-4918-42AA-BE09-26ED6F2BC573}" srcOrd="1" destOrd="0" presId="urn:microsoft.com/office/officeart/2005/8/layout/list1"/>
    <dgm:cxn modelId="{FCD84EE8-37C9-43B7-9D11-6913DC33C792}" type="presParOf" srcId="{B3B15413-D2A5-48AA-9F1E-7105B73D9985}" destId="{B3B60614-F4E7-4ADF-9034-82A0729956D4}" srcOrd="13" destOrd="0" presId="urn:microsoft.com/office/officeart/2005/8/layout/list1"/>
    <dgm:cxn modelId="{8F92C2B7-DB36-4769-BA67-E1E33AFF7456}" type="presParOf" srcId="{B3B15413-D2A5-48AA-9F1E-7105B73D9985}" destId="{59F47166-905F-4BAB-967F-00734FA912D0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7DF572-CCF6-4186-B8D7-A7CCF3841680}" type="doc">
      <dgm:prSet loTypeId="urn:microsoft.com/office/officeart/2005/8/layout/pyramid2" loCatId="pyramid" qsTypeId="urn:microsoft.com/office/officeart/2005/8/quickstyle/3d3" qsCatId="3D" csTypeId="urn:microsoft.com/office/officeart/2005/8/colors/accent1_2" csCatId="accent1" phldr="1"/>
      <dgm:spPr/>
    </dgm:pt>
    <dgm:pt modelId="{683276DD-46BF-4FA8-8B4B-D92FED325129}">
      <dgm:prSet phldrT="[Текст]" custT="1"/>
      <dgm:spPr/>
      <dgm:t>
        <a:bodyPr/>
        <a:lstStyle/>
        <a:p>
          <a:r>
            <a: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Удовлетворенность  потребителей  качеством  образовательных услуг </a:t>
          </a:r>
          <a:r>
            <a:rPr lang="ru-RU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98%</a:t>
          </a:r>
          <a:endParaRPr lang="ru-RU" sz="20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3F31879E-5CD3-4E13-A961-D709A837D44F}" type="parTrans" cxnId="{633B8A6D-5A41-4A11-B9A2-13AD6A29C12A}">
      <dgm:prSet/>
      <dgm:spPr/>
      <dgm:t>
        <a:bodyPr/>
        <a:lstStyle/>
        <a:p>
          <a:endParaRPr lang="ru-RU"/>
        </a:p>
      </dgm:t>
    </dgm:pt>
    <dgm:pt modelId="{6A2FC1E1-42F5-418C-8857-6883ADD1C9E6}" type="sibTrans" cxnId="{633B8A6D-5A41-4A11-B9A2-13AD6A29C12A}">
      <dgm:prSet/>
      <dgm:spPr/>
      <dgm:t>
        <a:bodyPr/>
        <a:lstStyle/>
        <a:p>
          <a:endParaRPr lang="ru-RU"/>
        </a:p>
      </dgm:t>
    </dgm:pt>
    <dgm:pt modelId="{CFB9EC48-EAE1-4F8A-8140-9F26C6D7BC14}">
      <dgm:prSet phldrT="[Текст]" custT="1"/>
      <dgm:spPr/>
      <dgm:t>
        <a:bodyPr/>
        <a:lstStyle/>
        <a:p>
          <a:r>
            <a: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Удовлетворенность  работодателей качеством повышения квалификации специалистов  </a:t>
          </a:r>
          <a:r>
            <a:rPr lang="ru-RU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95,8%</a:t>
          </a:r>
          <a:endParaRPr lang="ru-RU" sz="20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7B5B2F10-21F1-4B8A-A5AD-A0943BE167B0}" type="parTrans" cxnId="{0A09FD7E-C9D1-48ED-AF49-37FB5D2E83D3}">
      <dgm:prSet/>
      <dgm:spPr/>
      <dgm:t>
        <a:bodyPr/>
        <a:lstStyle/>
        <a:p>
          <a:endParaRPr lang="ru-RU"/>
        </a:p>
      </dgm:t>
    </dgm:pt>
    <dgm:pt modelId="{ED7FDF78-3088-4A99-86DB-DBF77D303847}" type="sibTrans" cxnId="{0A09FD7E-C9D1-48ED-AF49-37FB5D2E83D3}">
      <dgm:prSet/>
      <dgm:spPr/>
      <dgm:t>
        <a:bodyPr/>
        <a:lstStyle/>
        <a:p>
          <a:endParaRPr lang="ru-RU"/>
        </a:p>
      </dgm:t>
    </dgm:pt>
    <dgm:pt modelId="{FCC964A2-7B50-4475-9BDC-5A6842B9CAE5}" type="pres">
      <dgm:prSet presAssocID="{DE7DF572-CCF6-4186-B8D7-A7CCF3841680}" presName="compositeShape" presStyleCnt="0">
        <dgm:presLayoutVars>
          <dgm:dir/>
          <dgm:resizeHandles/>
        </dgm:presLayoutVars>
      </dgm:prSet>
      <dgm:spPr/>
    </dgm:pt>
    <dgm:pt modelId="{89D933E2-04A0-46D6-8D0F-D52D14E1CED4}" type="pres">
      <dgm:prSet presAssocID="{DE7DF572-CCF6-4186-B8D7-A7CCF3841680}" presName="pyramid" presStyleLbl="node1" presStyleIdx="0" presStyleCnt="1"/>
      <dgm:spPr/>
    </dgm:pt>
    <dgm:pt modelId="{4295BFC5-4050-4F07-BABE-7BED124127A1}" type="pres">
      <dgm:prSet presAssocID="{DE7DF572-CCF6-4186-B8D7-A7CCF3841680}" presName="theList" presStyleCnt="0"/>
      <dgm:spPr/>
    </dgm:pt>
    <dgm:pt modelId="{43626BC7-A62F-4C47-AAB0-30A74D84B2F2}" type="pres">
      <dgm:prSet presAssocID="{683276DD-46BF-4FA8-8B4B-D92FED325129}" presName="aNode" presStyleLbl="fgAcc1" presStyleIdx="0" presStyleCnt="2" custScaleX="223999" custScaleY="68162" custLinFactY="11486" custLinFactNeighborX="17121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A9A3EE-DAE8-48B1-97E2-C0CD026DD1AC}" type="pres">
      <dgm:prSet presAssocID="{683276DD-46BF-4FA8-8B4B-D92FED325129}" presName="aSpace" presStyleCnt="0"/>
      <dgm:spPr/>
    </dgm:pt>
    <dgm:pt modelId="{0B809ABD-47B2-4AFE-941A-33899B4AE665}" type="pres">
      <dgm:prSet presAssocID="{CFB9EC48-EAE1-4F8A-8140-9F26C6D7BC14}" presName="aNode" presStyleLbl="fgAcc1" presStyleIdx="1" presStyleCnt="2" custScaleX="233892" custScaleY="63410" custLinFactY="9527" custLinFactNeighborX="-8852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EDD03B-0F33-4F17-A1EA-C7A91F4F37E3}" type="pres">
      <dgm:prSet presAssocID="{CFB9EC48-EAE1-4F8A-8140-9F26C6D7BC14}" presName="aSpace" presStyleCnt="0"/>
      <dgm:spPr/>
    </dgm:pt>
  </dgm:ptLst>
  <dgm:cxnLst>
    <dgm:cxn modelId="{0831FB82-4D1E-41CC-9618-309E19C163C2}" type="presOf" srcId="{DE7DF572-CCF6-4186-B8D7-A7CCF3841680}" destId="{FCC964A2-7B50-4475-9BDC-5A6842B9CAE5}" srcOrd="0" destOrd="0" presId="urn:microsoft.com/office/officeart/2005/8/layout/pyramid2"/>
    <dgm:cxn modelId="{6013B926-FB2E-477E-8909-8740211EC940}" type="presOf" srcId="{CFB9EC48-EAE1-4F8A-8140-9F26C6D7BC14}" destId="{0B809ABD-47B2-4AFE-941A-33899B4AE665}" srcOrd="0" destOrd="0" presId="urn:microsoft.com/office/officeart/2005/8/layout/pyramid2"/>
    <dgm:cxn modelId="{633B8A6D-5A41-4A11-B9A2-13AD6A29C12A}" srcId="{DE7DF572-CCF6-4186-B8D7-A7CCF3841680}" destId="{683276DD-46BF-4FA8-8B4B-D92FED325129}" srcOrd="0" destOrd="0" parTransId="{3F31879E-5CD3-4E13-A961-D709A837D44F}" sibTransId="{6A2FC1E1-42F5-418C-8857-6883ADD1C9E6}"/>
    <dgm:cxn modelId="{0A09FD7E-C9D1-48ED-AF49-37FB5D2E83D3}" srcId="{DE7DF572-CCF6-4186-B8D7-A7CCF3841680}" destId="{CFB9EC48-EAE1-4F8A-8140-9F26C6D7BC14}" srcOrd="1" destOrd="0" parTransId="{7B5B2F10-21F1-4B8A-A5AD-A0943BE167B0}" sibTransId="{ED7FDF78-3088-4A99-86DB-DBF77D303847}"/>
    <dgm:cxn modelId="{BC30FF1E-B15D-463C-BBD5-A7EDC7BFDF33}" type="presOf" srcId="{683276DD-46BF-4FA8-8B4B-D92FED325129}" destId="{43626BC7-A62F-4C47-AAB0-30A74D84B2F2}" srcOrd="0" destOrd="0" presId="urn:microsoft.com/office/officeart/2005/8/layout/pyramid2"/>
    <dgm:cxn modelId="{649CD475-363D-464F-ABB4-0B4759336307}" type="presParOf" srcId="{FCC964A2-7B50-4475-9BDC-5A6842B9CAE5}" destId="{89D933E2-04A0-46D6-8D0F-D52D14E1CED4}" srcOrd="0" destOrd="0" presId="urn:microsoft.com/office/officeart/2005/8/layout/pyramid2"/>
    <dgm:cxn modelId="{A5036597-17FF-449E-AAAD-15F8A4F077EE}" type="presParOf" srcId="{FCC964A2-7B50-4475-9BDC-5A6842B9CAE5}" destId="{4295BFC5-4050-4F07-BABE-7BED124127A1}" srcOrd="1" destOrd="0" presId="urn:microsoft.com/office/officeart/2005/8/layout/pyramid2"/>
    <dgm:cxn modelId="{6C5F29A2-03A8-4502-83D9-1E55D6C3E133}" type="presParOf" srcId="{4295BFC5-4050-4F07-BABE-7BED124127A1}" destId="{43626BC7-A62F-4C47-AAB0-30A74D84B2F2}" srcOrd="0" destOrd="0" presId="urn:microsoft.com/office/officeart/2005/8/layout/pyramid2"/>
    <dgm:cxn modelId="{A18B4DCA-F83D-48D0-882D-BFA46E0FA7C5}" type="presParOf" srcId="{4295BFC5-4050-4F07-BABE-7BED124127A1}" destId="{C9A9A3EE-DAE8-48B1-97E2-C0CD026DD1AC}" srcOrd="1" destOrd="0" presId="urn:microsoft.com/office/officeart/2005/8/layout/pyramid2"/>
    <dgm:cxn modelId="{3C254628-3E09-4816-94C8-FF800793886E}" type="presParOf" srcId="{4295BFC5-4050-4F07-BABE-7BED124127A1}" destId="{0B809ABD-47B2-4AFE-941A-33899B4AE665}" srcOrd="2" destOrd="0" presId="urn:microsoft.com/office/officeart/2005/8/layout/pyramid2"/>
    <dgm:cxn modelId="{D2F96912-8A4F-44CD-A566-1D47C3C64574}" type="presParOf" srcId="{4295BFC5-4050-4F07-BABE-7BED124127A1}" destId="{AEEDD03B-0F33-4F17-A1EA-C7A91F4F37E3}" srcOrd="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D933E2-04A0-46D6-8D0F-D52D14E1CED4}">
      <dsp:nvSpPr>
        <dsp:cNvPr id="0" name=""/>
        <dsp:cNvSpPr/>
      </dsp:nvSpPr>
      <dsp:spPr>
        <a:xfrm>
          <a:off x="445637" y="0"/>
          <a:ext cx="4214842" cy="4214842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3626BC7-A62F-4C47-AAB0-30A74D84B2F2}">
      <dsp:nvSpPr>
        <dsp:cNvPr id="0" name=""/>
        <dsp:cNvSpPr/>
      </dsp:nvSpPr>
      <dsp:spPr>
        <a:xfrm>
          <a:off x="1323546" y="938059"/>
          <a:ext cx="6136782" cy="146788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Удовлетворенность  потребителей  качеством  образовательных услуг </a:t>
          </a:r>
          <a:r>
            <a:rPr lang="ru-RU" sz="3200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98%</a:t>
          </a:r>
          <a:endParaRPr lang="ru-RU" sz="20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>
        <a:off x="1395202" y="1009715"/>
        <a:ext cx="5993470" cy="1324570"/>
      </dsp:txXfrm>
    </dsp:sp>
    <dsp:sp modelId="{0B809ABD-47B2-4AFE-941A-33899B4AE665}">
      <dsp:nvSpPr>
        <dsp:cNvPr id="0" name=""/>
        <dsp:cNvSpPr/>
      </dsp:nvSpPr>
      <dsp:spPr>
        <a:xfrm>
          <a:off x="476460" y="2632944"/>
          <a:ext cx="6407815" cy="136554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Удовлетворенность  работодателей качеством повышения квалификации специалистов  </a:t>
          </a:r>
          <a:r>
            <a:rPr lang="ru-RU" sz="3200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95,8%</a:t>
          </a:r>
          <a:endParaRPr lang="ru-RU" sz="20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>
        <a:off x="543121" y="2699605"/>
        <a:ext cx="6274493" cy="12322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B3FD5F66-122E-4036-B510-77A078E3B454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B20E9866-2C24-40A6-BE1A-B2EE2FA83C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2316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52B2C5E-1936-405A-B4E9-182B6C25011D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24875CB-8EB3-4FA8-856C-4CAE4FDC8E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5000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FEEA96E-FBDA-4571-991E-30706284CD25}" type="slidenum">
              <a:rPr lang="ru-RU" altLang="ru-RU" smtClean="0"/>
              <a:pPr eaLnBrk="1" hangingPunct="1"/>
              <a:t>4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5F5C4E-56FD-4D84-9A75-CC840BCD026D}" type="slidenum">
              <a:rPr lang="ru-RU" altLang="ru-RU" smtClean="0"/>
              <a:pPr eaLnBrk="1" hangingPunct="1"/>
              <a:t>5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7942041-2DB3-40DA-B3B0-1B4FCF4CACDC}" type="slidenum">
              <a:rPr lang="ru-RU" altLang="ru-RU" smtClean="0"/>
              <a:pPr eaLnBrk="1" hangingPunct="1"/>
              <a:t>6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C549774-0E73-4E37-9126-16D329C136C0}" type="slidenum">
              <a:rPr lang="ru-RU" altLang="ru-RU" smtClean="0"/>
              <a:pPr eaLnBrk="1" hangingPunct="1"/>
              <a:t>7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803F352-2AF9-4A7C-B07A-A51F8F56C93B}" type="slidenum">
              <a:rPr lang="ru-RU" altLang="ru-RU" smtClean="0">
                <a:latin typeface="Calibri" pitchFamily="34" charset="0"/>
              </a:rPr>
              <a:pPr eaLnBrk="1" hangingPunct="1"/>
              <a:t>17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:\Users\Vika\Desktop\oboi_sinie_1920x1200_091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643563"/>
            <a:ext cx="9144000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C:\Users\Vika\Desktop\oboi_sinie_1920x1200_091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I:\Здание ЦПК\IMG_1285.jp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14375"/>
            <a:ext cx="9144000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1"/>
          <p:cNvSpPr>
            <a:spLocks noChangeArrowheads="1"/>
          </p:cNvSpPr>
          <p:nvPr userDrawn="1"/>
        </p:nvSpPr>
        <p:spPr bwMode="auto">
          <a:xfrm>
            <a:off x="0" y="714375"/>
            <a:ext cx="9144000" cy="5429250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 sz="3200"/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>
            <a:off x="0" y="714375"/>
            <a:ext cx="9144000" cy="1588"/>
          </a:xfrm>
          <a:prstGeom prst="line">
            <a:avLst/>
          </a:prstGeom>
          <a:ln w="19050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 userDrawn="1"/>
        </p:nvCxnSpPr>
        <p:spPr>
          <a:xfrm>
            <a:off x="0" y="6142038"/>
            <a:ext cx="9144000" cy="1587"/>
          </a:xfrm>
          <a:prstGeom prst="line">
            <a:avLst/>
          </a:prstGeom>
          <a:ln w="19050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Box 20"/>
          <p:cNvSpPr txBox="1">
            <a:spLocks noChangeArrowheads="1"/>
          </p:cNvSpPr>
          <p:nvPr userDrawn="1"/>
        </p:nvSpPr>
        <p:spPr bwMode="auto">
          <a:xfrm>
            <a:off x="0" y="68263"/>
            <a:ext cx="9144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i="1" smtClean="0"/>
              <a:t>Бюджетное образовательное учреждение Омской области</a:t>
            </a:r>
          </a:p>
          <a:p>
            <a:pPr algn="ctr" eaLnBrk="1" hangingPunct="1">
              <a:defRPr/>
            </a:pPr>
            <a:r>
              <a:rPr lang="ru-RU" i="1" smtClean="0"/>
              <a:t>«Центр повышения квалификации работников здравоохранения»</a:t>
            </a: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1357290" y="1500174"/>
            <a:ext cx="6851516" cy="2643206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ctr" rtl="0">
              <a:spcBef>
                <a:spcPct val="0"/>
              </a:spcBef>
              <a:buNone/>
              <a:defRPr sz="4400" b="1" i="1">
                <a:ln>
                  <a:noFill/>
                </a:ln>
                <a:solidFill>
                  <a:srgbClr val="6C0000"/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071934" y="4643446"/>
            <a:ext cx="4673352" cy="1200596"/>
          </a:xfrm>
        </p:spPr>
        <p:txBody>
          <a:bodyPr lIns="0" rIns="18288">
            <a:normAutofit/>
          </a:bodyPr>
          <a:lstStyle>
            <a:lvl1pPr marL="0" marR="45720" indent="0" algn="r">
              <a:buNone/>
              <a:defRPr sz="28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12" name="Дата 29"/>
          <p:cNvSpPr>
            <a:spLocks noGrp="1"/>
          </p:cNvSpPr>
          <p:nvPr>
            <p:ph type="dt" sz="half" idx="10"/>
          </p:nvPr>
        </p:nvSpPr>
        <p:spPr>
          <a:xfrm>
            <a:off x="457200" y="7499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89A00-037B-4706-8DB2-13B9184543CF}" type="datetimeFigureOut">
              <a:rPr lang="en-US"/>
              <a:pPr>
                <a:defRPr/>
              </a:pPr>
              <a:t>10/10/2015</a:t>
            </a:fld>
            <a:endParaRPr lang="en-US"/>
          </a:p>
        </p:txBody>
      </p:sp>
      <p:sp>
        <p:nvSpPr>
          <p:cNvPr id="13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67000" y="7499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Номер слайда 26"/>
          <p:cNvSpPr>
            <a:spLocks noGrp="1"/>
          </p:cNvSpPr>
          <p:nvPr>
            <p:ph type="sldNum" sz="quarter" idx="12"/>
          </p:nvPr>
        </p:nvSpPr>
        <p:spPr>
          <a:xfrm>
            <a:off x="7924800" y="7499350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3EED0-3F00-49B9-8E25-69FA70BC7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0815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7499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7CBA0-728F-4D9E-B2BF-42DB94D7C5F4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667000" y="7499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924800" y="7499350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6EAEC2-26B2-4E3C-808F-EF883CFA6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918830"/>
      </p:ext>
    </p:extLst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7499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86F97-B7F1-4B8E-8B29-F677F50016AC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667000" y="7499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924800" y="7499350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25EDBA-9031-417B-984C-EE621E7930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860735"/>
      </p:ext>
    </p:extLst>
  </p:cSld>
  <p:clrMapOvr>
    <a:masterClrMapping/>
  </p:clrMapOvr>
  <p:transition spd="med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>
          <a:xfrm>
            <a:off x="457200" y="7499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4A93E-FB85-46BF-A2C4-B6CB1BC4F17E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667000" y="7499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10D7E-3184-4B13-A70A-717704D109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906645"/>
      </p:ext>
    </p:extLst>
  </p:cSld>
  <p:clrMapOvr>
    <a:masterClrMapping/>
  </p:clrMapOvr>
  <p:transition spd="med"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7499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50C67-067A-4BDE-80DE-2FFBB21953E7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67000" y="7499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7499350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2E7EB-4AB2-41F0-A3C0-82EC1AA194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36496"/>
      </p:ext>
    </p:extLst>
  </p:cSld>
  <p:clrMapOvr>
    <a:masterClrMapping/>
  </p:clrMapOvr>
  <p:transition spd="med"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7499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C2487-6D7A-4886-988D-C5E74C588A2B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67000" y="7499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7499350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9ADD81-8F49-409E-BD08-E54C417C1A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767615"/>
      </p:ext>
    </p:extLst>
  </p:cSld>
  <p:clrMapOvr>
    <a:masterClrMapping/>
  </p:clrMapOvr>
  <p:transition spd="med">
    <p:strips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857256"/>
          </a:xfrm>
        </p:spPr>
        <p:txBody>
          <a:bodyPr/>
          <a:lstStyle>
            <a:lvl1pPr>
              <a:defRPr sz="3200" b="1" i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65475" y="6394450"/>
            <a:ext cx="2895600" cy="327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94475" y="6394450"/>
            <a:ext cx="2133600" cy="327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375F6-049D-4A98-BA6A-892C5DBC75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974066"/>
      </p:ext>
    </p:extLst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7572396" cy="857232"/>
          </a:xfrm>
        </p:spPr>
        <p:txBody>
          <a:bodyPr>
            <a:normAutofit/>
          </a:bodyPr>
          <a:lstStyle>
            <a:lvl1pPr algn="ctr">
              <a:defRPr lang="en-US" sz="3600" b="1" kern="1200" dirty="0">
                <a:solidFill>
                  <a:srgbClr val="80000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000108"/>
            <a:ext cx="7643866" cy="5643602"/>
          </a:xfrm>
        </p:spPr>
        <p:txBody>
          <a:bodyPr>
            <a:noAutofit/>
          </a:bodyPr>
          <a:lstStyle>
            <a:lvl1pPr>
              <a:buClr>
                <a:srgbClr val="6C0000"/>
              </a:buClr>
              <a:buSzPct val="100000"/>
              <a:defRPr sz="3000">
                <a:solidFill>
                  <a:srgbClr val="000054"/>
                </a:solidFill>
                <a:latin typeface="Arial" pitchFamily="34" charset="0"/>
                <a:cs typeface="Arial" pitchFamily="34" charset="0"/>
              </a:defRPr>
            </a:lvl1pPr>
            <a:lvl2pPr>
              <a:buClr>
                <a:srgbClr val="660033"/>
              </a:buClr>
              <a:buSzPct val="70000"/>
              <a:buFont typeface="Wingdings" pitchFamily="2" charset="2"/>
              <a:buChar char="Ø"/>
              <a:defRPr sz="2800">
                <a:solidFill>
                  <a:srgbClr val="000054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600">
                <a:solidFill>
                  <a:srgbClr val="000054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rgbClr val="000054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200">
                <a:solidFill>
                  <a:srgbClr val="000054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 userDrawn="1">
            <p:ph type="dt" sz="half" idx="10"/>
          </p:nvPr>
        </p:nvSpPr>
        <p:spPr>
          <a:xfrm>
            <a:off x="457200" y="7499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FD34D-F4EB-4188-809E-71EF3D24E245}" type="datetimeFigureOut">
              <a:rPr lang="en-US"/>
              <a:pPr>
                <a:defRPr/>
              </a:pPr>
              <a:t>10/10/2015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 userDrawn="1">
            <p:ph type="ftr" sz="quarter" idx="11"/>
          </p:nvPr>
        </p:nvSpPr>
        <p:spPr>
          <a:xfrm>
            <a:off x="2667000" y="7499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 userDrawn="1">
            <p:ph type="sldNum" sz="quarter" idx="12"/>
          </p:nvPr>
        </p:nvSpPr>
        <p:spPr>
          <a:xfrm>
            <a:off x="7924800" y="7499350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EA83F-E44E-43B2-AC1A-43182D3582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687417"/>
      </p:ext>
    </p:extLst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Содержимое 2"/>
          <p:cNvSpPr>
            <a:spLocks noGrp="1"/>
          </p:cNvSpPr>
          <p:nvPr>
            <p:ph idx="13"/>
          </p:nvPr>
        </p:nvSpPr>
        <p:spPr>
          <a:xfrm>
            <a:off x="0" y="1142984"/>
            <a:ext cx="9144000" cy="5357850"/>
          </a:xfrm>
        </p:spPr>
        <p:txBody>
          <a:bodyPr>
            <a:noAutofit/>
          </a:bodyPr>
          <a:lstStyle>
            <a:lvl1pPr>
              <a:buClr>
                <a:srgbClr val="800000"/>
              </a:buClr>
              <a:buSzPct val="100000"/>
              <a:defRPr sz="30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8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6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2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4"/>
          </p:nvPr>
        </p:nvSpPr>
        <p:spPr>
          <a:xfrm>
            <a:off x="457200" y="7499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2411F-499D-449C-BE41-CBC996ACF3ED}" type="datetimeFigureOut">
              <a:rPr lang="en-US"/>
              <a:pPr>
                <a:defRPr/>
              </a:pPr>
              <a:t>10/10/2015</a:t>
            </a:fld>
            <a:endParaRPr 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5"/>
          </p:nvPr>
        </p:nvSpPr>
        <p:spPr>
          <a:xfrm>
            <a:off x="2667000" y="7499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6"/>
          </p:nvPr>
        </p:nvSpPr>
        <p:spPr>
          <a:xfrm>
            <a:off x="7924800" y="7499350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80D04-CE49-42E5-84AC-7326EAC419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002884"/>
      </p:ext>
    </p:extLst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 userDrawn="1"/>
        </p:nvCxnSpPr>
        <p:spPr>
          <a:xfrm>
            <a:off x="0" y="6856436"/>
            <a:ext cx="9144000" cy="1588"/>
          </a:xfrm>
          <a:prstGeom prst="line">
            <a:avLst/>
          </a:prstGeom>
          <a:ln w="85725">
            <a:solidFill>
              <a:srgbClr val="00174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Содержимое 2"/>
          <p:cNvSpPr>
            <a:spLocks noGrp="1"/>
          </p:cNvSpPr>
          <p:nvPr>
            <p:ph idx="13"/>
          </p:nvPr>
        </p:nvSpPr>
        <p:spPr>
          <a:xfrm>
            <a:off x="71406" y="1357298"/>
            <a:ext cx="9001156" cy="5214974"/>
          </a:xfrm>
        </p:spPr>
        <p:txBody>
          <a:bodyPr>
            <a:noAutofit/>
          </a:bodyPr>
          <a:lstStyle>
            <a:lvl1pPr>
              <a:buClr>
                <a:srgbClr val="800000"/>
              </a:buClr>
              <a:buSzPct val="100000"/>
              <a:defRPr sz="30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8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6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2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3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7858148" cy="1071546"/>
          </a:xfrm>
        </p:spPr>
        <p:txBody>
          <a:bodyPr>
            <a:normAutofit/>
          </a:bodyPr>
          <a:lstStyle>
            <a:lvl1pPr algn="ctr">
              <a:defRPr sz="3200" b="1" i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4"/>
          </p:nvPr>
        </p:nvSpPr>
        <p:spPr>
          <a:xfrm>
            <a:off x="457200" y="7499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B3ED6-3413-4B8C-B31C-9AF0F646D651}" type="datetimeFigureOut">
              <a:rPr lang="en-US"/>
              <a:pPr>
                <a:defRPr/>
              </a:pPr>
              <a:t>10/10/2015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5"/>
          </p:nvPr>
        </p:nvSpPr>
        <p:spPr>
          <a:xfrm>
            <a:off x="2667000" y="7499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6"/>
          </p:nvPr>
        </p:nvSpPr>
        <p:spPr>
          <a:xfrm>
            <a:off x="7924800" y="7499350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34687-7E34-4100-A3CD-C48985F6A7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996211"/>
      </p:ext>
    </p:extLst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0"/>
            <a:ext cx="7500958" cy="1071546"/>
          </a:xfrm>
        </p:spPr>
        <p:txBody>
          <a:bodyPr>
            <a:normAutofit/>
          </a:bodyPr>
          <a:lstStyle>
            <a:lvl1pPr algn="ctr">
              <a:defRPr sz="3200" b="1" i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142984"/>
            <a:ext cx="7286676" cy="5572164"/>
          </a:xfrm>
        </p:spPr>
        <p:txBody>
          <a:bodyPr>
            <a:noAutofit/>
          </a:bodyPr>
          <a:lstStyle>
            <a:lvl1pPr>
              <a:buClr>
                <a:srgbClr val="800000"/>
              </a:buClr>
              <a:buSzPct val="100000"/>
              <a:defRPr sz="3000">
                <a:solidFill>
                  <a:srgbClr val="001746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800">
                <a:solidFill>
                  <a:srgbClr val="001746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600">
                <a:solidFill>
                  <a:srgbClr val="001746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rgbClr val="001746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200">
                <a:solidFill>
                  <a:srgbClr val="00174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 userDrawn="1">
            <p:ph type="dt" sz="half" idx="10"/>
          </p:nvPr>
        </p:nvSpPr>
        <p:spPr>
          <a:xfrm>
            <a:off x="457200" y="7499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A6F85F-CD75-432F-9404-C62B0B7F4F42}" type="datetimeFigureOut">
              <a:rPr lang="en-US"/>
              <a:pPr>
                <a:defRPr/>
              </a:pPr>
              <a:t>10/10/2015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 userDrawn="1">
            <p:ph type="ftr" sz="quarter" idx="11"/>
          </p:nvPr>
        </p:nvSpPr>
        <p:spPr>
          <a:xfrm>
            <a:off x="2667000" y="7499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 userDrawn="1">
            <p:ph type="sldNum" sz="quarter" idx="12"/>
          </p:nvPr>
        </p:nvSpPr>
        <p:spPr>
          <a:xfrm>
            <a:off x="7924800" y="7499350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A784A-E78D-4A62-9BFC-5B535AB8AA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64255"/>
      </p:ext>
    </p:extLst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7499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ED70C-B489-4415-BE63-76B64B8E549B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67000" y="7499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7499350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3AD3C-0B52-4997-A9B8-125BC755F2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4704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7499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25B1E-F6B3-4E20-BAEA-982F041C951E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667000" y="7499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924800" y="7499350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C5705-C120-4C75-96BF-F27586C7AB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051751"/>
      </p:ext>
    </p:extLst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7499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39D80-FC25-4CE9-B089-361BAD0A3DD2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2667000" y="7499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924800" y="7499350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B14D5-6670-4E6B-8A2F-62DA4E985B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358390"/>
      </p:ext>
    </p:extLst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7499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7C494-565F-427A-BA64-F552E3A6152C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667000" y="7499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924800" y="7499350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2A3FA-8E67-4975-B9DF-B0266713BE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368182"/>
      </p:ext>
    </p:extLst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B3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C:\Users\Vika\Desktop\oboi_sinie_1920x1200_091.jpg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44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8"/>
          <p:cNvSpPr>
            <a:spLocks noGrp="1"/>
          </p:cNvSpPr>
          <p:nvPr>
            <p:ph type="title"/>
          </p:nvPr>
        </p:nvSpPr>
        <p:spPr bwMode="auto">
          <a:xfrm>
            <a:off x="1357313" y="71438"/>
            <a:ext cx="76438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8" name="Текст 29"/>
          <p:cNvSpPr>
            <a:spLocks noGrp="1"/>
          </p:cNvSpPr>
          <p:nvPr>
            <p:ph type="body" idx="1"/>
          </p:nvPr>
        </p:nvSpPr>
        <p:spPr bwMode="auto">
          <a:xfrm>
            <a:off x="1357313" y="1357313"/>
            <a:ext cx="7500937" cy="521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pic>
        <p:nvPicPr>
          <p:cNvPr id="1029" name="Рисунок 5" descr="C:\Users\Vika\Desktop\gost.gif"/>
          <p:cNvPicPr>
            <a:picLocks noChangeAspect="1" noChangeArrowheads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1357313"/>
            <a:ext cx="4127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Рисунок 6" descr="E:\logo_zoloto_2010.tif"/>
          <p:cNvPicPr>
            <a:picLocks noChangeAspect="1" noChangeArrowheads="1"/>
          </p:cNvPicPr>
          <p:nvPr userDrawn="1"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" y="1500188"/>
            <a:ext cx="357187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Прямая соединительная линия 11"/>
          <p:cNvCxnSpPr/>
          <p:nvPr userDrawn="1"/>
        </p:nvCxnSpPr>
        <p:spPr>
          <a:xfrm rot="5400000">
            <a:off x="-2213792" y="3428206"/>
            <a:ext cx="6858000" cy="1588"/>
          </a:xfrm>
          <a:prstGeom prst="line">
            <a:avLst/>
          </a:prstGeom>
          <a:ln w="19050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2" name="Рисунок 1" descr="C:\Users\Vika\Desktop\top1.gif"/>
          <p:cNvPicPr>
            <a:picLocks noChangeAspect="1" noChangeArrowheads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1385888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126" r:id="rId1"/>
    <p:sldLayoutId id="2147485127" r:id="rId2"/>
    <p:sldLayoutId id="2147485128" r:id="rId3"/>
    <p:sldLayoutId id="2147485129" r:id="rId4"/>
    <p:sldLayoutId id="2147485130" r:id="rId5"/>
    <p:sldLayoutId id="2147485131" r:id="rId6"/>
    <p:sldLayoutId id="2147485132" r:id="rId7"/>
    <p:sldLayoutId id="2147485133" r:id="rId8"/>
    <p:sldLayoutId id="2147485134" r:id="rId9"/>
    <p:sldLayoutId id="2147485135" r:id="rId10"/>
    <p:sldLayoutId id="2147485136" r:id="rId11"/>
    <p:sldLayoutId id="2147485137" r:id="rId12"/>
    <p:sldLayoutId id="2147485138" r:id="rId13"/>
    <p:sldLayoutId id="2147485139" r:id="rId14"/>
    <p:sldLayoutId id="2147485140" r:id="rId15"/>
  </p:sldLayoutIdLst>
  <p:transition spd="med">
    <p:strips dir="rd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80000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80000"/>
        <a:buFont typeface="Wingdings" pitchFamily="2" charset="2"/>
        <a:buChar char="Ø"/>
        <a:defRPr sz="2600" kern="1200">
          <a:solidFill>
            <a:srgbClr val="000054"/>
          </a:solidFill>
          <a:latin typeface="Arial" pitchFamily="34" charset="0"/>
          <a:ea typeface="+mn-ea"/>
          <a:cs typeface="Arial" pitchFamily="34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rgbClr val="000054"/>
          </a:solidFill>
          <a:latin typeface="Arial" pitchFamily="34" charset="0"/>
          <a:ea typeface="+mn-ea"/>
          <a:cs typeface="Arial" pitchFamily="34" charset="0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rgbClr val="000054"/>
          </a:solidFill>
          <a:latin typeface="Arial" pitchFamily="34" charset="0"/>
          <a:ea typeface="+mn-ea"/>
          <a:cs typeface="Arial" pitchFamily="34" charset="0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rgbClr val="000054"/>
          </a:solidFill>
          <a:latin typeface="Arial" pitchFamily="34" charset="0"/>
          <a:ea typeface="+mn-ea"/>
          <a:cs typeface="Arial" pitchFamily="34" charset="0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rgbClr val="000054"/>
          </a:solidFill>
          <a:latin typeface="Arial" pitchFamily="34" charset="0"/>
          <a:ea typeface="+mn-ea"/>
          <a:cs typeface="Arial" pitchFamily="34" charset="0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oleObject" Target="../embeddings/oleObject1.bin"/><Relationship Id="rId7" Type="http://schemas.openxmlformats.org/officeDocument/2006/relationships/diagramQuickStyle" Target="../diagrams/quickStyl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50.emf"/><Relationship Id="rId9" Type="http://schemas.microsoft.com/office/2007/relationships/diagramDrawing" Target="../diagrams/drawing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3.png"/><Relationship Id="rId7" Type="http://schemas.openxmlformats.org/officeDocument/2006/relationships/hyperlink" Target="http://images.yandex.ru/yandsearch?img_url=http://news.img.com.ua/pix/i572/572989.gif?301324&amp;iorient=&amp;ih=&amp;icolor=&amp;site=&amp;text=%D1%80%D0%BE%D0%B1%D0%BE%D1%82%D1%8B%20-%20%D1%81%D0%B8%D0%BC%D1%83%D0%BB%D1%8F%D1%82%D0%BE%D1%80%D1%8B%20%D0%BF%D0%B0%D1%86%D0%B8%D0%B5%D0%BD%D1%82%D0%BE%D0%B2&amp;iw=&amp;wp=&amp;pos=1&amp;recent=&amp;type=&amp;isize=&amp;rpt=simage&amp;itype=&amp;nojs=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18.jpeg"/><Relationship Id="rId4" Type="http://schemas.openxmlformats.org/officeDocument/2006/relationships/image" Target="../media/image14.png"/><Relationship Id="rId9" Type="http://schemas.openxmlformats.org/officeDocument/2006/relationships/hyperlink" Target="http://images.yandex.ru/yandsearch?img_url=http://wpcontent.answcdn.com/wikipedia/commons/thumb/3/39/Anesthesia_patient_simulator.jpg/220px-Anesthesia_patient_simulator.jpg&amp;iorient=&amp;ih=&amp;icolor=&amp;site=&amp;text=%D1%80%D0%BE%D0%B1%D0%BE%D1%82%20%D1%81%D0%B8%D0%BC%D1%83%D0%BB%D1%8F%D1%82%D0%BE%D1%80%20%D0%BF%D0%B0%D1%86%D0%B8%D0%B5%D0%BD%D1%82%D0%B0&amp;iw=&amp;wp=&amp;pos=22&amp;recent=&amp;type=&amp;isize=&amp;rpt=simage&amp;itype=&amp;nojs=1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642938" y="1857375"/>
            <a:ext cx="8501062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i="1" dirty="0">
                <a:latin typeface="Arial" pitchFamily="34" charset="0"/>
                <a:cs typeface="Arial" pitchFamily="34" charset="0"/>
              </a:rPr>
              <a:t>«</a:t>
            </a:r>
            <a:r>
              <a:rPr lang="ru-RU" sz="4000" b="1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Современные подходы и инновационные технологии в профессиональном медицинском образовании»</a:t>
            </a:r>
          </a:p>
          <a:p>
            <a:pPr algn="ctr">
              <a:defRPr/>
            </a:pPr>
            <a:endParaRPr lang="ru-RU" sz="4000" i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0"/>
            <a:ext cx="357158" cy="6858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0" y="-71462"/>
            <a:ext cx="9144000" cy="100010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БЮДЖЕТНОЕ УЧРЕЖДЕНИЕ ДОПОЛНИТЕЛЬНОГО </a:t>
            </a:r>
          </a:p>
          <a:p>
            <a:pPr algn="ctr">
              <a:defRPr/>
            </a:pP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ПРОФЕССИОНАЛЬНОГО ОБРАЗОВАНИЯ ОМСКОЙ ОБЛАСТИ</a:t>
            </a:r>
          </a:p>
          <a:p>
            <a:pPr algn="ctr">
              <a:defRPr/>
            </a:pP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«ЦЕНТР ПОВЫШЕНИЯ КВАЛИФИКАЦИИ РАБОТНИКОВ ЗДРАВООХРАНЕНИЯ»</a:t>
            </a:r>
          </a:p>
          <a:p>
            <a:pPr algn="ctr">
              <a:defRPr/>
            </a:pP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14750" y="6000750"/>
            <a:ext cx="2071688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Март 2014</a:t>
            </a:r>
          </a:p>
        </p:txBody>
      </p:sp>
      <p:sp>
        <p:nvSpPr>
          <p:cNvPr id="7" name="Заголовок 8"/>
          <p:cNvSpPr>
            <a:spLocks noGrp="1"/>
          </p:cNvSpPr>
          <p:nvPr>
            <p:ph type="ctrTitle"/>
          </p:nvPr>
        </p:nvSpPr>
        <p:spPr>
          <a:xfrm>
            <a:off x="2071670" y="1500174"/>
            <a:ext cx="6851516" cy="2643206"/>
          </a:xfrm>
          <a:ln>
            <a:miter lim="800000"/>
            <a:headEnd/>
            <a:tailEnd/>
          </a:ln>
          <a:extLst/>
        </p:spPr>
        <p:txBody>
          <a:bodyPr/>
          <a:lstStyle>
            <a:lvl1pPr algn="ctr" rtl="0">
              <a:spcBef>
                <a:spcPct val="0"/>
              </a:spcBef>
              <a:buNone/>
              <a:defRPr sz="4400" b="1" i="1">
                <a:ln>
                  <a:noFill/>
                </a:ln>
                <a:solidFill>
                  <a:srgbClr val="000048"/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8" name="Заголовок 8"/>
          <p:cNvSpPr txBox="1">
            <a:spLocks/>
          </p:cNvSpPr>
          <p:nvPr/>
        </p:nvSpPr>
        <p:spPr>
          <a:xfrm>
            <a:off x="2224070" y="1652574"/>
            <a:ext cx="6851516" cy="2643206"/>
          </a:xfrm>
          <a:prstGeom prst="rect">
            <a:avLst/>
          </a:prstGeom>
          <a:ln>
            <a:noFill/>
          </a:ln>
        </p:spPr>
        <p:txBody>
          <a:bodyPr tIns="0" rIns="18288" anchor="ctr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ctr" rtl="0">
              <a:spcBef>
                <a:spcPct val="0"/>
              </a:spcBef>
              <a:buNone/>
              <a:defRPr sz="4400" b="1" i="1">
                <a:ln>
                  <a:noFill/>
                </a:ln>
                <a:solidFill>
                  <a:srgbClr val="000048"/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17420" name="Picture 2" descr="D:\Нагель\рисунки\Фото ЦПК\Здание ЦПК\IMG_1285.jpg"/>
          <p:cNvPicPr>
            <a:picLocks noChangeAspect="1" noChangeArrowheads="1"/>
          </p:cNvPicPr>
          <p:nvPr/>
        </p:nvPicPr>
        <p:blipFill>
          <a:blip r:embed="rId2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600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285875" y="1428750"/>
            <a:ext cx="7000875" cy="26431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err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Симуляционные</a:t>
            </a:r>
            <a:r>
              <a:rPr lang="ru-RU" sz="3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технологии обучения специалистов в области реабилитации</a:t>
            </a:r>
            <a:endParaRPr lang="ru-RU" sz="36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43688" y="5286375"/>
            <a:ext cx="2000250" cy="10001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Докладчик:</a:t>
            </a:r>
          </a:p>
          <a:p>
            <a:pPr>
              <a:defRPr/>
            </a:pPr>
            <a:r>
              <a:rPr lang="ru-RU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Огрызков В.М.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857625" y="5643563"/>
            <a:ext cx="1214438" cy="10001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2015 год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1428750" y="285750"/>
            <a:ext cx="7715250" cy="857250"/>
          </a:xfrm>
        </p:spPr>
        <p:txBody>
          <a:bodyPr/>
          <a:lstStyle/>
          <a:p>
            <a:r>
              <a:rPr lang="ru-RU" altLang="ru-RU" sz="2400" smtClean="0">
                <a:latin typeface="Arial" charset="0"/>
                <a:cs typeface="Arial" charset="0"/>
              </a:rPr>
              <a:t>Тематический кабинет по подготовке специалистов в области медицинского массажа</a:t>
            </a:r>
          </a:p>
        </p:txBody>
      </p:sp>
      <p:pic>
        <p:nvPicPr>
          <p:cNvPr id="4" name="Picture 11" descr="Z:\ОТДЕЛ по научно-методической работе, аттестации и качеству\Бекова Ж.А\Фото к отчету\Тренинг-центр БОУ ОО ЦПК РЗ\P10104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85918" y="1589472"/>
            <a:ext cx="6643734" cy="49828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6"/>
          <p:cNvSpPr>
            <a:spLocks noChangeArrowheads="1"/>
          </p:cNvSpPr>
          <p:nvPr/>
        </p:nvSpPr>
        <p:spPr bwMode="auto">
          <a:xfrm>
            <a:off x="1500188" y="285750"/>
            <a:ext cx="4359275" cy="135731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36000" rIns="0" bIns="36000" anchor="ctr"/>
          <a:lstStyle/>
          <a:p>
            <a:pPr algn="ctr">
              <a:defRPr/>
            </a:pPr>
            <a:r>
              <a:rPr lang="ru-RU" sz="2400" b="1" dirty="0"/>
              <a:t>Оснащение  тематического кабинета  реабилитации</a:t>
            </a:r>
            <a:endParaRPr lang="ru-RU" sz="2400" b="1" dirty="0">
              <a:solidFill>
                <a:srgbClr val="003300"/>
              </a:solidFill>
            </a:endParaRPr>
          </a:p>
        </p:txBody>
      </p:sp>
      <p:sp>
        <p:nvSpPr>
          <p:cNvPr id="25603" name="AutoShape 11"/>
          <p:cNvSpPr>
            <a:spLocks/>
          </p:cNvSpPr>
          <p:nvPr/>
        </p:nvSpPr>
        <p:spPr bwMode="auto">
          <a:xfrm>
            <a:off x="2643188" y="4572000"/>
            <a:ext cx="6213475" cy="609600"/>
          </a:xfrm>
          <a:prstGeom prst="accentBorderCallout1">
            <a:avLst>
              <a:gd name="adj1" fmla="val 18750"/>
              <a:gd name="adj2" fmla="val -1218"/>
              <a:gd name="adj3" fmla="val 18750"/>
              <a:gd name="adj4" fmla="val -4491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tIns="118800" anchor="ctr"/>
          <a:lstStyle/>
          <a:p>
            <a:pPr algn="ctr">
              <a:lnSpc>
                <a:spcPct val="70000"/>
              </a:lnSpc>
              <a:defRPr/>
            </a:pPr>
            <a:r>
              <a:rPr lang="ru-RU" sz="2600" dirty="0" err="1">
                <a:solidFill>
                  <a:schemeClr val="bg1"/>
                </a:solidFill>
              </a:rPr>
              <a:t>Мультимедийные</a:t>
            </a:r>
            <a:r>
              <a:rPr lang="ru-RU" sz="2600" dirty="0">
                <a:solidFill>
                  <a:schemeClr val="bg1"/>
                </a:solidFill>
              </a:rPr>
              <a:t>  презентации</a:t>
            </a:r>
          </a:p>
        </p:txBody>
      </p:sp>
      <p:sp>
        <p:nvSpPr>
          <p:cNvPr id="25604" name="AutoShape 10"/>
          <p:cNvSpPr>
            <a:spLocks/>
          </p:cNvSpPr>
          <p:nvPr/>
        </p:nvSpPr>
        <p:spPr bwMode="auto">
          <a:xfrm>
            <a:off x="2644775" y="3643313"/>
            <a:ext cx="6213475" cy="608012"/>
          </a:xfrm>
          <a:prstGeom prst="accentBorderCallout1">
            <a:avLst>
              <a:gd name="adj1" fmla="val 18750"/>
              <a:gd name="adj2" fmla="val -1208"/>
              <a:gd name="adj3" fmla="val 18750"/>
              <a:gd name="adj4" fmla="val -4685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sz="2600">
                <a:solidFill>
                  <a:schemeClr val="bg1"/>
                </a:solidFill>
              </a:rPr>
              <a:t>Учебные видеоматериалы</a:t>
            </a:r>
          </a:p>
        </p:txBody>
      </p:sp>
      <p:sp>
        <p:nvSpPr>
          <p:cNvPr id="25605" name="AutoShape 9"/>
          <p:cNvSpPr>
            <a:spLocks/>
          </p:cNvSpPr>
          <p:nvPr/>
        </p:nvSpPr>
        <p:spPr bwMode="auto">
          <a:xfrm>
            <a:off x="2644775" y="2732088"/>
            <a:ext cx="6213475" cy="608012"/>
          </a:xfrm>
          <a:prstGeom prst="accentBorderCallout1">
            <a:avLst>
              <a:gd name="adj1" fmla="val 15894"/>
              <a:gd name="adj2" fmla="val -1292"/>
              <a:gd name="adj3" fmla="val 15894"/>
              <a:gd name="adj4" fmla="val -4671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sz="2600" dirty="0">
                <a:solidFill>
                  <a:schemeClr val="bg1"/>
                </a:solidFill>
              </a:rPr>
              <a:t>Методическое обеспечение</a:t>
            </a:r>
          </a:p>
        </p:txBody>
      </p:sp>
      <p:sp>
        <p:nvSpPr>
          <p:cNvPr id="25606" name="AutoShape 8"/>
          <p:cNvSpPr>
            <a:spLocks/>
          </p:cNvSpPr>
          <p:nvPr/>
        </p:nvSpPr>
        <p:spPr bwMode="auto">
          <a:xfrm>
            <a:off x="2644775" y="1819275"/>
            <a:ext cx="6213475" cy="608013"/>
          </a:xfrm>
          <a:prstGeom prst="accentBorderCallout1">
            <a:avLst>
              <a:gd name="adj1" fmla="val 18750"/>
              <a:gd name="adj2" fmla="val -1218"/>
              <a:gd name="adj3" fmla="val 18750"/>
              <a:gd name="adj4" fmla="val -4699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tIns="154800" anchor="ctr"/>
          <a:lstStyle/>
          <a:p>
            <a:pPr algn="ctr">
              <a:lnSpc>
                <a:spcPct val="70000"/>
              </a:lnSpc>
              <a:defRPr/>
            </a:pPr>
            <a:r>
              <a:rPr lang="ru-RU" sz="2600">
                <a:solidFill>
                  <a:schemeClr val="bg1"/>
                </a:solidFill>
              </a:rPr>
              <a:t>Техническое оснащение</a:t>
            </a:r>
          </a:p>
        </p:txBody>
      </p:sp>
      <p:sp>
        <p:nvSpPr>
          <p:cNvPr id="18" name="Line 6"/>
          <p:cNvSpPr>
            <a:spLocks noChangeShapeType="1"/>
          </p:cNvSpPr>
          <p:nvPr/>
        </p:nvSpPr>
        <p:spPr bwMode="auto">
          <a:xfrm>
            <a:off x="2357438" y="1643063"/>
            <a:ext cx="0" cy="3929062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5608" name="AutoShape 11"/>
          <p:cNvSpPr>
            <a:spLocks/>
          </p:cNvSpPr>
          <p:nvPr/>
        </p:nvSpPr>
        <p:spPr bwMode="auto">
          <a:xfrm>
            <a:off x="2643188" y="5462588"/>
            <a:ext cx="6213475" cy="609600"/>
          </a:xfrm>
          <a:prstGeom prst="accentBorderCallout1">
            <a:avLst>
              <a:gd name="adj1" fmla="val 18750"/>
              <a:gd name="adj2" fmla="val -1218"/>
              <a:gd name="adj3" fmla="val 18227"/>
              <a:gd name="adj4" fmla="val -4699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tIns="118800" anchor="ctr"/>
          <a:lstStyle/>
          <a:p>
            <a:pPr algn="ctr">
              <a:lnSpc>
                <a:spcPct val="70000"/>
              </a:lnSpc>
              <a:defRPr/>
            </a:pPr>
            <a:r>
              <a:rPr lang="ru-RU" sz="2600" dirty="0">
                <a:solidFill>
                  <a:schemeClr val="bg1"/>
                </a:solidFill>
              </a:rPr>
              <a:t>Библиотечный  фонд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1428750" y="0"/>
            <a:ext cx="7429500" cy="857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800" smtClean="0">
                <a:latin typeface="Arial" charset="0"/>
                <a:cs typeface="Arial" charset="0"/>
              </a:rPr>
              <a:t>Отработка профессиональных компетенций по медицинскому массажу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50" y="1214438"/>
            <a:ext cx="2571750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/>
              <a:t>на статистах</a:t>
            </a:r>
          </a:p>
        </p:txBody>
      </p:sp>
      <p:pic>
        <p:nvPicPr>
          <p:cNvPr id="28676" name="Picture 20" descr="D:\ОВМ\ЦПК РЗ\Конференция\Конференция ОПСА\Фото массажного кабинета\IMG_08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39913" y="4792663"/>
            <a:ext cx="2160587" cy="1851025"/>
          </a:xfrm>
          <a:noFill/>
        </p:spPr>
      </p:pic>
      <p:pic>
        <p:nvPicPr>
          <p:cNvPr id="29701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9913" y="2324100"/>
            <a:ext cx="2160587" cy="2033588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cxnSp>
        <p:nvCxnSpPr>
          <p:cNvPr id="11" name="Прямая соединительная линия 10"/>
          <p:cNvCxnSpPr/>
          <p:nvPr/>
        </p:nvCxnSpPr>
        <p:spPr>
          <a:xfrm rot="5400000">
            <a:off x="-251618" y="3964781"/>
            <a:ext cx="3644900" cy="1587"/>
          </a:xfrm>
          <a:prstGeom prst="line">
            <a:avLst/>
          </a:prstGeom>
          <a:ln w="19050" cap="rnd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571625" y="5786438"/>
            <a:ext cx="214313" cy="1587"/>
          </a:xfrm>
          <a:prstGeom prst="line">
            <a:avLst/>
          </a:prstGeom>
          <a:ln w="19050" cap="rnd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571625" y="3714750"/>
            <a:ext cx="214313" cy="1588"/>
          </a:xfrm>
          <a:prstGeom prst="line">
            <a:avLst/>
          </a:prstGeom>
          <a:ln w="19050" cap="rnd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5429250" y="1214438"/>
            <a:ext cx="2571750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/>
              <a:t>на фантомах</a:t>
            </a: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5400000">
            <a:off x="6035675" y="3965575"/>
            <a:ext cx="3644900" cy="0"/>
          </a:xfrm>
          <a:prstGeom prst="line">
            <a:avLst/>
          </a:prstGeom>
          <a:ln w="19050" cap="rnd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7643813" y="5786438"/>
            <a:ext cx="214312" cy="1587"/>
          </a:xfrm>
          <a:prstGeom prst="line">
            <a:avLst/>
          </a:prstGeom>
          <a:ln w="19050" cap="rnd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7643813" y="3714750"/>
            <a:ext cx="214312" cy="1588"/>
          </a:xfrm>
          <a:prstGeom prst="line">
            <a:avLst/>
          </a:prstGeom>
          <a:ln w="19050" cap="rnd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5786438" y="2928938"/>
            <a:ext cx="1785937" cy="1357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Фото с куклой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5857875" y="5143500"/>
            <a:ext cx="1785938" cy="1357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Фото с куклой</a:t>
            </a:r>
          </a:p>
        </p:txBody>
      </p:sp>
      <p:pic>
        <p:nvPicPr>
          <p:cNvPr id="29711" name="Picture 15" descr="Z:\Отделение терапевтическо-хирургическое\ОГРЫЗКОВ ВМ\Фото Тренинг центр по массажу\Фото массажного кабинета\IMG_09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2963" y="2324100"/>
            <a:ext cx="2943225" cy="19621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29712" name="Picture 16" descr="Z:\Отделение терапевтическо-хирургическое\ОГРЫЗКОВ ВМ\Фото Тренинг центр по массажу\Фото массажного кабинета\IMG_0935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7800" y="4818063"/>
            <a:ext cx="2409825" cy="18510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28750" y="0"/>
            <a:ext cx="7572375" cy="857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400" smtClean="0">
                <a:latin typeface="Arial" charset="0"/>
                <a:cs typeface="Arial" charset="0"/>
              </a:rPr>
              <a:t>Тематический кабинет по подготовке специалистов в области лечебной физической культуры</a:t>
            </a:r>
          </a:p>
        </p:txBody>
      </p:sp>
      <p:pic>
        <p:nvPicPr>
          <p:cNvPr id="27651" name="Picture 2" descr="C:\Documents and Settings\Admin\Рабочий стол\вовуня\Конференция ОПСА\фото\Тренинг центр по реабилитации 0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1142984"/>
            <a:ext cx="2880000" cy="1920000"/>
          </a:xfrm>
          <a:prstGeom prst="rect">
            <a:avLst/>
          </a:prstGeom>
          <a:ln>
            <a:headEnd/>
            <a:tailEnd/>
          </a:ln>
          <a:effectLst>
            <a:outerShdw blurRad="57150" dist="38100" dir="5400000" algn="ctr" rotWithShape="0">
              <a:schemeClr val="accent2">
                <a:shade val="9000"/>
                <a:satMod val="105000"/>
                <a:alpha val="48000"/>
              </a:schemeClr>
            </a:outerShdw>
            <a:softEdge rad="127000"/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27653" name="Picture 5" descr="D:\ОВМ\ЦПК РЗ\Конференция\Конференция ОПСА\Фото массажного кабинета\IMG_09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4429132"/>
            <a:ext cx="2880000" cy="221457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27654" name="Picture 6" descr="D:\ОВМ\ЦПК РЗ\Конференция\Конференция ОПСА\Фото массажного кабинета\IMG_09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4500570"/>
            <a:ext cx="2880000" cy="213418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27655" name="Picture 7" descr="D:\ОВМ\ЦПК РЗ\Конференция\Конференция ОПСА\Фото массажного кабинета\IMG_089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1071546"/>
            <a:ext cx="2880000" cy="199130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27652" name="Picture 4" descr="D:\ОВМ\ЦПК РЗ\Конференция\Конференция ОПСА\Фото массажного кабинета\IMG_089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2571744"/>
            <a:ext cx="2880000" cy="2279756"/>
          </a:xfrm>
          <a:prstGeom prst="rect">
            <a:avLst/>
          </a:prstGeom>
          <a:noFill/>
          <a:effectLst>
            <a:softEdge rad="31750"/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1428750" y="0"/>
            <a:ext cx="74295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ctr" anchorCtr="1">
            <a:normAutofit fontScale="9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3600" b="1" kern="1200" dirty="0">
                <a:solidFill>
                  <a:srgbClr val="80000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800000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800000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800000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800000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sz="2800" smtClean="0">
                <a:latin typeface="Arial" charset="0"/>
                <a:cs typeface="Arial" charset="0"/>
              </a:rPr>
              <a:t>Отработка профессиональных компетенций по физиотерапии на базе БУЗ ОО ОКБ</a:t>
            </a:r>
          </a:p>
        </p:txBody>
      </p:sp>
      <p:pic>
        <p:nvPicPr>
          <p:cNvPr id="30726" name="Picture 6" descr="C:\Documents and Settings\Admin\Рабочий стол\Статья на конференцию\УВЧ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9063" y="1162050"/>
            <a:ext cx="2063750" cy="17986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30727" name="Picture 7" descr="C:\Documents and Settings\Admin\Рабочий стол\Статья на конференцию\Электролеч.jpe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19250" y="1162050"/>
            <a:ext cx="2495550" cy="17986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30728" name="Picture 8" descr="C:\Documents and Settings\Admin\Рабочий стол\Статья на конференцию\Лимфавижен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7663" y="4437063"/>
            <a:ext cx="2400300" cy="1800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30729" name="Picture 9" descr="C:\Documents and Settings\Admin\Рабочий стол\Статья на конференцию\Физио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56325" y="4437063"/>
            <a:ext cx="2332038" cy="1798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30725" name="Picture 5" descr="C:\Documents and Settings\Admin\Рабочий стол\Статья на конференцию\ookb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060848"/>
            <a:ext cx="3888432" cy="2912356"/>
          </a:xfrm>
          <a:prstGeom prst="rect">
            <a:avLst/>
          </a:prstGeom>
          <a:scene3d>
            <a:camera prst="orthographicFront"/>
            <a:lightRig rig="threePt" dir="t">
              <a:rot lat="0" lon="0" rev="600000"/>
            </a:lightRig>
          </a:scene3d>
          <a:sp3d prstMaterial="flat">
            <a:bevelT w="209550" h="114300" prst="coolSlant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1403350" y="127000"/>
            <a:ext cx="7286625" cy="12858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Виды контроля используемые в процессе подготовки медицинских специалистов</a:t>
            </a:r>
            <a:endParaRPr lang="ru-RU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285852" y="1397000"/>
          <a:ext cx="7572428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4" descr="\\10.120.61.10\fs\ОТДЕЛ по научно-методической работе, аттестации и качеству\Нагель В.В\nurse3 копия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3573016"/>
            <a:ext cx="2267744" cy="2596653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Стрелка углом 7"/>
          <p:cNvSpPr/>
          <p:nvPr/>
        </p:nvSpPr>
        <p:spPr>
          <a:xfrm rot="16200000" flipH="1">
            <a:off x="5616116" y="1808820"/>
            <a:ext cx="720080" cy="648072"/>
          </a:xfrm>
          <a:prstGeom prst="bentArrow">
            <a:avLst/>
          </a:prstGeom>
          <a:effectLst>
            <a:glow rad="101600">
              <a:schemeClr val="bg2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Стрелка углом 9"/>
          <p:cNvSpPr/>
          <p:nvPr/>
        </p:nvSpPr>
        <p:spPr>
          <a:xfrm rot="16200000" flipH="1">
            <a:off x="4391980" y="2974861"/>
            <a:ext cx="720080" cy="648072"/>
          </a:xfrm>
          <a:prstGeom prst="bentArrow">
            <a:avLst/>
          </a:prstGeom>
          <a:effectLst>
            <a:glow rad="101600">
              <a:schemeClr val="bg2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трелка углом 10"/>
          <p:cNvSpPr/>
          <p:nvPr/>
        </p:nvSpPr>
        <p:spPr>
          <a:xfrm rot="16200000" flipH="1">
            <a:off x="2735796" y="4273932"/>
            <a:ext cx="720080" cy="648072"/>
          </a:xfrm>
          <a:prstGeom prst="bentArrow">
            <a:avLst/>
          </a:prstGeom>
          <a:effectLst>
            <a:glow rad="101600">
              <a:schemeClr val="bg2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7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142875" y="2417763"/>
          <a:ext cx="4316413" cy="287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4" name="Диаграмма" r:id="rId3" imgW="6096000" imgH="4067251" progId="MSGraph.Chart.8">
                  <p:embed followColorScheme="full"/>
                </p:oleObj>
              </mc:Choice>
              <mc:Fallback>
                <p:oleObj name="Диаграмма" r:id="rId3" imgW="6096000" imgH="4067251" progId="MSGraph.Chart.8">
                  <p:embed followColorScheme="full"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" y="2417763"/>
                        <a:ext cx="4316413" cy="2879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TextBox 5"/>
          <p:cNvSpPr txBox="1">
            <a:spLocks noChangeArrowheads="1"/>
          </p:cNvSpPr>
          <p:nvPr/>
        </p:nvSpPr>
        <p:spPr bwMode="auto">
          <a:xfrm>
            <a:off x="2195513" y="357188"/>
            <a:ext cx="67691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удовлетворенности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внутренних и внешних потребителей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качеством повышения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квалификации специалистов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2014-15 уч. год</a:t>
            </a:r>
          </a:p>
          <a:p>
            <a:pPr algn="ctr">
              <a:defRPr/>
            </a:pPr>
            <a:endParaRPr lang="ru-RU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1000100" y="2071678"/>
          <a:ext cx="7572428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14480" y="285728"/>
            <a:ext cx="7202486" cy="936625"/>
          </a:xfrm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charset="0"/>
              </a:rPr>
              <a:t>Симуляционное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charset="0"/>
              </a:rPr>
              <a:t> обучение в реабилитации</a:t>
            </a:r>
          </a:p>
        </p:txBody>
      </p:sp>
      <p:sp>
        <p:nvSpPr>
          <p:cNvPr id="14339" name="Text Box 8"/>
          <p:cNvSpPr txBox="1">
            <a:spLocks noChangeArrowheads="1"/>
          </p:cNvSpPr>
          <p:nvPr/>
        </p:nvSpPr>
        <p:spPr bwMode="auto">
          <a:xfrm>
            <a:off x="3416278" y="1857364"/>
            <a:ext cx="5449127" cy="5191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b="1">
                <a:solidFill>
                  <a:srgbClr val="000048"/>
                </a:solidFill>
                <a:latin typeface="+mn-lt"/>
              </a:rPr>
              <a:t>для пациента</a:t>
            </a:r>
          </a:p>
        </p:txBody>
      </p:sp>
      <p:sp>
        <p:nvSpPr>
          <p:cNvPr id="33798" name="Text Box 23"/>
          <p:cNvSpPr txBox="1">
            <a:spLocks noChangeArrowheads="1"/>
          </p:cNvSpPr>
          <p:nvPr/>
        </p:nvSpPr>
        <p:spPr bwMode="auto">
          <a:xfrm>
            <a:off x="1581150" y="6038850"/>
            <a:ext cx="74199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sz="2600">
              <a:solidFill>
                <a:srgbClr val="000048"/>
              </a:solidFill>
            </a:endParaRPr>
          </a:p>
        </p:txBody>
      </p:sp>
      <p:sp>
        <p:nvSpPr>
          <p:cNvPr id="15365" name="WordArt 6"/>
          <p:cNvSpPr>
            <a:spLocks noChangeArrowheads="1" noChangeShapeType="1" noTextEdit="1"/>
          </p:cNvSpPr>
          <p:nvPr/>
        </p:nvSpPr>
        <p:spPr bwMode="auto">
          <a:xfrm rot="5400000">
            <a:off x="-1084333" y="3468709"/>
            <a:ext cx="4896546" cy="92869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kern="1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/>
              <a:cs typeface="Arial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п</a:t>
            </a:r>
            <a:r>
              <a:rPr lang="ru-RU" sz="3600" b="1" kern="1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реимущества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407976" y="4286256"/>
            <a:ext cx="5384657" cy="5191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>
                <a:solidFill>
                  <a:srgbClr val="000048"/>
                </a:solidFill>
                <a:latin typeface="+mn-lt"/>
              </a:rPr>
              <a:t>для работодателя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3347864" y="3000372"/>
            <a:ext cx="5472608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48"/>
                </a:solidFill>
                <a:latin typeface="+mn-lt"/>
              </a:rPr>
              <a:t>для медицинского работника</a:t>
            </a:r>
            <a:endParaRPr lang="ru-RU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3470736" y="5572140"/>
            <a:ext cx="5317258" cy="5191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>
                <a:solidFill>
                  <a:srgbClr val="000048"/>
                </a:solidFill>
                <a:latin typeface="+mn-lt"/>
              </a:rPr>
              <a:t>для государства</a:t>
            </a:r>
          </a:p>
        </p:txBody>
      </p:sp>
      <p:sp>
        <p:nvSpPr>
          <p:cNvPr id="15369" name="AutoShape 9"/>
          <p:cNvSpPr>
            <a:spLocks noChangeArrowheads="1"/>
          </p:cNvSpPr>
          <p:nvPr/>
        </p:nvSpPr>
        <p:spPr bwMode="auto">
          <a:xfrm>
            <a:off x="2042601" y="2071678"/>
            <a:ext cx="1008062" cy="144463"/>
          </a:xfrm>
          <a:prstGeom prst="rightArrow">
            <a:avLst>
              <a:gd name="adj1" fmla="val 50000"/>
              <a:gd name="adj2" fmla="val 174450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70" name="AutoShape 10"/>
          <p:cNvSpPr>
            <a:spLocks noChangeArrowheads="1"/>
          </p:cNvSpPr>
          <p:nvPr/>
        </p:nvSpPr>
        <p:spPr bwMode="auto">
          <a:xfrm>
            <a:off x="2042601" y="3214686"/>
            <a:ext cx="1008062" cy="144462"/>
          </a:xfrm>
          <a:prstGeom prst="rightArrow">
            <a:avLst>
              <a:gd name="adj1" fmla="val 50000"/>
              <a:gd name="adj2" fmla="val 174451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71" name="AutoShape 11"/>
          <p:cNvSpPr>
            <a:spLocks noChangeArrowheads="1"/>
          </p:cNvSpPr>
          <p:nvPr/>
        </p:nvSpPr>
        <p:spPr bwMode="auto">
          <a:xfrm>
            <a:off x="2042601" y="4429132"/>
            <a:ext cx="1008062" cy="144463"/>
          </a:xfrm>
          <a:prstGeom prst="rightArrow">
            <a:avLst>
              <a:gd name="adj1" fmla="val 50000"/>
              <a:gd name="adj2" fmla="val 174450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72" name="AutoShape 12"/>
          <p:cNvSpPr>
            <a:spLocks noChangeArrowheads="1"/>
          </p:cNvSpPr>
          <p:nvPr/>
        </p:nvSpPr>
        <p:spPr bwMode="auto">
          <a:xfrm>
            <a:off x="2042601" y="5715016"/>
            <a:ext cx="1008063" cy="144463"/>
          </a:xfrm>
          <a:prstGeom prst="rightArrow">
            <a:avLst>
              <a:gd name="adj1" fmla="val 50000"/>
              <a:gd name="adj2" fmla="val 174450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00100" y="2071678"/>
            <a:ext cx="6851516" cy="2643206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>
              <a:defRPr/>
            </a:pPr>
            <a:r>
              <a:rPr lang="ru-RU" dirty="0" smtClean="0"/>
              <a:t>Благодарю </a:t>
            </a:r>
            <a:br>
              <a:rPr lang="ru-RU" dirty="0" smtClean="0"/>
            </a:br>
            <a:r>
              <a:rPr lang="ru-RU" dirty="0" smtClean="0"/>
              <a:t>за внимание! </a:t>
            </a:r>
            <a:endParaRPr lang="ru-RU" dirty="0"/>
          </a:p>
        </p:txBody>
      </p:sp>
      <p:sp>
        <p:nvSpPr>
          <p:cNvPr id="34819" name="Содержимое 2"/>
          <p:cNvSpPr>
            <a:spLocks noGrp="1"/>
          </p:cNvSpPr>
          <p:nvPr>
            <p:ph type="subTitle" idx="1"/>
          </p:nvPr>
        </p:nvSpPr>
        <p:spPr>
          <a:xfrm>
            <a:off x="4071938" y="4643438"/>
            <a:ext cx="4673600" cy="1200150"/>
          </a:xfrm>
        </p:spPr>
        <p:txBody>
          <a:bodyPr/>
          <a:lstStyle/>
          <a:p>
            <a:pPr marR="0"/>
            <a:endParaRPr lang="ru-RU" altLang="ru-RU" smtClean="0">
              <a:latin typeface="Arial" charset="0"/>
              <a:cs typeface="Arial" charset="0"/>
            </a:endParaRPr>
          </a:p>
          <a:p>
            <a:pPr marR="0"/>
            <a:endParaRPr lang="ru-RU" altLang="ru-RU" smtClean="0">
              <a:latin typeface="Arial" charset="0"/>
              <a:cs typeface="Arial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-27384"/>
            <a:ext cx="9144000" cy="148423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БЮДЖЕТНОЕ УЧРЕЖДЕНИЕ ДОПОЛНИТЕЛЬНОГО </a:t>
            </a:r>
          </a:p>
          <a:p>
            <a:pPr algn="ctr">
              <a:defRPr/>
            </a:pP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ПРОФЕССИОНАЛЬНОГО ОБРАЗОВАНИЯ ОМСКОЙ ОБЛАСТИ</a:t>
            </a:r>
          </a:p>
          <a:p>
            <a:pPr algn="ctr">
              <a:defRPr/>
            </a:pP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«ЦЕНТР ПОВЫШЕНИЯ КВАЛИФИКАЦИИ РАБОТНИКОВ ЗДРАВООХРАНЕНИЯ»</a:t>
            </a:r>
          </a:p>
          <a:p>
            <a:pPr algn="ctr">
              <a:defRPr/>
            </a:pP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o1.imgsmail.ru/imgpreview?key=7fdcc26a32e41eb4&amp;mb=imgdb_preview_19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643182"/>
            <a:ext cx="2928958" cy="3845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r>
              <a:rPr lang="ru-RU" altLang="ru-RU" sz="1600" smtClean="0">
                <a:latin typeface="Arial" charset="0"/>
                <a:cs typeface="Arial" charset="0"/>
              </a:rPr>
              <a:t/>
            </a:r>
            <a:br>
              <a:rPr lang="ru-RU" altLang="ru-RU" sz="1600" smtClean="0">
                <a:latin typeface="Arial" charset="0"/>
                <a:cs typeface="Arial" charset="0"/>
              </a:rPr>
            </a:br>
            <a:endParaRPr lang="ru-RU" altLang="ru-RU" sz="1600" smtClean="0">
              <a:latin typeface="Arial" charset="0"/>
              <a:cs typeface="Arial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214438" y="0"/>
            <a:ext cx="7500937" cy="5429250"/>
          </a:xfrm>
        </p:spPr>
        <p:txBody>
          <a:bodyPr rtlCol="0">
            <a:normAutofit fontScale="55000" lnSpcReduction="20000"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b="1" dirty="0" smtClean="0"/>
          </a:p>
          <a:p>
            <a:pPr indent="0" algn="r" fontAlgn="auto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680000"/>
                </a:solidFill>
              </a:rPr>
              <a:t> </a:t>
            </a:r>
            <a:r>
              <a:rPr lang="ru-RU" sz="5100" b="1" dirty="0" smtClean="0">
                <a:solidFill>
                  <a:srgbClr val="680000"/>
                </a:solidFill>
              </a:rPr>
              <a:t>«…важнейший акцент в развитии здравоохранения должен быть сделан на программах повышения квалификации медицинских работников, в том числе с применением инновационных технологий»</a:t>
            </a:r>
            <a:endParaRPr lang="ru-RU" sz="3800" dirty="0" smtClean="0">
              <a:solidFill>
                <a:srgbClr val="680000"/>
              </a:solidFill>
            </a:endParaRPr>
          </a:p>
          <a:p>
            <a:pPr indent="0" algn="r" fontAlgn="auto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400" b="1" i="1" dirty="0" smtClean="0"/>
          </a:p>
          <a:p>
            <a:pPr indent="0" algn="r" fontAlgn="auto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200" b="1" i="1" dirty="0" smtClean="0">
                <a:solidFill>
                  <a:schemeClr val="tx2">
                    <a:lumMod val="50000"/>
                  </a:schemeClr>
                </a:solidFill>
              </a:rPr>
              <a:t>Дмитрий Медведев</a:t>
            </a:r>
            <a:endParaRPr lang="ru-RU" sz="4200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0"/>
            <a:ext cx="7286644" cy="1857364"/>
          </a:xfrm>
          <a:ln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800" smtClean="0"/>
              <a:t>Постановление Правительства российской Федерации</a:t>
            </a:r>
            <a:br>
              <a:rPr lang="ru-RU" sz="1800" smtClean="0"/>
            </a:br>
            <a:r>
              <a:rPr lang="ru-RU" sz="1800" smtClean="0"/>
              <a:t>от  15 апреля 2014 г. N 294</a:t>
            </a:r>
            <a:br>
              <a:rPr lang="ru-RU" sz="1800" smtClean="0"/>
            </a:br>
            <a:r>
              <a:rPr lang="ru-RU" sz="1800" smtClean="0"/>
              <a:t>ОБ УТВЕРЖДЕНИИ ГОСУДАРСТВЕННОЙ ПРОГРАММЫ РОССИЙСКОЙ ФЕДЕРАЦИИ "РАЗВИТИЕ ЗДРАВООХРАНЕНИЯ</a:t>
            </a:r>
            <a:r>
              <a:rPr lang="ru-RU" sz="2400" smtClean="0"/>
              <a:t>" </a:t>
            </a:r>
            <a:endParaRPr lang="ru-RU" sz="240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600200"/>
            <a:ext cx="7500990" cy="5043510"/>
          </a:xfrm>
          <a:ln>
            <a:miter lim="800000"/>
            <a:headEnd/>
            <a:tailEnd/>
          </a:ln>
          <a:extLst/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>
              <a:ea typeface="+mj-ea"/>
              <a:cs typeface="+mj-cs"/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+mj-ea"/>
                <a:cs typeface="+mj-cs"/>
              </a:rPr>
              <a:t>подпрограмма 7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smtClean="0">
                <a:ea typeface="+mj-ea"/>
                <a:cs typeface="+mj-cs"/>
              </a:rPr>
              <a:t>«Кадровое обеспечение системы здравоохранения»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+mj-ea"/>
                <a:cs typeface="+mj-cs"/>
              </a:rPr>
              <a:t>показатель 7.5 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smtClean="0">
                <a:ea typeface="+mj-ea"/>
                <a:cs typeface="+mj-cs"/>
              </a:rPr>
              <a:t>«Количество обучающихся, прошедших подготовку в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smtClean="0">
                <a:ea typeface="+mj-ea"/>
                <a:cs typeface="+mj-cs"/>
              </a:rPr>
              <a:t>обучающих симуляционных центрах»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ea typeface="+mj-ea"/>
                <a:cs typeface="+mj-cs"/>
              </a:rPr>
              <a:t>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Основное мероприятие 7.4</a:t>
            </a:r>
            <a:endParaRPr lang="ru-RU" sz="2400" dirty="0" smtClean="0"/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smtClean="0"/>
              <a:t>«Развитие сети обучающих симуляционных центров»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Ожидаемые результаты: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повышение качества подготовки медицинских специалистов;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повышение качества оказываемой медицинской помощи;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соответствие уровня практических навыков медицинских работников современным потребностям практического здравоохранения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>
              <a:ea typeface="+mj-ea"/>
              <a:cs typeface="+mj-cs"/>
            </a:endParaRPr>
          </a:p>
        </p:txBody>
      </p:sp>
      <p:pic>
        <p:nvPicPr>
          <p:cNvPr id="5" name="Picture 10" descr="http://sob.ru/upload/Image/2011/04/4988_moloto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7917" y="2357430"/>
            <a:ext cx="1766083" cy="1718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3" name="Picture 15" descr="D:\Documents\Сим технологии\загруженное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764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ln>
            <a:miter lim="800000"/>
            <a:headEnd/>
            <a:tailEnd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ru-RU" err="1" smtClean="0">
                <a:solidFill>
                  <a:srgbClr val="FAF1F0"/>
                </a:solidFill>
              </a:rPr>
              <a:t>Симуляционное</a:t>
            </a:r>
            <a:r>
              <a:rPr lang="ru-RU" smtClean="0">
                <a:solidFill>
                  <a:srgbClr val="FAF1F0"/>
                </a:solidFill>
              </a:rPr>
              <a:t> обучение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4438" y="1571625"/>
            <a:ext cx="7643812" cy="485775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>
              <a:lnSpc>
                <a:spcPct val="150000"/>
              </a:lnSpc>
              <a:buFontTx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«…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образовательная методика,</a:t>
            </a:r>
          </a:p>
          <a:p>
            <a:pPr algn="ctr">
              <a:lnSpc>
                <a:spcPct val="150000"/>
              </a:lnSpc>
              <a:buFontTx/>
              <a:buNone/>
              <a:defRPr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предусматривающая </a:t>
            </a:r>
            <a:r>
              <a:rPr lang="ru-RU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интерактивный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деятельности, через погружение в среду, путем воссоздания реальной клинической ситуации»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endParaRPr lang="ru-RU" i="1" dirty="0" smtClean="0"/>
          </a:p>
          <a:p>
            <a:pPr algn="r">
              <a:lnSpc>
                <a:spcPct val="90000"/>
              </a:lnSpc>
              <a:buFontTx/>
              <a:buNone/>
              <a:defRPr/>
            </a:pPr>
            <a:r>
              <a:rPr lang="ru-RU" sz="1600" dirty="0" smtClean="0"/>
              <a:t>2003 г. Николь Маран и </a:t>
            </a:r>
            <a:r>
              <a:rPr lang="ru-RU" sz="1600" dirty="0" err="1" smtClean="0"/>
              <a:t>Ронни</a:t>
            </a:r>
            <a:r>
              <a:rPr lang="ru-RU" sz="1600" dirty="0" smtClean="0"/>
              <a:t> </a:t>
            </a:r>
            <a:r>
              <a:rPr lang="ru-RU" sz="1600" dirty="0" err="1" smtClean="0"/>
              <a:t>Главин</a:t>
            </a:r>
            <a:r>
              <a:rPr lang="ru-RU" sz="1600" dirty="0" smtClean="0"/>
              <a:t>,</a:t>
            </a:r>
          </a:p>
          <a:p>
            <a:pPr algn="r">
              <a:lnSpc>
                <a:spcPct val="90000"/>
              </a:lnSpc>
              <a:buFontTx/>
              <a:buNone/>
              <a:defRPr/>
            </a:pPr>
            <a:r>
              <a:rPr lang="ru-RU" sz="1600" dirty="0" smtClean="0"/>
              <a:t> Шотландия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ln>
            <a:miter lim="800000"/>
            <a:headEnd/>
            <a:tailEnd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ru-RU" err="1" smtClean="0">
                <a:solidFill>
                  <a:srgbClr val="FAF1F0"/>
                </a:solidFill>
              </a:rPr>
              <a:t>Симуляционное</a:t>
            </a:r>
            <a:r>
              <a:rPr lang="ru-RU" smtClean="0">
                <a:solidFill>
                  <a:srgbClr val="FAF1F0"/>
                </a:solidFill>
              </a:rPr>
              <a:t> обучение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4438" y="1857375"/>
            <a:ext cx="7472362" cy="4643438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marL="609600" indent="-609600" algn="ctr">
              <a:buFontTx/>
              <a:buNone/>
              <a:defRPr/>
            </a:pPr>
            <a:endParaRPr lang="ru-RU" sz="32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09600" indent="-609600" algn="ctr">
              <a:buFontTx/>
              <a:buNone/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«Симуляция» – человек, устройство, усилия по воссозданию проблемы, в которой обучающийся должен отреагировать так, как он это сделает в реальной обстановке…</a:t>
            </a:r>
          </a:p>
        </p:txBody>
      </p:sp>
      <p:sp>
        <p:nvSpPr>
          <p:cNvPr id="21510" name="Rectangle 4"/>
          <p:cNvSpPr>
            <a:spLocks noChangeArrowheads="1"/>
          </p:cNvSpPr>
          <p:nvPr/>
        </p:nvSpPr>
        <p:spPr bwMode="auto">
          <a:xfrm>
            <a:off x="4572000" y="5786438"/>
            <a:ext cx="36814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i="1"/>
              <a:t>            </a:t>
            </a:r>
            <a:r>
              <a:rPr lang="ru-RU" altLang="ru-RU"/>
              <a:t>1999 г.     МакГаги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ln>
            <a:miter lim="800000"/>
            <a:headEnd/>
            <a:tailEnd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solidFill>
                  <a:srgbClr val="FAF1F0"/>
                </a:solidFill>
              </a:rPr>
              <a:t>Симуляционное обучение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5875" y="1357313"/>
            <a:ext cx="7643813" cy="528637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  <a:defRPr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  <a:buFontTx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 - это техника, которая позволяет</a:t>
            </a:r>
          </a:p>
          <a:p>
            <a:pPr algn="ctr">
              <a:lnSpc>
                <a:spcPct val="90000"/>
              </a:lnSpc>
              <a:buFontTx/>
              <a:buNone/>
              <a:defRPr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обогатить или заместить  практический опыт обучаемого с помощью искусственно созданной ситуации, имеющей место в реальном мире в полной </a:t>
            </a:r>
            <a:r>
              <a:rPr lang="ru-RU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интерактивной</a:t>
            </a:r>
          </a:p>
          <a:p>
            <a:pPr algn="ctr">
              <a:lnSpc>
                <a:spcPct val="90000"/>
              </a:lnSpc>
              <a:buFontTx/>
              <a:buNone/>
              <a:defRPr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манере»</a:t>
            </a:r>
          </a:p>
          <a:p>
            <a:pPr algn="r">
              <a:lnSpc>
                <a:spcPct val="90000"/>
              </a:lnSpc>
              <a:buFontTx/>
              <a:buNone/>
              <a:defRPr/>
            </a:pPr>
            <a:endParaRPr lang="ru-RU" sz="1800" i="1" dirty="0" smtClean="0"/>
          </a:p>
          <a:p>
            <a:pPr algn="r">
              <a:lnSpc>
                <a:spcPct val="90000"/>
              </a:lnSpc>
              <a:buFontTx/>
              <a:buNone/>
              <a:defRPr/>
            </a:pPr>
            <a:r>
              <a:rPr lang="ru-RU" sz="1800" i="1" dirty="0" smtClean="0"/>
              <a:t>2004 г. Дэвид </a:t>
            </a:r>
            <a:r>
              <a:rPr lang="ru-RU" sz="1800" i="1" dirty="0" err="1" smtClean="0"/>
              <a:t>Габа</a:t>
            </a:r>
            <a:endParaRPr lang="ru-RU" sz="1800" i="1" dirty="0" smtClean="0"/>
          </a:p>
          <a:p>
            <a:pPr algn="r">
              <a:lnSpc>
                <a:spcPct val="90000"/>
              </a:lnSpc>
              <a:buFontTx/>
              <a:buNone/>
              <a:defRPr/>
            </a:pPr>
            <a:r>
              <a:rPr lang="ru-RU" sz="1800" i="1" dirty="0" smtClean="0"/>
              <a:t> </a:t>
            </a:r>
            <a:r>
              <a:rPr lang="ru-RU" sz="1800" i="1" dirty="0" err="1" smtClean="0"/>
              <a:t>Стенфордский</a:t>
            </a:r>
            <a:r>
              <a:rPr lang="ru-RU" sz="1800" i="1" dirty="0" smtClean="0"/>
              <a:t> университет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729634" cy="1142984"/>
          </a:xfrm>
          <a:ln>
            <a:miter lim="800000"/>
            <a:headEnd/>
            <a:tailEnd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solidFill>
                  <a:schemeClr val="bg1"/>
                </a:solidFill>
              </a:rPr>
              <a:t>Современные симуляторы в различных отраслях медицины</a:t>
            </a:r>
          </a:p>
        </p:txBody>
      </p:sp>
      <p:pic>
        <p:nvPicPr>
          <p:cNvPr id="19459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215074" y="4143380"/>
            <a:ext cx="2632103" cy="24961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60" name="Содержимое 2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143380"/>
            <a:ext cx="2678100" cy="250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61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12" y="1285860"/>
            <a:ext cx="2705128" cy="23512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6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1214422"/>
            <a:ext cx="2627564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63" name="Picture 2" descr="http://im3-tub-ru.yandex.net/i?id=109548772-41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91133">
            <a:off x="3218426" y="4155931"/>
            <a:ext cx="2653861" cy="2565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9464" name="Содержимое 4" descr="http://im6-tub-ru.yandex.net/i?id=160955028-33-72&amp;n=21">
            <a:hlinkClick r:id="rId9"/>
          </p:cNvPr>
          <p:cNvPicPr>
            <a:picLocks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14678" y="1500174"/>
            <a:ext cx="2714644" cy="23574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Группа 6"/>
          <p:cNvGrpSpPr>
            <a:grpSpLocks/>
          </p:cNvGrpSpPr>
          <p:nvPr/>
        </p:nvGrpSpPr>
        <p:grpSpPr bwMode="auto">
          <a:xfrm>
            <a:off x="4000500" y="500063"/>
            <a:ext cx="1643063" cy="928687"/>
            <a:chOff x="3286116" y="285728"/>
            <a:chExt cx="2428892" cy="150314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3286116" y="285728"/>
              <a:ext cx="2428892" cy="1500579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4" name="Picture 2" descr="I:\Здание ЦПК\IMG_1285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285728"/>
              <a:ext cx="2357454" cy="1503148"/>
            </a:xfrm>
            <a:prstGeom prst="rect">
              <a:avLst/>
            </a:prstGeom>
            <a:ln>
              <a:solidFill>
                <a:srgbClr val="680000"/>
              </a:solidFill>
            </a:ln>
            <a:effectLst>
              <a:softEdge rad="112500"/>
            </a:effectLst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</p:pic>
      </p:grpSp>
      <p:cxnSp>
        <p:nvCxnSpPr>
          <p:cNvPr id="11" name="Прямая соединительная линия 10"/>
          <p:cNvCxnSpPr/>
          <p:nvPr/>
        </p:nvCxnSpPr>
        <p:spPr>
          <a:xfrm>
            <a:off x="3214688" y="1500188"/>
            <a:ext cx="3071812" cy="0"/>
          </a:xfrm>
          <a:prstGeom prst="line">
            <a:avLst/>
          </a:prstGeom>
          <a:ln w="34925" cap="rnd">
            <a:bevel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0" name="TextBox 15"/>
          <p:cNvSpPr txBox="1">
            <a:spLocks noChangeArrowheads="1"/>
          </p:cNvSpPr>
          <p:nvPr/>
        </p:nvSpPr>
        <p:spPr bwMode="auto">
          <a:xfrm>
            <a:off x="1500188" y="0"/>
            <a:ext cx="76438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>
                <a:solidFill>
                  <a:srgbClr val="000066"/>
                </a:solidFill>
              </a:rPr>
              <a:t>ОБУЧЕНИЕ СПЕЦИАЛИСТОВ В ОБЛАСТИ РЕАБИЛИТАЦИИ</a:t>
            </a:r>
          </a:p>
        </p:txBody>
      </p:sp>
      <p:pic>
        <p:nvPicPr>
          <p:cNvPr id="29707" name="Picture 11" descr="C:\Documents and Settings\Admin\Рабочий стол\Дет массаж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1928802"/>
            <a:ext cx="1823999" cy="1368000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29708" name="Picture 12" descr="C:\Documents and Settings\Admin\Рабочий стол\Массаж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1918124"/>
            <a:ext cx="1823999" cy="1368000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29709" name="Picture 13" descr="C:\Documents and Settings\Admin\Рабочий стол\Массаж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1857364"/>
            <a:ext cx="1824000" cy="1368000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29710" name="Picture 14" descr="C:\Documents and Settings\Admin\Рабочий стол\ЛФК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0298" y="3071810"/>
            <a:ext cx="2252628" cy="1689471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29711" name="Picture 15" descr="C:\Documents and Settings\Admin\Рабочий стол\ЛФК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81406" y="3071810"/>
            <a:ext cx="2353996" cy="1689471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29712" name="Picture 16" descr="C:\Documents and Settings\Admin\Рабочий стол\Физио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48121" y="4643446"/>
            <a:ext cx="2238391" cy="1785950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cxnSp>
        <p:nvCxnSpPr>
          <p:cNvPr id="18" name="Прямая соединительная линия 17"/>
          <p:cNvCxnSpPr/>
          <p:nvPr/>
        </p:nvCxnSpPr>
        <p:spPr>
          <a:xfrm flipV="1">
            <a:off x="1428750" y="6572250"/>
            <a:ext cx="7286625" cy="0"/>
          </a:xfrm>
          <a:prstGeom prst="line">
            <a:avLst/>
          </a:prstGeom>
          <a:ln w="34925" cap="rnd">
            <a:bevel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C:\Documents and Settings\Admin\Рабочий стол\вовуня\Конференция ОПСА\фото\Тренинг центр по реабилитации 0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3213" y="249238"/>
            <a:ext cx="2030412" cy="1393825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4000500" y="1643063"/>
            <a:ext cx="22860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ctr" anchorCtr="1">
            <a:normAutofit/>
          </a:bodyPr>
          <a:lstStyle/>
          <a:p>
            <a:pPr algn="ctr" eaLnBrk="0" hangingPunct="0">
              <a:defRPr/>
            </a:pPr>
            <a:r>
              <a:rPr lang="ru-RU" sz="2000" b="1" dirty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Реабилитации</a:t>
            </a:r>
          </a:p>
        </p:txBody>
      </p:sp>
      <p:pic>
        <p:nvPicPr>
          <p:cNvPr id="7" name="Picture 3" descr="D:\Нагель\мои рисунки\фото ЦПК\фото для гостей\ХИРУРГИЯ\DSC093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38" y="4929188"/>
            <a:ext cx="1779587" cy="1393825"/>
          </a:xfrm>
          <a:prstGeom prst="rect">
            <a:avLst/>
          </a:prstGeom>
          <a:ln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6715125" y="6357938"/>
            <a:ext cx="2286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ctr" anchorCtr="1">
            <a:normAutofit/>
          </a:bodyPr>
          <a:lstStyle/>
          <a:p>
            <a:pPr algn="ctr" eaLnBrk="0" hangingPunct="0">
              <a:defRPr/>
            </a:pPr>
            <a:r>
              <a:rPr lang="ru-RU" sz="2000" b="1" dirty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Хирургии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1214438" y="4071938"/>
            <a:ext cx="2428875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ctr" anchorCtr="1"/>
          <a:lstStyle/>
          <a:p>
            <a:pPr algn="ctr" eaLnBrk="0" hangingPunct="0">
              <a:defRPr/>
            </a:pPr>
            <a:r>
              <a:rPr lang="ru-RU" b="1" dirty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Неотложная помощи</a:t>
            </a:r>
          </a:p>
          <a:p>
            <a:pPr algn="ctr" eaLnBrk="0" hangingPunct="0">
              <a:defRPr/>
            </a:pPr>
            <a:r>
              <a:rPr lang="ru-RU" b="1" dirty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 и реанимации</a:t>
            </a:r>
          </a:p>
        </p:txBody>
      </p:sp>
      <p:pic>
        <p:nvPicPr>
          <p:cNvPr id="11" name="Picture 6" descr="D:\Нагель\мои рисунки\фото ЦПК\фото для гостей\ТЕРАПИЯ\DSC0937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5888" y="4929188"/>
            <a:ext cx="1757362" cy="1393825"/>
          </a:xfrm>
          <a:prstGeom prst="rect">
            <a:avLst/>
          </a:prstGeom>
          <a:ln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1285875" y="6429375"/>
            <a:ext cx="178593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ctr" anchorCtr="1">
            <a:normAutofit/>
          </a:bodyPr>
          <a:lstStyle/>
          <a:p>
            <a:pPr algn="ctr" eaLnBrk="0" hangingPunct="0">
              <a:defRPr/>
            </a:pPr>
            <a:r>
              <a:rPr lang="ru-RU" sz="2000" b="1" dirty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Терапии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6715125" y="4143375"/>
            <a:ext cx="2214563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ctr" anchorCtr="1"/>
          <a:lstStyle/>
          <a:p>
            <a:pPr algn="ctr" eaLnBrk="0" hangingPunct="0">
              <a:defRPr/>
            </a:pPr>
            <a:r>
              <a:rPr lang="ru-RU" sz="2000" b="1" dirty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Акушерства и гинекологии</a:t>
            </a:r>
          </a:p>
        </p:txBody>
      </p:sp>
      <p:sp>
        <p:nvSpPr>
          <p:cNvPr id="16" name="Заголовок 1"/>
          <p:cNvSpPr txBox="1">
            <a:spLocks/>
          </p:cNvSpPr>
          <p:nvPr/>
        </p:nvSpPr>
        <p:spPr bwMode="auto">
          <a:xfrm>
            <a:off x="4071938" y="6429375"/>
            <a:ext cx="178593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ctr" anchorCtr="1">
            <a:normAutofit/>
          </a:bodyPr>
          <a:lstStyle/>
          <a:p>
            <a:pPr algn="ctr" eaLnBrk="0" hangingPunct="0">
              <a:defRPr/>
            </a:pPr>
            <a:r>
              <a:rPr lang="ru-RU" sz="2000" b="1" dirty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Педиатрии</a:t>
            </a:r>
          </a:p>
        </p:txBody>
      </p:sp>
      <p:sp>
        <p:nvSpPr>
          <p:cNvPr id="18" name="Заголовок 1"/>
          <p:cNvSpPr txBox="1">
            <a:spLocks/>
          </p:cNvSpPr>
          <p:nvPr/>
        </p:nvSpPr>
        <p:spPr bwMode="auto">
          <a:xfrm>
            <a:off x="1214438" y="1571625"/>
            <a:ext cx="22860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ctr" anchorCtr="1">
            <a:normAutofit/>
          </a:bodyPr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IT - </a:t>
            </a:r>
            <a:r>
              <a:rPr lang="ru-RU" sz="2000" b="1" dirty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технологий</a:t>
            </a:r>
          </a:p>
        </p:txBody>
      </p:sp>
      <p:sp>
        <p:nvSpPr>
          <p:cNvPr id="20" name="Заголовок 1"/>
          <p:cNvSpPr txBox="1">
            <a:spLocks/>
          </p:cNvSpPr>
          <p:nvPr/>
        </p:nvSpPr>
        <p:spPr bwMode="auto">
          <a:xfrm>
            <a:off x="6572250" y="1571625"/>
            <a:ext cx="2571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ctr" anchorCtr="1"/>
          <a:lstStyle/>
          <a:p>
            <a:pPr algn="ctr" eaLnBrk="0" hangingPunct="0">
              <a:defRPr/>
            </a:pPr>
            <a:r>
              <a:rPr lang="ru-RU" sz="2000" b="1" dirty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Сестринского дела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500438" y="2428875"/>
            <a:ext cx="3071812" cy="1857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8" y="2643188"/>
            <a:ext cx="3071812" cy="15716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100" smtClean="0">
                <a:solidFill>
                  <a:srgbClr val="FFFF00"/>
                </a:solidFill>
              </a:rPr>
              <a:t>Тематические кабинеты</a:t>
            </a:r>
            <a:br>
              <a:rPr lang="ru-RU" sz="3100" smtClean="0">
                <a:solidFill>
                  <a:srgbClr val="FFFF00"/>
                </a:solidFill>
              </a:rPr>
            </a:br>
            <a:r>
              <a:rPr lang="ru-RU" sz="3100" err="1" smtClean="0">
                <a:solidFill>
                  <a:srgbClr val="FFFF00"/>
                </a:solidFill>
              </a:rPr>
              <a:t>Тренинг-центра</a:t>
            </a:r>
            <a:r>
              <a:rPr lang="ru-RU" sz="3100" smtClean="0">
                <a:solidFill>
                  <a:srgbClr val="FFFF00"/>
                </a:solidFill>
              </a:rPr>
              <a:t/>
            </a:r>
            <a:br>
              <a:rPr lang="ru-RU" sz="3100" smtClean="0">
                <a:solidFill>
                  <a:srgbClr val="FFFF00"/>
                </a:solidFill>
              </a:rPr>
            </a:br>
            <a:r>
              <a:rPr lang="ru-RU" sz="2700" smtClean="0">
                <a:solidFill>
                  <a:srgbClr val="FFFF00"/>
                </a:solidFill>
              </a:rPr>
              <a:t>БУ ДПО ОО ЦПК РЗ</a:t>
            </a:r>
            <a:r>
              <a:rPr lang="ru-RU" sz="2400" smtClean="0"/>
              <a:t/>
            </a:r>
            <a:br>
              <a:rPr lang="ru-RU" sz="2400" smtClean="0"/>
            </a:br>
            <a:endParaRPr lang="ru-RU" sz="2400"/>
          </a:p>
        </p:txBody>
      </p:sp>
      <p:pic>
        <p:nvPicPr>
          <p:cNvPr id="28692" name="Picture 20" descr="C:\Documents and Settings\Admin\Рабочий стол\Тренинг центр фото\IMG_545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285750"/>
            <a:ext cx="2000250" cy="1393825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28693" name="Picture 21" descr="C:\Documents and Settings\Admin\Рабочий стол\Тренинг центр фото\IMG_535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313" y="214313"/>
            <a:ext cx="1857375" cy="1393825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28694" name="Picture 22" descr="C:\Documents and Settings\Admin\Рабочий стол\Тренинг центр фото\P102095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2643188"/>
            <a:ext cx="1857375" cy="1393825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28695" name="Picture 23" descr="C:\Documents and Settings\Admin\Рабочий стол\Тренинг центр фото\IMG_5335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8" y="4929188"/>
            <a:ext cx="1857375" cy="13938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28696" name="Picture 24" descr="C:\Documents and Settings\Admin\Рабочий стол\Тренинг центр фото\P1010525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0" y="2428875"/>
            <a:ext cx="1785938" cy="1393825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5319</TotalTime>
  <Words>407</Words>
  <Application>Microsoft Office PowerPoint</Application>
  <PresentationFormat>Экран (4:3)</PresentationFormat>
  <Paragraphs>104</Paragraphs>
  <Slides>18</Slides>
  <Notes>5</Notes>
  <HiddenSlides>0</HiddenSlides>
  <MMClips>0</MMClips>
  <ScaleCrop>false</ScaleCrop>
  <HeadingPairs>
    <vt:vector size="8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  <vt:variant>
        <vt:lpstr>Произвольные показы</vt:lpstr>
      </vt:variant>
      <vt:variant>
        <vt:i4>1</vt:i4>
      </vt:variant>
    </vt:vector>
  </HeadingPairs>
  <TitlesOfParts>
    <vt:vector size="21" baseType="lpstr">
      <vt:lpstr>Поток</vt:lpstr>
      <vt:lpstr>Диаграмма</vt:lpstr>
      <vt:lpstr>Образец заголовка</vt:lpstr>
      <vt:lpstr> </vt:lpstr>
      <vt:lpstr>Постановление Правительства российской Федерации от  15 апреля 2014 г. N 294 ОБ УТВЕРЖДЕНИИ ГОСУДАРСТВЕННОЙ ПРОГРАММЫ РОССИЙСКОЙ ФЕДЕРАЦИИ "РАЗВИТИЕ ЗДРАВООХРАНЕНИЯ" </vt:lpstr>
      <vt:lpstr>Симуляционное обучение</vt:lpstr>
      <vt:lpstr>Симуляционное обучение</vt:lpstr>
      <vt:lpstr>Симуляционное обучение</vt:lpstr>
      <vt:lpstr>Современные симуляторы в различных отраслях медицины</vt:lpstr>
      <vt:lpstr>Презентация PowerPoint</vt:lpstr>
      <vt:lpstr>Тематические кабинеты Тренинг-центра БУ ДПО ОО ЦПК РЗ </vt:lpstr>
      <vt:lpstr>Тематический кабинет по подготовке специалистов в области медицинского массажа</vt:lpstr>
      <vt:lpstr>Презентация PowerPoint</vt:lpstr>
      <vt:lpstr>Отработка профессиональных компетенций по медицинскому массажу</vt:lpstr>
      <vt:lpstr>Тематический кабинет по подготовке специалистов в области лечебной физической культуры</vt:lpstr>
      <vt:lpstr>Презентация PowerPoint</vt:lpstr>
      <vt:lpstr>Виды контроля используемые в процессе подготовки медицинских специалистов</vt:lpstr>
      <vt:lpstr>Презентация PowerPoint</vt:lpstr>
      <vt:lpstr>Симуляционное обучение в реабилитации</vt:lpstr>
      <vt:lpstr>Благодарю  за внимание! </vt:lpstr>
      <vt:lpstr>Произвольный показ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Sveta</cp:lastModifiedBy>
  <cp:revision>680</cp:revision>
  <dcterms:created xsi:type="dcterms:W3CDTF">2008-12-04T02:22:56Z</dcterms:created>
  <dcterms:modified xsi:type="dcterms:W3CDTF">2015-10-10T13:40:57Z</dcterms:modified>
</cp:coreProperties>
</file>