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5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4" r:id="rId12"/>
    <p:sldId id="265" r:id="rId13"/>
    <p:sldId id="266" r:id="rId14"/>
    <p:sldId id="268" r:id="rId15"/>
    <p:sldId id="270" r:id="rId16"/>
    <p:sldId id="271" r:id="rId17"/>
    <p:sldId id="267" r:id="rId18"/>
    <p:sldId id="263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1" r:id="rId28"/>
    <p:sldId id="282" r:id="rId29"/>
    <p:sldId id="283" r:id="rId30"/>
    <p:sldId id="289" r:id="rId31"/>
    <p:sldId id="288" r:id="rId32"/>
    <p:sldId id="285" r:id="rId33"/>
    <p:sldId id="286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990000"/>
    <a:srgbClr val="9E2600"/>
    <a:srgbClr val="2B5681"/>
    <a:srgbClr val="FFE5E5"/>
    <a:srgbClr val="336699"/>
    <a:srgbClr val="CC33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9571" autoAdjust="0"/>
  </p:normalViewPr>
  <p:slideViewPr>
    <p:cSldViewPr>
      <p:cViewPr varScale="1">
        <p:scale>
          <a:sx n="63" d="100"/>
          <a:sy n="63" d="100"/>
        </p:scale>
        <p:origin x="-14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5F57FD1-5F86-4469-AB6F-355186274762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4A008BD-5E0D-4EEC-B607-A4EC6F1DD8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30714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7851521-56B8-4793-A70D-04EB0892A24F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4FC811A-B7E5-461B-8B97-E40ED7C48D7A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42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1D1B01-D225-436B-9EDE-3C5F54533D21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53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4AF327C-B8C4-4EFA-9F50-45ACE88BA3AD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63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7F5337E-9702-4D21-98A5-227FC9E2DA78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73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D203EA4-9E38-4500-8A18-F9351D51574E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83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BB37A07-CF3A-4FEB-A4C6-A65FF44C5224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038B984-8588-41E8-9611-DC1334A17F9B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AB13D78-1187-4DA2-B8A8-34EFBED7C0AA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14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2F9A89A-29CF-486F-A3A7-86A37FC82387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24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E38B1862-6D23-4331-A495-52BDDB8C5C90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66E86C5-3241-4F7F-824B-62D32C681C78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34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8A76B03-C07A-47F1-BDFF-B606FAB05828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45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3FB7327-02E9-4549-B542-557A0BCE4498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BA297A4-8409-463D-8E3A-0E24514AD1D9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9EA1840-0750-4455-8335-BEACEED8A068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6ED277F-D8D4-4561-B695-CD65F8E454A8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D96D126-A312-4D93-91D4-65E937A984F1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A46DAEF8-CD7E-477D-B7B4-15B5BB66E34C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65B3940-BCE7-4F08-9A46-FAE1218C83C3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A842877-44F7-455E-8F1B-42AD4691E076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FF421170-935B-417A-BEE0-979878278433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480FEFC8-0008-4603-8501-8634DF263AB0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D670955E-C25E-4DA3-8FE8-3A45189864BA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01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3D65F6A0-CF4D-47B2-B7C5-FCC85CA1FF33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B6252897-0162-4E37-A225-2F13B6CA95FA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522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60CEB231-7C9B-4755-A7E8-BABA76EAC94E}" type="slidenum">
              <a:rPr lang="ru-RU" alt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285992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214818"/>
            <a:ext cx="6400800" cy="78581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Tahoma" pitchFamily="34" charset="0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75" y="6572250"/>
            <a:ext cx="2143125" cy="2857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1A6C009-906A-491F-B845-00BA404C0542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75" y="6143625"/>
            <a:ext cx="507206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6984841"/>
      </p:ext>
    </p:extLst>
  </p:cSld>
  <p:clrMapOvr>
    <a:masterClrMapping/>
  </p:clrMapOvr>
  <p:transition spd="med"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75" y="6572250"/>
            <a:ext cx="2143125" cy="2857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7293C70-5E1C-4300-9C55-91CD95C5B42C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75" y="6143625"/>
            <a:ext cx="507206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539479"/>
      </p:ext>
    </p:extLst>
  </p:cSld>
  <p:clrMapOvr>
    <a:masterClrMapping/>
  </p:clrMapOvr>
  <p:transition spd="med"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6710" y="274639"/>
            <a:ext cx="900090" cy="5797568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4282" y="274639"/>
            <a:ext cx="7429552" cy="5726129"/>
          </a:xfrm>
          <a:prstGeom prst="rect">
            <a:avLst/>
          </a:prstGeom>
        </p:spPr>
        <p:txBody>
          <a:bodyPr vert="eaVert"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75" y="6572250"/>
            <a:ext cx="2143125" cy="2857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9117D12-2CFE-4303-86BB-CE0143B1012D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75" y="6143625"/>
            <a:ext cx="507206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696421"/>
      </p:ext>
    </p:extLst>
  </p:cSld>
  <p:clrMapOvr>
    <a:masterClrMapping/>
  </p:clrMapOvr>
  <p:transition spd="med"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44" y="1357298"/>
            <a:ext cx="8858312" cy="46434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75" y="6572250"/>
            <a:ext cx="2143125" cy="2857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446D00E6-77AC-4433-B2BF-0C5D18B54DA1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75" y="6143625"/>
            <a:ext cx="507206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50057"/>
      </p:ext>
    </p:extLst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3200" b="1" cap="all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7000875" y="6572250"/>
            <a:ext cx="2143125" cy="2857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C055EBF-A26F-41AF-9F3D-61E8A90A13DF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857375" y="6143625"/>
            <a:ext cx="507206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5357813" y="63579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E3C47022-800C-461B-AB04-CA2AFE0CE8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0284361"/>
      </p:ext>
    </p:extLst>
  </p:cSld>
  <p:clrMapOvr>
    <a:masterClrMapping/>
  </p:clrMapOvr>
  <p:transition spd="med"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Black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28596" y="135729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1357298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75" y="6572250"/>
            <a:ext cx="2143125" cy="2857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AA0D2253-0F1F-4C95-8B78-AB2E08D9F398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75" y="6143625"/>
            <a:ext cx="507206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852278"/>
      </p:ext>
    </p:extLst>
  </p:cSld>
  <p:clrMapOvr>
    <a:masterClrMapping/>
  </p:clrMapOvr>
  <p:transition spd="med"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1357298"/>
            <a:ext cx="4040188" cy="4286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8596" y="2000240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3438" y="1357298"/>
            <a:ext cx="4041775" cy="42862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3438" y="2000240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16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7000875" y="6572250"/>
            <a:ext cx="2143125" cy="2857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A6CD058-40D5-4242-B275-66622B520F06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1857375" y="6143625"/>
            <a:ext cx="507206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042697"/>
      </p:ext>
    </p:extLst>
  </p:cSld>
  <p:clrMapOvr>
    <a:masterClrMapping/>
  </p:clrMapOvr>
  <p:transition spd="med"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52"/>
            <a:ext cx="9144000" cy="928670"/>
          </a:xfrm>
          <a:prstGeom prst="rect">
            <a:avLst/>
          </a:prstGeom>
        </p:spPr>
        <p:txBody>
          <a:bodyPr/>
          <a:lstStyle>
            <a:lvl1pPr>
              <a:defR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7000875" y="6572250"/>
            <a:ext cx="2143125" cy="2857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90B373C-8E38-4EFC-B05C-ED96743C1E60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857375" y="6143625"/>
            <a:ext cx="507206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29560"/>
      </p:ext>
    </p:extLst>
  </p:cSld>
  <p:clrMapOvr>
    <a:masterClrMapping/>
  </p:clrMapOvr>
  <p:transition spd="med"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7000875" y="6572250"/>
            <a:ext cx="2143125" cy="2857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7245DA5-9764-410F-A7F2-85E157E8FECD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1857375" y="6143625"/>
            <a:ext cx="507206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466739"/>
      </p:ext>
    </p:extLst>
  </p:cSld>
  <p:clrMapOvr>
    <a:masterClrMapping/>
  </p:clrMapOvr>
  <p:transition spd="med"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58204" cy="51274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8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868" y="857232"/>
            <a:ext cx="5143536" cy="5143536"/>
          </a:xfrm>
          <a:prstGeom prst="rect">
            <a:avLst/>
          </a:prstGeom>
        </p:spPr>
        <p:txBody>
          <a:bodyPr/>
          <a:lstStyle>
            <a:lvl1pPr>
              <a:defRPr sz="32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>
              <a:defRPr sz="2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2pPr>
            <a:lvl3pPr>
              <a:defRPr sz="2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3pPr>
            <a:lvl4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4pPr>
            <a:lvl5pPr>
              <a:defRPr sz="20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857233"/>
            <a:ext cx="3008313" cy="514353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75" y="6572250"/>
            <a:ext cx="2143125" cy="2857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A5E643D-76AF-45D9-A094-3CEFD3CED420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75" y="6143625"/>
            <a:ext cx="507206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1420185"/>
      </p:ext>
    </p:extLst>
  </p:cSld>
  <p:clrMapOvr>
    <a:masterClrMapping/>
  </p:clrMapOvr>
  <p:transition spd="med"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42852"/>
            <a:ext cx="6929486" cy="428604"/>
          </a:xfrm>
          <a:prstGeom prst="rect">
            <a:avLst/>
          </a:prstGeom>
        </p:spPr>
        <p:txBody>
          <a:bodyPr anchor="b">
            <a:noAutofit/>
          </a:bodyPr>
          <a:lstStyle>
            <a:lvl1pPr algn="ctr">
              <a:defRPr sz="2400" b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28662" y="642918"/>
            <a:ext cx="6912000" cy="478634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28662" y="5500702"/>
            <a:ext cx="6929486" cy="57150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000875" y="6572250"/>
            <a:ext cx="2143125" cy="2857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C749CD86-87C7-45F1-90DE-811B2B3B8278}" type="datetimeFigureOut">
              <a:rPr lang="ru-RU"/>
              <a:pPr>
                <a:defRPr/>
              </a:pPr>
              <a:t>10.10.2015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857375" y="6143625"/>
            <a:ext cx="5072063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862805"/>
      </p:ext>
    </p:extLst>
  </p:cSld>
  <p:clrMapOvr>
    <a:masterClrMapping/>
  </p:clrMapOvr>
  <p:transition spd="med"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ransition spd="med">
    <p:strips dir="r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v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►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8.png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314325" y="2276475"/>
            <a:ext cx="8505825" cy="275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4800" b="1">
                <a:solidFill>
                  <a:srgbClr val="000099"/>
                </a:solidFill>
                <a:latin typeface="Calibri" pitchFamily="34" charset="0"/>
              </a:rPr>
              <a:t>Этический кодекс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4800" b="1">
                <a:solidFill>
                  <a:srgbClr val="000099"/>
                </a:solidFill>
                <a:latin typeface="Calibri" pitchFamily="34" charset="0"/>
              </a:rPr>
              <a:t>медицинской сестры России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ru-RU" sz="4800" b="1">
                <a:solidFill>
                  <a:srgbClr val="000099"/>
                </a:solidFill>
                <a:latin typeface="Calibri" pitchFamily="34" charset="0"/>
              </a:rPr>
              <a:t>как основа профессиональной деятельности</a:t>
            </a:r>
          </a:p>
        </p:txBody>
      </p:sp>
      <p:sp>
        <p:nvSpPr>
          <p:cNvPr id="12291" name="Прямоугольник 3"/>
          <p:cNvSpPr>
            <a:spLocks noChangeArrowheads="1"/>
          </p:cNvSpPr>
          <p:nvPr/>
        </p:nvSpPr>
        <p:spPr bwMode="auto">
          <a:xfrm>
            <a:off x="0" y="1052513"/>
            <a:ext cx="903605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ru-RU" altLang="ru-RU" sz="2500" b="1">
              <a:solidFill>
                <a:srgbClr val="00009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1692275" y="1397000"/>
            <a:ext cx="61928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000" b="1">
                <a:solidFill>
                  <a:srgbClr val="990000"/>
                </a:solidFill>
                <a:latin typeface="Calibri" pitchFamily="34" charset="0"/>
              </a:rPr>
              <a:t>Принцип доступности оказания медицинской помощи </a:t>
            </a:r>
          </a:p>
        </p:txBody>
      </p:sp>
      <p:sp>
        <p:nvSpPr>
          <p:cNvPr id="21507" name="Прямоугольник 2"/>
          <p:cNvSpPr>
            <a:spLocks noChangeArrowheads="1"/>
          </p:cNvSpPr>
          <p:nvPr/>
        </p:nvSpPr>
        <p:spPr bwMode="auto">
          <a:xfrm>
            <a:off x="144463" y="2379663"/>
            <a:ext cx="5364162" cy="421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квалифицированное оказание медицинской помощи и профессиональное отношение </a:t>
            </a:r>
          </a:p>
          <a:p>
            <a:pPr eaLnBrk="1" hangingPunct="1"/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к пациенту, применение всего имеющегося арсенала здравоохранения для проведения качественной диагностики и лечения, реализации профилактических мер </a:t>
            </a:r>
          </a:p>
          <a:p>
            <a:pPr eaLnBrk="1" hangingPunct="1"/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и оказания паллиативной</a:t>
            </a:r>
          </a:p>
          <a:p>
            <a:pPr eaLnBrk="1" hangingPunct="1"/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помощи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/>
          </a:blip>
          <a:srcRect/>
          <a:stretch/>
        </p:blipFill>
        <p:spPr bwMode="auto">
          <a:xfrm>
            <a:off x="5295784" y="2647513"/>
            <a:ext cx="3339075" cy="261056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pic>
        <p:nvPicPr>
          <p:cNvPr id="6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267744" y="1280688"/>
            <a:ext cx="1005342" cy="96810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1476375" y="1276350"/>
            <a:ext cx="6515100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ja-JP" sz="2800" b="1">
                <a:solidFill>
                  <a:srgbClr val="990000"/>
                </a:solidFill>
                <a:latin typeface="Calibri" pitchFamily="34" charset="0"/>
              </a:rPr>
              <a:t>Этические конфликты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258614" y="2091060"/>
            <a:ext cx="3377282" cy="256207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79" t="9857" b="4047"/>
          <a:stretch>
            <a:fillRect/>
          </a:stretch>
        </p:blipFill>
        <p:spPr bwMode="auto">
          <a:xfrm>
            <a:off x="6083651" y="2132856"/>
            <a:ext cx="2952846" cy="446449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2164012" y="3775651"/>
            <a:ext cx="3416100" cy="270074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250825" y="1343025"/>
            <a:ext cx="8713788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800" b="1">
                <a:solidFill>
                  <a:srgbClr val="990000"/>
                </a:solidFill>
                <a:latin typeface="Calibri" pitchFamily="34" charset="0"/>
              </a:rPr>
              <a:t>Качество медицинской помощи</a:t>
            </a:r>
          </a:p>
        </p:txBody>
      </p:sp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254000" y="2955925"/>
            <a:ext cx="86391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ja-JP" sz="2400" b="1">
                <a:solidFill>
                  <a:srgbClr val="000099"/>
                </a:solidFill>
                <a:latin typeface="Calibri" pitchFamily="34" charset="0"/>
              </a:rPr>
              <a:t>совокупность характеристик, подтверждающих соответствие медицинской помощи современному уровню медицинской науки                 и техники, имеющимся потребностям пациента</a:t>
            </a:r>
          </a:p>
        </p:txBody>
      </p:sp>
      <p:sp>
        <p:nvSpPr>
          <p:cNvPr id="4" name="Стрелка вниз 3"/>
          <p:cNvSpPr/>
          <p:nvPr/>
        </p:nvSpPr>
        <p:spPr>
          <a:xfrm>
            <a:off x="4066374" y="2086458"/>
            <a:ext cx="577634" cy="864096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Диаграмма 1"/>
          <p:cNvGraphicFramePr>
            <a:graphicFrameLocks/>
          </p:cNvGraphicFramePr>
          <p:nvPr/>
        </p:nvGraphicFramePr>
        <p:xfrm>
          <a:off x="898525" y="1916113"/>
          <a:ext cx="8245475" cy="494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6" r:id="rId4" imgW="8248603" imgH="4944285" progId="Excel.Chart.8">
                  <p:embed/>
                </p:oleObj>
              </mc:Choice>
              <mc:Fallback>
                <p:oleObj r:id="rId4" imgW="8248603" imgH="4944285" progId="Excel.Chart.8">
                  <p:embed/>
                  <p:pic>
                    <p:nvPicPr>
                      <p:cNvPr id="0" name="Диаграмма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8525" y="1916113"/>
                        <a:ext cx="8245475" cy="4941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179388" y="1036638"/>
            <a:ext cx="90725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000" b="1">
                <a:solidFill>
                  <a:srgbClr val="990000"/>
                </a:solidFill>
                <a:latin typeface="Calibri" pitchFamily="34" charset="0"/>
              </a:rPr>
              <a:t>Неудовлетворённость пациентов низким качеством медицинской помощи</a:t>
            </a:r>
          </a:p>
        </p:txBody>
      </p:sp>
      <p:sp>
        <p:nvSpPr>
          <p:cNvPr id="24580" name="Прямоугольник 3"/>
          <p:cNvSpPr>
            <a:spLocks noChangeArrowheads="1"/>
          </p:cNvSpPr>
          <p:nvPr/>
        </p:nvSpPr>
        <p:spPr bwMode="auto">
          <a:xfrm>
            <a:off x="755650" y="1989138"/>
            <a:ext cx="4572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нарушение медицинской этики</a:t>
            </a:r>
          </a:p>
        </p:txBody>
      </p:sp>
      <p:sp>
        <p:nvSpPr>
          <p:cNvPr id="24581" name="Прямоугольник 4"/>
          <p:cNvSpPr>
            <a:spLocks noChangeArrowheads="1"/>
          </p:cNvSpPr>
          <p:nvPr/>
        </p:nvSpPr>
        <p:spPr bwMode="auto">
          <a:xfrm>
            <a:off x="-36513" y="2852738"/>
            <a:ext cx="5191126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ja-JP" sz="1600" b="1">
                <a:solidFill>
                  <a:srgbClr val="000099"/>
                </a:solidFill>
                <a:latin typeface="Calibri" pitchFamily="34" charset="0"/>
              </a:rPr>
              <a:t>недоступность медицинской </a:t>
            </a:r>
          </a:p>
          <a:p>
            <a:pPr eaLnBrk="1" hangingPunct="1"/>
            <a:r>
              <a:rPr lang="ru-RU" altLang="ja-JP" sz="1600" b="1">
                <a:solidFill>
                  <a:srgbClr val="000099"/>
                </a:solidFill>
                <a:latin typeface="Calibri" pitchFamily="34" charset="0"/>
              </a:rPr>
              <a:t>помощи</a:t>
            </a:r>
          </a:p>
        </p:txBody>
      </p:sp>
      <p:sp>
        <p:nvSpPr>
          <p:cNvPr id="24582" name="Прямоугольник 5"/>
          <p:cNvSpPr>
            <a:spLocks noChangeArrowheads="1"/>
          </p:cNvSpPr>
          <p:nvPr/>
        </p:nvSpPr>
        <p:spPr bwMode="auto">
          <a:xfrm>
            <a:off x="-36513" y="3500438"/>
            <a:ext cx="4932363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90000"/>
              </a:lnSpc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недовольство уровнем лекарственного обеспечения</a:t>
            </a:r>
          </a:p>
        </p:txBody>
      </p:sp>
      <p:sp>
        <p:nvSpPr>
          <p:cNvPr id="24583" name="Прямоугольник 6"/>
          <p:cNvSpPr>
            <a:spLocks noChangeArrowheads="1"/>
          </p:cNvSpPr>
          <p:nvPr/>
        </p:nvSpPr>
        <p:spPr bwMode="auto">
          <a:xfrm>
            <a:off x="1039813" y="4292600"/>
            <a:ext cx="386715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90000"/>
              </a:lnSpc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претензии к </a:t>
            </a:r>
          </a:p>
          <a:p>
            <a:pPr algn="r" eaLnBrk="1" hangingPunct="1">
              <a:lnSpc>
                <a:spcPct val="90000"/>
              </a:lnSpc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профессионализму</a:t>
            </a:r>
          </a:p>
        </p:txBody>
      </p:sp>
      <p:sp>
        <p:nvSpPr>
          <p:cNvPr id="24584" name="Прямоугольник 7"/>
          <p:cNvSpPr>
            <a:spLocks noChangeArrowheads="1"/>
          </p:cNvSpPr>
          <p:nvPr/>
        </p:nvSpPr>
        <p:spPr bwMode="auto">
          <a:xfrm>
            <a:off x="179388" y="4941888"/>
            <a:ext cx="4752975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90000"/>
              </a:lnSpc>
            </a:pPr>
            <a:r>
              <a:rPr lang="ru-RU" altLang="ja-JP" sz="1600" b="1">
                <a:solidFill>
                  <a:srgbClr val="000099"/>
                </a:solidFill>
                <a:latin typeface="Calibri" pitchFamily="34" charset="0"/>
              </a:rPr>
              <a:t>претензии к платности медицинских услуг</a:t>
            </a:r>
          </a:p>
        </p:txBody>
      </p:sp>
      <p:sp>
        <p:nvSpPr>
          <p:cNvPr id="24585" name="Прямоугольник 8"/>
          <p:cNvSpPr>
            <a:spLocks noChangeArrowheads="1"/>
          </p:cNvSpPr>
          <p:nvPr/>
        </p:nvSpPr>
        <p:spPr bwMode="auto">
          <a:xfrm>
            <a:off x="0" y="5589588"/>
            <a:ext cx="47879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90000"/>
              </a:lnSpc>
            </a:pPr>
            <a:r>
              <a:rPr lang="ru-RU" altLang="ja-JP" sz="1600" b="1">
                <a:solidFill>
                  <a:srgbClr val="000099"/>
                </a:solidFill>
                <a:latin typeface="Calibri" pitchFamily="34" charset="0"/>
              </a:rPr>
              <a:t>неудовлетворённость санитарным состоянием и бытовыми условиями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Прямоугольник 1"/>
          <p:cNvSpPr>
            <a:spLocks noChangeArrowheads="1"/>
          </p:cNvSpPr>
          <p:nvPr/>
        </p:nvSpPr>
        <p:spPr bwMode="auto">
          <a:xfrm>
            <a:off x="1479550" y="1027113"/>
            <a:ext cx="6405563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ja-JP" sz="2000" b="1">
                <a:solidFill>
                  <a:srgbClr val="990000"/>
                </a:solidFill>
                <a:latin typeface="Calibri" pitchFamily="34" charset="0"/>
              </a:rPr>
              <a:t>Этический кодекс медицинской сестры России в новой редакции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5513" y="5229225"/>
            <a:ext cx="6515100" cy="1465263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altLang="ru-RU" b="1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Автор: В.В. Самойленко,  </a:t>
            </a:r>
          </a:p>
          <a:p>
            <a:pPr>
              <a:defRPr/>
            </a:pPr>
            <a:r>
              <a:rPr lang="ru-RU" altLang="ja-JP" b="1" smtClean="0">
                <a:solidFill>
                  <a:srgbClr val="000099"/>
                </a:solidFill>
              </a:rPr>
              <a:t>зам. директора ФГОУ СПО «Санкт-Петербургский медико-технический колледж ФМБА России»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5301208"/>
            <a:ext cx="1999028" cy="14401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2483768" y="2122265"/>
            <a:ext cx="5003045" cy="303492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72008" y="5126038"/>
            <a:ext cx="8100392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22225">
            <a:solidFill>
              <a:srgbClr val="CC33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778950" y="3349361"/>
            <a:ext cx="1271609" cy="1583094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email">
            <a:extLst/>
          </a:blip>
          <a:srcRect/>
          <a:stretch>
            <a:fillRect/>
          </a:stretch>
        </p:blipFill>
        <p:spPr bwMode="auto">
          <a:xfrm>
            <a:off x="345564" y="2122265"/>
            <a:ext cx="1261443" cy="156061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1331913" y="1331913"/>
            <a:ext cx="63722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Принципиальные моменты обновленного кодекса</a:t>
            </a:r>
          </a:p>
        </p:txBody>
      </p:sp>
      <p:sp>
        <p:nvSpPr>
          <p:cNvPr id="26627" name="Прямоугольник 2"/>
          <p:cNvSpPr>
            <a:spLocks noChangeArrowheads="1"/>
          </p:cNvSpPr>
          <p:nvPr/>
        </p:nvSpPr>
        <p:spPr bwMode="auto">
          <a:xfrm>
            <a:off x="539750" y="2565400"/>
            <a:ext cx="8604250" cy="317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2400"/>
              </a:spcAft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Распространяются на всех медицинских сестёр, независимо от профиля деятельности… </a:t>
            </a:r>
          </a:p>
          <a:p>
            <a:pPr eaLnBrk="1" hangingPunct="1">
              <a:lnSpc>
                <a:spcPct val="90000"/>
              </a:lnSpc>
              <a:spcAft>
                <a:spcPts val="2400"/>
              </a:spcAft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Направлены на пациента, в роли которого могут быть больной или здоровый человек, семья и окружение пациента, общество  в целом.</a:t>
            </a:r>
          </a:p>
          <a:p>
            <a:pPr eaLnBrk="1" hangingPunct="1">
              <a:lnSpc>
                <a:spcPct val="90000"/>
              </a:lnSpc>
              <a:spcAft>
                <a:spcPts val="2400"/>
              </a:spcAft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Направлены на сестринский                                уход, достижение наивысшего                            качества жизни пациента.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288" y="2636838"/>
            <a:ext cx="327025" cy="287337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141288" y="3789363"/>
            <a:ext cx="327025" cy="287337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6" name="Скругленный прямоугольник 5">
            <a:hlinkClick r:id="" action="ppaction://hlinkshowjump?jump=firstslide"/>
          </p:cNvPr>
          <p:cNvSpPr/>
          <p:nvPr/>
        </p:nvSpPr>
        <p:spPr>
          <a:xfrm>
            <a:off x="141288" y="5300663"/>
            <a:ext cx="327025" cy="288925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grpSp>
        <p:nvGrpSpPr>
          <p:cNvPr id="26631" name="Группа 10"/>
          <p:cNvGrpSpPr>
            <a:grpSpLocks/>
          </p:cNvGrpSpPr>
          <p:nvPr/>
        </p:nvGrpSpPr>
        <p:grpSpPr bwMode="auto">
          <a:xfrm>
            <a:off x="6510338" y="4941888"/>
            <a:ext cx="2579687" cy="1800225"/>
            <a:chOff x="6563084" y="4221088"/>
            <a:chExt cx="2473412" cy="1812796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/>
            </a:blip>
            <a:srcRect/>
            <a:stretch/>
          </p:blipFill>
          <p:spPr bwMode="auto">
            <a:xfrm>
              <a:off x="6563084" y="4221088"/>
              <a:ext cx="2473412" cy="1812796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  <a:softEdge rad="63500"/>
            </a:effectLst>
            <a:extLst/>
          </p:spPr>
        </p:pic>
        <p:pic>
          <p:nvPicPr>
            <p:cNvPr id="26633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64168" y="5878086"/>
              <a:ext cx="65087" cy="76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4679" y="5836563"/>
              <a:ext cx="65087" cy="76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5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9672" y="5875034"/>
              <a:ext cx="65087" cy="76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2"/>
          <p:cNvSpPr>
            <a:spLocks noChangeArrowheads="1"/>
          </p:cNvSpPr>
          <p:nvPr/>
        </p:nvSpPr>
        <p:spPr bwMode="auto">
          <a:xfrm>
            <a:off x="468313" y="2376488"/>
            <a:ext cx="8856662" cy="294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3000"/>
              </a:spcAft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Этическая обязанность медицинской сестры - оказывать неотложную медицинскую помощь               не только во время исполнения служебных обязанностей, но и в иное время. </a:t>
            </a:r>
          </a:p>
          <a:p>
            <a:pPr eaLnBrk="1" hangingPunct="1">
              <a:lnSpc>
                <a:spcPct val="90000"/>
              </a:lnSpc>
              <a:spcAft>
                <a:spcPts val="3000"/>
              </a:spcAft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Основным условием сестринской деятельности является профессиональная                                  компетентность. Достижение </a:t>
            </a:r>
            <a:r>
              <a:rPr lang="en-US" altLang="ja-JP" b="1">
                <a:solidFill>
                  <a:srgbClr val="000099"/>
                </a:solidFill>
                <a:latin typeface="Calibri" pitchFamily="34" charset="0"/>
              </a:rPr>
              <a:t>                                      </a:t>
            </a: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данной цели должно обеспечиваться </a:t>
            </a:r>
            <a:r>
              <a:rPr lang="en-US" altLang="ja-JP" b="1">
                <a:solidFill>
                  <a:srgbClr val="000099"/>
                </a:solidFill>
                <a:latin typeface="Calibri" pitchFamily="34" charset="0"/>
              </a:rPr>
              <a:t>                        </a:t>
            </a: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постоянным повышением уровня </a:t>
            </a:r>
            <a:r>
              <a:rPr lang="en-US" altLang="ja-JP" b="1">
                <a:solidFill>
                  <a:srgbClr val="000099"/>
                </a:solidFill>
                <a:latin typeface="Calibri" pitchFamily="34" charset="0"/>
              </a:rPr>
              <a:t>                                      </a:t>
            </a: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знаний.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69850" y="2420938"/>
            <a:ext cx="325438" cy="287337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69850" y="4365625"/>
            <a:ext cx="325438" cy="287338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6618074" y="4824215"/>
            <a:ext cx="2496075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7654" name="Прямоугольник 6"/>
          <p:cNvSpPr>
            <a:spLocks noChangeArrowheads="1"/>
          </p:cNvSpPr>
          <p:nvPr/>
        </p:nvSpPr>
        <p:spPr bwMode="auto">
          <a:xfrm>
            <a:off x="1512888" y="1258888"/>
            <a:ext cx="63722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Принципиальные моменты обновленного кодекса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750" y="2311400"/>
            <a:ext cx="8459788" cy="119062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altLang="ru-RU" b="1" smtClean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Важный этический принцип </a:t>
            </a:r>
            <a:r>
              <a:rPr lang="ru-RU" altLang="ja-JP" b="1" smtClean="0">
                <a:solidFill>
                  <a:srgbClr val="000099"/>
                </a:solidFill>
              </a:rPr>
              <a:t>медицинской сестры - необходимость защиты интересов пациента при любых условиях и обстоятельствах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07950" y="2473325"/>
            <a:ext cx="325438" cy="287338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/>
          </a:blip>
          <a:srcRect/>
          <a:stretch/>
        </p:blipFill>
        <p:spPr bwMode="auto">
          <a:xfrm>
            <a:off x="2821919" y="3717032"/>
            <a:ext cx="3895698" cy="295909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sp>
        <p:nvSpPr>
          <p:cNvPr id="28677" name="Прямоугольник 5"/>
          <p:cNvSpPr>
            <a:spLocks noChangeArrowheads="1"/>
          </p:cNvSpPr>
          <p:nvPr/>
        </p:nvSpPr>
        <p:spPr bwMode="auto">
          <a:xfrm>
            <a:off x="1619250" y="1116013"/>
            <a:ext cx="63722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Принципиальные моменты обновленного кодекса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2"/>
          <p:cNvSpPr>
            <a:spLocks noChangeArrowheads="1"/>
          </p:cNvSpPr>
          <p:nvPr/>
        </p:nvSpPr>
        <p:spPr bwMode="auto">
          <a:xfrm>
            <a:off x="433388" y="2176463"/>
            <a:ext cx="8496300" cy="294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3000"/>
              </a:spcAft>
            </a:pPr>
            <a:r>
              <a:rPr lang="ru-RU" altLang="ru-RU" b="1">
                <a:solidFill>
                  <a:srgbClr val="990000"/>
                </a:solidFill>
                <a:latin typeface="Calibri" pitchFamily="34" charset="0"/>
              </a:rPr>
              <a:t>Медицинская сестра не вправе </a:t>
            </a: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безучастно относиться к действиям третьих лиц, стремящихся нанести пациенту любой вред.</a:t>
            </a:r>
          </a:p>
          <a:p>
            <a:pPr eaLnBrk="1" hangingPunct="1">
              <a:spcAft>
                <a:spcPts val="3000"/>
              </a:spcAft>
            </a:pPr>
            <a:r>
              <a:rPr lang="ru-RU" altLang="ru-RU" b="1">
                <a:solidFill>
                  <a:srgbClr val="990000"/>
                </a:solidFill>
                <a:latin typeface="Calibri" pitchFamily="34" charset="0"/>
              </a:rPr>
              <a:t>Медицинская сестра, столкнувшись                                        </a:t>
            </a: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с нелегальной, неэтичной или                             некомпетентной медицинской                                 практикой, должна становиться                                         на защиту интересов пациента                                                      и общества</a:t>
            </a:r>
            <a:r>
              <a:rPr lang="en-US" altLang="ja-JP" b="1">
                <a:solidFill>
                  <a:srgbClr val="000099"/>
                </a:solidFill>
                <a:latin typeface="Calibri" pitchFamily="34" charset="0"/>
              </a:rPr>
              <a:t>/</a:t>
            </a:r>
            <a:endParaRPr lang="ru-RU" altLang="ja-JP" b="1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69850" y="2276475"/>
            <a:ext cx="325438" cy="288925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sp>
        <p:nvSpPr>
          <p:cNvPr id="5" name="Скругленный прямоугольник 4">
            <a:hlinkClick r:id="" action="ppaction://hlinkshowjump?jump=firstslide"/>
          </p:cNvPr>
          <p:cNvSpPr/>
          <p:nvPr/>
        </p:nvSpPr>
        <p:spPr>
          <a:xfrm>
            <a:off x="69850" y="4076700"/>
            <a:ext cx="325438" cy="288925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/>
          </a:blip>
          <a:srcRect/>
          <a:stretch/>
        </p:blipFill>
        <p:spPr bwMode="auto">
          <a:xfrm>
            <a:off x="6607173" y="3717032"/>
            <a:ext cx="2501331" cy="28803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sp>
        <p:nvSpPr>
          <p:cNvPr id="29702" name="Прямоугольник 6"/>
          <p:cNvSpPr>
            <a:spLocks noChangeArrowheads="1"/>
          </p:cNvSpPr>
          <p:nvPr/>
        </p:nvSpPr>
        <p:spPr bwMode="auto">
          <a:xfrm>
            <a:off x="1368425" y="1042988"/>
            <a:ext cx="63722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Принципиальные моменты обновленного кодекса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2"/>
          <p:cNvSpPr>
            <a:spLocks noChangeArrowheads="1"/>
          </p:cNvSpPr>
          <p:nvPr/>
        </p:nvSpPr>
        <p:spPr bwMode="auto">
          <a:xfrm>
            <a:off x="539750" y="2392363"/>
            <a:ext cx="86042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4200"/>
              </a:spcAft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Безусловная искренность в любых вопросах, касающихся состояния здоровья пациента.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288" y="2536825"/>
            <a:ext cx="327025" cy="288925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/>
          </a:blip>
          <a:srcRect/>
          <a:stretch/>
        </p:blipFill>
        <p:spPr bwMode="auto">
          <a:xfrm>
            <a:off x="1050588" y="3508946"/>
            <a:ext cx="3487891" cy="29523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/>
          </a:blip>
          <a:srcRect/>
          <a:stretch/>
        </p:blipFill>
        <p:spPr bwMode="auto">
          <a:xfrm>
            <a:off x="4644008" y="3732807"/>
            <a:ext cx="3478800" cy="29365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sp>
        <p:nvSpPr>
          <p:cNvPr id="30726" name="Прямоугольник 6"/>
          <p:cNvSpPr>
            <a:spLocks noChangeArrowheads="1"/>
          </p:cNvSpPr>
          <p:nvPr/>
        </p:nvSpPr>
        <p:spPr bwMode="auto">
          <a:xfrm>
            <a:off x="1457325" y="1184275"/>
            <a:ext cx="63722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Принципиальные моменты обновленного кодекса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3"/>
          <p:cNvSpPr>
            <a:spLocks noChangeArrowheads="1"/>
          </p:cNvSpPr>
          <p:nvPr/>
        </p:nvSpPr>
        <p:spPr bwMode="auto">
          <a:xfrm>
            <a:off x="-180975" y="1082675"/>
            <a:ext cx="914558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3200" b="1">
                <a:solidFill>
                  <a:srgbClr val="000099"/>
                </a:solidFill>
                <a:latin typeface="Calibri" pitchFamily="34" charset="0"/>
              </a:rPr>
              <a:t>"Здоровье моего пациента — моя первейшая забота"</a:t>
            </a:r>
          </a:p>
        </p:txBody>
      </p:sp>
      <p:sp>
        <p:nvSpPr>
          <p:cNvPr id="13315" name="Прямоугольник 4"/>
          <p:cNvSpPr>
            <a:spLocks noChangeArrowheads="1"/>
          </p:cNvSpPr>
          <p:nvPr/>
        </p:nvSpPr>
        <p:spPr bwMode="auto">
          <a:xfrm>
            <a:off x="1928813" y="2000250"/>
            <a:ext cx="576103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ru-RU" altLang="ru-RU" sz="2300" b="1">
                <a:solidFill>
                  <a:srgbClr val="000099"/>
                </a:solidFill>
                <a:latin typeface="Calibri" pitchFamily="34" charset="0"/>
              </a:rPr>
              <a:t>Женевская декларация </a:t>
            </a:r>
          </a:p>
          <a:p>
            <a:pPr algn="r" eaLnBrk="1" hangingPunct="1"/>
            <a:r>
              <a:rPr lang="ru-RU" altLang="ru-RU" sz="2300" b="1">
                <a:solidFill>
                  <a:srgbClr val="000099"/>
                </a:solidFill>
                <a:latin typeface="Calibri" pitchFamily="34" charset="0"/>
              </a:rPr>
              <a:t>Всемирной медицинской ассоциации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786688" y="1643063"/>
            <a:ext cx="1079500" cy="1008062"/>
          </a:xfrm>
          <a:prstGeom prst="roundRect">
            <a:avLst/>
          </a:prstGeom>
          <a:solidFill>
            <a:schemeClr val="bg1"/>
          </a:solidFill>
          <a:ln>
            <a:solidFill>
              <a:schemeClr val="tx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17" name="Picture 3" descr="C:\Users\User\Desktop\a3620994-26c0-4d4d-a4e6-352380780048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1785938"/>
            <a:ext cx="9525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Прямоугольник 9"/>
          <p:cNvSpPr>
            <a:spLocks noChangeArrowheads="1"/>
          </p:cNvSpPr>
          <p:nvPr/>
        </p:nvSpPr>
        <p:spPr bwMode="auto">
          <a:xfrm>
            <a:off x="1979613" y="5516563"/>
            <a:ext cx="6659562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b="1">
                <a:solidFill>
                  <a:srgbClr val="990000"/>
                </a:solidFill>
                <a:latin typeface="Calibri" pitchFamily="34" charset="0"/>
              </a:rPr>
              <a:t>Первая редакция Этического кодекса медицинской сестры России</a:t>
            </a:r>
          </a:p>
        </p:txBody>
      </p:sp>
      <p:pic>
        <p:nvPicPr>
          <p:cNvPr id="11" name="Picture 2" descr="D:\Рисунки\Печатные издания\Книжки, брошюры\Литература РАМС\13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179512" y="4149080"/>
            <a:ext cx="1671892" cy="2376264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83502" y="2731740"/>
            <a:ext cx="1697766" cy="1273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3321" name="Прямоугольник 12"/>
          <p:cNvSpPr>
            <a:spLocks noChangeArrowheads="1"/>
          </p:cNvSpPr>
          <p:nvPr/>
        </p:nvSpPr>
        <p:spPr bwMode="auto">
          <a:xfrm>
            <a:off x="1857375" y="4214813"/>
            <a:ext cx="7143750" cy="140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ja-JP" sz="2400" b="1">
                <a:solidFill>
                  <a:srgbClr val="000099"/>
                </a:solidFill>
                <a:latin typeface="Calibri" pitchFamily="34" charset="0"/>
              </a:rPr>
              <a:t>III</a:t>
            </a:r>
            <a:r>
              <a:rPr lang="ru-RU" altLang="ja-JP" sz="2400" b="1">
                <a:solidFill>
                  <a:srgbClr val="000099"/>
                </a:solidFill>
                <a:latin typeface="Calibri" pitchFamily="34" charset="0"/>
              </a:rPr>
              <a:t> Всероссийская конференция </a:t>
            </a:r>
          </a:p>
          <a:p>
            <a:pPr eaLnBrk="1" hangingPunct="1">
              <a:lnSpc>
                <a:spcPct val="90000"/>
              </a:lnSpc>
            </a:pPr>
            <a:r>
              <a:rPr lang="ru-RU" altLang="ja-JP" sz="2400" b="1">
                <a:solidFill>
                  <a:srgbClr val="000099"/>
                </a:solidFill>
                <a:latin typeface="Calibri" pitchFamily="34" charset="0"/>
              </a:rPr>
              <a:t>по сестринскому делу, июнь 1996 г.</a:t>
            </a:r>
          </a:p>
        </p:txBody>
      </p:sp>
      <p:pic>
        <p:nvPicPr>
          <p:cNvPr id="13322" name="Picture 2" descr="C:\Users\User\Desktop\240px-USAID-Identity.svg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3643313"/>
            <a:ext cx="14398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3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3429000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2"/>
          <p:cNvSpPr>
            <a:spLocks noChangeArrowheads="1"/>
          </p:cNvSpPr>
          <p:nvPr/>
        </p:nvSpPr>
        <p:spPr bwMode="auto">
          <a:xfrm>
            <a:off x="468313" y="2662238"/>
            <a:ext cx="521335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Никогда, никаким образом страдания пациента не могут быть признаны этичными, если эти страдания можно было избежать.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69850" y="2852738"/>
            <a:ext cx="325438" cy="288925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/>
          </a:blip>
          <a:srcRect/>
          <a:stretch/>
        </p:blipFill>
        <p:spPr bwMode="auto">
          <a:xfrm>
            <a:off x="5682148" y="2564904"/>
            <a:ext cx="3323407" cy="415115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sp>
        <p:nvSpPr>
          <p:cNvPr id="31749" name="Прямоугольник 5"/>
          <p:cNvSpPr>
            <a:spLocks noChangeArrowheads="1"/>
          </p:cNvSpPr>
          <p:nvPr/>
        </p:nvSpPr>
        <p:spPr bwMode="auto">
          <a:xfrm>
            <a:off x="1331913" y="1331913"/>
            <a:ext cx="63722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Принципиальные моменты обновленного кодекса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Прямоугольник 2"/>
          <p:cNvSpPr>
            <a:spLocks noChangeArrowheads="1"/>
          </p:cNvSpPr>
          <p:nvPr/>
        </p:nvSpPr>
        <p:spPr bwMode="auto">
          <a:xfrm>
            <a:off x="504825" y="2266950"/>
            <a:ext cx="853122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Никто и никогда не должен умирать                               в одиночестве, испытывая страдания                           без профессиональной сестринской поддержки там, где эта поддержка могла быть оказана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07950" y="2349500"/>
            <a:ext cx="325438" cy="287338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/>
          </a:blip>
          <a:srcRect/>
          <a:stretch/>
        </p:blipFill>
        <p:spPr bwMode="auto">
          <a:xfrm>
            <a:off x="2483768" y="4077072"/>
            <a:ext cx="3988249" cy="26072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sp>
        <p:nvSpPr>
          <p:cNvPr id="32773" name="Прямоугольник 5"/>
          <p:cNvSpPr>
            <a:spLocks noChangeArrowheads="1"/>
          </p:cNvSpPr>
          <p:nvPr/>
        </p:nvSpPr>
        <p:spPr bwMode="auto">
          <a:xfrm>
            <a:off x="1728788" y="1109663"/>
            <a:ext cx="63722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Принципиальные моменты обновленного кодекса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Прямоугольник 2"/>
          <p:cNvSpPr>
            <a:spLocks noChangeArrowheads="1"/>
          </p:cNvSpPr>
          <p:nvPr/>
        </p:nvSpPr>
        <p:spPr bwMode="auto">
          <a:xfrm>
            <a:off x="539750" y="2424113"/>
            <a:ext cx="86042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Медицинская сестра должна стремиться участвовать в исследовательской деятельности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63513" y="2565400"/>
            <a:ext cx="325437" cy="287338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/>
          </a:blip>
          <a:srcRect/>
          <a:stretch/>
        </p:blipFill>
        <p:spPr bwMode="auto">
          <a:xfrm>
            <a:off x="2483768" y="3558947"/>
            <a:ext cx="4085043" cy="31104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sp>
        <p:nvSpPr>
          <p:cNvPr id="33797" name="Прямоугольник 5"/>
          <p:cNvSpPr>
            <a:spLocks noChangeArrowheads="1"/>
          </p:cNvSpPr>
          <p:nvPr/>
        </p:nvSpPr>
        <p:spPr bwMode="auto">
          <a:xfrm>
            <a:off x="1584325" y="1187450"/>
            <a:ext cx="63722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400" b="1">
                <a:solidFill>
                  <a:srgbClr val="C00000"/>
                </a:solidFill>
                <a:latin typeface="Calibri" pitchFamily="34" charset="0"/>
              </a:rPr>
              <a:t>Принципиальные моменты обновленного кодекса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2"/>
          <p:cNvSpPr>
            <a:spLocks noChangeArrowheads="1"/>
          </p:cNvSpPr>
          <p:nvPr/>
        </p:nvSpPr>
        <p:spPr bwMode="auto">
          <a:xfrm>
            <a:off x="503238" y="2708275"/>
            <a:ext cx="4645025" cy="201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Участие в процессе обучения студентов образовательных медицинских учреждений - неотъемлемая часть сестринской практики</a:t>
            </a:r>
          </a:p>
        </p:txBody>
      </p:sp>
      <p:sp>
        <p:nvSpPr>
          <p:cNvPr id="4" name="Скругленный прямоугольник 3">
            <a:hlinkClick r:id="" action="ppaction://hlinkshowjump?jump=firstslide"/>
          </p:cNvPr>
          <p:cNvSpPr/>
          <p:nvPr/>
        </p:nvSpPr>
        <p:spPr>
          <a:xfrm>
            <a:off x="141288" y="2852738"/>
            <a:ext cx="327025" cy="288925"/>
          </a:xfrm>
          <a:prstGeom prst="roundRect">
            <a:avLst/>
          </a:prstGeom>
          <a:gradFill>
            <a:gsLst>
              <a:gs pos="0">
                <a:schemeClr val="accent6">
                  <a:lumMod val="75000"/>
                </a:schemeClr>
              </a:gs>
              <a:gs pos="100000">
                <a:srgbClr val="FFFF00"/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0"/>
          </a:gradFill>
          <a:ln w="6350">
            <a:solidFill>
              <a:srgbClr val="FFC000"/>
            </a:solidFill>
          </a:ln>
          <a:effectLst>
            <a:outerShdw blurRad="50800" dist="63500" dir="2700000" algn="tl" rotWithShape="0">
              <a:prstClr val="black">
                <a:alpha val="7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effectLst>
                <a:outerShdw blurRad="50800" dist="38100" dir="5400000" algn="t" rotWithShape="0">
                  <a:prstClr val="black">
                    <a:alpha val="60000"/>
                  </a:prst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4992555" y="2962157"/>
            <a:ext cx="4043941" cy="303295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34821" name="Прямоугольник 5"/>
          <p:cNvSpPr>
            <a:spLocks noChangeArrowheads="1"/>
          </p:cNvSpPr>
          <p:nvPr/>
        </p:nvSpPr>
        <p:spPr bwMode="auto">
          <a:xfrm>
            <a:off x="1295400" y="1474788"/>
            <a:ext cx="63722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Принципиальные моменты обновленного кодекса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рямоугольник 2"/>
          <p:cNvSpPr>
            <a:spLocks noChangeArrowheads="1"/>
          </p:cNvSpPr>
          <p:nvPr/>
        </p:nvSpPr>
        <p:spPr bwMode="auto">
          <a:xfrm>
            <a:off x="3779838" y="2592388"/>
            <a:ext cx="5292725" cy="146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Непричинение вреда, зла, ущерба здоровью пациента — первейшая обязанность каждого медицинского работника!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871" t="2181" b="30215"/>
          <a:stretch/>
        </p:blipFill>
        <p:spPr bwMode="auto">
          <a:xfrm>
            <a:off x="107504" y="2160231"/>
            <a:ext cx="3528392" cy="443712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sp>
        <p:nvSpPr>
          <p:cNvPr id="35844" name="Прямоугольник 4"/>
          <p:cNvSpPr>
            <a:spLocks noChangeArrowheads="1"/>
          </p:cNvSpPr>
          <p:nvPr/>
        </p:nvSpPr>
        <p:spPr bwMode="auto">
          <a:xfrm>
            <a:off x="1331913" y="1116013"/>
            <a:ext cx="6372225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Принципиальные моменты обновленного кодекса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Прямоугольник 2"/>
          <p:cNvSpPr>
            <a:spLocks noChangeArrowheads="1"/>
          </p:cNvSpPr>
          <p:nvPr/>
        </p:nvSpPr>
        <p:spPr bwMode="auto">
          <a:xfrm>
            <a:off x="0" y="2589213"/>
            <a:ext cx="709295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90000"/>
              </a:lnSpc>
              <a:spcAft>
                <a:spcPts val="600"/>
              </a:spcAft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«В какой бы дом я ни вошел, я войду туда для пользы больного» </a:t>
            </a:r>
            <a:r>
              <a:rPr lang="ru-RU" altLang="ja-JP" b="1" i="1">
                <a:solidFill>
                  <a:srgbClr val="000099"/>
                </a:solidFill>
                <a:latin typeface="Calibri" pitchFamily="34" charset="0"/>
              </a:rPr>
              <a:t>(Гиппократ)</a:t>
            </a:r>
          </a:p>
        </p:txBody>
      </p:sp>
      <p:sp>
        <p:nvSpPr>
          <p:cNvPr id="36867" name="Прямоугольник 3"/>
          <p:cNvSpPr>
            <a:spLocks noChangeArrowheads="1"/>
          </p:cNvSpPr>
          <p:nvPr/>
        </p:nvSpPr>
        <p:spPr bwMode="auto">
          <a:xfrm>
            <a:off x="1619250" y="4014788"/>
            <a:ext cx="6408738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  <a:spcAft>
                <a:spcPts val="600"/>
              </a:spcAft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«Я посвящу себя неустанной заботе               о благополучии всех вверенных мне пациентов» </a:t>
            </a:r>
            <a:r>
              <a:rPr lang="ru-RU" altLang="ja-JP" b="1" i="1">
                <a:solidFill>
                  <a:srgbClr val="000099"/>
                </a:solidFill>
                <a:latin typeface="Calibri" pitchFamily="34" charset="0"/>
              </a:rPr>
              <a:t>(Ф. Найтингейл)</a:t>
            </a:r>
          </a:p>
        </p:txBody>
      </p:sp>
      <p:sp>
        <p:nvSpPr>
          <p:cNvPr id="36868" name="Прямоугольник 4"/>
          <p:cNvSpPr>
            <a:spLocks noChangeArrowheads="1"/>
          </p:cNvSpPr>
          <p:nvPr/>
        </p:nvSpPr>
        <p:spPr bwMode="auto">
          <a:xfrm>
            <a:off x="2555875" y="5414963"/>
            <a:ext cx="4608513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90000"/>
              </a:lnSpc>
            </a:pPr>
            <a:r>
              <a:rPr lang="ru-RU" altLang="ja-JP" b="1">
                <a:solidFill>
                  <a:srgbClr val="000099"/>
                </a:solidFill>
                <a:latin typeface="Calibri" pitchFamily="34" charset="0"/>
              </a:rPr>
              <a:t>«Спешите делать добро» </a:t>
            </a:r>
          </a:p>
          <a:p>
            <a:pPr algn="r" eaLnBrk="1" hangingPunct="1">
              <a:lnSpc>
                <a:spcPct val="90000"/>
              </a:lnSpc>
            </a:pPr>
            <a:r>
              <a:rPr lang="ru-RU" altLang="ja-JP" b="1" i="1">
                <a:solidFill>
                  <a:srgbClr val="000099"/>
                </a:solidFill>
                <a:latin typeface="Calibri" pitchFamily="34" charset="0"/>
              </a:rPr>
              <a:t>(Ф.П. Гааз)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/>
          </a:blip>
          <a:srcRect/>
          <a:stretch>
            <a:fillRect/>
          </a:stretch>
        </p:blipFill>
        <p:spPr bwMode="auto">
          <a:xfrm>
            <a:off x="7164288" y="2204864"/>
            <a:ext cx="1440160" cy="18002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5123" name="Picture 3" descr="D:\Документы\МСМ\Фото\Деятели МСМ\Флоренс Найтингейл\Флоренс Найтингейл 6.png"/>
          <p:cNvPicPr>
            <a:picLocks noChangeAspect="1" noChangeArrowheads="1"/>
          </p:cNvPicPr>
          <p:nvPr/>
        </p:nvPicPr>
        <p:blipFill>
          <a:blip r:embed="rId4" cstate="email">
            <a:duotone>
              <a:prstClr val="black"/>
              <a:srgbClr val="D9C3A5">
                <a:tint val="50000"/>
                <a:satMod val="180000"/>
              </a:srgbClr>
            </a:duotone>
            <a:extLst/>
          </a:blip>
          <a:srcRect/>
          <a:stretch>
            <a:fillRect/>
          </a:stretch>
        </p:blipFill>
        <p:spPr bwMode="auto">
          <a:xfrm flipH="1">
            <a:off x="179512" y="3690029"/>
            <a:ext cx="1398562" cy="175519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7236296" y="4983509"/>
            <a:ext cx="1368152" cy="175785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36872" name="Прямоугольник 7"/>
          <p:cNvSpPr>
            <a:spLocks noChangeArrowheads="1"/>
          </p:cNvSpPr>
          <p:nvPr/>
        </p:nvSpPr>
        <p:spPr bwMode="auto">
          <a:xfrm>
            <a:off x="-180975" y="1236663"/>
            <a:ext cx="9290050" cy="83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ja-JP" b="1">
                <a:solidFill>
                  <a:srgbClr val="990000"/>
                </a:solidFill>
                <a:latin typeface="Calibri" pitchFamily="34" charset="0"/>
              </a:rPr>
              <a:t>Медицинская этика требует от специалиста </a:t>
            </a:r>
          </a:p>
          <a:p>
            <a:pPr algn="ctr" eaLnBrk="1" hangingPunct="1">
              <a:lnSpc>
                <a:spcPct val="90000"/>
              </a:lnSpc>
            </a:pPr>
            <a:r>
              <a:rPr lang="ru-RU" altLang="ja-JP" b="1">
                <a:solidFill>
                  <a:srgbClr val="990000"/>
                </a:solidFill>
                <a:latin typeface="Calibri" pitchFamily="34" charset="0"/>
              </a:rPr>
              <a:t>не только непричинения зла, но и свершения благодеяний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6300788" y="5084763"/>
            <a:ext cx="2584450" cy="151288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9875" y="4637088"/>
            <a:ext cx="5580063" cy="195897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50825" y="2973388"/>
            <a:ext cx="5616575" cy="1368425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188" y="2901950"/>
            <a:ext cx="4681537" cy="915988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r>
              <a:rPr lang="ru-RU" altLang="ja-JP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современные представления о правах пациента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6876256" y="2342940"/>
            <a:ext cx="1692721" cy="209417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000099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5" name="Прямоугольник 4"/>
          <p:cNvSpPr/>
          <p:nvPr/>
        </p:nvSpPr>
        <p:spPr>
          <a:xfrm>
            <a:off x="250825" y="4676775"/>
            <a:ext cx="5564188" cy="17399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r>
              <a:rPr lang="ru-RU" altLang="ja-JP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рассмотрение обстоятельств профессиональной жизни, ставя на первое место интересы пациента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16675" y="5273675"/>
            <a:ext cx="2476500" cy="131127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altLang="ja-JP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этическое постоянство</a:t>
            </a:r>
          </a:p>
        </p:txBody>
      </p:sp>
      <p:sp>
        <p:nvSpPr>
          <p:cNvPr id="10" name="Стрелка вниз 9"/>
          <p:cNvSpPr/>
          <p:nvPr/>
        </p:nvSpPr>
        <p:spPr>
          <a:xfrm rot="5400000">
            <a:off x="6011375" y="3334459"/>
            <a:ext cx="577634" cy="43204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7461252" y="4583136"/>
            <a:ext cx="577634" cy="43204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3437335">
            <a:off x="6011374" y="4420937"/>
            <a:ext cx="577634" cy="432048"/>
          </a:xfrm>
          <a:prstGeom prst="downArrow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906" name="Прямоугольник 12"/>
          <p:cNvSpPr>
            <a:spLocks noChangeArrowheads="1"/>
          </p:cNvSpPr>
          <p:nvPr/>
        </p:nvSpPr>
        <p:spPr bwMode="auto">
          <a:xfrm>
            <a:off x="1258888" y="1131888"/>
            <a:ext cx="6589712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Этический кодекс медицинской сестры России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-228600" y="0"/>
            <a:ext cx="96012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ru-RU" altLang="ru-RU" sz="2900" b="1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38915" name="Text Box 5"/>
          <p:cNvSpPr txBox="1">
            <a:spLocks noChangeArrowheads="1"/>
          </p:cNvSpPr>
          <p:nvPr/>
        </p:nvSpPr>
        <p:spPr bwMode="auto">
          <a:xfrm>
            <a:off x="0" y="1285875"/>
            <a:ext cx="5253038" cy="310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10000"/>
              </a:lnSpc>
            </a:pPr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Необходимо, чтобы каждый специалист умел осознать, проанализировать все противоречивые факторы в конкретной ситуации и прийти к этически верному решению</a:t>
            </a:r>
          </a:p>
        </p:txBody>
      </p:sp>
      <p:pic>
        <p:nvPicPr>
          <p:cNvPr id="3891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19200"/>
            <a:ext cx="3868738" cy="5105400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107156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/>
              <a:t>Кодекс должен ежедневно применяться                                          в сестринской практике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ольник 8"/>
          <p:cNvSpPr>
            <a:spLocks noChangeArrowheads="1"/>
          </p:cNvSpPr>
          <p:nvPr/>
        </p:nvSpPr>
        <p:spPr bwMode="auto">
          <a:xfrm>
            <a:off x="214313" y="1071563"/>
            <a:ext cx="8686800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Этические проблемы в области сестринского дела</a:t>
            </a:r>
          </a:p>
        </p:txBody>
      </p:sp>
      <p:pic>
        <p:nvPicPr>
          <p:cNvPr id="39939" name="Picture 2" descr="http://t1.gstatic.com/images?q=tbn:ANd9GcRwAO-i0nJoy9sspDrA_XVJXqlKWdIsu80g56Rof0Gb02lT4Jn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2857500"/>
            <a:ext cx="396240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0" name="Picture 6" descr="http://ecom.training.dupont.com/IMAGE/PRODUCTIMAGE/US/CHF007-DVD-EN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2214563"/>
            <a:ext cx="2667000" cy="2162175"/>
          </a:xfrm>
          <a:prstGeom prst="rect">
            <a:avLst/>
          </a:prstGeom>
          <a:noFill/>
          <a:ln w="9525">
            <a:solidFill>
              <a:srgbClr val="002E5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1" name="Picture 4" descr="http://blogs-images.forbes.com/thumbnails/blog_1257/pt_1257_2579_o.jpg?t=1344284661"/>
          <p:cNvPicPr>
            <a:picLocks noChangeAspect="1" noChangeArrowheads="1"/>
          </p:cNvPicPr>
          <p:nvPr/>
        </p:nvPicPr>
        <p:blipFill>
          <a:blip r:embed="rId4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419600"/>
            <a:ext cx="2590800" cy="2073275"/>
          </a:xfrm>
          <a:prstGeom prst="rect">
            <a:avLst/>
          </a:prstGeom>
          <a:noFill/>
          <a:ln w="9525">
            <a:solidFill>
              <a:srgbClr val="002E5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8846" y="2258511"/>
            <a:ext cx="8892480" cy="16296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ru-RU" altLang="ja-JP" sz="2400" b="1" smtClean="0">
                <a:solidFill>
                  <a:srgbClr val="000099"/>
                </a:solidFill>
              </a:rPr>
              <a:t>«В вопросах веры и надежды люди расходятся, но всё человечество едино </a:t>
            </a:r>
          </a:p>
          <a:p>
            <a:pPr>
              <a:lnSpc>
                <a:spcPct val="90000"/>
              </a:lnSpc>
              <a:defRPr/>
            </a:pPr>
            <a:r>
              <a:rPr lang="ru-RU" altLang="ja-JP" sz="2400" b="1" smtClean="0">
                <a:solidFill>
                  <a:srgbClr val="000099"/>
                </a:solidFill>
              </a:rPr>
              <a:t>в милосердии»</a:t>
            </a:r>
          </a:p>
        </p:txBody>
      </p:sp>
      <p:sp>
        <p:nvSpPr>
          <p:cNvPr id="40965" name="Прямоугольник 3"/>
          <p:cNvSpPr>
            <a:spLocks noChangeArrowheads="1"/>
          </p:cNvSpPr>
          <p:nvPr/>
        </p:nvSpPr>
        <p:spPr bwMode="auto">
          <a:xfrm>
            <a:off x="2195513" y="1292225"/>
            <a:ext cx="5905500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8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Александр Поуп, </a:t>
            </a:r>
          </a:p>
          <a:p>
            <a:pPr algn="r" eaLnBrk="1" hangingPunct="1">
              <a:lnSpc>
                <a:spcPct val="8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английский поэт </a:t>
            </a:r>
            <a:r>
              <a:rPr lang="en-US" altLang="ja-JP" sz="2400" b="1">
                <a:solidFill>
                  <a:srgbClr val="990000"/>
                </a:solidFill>
                <a:latin typeface="Calibri" pitchFamily="34" charset="0"/>
              </a:rPr>
              <a:t>XVIII</a:t>
            </a: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 века 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794" r="6646" b="8227"/>
          <a:stretch/>
        </p:blipFill>
        <p:spPr bwMode="auto">
          <a:xfrm>
            <a:off x="857394" y="3907238"/>
            <a:ext cx="3570590" cy="283413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22"/>
          <a:stretch/>
        </p:blipFill>
        <p:spPr bwMode="auto">
          <a:xfrm>
            <a:off x="5177874" y="3919124"/>
            <a:ext cx="3570590" cy="27964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sp>
        <p:nvSpPr>
          <p:cNvPr id="7" name="Скругленный прямоугольник 6"/>
          <p:cNvSpPr/>
          <p:nvPr/>
        </p:nvSpPr>
        <p:spPr>
          <a:xfrm>
            <a:off x="8191500" y="1185863"/>
            <a:ext cx="917575" cy="1069975"/>
          </a:xfrm>
          <a:prstGeom prst="roundRect">
            <a:avLst/>
          </a:prstGeom>
          <a:solidFill>
            <a:schemeClr val="bg1"/>
          </a:solidFill>
          <a:ln>
            <a:solidFill>
              <a:srgbClr val="00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8214377" y="1230986"/>
            <a:ext cx="865533" cy="9634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107950" y="3192463"/>
            <a:ext cx="3348038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свод законов, совокупность правил  и убеждений</a:t>
            </a:r>
          </a:p>
        </p:txBody>
      </p:sp>
      <p:sp>
        <p:nvSpPr>
          <p:cNvPr id="14339" name="Rectangle 1"/>
          <p:cNvSpPr>
            <a:spLocks noChangeArrowheads="1"/>
          </p:cNvSpPr>
          <p:nvPr/>
        </p:nvSpPr>
        <p:spPr bwMode="auto">
          <a:xfrm>
            <a:off x="395288" y="5734050"/>
            <a:ext cx="81724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совокупность норм поведения медицинского работника и их регулирование в лечебном процессе </a:t>
            </a:r>
          </a:p>
        </p:txBody>
      </p:sp>
      <p:sp>
        <p:nvSpPr>
          <p:cNvPr id="14340" name="Rectangle 1"/>
          <p:cNvSpPr>
            <a:spLocks noChangeArrowheads="1"/>
          </p:cNvSpPr>
          <p:nvPr/>
        </p:nvSpPr>
        <p:spPr bwMode="auto">
          <a:xfrm>
            <a:off x="4895850" y="2895600"/>
            <a:ext cx="42132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философское учение                  о морали, её развитии, принципах, нормах и роли в обществе</a:t>
            </a:r>
          </a:p>
        </p:txBody>
      </p:sp>
      <p:sp>
        <p:nvSpPr>
          <p:cNvPr id="5" name="Плюс 4"/>
          <p:cNvSpPr/>
          <p:nvPr/>
        </p:nvSpPr>
        <p:spPr>
          <a:xfrm>
            <a:off x="3563888" y="2264390"/>
            <a:ext cx="1296144" cy="1224136"/>
          </a:xfrm>
          <a:prstGeom prst="mathPlus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Равно 5"/>
          <p:cNvSpPr/>
          <p:nvPr/>
        </p:nvSpPr>
        <p:spPr>
          <a:xfrm>
            <a:off x="3563888" y="4149080"/>
            <a:ext cx="1152128" cy="792088"/>
          </a:xfrm>
          <a:prstGeom prst="mathEqual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31800" y="2403475"/>
            <a:ext cx="2519363" cy="64770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81013" y="2363788"/>
            <a:ext cx="2408237" cy="519112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altLang="ja-JP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Кодекс 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724525" y="2303463"/>
            <a:ext cx="2519363" cy="64770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965825" y="2263775"/>
            <a:ext cx="2051050" cy="519113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>
              <a:defRPr/>
            </a:pPr>
            <a:r>
              <a:rPr lang="ru-RU" altLang="ja-JP" sz="28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Этика 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268538" y="4979988"/>
            <a:ext cx="4175125" cy="64928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347913" y="4941888"/>
            <a:ext cx="3897312" cy="70167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hangingPunct="0">
              <a:defRPr/>
            </a:pPr>
            <a:r>
              <a:rPr lang="ru-RU" altLang="ja-JP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Этический кодекс  </a:t>
            </a:r>
          </a:p>
        </p:txBody>
      </p:sp>
      <p:sp>
        <p:nvSpPr>
          <p:cNvPr id="14353" name="Прямоугольник 12"/>
          <p:cNvSpPr>
            <a:spLocks noChangeArrowheads="1"/>
          </p:cNvSpPr>
          <p:nvPr/>
        </p:nvSpPr>
        <p:spPr bwMode="auto">
          <a:xfrm>
            <a:off x="1258888" y="1138238"/>
            <a:ext cx="64087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ru-RU" sz="5400" b="1">
                <a:solidFill>
                  <a:srgbClr val="990000"/>
                </a:solidFill>
                <a:latin typeface="Calibri" pitchFamily="34" charset="0"/>
              </a:rPr>
              <a:t>Этический кодекс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288" y="2781300"/>
            <a:ext cx="8569325" cy="9223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Благодарю за внимание!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251520" y="1820717"/>
            <a:ext cx="2123515" cy="172154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1043608" y="3260877"/>
            <a:ext cx="2123515" cy="176028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-323850" y="1138238"/>
            <a:ext cx="9648825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ru-RU" altLang="ja-JP" sz="2400" b="1">
                <a:solidFill>
                  <a:srgbClr val="990000"/>
                </a:solidFill>
                <a:latin typeface="Calibri" pitchFamily="34" charset="0"/>
              </a:rPr>
              <a:t>Этические кодексы Российской Федерации</a:t>
            </a:r>
            <a:r>
              <a:rPr lang="ru-RU" altLang="ja-JP" sz="3400" b="1">
                <a:solidFill>
                  <a:srgbClr val="990000"/>
                </a:solidFill>
                <a:latin typeface="Calibri" pitchFamily="34" charset="0"/>
              </a:rPr>
              <a:t> 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2051720" y="4557021"/>
            <a:ext cx="1707405" cy="2112339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5366" name="Rectangle 1"/>
          <p:cNvSpPr>
            <a:spLocks noChangeArrowheads="1"/>
          </p:cNvSpPr>
          <p:nvPr/>
        </p:nvSpPr>
        <p:spPr bwMode="auto">
          <a:xfrm>
            <a:off x="2411413" y="2206625"/>
            <a:ext cx="619283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Этический кодекс российского врача</a:t>
            </a:r>
          </a:p>
        </p:txBody>
      </p:sp>
      <p:sp>
        <p:nvSpPr>
          <p:cNvPr id="15367" name="Rectangle 1"/>
          <p:cNvSpPr>
            <a:spLocks noChangeArrowheads="1"/>
          </p:cNvSpPr>
          <p:nvPr/>
        </p:nvSpPr>
        <p:spPr bwMode="auto">
          <a:xfrm>
            <a:off x="3276600" y="3513138"/>
            <a:ext cx="547211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Кодекс профессиональной этики психиатра</a:t>
            </a:r>
          </a:p>
        </p:txBody>
      </p:sp>
      <p:sp>
        <p:nvSpPr>
          <p:cNvPr id="15368" name="Rectangle 1"/>
          <p:cNvSpPr>
            <a:spLocks noChangeArrowheads="1"/>
          </p:cNvSpPr>
          <p:nvPr/>
        </p:nvSpPr>
        <p:spPr bwMode="auto">
          <a:xfrm>
            <a:off x="3852863" y="5384800"/>
            <a:ext cx="53276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Этический кодекс медицинской сестры России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357313" y="4143375"/>
            <a:ext cx="6840537" cy="23764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85875" y="4286250"/>
            <a:ext cx="6948488" cy="18288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altLang="ja-JP" sz="3400" b="1" i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«…</a:t>
            </a:r>
            <a:r>
              <a:rPr lang="ru-RU" altLang="ja-JP" sz="2000" b="1" i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Этической основой профессиональной деятельности медицинских сестёр является гуманность и милосердие…»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4857752" y="1214422"/>
            <a:ext cx="328778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2" name="Picture 6" descr="D:\Рисунки\Люди\Дети. Акушерство\81awor-00000686-001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571472" y="1142984"/>
            <a:ext cx="3287780" cy="2808312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3419475" y="5575300"/>
            <a:ext cx="5545138" cy="1081088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19475" y="4437063"/>
            <a:ext cx="5545138" cy="64770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475" y="3284538"/>
            <a:ext cx="5545138" cy="649287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419475" y="2205038"/>
            <a:ext cx="5545138" cy="647700"/>
          </a:xfrm>
          <a:prstGeom prst="roundRect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email">
            <a:extLst/>
          </a:blip>
          <a:srcRect/>
          <a:stretch>
            <a:fillRect/>
          </a:stretch>
        </p:blipFill>
        <p:spPr bwMode="auto">
          <a:xfrm>
            <a:off x="107504" y="2935396"/>
            <a:ext cx="2095348" cy="2808312"/>
          </a:xfrm>
          <a:prstGeom prst="rect">
            <a:avLst/>
          </a:prstGeom>
          <a:solidFill>
            <a:srgbClr val="FF9900">
              <a:alpha val="23000"/>
            </a:srgbClr>
          </a:solidFill>
          <a:ln>
            <a:solidFill>
              <a:srgbClr val="00206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Прямоугольник 2"/>
          <p:cNvSpPr/>
          <p:nvPr/>
        </p:nvSpPr>
        <p:spPr>
          <a:xfrm>
            <a:off x="3563938" y="2133600"/>
            <a:ext cx="3600450" cy="4572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altLang="ja-JP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милосердие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92500" y="3244850"/>
            <a:ext cx="3671888" cy="4572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altLang="ja-JP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автономия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492500" y="4397375"/>
            <a:ext cx="4679950" cy="4572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altLang="ja-JP" sz="24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справедливость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492500" y="5661025"/>
            <a:ext cx="4751388" cy="701675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ru-RU" altLang="ja-JP" sz="2000" b="1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доступность медицинской помощи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699792" y="6016625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699792" y="4645025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699792" y="3492500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699792" y="2414588"/>
            <a:ext cx="720080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620963" y="2492896"/>
            <a:ext cx="0" cy="360040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267744" y="4224338"/>
            <a:ext cx="432048" cy="0"/>
          </a:xfrm>
          <a:prstGeom prst="line">
            <a:avLst/>
          </a:prstGeom>
          <a:solidFill>
            <a:srgbClr val="FF9900">
              <a:alpha val="23000"/>
            </a:srgbClr>
          </a:solidFill>
          <a:ln w="47625">
            <a:solidFill>
              <a:schemeClr val="tx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8384" y="2209393"/>
            <a:ext cx="792088" cy="63367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1" name="Picture 3" descr="D:\Рисунки\человечки\3D_Figures\0012.jpg"/>
          <p:cNvPicPr>
            <a:picLocks noChangeAspect="1" noChangeArrowheads="1"/>
          </p:cNvPicPr>
          <p:nvPr/>
        </p:nvPicPr>
        <p:blipFill>
          <a:blip r:embed="rId5" cstate="email">
            <a:extLst/>
          </a:blip>
          <a:srcRect/>
          <a:stretch>
            <a:fillRect/>
          </a:stretch>
        </p:blipFill>
        <p:spPr bwMode="auto">
          <a:xfrm>
            <a:off x="8100392" y="5709449"/>
            <a:ext cx="672998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2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6" cstate="email">
            <a:extLst/>
          </a:blip>
          <a:srcRect/>
          <a:stretch>
            <a:fillRect/>
          </a:stretch>
        </p:blipFill>
        <p:spPr bwMode="auto">
          <a:xfrm>
            <a:off x="8180603" y="3245495"/>
            <a:ext cx="63986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7" cstate="email">
            <a:extLst/>
          </a:blip>
          <a:srcRect/>
          <a:stretch>
            <a:fillRect/>
          </a:stretch>
        </p:blipFill>
        <p:spPr bwMode="auto">
          <a:xfrm>
            <a:off x="8126443" y="4437112"/>
            <a:ext cx="694029" cy="6480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  <p:sp>
        <p:nvSpPr>
          <p:cNvPr id="17429" name="Прямоугольник 21"/>
          <p:cNvSpPr>
            <a:spLocks noChangeArrowheads="1"/>
          </p:cNvSpPr>
          <p:nvPr/>
        </p:nvSpPr>
        <p:spPr bwMode="auto">
          <a:xfrm>
            <a:off x="1403350" y="1193800"/>
            <a:ext cx="64452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3600" b="1">
                <a:solidFill>
                  <a:srgbClr val="990000"/>
                </a:solidFill>
                <a:latin typeface="Calibri" pitchFamily="34" charset="0"/>
              </a:rPr>
              <a:t>Этические принципы</a:t>
            </a: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900113" y="1484313"/>
            <a:ext cx="7805737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lnSpc>
                <a:spcPct val="80000"/>
              </a:lnSpc>
            </a:pPr>
            <a:r>
              <a:rPr lang="ru-RU" altLang="ja-JP" sz="3200" b="1">
                <a:solidFill>
                  <a:srgbClr val="990000"/>
                </a:solidFill>
                <a:latin typeface="Calibri" pitchFamily="34" charset="0"/>
              </a:rPr>
              <a:t>Принцип милосердия </a:t>
            </a:r>
          </a:p>
        </p:txBody>
      </p:sp>
      <p:sp>
        <p:nvSpPr>
          <p:cNvPr id="18435" name="Прямоугольник 2"/>
          <p:cNvSpPr>
            <a:spLocks noChangeArrowheads="1"/>
          </p:cNvSpPr>
          <p:nvPr/>
        </p:nvSpPr>
        <p:spPr bwMode="auto">
          <a:xfrm>
            <a:off x="0" y="2205038"/>
            <a:ext cx="9217025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ru-RU" altLang="ja-JP" sz="2800" b="1">
                <a:solidFill>
                  <a:srgbClr val="000099"/>
                </a:solidFill>
                <a:latin typeface="Calibri" pitchFamily="34" charset="0"/>
              </a:rPr>
              <a:t>«Я принесу добро пациенту или, </a:t>
            </a:r>
            <a:r>
              <a:rPr lang="en-US" altLang="ja-JP" sz="2800" b="1">
                <a:solidFill>
                  <a:srgbClr val="000099"/>
                </a:solidFill>
                <a:latin typeface="Calibri" pitchFamily="34" charset="0"/>
              </a:rPr>
              <a:t>                 </a:t>
            </a:r>
            <a:r>
              <a:rPr lang="ru-RU" altLang="ja-JP" sz="2800" b="1">
                <a:solidFill>
                  <a:srgbClr val="000099"/>
                </a:solidFill>
                <a:latin typeface="Calibri" pitchFamily="34" charset="0"/>
              </a:rPr>
              <a:t>по крайней мере, не причиню ему вреда»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735" b="5602"/>
          <a:stretch/>
        </p:blipFill>
        <p:spPr bwMode="auto">
          <a:xfrm>
            <a:off x="2123728" y="3429000"/>
            <a:ext cx="5427650" cy="324036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511" y="1268760"/>
            <a:ext cx="1170129" cy="9361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1116013" y="1484313"/>
            <a:ext cx="66770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800" b="1">
                <a:solidFill>
                  <a:srgbClr val="990000"/>
                </a:solidFill>
                <a:latin typeface="Calibri" pitchFamily="34" charset="0"/>
              </a:rPr>
              <a:t>Принцип автономии</a:t>
            </a:r>
            <a:r>
              <a:rPr lang="ru-RU" altLang="ja-JP" sz="5000" b="1">
                <a:solidFill>
                  <a:srgbClr val="99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9459" name="Прямоугольник 3"/>
          <p:cNvSpPr>
            <a:spLocks noChangeArrowheads="1"/>
          </p:cNvSpPr>
          <p:nvPr/>
        </p:nvSpPr>
        <p:spPr bwMode="auto">
          <a:xfrm>
            <a:off x="34925" y="2698750"/>
            <a:ext cx="8713788" cy="222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уважение к личности </a:t>
            </a:r>
          </a:p>
          <a:p>
            <a:pPr eaLnBrk="1" hangingPunct="1"/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каждого пациента                       </a:t>
            </a:r>
          </a:p>
          <a:p>
            <a:pPr eaLnBrk="1" hangingPunct="1"/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и его решениям; </a:t>
            </a:r>
          </a:p>
          <a:p>
            <a:pPr eaLnBrk="1" hangingPunct="1"/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любой человек </a:t>
            </a:r>
          </a:p>
          <a:p>
            <a:pPr eaLnBrk="1" hangingPunct="1"/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может рассматриваться</a:t>
            </a:r>
          </a:p>
          <a:p>
            <a:pPr eaLnBrk="1" hangingPunct="1"/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как цель, но не как</a:t>
            </a:r>
          </a:p>
          <a:p>
            <a:pPr eaLnBrk="1" hangingPunct="1"/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средство её достижения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/>
          </a:blip>
          <a:srcRect/>
          <a:stretch/>
        </p:blipFill>
        <p:spPr bwMode="auto">
          <a:xfrm>
            <a:off x="5038609" y="2376511"/>
            <a:ext cx="4069895" cy="4364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63500"/>
          </a:effectLst>
          <a:extLst/>
        </p:spPr>
      </p:pic>
      <p:pic>
        <p:nvPicPr>
          <p:cNvPr id="6" name="Picture 4" descr="D:\Рисунки\человечки\3D_Figures\004.jpg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211909" y="1273812"/>
            <a:ext cx="1066447" cy="10801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1"/>
          <p:cNvSpPr>
            <a:spLocks noChangeArrowheads="1"/>
          </p:cNvSpPr>
          <p:nvPr/>
        </p:nvSpPr>
        <p:spPr bwMode="auto">
          <a:xfrm>
            <a:off x="611188" y="1265238"/>
            <a:ext cx="8208962" cy="75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80000"/>
              </a:lnSpc>
            </a:pPr>
            <a:r>
              <a:rPr lang="ru-RU" altLang="ja-JP" sz="2000" b="1">
                <a:solidFill>
                  <a:srgbClr val="990000"/>
                </a:solidFill>
                <a:latin typeface="Calibri" pitchFamily="34" charset="0"/>
              </a:rPr>
              <a:t>Принцип справедливости / </a:t>
            </a:r>
          </a:p>
          <a:p>
            <a:pPr algn="ctr" eaLnBrk="1" hangingPunct="1">
              <a:lnSpc>
                <a:spcPct val="80000"/>
              </a:lnSpc>
            </a:pPr>
            <a:r>
              <a:rPr lang="ru-RU" altLang="ja-JP" sz="2000" b="1">
                <a:solidFill>
                  <a:srgbClr val="990000"/>
                </a:solidFill>
                <a:latin typeface="Calibri" pitchFamily="34" charset="0"/>
              </a:rPr>
              <a:t>непричинения вреда</a:t>
            </a:r>
            <a:r>
              <a:rPr lang="ru-RU" altLang="ja-JP" sz="3400" b="1">
                <a:solidFill>
                  <a:srgbClr val="99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20483" name="Прямоугольник 2"/>
          <p:cNvSpPr>
            <a:spLocks noChangeArrowheads="1"/>
          </p:cNvSpPr>
          <p:nvPr/>
        </p:nvSpPr>
        <p:spPr bwMode="auto">
          <a:xfrm>
            <a:off x="34925" y="2459038"/>
            <a:ext cx="628650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ja-JP" sz="2000" b="1">
                <a:solidFill>
                  <a:srgbClr val="000099"/>
                </a:solidFill>
                <a:latin typeface="Calibri" pitchFamily="34" charset="0"/>
              </a:rPr>
              <a:t>равное отношение медицинских работников        и оказание полноценной помощи всем пациентам вне зависимости от их статуса, положения, профессии или иных внешних обстоятельств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286"/>
          <a:stretch/>
        </p:blipFill>
        <p:spPr bwMode="auto">
          <a:xfrm>
            <a:off x="6256418" y="2308462"/>
            <a:ext cx="2780078" cy="4288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  <a:ex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email">
            <a:extLst/>
          </a:blip>
          <a:srcRect/>
          <a:stretch>
            <a:fillRect/>
          </a:stretch>
        </p:blipFill>
        <p:spPr bwMode="auto">
          <a:xfrm>
            <a:off x="323528" y="1196752"/>
            <a:ext cx="1233830" cy="115212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194372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3" ma:contentTypeDescription="Create a new document." ma:contentTypeScope="" ma:versionID="2a5270fa24c9a38fa487f85340389844"/>
</file>

<file path=customXml/itemProps1.xml><?xml version="1.0" encoding="utf-8"?>
<ds:datastoreItem xmlns:ds="http://schemas.openxmlformats.org/officeDocument/2006/customXml" ds:itemID="{9C58183A-4D4D-4EE7-95EE-F86E69B1EF7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B85AD83-588E-40B8-AE3D-292667ABBA4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3DA0EFD-1013-4F2D-9A3D-3865DD8D718C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TS101943725</Template>
  <TotalTime>927</TotalTime>
  <Words>740</Words>
  <Application>Microsoft Office PowerPoint</Application>
  <PresentationFormat>Экран (4:3)</PresentationFormat>
  <Paragraphs>128</Paragraphs>
  <Slides>30</Slides>
  <Notes>27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7" baseType="lpstr">
      <vt:lpstr>Arial</vt:lpstr>
      <vt:lpstr>Calibri</vt:lpstr>
      <vt:lpstr>Wingdings</vt:lpstr>
      <vt:lpstr>Courier New</vt:lpstr>
      <vt:lpstr>ＭＳ Ｐゴシック</vt:lpstr>
      <vt:lpstr>TS101943725</vt:lpstr>
      <vt:lpstr>Диаграмма Microsoft Office Excel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ОПСА</dc:creator>
  <cp:lastModifiedBy>Sveta</cp:lastModifiedBy>
  <cp:revision>215</cp:revision>
  <dcterms:created xsi:type="dcterms:W3CDTF">2011-03-21T06:08:50Z</dcterms:created>
  <dcterms:modified xsi:type="dcterms:W3CDTF">2015-10-10T13:38:41Z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TC101943725</vt:lpwstr>
  </property>
  <property fmtid="{D5CDD505-2E9C-101B-9397-08002B2CF9AE}" pid="3" name="_MsoHelpTopicId">
    <vt:lpwstr/>
  </property>
</Properties>
</file>