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446" r:id="rId2"/>
    <p:sldId id="265" r:id="rId3"/>
    <p:sldId id="447" r:id="rId4"/>
    <p:sldId id="448" r:id="rId5"/>
    <p:sldId id="457" r:id="rId6"/>
    <p:sldId id="450" r:id="rId7"/>
    <p:sldId id="452" r:id="rId8"/>
    <p:sldId id="453" r:id="rId9"/>
    <p:sldId id="454" r:id="rId10"/>
    <p:sldId id="383" r:id="rId11"/>
    <p:sldId id="458" r:id="rId12"/>
    <p:sldId id="460" r:id="rId13"/>
    <p:sldId id="461" r:id="rId14"/>
    <p:sldId id="462" r:id="rId15"/>
    <p:sldId id="463" r:id="rId16"/>
    <p:sldId id="466" r:id="rId17"/>
    <p:sldId id="464" r:id="rId18"/>
    <p:sldId id="465" r:id="rId19"/>
    <p:sldId id="467" r:id="rId20"/>
    <p:sldId id="468" r:id="rId21"/>
    <p:sldId id="469" r:id="rId22"/>
    <p:sldId id="397" r:id="rId23"/>
    <p:sldId id="470" r:id="rId24"/>
    <p:sldId id="473" r:id="rId25"/>
    <p:sldId id="518" r:id="rId26"/>
    <p:sldId id="472" r:id="rId27"/>
    <p:sldId id="474" r:id="rId28"/>
    <p:sldId id="475" r:id="rId29"/>
    <p:sldId id="406" r:id="rId30"/>
    <p:sldId id="477" r:id="rId31"/>
    <p:sldId id="479" r:id="rId32"/>
    <p:sldId id="480" r:id="rId33"/>
    <p:sldId id="481" r:id="rId34"/>
    <p:sldId id="482" r:id="rId35"/>
    <p:sldId id="483" r:id="rId36"/>
    <p:sldId id="521" r:id="rId37"/>
    <p:sldId id="484" r:id="rId38"/>
    <p:sldId id="485" r:id="rId39"/>
    <p:sldId id="486" r:id="rId40"/>
    <p:sldId id="487" r:id="rId41"/>
    <p:sldId id="488" r:id="rId42"/>
    <p:sldId id="489" r:id="rId43"/>
    <p:sldId id="490" r:id="rId44"/>
    <p:sldId id="491" r:id="rId45"/>
    <p:sldId id="522" r:id="rId46"/>
    <p:sldId id="492" r:id="rId47"/>
    <p:sldId id="493" r:id="rId48"/>
    <p:sldId id="494" r:id="rId49"/>
    <p:sldId id="495" r:id="rId50"/>
    <p:sldId id="496" r:id="rId51"/>
    <p:sldId id="506" r:id="rId52"/>
    <p:sldId id="497" r:id="rId53"/>
    <p:sldId id="498" r:id="rId54"/>
    <p:sldId id="509" r:id="rId55"/>
    <p:sldId id="510" r:id="rId56"/>
    <p:sldId id="515" r:id="rId57"/>
    <p:sldId id="511" r:id="rId58"/>
    <p:sldId id="516" r:id="rId59"/>
    <p:sldId id="514" r:id="rId60"/>
    <p:sldId id="517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FF"/>
    <a:srgbClr val="0066CC"/>
    <a:srgbClr val="0000FF"/>
    <a:srgbClr val="FFFFFF"/>
    <a:srgbClr val="66FFCC"/>
    <a:srgbClr val="808000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55" d="100"/>
          <a:sy n="55" d="100"/>
        </p:scale>
        <p:origin x="-114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Relationship Id="rId4" Type="http://schemas.openxmlformats.org/officeDocument/2006/relationships/image" Target="../media/image5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093188-1536-4E73-8D70-BAC4B29E4078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8F22B8-ACC8-4FD5-91A8-46C4229388E1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совершенствование и реформирование структуры управления сестринским персоналом 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EE28545-BE13-4DC1-BE3F-171CE438138C}" type="parTrans" cxnId="{751494A7-C787-4CC5-8DAA-6D76B13A18EA}">
      <dgm:prSet/>
      <dgm:spPr/>
      <dgm:t>
        <a:bodyPr/>
        <a:lstStyle/>
        <a:p>
          <a:endParaRPr lang="ru-RU" sz="2400"/>
        </a:p>
      </dgm:t>
    </dgm:pt>
    <dgm:pt modelId="{A758E2C0-6935-43BB-9F7A-FBC0317D1116}" type="sibTrans" cxnId="{751494A7-C787-4CC5-8DAA-6D76B13A18EA}">
      <dgm:prSet/>
      <dgm:spPr/>
      <dgm:t>
        <a:bodyPr/>
        <a:lstStyle/>
        <a:p>
          <a:endParaRPr lang="ru-RU" sz="2400"/>
        </a:p>
      </dgm:t>
    </dgm:pt>
    <dgm:pt modelId="{C3DF5A54-C1A0-41A9-A909-F0EB9494748D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проведение модернизации и оптимизации сестринских служб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EF003F-6FCE-4052-8CC4-E4295EB7A547}" type="parTrans" cxnId="{F8CE8067-7947-46D0-87D3-DD6F57818FE9}">
      <dgm:prSet/>
      <dgm:spPr/>
      <dgm:t>
        <a:bodyPr/>
        <a:lstStyle/>
        <a:p>
          <a:endParaRPr lang="ru-RU" sz="2400"/>
        </a:p>
      </dgm:t>
    </dgm:pt>
    <dgm:pt modelId="{542F816F-DD70-491B-946D-F329B82CD978}" type="sibTrans" cxnId="{F8CE8067-7947-46D0-87D3-DD6F57818FE9}">
      <dgm:prSet/>
      <dgm:spPr/>
      <dgm:t>
        <a:bodyPr/>
        <a:lstStyle/>
        <a:p>
          <a:endParaRPr lang="ru-RU" sz="2400"/>
        </a:p>
      </dgm:t>
    </dgm:pt>
    <dgm:pt modelId="{E4D8B827-4508-45A3-ADF7-02106C0DF758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совершенствование кадровой политики и сестринской практики 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D6AF6B-FF8A-4D1A-BA79-4E2674289DA4}" type="parTrans" cxnId="{407452D1-6D13-4D8B-87AC-E9387FB3BB1B}">
      <dgm:prSet/>
      <dgm:spPr/>
      <dgm:t>
        <a:bodyPr/>
        <a:lstStyle/>
        <a:p>
          <a:endParaRPr lang="ru-RU" sz="2400"/>
        </a:p>
      </dgm:t>
    </dgm:pt>
    <dgm:pt modelId="{82F7EB2B-031E-4899-BEB5-2BD8F957C721}" type="sibTrans" cxnId="{407452D1-6D13-4D8B-87AC-E9387FB3BB1B}">
      <dgm:prSet/>
      <dgm:spPr/>
      <dgm:t>
        <a:bodyPr/>
        <a:lstStyle/>
        <a:p>
          <a:endParaRPr lang="ru-RU" sz="2400"/>
        </a:p>
      </dgm:t>
    </dgm:pt>
    <dgm:pt modelId="{DD75F27C-FAB6-40F6-8911-7F88EA40E5AA}" type="pres">
      <dgm:prSet presAssocID="{8D093188-1536-4E73-8D70-BAC4B29E407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A479DF-ABD7-4939-BE95-1E1E0295F626}" type="pres">
      <dgm:prSet presAssocID="{508F22B8-ACC8-4FD5-91A8-46C4229388E1}" presName="parentLin" presStyleCnt="0"/>
      <dgm:spPr/>
      <dgm:t>
        <a:bodyPr/>
        <a:lstStyle/>
        <a:p>
          <a:endParaRPr lang="ru-RU"/>
        </a:p>
      </dgm:t>
    </dgm:pt>
    <dgm:pt modelId="{A2D02C1A-0ED2-452A-90CC-93112CE4228C}" type="pres">
      <dgm:prSet presAssocID="{508F22B8-ACC8-4FD5-91A8-46C4229388E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8FEB9FB-3AEB-43DF-925D-44FEE9B539BB}" type="pres">
      <dgm:prSet presAssocID="{508F22B8-ACC8-4FD5-91A8-46C4229388E1}" presName="parentText" presStyleLbl="node1" presStyleIdx="0" presStyleCnt="3" custScaleX="139931" custScaleY="1437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BF33E-C6BD-40FA-AC71-DF27681ADF9E}" type="pres">
      <dgm:prSet presAssocID="{508F22B8-ACC8-4FD5-91A8-46C4229388E1}" presName="negativeSpace" presStyleCnt="0"/>
      <dgm:spPr/>
      <dgm:t>
        <a:bodyPr/>
        <a:lstStyle/>
        <a:p>
          <a:endParaRPr lang="ru-RU"/>
        </a:p>
      </dgm:t>
    </dgm:pt>
    <dgm:pt modelId="{A873E769-F909-4072-A35F-EAFA3DBD5D25}" type="pres">
      <dgm:prSet presAssocID="{508F22B8-ACC8-4FD5-91A8-46C4229388E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29D7B-28F1-4C09-9098-EFD342394F8A}" type="pres">
      <dgm:prSet presAssocID="{A758E2C0-6935-43BB-9F7A-FBC0317D1116}" presName="spaceBetweenRectangles" presStyleCnt="0"/>
      <dgm:spPr/>
      <dgm:t>
        <a:bodyPr/>
        <a:lstStyle/>
        <a:p>
          <a:endParaRPr lang="ru-RU"/>
        </a:p>
      </dgm:t>
    </dgm:pt>
    <dgm:pt modelId="{875511BA-B1D7-41B8-9B5A-0A5CDF7250B2}" type="pres">
      <dgm:prSet presAssocID="{C3DF5A54-C1A0-41A9-A909-F0EB9494748D}" presName="parentLin" presStyleCnt="0"/>
      <dgm:spPr/>
      <dgm:t>
        <a:bodyPr/>
        <a:lstStyle/>
        <a:p>
          <a:endParaRPr lang="ru-RU"/>
        </a:p>
      </dgm:t>
    </dgm:pt>
    <dgm:pt modelId="{43A611D5-F5AE-40C5-869A-5BDB29703606}" type="pres">
      <dgm:prSet presAssocID="{C3DF5A54-C1A0-41A9-A909-F0EB9494748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184512D-D2F7-4B54-A1F7-6DFBAB9952A2}" type="pres">
      <dgm:prSet presAssocID="{C3DF5A54-C1A0-41A9-A909-F0EB9494748D}" presName="parentText" presStyleLbl="node1" presStyleIdx="1" presStyleCnt="3" custScaleX="139683" custScaleY="1617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1B4A6-3D63-4F95-922B-8C51EE28A76E}" type="pres">
      <dgm:prSet presAssocID="{C3DF5A54-C1A0-41A9-A909-F0EB9494748D}" presName="negativeSpace" presStyleCnt="0"/>
      <dgm:spPr/>
      <dgm:t>
        <a:bodyPr/>
        <a:lstStyle/>
        <a:p>
          <a:endParaRPr lang="ru-RU"/>
        </a:p>
      </dgm:t>
    </dgm:pt>
    <dgm:pt modelId="{7E0FFEAD-FD80-48DA-8E5C-DBBA05AE4D13}" type="pres">
      <dgm:prSet presAssocID="{C3DF5A54-C1A0-41A9-A909-F0EB9494748D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BBB1D2-52E3-45F9-A280-D1C381FDDCB5}" type="pres">
      <dgm:prSet presAssocID="{542F816F-DD70-491B-946D-F329B82CD978}" presName="spaceBetweenRectangles" presStyleCnt="0"/>
      <dgm:spPr/>
      <dgm:t>
        <a:bodyPr/>
        <a:lstStyle/>
        <a:p>
          <a:endParaRPr lang="ru-RU"/>
        </a:p>
      </dgm:t>
    </dgm:pt>
    <dgm:pt modelId="{68CD5989-8B5B-4A78-8CD7-804A98ADB3BB}" type="pres">
      <dgm:prSet presAssocID="{E4D8B827-4508-45A3-ADF7-02106C0DF758}" presName="parentLin" presStyleCnt="0"/>
      <dgm:spPr/>
      <dgm:t>
        <a:bodyPr/>
        <a:lstStyle/>
        <a:p>
          <a:endParaRPr lang="ru-RU"/>
        </a:p>
      </dgm:t>
    </dgm:pt>
    <dgm:pt modelId="{969C556C-2B2B-408C-9B92-EC58857A8A19}" type="pres">
      <dgm:prSet presAssocID="{E4D8B827-4508-45A3-ADF7-02106C0DF75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C1904A5-E3FD-41CC-9434-E0F944C1B8C0}" type="pres">
      <dgm:prSet presAssocID="{E4D8B827-4508-45A3-ADF7-02106C0DF758}" presName="parentText" presStyleLbl="node1" presStyleIdx="2" presStyleCnt="3" custScaleX="137368" custScaleY="1613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829CD-B3DC-4BEE-976E-466304C7A6AB}" type="pres">
      <dgm:prSet presAssocID="{E4D8B827-4508-45A3-ADF7-02106C0DF758}" presName="negativeSpace" presStyleCnt="0"/>
      <dgm:spPr/>
      <dgm:t>
        <a:bodyPr/>
        <a:lstStyle/>
        <a:p>
          <a:endParaRPr lang="ru-RU"/>
        </a:p>
      </dgm:t>
    </dgm:pt>
    <dgm:pt modelId="{9CF355F0-0815-4E93-A7CB-58339CE8565A}" type="pres">
      <dgm:prSet presAssocID="{E4D8B827-4508-45A3-ADF7-02106C0DF75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7452D1-6D13-4D8B-87AC-E9387FB3BB1B}" srcId="{8D093188-1536-4E73-8D70-BAC4B29E4078}" destId="{E4D8B827-4508-45A3-ADF7-02106C0DF758}" srcOrd="2" destOrd="0" parTransId="{E8D6AF6B-FF8A-4D1A-BA79-4E2674289DA4}" sibTransId="{82F7EB2B-031E-4899-BEB5-2BD8F957C721}"/>
    <dgm:cxn modelId="{A5934EE8-B188-4C50-A0B7-E07A672A97B9}" type="presOf" srcId="{C3DF5A54-C1A0-41A9-A909-F0EB9494748D}" destId="{43A611D5-F5AE-40C5-869A-5BDB29703606}" srcOrd="0" destOrd="0" presId="urn:microsoft.com/office/officeart/2005/8/layout/list1"/>
    <dgm:cxn modelId="{751494A7-C787-4CC5-8DAA-6D76B13A18EA}" srcId="{8D093188-1536-4E73-8D70-BAC4B29E4078}" destId="{508F22B8-ACC8-4FD5-91A8-46C4229388E1}" srcOrd="0" destOrd="0" parTransId="{9EE28545-BE13-4DC1-BE3F-171CE438138C}" sibTransId="{A758E2C0-6935-43BB-9F7A-FBC0317D1116}"/>
    <dgm:cxn modelId="{ED604E61-0A1B-465C-B5B6-7CF30C555D59}" type="presOf" srcId="{508F22B8-ACC8-4FD5-91A8-46C4229388E1}" destId="{D8FEB9FB-3AEB-43DF-925D-44FEE9B539BB}" srcOrd="1" destOrd="0" presId="urn:microsoft.com/office/officeart/2005/8/layout/list1"/>
    <dgm:cxn modelId="{48A7B054-1843-4354-87DA-372336595A64}" type="presOf" srcId="{8D093188-1536-4E73-8D70-BAC4B29E4078}" destId="{DD75F27C-FAB6-40F6-8911-7F88EA40E5AA}" srcOrd="0" destOrd="0" presId="urn:microsoft.com/office/officeart/2005/8/layout/list1"/>
    <dgm:cxn modelId="{B77701A5-0EC4-4B80-8B7A-6CDF982A0A22}" type="presOf" srcId="{508F22B8-ACC8-4FD5-91A8-46C4229388E1}" destId="{A2D02C1A-0ED2-452A-90CC-93112CE4228C}" srcOrd="0" destOrd="0" presId="urn:microsoft.com/office/officeart/2005/8/layout/list1"/>
    <dgm:cxn modelId="{FB11A5A8-1A48-4817-9794-78CDB09416A2}" type="presOf" srcId="{E4D8B827-4508-45A3-ADF7-02106C0DF758}" destId="{DC1904A5-E3FD-41CC-9434-E0F944C1B8C0}" srcOrd="1" destOrd="0" presId="urn:microsoft.com/office/officeart/2005/8/layout/list1"/>
    <dgm:cxn modelId="{AC1CB1D0-F62B-48FA-A299-0ADEEB631B75}" type="presOf" srcId="{C3DF5A54-C1A0-41A9-A909-F0EB9494748D}" destId="{9184512D-D2F7-4B54-A1F7-6DFBAB9952A2}" srcOrd="1" destOrd="0" presId="urn:microsoft.com/office/officeart/2005/8/layout/list1"/>
    <dgm:cxn modelId="{F8CE8067-7947-46D0-87D3-DD6F57818FE9}" srcId="{8D093188-1536-4E73-8D70-BAC4B29E4078}" destId="{C3DF5A54-C1A0-41A9-A909-F0EB9494748D}" srcOrd="1" destOrd="0" parTransId="{71EF003F-6FCE-4052-8CC4-E4295EB7A547}" sibTransId="{542F816F-DD70-491B-946D-F329B82CD978}"/>
    <dgm:cxn modelId="{1D5464B2-183E-4B5A-BFD3-FAE2AE7BE92F}" type="presOf" srcId="{E4D8B827-4508-45A3-ADF7-02106C0DF758}" destId="{969C556C-2B2B-408C-9B92-EC58857A8A19}" srcOrd="0" destOrd="0" presId="urn:microsoft.com/office/officeart/2005/8/layout/list1"/>
    <dgm:cxn modelId="{FA523235-318B-472F-9AC0-AF897AAEAFEF}" type="presParOf" srcId="{DD75F27C-FAB6-40F6-8911-7F88EA40E5AA}" destId="{84A479DF-ABD7-4939-BE95-1E1E0295F626}" srcOrd="0" destOrd="0" presId="urn:microsoft.com/office/officeart/2005/8/layout/list1"/>
    <dgm:cxn modelId="{05AB2CB7-4466-4524-B715-048BD8C7B59B}" type="presParOf" srcId="{84A479DF-ABD7-4939-BE95-1E1E0295F626}" destId="{A2D02C1A-0ED2-452A-90CC-93112CE4228C}" srcOrd="0" destOrd="0" presId="urn:microsoft.com/office/officeart/2005/8/layout/list1"/>
    <dgm:cxn modelId="{B0E5047D-64C5-40A4-BA01-F6103671E682}" type="presParOf" srcId="{84A479DF-ABD7-4939-BE95-1E1E0295F626}" destId="{D8FEB9FB-3AEB-43DF-925D-44FEE9B539BB}" srcOrd="1" destOrd="0" presId="urn:microsoft.com/office/officeart/2005/8/layout/list1"/>
    <dgm:cxn modelId="{14ADEFB5-15B1-4EAF-BB54-60C81666D8A8}" type="presParOf" srcId="{DD75F27C-FAB6-40F6-8911-7F88EA40E5AA}" destId="{A77BF33E-C6BD-40FA-AC71-DF27681ADF9E}" srcOrd="1" destOrd="0" presId="urn:microsoft.com/office/officeart/2005/8/layout/list1"/>
    <dgm:cxn modelId="{4DEDEFC0-AED2-4281-80CD-0E453CAB0A5D}" type="presParOf" srcId="{DD75F27C-FAB6-40F6-8911-7F88EA40E5AA}" destId="{A873E769-F909-4072-A35F-EAFA3DBD5D25}" srcOrd="2" destOrd="0" presId="urn:microsoft.com/office/officeart/2005/8/layout/list1"/>
    <dgm:cxn modelId="{B9B6EE5F-5B49-48E6-9DEB-EF257D602E2C}" type="presParOf" srcId="{DD75F27C-FAB6-40F6-8911-7F88EA40E5AA}" destId="{68929D7B-28F1-4C09-9098-EFD342394F8A}" srcOrd="3" destOrd="0" presId="urn:microsoft.com/office/officeart/2005/8/layout/list1"/>
    <dgm:cxn modelId="{5E2913C5-9DC0-48A8-BA07-E7032A926B88}" type="presParOf" srcId="{DD75F27C-FAB6-40F6-8911-7F88EA40E5AA}" destId="{875511BA-B1D7-41B8-9B5A-0A5CDF7250B2}" srcOrd="4" destOrd="0" presId="urn:microsoft.com/office/officeart/2005/8/layout/list1"/>
    <dgm:cxn modelId="{7F842CB9-5969-47B4-B9C3-4C0B81A91FDB}" type="presParOf" srcId="{875511BA-B1D7-41B8-9B5A-0A5CDF7250B2}" destId="{43A611D5-F5AE-40C5-869A-5BDB29703606}" srcOrd="0" destOrd="0" presId="urn:microsoft.com/office/officeart/2005/8/layout/list1"/>
    <dgm:cxn modelId="{0739C6EE-6916-4979-9BDD-90533408F604}" type="presParOf" srcId="{875511BA-B1D7-41B8-9B5A-0A5CDF7250B2}" destId="{9184512D-D2F7-4B54-A1F7-6DFBAB9952A2}" srcOrd="1" destOrd="0" presId="urn:microsoft.com/office/officeart/2005/8/layout/list1"/>
    <dgm:cxn modelId="{CCB4C3A2-74FA-4E6B-B0E1-5B5DA8E6C5B3}" type="presParOf" srcId="{DD75F27C-FAB6-40F6-8911-7F88EA40E5AA}" destId="{3651B4A6-3D63-4F95-922B-8C51EE28A76E}" srcOrd="5" destOrd="0" presId="urn:microsoft.com/office/officeart/2005/8/layout/list1"/>
    <dgm:cxn modelId="{57DE69B9-3E23-41E2-B6FF-DE11ECFF8CEE}" type="presParOf" srcId="{DD75F27C-FAB6-40F6-8911-7F88EA40E5AA}" destId="{7E0FFEAD-FD80-48DA-8E5C-DBBA05AE4D13}" srcOrd="6" destOrd="0" presId="urn:microsoft.com/office/officeart/2005/8/layout/list1"/>
    <dgm:cxn modelId="{D9E530D1-ED94-41C6-80F3-A98F548ADA79}" type="presParOf" srcId="{DD75F27C-FAB6-40F6-8911-7F88EA40E5AA}" destId="{EFBBB1D2-52E3-45F9-A280-D1C381FDDCB5}" srcOrd="7" destOrd="0" presId="urn:microsoft.com/office/officeart/2005/8/layout/list1"/>
    <dgm:cxn modelId="{6595D394-780D-4EFE-BAEC-EA4238D122D3}" type="presParOf" srcId="{DD75F27C-FAB6-40F6-8911-7F88EA40E5AA}" destId="{68CD5989-8B5B-4A78-8CD7-804A98ADB3BB}" srcOrd="8" destOrd="0" presId="urn:microsoft.com/office/officeart/2005/8/layout/list1"/>
    <dgm:cxn modelId="{90768E53-515B-405C-BB91-6F90EC068EC7}" type="presParOf" srcId="{68CD5989-8B5B-4A78-8CD7-804A98ADB3BB}" destId="{969C556C-2B2B-408C-9B92-EC58857A8A19}" srcOrd="0" destOrd="0" presId="urn:microsoft.com/office/officeart/2005/8/layout/list1"/>
    <dgm:cxn modelId="{9856EE6B-F913-4C8A-826A-EA59CE7CFB27}" type="presParOf" srcId="{68CD5989-8B5B-4A78-8CD7-804A98ADB3BB}" destId="{DC1904A5-E3FD-41CC-9434-E0F944C1B8C0}" srcOrd="1" destOrd="0" presId="urn:microsoft.com/office/officeart/2005/8/layout/list1"/>
    <dgm:cxn modelId="{F675E0A1-180E-4DEF-91A8-DE1D3DE757D3}" type="presParOf" srcId="{DD75F27C-FAB6-40F6-8911-7F88EA40E5AA}" destId="{1BD829CD-B3DC-4BEE-976E-466304C7A6AB}" srcOrd="9" destOrd="0" presId="urn:microsoft.com/office/officeart/2005/8/layout/list1"/>
    <dgm:cxn modelId="{455DF8B1-44FB-4A45-A8BF-478E5262E6E2}" type="presParOf" srcId="{DD75F27C-FAB6-40F6-8911-7F88EA40E5AA}" destId="{9CF355F0-0815-4E93-A7CB-58339CE8565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DD5FEC-09F0-49B0-8EF5-1E9BB636F792}" type="doc">
      <dgm:prSet loTypeId="urn:microsoft.com/office/officeart/2005/8/layout/vList4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A69E943-ADD5-4675-85BB-B81BEF104872}">
      <dgm:prSet phldrT="[Текст]" custT="1"/>
      <dgm:spPr/>
      <dgm:t>
        <a:bodyPr/>
        <a:lstStyle/>
        <a:p>
          <a:pPr rtl="0"/>
          <a:r>
            <a:rPr lang="ru-RU" sz="1600" b="1" dirty="0" smtClean="0">
              <a:latin typeface="+mn-lt"/>
            </a:rPr>
            <a:t>В 1956 году был создан совет медицинских сестер </a:t>
          </a:r>
          <a:endParaRPr lang="ru-RU" sz="1600" dirty="0">
            <a:latin typeface="+mn-lt"/>
          </a:endParaRPr>
        </a:p>
      </dgm:t>
    </dgm:pt>
    <dgm:pt modelId="{4B272D70-8A54-4DB2-B5B0-3BA43DF9804A}" type="parTrans" cxnId="{F9A81BB9-14D7-4812-8EF1-651DBE8EA236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C8F52E30-3BE1-4011-BE61-CA50DD57BE5C}" type="sibTrans" cxnId="{F9A81BB9-14D7-4812-8EF1-651DBE8EA236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EFBB8013-77BF-4AFE-B93E-32B52F969729}">
      <dgm:prSet phldrT="[Текст]" custT="1"/>
      <dgm:spPr/>
      <dgm:t>
        <a:bodyPr/>
        <a:lstStyle/>
        <a:p>
          <a:pPr rtl="0"/>
          <a:r>
            <a:rPr lang="ru-RU" sz="1600" b="1" dirty="0" smtClean="0">
              <a:latin typeface="+mn-lt"/>
              <a:cs typeface="Arial" pitchFamily="34" charset="0"/>
            </a:rPr>
            <a:t>Медицинскими сестрами работали: </a:t>
          </a:r>
          <a:r>
            <a:rPr lang="ru-RU" sz="1600" b="1" dirty="0" err="1" smtClean="0">
              <a:latin typeface="+mn-lt"/>
              <a:cs typeface="Arial" pitchFamily="34" charset="0"/>
            </a:rPr>
            <a:t>М.Г.Алешкевич</a:t>
          </a:r>
          <a:r>
            <a:rPr lang="ru-RU" sz="1600" b="1" dirty="0" smtClean="0">
              <a:latin typeface="+mn-lt"/>
              <a:cs typeface="Arial" pitchFamily="34" charset="0"/>
            </a:rPr>
            <a:t>, </a:t>
          </a:r>
          <a:r>
            <a:rPr lang="ru-RU" sz="1600" b="1" dirty="0" err="1" smtClean="0">
              <a:latin typeface="+mn-lt"/>
              <a:cs typeface="Arial" pitchFamily="34" charset="0"/>
            </a:rPr>
            <a:t>В.А.Соловьева</a:t>
          </a:r>
          <a:r>
            <a:rPr lang="ru-RU" sz="1600" b="1" dirty="0" smtClean="0">
              <a:latin typeface="+mn-lt"/>
              <a:cs typeface="Arial" pitchFamily="34" charset="0"/>
            </a:rPr>
            <a:t>, </a:t>
          </a:r>
          <a:r>
            <a:rPr lang="ru-RU" sz="1600" b="1" dirty="0" err="1" smtClean="0">
              <a:latin typeface="+mn-lt"/>
              <a:cs typeface="Arial" pitchFamily="34" charset="0"/>
            </a:rPr>
            <a:t>А.М.Кудрина</a:t>
          </a:r>
          <a:r>
            <a:rPr lang="ru-RU" sz="1600" b="1" dirty="0" smtClean="0">
              <a:latin typeface="+mn-lt"/>
              <a:cs typeface="Arial" pitchFamily="34" charset="0"/>
            </a:rPr>
            <a:t>, </a:t>
          </a:r>
          <a:r>
            <a:rPr lang="ru-RU" sz="1600" b="1" dirty="0" err="1" smtClean="0">
              <a:latin typeface="+mn-lt"/>
              <a:cs typeface="Arial" pitchFamily="34" charset="0"/>
            </a:rPr>
            <a:t>А.А.Волкова</a:t>
          </a:r>
          <a:r>
            <a:rPr lang="ru-RU" sz="1600" b="1" dirty="0" smtClean="0">
              <a:latin typeface="+mn-lt"/>
              <a:cs typeface="Arial" pitchFamily="34" charset="0"/>
            </a:rPr>
            <a:t>, </a:t>
          </a:r>
          <a:r>
            <a:rPr lang="ru-RU" sz="1600" b="1" dirty="0" err="1" smtClean="0">
              <a:latin typeface="+mn-lt"/>
              <a:cs typeface="Arial" pitchFamily="34" charset="0"/>
            </a:rPr>
            <a:t>А.С.Сысолина</a:t>
          </a:r>
          <a:r>
            <a:rPr lang="ru-RU" sz="1600" b="1" dirty="0" smtClean="0">
              <a:latin typeface="+mn-lt"/>
              <a:cs typeface="Arial" pitchFamily="34" charset="0"/>
            </a:rPr>
            <a:t>, медсестры </a:t>
          </a:r>
          <a:r>
            <a:rPr lang="ru-RU" sz="1600" b="1" dirty="0" err="1" smtClean="0">
              <a:latin typeface="+mn-lt"/>
              <a:cs typeface="Arial" pitchFamily="34" charset="0"/>
            </a:rPr>
            <a:t>Д.Н.Агафонова</a:t>
          </a:r>
          <a:r>
            <a:rPr lang="ru-RU" sz="1600" b="1" dirty="0" smtClean="0">
              <a:latin typeface="+mn-lt"/>
              <a:cs typeface="Arial" pitchFamily="34" charset="0"/>
            </a:rPr>
            <a:t>, </a:t>
          </a:r>
          <a:r>
            <a:rPr lang="ru-RU" sz="1600" b="1" dirty="0" err="1" smtClean="0">
              <a:latin typeface="+mn-lt"/>
              <a:cs typeface="Arial" pitchFamily="34" charset="0"/>
            </a:rPr>
            <a:t>А.В.Курчина</a:t>
          </a:r>
          <a:r>
            <a:rPr lang="ru-RU" sz="1600" b="1" dirty="0" smtClean="0">
              <a:latin typeface="+mn-lt"/>
              <a:cs typeface="Arial" pitchFamily="34" charset="0"/>
            </a:rPr>
            <a:t>, </a:t>
          </a:r>
          <a:r>
            <a:rPr lang="ru-RU" sz="1600" b="1" dirty="0" err="1" smtClean="0">
              <a:latin typeface="+mn-lt"/>
              <a:cs typeface="Arial" pitchFamily="34" charset="0"/>
            </a:rPr>
            <a:t>Ч.А.Гусельникова</a:t>
          </a:r>
          <a:r>
            <a:rPr lang="ru-RU" sz="1600" b="1" dirty="0" smtClean="0">
              <a:latin typeface="+mn-lt"/>
              <a:cs typeface="Arial" pitchFamily="34" charset="0"/>
            </a:rPr>
            <a:t> </a:t>
          </a:r>
          <a:endParaRPr lang="ru-RU" sz="1600" dirty="0">
            <a:latin typeface="+mn-lt"/>
          </a:endParaRPr>
        </a:p>
      </dgm:t>
    </dgm:pt>
    <dgm:pt modelId="{C971A732-8C2A-48FF-990F-1B5F7CB0923F}" type="parTrans" cxnId="{17E9F2E5-8FA0-4262-B7CD-EE5A76F1DCC7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CA951E55-8B07-4A4E-85D7-A1967CE3D4E9}" type="sibTrans" cxnId="{17E9F2E5-8FA0-4262-B7CD-EE5A76F1DCC7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8B521241-02D9-45AD-82DD-B62942EFA97B}">
      <dgm:prSet phldrT="[Текст]" custT="1"/>
      <dgm:spPr/>
      <dgm:t>
        <a:bodyPr/>
        <a:lstStyle/>
        <a:p>
          <a:pPr rtl="0"/>
          <a:r>
            <a:rPr lang="ru-RU" sz="1600" b="1" dirty="0" smtClean="0">
              <a:latin typeface="+mn-lt"/>
            </a:rPr>
            <a:t>В 1962 году в Омске проводился первый областной съезд средних медработников</a:t>
          </a:r>
          <a:r>
            <a:rPr lang="ru-RU" sz="1600" b="1" dirty="0" smtClean="0">
              <a:latin typeface="+mn-lt"/>
              <a:cs typeface="Arial" pitchFamily="34" charset="0"/>
            </a:rPr>
            <a:t>15 делегатов от ОКБ </a:t>
          </a:r>
          <a:endParaRPr lang="ru-RU" sz="1600" dirty="0">
            <a:latin typeface="+mn-lt"/>
          </a:endParaRPr>
        </a:p>
      </dgm:t>
    </dgm:pt>
    <dgm:pt modelId="{A399EB11-D7C3-4BF4-AEEC-F560AB7398B4}" type="parTrans" cxnId="{6D8BC648-6F00-404F-A560-193384D1A617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1C8D86E7-CDB9-47EC-912F-DD38EDBA52B5}" type="sibTrans" cxnId="{6D8BC648-6F00-404F-A560-193384D1A617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57549AD0-AB77-4864-8237-94B2AEF6F625}">
      <dgm:prSet custT="1"/>
      <dgm:spPr/>
      <dgm:t>
        <a:bodyPr/>
        <a:lstStyle/>
        <a:p>
          <a:pPr algn="l"/>
          <a:r>
            <a:rPr lang="ru-RU" sz="1600" b="1" dirty="0" smtClean="0">
              <a:latin typeface="+mn-lt"/>
              <a:cs typeface="Arial" pitchFamily="34" charset="0"/>
            </a:rPr>
            <a:t>1963 году согласно приказа МЗ СССР №395 введена должность «Главная сестра больницы»</a:t>
          </a:r>
          <a:r>
            <a:rPr lang="ru-RU" sz="1600" dirty="0" smtClean="0">
              <a:latin typeface="+mn-lt"/>
              <a:cs typeface="Arial" pitchFamily="34" charset="0"/>
            </a:rPr>
            <a:t> </a:t>
          </a:r>
          <a:endParaRPr lang="ru-RU" sz="1600" dirty="0">
            <a:latin typeface="+mn-lt"/>
            <a:cs typeface="Arial" pitchFamily="34" charset="0"/>
          </a:endParaRPr>
        </a:p>
      </dgm:t>
    </dgm:pt>
    <dgm:pt modelId="{C8CCBE9B-DAB0-4BEA-A2A4-527693502DC5}" type="parTrans" cxnId="{1B194301-2DDC-47B7-B105-D5EB464D472C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9E3C83F1-C693-4D2F-BF87-C1C3745809B9}" type="sibTrans" cxnId="{1B194301-2DDC-47B7-B105-D5EB464D472C}">
      <dgm:prSet/>
      <dgm:spPr/>
      <dgm:t>
        <a:bodyPr/>
        <a:lstStyle/>
        <a:p>
          <a:endParaRPr lang="ru-RU" sz="1600">
            <a:latin typeface="+mn-lt"/>
          </a:endParaRPr>
        </a:p>
      </dgm:t>
    </dgm:pt>
    <dgm:pt modelId="{25E26C3A-016A-417F-9AF0-CAA826FC8B36}" type="pres">
      <dgm:prSet presAssocID="{9CDD5FEC-09F0-49B0-8EF5-1E9BB636F7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2798A9-FAFF-4169-BC44-17951DD7F43C}" type="pres">
      <dgm:prSet presAssocID="{3A69E943-ADD5-4675-85BB-B81BEF104872}" presName="comp" presStyleCnt="0"/>
      <dgm:spPr/>
      <dgm:t>
        <a:bodyPr/>
        <a:lstStyle/>
        <a:p>
          <a:endParaRPr lang="ru-RU"/>
        </a:p>
      </dgm:t>
    </dgm:pt>
    <dgm:pt modelId="{B2EAA49C-6FB8-44AC-9A1C-F6CEF1C73FA4}" type="pres">
      <dgm:prSet presAssocID="{3A69E943-ADD5-4675-85BB-B81BEF104872}" presName="box" presStyleLbl="node1" presStyleIdx="0" presStyleCnt="4"/>
      <dgm:spPr/>
      <dgm:t>
        <a:bodyPr/>
        <a:lstStyle/>
        <a:p>
          <a:endParaRPr lang="ru-RU"/>
        </a:p>
      </dgm:t>
    </dgm:pt>
    <dgm:pt modelId="{86DC4784-8982-4ADC-A847-63E4B0403B14}" type="pres">
      <dgm:prSet presAssocID="{3A69E943-ADD5-4675-85BB-B81BEF104872}" presName="img" presStyleLbl="fgImgPlac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A649A92-37F5-4BD8-8CCF-0C364B66EB3E}" type="pres">
      <dgm:prSet presAssocID="{3A69E943-ADD5-4675-85BB-B81BEF10487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0EE8A-18B4-434F-AC42-0A909B3A3AB8}" type="pres">
      <dgm:prSet presAssocID="{C8F52E30-3BE1-4011-BE61-CA50DD57BE5C}" presName="spacer" presStyleCnt="0"/>
      <dgm:spPr/>
      <dgm:t>
        <a:bodyPr/>
        <a:lstStyle/>
        <a:p>
          <a:endParaRPr lang="ru-RU"/>
        </a:p>
      </dgm:t>
    </dgm:pt>
    <dgm:pt modelId="{D1B3D197-4AEF-479D-B575-F39B111D58F9}" type="pres">
      <dgm:prSet presAssocID="{EFBB8013-77BF-4AFE-B93E-32B52F969729}" presName="comp" presStyleCnt="0"/>
      <dgm:spPr/>
      <dgm:t>
        <a:bodyPr/>
        <a:lstStyle/>
        <a:p>
          <a:endParaRPr lang="ru-RU"/>
        </a:p>
      </dgm:t>
    </dgm:pt>
    <dgm:pt modelId="{74E90DC3-1284-4B1F-9764-6E19E43A8F81}" type="pres">
      <dgm:prSet presAssocID="{EFBB8013-77BF-4AFE-B93E-32B52F969729}" presName="box" presStyleLbl="node1" presStyleIdx="1" presStyleCnt="4"/>
      <dgm:spPr/>
      <dgm:t>
        <a:bodyPr/>
        <a:lstStyle/>
        <a:p>
          <a:endParaRPr lang="ru-RU"/>
        </a:p>
      </dgm:t>
    </dgm:pt>
    <dgm:pt modelId="{62A644F7-67AF-4621-A509-C090C884794B}" type="pres">
      <dgm:prSet presAssocID="{EFBB8013-77BF-4AFE-B93E-32B52F969729}" presName="img" presStyleLbl="fgImgPlac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8375CA7-B168-4E04-B2E4-AE6EEEF287CF}" type="pres">
      <dgm:prSet presAssocID="{EFBB8013-77BF-4AFE-B93E-32B52F969729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99876-88E7-4369-A05A-6758E0CD3E6A}" type="pres">
      <dgm:prSet presAssocID="{CA951E55-8B07-4A4E-85D7-A1967CE3D4E9}" presName="spacer" presStyleCnt="0"/>
      <dgm:spPr/>
      <dgm:t>
        <a:bodyPr/>
        <a:lstStyle/>
        <a:p>
          <a:endParaRPr lang="ru-RU"/>
        </a:p>
      </dgm:t>
    </dgm:pt>
    <dgm:pt modelId="{2583BEE3-D581-4ED2-90E2-A3B25EDEC1F8}" type="pres">
      <dgm:prSet presAssocID="{8B521241-02D9-45AD-82DD-B62942EFA97B}" presName="comp" presStyleCnt="0"/>
      <dgm:spPr/>
      <dgm:t>
        <a:bodyPr/>
        <a:lstStyle/>
        <a:p>
          <a:endParaRPr lang="ru-RU"/>
        </a:p>
      </dgm:t>
    </dgm:pt>
    <dgm:pt modelId="{F6DB532F-F67B-4B48-9B09-C470940E440A}" type="pres">
      <dgm:prSet presAssocID="{8B521241-02D9-45AD-82DD-B62942EFA97B}" presName="box" presStyleLbl="node1" presStyleIdx="2" presStyleCnt="4"/>
      <dgm:spPr/>
      <dgm:t>
        <a:bodyPr/>
        <a:lstStyle/>
        <a:p>
          <a:endParaRPr lang="ru-RU"/>
        </a:p>
      </dgm:t>
    </dgm:pt>
    <dgm:pt modelId="{984A043B-EBA8-41B9-B164-F651879C6070}" type="pres">
      <dgm:prSet presAssocID="{8B521241-02D9-45AD-82DD-B62942EFA97B}" presName="img" presStyleLbl="fgImgPlac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189F3F2-5FBC-4731-BCD4-71727C2E1C5A}" type="pres">
      <dgm:prSet presAssocID="{8B521241-02D9-45AD-82DD-B62942EFA97B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DF650-6004-4645-891B-AB9902316D73}" type="pres">
      <dgm:prSet presAssocID="{1C8D86E7-CDB9-47EC-912F-DD38EDBA52B5}" presName="spacer" presStyleCnt="0"/>
      <dgm:spPr/>
      <dgm:t>
        <a:bodyPr/>
        <a:lstStyle/>
        <a:p>
          <a:endParaRPr lang="ru-RU"/>
        </a:p>
      </dgm:t>
    </dgm:pt>
    <dgm:pt modelId="{1DF8980E-04A6-48F5-AC41-74AC6AE63705}" type="pres">
      <dgm:prSet presAssocID="{57549AD0-AB77-4864-8237-94B2AEF6F625}" presName="comp" presStyleCnt="0"/>
      <dgm:spPr/>
      <dgm:t>
        <a:bodyPr/>
        <a:lstStyle/>
        <a:p>
          <a:endParaRPr lang="ru-RU"/>
        </a:p>
      </dgm:t>
    </dgm:pt>
    <dgm:pt modelId="{660FDCA4-4F35-46EF-86B4-DBA44E0A015F}" type="pres">
      <dgm:prSet presAssocID="{57549AD0-AB77-4864-8237-94B2AEF6F625}" presName="box" presStyleLbl="node1" presStyleIdx="3" presStyleCnt="4"/>
      <dgm:spPr/>
      <dgm:t>
        <a:bodyPr/>
        <a:lstStyle/>
        <a:p>
          <a:endParaRPr lang="ru-RU"/>
        </a:p>
      </dgm:t>
    </dgm:pt>
    <dgm:pt modelId="{32CC1ECB-A429-4F41-8657-8770B3442001}" type="pres">
      <dgm:prSet presAssocID="{57549AD0-AB77-4864-8237-94B2AEF6F625}" presName="img" presStyleLbl="fgImgPlace1" presStyleIdx="3" presStyleCnt="4" custScaleY="140112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CBA7D41-9FEE-40EC-A496-D29B087D879D}" type="pres">
      <dgm:prSet presAssocID="{57549AD0-AB77-4864-8237-94B2AEF6F625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C58CDB-D93A-4473-B904-1A7BB2376ED1}" type="presOf" srcId="{3A69E943-ADD5-4675-85BB-B81BEF104872}" destId="{B2EAA49C-6FB8-44AC-9A1C-F6CEF1C73FA4}" srcOrd="0" destOrd="0" presId="urn:microsoft.com/office/officeart/2005/8/layout/vList4"/>
    <dgm:cxn modelId="{6D8BC648-6F00-404F-A560-193384D1A617}" srcId="{9CDD5FEC-09F0-49B0-8EF5-1E9BB636F792}" destId="{8B521241-02D9-45AD-82DD-B62942EFA97B}" srcOrd="2" destOrd="0" parTransId="{A399EB11-D7C3-4BF4-AEEC-F560AB7398B4}" sibTransId="{1C8D86E7-CDB9-47EC-912F-DD38EDBA52B5}"/>
    <dgm:cxn modelId="{1B194301-2DDC-47B7-B105-D5EB464D472C}" srcId="{9CDD5FEC-09F0-49B0-8EF5-1E9BB636F792}" destId="{57549AD0-AB77-4864-8237-94B2AEF6F625}" srcOrd="3" destOrd="0" parTransId="{C8CCBE9B-DAB0-4BEA-A2A4-527693502DC5}" sibTransId="{9E3C83F1-C693-4D2F-BF87-C1C3745809B9}"/>
    <dgm:cxn modelId="{EC6F0F6F-5215-454F-9469-5F05B7711FF3}" type="presOf" srcId="{57549AD0-AB77-4864-8237-94B2AEF6F625}" destId="{660FDCA4-4F35-46EF-86B4-DBA44E0A015F}" srcOrd="0" destOrd="0" presId="urn:microsoft.com/office/officeart/2005/8/layout/vList4"/>
    <dgm:cxn modelId="{B3AF8B4E-2339-4FA1-8FED-76C17771A063}" type="presOf" srcId="{EFBB8013-77BF-4AFE-B93E-32B52F969729}" destId="{74E90DC3-1284-4B1F-9764-6E19E43A8F81}" srcOrd="0" destOrd="0" presId="urn:microsoft.com/office/officeart/2005/8/layout/vList4"/>
    <dgm:cxn modelId="{F9A81BB9-14D7-4812-8EF1-651DBE8EA236}" srcId="{9CDD5FEC-09F0-49B0-8EF5-1E9BB636F792}" destId="{3A69E943-ADD5-4675-85BB-B81BEF104872}" srcOrd="0" destOrd="0" parTransId="{4B272D70-8A54-4DB2-B5B0-3BA43DF9804A}" sibTransId="{C8F52E30-3BE1-4011-BE61-CA50DD57BE5C}"/>
    <dgm:cxn modelId="{B96F8012-8E5F-4D07-8F43-A9BF76840BAA}" type="presOf" srcId="{9CDD5FEC-09F0-49B0-8EF5-1E9BB636F792}" destId="{25E26C3A-016A-417F-9AF0-CAA826FC8B36}" srcOrd="0" destOrd="0" presId="urn:microsoft.com/office/officeart/2005/8/layout/vList4"/>
    <dgm:cxn modelId="{17E9F2E5-8FA0-4262-B7CD-EE5A76F1DCC7}" srcId="{9CDD5FEC-09F0-49B0-8EF5-1E9BB636F792}" destId="{EFBB8013-77BF-4AFE-B93E-32B52F969729}" srcOrd="1" destOrd="0" parTransId="{C971A732-8C2A-48FF-990F-1B5F7CB0923F}" sibTransId="{CA951E55-8B07-4A4E-85D7-A1967CE3D4E9}"/>
    <dgm:cxn modelId="{1754EBD7-FE73-483A-845C-6AB8F442CB01}" type="presOf" srcId="{8B521241-02D9-45AD-82DD-B62942EFA97B}" destId="{F6DB532F-F67B-4B48-9B09-C470940E440A}" srcOrd="0" destOrd="0" presId="urn:microsoft.com/office/officeart/2005/8/layout/vList4"/>
    <dgm:cxn modelId="{E99B39E0-6C32-412F-819E-33A006DB48D8}" type="presOf" srcId="{3A69E943-ADD5-4675-85BB-B81BEF104872}" destId="{9A649A92-37F5-4BD8-8CCF-0C364B66EB3E}" srcOrd="1" destOrd="0" presId="urn:microsoft.com/office/officeart/2005/8/layout/vList4"/>
    <dgm:cxn modelId="{C0BA13D4-2414-4692-905B-66E469521F64}" type="presOf" srcId="{57549AD0-AB77-4864-8237-94B2AEF6F625}" destId="{2CBA7D41-9FEE-40EC-A496-D29B087D879D}" srcOrd="1" destOrd="0" presId="urn:microsoft.com/office/officeart/2005/8/layout/vList4"/>
    <dgm:cxn modelId="{75E032AE-BD9F-4A0E-9988-EEE36571F253}" type="presOf" srcId="{EFBB8013-77BF-4AFE-B93E-32B52F969729}" destId="{C8375CA7-B168-4E04-B2E4-AE6EEEF287CF}" srcOrd="1" destOrd="0" presId="urn:microsoft.com/office/officeart/2005/8/layout/vList4"/>
    <dgm:cxn modelId="{88185ADC-7ED7-4ADD-B86A-E7E4E8ACD8F6}" type="presOf" srcId="{8B521241-02D9-45AD-82DD-B62942EFA97B}" destId="{5189F3F2-5FBC-4731-BCD4-71727C2E1C5A}" srcOrd="1" destOrd="0" presId="urn:microsoft.com/office/officeart/2005/8/layout/vList4"/>
    <dgm:cxn modelId="{9AC35C9A-2D86-42BA-8672-B7E6C804B095}" type="presParOf" srcId="{25E26C3A-016A-417F-9AF0-CAA826FC8B36}" destId="{542798A9-FAFF-4169-BC44-17951DD7F43C}" srcOrd="0" destOrd="0" presId="urn:microsoft.com/office/officeart/2005/8/layout/vList4"/>
    <dgm:cxn modelId="{0F233DE6-19FC-4EE7-91E3-16FB43201A15}" type="presParOf" srcId="{542798A9-FAFF-4169-BC44-17951DD7F43C}" destId="{B2EAA49C-6FB8-44AC-9A1C-F6CEF1C73FA4}" srcOrd="0" destOrd="0" presId="urn:microsoft.com/office/officeart/2005/8/layout/vList4"/>
    <dgm:cxn modelId="{24D62B44-27C7-4074-88F8-49EC893639A1}" type="presParOf" srcId="{542798A9-FAFF-4169-BC44-17951DD7F43C}" destId="{86DC4784-8982-4ADC-A847-63E4B0403B14}" srcOrd="1" destOrd="0" presId="urn:microsoft.com/office/officeart/2005/8/layout/vList4"/>
    <dgm:cxn modelId="{0FCCE366-18A0-457C-A74E-A0085C5904CC}" type="presParOf" srcId="{542798A9-FAFF-4169-BC44-17951DD7F43C}" destId="{9A649A92-37F5-4BD8-8CCF-0C364B66EB3E}" srcOrd="2" destOrd="0" presId="urn:microsoft.com/office/officeart/2005/8/layout/vList4"/>
    <dgm:cxn modelId="{2D13B288-3DE7-4EF9-B5F0-B57028D91733}" type="presParOf" srcId="{25E26C3A-016A-417F-9AF0-CAA826FC8B36}" destId="{5970EE8A-18B4-434F-AC42-0A909B3A3AB8}" srcOrd="1" destOrd="0" presId="urn:microsoft.com/office/officeart/2005/8/layout/vList4"/>
    <dgm:cxn modelId="{96CE07C1-6D50-4018-8180-71104D3FEC93}" type="presParOf" srcId="{25E26C3A-016A-417F-9AF0-CAA826FC8B36}" destId="{D1B3D197-4AEF-479D-B575-F39B111D58F9}" srcOrd="2" destOrd="0" presId="urn:microsoft.com/office/officeart/2005/8/layout/vList4"/>
    <dgm:cxn modelId="{FA717C95-5B83-4FE3-A419-51409D0610E3}" type="presParOf" srcId="{D1B3D197-4AEF-479D-B575-F39B111D58F9}" destId="{74E90DC3-1284-4B1F-9764-6E19E43A8F81}" srcOrd="0" destOrd="0" presId="urn:microsoft.com/office/officeart/2005/8/layout/vList4"/>
    <dgm:cxn modelId="{71B04866-6C49-4253-9536-9E49F85CE430}" type="presParOf" srcId="{D1B3D197-4AEF-479D-B575-F39B111D58F9}" destId="{62A644F7-67AF-4621-A509-C090C884794B}" srcOrd="1" destOrd="0" presId="urn:microsoft.com/office/officeart/2005/8/layout/vList4"/>
    <dgm:cxn modelId="{2C7B1A61-97E1-44C6-8DCA-59C16E799A40}" type="presParOf" srcId="{D1B3D197-4AEF-479D-B575-F39B111D58F9}" destId="{C8375CA7-B168-4E04-B2E4-AE6EEEF287CF}" srcOrd="2" destOrd="0" presId="urn:microsoft.com/office/officeart/2005/8/layout/vList4"/>
    <dgm:cxn modelId="{7352E975-7F62-4A24-99D7-D49E85C9C3B7}" type="presParOf" srcId="{25E26C3A-016A-417F-9AF0-CAA826FC8B36}" destId="{35099876-88E7-4369-A05A-6758E0CD3E6A}" srcOrd="3" destOrd="0" presId="urn:microsoft.com/office/officeart/2005/8/layout/vList4"/>
    <dgm:cxn modelId="{5BB0B9C9-314B-4AD9-A8CF-64AACED2AA58}" type="presParOf" srcId="{25E26C3A-016A-417F-9AF0-CAA826FC8B36}" destId="{2583BEE3-D581-4ED2-90E2-A3B25EDEC1F8}" srcOrd="4" destOrd="0" presId="urn:microsoft.com/office/officeart/2005/8/layout/vList4"/>
    <dgm:cxn modelId="{C4075E92-680F-4CC1-A753-E94EEAEA5D8F}" type="presParOf" srcId="{2583BEE3-D581-4ED2-90E2-A3B25EDEC1F8}" destId="{F6DB532F-F67B-4B48-9B09-C470940E440A}" srcOrd="0" destOrd="0" presId="urn:microsoft.com/office/officeart/2005/8/layout/vList4"/>
    <dgm:cxn modelId="{E8E82DDC-DD78-4B42-AE77-7F7DF5EABE2C}" type="presParOf" srcId="{2583BEE3-D581-4ED2-90E2-A3B25EDEC1F8}" destId="{984A043B-EBA8-41B9-B164-F651879C6070}" srcOrd="1" destOrd="0" presId="urn:microsoft.com/office/officeart/2005/8/layout/vList4"/>
    <dgm:cxn modelId="{33001EFA-3AF8-40E0-B37F-62BECE96B3FB}" type="presParOf" srcId="{2583BEE3-D581-4ED2-90E2-A3B25EDEC1F8}" destId="{5189F3F2-5FBC-4731-BCD4-71727C2E1C5A}" srcOrd="2" destOrd="0" presId="urn:microsoft.com/office/officeart/2005/8/layout/vList4"/>
    <dgm:cxn modelId="{21EFE02C-4B93-475C-8DAB-232742E404B4}" type="presParOf" srcId="{25E26C3A-016A-417F-9AF0-CAA826FC8B36}" destId="{F45DF650-6004-4645-891B-AB9902316D73}" srcOrd="5" destOrd="0" presId="urn:microsoft.com/office/officeart/2005/8/layout/vList4"/>
    <dgm:cxn modelId="{19AB04CB-4EFA-4051-A233-15F7B9FD49C9}" type="presParOf" srcId="{25E26C3A-016A-417F-9AF0-CAA826FC8B36}" destId="{1DF8980E-04A6-48F5-AC41-74AC6AE63705}" srcOrd="6" destOrd="0" presId="urn:microsoft.com/office/officeart/2005/8/layout/vList4"/>
    <dgm:cxn modelId="{CD0EEA03-6733-4C90-8A27-5E09CD3EFEED}" type="presParOf" srcId="{1DF8980E-04A6-48F5-AC41-74AC6AE63705}" destId="{660FDCA4-4F35-46EF-86B4-DBA44E0A015F}" srcOrd="0" destOrd="0" presId="urn:microsoft.com/office/officeart/2005/8/layout/vList4"/>
    <dgm:cxn modelId="{5CD0B497-AC88-4269-96BA-7130C6945323}" type="presParOf" srcId="{1DF8980E-04A6-48F5-AC41-74AC6AE63705}" destId="{32CC1ECB-A429-4F41-8657-8770B3442001}" srcOrd="1" destOrd="0" presId="urn:microsoft.com/office/officeart/2005/8/layout/vList4"/>
    <dgm:cxn modelId="{C73052DC-3337-4660-8DC9-F1FDA06C7766}" type="presParOf" srcId="{1DF8980E-04A6-48F5-AC41-74AC6AE63705}" destId="{2CBA7D41-9FEE-40EC-A496-D29B087D879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D45BD9-E1D4-404F-A041-12E6330E5E9E}" type="doc">
      <dgm:prSet loTypeId="urn:microsoft.com/office/officeart/2005/8/layout/matrix1" loCatId="matrix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8BE4569-80FF-4BA9-9C11-A95E2FD859D7}">
      <dgm:prSet custT="1"/>
      <dgm:spPr/>
      <dgm:t>
        <a:bodyPr/>
        <a:lstStyle/>
        <a:p>
          <a:pPr algn="ctr" rtl="0"/>
          <a:r>
            <a:rPr lang="ru-RU" sz="1400" b="1" dirty="0" smtClean="0">
              <a:latin typeface="Cambria" pitchFamily="18" charset="0"/>
            </a:rPr>
            <a:t>Современные подходы  организации сестринского ухода в Омской областной клинической больнице </a:t>
          </a:r>
          <a:endParaRPr lang="ru-RU" sz="1400" b="1" dirty="0">
            <a:latin typeface="Cambria" pitchFamily="18" charset="0"/>
          </a:endParaRPr>
        </a:p>
      </dgm:t>
    </dgm:pt>
    <dgm:pt modelId="{5846AC87-0837-4963-A490-B84DE8697834}" type="sibTrans" cxnId="{CCEEA871-FD3A-42C1-B558-961C98A86E41}">
      <dgm:prSet/>
      <dgm:spPr/>
      <dgm:t>
        <a:bodyPr/>
        <a:lstStyle/>
        <a:p>
          <a:endParaRPr lang="ru-RU"/>
        </a:p>
      </dgm:t>
    </dgm:pt>
    <dgm:pt modelId="{033CAC35-C1F9-49B1-8961-F2893155F692}" type="parTrans" cxnId="{CCEEA871-FD3A-42C1-B558-961C98A86E41}">
      <dgm:prSet/>
      <dgm:spPr/>
      <dgm:t>
        <a:bodyPr/>
        <a:lstStyle/>
        <a:p>
          <a:endParaRPr lang="ru-RU"/>
        </a:p>
      </dgm:t>
    </dgm:pt>
    <dgm:pt modelId="{C23A91D8-5C4E-4DE1-A3BE-3F7093BB70E3}">
      <dgm:prSet/>
      <dgm:spPr/>
      <dgm:t>
        <a:bodyPr/>
        <a:lstStyle/>
        <a:p>
          <a:endParaRPr lang="ru-RU" dirty="0"/>
        </a:p>
      </dgm:t>
    </dgm:pt>
    <dgm:pt modelId="{64BDE539-5292-420E-806C-DE90BDDBD1D0}" type="parTrans" cxnId="{B4174A02-B237-44C7-B881-CC1C4E34CF55}">
      <dgm:prSet/>
      <dgm:spPr/>
      <dgm:t>
        <a:bodyPr/>
        <a:lstStyle/>
        <a:p>
          <a:endParaRPr lang="ru-RU"/>
        </a:p>
      </dgm:t>
    </dgm:pt>
    <dgm:pt modelId="{D12C29C7-6D0E-4B07-81CB-00E0AE9B74D8}" type="sibTrans" cxnId="{B4174A02-B237-44C7-B881-CC1C4E34CF55}">
      <dgm:prSet/>
      <dgm:spPr/>
      <dgm:t>
        <a:bodyPr/>
        <a:lstStyle/>
        <a:p>
          <a:endParaRPr lang="ru-RU"/>
        </a:p>
      </dgm:t>
    </dgm:pt>
    <dgm:pt modelId="{6233038B-EEE4-40E4-B84F-43FCF2B1CAD3}" type="pres">
      <dgm:prSet presAssocID="{F7D45BD9-E1D4-404F-A041-12E6330E5E9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41457D-C7BE-4FC3-A1F8-E4670FE0EB5A}" type="pres">
      <dgm:prSet presAssocID="{F7D45BD9-E1D4-404F-A041-12E6330E5E9E}" presName="matrix" presStyleCnt="0"/>
      <dgm:spPr/>
      <dgm:t>
        <a:bodyPr/>
        <a:lstStyle/>
        <a:p>
          <a:endParaRPr lang="ru-RU"/>
        </a:p>
      </dgm:t>
    </dgm:pt>
    <dgm:pt modelId="{33A64431-898B-4758-8D9D-B6F11A010E83}" type="pres">
      <dgm:prSet presAssocID="{F7D45BD9-E1D4-404F-A041-12E6330E5E9E}" presName="tile1" presStyleLbl="node1" presStyleIdx="0" presStyleCnt="4"/>
      <dgm:spPr/>
      <dgm:t>
        <a:bodyPr/>
        <a:lstStyle/>
        <a:p>
          <a:endParaRPr lang="ru-RU"/>
        </a:p>
      </dgm:t>
    </dgm:pt>
    <dgm:pt modelId="{B472EF54-7BFE-4502-82DF-2433A63B005F}" type="pres">
      <dgm:prSet presAssocID="{F7D45BD9-E1D4-404F-A041-12E6330E5E9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BA926-81FD-47C5-942E-7931DCF558D6}" type="pres">
      <dgm:prSet presAssocID="{F7D45BD9-E1D4-404F-A041-12E6330E5E9E}" presName="tile2" presStyleLbl="node1" presStyleIdx="1" presStyleCnt="4"/>
      <dgm:spPr/>
      <dgm:t>
        <a:bodyPr/>
        <a:lstStyle/>
        <a:p>
          <a:endParaRPr lang="ru-RU"/>
        </a:p>
      </dgm:t>
    </dgm:pt>
    <dgm:pt modelId="{70E4CE21-2CA5-4CAD-A6E6-B361AF5A5AFB}" type="pres">
      <dgm:prSet presAssocID="{F7D45BD9-E1D4-404F-A041-12E6330E5E9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76DEDA-1D98-4ECD-9B6C-4F4E89002390}" type="pres">
      <dgm:prSet presAssocID="{F7D45BD9-E1D4-404F-A041-12E6330E5E9E}" presName="tile3" presStyleLbl="node1" presStyleIdx="2" presStyleCnt="4" custLinFactNeighborY="-23529"/>
      <dgm:spPr/>
      <dgm:t>
        <a:bodyPr/>
        <a:lstStyle/>
        <a:p>
          <a:endParaRPr lang="ru-RU"/>
        </a:p>
      </dgm:t>
    </dgm:pt>
    <dgm:pt modelId="{0207B3A0-E591-437E-BD3E-006E504543DA}" type="pres">
      <dgm:prSet presAssocID="{F7D45BD9-E1D4-404F-A041-12E6330E5E9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42848-6F62-412B-9185-CD47734E8FB9}" type="pres">
      <dgm:prSet presAssocID="{F7D45BD9-E1D4-404F-A041-12E6330E5E9E}" presName="tile4" presStyleLbl="node1" presStyleIdx="3" presStyleCnt="4" custLinFactNeighborX="3809" custLinFactNeighborY="-26471"/>
      <dgm:spPr/>
      <dgm:t>
        <a:bodyPr/>
        <a:lstStyle/>
        <a:p>
          <a:endParaRPr lang="ru-RU"/>
        </a:p>
      </dgm:t>
    </dgm:pt>
    <dgm:pt modelId="{8B4F9B35-80B4-485C-8A1D-B1AFB7797DCF}" type="pres">
      <dgm:prSet presAssocID="{F7D45BD9-E1D4-404F-A041-12E6330E5E9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F9E441-3075-408E-9498-EBDC147382E6}" type="pres">
      <dgm:prSet presAssocID="{F7D45BD9-E1D4-404F-A041-12E6330E5E9E}" presName="centerTile" presStyleLbl="fgShp" presStyleIdx="0" presStyleCnt="1" custScaleX="255319" custScaleY="339623" custLinFactNeighborX="20079" custLinFactNeighborY="-7936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78C9D24-67C6-472B-A53D-D0B22790FBE8}" type="presOf" srcId="{B8BE4569-80FF-4BA9-9C11-A95E2FD859D7}" destId="{CDF9E441-3075-408E-9498-EBDC147382E6}" srcOrd="0" destOrd="0" presId="urn:microsoft.com/office/officeart/2005/8/layout/matrix1"/>
    <dgm:cxn modelId="{17CAFFB3-B856-4A7C-B596-7535D21EA6E6}" type="presOf" srcId="{F7D45BD9-E1D4-404F-A041-12E6330E5E9E}" destId="{6233038B-EEE4-40E4-B84F-43FCF2B1CAD3}" srcOrd="0" destOrd="0" presId="urn:microsoft.com/office/officeart/2005/8/layout/matrix1"/>
    <dgm:cxn modelId="{B4174A02-B237-44C7-B881-CC1C4E34CF55}" srcId="{F7D45BD9-E1D4-404F-A041-12E6330E5E9E}" destId="{C23A91D8-5C4E-4DE1-A3BE-3F7093BB70E3}" srcOrd="1" destOrd="0" parTransId="{64BDE539-5292-420E-806C-DE90BDDBD1D0}" sibTransId="{D12C29C7-6D0E-4B07-81CB-00E0AE9B74D8}"/>
    <dgm:cxn modelId="{CCEEA871-FD3A-42C1-B558-961C98A86E41}" srcId="{F7D45BD9-E1D4-404F-A041-12E6330E5E9E}" destId="{B8BE4569-80FF-4BA9-9C11-A95E2FD859D7}" srcOrd="0" destOrd="0" parTransId="{033CAC35-C1F9-49B1-8961-F2893155F692}" sibTransId="{5846AC87-0837-4963-A490-B84DE8697834}"/>
    <dgm:cxn modelId="{D166DBA2-7952-434B-898F-03E99B45822C}" type="presParOf" srcId="{6233038B-EEE4-40E4-B84F-43FCF2B1CAD3}" destId="{CF41457D-C7BE-4FC3-A1F8-E4670FE0EB5A}" srcOrd="0" destOrd="0" presId="urn:microsoft.com/office/officeart/2005/8/layout/matrix1"/>
    <dgm:cxn modelId="{F368EF87-8445-4A46-9CA1-92C11BC0B4F5}" type="presParOf" srcId="{CF41457D-C7BE-4FC3-A1F8-E4670FE0EB5A}" destId="{33A64431-898B-4758-8D9D-B6F11A010E83}" srcOrd="0" destOrd="0" presId="urn:microsoft.com/office/officeart/2005/8/layout/matrix1"/>
    <dgm:cxn modelId="{45DAE7EE-C8A4-4125-8337-E2425CB1A51D}" type="presParOf" srcId="{CF41457D-C7BE-4FC3-A1F8-E4670FE0EB5A}" destId="{B472EF54-7BFE-4502-82DF-2433A63B005F}" srcOrd="1" destOrd="0" presId="urn:microsoft.com/office/officeart/2005/8/layout/matrix1"/>
    <dgm:cxn modelId="{059FF3E9-4D2C-4071-A01C-958A5324E944}" type="presParOf" srcId="{CF41457D-C7BE-4FC3-A1F8-E4670FE0EB5A}" destId="{31CBA926-81FD-47C5-942E-7931DCF558D6}" srcOrd="2" destOrd="0" presId="urn:microsoft.com/office/officeart/2005/8/layout/matrix1"/>
    <dgm:cxn modelId="{BB296E79-B507-4843-8595-C0FDB91B5C5B}" type="presParOf" srcId="{CF41457D-C7BE-4FC3-A1F8-E4670FE0EB5A}" destId="{70E4CE21-2CA5-4CAD-A6E6-B361AF5A5AFB}" srcOrd="3" destOrd="0" presId="urn:microsoft.com/office/officeart/2005/8/layout/matrix1"/>
    <dgm:cxn modelId="{80A31CAE-A978-428E-9A53-2BE1CB536025}" type="presParOf" srcId="{CF41457D-C7BE-4FC3-A1F8-E4670FE0EB5A}" destId="{7D76DEDA-1D98-4ECD-9B6C-4F4E89002390}" srcOrd="4" destOrd="0" presId="urn:microsoft.com/office/officeart/2005/8/layout/matrix1"/>
    <dgm:cxn modelId="{D4AC330F-3579-4ACB-903F-2B83DD4458BD}" type="presParOf" srcId="{CF41457D-C7BE-4FC3-A1F8-E4670FE0EB5A}" destId="{0207B3A0-E591-437E-BD3E-006E504543DA}" srcOrd="5" destOrd="0" presId="urn:microsoft.com/office/officeart/2005/8/layout/matrix1"/>
    <dgm:cxn modelId="{C164D2BB-0A43-4D0E-838F-DA3BFD0144C9}" type="presParOf" srcId="{CF41457D-C7BE-4FC3-A1F8-E4670FE0EB5A}" destId="{1DE42848-6F62-412B-9185-CD47734E8FB9}" srcOrd="6" destOrd="0" presId="urn:microsoft.com/office/officeart/2005/8/layout/matrix1"/>
    <dgm:cxn modelId="{9411E6EB-2254-4D21-821E-9D424FD6163B}" type="presParOf" srcId="{CF41457D-C7BE-4FC3-A1F8-E4670FE0EB5A}" destId="{8B4F9B35-80B4-485C-8A1D-B1AFB7797DCF}" srcOrd="7" destOrd="0" presId="urn:microsoft.com/office/officeart/2005/8/layout/matrix1"/>
    <dgm:cxn modelId="{D6814190-8F0F-4080-80DE-2AE4C54BFCEC}" type="presParOf" srcId="{6233038B-EEE4-40E4-B84F-43FCF2B1CAD3}" destId="{CDF9E441-3075-408E-9498-EBDC147382E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64431-898B-4758-8D9D-B6F11A010E83}">
      <dsp:nvSpPr>
        <dsp:cNvPr id="0" name=""/>
        <dsp:cNvSpPr/>
      </dsp:nvSpPr>
      <dsp:spPr>
        <a:xfrm rot="16200000">
          <a:off x="553965" y="-553965"/>
          <a:ext cx="764525" cy="1872456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1CBA926-81FD-47C5-942E-7931DCF558D6}">
      <dsp:nvSpPr>
        <dsp:cNvPr id="0" name=""/>
        <dsp:cNvSpPr/>
      </dsp:nvSpPr>
      <dsp:spPr>
        <a:xfrm>
          <a:off x="1872456" y="0"/>
          <a:ext cx="1872456" cy="764525"/>
        </a:xfrm>
        <a:prstGeom prst="round1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D76DEDA-1D98-4ECD-9B6C-4F4E89002390}">
      <dsp:nvSpPr>
        <dsp:cNvPr id="0" name=""/>
        <dsp:cNvSpPr/>
      </dsp:nvSpPr>
      <dsp:spPr>
        <a:xfrm rot="10800000">
          <a:off x="0" y="584639"/>
          <a:ext cx="1872456" cy="764525"/>
        </a:xfrm>
        <a:prstGeom prst="round1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DE42848-6F62-412B-9185-CD47734E8FB9}">
      <dsp:nvSpPr>
        <dsp:cNvPr id="0" name=""/>
        <dsp:cNvSpPr/>
      </dsp:nvSpPr>
      <dsp:spPr>
        <a:xfrm rot="5400000">
          <a:off x="2426421" y="8182"/>
          <a:ext cx="764525" cy="1872456"/>
        </a:xfrm>
        <a:prstGeom prst="round1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DF9E441-3075-408E-9498-EBDC147382E6}">
      <dsp:nvSpPr>
        <dsp:cNvPr id="0" name=""/>
        <dsp:cNvSpPr/>
      </dsp:nvSpPr>
      <dsp:spPr>
        <a:xfrm>
          <a:off x="663817" y="0"/>
          <a:ext cx="2868441" cy="1298251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mbria" pitchFamily="18" charset="0"/>
            </a:rPr>
            <a:t>Современные подходы  организации сестринского ухода в Омской областной клинической больнице </a:t>
          </a:r>
          <a:endParaRPr lang="ru-RU" sz="1400" b="1" kern="1200" dirty="0">
            <a:latin typeface="Cambria" pitchFamily="18" charset="0"/>
          </a:endParaRPr>
        </a:p>
      </dsp:txBody>
      <dsp:txXfrm>
        <a:off x="727192" y="63375"/>
        <a:ext cx="2741691" cy="11715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86E1057-3D35-43A2-8E9F-989CB43504DE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E8BDCC-9BB0-47CE-A193-A614EE4A9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815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04FBB-7EAC-46B5-A60A-081DB0E7D69B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1B1BF-E14A-424E-8189-C3F971906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942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5DFC3-FFD6-46B9-A086-5C37281E5D84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58AA2-8FF2-43D1-A62B-F6106D0BE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673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EEAE5-B5F2-423C-A00B-A592F24A5F86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A6555-6032-482D-A439-A1D03BAC8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08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209F0-9C93-436E-92ED-43ADD208BB1D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FB541-45E0-4278-8CA8-DF3F5260C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708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41C5F-D89E-448C-962C-B7B1508BB101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6140E-3123-4ADD-95E4-F56C60F61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04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B7264-45B6-492A-A283-ED805F815739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D7B80-4A6A-4412-9E36-AB43DDAAE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13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DC3A3-A3E3-48E6-9418-642B3F21F4C6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D7686-55B6-4C99-811B-3797B45F6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651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603D1-6E8D-4530-B63B-697039374557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1E790-5C41-4032-BA33-27C5C6C58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929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30E71-D6D5-4621-9B6C-899A3AD0E3CB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29C9D-66FE-4FB5-B8FB-8D2C80210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33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64535-60CA-41A0-A094-68F75FFD0EA0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0A9E0-A453-4DCB-BE2E-74BDE344F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059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24767-DEDE-427A-B3D4-8189D959E6B4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BEB6C-C9C2-4652-BB77-EF05FADD8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01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D1B263-66A0-413E-9F62-595B36BC45EE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F02AA1-C3C4-47EA-9E93-44D7D390F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6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5.jpeg"/><Relationship Id="rId2" Type="http://schemas.openxmlformats.org/officeDocument/2006/relationships/image" Target="../media/image1.png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.jpeg"/><Relationship Id="rId5" Type="http://schemas.openxmlformats.org/officeDocument/2006/relationships/image" Target="../media/image41.jpeg"/><Relationship Id="rId15" Type="http://schemas.openxmlformats.org/officeDocument/2006/relationships/image" Target="../media/image8.pn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7.png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5.jpeg"/><Relationship Id="rId5" Type="http://schemas.openxmlformats.org/officeDocument/2006/relationships/diagramData" Target="../diagrams/data2.xml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48.jpeg"/><Relationship Id="rId9" Type="http://schemas.microsoft.com/office/2007/relationships/diagramDrawing" Target="../diagrams/drawing2.xml"/><Relationship Id="rId1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7.jpeg"/><Relationship Id="rId18" Type="http://schemas.openxmlformats.org/officeDocument/2006/relationships/image" Target="../media/image62.jpeg"/><Relationship Id="rId3" Type="http://schemas.openxmlformats.org/officeDocument/2006/relationships/image" Target="../media/image53.JPG"/><Relationship Id="rId7" Type="http://schemas.openxmlformats.org/officeDocument/2006/relationships/image" Target="../media/image5.jpeg"/><Relationship Id="rId12" Type="http://schemas.openxmlformats.org/officeDocument/2006/relationships/image" Target="../media/image56.png"/><Relationship Id="rId17" Type="http://schemas.openxmlformats.org/officeDocument/2006/relationships/image" Target="../media/image61.jpeg"/><Relationship Id="rId2" Type="http://schemas.openxmlformats.org/officeDocument/2006/relationships/image" Target="../media/image1.png"/><Relationship Id="rId16" Type="http://schemas.openxmlformats.org/officeDocument/2006/relationships/image" Target="../media/image60.jpeg"/><Relationship Id="rId20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55.jpg"/><Relationship Id="rId15" Type="http://schemas.openxmlformats.org/officeDocument/2006/relationships/image" Target="../media/image59.jpeg"/><Relationship Id="rId10" Type="http://schemas.openxmlformats.org/officeDocument/2006/relationships/image" Target="../media/image8.png"/><Relationship Id="rId19" Type="http://schemas.openxmlformats.org/officeDocument/2006/relationships/image" Target="../media/image63.jpeg"/><Relationship Id="rId4" Type="http://schemas.openxmlformats.org/officeDocument/2006/relationships/image" Target="../media/image54.jpg"/><Relationship Id="rId9" Type="http://schemas.openxmlformats.org/officeDocument/2006/relationships/image" Target="../media/image7.png"/><Relationship Id="rId14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11" Type="http://schemas.openxmlformats.org/officeDocument/2006/relationships/image" Target="../media/image5.jpeg"/><Relationship Id="rId5" Type="http://schemas.openxmlformats.org/officeDocument/2006/relationships/image" Target="../media/image67.jpeg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Relationship Id="rId1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7.pn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12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11" Type="http://schemas.openxmlformats.org/officeDocument/2006/relationships/image" Target="../media/image5.jpeg"/><Relationship Id="rId5" Type="http://schemas.openxmlformats.org/officeDocument/2006/relationships/image" Target="../media/image74.png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73.png"/><Relationship Id="rId9" Type="http://schemas.openxmlformats.org/officeDocument/2006/relationships/image" Target="../media/image78.jpeg"/><Relationship Id="rId1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81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83.jpeg"/><Relationship Id="rId10" Type="http://schemas.openxmlformats.org/officeDocument/2006/relationships/image" Target="../media/image80.png"/><Relationship Id="rId4" Type="http://schemas.openxmlformats.org/officeDocument/2006/relationships/image" Target="../media/image82.jpe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image" Target="../media/image80.pn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11" Type="http://schemas.openxmlformats.org/officeDocument/2006/relationships/image" Target="../media/image79.png"/><Relationship Id="rId5" Type="http://schemas.openxmlformats.org/officeDocument/2006/relationships/image" Target="../media/image86.jpeg"/><Relationship Id="rId10" Type="http://schemas.openxmlformats.org/officeDocument/2006/relationships/image" Target="../media/image5.jpeg"/><Relationship Id="rId4" Type="http://schemas.openxmlformats.org/officeDocument/2006/relationships/image" Target="../media/image85.jpe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13" Type="http://schemas.openxmlformats.org/officeDocument/2006/relationships/image" Target="../media/image80.pn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11" Type="http://schemas.openxmlformats.org/officeDocument/2006/relationships/image" Target="../media/image79.png"/><Relationship Id="rId5" Type="http://schemas.openxmlformats.org/officeDocument/2006/relationships/image" Target="../media/image92.jpeg"/><Relationship Id="rId10" Type="http://schemas.openxmlformats.org/officeDocument/2006/relationships/image" Target="../media/image5.jpeg"/><Relationship Id="rId4" Type="http://schemas.openxmlformats.org/officeDocument/2006/relationships/image" Target="../media/image91.pn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13" Type="http://schemas.openxmlformats.org/officeDocument/2006/relationships/image" Target="../media/image7.pn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12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11" Type="http://schemas.openxmlformats.org/officeDocument/2006/relationships/image" Target="../media/image13.jpeg"/><Relationship Id="rId5" Type="http://schemas.openxmlformats.org/officeDocument/2006/relationships/image" Target="../media/image98.jpeg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Relationship Id="rId1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79.png"/><Relationship Id="rId3" Type="http://schemas.openxmlformats.org/officeDocument/2006/relationships/image" Target="../media/image1.png"/><Relationship Id="rId7" Type="http://schemas.openxmlformats.org/officeDocument/2006/relationships/image" Target="../media/image107.jpeg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6.jpeg"/><Relationship Id="rId11" Type="http://schemas.openxmlformats.org/officeDocument/2006/relationships/image" Target="../media/image4.jpeg"/><Relationship Id="rId5" Type="http://schemas.openxmlformats.org/officeDocument/2006/relationships/image" Target="../media/image105.jpeg"/><Relationship Id="rId15" Type="http://schemas.openxmlformats.org/officeDocument/2006/relationships/image" Target="../media/image80.png"/><Relationship Id="rId10" Type="http://schemas.openxmlformats.org/officeDocument/2006/relationships/image" Target="../media/image103.png"/><Relationship Id="rId4" Type="http://schemas.openxmlformats.org/officeDocument/2006/relationships/image" Target="../media/image104.jpeg"/><Relationship Id="rId9" Type="http://schemas.openxmlformats.org/officeDocument/2006/relationships/oleObject" Target="../embeddings/Microsoft_Excel_97-2003_Worksheet2.xls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jpe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12" Type="http://schemas.openxmlformats.org/officeDocument/2006/relationships/image" Target="../media/image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jpeg"/><Relationship Id="rId11" Type="http://schemas.openxmlformats.org/officeDocument/2006/relationships/image" Target="../media/image7.png"/><Relationship Id="rId5" Type="http://schemas.openxmlformats.org/officeDocument/2006/relationships/image" Target="../media/image110.jpeg"/><Relationship Id="rId10" Type="http://schemas.openxmlformats.org/officeDocument/2006/relationships/image" Target="../media/image79.png"/><Relationship Id="rId4" Type="http://schemas.openxmlformats.org/officeDocument/2006/relationships/image" Target="../media/image109.jpeg"/><Relationship Id="rId9" Type="http://schemas.openxmlformats.org/officeDocument/2006/relationships/image" Target="../media/image5.jpeg"/><Relationship Id="rId14" Type="http://schemas.openxmlformats.org/officeDocument/2006/relationships/image" Target="../media/image11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14.jpeg"/><Relationship Id="rId7" Type="http://schemas.openxmlformats.org/officeDocument/2006/relationships/image" Target="../media/image5.jpeg"/><Relationship Id="rId12" Type="http://schemas.openxmlformats.org/officeDocument/2006/relationships/image" Target="../media/image1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116.jpeg"/><Relationship Id="rId10" Type="http://schemas.openxmlformats.org/officeDocument/2006/relationships/image" Target="../media/image80.png"/><Relationship Id="rId4" Type="http://schemas.openxmlformats.org/officeDocument/2006/relationships/image" Target="../media/image115.jpe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18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120.png"/><Relationship Id="rId10" Type="http://schemas.openxmlformats.org/officeDocument/2006/relationships/image" Target="../media/image80.png"/><Relationship Id="rId4" Type="http://schemas.openxmlformats.org/officeDocument/2006/relationships/image" Target="../media/image119.jpe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125.jpeg"/><Relationship Id="rId3" Type="http://schemas.openxmlformats.org/officeDocument/2006/relationships/image" Target="../media/image121.jpeg"/><Relationship Id="rId7" Type="http://schemas.openxmlformats.org/officeDocument/2006/relationships/image" Target="../media/image13.jpeg"/><Relationship Id="rId12" Type="http://schemas.openxmlformats.org/officeDocument/2006/relationships/image" Target="../media/image1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123.jpeg"/><Relationship Id="rId15" Type="http://schemas.openxmlformats.org/officeDocument/2006/relationships/image" Target="../media/image127.jpeg"/><Relationship Id="rId10" Type="http://schemas.openxmlformats.org/officeDocument/2006/relationships/image" Target="../media/image80.png"/><Relationship Id="rId4" Type="http://schemas.openxmlformats.org/officeDocument/2006/relationships/image" Target="../media/image122.jpeg"/><Relationship Id="rId9" Type="http://schemas.openxmlformats.org/officeDocument/2006/relationships/image" Target="../media/image7.png"/><Relationship Id="rId14" Type="http://schemas.openxmlformats.org/officeDocument/2006/relationships/image" Target="../media/image12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32.png"/><Relationship Id="rId3" Type="http://schemas.openxmlformats.org/officeDocument/2006/relationships/image" Target="../media/image4.jpeg"/><Relationship Id="rId7" Type="http://schemas.openxmlformats.org/officeDocument/2006/relationships/image" Target="../media/image80.png"/><Relationship Id="rId12" Type="http://schemas.openxmlformats.org/officeDocument/2006/relationships/image" Target="../media/image1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30.jpeg"/><Relationship Id="rId5" Type="http://schemas.openxmlformats.org/officeDocument/2006/relationships/image" Target="../media/image79.png"/><Relationship Id="rId15" Type="http://schemas.openxmlformats.org/officeDocument/2006/relationships/image" Target="../media/image134.png"/><Relationship Id="rId10" Type="http://schemas.openxmlformats.org/officeDocument/2006/relationships/image" Target="../media/image129.jpeg"/><Relationship Id="rId4" Type="http://schemas.openxmlformats.org/officeDocument/2006/relationships/image" Target="../media/image5.jpeg"/><Relationship Id="rId9" Type="http://schemas.openxmlformats.org/officeDocument/2006/relationships/image" Target="../media/image128.jpeg"/><Relationship Id="rId14" Type="http://schemas.openxmlformats.org/officeDocument/2006/relationships/image" Target="../media/image1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39.jpeg"/><Relationship Id="rId3" Type="http://schemas.openxmlformats.org/officeDocument/2006/relationships/image" Target="../media/image135.jpeg"/><Relationship Id="rId7" Type="http://schemas.openxmlformats.org/officeDocument/2006/relationships/image" Target="../media/image79.png"/><Relationship Id="rId12" Type="http://schemas.openxmlformats.org/officeDocument/2006/relationships/image" Target="../media/image1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37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136.jpeg"/><Relationship Id="rId9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4.jpeg"/><Relationship Id="rId3" Type="http://schemas.openxmlformats.org/officeDocument/2006/relationships/image" Target="../media/image4.jpeg"/><Relationship Id="rId7" Type="http://schemas.openxmlformats.org/officeDocument/2006/relationships/image" Target="../media/image80.png"/><Relationship Id="rId12" Type="http://schemas.openxmlformats.org/officeDocument/2006/relationships/image" Target="../media/image1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42.jpeg"/><Relationship Id="rId5" Type="http://schemas.openxmlformats.org/officeDocument/2006/relationships/image" Target="../media/image79.png"/><Relationship Id="rId10" Type="http://schemas.openxmlformats.org/officeDocument/2006/relationships/image" Target="../media/image141.jpeg"/><Relationship Id="rId4" Type="http://schemas.openxmlformats.org/officeDocument/2006/relationships/image" Target="../media/image5.jpeg"/><Relationship Id="rId9" Type="http://schemas.openxmlformats.org/officeDocument/2006/relationships/image" Target="../media/image140.jpeg"/><Relationship Id="rId14" Type="http://schemas.openxmlformats.org/officeDocument/2006/relationships/image" Target="../media/image14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50.jpe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6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Microsoft_Excel_97-2003_Worksheet3.xls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9.jpeg"/><Relationship Id="rId11" Type="http://schemas.openxmlformats.org/officeDocument/2006/relationships/image" Target="../media/image80.png"/><Relationship Id="rId5" Type="http://schemas.openxmlformats.org/officeDocument/2006/relationships/image" Target="../media/image148.jpeg"/><Relationship Id="rId15" Type="http://schemas.openxmlformats.org/officeDocument/2006/relationships/oleObject" Target="../embeddings/oleObject3.bin"/><Relationship Id="rId10" Type="http://schemas.openxmlformats.org/officeDocument/2006/relationships/image" Target="../media/image7.png"/><Relationship Id="rId4" Type="http://schemas.openxmlformats.org/officeDocument/2006/relationships/image" Target="../media/image147.png"/><Relationship Id="rId9" Type="http://schemas.openxmlformats.org/officeDocument/2006/relationships/image" Target="../media/image79.png"/><Relationship Id="rId14" Type="http://schemas.openxmlformats.org/officeDocument/2006/relationships/image" Target="../media/image15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152.jpe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3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53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png"/><Relationship Id="rId11" Type="http://schemas.openxmlformats.org/officeDocument/2006/relationships/image" Target="../media/image80.png"/><Relationship Id="rId5" Type="http://schemas.openxmlformats.org/officeDocument/2006/relationships/image" Target="../media/image155.jpeg"/><Relationship Id="rId10" Type="http://schemas.openxmlformats.org/officeDocument/2006/relationships/image" Target="../media/image7.png"/><Relationship Id="rId4" Type="http://schemas.openxmlformats.org/officeDocument/2006/relationships/image" Target="../media/image154.jpeg"/><Relationship Id="rId9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12.jpe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image" Target="../media/image157.jpeg"/><Relationship Id="rId7" Type="http://schemas.openxmlformats.org/officeDocument/2006/relationships/image" Target="../media/image161.jpeg"/><Relationship Id="rId12" Type="http://schemas.openxmlformats.org/officeDocument/2006/relationships/image" Target="../media/image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jpeg"/><Relationship Id="rId11" Type="http://schemas.openxmlformats.org/officeDocument/2006/relationships/image" Target="../media/image7.png"/><Relationship Id="rId5" Type="http://schemas.openxmlformats.org/officeDocument/2006/relationships/image" Target="../media/image159.jpeg"/><Relationship Id="rId10" Type="http://schemas.openxmlformats.org/officeDocument/2006/relationships/image" Target="../media/image79.png"/><Relationship Id="rId4" Type="http://schemas.openxmlformats.org/officeDocument/2006/relationships/image" Target="../media/image158.jpeg"/><Relationship Id="rId9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62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164.jpeg"/><Relationship Id="rId10" Type="http://schemas.openxmlformats.org/officeDocument/2006/relationships/image" Target="../media/image80.png"/><Relationship Id="rId4" Type="http://schemas.openxmlformats.org/officeDocument/2006/relationships/image" Target="../media/image163.jpeg"/><Relationship Id="rId9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jpeg"/><Relationship Id="rId13" Type="http://schemas.openxmlformats.org/officeDocument/2006/relationships/image" Target="../media/image7.png"/><Relationship Id="rId3" Type="http://schemas.openxmlformats.org/officeDocument/2006/relationships/image" Target="../media/image165.jpeg"/><Relationship Id="rId7" Type="http://schemas.openxmlformats.org/officeDocument/2006/relationships/image" Target="../media/image169.jpeg"/><Relationship Id="rId12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jpeg"/><Relationship Id="rId11" Type="http://schemas.openxmlformats.org/officeDocument/2006/relationships/image" Target="../media/image5.jpeg"/><Relationship Id="rId5" Type="http://schemas.openxmlformats.org/officeDocument/2006/relationships/image" Target="../media/image167.jpeg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166.jpeg"/><Relationship Id="rId9" Type="http://schemas.openxmlformats.org/officeDocument/2006/relationships/image" Target="../media/image171.jpeg"/><Relationship Id="rId1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72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174.png"/><Relationship Id="rId10" Type="http://schemas.openxmlformats.org/officeDocument/2006/relationships/image" Target="../media/image80.png"/><Relationship Id="rId4" Type="http://schemas.openxmlformats.org/officeDocument/2006/relationships/image" Target="../media/image173.jpeg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7.png"/><Relationship Id="rId3" Type="http://schemas.openxmlformats.org/officeDocument/2006/relationships/image" Target="../media/image175.jpeg"/><Relationship Id="rId7" Type="http://schemas.openxmlformats.org/officeDocument/2006/relationships/image" Target="../media/image179.jpeg"/><Relationship Id="rId12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jpeg"/><Relationship Id="rId11" Type="http://schemas.openxmlformats.org/officeDocument/2006/relationships/image" Target="../media/image5.jpeg"/><Relationship Id="rId5" Type="http://schemas.openxmlformats.org/officeDocument/2006/relationships/image" Target="../media/image177.png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176.jpeg"/><Relationship Id="rId9" Type="http://schemas.openxmlformats.org/officeDocument/2006/relationships/image" Target="../media/image181.jpeg"/><Relationship Id="rId14" Type="http://schemas.openxmlformats.org/officeDocument/2006/relationships/image" Target="../media/image8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jpeg"/><Relationship Id="rId13" Type="http://schemas.openxmlformats.org/officeDocument/2006/relationships/image" Target="../media/image13.jpeg"/><Relationship Id="rId3" Type="http://schemas.openxmlformats.org/officeDocument/2006/relationships/image" Target="../media/image182.jpeg"/><Relationship Id="rId7" Type="http://schemas.openxmlformats.org/officeDocument/2006/relationships/image" Target="../media/image186.jpeg"/><Relationship Id="rId12" Type="http://schemas.openxmlformats.org/officeDocument/2006/relationships/image" Target="../media/image4.jpeg"/><Relationship Id="rId17" Type="http://schemas.openxmlformats.org/officeDocument/2006/relationships/image" Target="../media/image9.jpeg"/><Relationship Id="rId2" Type="http://schemas.openxmlformats.org/officeDocument/2006/relationships/image" Target="../media/image1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png"/><Relationship Id="rId11" Type="http://schemas.openxmlformats.org/officeDocument/2006/relationships/image" Target="../media/image190.jpeg"/><Relationship Id="rId5" Type="http://schemas.openxmlformats.org/officeDocument/2006/relationships/image" Target="../media/image184.jpeg"/><Relationship Id="rId15" Type="http://schemas.openxmlformats.org/officeDocument/2006/relationships/image" Target="../media/image7.png"/><Relationship Id="rId10" Type="http://schemas.openxmlformats.org/officeDocument/2006/relationships/image" Target="../media/image189.jpeg"/><Relationship Id="rId4" Type="http://schemas.openxmlformats.org/officeDocument/2006/relationships/image" Target="../media/image183.jpeg"/><Relationship Id="rId9" Type="http://schemas.openxmlformats.org/officeDocument/2006/relationships/image" Target="../media/image188.jpeg"/><Relationship Id="rId1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13" Type="http://schemas.openxmlformats.org/officeDocument/2006/relationships/image" Target="../media/image80.png"/><Relationship Id="rId18" Type="http://schemas.openxmlformats.org/officeDocument/2006/relationships/image" Target="../media/image200.jpeg"/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12" Type="http://schemas.openxmlformats.org/officeDocument/2006/relationships/image" Target="../media/image7.png"/><Relationship Id="rId17" Type="http://schemas.openxmlformats.org/officeDocument/2006/relationships/image" Target="../media/image199.jpeg"/><Relationship Id="rId2" Type="http://schemas.openxmlformats.org/officeDocument/2006/relationships/image" Target="../media/image1.png"/><Relationship Id="rId16" Type="http://schemas.openxmlformats.org/officeDocument/2006/relationships/image" Target="../media/image198.jpeg"/><Relationship Id="rId20" Type="http://schemas.openxmlformats.org/officeDocument/2006/relationships/image" Target="../media/image2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.jpeg"/><Relationship Id="rId11" Type="http://schemas.openxmlformats.org/officeDocument/2006/relationships/image" Target="../media/image79.png"/><Relationship Id="rId5" Type="http://schemas.openxmlformats.org/officeDocument/2006/relationships/image" Target="../media/image193.png"/><Relationship Id="rId15" Type="http://schemas.openxmlformats.org/officeDocument/2006/relationships/image" Target="../media/image197.jpeg"/><Relationship Id="rId10" Type="http://schemas.openxmlformats.org/officeDocument/2006/relationships/image" Target="../media/image5.jpeg"/><Relationship Id="rId19" Type="http://schemas.openxmlformats.org/officeDocument/2006/relationships/image" Target="../media/image201.jpeg"/><Relationship Id="rId4" Type="http://schemas.openxmlformats.org/officeDocument/2006/relationships/image" Target="../media/image192.pn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3.jpeg"/><Relationship Id="rId7" Type="http://schemas.openxmlformats.org/officeDocument/2006/relationships/image" Target="../media/image79.png"/><Relationship Id="rId12" Type="http://schemas.openxmlformats.org/officeDocument/2006/relationships/image" Target="../media/image20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20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204.jpeg"/><Relationship Id="rId9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211.jpeg"/><Relationship Id="rId3" Type="http://schemas.openxmlformats.org/officeDocument/2006/relationships/image" Target="../media/image207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jpeg"/><Relationship Id="rId11" Type="http://schemas.openxmlformats.org/officeDocument/2006/relationships/image" Target="../media/image80.png"/><Relationship Id="rId5" Type="http://schemas.openxmlformats.org/officeDocument/2006/relationships/image" Target="../media/image209.jpeg"/><Relationship Id="rId10" Type="http://schemas.openxmlformats.org/officeDocument/2006/relationships/image" Target="../media/image7.png"/><Relationship Id="rId4" Type="http://schemas.openxmlformats.org/officeDocument/2006/relationships/image" Target="../media/image208.jpeg"/><Relationship Id="rId9" Type="http://schemas.openxmlformats.org/officeDocument/2006/relationships/image" Target="../media/image7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12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214.jpeg"/><Relationship Id="rId10" Type="http://schemas.openxmlformats.org/officeDocument/2006/relationships/image" Target="../media/image80.png"/><Relationship Id="rId4" Type="http://schemas.openxmlformats.org/officeDocument/2006/relationships/image" Target="../media/image213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8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6.png"/><Relationship Id="rId5" Type="http://schemas.openxmlformats.org/officeDocument/2006/relationships/image" Target="../media/image16.jpeg"/><Relationship Id="rId10" Type="http://schemas.openxmlformats.org/officeDocument/2006/relationships/image" Target="../media/image5.jpeg"/><Relationship Id="rId4" Type="http://schemas.openxmlformats.org/officeDocument/2006/relationships/image" Target="../media/image15.jpe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jpeg"/><Relationship Id="rId13" Type="http://schemas.openxmlformats.org/officeDocument/2006/relationships/image" Target="../media/image80.png"/><Relationship Id="rId3" Type="http://schemas.openxmlformats.org/officeDocument/2006/relationships/image" Target="../media/image215.jpeg"/><Relationship Id="rId7" Type="http://schemas.openxmlformats.org/officeDocument/2006/relationships/image" Target="../media/image219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8.jpeg"/><Relationship Id="rId11" Type="http://schemas.openxmlformats.org/officeDocument/2006/relationships/image" Target="../media/image79.png"/><Relationship Id="rId5" Type="http://schemas.openxmlformats.org/officeDocument/2006/relationships/image" Target="../media/image217.jpeg"/><Relationship Id="rId10" Type="http://schemas.openxmlformats.org/officeDocument/2006/relationships/image" Target="../media/image5.jpeg"/><Relationship Id="rId4" Type="http://schemas.openxmlformats.org/officeDocument/2006/relationships/image" Target="../media/image216.jpe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jpeg"/><Relationship Id="rId13" Type="http://schemas.openxmlformats.org/officeDocument/2006/relationships/image" Target="../media/image80.png"/><Relationship Id="rId3" Type="http://schemas.openxmlformats.org/officeDocument/2006/relationships/image" Target="../media/image221.jpeg"/><Relationship Id="rId7" Type="http://schemas.openxmlformats.org/officeDocument/2006/relationships/image" Target="../media/image225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png"/><Relationship Id="rId11" Type="http://schemas.openxmlformats.org/officeDocument/2006/relationships/image" Target="../media/image79.png"/><Relationship Id="rId5" Type="http://schemas.openxmlformats.org/officeDocument/2006/relationships/image" Target="../media/image223.jpeg"/><Relationship Id="rId10" Type="http://schemas.openxmlformats.org/officeDocument/2006/relationships/image" Target="../media/image13.jpeg"/><Relationship Id="rId4" Type="http://schemas.openxmlformats.org/officeDocument/2006/relationships/image" Target="../media/image222.jpe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27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229.jpeg"/><Relationship Id="rId10" Type="http://schemas.openxmlformats.org/officeDocument/2006/relationships/image" Target="../media/image80.png"/><Relationship Id="rId4" Type="http://schemas.openxmlformats.org/officeDocument/2006/relationships/image" Target="../media/image228.jpeg"/><Relationship Id="rId9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jpeg"/><Relationship Id="rId13" Type="http://schemas.openxmlformats.org/officeDocument/2006/relationships/image" Target="../media/image7.png"/><Relationship Id="rId3" Type="http://schemas.openxmlformats.org/officeDocument/2006/relationships/image" Target="../media/image230.jpeg"/><Relationship Id="rId7" Type="http://schemas.openxmlformats.org/officeDocument/2006/relationships/image" Target="../media/image234.jpeg"/><Relationship Id="rId12" Type="http://schemas.openxmlformats.org/officeDocument/2006/relationships/image" Target="../media/image79.png"/><Relationship Id="rId2" Type="http://schemas.openxmlformats.org/officeDocument/2006/relationships/image" Target="../media/image1.png"/><Relationship Id="rId16" Type="http://schemas.openxmlformats.org/officeDocument/2006/relationships/image" Target="../media/image2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3.jpeg"/><Relationship Id="rId11" Type="http://schemas.openxmlformats.org/officeDocument/2006/relationships/image" Target="../media/image13.jpeg"/><Relationship Id="rId5" Type="http://schemas.openxmlformats.org/officeDocument/2006/relationships/image" Target="../media/image232.jpeg"/><Relationship Id="rId15" Type="http://schemas.openxmlformats.org/officeDocument/2006/relationships/image" Target="../media/image9.jpeg"/><Relationship Id="rId10" Type="http://schemas.openxmlformats.org/officeDocument/2006/relationships/image" Target="../media/image4.jpeg"/><Relationship Id="rId4" Type="http://schemas.openxmlformats.org/officeDocument/2006/relationships/image" Target="../media/image231.jpeg"/><Relationship Id="rId9" Type="http://schemas.openxmlformats.org/officeDocument/2006/relationships/image" Target="../media/image236.jpeg"/><Relationship Id="rId14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242.jpeg"/><Relationship Id="rId3" Type="http://schemas.openxmlformats.org/officeDocument/2006/relationships/image" Target="../media/image238.jpeg"/><Relationship Id="rId7" Type="http://schemas.openxmlformats.org/officeDocument/2006/relationships/image" Target="../media/image13.jpeg"/><Relationship Id="rId12" Type="http://schemas.openxmlformats.org/officeDocument/2006/relationships/image" Target="../media/image241.jpeg"/><Relationship Id="rId2" Type="http://schemas.openxmlformats.org/officeDocument/2006/relationships/image" Target="../media/image1.png"/><Relationship Id="rId16" Type="http://schemas.openxmlformats.org/officeDocument/2006/relationships/image" Target="../media/image2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240.jpeg"/><Relationship Id="rId15" Type="http://schemas.openxmlformats.org/officeDocument/2006/relationships/image" Target="../media/image244.jpeg"/><Relationship Id="rId10" Type="http://schemas.openxmlformats.org/officeDocument/2006/relationships/image" Target="../media/image80.png"/><Relationship Id="rId4" Type="http://schemas.openxmlformats.org/officeDocument/2006/relationships/image" Target="../media/image239.jpeg"/><Relationship Id="rId9" Type="http://schemas.openxmlformats.org/officeDocument/2006/relationships/image" Target="../media/image7.png"/><Relationship Id="rId14" Type="http://schemas.openxmlformats.org/officeDocument/2006/relationships/image" Target="../media/image243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250.jpeg"/><Relationship Id="rId3" Type="http://schemas.openxmlformats.org/officeDocument/2006/relationships/image" Target="../media/image4.jpeg"/><Relationship Id="rId7" Type="http://schemas.openxmlformats.org/officeDocument/2006/relationships/image" Target="../media/image80.png"/><Relationship Id="rId12" Type="http://schemas.openxmlformats.org/officeDocument/2006/relationships/image" Target="../media/image2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248.jpeg"/><Relationship Id="rId5" Type="http://schemas.openxmlformats.org/officeDocument/2006/relationships/image" Target="../media/image79.png"/><Relationship Id="rId10" Type="http://schemas.openxmlformats.org/officeDocument/2006/relationships/image" Target="../media/image247.jpeg"/><Relationship Id="rId4" Type="http://schemas.openxmlformats.org/officeDocument/2006/relationships/image" Target="../media/image13.jpeg"/><Relationship Id="rId9" Type="http://schemas.openxmlformats.org/officeDocument/2006/relationships/image" Target="../media/image246.jpeg"/><Relationship Id="rId14" Type="http://schemas.openxmlformats.org/officeDocument/2006/relationships/image" Target="../media/image251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52.jpeg"/><Relationship Id="rId7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253.jpeg"/><Relationship Id="rId9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jpeg"/><Relationship Id="rId13" Type="http://schemas.openxmlformats.org/officeDocument/2006/relationships/image" Target="../media/image264.jpeg"/><Relationship Id="rId18" Type="http://schemas.openxmlformats.org/officeDocument/2006/relationships/image" Target="../media/image265.png"/><Relationship Id="rId3" Type="http://schemas.openxmlformats.org/officeDocument/2006/relationships/image" Target="../media/image254.jpeg"/><Relationship Id="rId7" Type="http://schemas.openxmlformats.org/officeDocument/2006/relationships/image" Target="../media/image258.jpeg"/><Relationship Id="rId12" Type="http://schemas.openxmlformats.org/officeDocument/2006/relationships/image" Target="../media/image263.jpeg"/><Relationship Id="rId17" Type="http://schemas.openxmlformats.org/officeDocument/2006/relationships/image" Target="../media/image80.png"/><Relationship Id="rId2" Type="http://schemas.openxmlformats.org/officeDocument/2006/relationships/image" Target="../media/image1.png"/><Relationship Id="rId16" Type="http://schemas.openxmlformats.org/officeDocument/2006/relationships/image" Target="../media/image79.png"/><Relationship Id="rId20" Type="http://schemas.openxmlformats.org/officeDocument/2006/relationships/image" Target="../media/image2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7.jpeg"/><Relationship Id="rId11" Type="http://schemas.openxmlformats.org/officeDocument/2006/relationships/image" Target="../media/image262.png"/><Relationship Id="rId5" Type="http://schemas.openxmlformats.org/officeDocument/2006/relationships/image" Target="../media/image256.jpeg"/><Relationship Id="rId15" Type="http://schemas.openxmlformats.org/officeDocument/2006/relationships/image" Target="../media/image5.jpeg"/><Relationship Id="rId10" Type="http://schemas.openxmlformats.org/officeDocument/2006/relationships/image" Target="../media/image261.jpeg"/><Relationship Id="rId19" Type="http://schemas.openxmlformats.org/officeDocument/2006/relationships/image" Target="../media/image266.jpeg"/><Relationship Id="rId4" Type="http://schemas.openxmlformats.org/officeDocument/2006/relationships/image" Target="../media/image255.jpeg"/><Relationship Id="rId9" Type="http://schemas.openxmlformats.org/officeDocument/2006/relationships/image" Target="../media/image260.jpeg"/><Relationship Id="rId1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68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1.jpeg"/><Relationship Id="rId11" Type="http://schemas.openxmlformats.org/officeDocument/2006/relationships/image" Target="../media/image80.png"/><Relationship Id="rId5" Type="http://schemas.openxmlformats.org/officeDocument/2006/relationships/image" Target="../media/image270.jpeg"/><Relationship Id="rId10" Type="http://schemas.openxmlformats.org/officeDocument/2006/relationships/image" Target="../media/image7.png"/><Relationship Id="rId4" Type="http://schemas.openxmlformats.org/officeDocument/2006/relationships/image" Target="../media/image269.jpeg"/><Relationship Id="rId9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79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22.jpeg"/><Relationship Id="rId10" Type="http://schemas.openxmlformats.org/officeDocument/2006/relationships/image" Target="../media/image8.png"/><Relationship Id="rId4" Type="http://schemas.openxmlformats.org/officeDocument/2006/relationships/image" Target="../media/image21.jpeg"/><Relationship Id="rId9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png"/><Relationship Id="rId13" Type="http://schemas.openxmlformats.org/officeDocument/2006/relationships/image" Target="../media/image79.png"/><Relationship Id="rId3" Type="http://schemas.openxmlformats.org/officeDocument/2006/relationships/image" Target="../media/image272.jpeg"/><Relationship Id="rId7" Type="http://schemas.openxmlformats.org/officeDocument/2006/relationships/image" Target="../media/image276.png"/><Relationship Id="rId12" Type="http://schemas.openxmlformats.org/officeDocument/2006/relationships/image" Target="../media/image281.jpeg"/><Relationship Id="rId2" Type="http://schemas.openxmlformats.org/officeDocument/2006/relationships/image" Target="../media/image1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5.png"/><Relationship Id="rId11" Type="http://schemas.openxmlformats.org/officeDocument/2006/relationships/image" Target="../media/image280.jpeg"/><Relationship Id="rId5" Type="http://schemas.openxmlformats.org/officeDocument/2006/relationships/image" Target="../media/image274.png"/><Relationship Id="rId15" Type="http://schemas.openxmlformats.org/officeDocument/2006/relationships/image" Target="../media/image9.jpeg"/><Relationship Id="rId10" Type="http://schemas.openxmlformats.org/officeDocument/2006/relationships/image" Target="../media/image279.png"/><Relationship Id="rId4" Type="http://schemas.openxmlformats.org/officeDocument/2006/relationships/image" Target="../media/image273.png"/><Relationship Id="rId9" Type="http://schemas.openxmlformats.org/officeDocument/2006/relationships/image" Target="../media/image278.png"/><Relationship Id="rId1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jpeg"/><Relationship Id="rId13" Type="http://schemas.openxmlformats.org/officeDocument/2006/relationships/image" Target="../media/image9.jpeg"/><Relationship Id="rId3" Type="http://schemas.openxmlformats.org/officeDocument/2006/relationships/image" Target="../media/image282.jpeg"/><Relationship Id="rId7" Type="http://schemas.openxmlformats.org/officeDocument/2006/relationships/image" Target="../media/image286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5.jpeg"/><Relationship Id="rId11" Type="http://schemas.openxmlformats.org/officeDocument/2006/relationships/image" Target="../media/image79.png"/><Relationship Id="rId5" Type="http://schemas.openxmlformats.org/officeDocument/2006/relationships/image" Target="../media/image284.jpeg"/><Relationship Id="rId10" Type="http://schemas.openxmlformats.org/officeDocument/2006/relationships/image" Target="../media/image281.jpeg"/><Relationship Id="rId4" Type="http://schemas.openxmlformats.org/officeDocument/2006/relationships/image" Target="../media/image283.jpeg"/><Relationship Id="rId9" Type="http://schemas.openxmlformats.org/officeDocument/2006/relationships/image" Target="../media/image4.jpeg"/><Relationship Id="rId14" Type="http://schemas.openxmlformats.org/officeDocument/2006/relationships/image" Target="../media/image8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80.png"/><Relationship Id="rId3" Type="http://schemas.openxmlformats.org/officeDocument/2006/relationships/image" Target="../media/image288.jpeg"/><Relationship Id="rId7" Type="http://schemas.openxmlformats.org/officeDocument/2006/relationships/image" Target="../media/image292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1.png"/><Relationship Id="rId11" Type="http://schemas.openxmlformats.org/officeDocument/2006/relationships/image" Target="../media/image7.png"/><Relationship Id="rId5" Type="http://schemas.openxmlformats.org/officeDocument/2006/relationships/image" Target="../media/image290.jpeg"/><Relationship Id="rId10" Type="http://schemas.openxmlformats.org/officeDocument/2006/relationships/image" Target="../media/image79.png"/><Relationship Id="rId4" Type="http://schemas.openxmlformats.org/officeDocument/2006/relationships/image" Target="../media/image289.jpeg"/><Relationship Id="rId9" Type="http://schemas.openxmlformats.org/officeDocument/2006/relationships/image" Target="../media/image281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79.png"/><Relationship Id="rId4" Type="http://schemas.openxmlformats.org/officeDocument/2006/relationships/image" Target="../media/image281.jpeg"/><Relationship Id="rId9" Type="http://schemas.openxmlformats.org/officeDocument/2006/relationships/image" Target="../media/image293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79.png"/><Relationship Id="rId4" Type="http://schemas.openxmlformats.org/officeDocument/2006/relationships/image" Target="../media/image294.jpeg"/><Relationship Id="rId9" Type="http://schemas.openxmlformats.org/officeDocument/2006/relationships/image" Target="../media/image295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300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12" Type="http://schemas.openxmlformats.org/officeDocument/2006/relationships/image" Target="../media/image29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298.jpeg"/><Relationship Id="rId5" Type="http://schemas.openxmlformats.org/officeDocument/2006/relationships/image" Target="../media/image79.png"/><Relationship Id="rId15" Type="http://schemas.openxmlformats.org/officeDocument/2006/relationships/image" Target="../media/image302.jpeg"/><Relationship Id="rId10" Type="http://schemas.openxmlformats.org/officeDocument/2006/relationships/image" Target="../media/image297.jpeg"/><Relationship Id="rId4" Type="http://schemas.openxmlformats.org/officeDocument/2006/relationships/image" Target="../media/image281.jpeg"/><Relationship Id="rId9" Type="http://schemas.openxmlformats.org/officeDocument/2006/relationships/image" Target="../media/image296.jpeg"/><Relationship Id="rId14" Type="http://schemas.openxmlformats.org/officeDocument/2006/relationships/image" Target="../media/image301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307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12" Type="http://schemas.openxmlformats.org/officeDocument/2006/relationships/image" Target="../media/image30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305.jpeg"/><Relationship Id="rId5" Type="http://schemas.openxmlformats.org/officeDocument/2006/relationships/image" Target="../media/image79.png"/><Relationship Id="rId10" Type="http://schemas.openxmlformats.org/officeDocument/2006/relationships/image" Target="../media/image304.jpeg"/><Relationship Id="rId4" Type="http://schemas.openxmlformats.org/officeDocument/2006/relationships/image" Target="../media/image281.jpeg"/><Relationship Id="rId9" Type="http://schemas.openxmlformats.org/officeDocument/2006/relationships/image" Target="../media/image303.jpeg"/><Relationship Id="rId14" Type="http://schemas.openxmlformats.org/officeDocument/2006/relationships/image" Target="../media/image308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diagramLayout" Target="../diagrams/layout3.xml"/><Relationship Id="rId18" Type="http://schemas.openxmlformats.org/officeDocument/2006/relationships/image" Target="../media/image313.pn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12" Type="http://schemas.openxmlformats.org/officeDocument/2006/relationships/diagramData" Target="../diagrams/data3.xml"/><Relationship Id="rId17" Type="http://schemas.openxmlformats.org/officeDocument/2006/relationships/image" Target="../media/image312.jpeg"/><Relationship Id="rId2" Type="http://schemas.openxmlformats.org/officeDocument/2006/relationships/image" Target="../media/image1.png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311.jpeg"/><Relationship Id="rId5" Type="http://schemas.openxmlformats.org/officeDocument/2006/relationships/image" Target="../media/image79.png"/><Relationship Id="rId15" Type="http://schemas.openxmlformats.org/officeDocument/2006/relationships/diagramColors" Target="../diagrams/colors3.xml"/><Relationship Id="rId10" Type="http://schemas.openxmlformats.org/officeDocument/2006/relationships/image" Target="../media/image310.png"/><Relationship Id="rId4" Type="http://schemas.openxmlformats.org/officeDocument/2006/relationships/image" Target="../media/image281.jpeg"/><Relationship Id="rId9" Type="http://schemas.openxmlformats.org/officeDocument/2006/relationships/image" Target="../media/image309.jpeg"/><Relationship Id="rId14" Type="http://schemas.openxmlformats.org/officeDocument/2006/relationships/diagramQuickStyle" Target="../diagrams/quickStyle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318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12" Type="http://schemas.openxmlformats.org/officeDocument/2006/relationships/image" Target="../media/image3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316.jpeg"/><Relationship Id="rId5" Type="http://schemas.openxmlformats.org/officeDocument/2006/relationships/image" Target="../media/image79.png"/><Relationship Id="rId10" Type="http://schemas.openxmlformats.org/officeDocument/2006/relationships/image" Target="../media/image315.jpeg"/><Relationship Id="rId4" Type="http://schemas.openxmlformats.org/officeDocument/2006/relationships/image" Target="../media/image281.jpeg"/><Relationship Id="rId9" Type="http://schemas.openxmlformats.org/officeDocument/2006/relationships/image" Target="../media/image314.jpeg"/><Relationship Id="rId14" Type="http://schemas.openxmlformats.org/officeDocument/2006/relationships/image" Target="../media/image319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322.jpeg"/><Relationship Id="rId5" Type="http://schemas.openxmlformats.org/officeDocument/2006/relationships/image" Target="../media/image79.png"/><Relationship Id="rId10" Type="http://schemas.openxmlformats.org/officeDocument/2006/relationships/image" Target="../media/image321.jpeg"/><Relationship Id="rId4" Type="http://schemas.openxmlformats.org/officeDocument/2006/relationships/image" Target="../media/image281.jpeg"/><Relationship Id="rId9" Type="http://schemas.openxmlformats.org/officeDocument/2006/relationships/image" Target="../media/image3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79.png"/><Relationship Id="rId4" Type="http://schemas.openxmlformats.org/officeDocument/2006/relationships/image" Target="../media/image281.jpeg"/><Relationship Id="rId9" Type="http://schemas.openxmlformats.org/officeDocument/2006/relationships/image" Target="../media/image32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5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4.jpeg"/><Relationship Id="rId17" Type="http://schemas.openxmlformats.org/officeDocument/2006/relationships/image" Target="../media/image9.jpe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7.pn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8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6.png"/><Relationship Id="rId5" Type="http://schemas.openxmlformats.org/officeDocument/2006/relationships/image" Target="../media/image34.jpeg"/><Relationship Id="rId10" Type="http://schemas.openxmlformats.org/officeDocument/2006/relationships/image" Target="../media/image13.jpeg"/><Relationship Id="rId4" Type="http://schemas.openxmlformats.org/officeDocument/2006/relationships/image" Target="../media/image33.jpe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png"/><Relationship Id="rId11" Type="http://schemas.openxmlformats.org/officeDocument/2006/relationships/image" Target="../media/image8.png"/><Relationship Id="rId5" Type="http://schemas.openxmlformats.org/officeDocument/2006/relationships/oleObject" Target="../embeddings/Microsoft_Excel_97-2003_Worksheet1.xls"/><Relationship Id="rId10" Type="http://schemas.openxmlformats.org/officeDocument/2006/relationships/image" Target="../media/image7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13163" y="5730875"/>
            <a:ext cx="542925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Т.Ф.Моисеева, </a:t>
            </a:r>
          </a:p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главная медицинская сестра БУЗОО «ОКБ», </a:t>
            </a:r>
          </a:p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главный  внештатный </a:t>
            </a:r>
          </a:p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специалист МЗОО по управлению </a:t>
            </a:r>
          </a:p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сестринской деятельностью</a:t>
            </a:r>
          </a:p>
        </p:txBody>
      </p:sp>
      <p:sp>
        <p:nvSpPr>
          <p:cNvPr id="2052" name="AutoShape 6" descr="http://kadastrmapp.ru/wp-content/uploads/2016/03/08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3" name="AutoShape 8" descr="http://regcomment.ru.images.1c-bitrix-cdn.ru/upload/iblock/063/0634443c950ebcbcda029befde6bd9a4.jpg?134147844413828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7" name="Picture 5" descr="C:\Users\str1-gls-1\Desktop\карта.gif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0066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628800"/>
            <a:ext cx="3358308" cy="513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Diagram group"/>
          <p:cNvGrpSpPr/>
          <p:nvPr/>
        </p:nvGrpSpPr>
        <p:grpSpPr>
          <a:xfrm>
            <a:off x="3059832" y="1628800"/>
            <a:ext cx="5675082" cy="4099568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31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Сохраняя традиции, гордимся настоящим, уверенно смотрим в будущее: 60-летний юбилей опыт работы Совета по сестринскому делу Омской областной клинической больницы в развитии сестринского дела региона  </a:t>
                </a:r>
              </a:p>
            </p:txBody>
          </p:sp>
        </p:grpSp>
      </p:grpSp>
      <p:sp>
        <p:nvSpPr>
          <p:cNvPr id="13" name="Овал 12"/>
          <p:cNvSpPr/>
          <p:nvPr/>
        </p:nvSpPr>
        <p:spPr>
          <a:xfrm>
            <a:off x="1439863" y="4437063"/>
            <a:ext cx="720725" cy="720725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058" name="Группа 20"/>
          <p:cNvGrpSpPr>
            <a:grpSpLocks/>
          </p:cNvGrpSpPr>
          <p:nvPr/>
        </p:nvGrpSpPr>
        <p:grpSpPr bwMode="auto">
          <a:xfrm>
            <a:off x="-144463" y="-88900"/>
            <a:ext cx="9432926" cy="1738313"/>
            <a:chOff x="-180976" y="-100215"/>
            <a:chExt cx="9433498" cy="1738882"/>
          </a:xfrm>
        </p:grpSpPr>
        <p:grpSp>
          <p:nvGrpSpPr>
            <p:cNvPr id="2060" name="Группа 21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062" name="Группа 24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6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7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68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063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8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064" name="Picture 16" descr="ОПСА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5" name="Овал 34"/>
              <p:cNvSpPr/>
              <p:nvPr/>
            </p:nvSpPr>
            <p:spPr>
              <a:xfrm>
                <a:off x="1055762" y="770020"/>
                <a:ext cx="723944" cy="670144"/>
              </a:xfrm>
              <a:prstGeom prst="ellipse">
                <a:avLst/>
              </a:prstGeom>
              <a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3" name="Прямая соединительная линия 22"/>
            <p:cNvCxnSpPr/>
            <p:nvPr/>
          </p:nvCxnSpPr>
          <p:spPr>
            <a:xfrm>
              <a:off x="-36504" y="1557677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1619672" y="231585"/>
            <a:ext cx="7020272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+mn-cs"/>
              </a:rPr>
              <a:t>60 </a:t>
            </a:r>
            <a:r>
              <a:rPr lang="ru-RU" sz="24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лет Совету по сестринскому делу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4" name="Прямая соединительная линия 113"/>
          <p:cNvCxnSpPr/>
          <p:nvPr/>
        </p:nvCxnSpPr>
        <p:spPr>
          <a:xfrm flipH="1">
            <a:off x="2987675" y="6138863"/>
            <a:ext cx="5762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Rectangle 13"/>
          <p:cNvSpPr>
            <a:spLocks noChangeArrowheads="1"/>
          </p:cNvSpPr>
          <p:nvPr/>
        </p:nvSpPr>
        <p:spPr bwMode="auto">
          <a:xfrm>
            <a:off x="296863" y="1592263"/>
            <a:ext cx="2690812" cy="469900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Руководитель Совета по СД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69" name="Rectangle 30"/>
          <p:cNvSpPr>
            <a:spLocks noChangeArrowheads="1"/>
          </p:cNvSpPr>
          <p:nvPr/>
        </p:nvSpPr>
        <p:spPr bwMode="auto">
          <a:xfrm>
            <a:off x="3368675" y="1601788"/>
            <a:ext cx="2787650" cy="460375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Председатель Совета по СД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70" name="Rectangle 28"/>
          <p:cNvSpPr>
            <a:spLocks noChangeArrowheads="1"/>
          </p:cNvSpPr>
          <p:nvPr/>
        </p:nvSpPr>
        <p:spPr bwMode="auto">
          <a:xfrm>
            <a:off x="2163763" y="2135188"/>
            <a:ext cx="2913062" cy="404812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Комитеты Совета по СД  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71" name="Rectangle 27"/>
          <p:cNvSpPr>
            <a:spLocks noChangeArrowheads="1"/>
          </p:cNvSpPr>
          <p:nvPr/>
        </p:nvSpPr>
        <p:spPr bwMode="auto">
          <a:xfrm>
            <a:off x="34925" y="2686050"/>
            <a:ext cx="3097213" cy="889000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Медицинское и медикаментозное</a:t>
            </a:r>
            <a:endParaRPr lang="ru-RU" altLang="ru-RU" sz="1600">
              <a:cs typeface="Times New Roman" pitchFamily="18" charset="0"/>
            </a:endParaRPr>
          </a:p>
          <a:p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обеспечение</a:t>
            </a:r>
            <a:endParaRPr lang="ru-RU" altLang="ru-RU" sz="1600"/>
          </a:p>
          <a:p>
            <a:endParaRPr lang="ru-RU" altLang="ru-RU" sz="1600"/>
          </a:p>
        </p:txBody>
      </p:sp>
      <p:sp>
        <p:nvSpPr>
          <p:cNvPr id="11272" name="Rectangle 26"/>
          <p:cNvSpPr>
            <a:spLocks noChangeArrowheads="1"/>
          </p:cNvSpPr>
          <p:nvPr/>
        </p:nvSpPr>
        <p:spPr bwMode="auto">
          <a:xfrm>
            <a:off x="3929063" y="2686050"/>
            <a:ext cx="2571750" cy="1846263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Профессиональный:</a:t>
            </a:r>
            <a:endParaRPr lang="ru-RU" altLang="ru-RU" sz="1600">
              <a:cs typeface="Times New Roman" pitchFamily="18" charset="0"/>
            </a:endParaRPr>
          </a:p>
          <a:p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- сектор профессиональный</a:t>
            </a:r>
            <a:endParaRPr lang="ru-RU" altLang="ru-RU" sz="1600"/>
          </a:p>
          <a:p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- сектор по сестринской практике</a:t>
            </a:r>
            <a:endParaRPr lang="ru-RU" altLang="ru-RU" sz="1600"/>
          </a:p>
          <a:p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- сектор питания</a:t>
            </a:r>
            <a:endParaRPr lang="ru-RU" altLang="ru-RU" sz="1600"/>
          </a:p>
          <a:p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- УМЦ</a:t>
            </a:r>
            <a:endParaRPr lang="ru-RU" altLang="ru-RU" sz="1600"/>
          </a:p>
        </p:txBody>
      </p:sp>
      <p:sp>
        <p:nvSpPr>
          <p:cNvPr id="11273" name="Rectangle 25"/>
          <p:cNvSpPr>
            <a:spLocks noChangeArrowheads="1"/>
          </p:cNvSpPr>
          <p:nvPr/>
        </p:nvSpPr>
        <p:spPr bwMode="auto">
          <a:xfrm>
            <a:off x="23813" y="3944938"/>
            <a:ext cx="3119437" cy="844550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Взаимодействие с медицинскими организациями г. Омска и Омской области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74" name="Rectangle 24"/>
          <p:cNvSpPr>
            <a:spLocks noChangeArrowheads="1"/>
          </p:cNvSpPr>
          <p:nvPr/>
        </p:nvSpPr>
        <p:spPr bwMode="auto">
          <a:xfrm>
            <a:off x="34925" y="4919663"/>
            <a:ext cx="3108325" cy="631825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Курация работы младшего медицинского персонала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75" name="Rectangle 23"/>
          <p:cNvSpPr>
            <a:spLocks noChangeArrowheads="1"/>
          </p:cNvSpPr>
          <p:nvPr/>
        </p:nvSpPr>
        <p:spPr bwMode="auto">
          <a:xfrm>
            <a:off x="34925" y="5719763"/>
            <a:ext cx="3097213" cy="752475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Этика и информация – сектор по этике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76" name="Rectangle 22"/>
          <p:cNvSpPr>
            <a:spLocks noChangeArrowheads="1"/>
          </p:cNvSpPr>
          <p:nvPr/>
        </p:nvSpPr>
        <p:spPr bwMode="auto">
          <a:xfrm>
            <a:off x="3929063" y="4724400"/>
            <a:ext cx="2571750" cy="890588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Сестринские исследования и</a:t>
            </a:r>
            <a:endParaRPr lang="ru-RU" altLang="ru-RU" sz="1600">
              <a:cs typeface="Times New Roman" pitchFamily="18" charset="0"/>
            </a:endParaRPr>
          </a:p>
          <a:p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экспертный</a:t>
            </a:r>
            <a:endParaRPr lang="ru-RU" altLang="ru-RU" sz="1600"/>
          </a:p>
        </p:txBody>
      </p:sp>
      <p:sp>
        <p:nvSpPr>
          <p:cNvPr id="11277" name="Rectangle 21"/>
          <p:cNvSpPr>
            <a:spLocks noChangeArrowheads="1"/>
          </p:cNvSpPr>
          <p:nvPr/>
        </p:nvSpPr>
        <p:spPr bwMode="auto">
          <a:xfrm>
            <a:off x="3929063" y="5805488"/>
            <a:ext cx="2571750" cy="666750"/>
          </a:xfrm>
          <a:prstGeom prst="rect">
            <a:avLst/>
          </a:prstGeom>
          <a:solidFill>
            <a:srgbClr val="0070C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Инфекционная безопасность</a:t>
            </a:r>
            <a:endParaRPr lang="ru-RU" altLang="ru-RU" sz="1600">
              <a:cs typeface="Times New Roman" pitchFamily="18" charset="0"/>
            </a:endParaRPr>
          </a:p>
        </p:txBody>
      </p:sp>
      <p:sp>
        <p:nvSpPr>
          <p:cNvPr id="11278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Arial" charset="0"/>
            </a:endParaRPr>
          </a:p>
        </p:txBody>
      </p:sp>
      <p:sp>
        <p:nvSpPr>
          <p:cNvPr id="11279" name="Rectangle 4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800">
                <a:latin typeface="Arial" charset="0"/>
              </a:rPr>
              <a:t/>
            </a:r>
            <a:br>
              <a:rPr lang="ru-RU" altLang="ru-RU" sz="800">
                <a:latin typeface="Arial" charset="0"/>
              </a:rPr>
            </a:br>
            <a:endParaRPr lang="ru-RU" altLang="ru-RU">
              <a:latin typeface="Arial" charset="0"/>
            </a:endParaRPr>
          </a:p>
          <a:p>
            <a:endParaRPr lang="ru-RU" altLang="ru-RU">
              <a:latin typeface="Arial" charset="0"/>
            </a:endParaRPr>
          </a:p>
        </p:txBody>
      </p:sp>
      <p:sp>
        <p:nvSpPr>
          <p:cNvPr id="11280" name="Rectangle 4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Arial" charset="0"/>
            </a:endParaRPr>
          </a:p>
          <a:p>
            <a:endParaRPr lang="ru-RU" altLang="ru-RU">
              <a:latin typeface="Arial" charset="0"/>
            </a:endParaRPr>
          </a:p>
        </p:txBody>
      </p:sp>
      <p:sp>
        <p:nvSpPr>
          <p:cNvPr id="11281" name="Rectangle 46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Arial" charset="0"/>
            </a:endParaRPr>
          </a:p>
          <a:p>
            <a:endParaRPr lang="ru-RU" altLang="ru-RU">
              <a:latin typeface="Arial" charset="0"/>
            </a:endParaRPr>
          </a:p>
        </p:txBody>
      </p:sp>
      <p:pic>
        <p:nvPicPr>
          <p:cNvPr id="49" name="Рисунок 48" descr="G:\фото материал БУЗОО ОКБ\комитеты Совета по СД\по взаимодействию с МО МЗОО\IMG_884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5113" y="4371975"/>
            <a:ext cx="1154112" cy="85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83" name="Рисунок 51" descr="C:\Documents and Settings\pol-107-ss\Рабочий стол\Стенды готовые Шелема\Рабочие сюжеты\DSC_568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3357563"/>
            <a:ext cx="1190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Прямая соединительная линия 55"/>
          <p:cNvCxnSpPr/>
          <p:nvPr/>
        </p:nvCxnSpPr>
        <p:spPr>
          <a:xfrm>
            <a:off x="3348038" y="2540000"/>
            <a:ext cx="0" cy="7445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635375" y="2540000"/>
            <a:ext cx="0" cy="35988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419475" y="2540000"/>
            <a:ext cx="0" cy="18272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492500" y="2540000"/>
            <a:ext cx="0" cy="2695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3708400" y="2540000"/>
            <a:ext cx="0" cy="26304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3779838" y="2540000"/>
            <a:ext cx="0" cy="10699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563938" y="2540000"/>
            <a:ext cx="0" cy="35988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3143250" y="3284538"/>
            <a:ext cx="2047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11273" idx="3"/>
          </p:cNvCxnSpPr>
          <p:nvPr/>
        </p:nvCxnSpPr>
        <p:spPr>
          <a:xfrm flipV="1">
            <a:off x="3143250" y="4367213"/>
            <a:ext cx="276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11274" idx="3"/>
          </p:cNvCxnSpPr>
          <p:nvPr/>
        </p:nvCxnSpPr>
        <p:spPr>
          <a:xfrm>
            <a:off x="3143250" y="5235575"/>
            <a:ext cx="349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>
            <a:endCxn id="11272" idx="1"/>
          </p:cNvCxnSpPr>
          <p:nvPr/>
        </p:nvCxnSpPr>
        <p:spPr>
          <a:xfrm>
            <a:off x="3779838" y="3609975"/>
            <a:ext cx="149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>
            <a:endCxn id="11276" idx="1"/>
          </p:cNvCxnSpPr>
          <p:nvPr/>
        </p:nvCxnSpPr>
        <p:spPr>
          <a:xfrm>
            <a:off x="3708400" y="5170488"/>
            <a:ext cx="2206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>
            <a:endCxn id="11277" idx="1"/>
          </p:cNvCxnSpPr>
          <p:nvPr/>
        </p:nvCxnSpPr>
        <p:spPr>
          <a:xfrm>
            <a:off x="3635375" y="6138863"/>
            <a:ext cx="2936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97" name="Picture 2" descr="C:\Users\str1-gls-1\Desktop\фото материал БУЗОО ОКБ\комитеты Совета по СД\По инфекционной безопасности\IMG_81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550" y="2349500"/>
            <a:ext cx="11049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8" name="Picture 3" descr="C:\Users\str1-gls-1\Desktop\фото материал БУЗОО ОКБ\комитеты Совета по СД\по медикаментозному и медицинскому обеспечению\64а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7650" y="2370138"/>
            <a:ext cx="12112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9" name="Picture 2" descr="C:\Users\str1-gls-1\Desktop\фото материал БУЗОО ОКБ\комитеты Совета по СД\профессиональный\контоль качества оказания сестринской помощи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5113" y="3357563"/>
            <a:ext cx="11874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0" name="Picture 2" descr="C:\Users\str1-gls-1\Desktop\статья в книгу\4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5113" y="5365750"/>
            <a:ext cx="11874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1" name="Picture 3" descr="C:\Users\str1-gls-1\Desktop\статья в книгу\44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7650" y="5365750"/>
            <a:ext cx="12430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2" name="Picture 4" descr="\\192.168.1.18\информация для мед. сотрудников\Обмен\Золотаревой\статья в книгу\6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4413250"/>
            <a:ext cx="122555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Прямая соединительная линия 64"/>
          <p:cNvCxnSpPr/>
          <p:nvPr/>
        </p:nvCxnSpPr>
        <p:spPr>
          <a:xfrm>
            <a:off x="36513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04" name="Группа 46"/>
          <p:cNvGrpSpPr>
            <a:grpSpLocks/>
          </p:cNvGrpSpPr>
          <p:nvPr/>
        </p:nvGrpSpPr>
        <p:grpSpPr bwMode="auto">
          <a:xfrm>
            <a:off x="-171450" y="-171450"/>
            <a:ext cx="9432925" cy="1738313"/>
            <a:chOff x="-180976" y="-100215"/>
            <a:chExt cx="9433498" cy="1738882"/>
          </a:xfrm>
        </p:grpSpPr>
        <p:grpSp>
          <p:nvGrpSpPr>
            <p:cNvPr id="11305" name="Группа 47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1307" name="Группа 5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5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7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31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130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4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309" name="Picture 16" descr="ОПСА"/>
              <p:cNvPicPr>
                <a:picLocks noChangeAspect="1" noChangeArrowheads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54" name="Овал 53"/>
              <p:cNvSpPr/>
              <p:nvPr/>
            </p:nvSpPr>
            <p:spPr>
              <a:xfrm>
                <a:off x="1055762" y="770020"/>
                <a:ext cx="723944" cy="670144"/>
              </a:xfrm>
              <a:prstGeom prst="ellipse">
                <a:avLst/>
              </a:prstGeom>
              <a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50" name="Прямая соединительная линия 49"/>
            <p:cNvCxnSpPr/>
            <p:nvPr/>
          </p:nvCxnSpPr>
          <p:spPr>
            <a:xfrm>
              <a:off x="-36505" y="1557677"/>
              <a:ext cx="9144556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C:\Documents and Settings\Доктор\Мои документы\Съемный диск (G)\информация по сайту\фото на сайт\фот № 3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597150"/>
            <a:ext cx="1285875" cy="1785938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C:\Users\я\Desktop\доклады и презентации на конференцию 23 сентября\фото Моисеева\SWScan00008.tif"/>
          <p:cNvPicPr>
            <a:picLocks noChangeAspect="1" noChangeArrowheads="1"/>
          </p:cNvPicPr>
          <p:nvPr/>
        </p:nvPicPr>
        <p:blipFill>
          <a:blip r:embed="rId4" cstate="email">
            <a:lum bright="-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4738688"/>
            <a:ext cx="1285875" cy="171450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4" name="Прямоугольник 38"/>
          <p:cNvSpPr>
            <a:spLocks noChangeArrowheads="1"/>
          </p:cNvSpPr>
          <p:nvPr/>
        </p:nvSpPr>
        <p:spPr bwMode="auto">
          <a:xfrm>
            <a:off x="1595438" y="2797175"/>
            <a:ext cx="21907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Д. Н. Таран</a:t>
            </a:r>
          </a:p>
          <a:p>
            <a:pPr eaLnBrk="1" hangingPunct="1"/>
            <a:r>
              <a:rPr lang="ru-RU" altLang="ru-RU" b="1"/>
              <a:t>(Агафонова), </a:t>
            </a:r>
          </a:p>
          <a:p>
            <a:pPr eaLnBrk="1" hangingPunct="1"/>
            <a:r>
              <a:rPr lang="ru-RU" altLang="ru-RU" sz="1600"/>
              <a:t>первый председатель </a:t>
            </a:r>
          </a:p>
          <a:p>
            <a:pPr eaLnBrk="1" hangingPunct="1"/>
            <a:r>
              <a:rPr lang="ru-RU" altLang="ru-RU" sz="1600"/>
              <a:t>совета медицинских </a:t>
            </a:r>
          </a:p>
          <a:p>
            <a:pPr eaLnBrk="1" hangingPunct="1"/>
            <a:r>
              <a:rPr lang="ru-RU" altLang="ru-RU" sz="1600"/>
              <a:t>сестер</a:t>
            </a:r>
          </a:p>
        </p:txBody>
      </p:sp>
      <p:sp>
        <p:nvSpPr>
          <p:cNvPr id="12295" name="Прямоугольник 40"/>
          <p:cNvSpPr>
            <a:spLocks noChangeArrowheads="1"/>
          </p:cNvSpPr>
          <p:nvPr/>
        </p:nvSpPr>
        <p:spPr bwMode="auto">
          <a:xfrm>
            <a:off x="1500188" y="5013325"/>
            <a:ext cx="19288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Т. В. Зубарева, </a:t>
            </a:r>
            <a:r>
              <a:rPr lang="ru-RU" altLang="ru-RU" sz="1600"/>
              <a:t>первая главная </a:t>
            </a:r>
          </a:p>
          <a:p>
            <a:pPr eaLnBrk="1" hangingPunct="1"/>
            <a:r>
              <a:rPr lang="ru-RU" altLang="ru-RU" sz="1600"/>
              <a:t>медицинская сестра ОКБ</a:t>
            </a:r>
          </a:p>
        </p:txBody>
      </p:sp>
      <p:sp>
        <p:nvSpPr>
          <p:cNvPr id="17" name="Прямоугольник 33"/>
          <p:cNvSpPr>
            <a:spLocks noChangeArrowheads="1"/>
          </p:cNvSpPr>
          <p:nvPr/>
        </p:nvSpPr>
        <p:spPr bwMode="auto">
          <a:xfrm>
            <a:off x="47625" y="1712913"/>
            <a:ext cx="2795588" cy="7080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cs typeface="Arial" charset="0"/>
              </a:rPr>
              <a:t> Первые организаторы сестринского дела</a:t>
            </a:r>
          </a:p>
        </p:txBody>
      </p:sp>
      <p:graphicFrame>
        <p:nvGraphicFramePr>
          <p:cNvPr id="18" name="Объект 10"/>
          <p:cNvGraphicFramePr>
            <a:graphicFrameLocks/>
          </p:cNvGraphicFramePr>
          <p:nvPr/>
        </p:nvGraphicFramePr>
        <p:xfrm>
          <a:off x="3757695" y="1668166"/>
          <a:ext cx="5187825" cy="4857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2298" name="Группа 18"/>
          <p:cNvGrpSpPr>
            <a:grpSpLocks/>
          </p:cNvGrpSpPr>
          <p:nvPr/>
        </p:nvGrpSpPr>
        <p:grpSpPr bwMode="auto">
          <a:xfrm>
            <a:off x="-171450" y="-84138"/>
            <a:ext cx="9432925" cy="1738313"/>
            <a:chOff x="-180976" y="-100215"/>
            <a:chExt cx="9433498" cy="1738882"/>
          </a:xfrm>
        </p:grpSpPr>
        <p:grpSp>
          <p:nvGrpSpPr>
            <p:cNvPr id="12300" name="Группа 19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2302" name="Группа 21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6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308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2303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2304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5" name="Овал 24"/>
              <p:cNvSpPr/>
              <p:nvPr/>
            </p:nvSpPr>
            <p:spPr>
              <a:xfrm>
                <a:off x="1055762" y="770021"/>
                <a:ext cx="723944" cy="670144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1" name="Прямая соединительная линия 20"/>
            <p:cNvCxnSpPr/>
            <p:nvPr/>
          </p:nvCxnSpPr>
          <p:spPr>
            <a:xfrm>
              <a:off x="-36505" y="1557678"/>
              <a:ext cx="9144556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065338" y="211138"/>
            <a:ext cx="6394450" cy="12017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Исторические моменты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Становления, развития сестринского дела  Областной клинической больницы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" y="-26988"/>
            <a:ext cx="921702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6" name="TextBox 1"/>
          <p:cNvSpPr txBox="1">
            <a:spLocks noChangeArrowheads="1"/>
          </p:cNvSpPr>
          <p:nvPr/>
        </p:nvSpPr>
        <p:spPr bwMode="auto">
          <a:xfrm>
            <a:off x="1450975" y="6423025"/>
            <a:ext cx="1438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«Тарская ЦРБ» </a:t>
            </a:r>
          </a:p>
        </p:txBody>
      </p:sp>
      <p:sp>
        <p:nvSpPr>
          <p:cNvPr id="13317" name="TextBox 2"/>
          <p:cNvSpPr txBox="1">
            <a:spLocks noChangeArrowheads="1"/>
          </p:cNvSpPr>
          <p:nvPr/>
        </p:nvSpPr>
        <p:spPr bwMode="auto">
          <a:xfrm>
            <a:off x="7258050" y="2859088"/>
            <a:ext cx="1368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«КПТД № 4»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250825" y="4605338"/>
            <a:ext cx="1752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«Крутинская ЦРБ»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3667125" y="6402388"/>
            <a:ext cx="21304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/>
              <a:t>БУЗОО «Русско-Полянская ЦРБ»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7076745" y="1716788"/>
            <a:ext cx="1731373" cy="1082723"/>
            <a:chOff x="3042003" y="4189022"/>
            <a:chExt cx="1067323" cy="1067323"/>
          </a:xfrm>
          <a:blipFill>
            <a:blip r:embed="rId3"/>
            <a:stretch>
              <a:fillRect/>
            </a:stretch>
          </a:blipFill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042003" y="4189022"/>
              <a:ext cx="1067323" cy="1067323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094105" y="4241124"/>
              <a:ext cx="963119" cy="9631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600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44227" y="1716788"/>
            <a:ext cx="1857097" cy="1167161"/>
            <a:chOff x="3042003" y="4189022"/>
            <a:chExt cx="1067323" cy="1067323"/>
          </a:xfrm>
          <a:blipFill>
            <a:blip r:embed="rId4"/>
            <a:stretch>
              <a:fillRect/>
            </a:stretch>
          </a:blipFill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3042003" y="4189022"/>
              <a:ext cx="1067323" cy="1067323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Скругленный прямоугольник 4"/>
            <p:cNvSpPr/>
            <p:nvPr/>
          </p:nvSpPr>
          <p:spPr>
            <a:xfrm>
              <a:off x="3094105" y="4241124"/>
              <a:ext cx="963119" cy="9631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600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819499" y="1675057"/>
            <a:ext cx="1696695" cy="1131682"/>
            <a:chOff x="3042003" y="4189022"/>
            <a:chExt cx="1067323" cy="1067323"/>
          </a:xfrm>
          <a:blipFill>
            <a:blip r:embed="rId5"/>
            <a:stretch>
              <a:fillRect/>
            </a:stretch>
          </a:blipFill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3042003" y="4189022"/>
              <a:ext cx="1067323" cy="1067323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3094105" y="4241124"/>
              <a:ext cx="963119" cy="9631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600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/>
            </a:p>
          </p:txBody>
        </p:sp>
      </p:grpSp>
      <p:grpSp>
        <p:nvGrpSpPr>
          <p:cNvPr id="13323" name="Группа 44"/>
          <p:cNvGrpSpPr>
            <a:grpSpLocks/>
          </p:cNvGrpSpPr>
          <p:nvPr/>
        </p:nvGrpSpPr>
        <p:grpSpPr bwMode="auto">
          <a:xfrm>
            <a:off x="-146050" y="-100013"/>
            <a:ext cx="9432925" cy="1739901"/>
            <a:chOff x="-180976" y="-100215"/>
            <a:chExt cx="9433498" cy="1738882"/>
          </a:xfrm>
        </p:grpSpPr>
        <p:grpSp>
          <p:nvGrpSpPr>
            <p:cNvPr id="13343" name="Группа 4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3345" name="Группа 4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52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3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351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3346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3347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51" name="Овал 50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47" name="Прямая соединительная линия 46"/>
            <p:cNvCxnSpPr/>
            <p:nvPr/>
          </p:nvCxnSpPr>
          <p:spPr>
            <a:xfrm>
              <a:off x="-36505" y="1557751"/>
              <a:ext cx="9144556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Прямоугольник 8"/>
          <p:cNvSpPr/>
          <p:nvPr/>
        </p:nvSpPr>
        <p:spPr>
          <a:xfrm>
            <a:off x="2011363" y="406400"/>
            <a:ext cx="653415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Советы по сестринскому делу Омского региона</a:t>
            </a:r>
          </a:p>
        </p:txBody>
      </p:sp>
      <p:grpSp>
        <p:nvGrpSpPr>
          <p:cNvPr id="13325" name="Группа 54"/>
          <p:cNvGrpSpPr>
            <a:grpSpLocks/>
          </p:cNvGrpSpPr>
          <p:nvPr/>
        </p:nvGrpSpPr>
        <p:grpSpPr bwMode="auto">
          <a:xfrm>
            <a:off x="3563938" y="2887663"/>
            <a:ext cx="1981200" cy="2316162"/>
            <a:chOff x="3693" y="0"/>
            <a:chExt cx="1993510" cy="1997225"/>
          </a:xfrm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3693" y="0"/>
              <a:ext cx="1993510" cy="1997225"/>
            </a:xfrm>
            <a:prstGeom prst="roundRect">
              <a:avLst/>
            </a:prstGeom>
            <a:blipFill rotWithShape="0"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101132" y="97191"/>
              <a:ext cx="1798632" cy="18028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600200">
                <a:lnSpc>
                  <a:spcPct val="90000"/>
                </a:lnSpc>
                <a:spcAft>
                  <a:spcPts val="0"/>
                </a:spcAft>
                <a:defRPr/>
              </a:pPr>
              <a:endParaRPr 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3790950" y="5322888"/>
            <a:ext cx="1863725" cy="1038225"/>
          </a:xfrm>
          <a:prstGeom prst="round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648325" y="3414713"/>
            <a:ext cx="1670050" cy="1169987"/>
          </a:xfrm>
          <a:prstGeom prst="round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12738" y="3373438"/>
            <a:ext cx="1471612" cy="1223962"/>
          </a:xfrm>
          <a:prstGeom prst="round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7485063" y="3414713"/>
            <a:ext cx="1624012" cy="1147762"/>
          </a:xfrm>
          <a:prstGeom prst="roundRect">
            <a:avLst/>
          </a:prstGeom>
          <a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892675" y="1730375"/>
            <a:ext cx="1809750" cy="1157288"/>
          </a:xfrm>
          <a:prstGeom prst="roundRect">
            <a:avLst/>
          </a:prstGeom>
          <a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287463" y="5087938"/>
            <a:ext cx="1765300" cy="1304925"/>
          </a:xfrm>
          <a:prstGeom prst="roundRect">
            <a:avLst/>
          </a:prstGeom>
          <a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46275" y="3425825"/>
            <a:ext cx="1530350" cy="1171575"/>
          </a:xfrm>
          <a:prstGeom prst="roundRect">
            <a:avLst/>
          </a:prstGeom>
          <a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505575" y="5062538"/>
            <a:ext cx="1931988" cy="1165225"/>
          </a:xfrm>
          <a:prstGeom prst="roundRect">
            <a:avLst/>
          </a:prstGeom>
          <a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34" name="TextBox 3"/>
          <p:cNvSpPr txBox="1">
            <a:spLocks noChangeArrowheads="1"/>
          </p:cNvSpPr>
          <p:nvPr/>
        </p:nvSpPr>
        <p:spPr bwMode="auto">
          <a:xfrm>
            <a:off x="5399088" y="2852738"/>
            <a:ext cx="9937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«ОКБ»</a:t>
            </a:r>
          </a:p>
        </p:txBody>
      </p:sp>
      <p:sp>
        <p:nvSpPr>
          <p:cNvPr id="13335" name="TextBox 66"/>
          <p:cNvSpPr txBox="1">
            <a:spLocks noChangeArrowheads="1"/>
          </p:cNvSpPr>
          <p:nvPr/>
        </p:nvSpPr>
        <p:spPr bwMode="auto">
          <a:xfrm>
            <a:off x="1182688" y="2887663"/>
            <a:ext cx="995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«ГВВ»</a:t>
            </a:r>
          </a:p>
        </p:txBody>
      </p:sp>
      <p:sp>
        <p:nvSpPr>
          <p:cNvPr id="13336" name="TextBox 67"/>
          <p:cNvSpPr txBox="1">
            <a:spLocks noChangeArrowheads="1"/>
          </p:cNvSpPr>
          <p:nvPr/>
        </p:nvSpPr>
        <p:spPr bwMode="auto">
          <a:xfrm>
            <a:off x="7729538" y="4667250"/>
            <a:ext cx="9937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«КОД»</a:t>
            </a:r>
          </a:p>
        </p:txBody>
      </p:sp>
      <p:sp>
        <p:nvSpPr>
          <p:cNvPr id="13337" name="TextBox 68"/>
          <p:cNvSpPr txBox="1">
            <a:spLocks noChangeArrowheads="1"/>
          </p:cNvSpPr>
          <p:nvPr/>
        </p:nvSpPr>
        <p:spPr bwMode="auto">
          <a:xfrm>
            <a:off x="6465888" y="6351588"/>
            <a:ext cx="24590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«КПБ им. Н.Н. Солодникова»</a:t>
            </a:r>
          </a:p>
        </p:txBody>
      </p:sp>
      <p:sp>
        <p:nvSpPr>
          <p:cNvPr id="13338" name="TextBox 69"/>
          <p:cNvSpPr txBox="1">
            <a:spLocks noChangeArrowheads="1"/>
          </p:cNvSpPr>
          <p:nvPr/>
        </p:nvSpPr>
        <p:spPr bwMode="auto">
          <a:xfrm>
            <a:off x="5648325" y="4667250"/>
            <a:ext cx="173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«Калачинская ЦРБ»</a:t>
            </a:r>
          </a:p>
        </p:txBody>
      </p:sp>
      <p:sp>
        <p:nvSpPr>
          <p:cNvPr id="13339" name="TextBox 6"/>
          <p:cNvSpPr txBox="1">
            <a:spLocks noChangeArrowheads="1"/>
          </p:cNvSpPr>
          <p:nvPr/>
        </p:nvSpPr>
        <p:spPr bwMode="auto">
          <a:xfrm>
            <a:off x="2970213" y="2859088"/>
            <a:ext cx="1476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 «ГКБСМП № 1»</a:t>
            </a:r>
          </a:p>
        </p:txBody>
      </p:sp>
      <p:sp>
        <p:nvSpPr>
          <p:cNvPr id="13340" name="TextBox 4"/>
          <p:cNvSpPr txBox="1">
            <a:spLocks noChangeArrowheads="1"/>
          </p:cNvSpPr>
          <p:nvPr/>
        </p:nvSpPr>
        <p:spPr bwMode="auto">
          <a:xfrm>
            <a:off x="1816100" y="4597400"/>
            <a:ext cx="202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БУЗОО «Большереченская ЦРБ»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925" y="1579563"/>
            <a:ext cx="9072563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Руководители Областной клинической больницы</a:t>
            </a:r>
          </a:p>
        </p:txBody>
      </p:sp>
      <p:pic>
        <p:nvPicPr>
          <p:cNvPr id="13" name="Рисунок 1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438" y="2139950"/>
            <a:ext cx="1314450" cy="17208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6350" y="2139950"/>
            <a:ext cx="1162050" cy="17208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1800" y="2219325"/>
            <a:ext cx="1122363" cy="16414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75" y="2235200"/>
            <a:ext cx="1235075" cy="16256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5" name="Прямоугольник 14"/>
          <p:cNvSpPr>
            <a:spLocks noChangeArrowheads="1"/>
          </p:cNvSpPr>
          <p:nvPr/>
        </p:nvSpPr>
        <p:spPr bwMode="auto">
          <a:xfrm>
            <a:off x="7308850" y="3933825"/>
            <a:ext cx="1830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/>
              <a:t>Полежаев К. Л. </a:t>
            </a:r>
            <a:r>
              <a:rPr lang="ru-RU" altLang="ru-RU" i="1"/>
              <a:t>(2002 г.– по н.в.)</a:t>
            </a:r>
            <a:endParaRPr lang="ru-RU" altLang="ru-RU"/>
          </a:p>
        </p:txBody>
      </p:sp>
      <p:sp>
        <p:nvSpPr>
          <p:cNvPr id="14346" name="Прямоугольник 15"/>
          <p:cNvSpPr>
            <a:spLocks noChangeArrowheads="1"/>
          </p:cNvSpPr>
          <p:nvPr/>
        </p:nvSpPr>
        <p:spPr bwMode="auto">
          <a:xfrm>
            <a:off x="107950" y="3935413"/>
            <a:ext cx="201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i="1"/>
              <a:t>Шехурдина К.И. </a:t>
            </a:r>
            <a:r>
              <a:rPr lang="ru-RU" altLang="ru-RU" i="1"/>
              <a:t>(1953 - 1976 гг.) </a:t>
            </a:r>
            <a:endParaRPr lang="ru-RU" altLang="ru-RU"/>
          </a:p>
        </p:txBody>
      </p:sp>
      <p:sp>
        <p:nvSpPr>
          <p:cNvPr id="14347" name="Прямоугольник 16"/>
          <p:cNvSpPr>
            <a:spLocks noChangeArrowheads="1"/>
          </p:cNvSpPr>
          <p:nvPr/>
        </p:nvSpPr>
        <p:spPr bwMode="auto">
          <a:xfrm>
            <a:off x="2195513" y="3933825"/>
            <a:ext cx="19669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i="1"/>
              <a:t>Дука Г. Я.</a:t>
            </a:r>
          </a:p>
          <a:p>
            <a:pPr algn="ctr" eaLnBrk="1" hangingPunct="1"/>
            <a:r>
              <a:rPr lang="ru-RU" altLang="ru-RU" i="1"/>
              <a:t>(1976 - 1979 гг.) </a:t>
            </a:r>
            <a:endParaRPr lang="ru-RU" altLang="ru-RU"/>
          </a:p>
        </p:txBody>
      </p:sp>
      <p:sp>
        <p:nvSpPr>
          <p:cNvPr id="14348" name="Прямоугольник 17"/>
          <p:cNvSpPr>
            <a:spLocks noChangeArrowheads="1"/>
          </p:cNvSpPr>
          <p:nvPr/>
        </p:nvSpPr>
        <p:spPr bwMode="auto">
          <a:xfrm>
            <a:off x="3924300" y="3932238"/>
            <a:ext cx="2087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i="1"/>
              <a:t>Стороженко В. К</a:t>
            </a:r>
            <a:r>
              <a:rPr lang="ru-RU" altLang="ru-RU" i="1"/>
              <a:t>. (1979 - 1986 гг.) </a:t>
            </a:r>
            <a:endParaRPr lang="ru-RU" altLang="ru-RU"/>
          </a:p>
        </p:txBody>
      </p:sp>
      <p:sp>
        <p:nvSpPr>
          <p:cNvPr id="14349" name="Прямоугольник 18"/>
          <p:cNvSpPr>
            <a:spLocks noChangeArrowheads="1"/>
          </p:cNvSpPr>
          <p:nvPr/>
        </p:nvSpPr>
        <p:spPr bwMode="auto">
          <a:xfrm>
            <a:off x="5724525" y="3935413"/>
            <a:ext cx="16875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i="1"/>
              <a:t>Малыхин А. Г. </a:t>
            </a:r>
            <a:r>
              <a:rPr lang="ru-RU" altLang="ru-RU" i="1"/>
              <a:t>(1986 - 2002гг.)</a:t>
            </a:r>
            <a:endParaRPr lang="ru-RU" altLang="ru-RU"/>
          </a:p>
        </p:txBody>
      </p:sp>
      <p:pic>
        <p:nvPicPr>
          <p:cNvPr id="22" name="Рисунок 2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0613" y="4906963"/>
            <a:ext cx="1184275" cy="14065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\\192.168.1.18\информация для мед. сотрудников\Обмен\Шелема А.В\IMG_1062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0938" y="4906963"/>
            <a:ext cx="1195387" cy="134778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476375" y="4437063"/>
            <a:ext cx="66738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Руководители Совета по сестринскому делу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14353" name="Rectangle 3"/>
          <p:cNvSpPr>
            <a:spLocks noChangeArrowheads="1"/>
          </p:cNvSpPr>
          <p:nvPr/>
        </p:nvSpPr>
        <p:spPr bwMode="auto">
          <a:xfrm>
            <a:off x="2268538" y="6254750"/>
            <a:ext cx="17716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 i="1"/>
              <a:t>Беляева Л.Я.</a:t>
            </a:r>
          </a:p>
          <a:p>
            <a:pPr algn="ctr" eaLnBrk="1" hangingPunct="1"/>
            <a:r>
              <a:rPr lang="ru-RU" altLang="ru-RU" sz="1600" i="1"/>
              <a:t>с 1980 по 2011 гг</a:t>
            </a:r>
          </a:p>
        </p:txBody>
      </p:sp>
      <p:sp>
        <p:nvSpPr>
          <p:cNvPr id="14354" name="Rectangle 4"/>
          <p:cNvSpPr>
            <a:spLocks noChangeArrowheads="1"/>
          </p:cNvSpPr>
          <p:nvPr/>
        </p:nvSpPr>
        <p:spPr bwMode="auto">
          <a:xfrm>
            <a:off x="4778375" y="6237288"/>
            <a:ext cx="1619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 i="1"/>
              <a:t>Кропотина Т.В.</a:t>
            </a:r>
          </a:p>
          <a:p>
            <a:pPr algn="ctr" eaLnBrk="1" hangingPunct="1"/>
            <a:r>
              <a:rPr lang="ru-RU" altLang="ru-RU" sz="1600" i="1"/>
              <a:t>с 2012 г.– по н.в.</a:t>
            </a:r>
          </a:p>
        </p:txBody>
      </p:sp>
      <p:pic>
        <p:nvPicPr>
          <p:cNvPr id="14355" name="Picture 3" descr="D:\Фото главного врача\Полежаев К.Л\Фото от Хахалина И.В\DSC_9230TБ¦-¦¦TВ TД¦-¦-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1263" y="2152650"/>
            <a:ext cx="1114425" cy="16748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56" name="Группа 26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14357" name="Группа 27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4359" name="Группа 29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6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7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365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4360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4361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5" name="Овал 34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9" name="Прямая соединительная линия 28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C:\Users\я\Desktop\доклады и презентации на конференцию 23 сентября\фото Моисеева\SWScan00008.tif"/>
          <p:cNvPicPr>
            <a:picLocks noChangeAspect="1" noChangeArrowheads="1"/>
          </p:cNvPicPr>
          <p:nvPr/>
        </p:nvPicPr>
        <p:blipFill>
          <a:blip r:embed="rId3" cstate="email">
            <a:lum bright="-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88" y="2060575"/>
            <a:ext cx="1176337" cy="14700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Прямоугольник 29"/>
          <p:cNvSpPr/>
          <p:nvPr/>
        </p:nvSpPr>
        <p:spPr>
          <a:xfrm>
            <a:off x="124499" y="3649687"/>
            <a:ext cx="1428758" cy="576064"/>
          </a:xfrm>
          <a:prstGeom prst="rect">
            <a:avLst/>
          </a:prstGeom>
          <a:solidFill>
            <a:schemeClr val="bg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Т. В. Зубарева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3" name="Рисунок 32" descr="C:\Documents and Settings\Доктор\Мои документы\Съемный диск (G)\информация по сайту\фото на сайт\фото № 4.pn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24050" y="2138363"/>
            <a:ext cx="1000125" cy="14446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Прямоугольник 33"/>
          <p:cNvSpPr/>
          <p:nvPr/>
        </p:nvSpPr>
        <p:spPr>
          <a:xfrm>
            <a:off x="1636667" y="3649687"/>
            <a:ext cx="1574143" cy="557234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Д.Д.Пилипенко (1964 -1965гг)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17765" y="6097856"/>
            <a:ext cx="1849979" cy="571504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Л.П.Подойницына (1974 – 1987гг)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756179" y="6125711"/>
            <a:ext cx="1521742" cy="543649"/>
          </a:xfrm>
          <a:prstGeom prst="rect">
            <a:avLst/>
          </a:prstGeom>
          <a:solidFill>
            <a:schemeClr val="bg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Т.А.Зорина  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(1988 -2003гг)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61003" y="6093296"/>
            <a:ext cx="1730456" cy="571504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Г.А.Михайлова (2003г – 2007гг.)</a:t>
            </a:r>
          </a:p>
        </p:txBody>
      </p:sp>
      <p:pic>
        <p:nvPicPr>
          <p:cNvPr id="38" name="Рисунок 37" descr="C:\Documents and Settings\Доктор\Мои документы\Съемный диск (G)\информация по сайту\фото на сайт\фото № 5.pn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3925" y="2055813"/>
            <a:ext cx="1143000" cy="14446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Прямоугольник 38"/>
          <p:cNvSpPr/>
          <p:nvPr/>
        </p:nvSpPr>
        <p:spPr>
          <a:xfrm>
            <a:off x="3376213" y="3681273"/>
            <a:ext cx="1411811" cy="545059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cs typeface="Arial" pitchFamily="34" charset="0"/>
              </a:rPr>
              <a:t>К.Г.Герасина (1966-1973гг) </a:t>
            </a:r>
          </a:p>
        </p:txBody>
      </p:sp>
      <p:pic>
        <p:nvPicPr>
          <p:cNvPr id="15385" name="Picture 2" descr="F:\статья в книгу\6 Л П Подойницина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4514850"/>
            <a:ext cx="1112838" cy="14446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6" name="Picture 3" descr="F:\статья в книгу\10 Зорина Т А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4175" y="4635500"/>
            <a:ext cx="1044575" cy="13858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7" name="Picture 4" descr="F:\статья в книгу\19 Михайлова Г А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6188" y="4543425"/>
            <a:ext cx="1025525" cy="14573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6588224" y="6097856"/>
            <a:ext cx="1732720" cy="571504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chemeClr val="tx1"/>
                </a:solidFill>
              </a:rPr>
              <a:t>Т.ф</a:t>
            </a:r>
            <a:r>
              <a:rPr lang="ru-RU" sz="1600" b="1" dirty="0">
                <a:solidFill>
                  <a:schemeClr val="tx1"/>
                </a:solidFill>
              </a:rPr>
              <a:t>. Моисеева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(с 2008г по </a:t>
            </a:r>
            <a:r>
              <a:rPr lang="ru-RU" sz="1600" b="1" dirty="0" err="1">
                <a:solidFill>
                  <a:schemeClr val="tx1"/>
                </a:solidFill>
              </a:rPr>
              <a:t>н.в</a:t>
            </a:r>
            <a:r>
              <a:rPr lang="ru-RU" sz="1600" b="1" dirty="0">
                <a:solidFill>
                  <a:schemeClr val="tx1"/>
                </a:solidFill>
              </a:rPr>
              <a:t>.) </a:t>
            </a:r>
          </a:p>
        </p:txBody>
      </p:sp>
      <p:pic>
        <p:nvPicPr>
          <p:cNvPr id="15391" name="Picture 5" descr="F:\статья в книгу\Untitled-1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5463" y="4532313"/>
            <a:ext cx="1066800" cy="14224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Diagram group"/>
          <p:cNvGrpSpPr/>
          <p:nvPr/>
        </p:nvGrpSpPr>
        <p:grpSpPr>
          <a:xfrm>
            <a:off x="4370606" y="1484784"/>
            <a:ext cx="4953922" cy="2880320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49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1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itchFamily="34" charset="0"/>
                  </a:rPr>
                  <a:t>мы с благодарностью вспоминаем всех организаторов сестринского дела, и  можем отметить,  насколько мудрым было решение о создании Совета </a:t>
                </a:r>
                <a:endParaRPr lang="ru-RU" sz="2400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5393" name="Группа 39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15395" name="Группа 43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5397" name="Группа 46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5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40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539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5399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54" name="Овал 53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45" name="Прямая соединительная линия 44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2243138" y="458788"/>
            <a:ext cx="60737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Организаторы сестринского дела Областной клинической больницы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\\192.168.1.18\информация для мед. сотрудников\Обмен\Кудимова\фото\14 почетные член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698625"/>
            <a:ext cx="2638425" cy="1658938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\\192.168.1.18\информация для мед. сотрудников\Обмен\Кудимова\фото\почетные члены совета по сестринскому делу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107950" y="3392488"/>
            <a:ext cx="2627313" cy="16922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\\192.168.1.18\информация для мед. сотрудников\Обмен\Кудимова\фото\почетн 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950" y="5113338"/>
            <a:ext cx="2592388" cy="16287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Прямоугольник 12"/>
          <p:cNvSpPr>
            <a:spLocks noChangeArrowheads="1"/>
          </p:cNvSpPr>
          <p:nvPr/>
        </p:nvSpPr>
        <p:spPr bwMode="auto">
          <a:xfrm>
            <a:off x="3095625" y="1658938"/>
            <a:ext cx="29527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/>
              <a:t>Пилипенко Д.Д., </a:t>
            </a:r>
          </a:p>
          <a:p>
            <a:pPr eaLnBrk="1" hangingPunct="1"/>
            <a:r>
              <a:rPr lang="ru-RU" altLang="ru-RU" sz="2000"/>
              <a:t>Таран Д.Н., </a:t>
            </a:r>
          </a:p>
          <a:p>
            <a:pPr eaLnBrk="1" hangingPunct="1"/>
            <a:r>
              <a:rPr lang="ru-RU" altLang="ru-RU" sz="2000"/>
              <a:t>Козлова Л.Т., </a:t>
            </a:r>
          </a:p>
          <a:p>
            <a:pPr eaLnBrk="1" hangingPunct="1"/>
            <a:r>
              <a:rPr lang="ru-RU" altLang="ru-RU" sz="2000"/>
              <a:t>Подойницына Л.П., </a:t>
            </a:r>
          </a:p>
          <a:p>
            <a:pPr eaLnBrk="1" hangingPunct="1"/>
            <a:r>
              <a:rPr lang="ru-RU" altLang="ru-RU" sz="2000"/>
              <a:t>Сысолина А.С., </a:t>
            </a:r>
          </a:p>
          <a:p>
            <a:pPr eaLnBrk="1" hangingPunct="1"/>
            <a:r>
              <a:rPr lang="ru-RU" altLang="ru-RU" sz="2000"/>
              <a:t>Макерова Г.И.,</a:t>
            </a:r>
          </a:p>
          <a:p>
            <a:pPr eaLnBrk="1" hangingPunct="1"/>
            <a:r>
              <a:rPr lang="ru-RU" altLang="ru-RU" sz="2000"/>
              <a:t> Акульшина Л.И., </a:t>
            </a:r>
          </a:p>
          <a:p>
            <a:pPr eaLnBrk="1" hangingPunct="1"/>
            <a:r>
              <a:rPr lang="ru-RU" altLang="ru-RU" sz="2000"/>
              <a:t>Липатова З.А., </a:t>
            </a:r>
          </a:p>
          <a:p>
            <a:pPr eaLnBrk="1" hangingPunct="1"/>
            <a:r>
              <a:rPr lang="ru-RU" altLang="ru-RU" sz="2000"/>
              <a:t>Жукова Ф.Ф., </a:t>
            </a:r>
          </a:p>
          <a:p>
            <a:pPr eaLnBrk="1" hangingPunct="1"/>
            <a:r>
              <a:rPr lang="ru-RU" altLang="ru-RU" sz="2000"/>
              <a:t>Агеенко В.Т., </a:t>
            </a:r>
          </a:p>
          <a:p>
            <a:pPr eaLnBrk="1" hangingPunct="1"/>
            <a:r>
              <a:rPr lang="ru-RU" altLang="ru-RU" sz="2000"/>
              <a:t>Гусельникова Ч.А. </a:t>
            </a:r>
            <a:endParaRPr lang="en-US" altLang="ru-RU" sz="2000"/>
          </a:p>
          <a:p>
            <a:pPr eaLnBrk="1" hangingPunct="1"/>
            <a:r>
              <a:rPr lang="ru-RU" altLang="ru-RU" sz="2000"/>
              <a:t>.</a:t>
            </a:r>
            <a:r>
              <a:rPr lang="ru-RU" altLang="ru-RU" sz="2000" b="1"/>
              <a:t> </a:t>
            </a:r>
          </a:p>
        </p:txBody>
      </p:sp>
      <p:sp>
        <p:nvSpPr>
          <p:cNvPr id="16392" name="Прямоугольник 13"/>
          <p:cNvSpPr>
            <a:spLocks noChangeArrowheads="1"/>
          </p:cNvSpPr>
          <p:nvPr/>
        </p:nvSpPr>
        <p:spPr bwMode="auto">
          <a:xfrm>
            <a:off x="5889625" y="1601788"/>
            <a:ext cx="31496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i="1">
                <a:solidFill>
                  <a:srgbClr val="FF0000"/>
                </a:solidFill>
              </a:rPr>
              <a:t>В год 50-летнего юбилея  в почетные члены посвящены: </a:t>
            </a:r>
          </a:p>
          <a:p>
            <a:pPr eaLnBrk="1" hangingPunct="1"/>
            <a:r>
              <a:rPr lang="ru-RU" altLang="ru-RU" sz="2000"/>
              <a:t>Пойлова Н.Ю., </a:t>
            </a:r>
          </a:p>
          <a:p>
            <a:pPr eaLnBrk="1" hangingPunct="1"/>
            <a:r>
              <a:rPr lang="ru-RU" altLang="ru-RU" sz="2000"/>
              <a:t>Красова Е.В., </a:t>
            </a:r>
          </a:p>
          <a:p>
            <a:pPr eaLnBrk="1" hangingPunct="1"/>
            <a:r>
              <a:rPr lang="ru-RU" altLang="ru-RU" sz="2000"/>
              <a:t>Симонова Н.П., </a:t>
            </a:r>
          </a:p>
          <a:p>
            <a:pPr eaLnBrk="1" hangingPunct="1"/>
            <a:r>
              <a:rPr lang="ru-RU" altLang="ru-RU" sz="2000"/>
              <a:t>Первова В.И., </a:t>
            </a:r>
          </a:p>
          <a:p>
            <a:pPr eaLnBrk="1" hangingPunct="1"/>
            <a:r>
              <a:rPr lang="ru-RU" altLang="ru-RU" sz="2000"/>
              <a:t>Мехова Т.А., </a:t>
            </a:r>
          </a:p>
          <a:p>
            <a:pPr eaLnBrk="1" hangingPunct="1"/>
            <a:r>
              <a:rPr lang="ru-RU" altLang="ru-RU" sz="2000"/>
              <a:t> Нпопина О.Е., </a:t>
            </a:r>
          </a:p>
          <a:p>
            <a:pPr eaLnBrk="1" hangingPunct="1"/>
            <a:r>
              <a:rPr lang="ru-RU" altLang="ru-RU" sz="2000"/>
              <a:t>Шевченко Г.А., </a:t>
            </a:r>
          </a:p>
          <a:p>
            <a:pPr eaLnBrk="1" hangingPunct="1"/>
            <a:r>
              <a:rPr lang="ru-RU" altLang="ru-RU" sz="2000"/>
              <a:t>Яндер В.П</a:t>
            </a:r>
          </a:p>
        </p:txBody>
      </p:sp>
      <p:sp>
        <p:nvSpPr>
          <p:cNvPr id="16393" name="Прямоугольник 14"/>
          <p:cNvSpPr>
            <a:spLocks noChangeArrowheads="1"/>
          </p:cNvSpPr>
          <p:nvPr/>
        </p:nvSpPr>
        <p:spPr bwMode="auto">
          <a:xfrm>
            <a:off x="3095625" y="5181600"/>
            <a:ext cx="57975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i="1">
                <a:solidFill>
                  <a:srgbClr val="FF0000"/>
                </a:solidFill>
              </a:rPr>
              <a:t>В год 60 –летнего юбилея Совета по сестринскому делу, почетными членами стали: </a:t>
            </a:r>
            <a:r>
              <a:rPr lang="ru-RU" altLang="ru-RU" sz="2000"/>
              <a:t>Михайлова Г.А., </a:t>
            </a:r>
          </a:p>
          <a:p>
            <a:pPr eaLnBrk="1" hangingPunct="1"/>
            <a:r>
              <a:rPr lang="ru-RU" altLang="ru-RU" sz="2000"/>
              <a:t>Смородская Л.С., </a:t>
            </a:r>
          </a:p>
          <a:p>
            <a:pPr eaLnBrk="1" hangingPunct="1"/>
            <a:r>
              <a:rPr lang="ru-RU" altLang="ru-RU" sz="2000"/>
              <a:t>Удальцова Л.Л.</a:t>
            </a:r>
            <a:endParaRPr lang="ru-RU" altLang="ru-RU" sz="2000" b="1"/>
          </a:p>
        </p:txBody>
      </p:sp>
      <p:grpSp>
        <p:nvGrpSpPr>
          <p:cNvPr id="16394" name="Группа 17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16396" name="Группа 1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6398" name="Группа 2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40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639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6400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430463" y="387350"/>
            <a:ext cx="60293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Почетные члены Совета медицинских сестер БУЗОО «ОКБ»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Users\str1-gls-1\Desktop\Новая папка\Untitled-1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525" y="1700213"/>
            <a:ext cx="2178050" cy="2906712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E:\материала для подготовки доклада Моисеева Т.Ф\2015\для Калеминой по буклету\3 - копия общеб.конференция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913" y="5302250"/>
            <a:ext cx="2016126" cy="151130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70629" y="4729134"/>
            <a:ext cx="2071702" cy="500066"/>
          </a:xfrm>
          <a:prstGeom prst="rect">
            <a:avLst/>
          </a:prstGeom>
          <a:solidFill>
            <a:schemeClr val="bg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Т. Ф. Моисеева</a:t>
            </a:r>
            <a:endParaRPr lang="ru-RU" sz="1600" dirty="0">
              <a:solidFill>
                <a:schemeClr val="tx1"/>
              </a:solidFill>
            </a:endParaRPr>
          </a:p>
        </p:txBody>
      </p:sp>
      <p:grpSp>
        <p:nvGrpSpPr>
          <p:cNvPr id="16" name="Diagram group"/>
          <p:cNvGrpSpPr/>
          <p:nvPr/>
        </p:nvGrpSpPr>
        <p:grpSpPr>
          <a:xfrm>
            <a:off x="2554169" y="1661025"/>
            <a:ext cx="6462045" cy="3136127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7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9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200" b="1" dirty="0">
                    <a:solidFill>
                      <a:srgbClr val="008000"/>
                    </a:solidFill>
                  </a:rPr>
                  <a:t>главная медицинская сестра БУЗОО ОКБ, председатель Совета по сестринскому делу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200" b="1" dirty="0">
                    <a:solidFill>
                      <a:srgbClr val="008000"/>
                    </a:solidFill>
                  </a:rPr>
                  <a:t> с 2008 года по настоящее время </a:t>
                </a:r>
              </a:p>
            </p:txBody>
          </p:sp>
        </p:grpSp>
      </p:grpSp>
      <p:pic>
        <p:nvPicPr>
          <p:cNvPr id="20" name="Picture 4" descr="D:\акция по грудному вскармливанию\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425" y="4670425"/>
            <a:ext cx="1660525" cy="2214563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 descr="F:\28.10.11\оборудование\Изображение 00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1338" y="5302250"/>
            <a:ext cx="2101850" cy="1541463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3" descr="C:\Users\я\Desktop\главная медсестра\презентация на конф\для главной медсестры\erer 12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5302250"/>
            <a:ext cx="2268538" cy="151130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4" descr="C:\Users\я\Desktop\главная медсестра\презентация на конф\для главной медсестры\SL37148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5337175"/>
            <a:ext cx="2074862" cy="1520825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422" name="Группа 23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17423" name="Группа 24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7425" name="Группа 26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3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4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431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7426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7427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Овал 29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6" name="Прямая соединительная линия 25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Diagram group"/>
          <p:cNvGrpSpPr/>
          <p:nvPr/>
        </p:nvGrpSpPr>
        <p:grpSpPr>
          <a:xfrm>
            <a:off x="1997869" y="1730591"/>
            <a:ext cx="4891236" cy="2804333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4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700" b="1" dirty="0">
                    <a:solidFill>
                      <a:srgbClr val="008000"/>
                    </a:solidFill>
                  </a:rPr>
                  <a:t>Преемственность Совета заключается  в объединении сестринского звена создании условий повышения квалификации и профессионализма</a:t>
                </a:r>
              </a:p>
            </p:txBody>
          </p:sp>
        </p:grpSp>
      </p:grpSp>
      <p:pic>
        <p:nvPicPr>
          <p:cNvPr id="17" name="Picture 11" descr="C:\Users\я\Desktop\доклады и презентации на конференцию 23 сентября\фото Моисеева\IMG_102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3000" y="4976813"/>
            <a:ext cx="2921000" cy="14763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F:\ФОТО ЦСО\Рисунок4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5" y="3295650"/>
            <a:ext cx="2214563" cy="135731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4" descr="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188" y="5014913"/>
            <a:ext cx="2535237" cy="139858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 descr="F:\ФОТО ЦСО\Рисунок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5" y="1709738"/>
            <a:ext cx="2214563" cy="1287462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41" name="TextBox 3"/>
          <p:cNvSpPr txBox="1">
            <a:spLocks noChangeArrowheads="1"/>
          </p:cNvSpPr>
          <p:nvPr/>
        </p:nvSpPr>
        <p:spPr bwMode="auto">
          <a:xfrm>
            <a:off x="417513" y="4675188"/>
            <a:ext cx="1676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Arial" charset="0"/>
              </a:rPr>
              <a:t>1974 год</a:t>
            </a:r>
          </a:p>
        </p:txBody>
      </p:sp>
      <p:sp>
        <p:nvSpPr>
          <p:cNvPr id="18442" name="TextBox 22"/>
          <p:cNvSpPr txBox="1">
            <a:spLocks noChangeArrowheads="1"/>
          </p:cNvSpPr>
          <p:nvPr/>
        </p:nvSpPr>
        <p:spPr bwMode="auto">
          <a:xfrm>
            <a:off x="755650" y="6473825"/>
            <a:ext cx="1674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Arial" charset="0"/>
              </a:rPr>
              <a:t>1988 год</a:t>
            </a:r>
          </a:p>
        </p:txBody>
      </p:sp>
      <p:sp>
        <p:nvSpPr>
          <p:cNvPr id="18443" name="TextBox 23"/>
          <p:cNvSpPr txBox="1">
            <a:spLocks noChangeArrowheads="1"/>
          </p:cNvSpPr>
          <p:nvPr/>
        </p:nvSpPr>
        <p:spPr bwMode="auto">
          <a:xfrm>
            <a:off x="3735388" y="6475413"/>
            <a:ext cx="1673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Arial" charset="0"/>
              </a:rPr>
              <a:t>2004 год</a:t>
            </a:r>
          </a:p>
        </p:txBody>
      </p:sp>
      <p:sp>
        <p:nvSpPr>
          <p:cNvPr id="18444" name="TextBox 24"/>
          <p:cNvSpPr txBox="1">
            <a:spLocks noChangeArrowheads="1"/>
          </p:cNvSpPr>
          <p:nvPr/>
        </p:nvSpPr>
        <p:spPr bwMode="auto">
          <a:xfrm>
            <a:off x="7161213" y="6413500"/>
            <a:ext cx="1676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Arial" charset="0"/>
              </a:rPr>
              <a:t>2008 год</a:t>
            </a:r>
          </a:p>
        </p:txBody>
      </p:sp>
      <p:sp>
        <p:nvSpPr>
          <p:cNvPr id="18445" name="TextBox 25"/>
          <p:cNvSpPr txBox="1">
            <a:spLocks noChangeArrowheads="1"/>
          </p:cNvSpPr>
          <p:nvPr/>
        </p:nvSpPr>
        <p:spPr bwMode="auto">
          <a:xfrm>
            <a:off x="7162800" y="4443413"/>
            <a:ext cx="16748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Arial" charset="0"/>
              </a:rPr>
              <a:t>2016 год</a:t>
            </a:r>
          </a:p>
        </p:txBody>
      </p:sp>
      <p:pic>
        <p:nvPicPr>
          <p:cNvPr id="26" name="Picture 18" descr="D:\мои документы\мама\чужие презинтации\старое фото\3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800" y="5014913"/>
            <a:ext cx="2738438" cy="14446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" descr="F:\материалы для презентации Т Ф\DSC_565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0213" y="2832100"/>
            <a:ext cx="2352675" cy="156686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8" name="TextBox 3"/>
          <p:cNvSpPr txBox="1">
            <a:spLocks noChangeArrowheads="1"/>
          </p:cNvSpPr>
          <p:nvPr/>
        </p:nvSpPr>
        <p:spPr bwMode="auto">
          <a:xfrm>
            <a:off x="417513" y="3019425"/>
            <a:ext cx="1676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Arial" charset="0"/>
              </a:rPr>
              <a:t>1920 год</a:t>
            </a:r>
          </a:p>
        </p:txBody>
      </p:sp>
      <p:grpSp>
        <p:nvGrpSpPr>
          <p:cNvPr id="18449" name="Группа 27"/>
          <p:cNvGrpSpPr>
            <a:grpSpLocks/>
          </p:cNvGrpSpPr>
          <p:nvPr/>
        </p:nvGrpSpPr>
        <p:grpSpPr bwMode="auto">
          <a:xfrm>
            <a:off x="-144463" y="-120650"/>
            <a:ext cx="9432926" cy="1738313"/>
            <a:chOff x="-180976" y="-100215"/>
            <a:chExt cx="9433498" cy="1738882"/>
          </a:xfrm>
        </p:grpSpPr>
        <p:grpSp>
          <p:nvGrpSpPr>
            <p:cNvPr id="18451" name="Группа 2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8453" name="Группа 3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459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8454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8455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6" name="Овал 35"/>
              <p:cNvSpPr/>
              <p:nvPr/>
            </p:nvSpPr>
            <p:spPr>
              <a:xfrm>
                <a:off x="1055762" y="770020"/>
                <a:ext cx="723944" cy="670144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30" name="Прямая соединительная линия 29"/>
            <p:cNvCxnSpPr/>
            <p:nvPr/>
          </p:nvCxnSpPr>
          <p:spPr>
            <a:xfrm>
              <a:off x="-36504" y="1557677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50" name="Прямоугольник 1"/>
          <p:cNvSpPr>
            <a:spLocks noChangeArrowheads="1"/>
          </p:cNvSpPr>
          <p:nvPr/>
        </p:nvSpPr>
        <p:spPr bwMode="auto">
          <a:xfrm>
            <a:off x="2808288" y="488950"/>
            <a:ext cx="5580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09900"/>
                </a:solidFill>
                <a:latin typeface="Bookman Old Style" pitchFamily="18" charset="0"/>
              </a:rPr>
              <a:t>1956</a:t>
            </a:r>
            <a:r>
              <a:rPr lang="ru-RU" altLang="ru-RU" sz="3600" b="1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altLang="ru-RU" sz="5400" b="1">
                <a:solidFill>
                  <a:srgbClr val="FF0000"/>
                </a:solidFill>
                <a:latin typeface="Bookman Old Style" pitchFamily="18" charset="0"/>
              </a:rPr>
              <a:t>60-лет </a:t>
            </a:r>
            <a:r>
              <a:rPr lang="ru-RU" altLang="ru-RU" sz="3600" b="1">
                <a:solidFill>
                  <a:srgbClr val="009900"/>
                </a:solidFill>
                <a:latin typeface="Bookman Old Style" pitchFamily="18" charset="0"/>
              </a:rPr>
              <a:t>2016</a:t>
            </a:r>
            <a:r>
              <a:rPr lang="ru-RU" altLang="ru-RU" sz="3600" b="1">
                <a:solidFill>
                  <a:srgbClr val="FF0000"/>
                </a:solidFill>
                <a:latin typeface="Bookman Old Styl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4" descr="D:\Мои документы\главная медсестра 2015 год\юбилейная конференция 95 лет\фото на слайдшоу\Мехова Т.А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863" y="2538413"/>
            <a:ext cx="1258887" cy="188753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5" descr="D:\Мои документы\СЕКТОР ПО СЕСТРИНСКОЙ ПРАКТИКИ\СЛУЖБА\фото Нопина О.Е\IMG_00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4250" y="2611438"/>
            <a:ext cx="1411288" cy="180022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19125" y="1700213"/>
            <a:ext cx="2963863" cy="7207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Заслуженный работник здравоохранения РФ</a:t>
            </a:r>
          </a:p>
        </p:txBody>
      </p:sp>
      <p:pic>
        <p:nvPicPr>
          <p:cNvPr id="16" name="Picture 16" descr="D:\Мои документы\главная медсестра 2015 год\юбилейная конференция 95 лет\фото на слайдшоу\NY1A243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4400" y="2541588"/>
            <a:ext cx="1098550" cy="146367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D:\Мои документы\главная медсестра 2015 год\юбилейная конференция 95 лет\фото на слайдшоу\Первова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5650" y="2541588"/>
            <a:ext cx="982663" cy="146367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8" descr="D:\Мои документы\главная медсестра 2015 год\юбилейная конференция 95 лет\фото на слайдшоу\DSCN328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8563" y="4572000"/>
            <a:ext cx="1089025" cy="136842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9" descr="D:\Мои документы\главная медсестра 2015 год\юбилейная конференция 95 лет\фото на слайдшоу\Рисунок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1725" y="2479675"/>
            <a:ext cx="1063625" cy="1454150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1600" y="4803775"/>
            <a:ext cx="56149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Многие медицинские сестры награждены  грамотами и благодарностями МЗ РФ, МЗОО, БУЗОО «ОКБ», общественных организаций</a:t>
            </a:r>
          </a:p>
        </p:txBody>
      </p:sp>
      <p:pic>
        <p:nvPicPr>
          <p:cNvPr id="21" name="Picture 3" descr="D:\Мои документы\главная медсестра 2014 г\общебольничная конференция 23.09. 2014 г\Панькова Ольга Дмитриевна копия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0575" y="4581525"/>
            <a:ext cx="976313" cy="1389063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592638" y="1700213"/>
            <a:ext cx="4075112" cy="7207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Отличники здравоохранения РФ</a:t>
            </a:r>
          </a:p>
        </p:txBody>
      </p:sp>
      <p:sp>
        <p:nvSpPr>
          <p:cNvPr id="19479" name="Прямоугольник 19"/>
          <p:cNvSpPr>
            <a:spLocks noChangeArrowheads="1"/>
          </p:cNvSpPr>
          <p:nvPr/>
        </p:nvSpPr>
        <p:spPr bwMode="auto">
          <a:xfrm>
            <a:off x="107950" y="5610225"/>
            <a:ext cx="54768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Имеют высшее сестринское образование по специальности «Сестринское дело», квалификация «Менеджер»:</a:t>
            </a:r>
            <a:r>
              <a:rPr lang="ru-RU" sz="1400" i="1" dirty="0"/>
              <a:t> </a:t>
            </a:r>
            <a:r>
              <a:rPr lang="ru-RU" sz="14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Бучко О.А., Мехова Т.А., </a:t>
            </a:r>
            <a:r>
              <a:rPr lang="ru-RU" sz="1400" b="1" i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Залевская</a:t>
            </a:r>
            <a:r>
              <a:rPr lang="ru-RU" sz="14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Т.В</a:t>
            </a:r>
            <a:r>
              <a:rPr lang="ru-RU" sz="1400" dirty="0"/>
              <a:t>.,  дополнительное образование на повышенном уровне подготовки получили </a:t>
            </a:r>
            <a:r>
              <a:rPr lang="ru-RU" sz="1400" b="1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73 человека </a:t>
            </a:r>
            <a:r>
              <a:rPr lang="ru-RU" sz="1400" dirty="0"/>
              <a:t>по специальности «Организатор и преподаватель сестринского дела»</a:t>
            </a:r>
          </a:p>
        </p:txBody>
      </p:sp>
      <p:sp>
        <p:nvSpPr>
          <p:cNvPr id="19471" name="Прямоугольник 20"/>
          <p:cNvSpPr>
            <a:spLocks noChangeArrowheads="1"/>
          </p:cNvSpPr>
          <p:nvPr/>
        </p:nvSpPr>
        <p:spPr bwMode="auto">
          <a:xfrm>
            <a:off x="2274888" y="4468813"/>
            <a:ext cx="1295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Нопина О.Е</a:t>
            </a:r>
            <a:endParaRPr lang="ru-RU" altLang="ru-RU"/>
          </a:p>
        </p:txBody>
      </p:sp>
      <p:sp>
        <p:nvSpPr>
          <p:cNvPr id="19472" name="Прямоугольник 21"/>
          <p:cNvSpPr>
            <a:spLocks noChangeArrowheads="1"/>
          </p:cNvSpPr>
          <p:nvPr/>
        </p:nvSpPr>
        <p:spPr bwMode="auto">
          <a:xfrm>
            <a:off x="684213" y="4457700"/>
            <a:ext cx="1277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Мехова Т.А</a:t>
            </a:r>
            <a:endParaRPr lang="ru-RU" altLang="ru-RU"/>
          </a:p>
        </p:txBody>
      </p:sp>
      <p:sp>
        <p:nvSpPr>
          <p:cNvPr id="19473" name="Прямоугольник 22"/>
          <p:cNvSpPr>
            <a:spLocks noChangeArrowheads="1"/>
          </p:cNvSpPr>
          <p:nvPr/>
        </p:nvSpPr>
        <p:spPr bwMode="auto">
          <a:xfrm>
            <a:off x="7499350" y="4125913"/>
            <a:ext cx="1128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Бучко О.А</a:t>
            </a:r>
            <a:endParaRPr lang="ru-RU" altLang="ru-RU"/>
          </a:p>
        </p:txBody>
      </p:sp>
      <p:sp>
        <p:nvSpPr>
          <p:cNvPr id="19474" name="Прямоугольник 23"/>
          <p:cNvSpPr>
            <a:spLocks noChangeArrowheads="1"/>
          </p:cNvSpPr>
          <p:nvPr/>
        </p:nvSpPr>
        <p:spPr bwMode="auto">
          <a:xfrm>
            <a:off x="4324350" y="4144963"/>
            <a:ext cx="1509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Первова В.И. </a:t>
            </a:r>
            <a:endParaRPr lang="ru-RU" altLang="ru-RU"/>
          </a:p>
        </p:txBody>
      </p:sp>
      <p:sp>
        <p:nvSpPr>
          <p:cNvPr id="19475" name="Прямоугольник 24"/>
          <p:cNvSpPr>
            <a:spLocks noChangeArrowheads="1"/>
          </p:cNvSpPr>
          <p:nvPr/>
        </p:nvSpPr>
        <p:spPr bwMode="auto">
          <a:xfrm>
            <a:off x="5795963" y="4110038"/>
            <a:ext cx="1852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Смородская Л.С.</a:t>
            </a:r>
            <a:endParaRPr lang="ru-RU" altLang="ru-RU"/>
          </a:p>
        </p:txBody>
      </p:sp>
      <p:sp>
        <p:nvSpPr>
          <p:cNvPr id="19476" name="Прямоугольник 25"/>
          <p:cNvSpPr>
            <a:spLocks noChangeArrowheads="1"/>
          </p:cNvSpPr>
          <p:nvPr/>
        </p:nvSpPr>
        <p:spPr bwMode="auto">
          <a:xfrm>
            <a:off x="7235825" y="5926138"/>
            <a:ext cx="1827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Золотарева С.А.</a:t>
            </a:r>
            <a:endParaRPr lang="ru-RU" altLang="ru-RU"/>
          </a:p>
        </p:txBody>
      </p:sp>
      <p:sp>
        <p:nvSpPr>
          <p:cNvPr id="19477" name="Прямоугольник 26"/>
          <p:cNvSpPr>
            <a:spLocks noChangeArrowheads="1"/>
          </p:cNvSpPr>
          <p:nvPr/>
        </p:nvSpPr>
        <p:spPr bwMode="auto">
          <a:xfrm>
            <a:off x="5580063" y="5940425"/>
            <a:ext cx="1592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Панькова О.Д.</a:t>
            </a:r>
            <a:endParaRPr lang="ru-RU" altLang="ru-RU"/>
          </a:p>
        </p:txBody>
      </p:sp>
      <p:grpSp>
        <p:nvGrpSpPr>
          <p:cNvPr id="19478" name="Группа 29"/>
          <p:cNvGrpSpPr>
            <a:grpSpLocks/>
          </p:cNvGrpSpPr>
          <p:nvPr/>
        </p:nvGrpSpPr>
        <p:grpSpPr bwMode="auto">
          <a:xfrm>
            <a:off x="-180975" y="-117475"/>
            <a:ext cx="9434513" cy="1739900"/>
            <a:chOff x="-180976" y="-100215"/>
            <a:chExt cx="9433498" cy="1738882"/>
          </a:xfrm>
        </p:grpSpPr>
        <p:grpSp>
          <p:nvGrpSpPr>
            <p:cNvPr id="19480" name="Группа 32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9482" name="Группа 34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9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0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488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9483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9484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8" name="Овал 37"/>
              <p:cNvSpPr/>
              <p:nvPr/>
            </p:nvSpPr>
            <p:spPr>
              <a:xfrm>
                <a:off x="1055554" y="769226"/>
                <a:ext cx="723822" cy="671120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34" name="Прямая соединительная линия 33"/>
            <p:cNvCxnSpPr/>
            <p:nvPr/>
          </p:nvCxnSpPr>
          <p:spPr>
            <a:xfrm>
              <a:off x="-36530" y="1557752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930525" y="458788"/>
            <a:ext cx="5386388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гордость, носители традиций и опыта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878388" y="1749425"/>
            <a:ext cx="4032250" cy="75406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Учебно-методический центр</a:t>
            </a:r>
          </a:p>
        </p:txBody>
      </p:sp>
      <p:pic>
        <p:nvPicPr>
          <p:cNvPr id="15" name="Picture 3" descr="U:\Обмен\для Моисеевой Т.Ф\УМЦ\IMG_567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94513" y="4605338"/>
            <a:ext cx="2184400" cy="161448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kompas\Desktop\фото для отчета\мастер-класс для студентов\SL373025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8800" y="2741613"/>
            <a:ext cx="2055813" cy="15430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7" name="Picture 8" descr="F:\статья в книгу\фото для статьи\профес подгот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0075" y="4605338"/>
            <a:ext cx="2422525" cy="161448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6" descr="U:\Обмен\для Моисеевой Т.Ф\УМЦ\IMG_565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438" y="2738438"/>
            <a:ext cx="2257425" cy="15065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489" name="Объект 3"/>
          <p:cNvGraphicFramePr>
            <a:graphicFrameLocks/>
          </p:cNvGraphicFramePr>
          <p:nvPr/>
        </p:nvGraphicFramePr>
        <p:xfrm>
          <a:off x="93663" y="1146175"/>
          <a:ext cx="4564062" cy="576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r:id="rId9" imgW="4566300" imgH="5761219" progId="Excel.Chart.8">
                  <p:embed/>
                </p:oleObj>
              </mc:Choice>
              <mc:Fallback>
                <p:oleObj r:id="rId9" imgW="4566300" imgH="5761219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3" y="1146175"/>
                        <a:ext cx="4564062" cy="576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Прямоугольник 2"/>
          <p:cNvSpPr>
            <a:spLocks noChangeArrowheads="1"/>
          </p:cNvSpPr>
          <p:nvPr/>
        </p:nvSpPr>
        <p:spPr bwMode="auto">
          <a:xfrm>
            <a:off x="1430338" y="2008188"/>
            <a:ext cx="955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78,3%</a:t>
            </a:r>
          </a:p>
        </p:txBody>
      </p:sp>
      <p:sp>
        <p:nvSpPr>
          <p:cNvPr id="20491" name="Прямоугольник 3"/>
          <p:cNvSpPr>
            <a:spLocks noChangeArrowheads="1"/>
          </p:cNvSpPr>
          <p:nvPr/>
        </p:nvSpPr>
        <p:spPr bwMode="auto">
          <a:xfrm>
            <a:off x="2124075" y="1585913"/>
            <a:ext cx="955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89,2%</a:t>
            </a:r>
          </a:p>
        </p:txBody>
      </p:sp>
      <p:sp>
        <p:nvSpPr>
          <p:cNvPr id="20492" name="Прямоугольник 4"/>
          <p:cNvSpPr>
            <a:spLocks noChangeArrowheads="1"/>
          </p:cNvSpPr>
          <p:nvPr/>
        </p:nvSpPr>
        <p:spPr bwMode="auto">
          <a:xfrm>
            <a:off x="3779838" y="1670050"/>
            <a:ext cx="955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94,9%</a:t>
            </a:r>
          </a:p>
        </p:txBody>
      </p:sp>
      <p:grpSp>
        <p:nvGrpSpPr>
          <p:cNvPr id="20493" name="Группа 20"/>
          <p:cNvGrpSpPr>
            <a:grpSpLocks/>
          </p:cNvGrpSpPr>
          <p:nvPr/>
        </p:nvGrpSpPr>
        <p:grpSpPr bwMode="auto">
          <a:xfrm>
            <a:off x="-144463" y="-142875"/>
            <a:ext cx="9432926" cy="1738313"/>
            <a:chOff x="-180976" y="-100215"/>
            <a:chExt cx="9433498" cy="1738882"/>
          </a:xfrm>
        </p:grpSpPr>
        <p:grpSp>
          <p:nvGrpSpPr>
            <p:cNvPr id="20494" name="Группа 21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0496" name="Группа 23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8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02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0497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4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0498" name="Picture 16" descr="ОПСА"/>
              <p:cNvPicPr>
                <a:picLocks noChangeAspect="1" noChangeArrowheads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Овал 26"/>
              <p:cNvSpPr/>
              <p:nvPr/>
            </p:nvSpPr>
            <p:spPr>
              <a:xfrm>
                <a:off x="1055762" y="770020"/>
                <a:ext cx="723944" cy="670144"/>
              </a:xfrm>
              <a:prstGeom prst="ellipse">
                <a:avLst/>
              </a:prstGeom>
              <a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3" name="Прямая соединительная линия 22"/>
            <p:cNvCxnSpPr/>
            <p:nvPr/>
          </p:nvCxnSpPr>
          <p:spPr>
            <a:xfrm>
              <a:off x="-36504" y="1557677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Z:\Бахтина\от Гардеробовой Л.В\тюмень 2015 профильная\для доклада\1_3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4" y="2205038"/>
            <a:ext cx="3389312" cy="33845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grpSp>
        <p:nvGrpSpPr>
          <p:cNvPr id="9" name="Diagram group"/>
          <p:cNvGrpSpPr/>
          <p:nvPr/>
        </p:nvGrpSpPr>
        <p:grpSpPr>
          <a:xfrm>
            <a:off x="3228504" y="2060848"/>
            <a:ext cx="5675082" cy="4099568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200" b="1" i="1" dirty="0">
                    <a:solidFill>
                      <a:srgbClr val="008000"/>
                    </a:solidFill>
                  </a:rPr>
                  <a:t>«</a:t>
                </a:r>
                <a:r>
                  <a:rPr lang="ru-RU" sz="3200" b="1" dirty="0">
                    <a:solidFill>
                      <a:srgbClr val="008000"/>
                    </a:solidFill>
                  </a:rPr>
                  <a:t>Если ты хочешь перемен в будущем – стань этой переменой в настоящем,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200" b="1" dirty="0">
                    <a:solidFill>
                      <a:srgbClr val="008000"/>
                    </a:solidFill>
                  </a:rPr>
                  <a:t>опираясь на прошлое…..»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3200" b="1" dirty="0">
                  <a:solidFill>
                    <a:srgbClr val="008000"/>
                  </a:solidFill>
                </a:endParaRPr>
              </a:p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200" b="1" i="1" dirty="0">
                    <a:solidFill>
                      <a:srgbClr val="008000"/>
                    </a:solidFill>
                  </a:rPr>
                  <a:t>Махатма Ганди</a:t>
                </a:r>
                <a:endParaRPr lang="ru-RU" sz="3200" b="1" dirty="0">
                  <a:solidFill>
                    <a:srgbClr val="008000"/>
                  </a:solidFill>
                </a:endParaRPr>
              </a:p>
            </p:txBody>
          </p:sp>
        </p:grpSp>
      </p:grpSp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8" name="Группа 16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3079" name="Группа 17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081" name="Группа 19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87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082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7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083" name="Picture 16" descr="ОПСА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Овал 22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9" name="Прямая соединительная линия 18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8" name="Прямоугольник 10"/>
          <p:cNvSpPr>
            <a:spLocks noChangeArrowheads="1"/>
          </p:cNvSpPr>
          <p:nvPr/>
        </p:nvSpPr>
        <p:spPr bwMode="auto">
          <a:xfrm>
            <a:off x="1501775" y="3706813"/>
            <a:ext cx="330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/>
              <a:t>Школа «Молодой специалист»</a:t>
            </a:r>
            <a:endParaRPr lang="ru-RU" altLang="ru-RU">
              <a:ea typeface="Arial Unicode MS" pitchFamily="34" charset="-128"/>
              <a:cs typeface="Calibri" pitchFamily="34" charset="0"/>
            </a:endParaRPr>
          </a:p>
        </p:txBody>
      </p:sp>
      <p:pic>
        <p:nvPicPr>
          <p:cNvPr id="14" name="Picture 2" descr="U:\Обмен\для Золотаревой\фото\Изображение 244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425" y="1839913"/>
            <a:ext cx="2465388" cy="1849437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7" descr="U:\Обмен\для Золотаревой\фото зачет старших\DSCN33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4241800"/>
            <a:ext cx="2660650" cy="19954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1" name="TextBox 16"/>
          <p:cNvSpPr txBox="1">
            <a:spLocks noChangeArrowheads="1"/>
          </p:cNvSpPr>
          <p:nvPr/>
        </p:nvSpPr>
        <p:spPr bwMode="auto">
          <a:xfrm>
            <a:off x="3957638" y="6350000"/>
            <a:ext cx="497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/>
              <a:t>Заседание аттестационной экспертной группы</a:t>
            </a:r>
          </a:p>
        </p:txBody>
      </p:sp>
      <p:sp>
        <p:nvSpPr>
          <p:cNvPr id="21512" name="TextBox 18"/>
          <p:cNvSpPr txBox="1">
            <a:spLocks noChangeArrowheads="1"/>
          </p:cNvSpPr>
          <p:nvPr/>
        </p:nvSpPr>
        <p:spPr bwMode="auto">
          <a:xfrm>
            <a:off x="-52388" y="6381750"/>
            <a:ext cx="418782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/>
              <a:t>Тестирование сестринского персонала</a:t>
            </a:r>
          </a:p>
        </p:txBody>
      </p:sp>
      <p:pic>
        <p:nvPicPr>
          <p:cNvPr id="18" name="Picture 6" descr="C:\Users\я\Desktop\доклады и презентации на конференцию 23 сентября\фото моис 2\конкурс,учёба 06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75" y="4221163"/>
            <a:ext cx="2787650" cy="20161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G:\15 апреля 03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9275" y="1839913"/>
            <a:ext cx="2573338" cy="18097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5" name="Picture 4" descr="D:\текущ работа1\главная медсестра\работа 2016 год\фото\Фото для АЛЬБОМА\фото 04.10.2016 из Белгорода, по ассоциации\IMG_177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0" y="1870075"/>
            <a:ext cx="2578100" cy="17192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6" name="TextBox 22"/>
          <p:cNvSpPr txBox="1">
            <a:spLocks noChangeArrowheads="1"/>
          </p:cNvSpPr>
          <p:nvPr/>
        </p:nvSpPr>
        <p:spPr bwMode="auto">
          <a:xfrm>
            <a:off x="5795963" y="3578225"/>
            <a:ext cx="324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/>
              <a:t>Библиотека, читальный зал </a:t>
            </a:r>
          </a:p>
        </p:txBody>
      </p:sp>
      <p:grpSp>
        <p:nvGrpSpPr>
          <p:cNvPr id="21517" name="Группа 20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21520" name="Группа 21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1522" name="Группа 23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8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528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1523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1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1524" name="Picture 16" descr="ОПСА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Овал 26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3" name="Прямая соединительная линия 22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8" name="Прямоугольник 1"/>
          <p:cNvSpPr>
            <a:spLocks noChangeArrowheads="1"/>
          </p:cNvSpPr>
          <p:nvPr/>
        </p:nvSpPr>
        <p:spPr bwMode="auto">
          <a:xfrm>
            <a:off x="2338388" y="530225"/>
            <a:ext cx="6121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Непрерывное профессиональное образование</a:t>
            </a:r>
          </a:p>
        </p:txBody>
      </p:sp>
      <p:pic>
        <p:nvPicPr>
          <p:cNvPr id="21519" name="Picture 2" descr="D:\текущ работа1\главная медсестра\работа гл мс на 2014г\фото\для отчета за 2014 год\Изображение 027аттетстация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4241800"/>
            <a:ext cx="2687637" cy="19827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Picture 2" descr="C:\Users\samsung\AppData\Local\Temp\DSCN172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0675" y="1771650"/>
            <a:ext cx="3273425" cy="24558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2" descr="C:\Users\samsung\Desktop\DSC0658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6150" y="4581525"/>
            <a:ext cx="2901950" cy="19335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3" descr="C:\Users\samsung\AppData\Local\Temp\УМК КПТД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0088" y="4581525"/>
            <a:ext cx="2592387" cy="19446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535" name="Группа 14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22539" name="Группа 1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2541" name="Группа 1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2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547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2542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2543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Овал 20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7" name="Прямая соединительная линия 16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536" name="Picture 2" descr="C:\Documents and Settings\pol-107-ss\Рабочий стол\УМЦ БУЗОО Павлоградская ЦРБ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" y="4581525"/>
            <a:ext cx="2998788" cy="19335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Diagram group"/>
          <p:cNvGrpSpPr/>
          <p:nvPr/>
        </p:nvGrpSpPr>
        <p:grpSpPr>
          <a:xfrm>
            <a:off x="-144749" y="1639490"/>
            <a:ext cx="5425056" cy="2714644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27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2538" name="Прямоугольник 1"/>
          <p:cNvSpPr>
            <a:spLocks noChangeArrowheads="1"/>
          </p:cNvSpPr>
          <p:nvPr/>
        </p:nvSpPr>
        <p:spPr bwMode="auto">
          <a:xfrm>
            <a:off x="546100" y="2089150"/>
            <a:ext cx="4460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В 17 медицинских  организациях</a:t>
            </a:r>
          </a:p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г.Омска и Омской области организованы УМК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Прямая соединительная линия 1"/>
          <p:cNvCxnSpPr/>
          <p:nvPr/>
        </p:nvCxnSpPr>
        <p:spPr>
          <a:xfrm flipH="1">
            <a:off x="3359150" y="6138863"/>
            <a:ext cx="5762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99" name="Rectangle 13"/>
          <p:cNvSpPr>
            <a:spLocks noChangeArrowheads="1"/>
          </p:cNvSpPr>
          <p:nvPr/>
        </p:nvSpPr>
        <p:spPr bwMode="auto">
          <a:xfrm>
            <a:off x="668338" y="1592263"/>
            <a:ext cx="2690812" cy="469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FFFFFF"/>
                </a:solidFill>
                <a:cs typeface="Times New Roman" pitchFamily="18" charset="0"/>
              </a:rPr>
              <a:t>Руководитель Совета по СД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29700" name="Rectangle 30"/>
          <p:cNvSpPr>
            <a:spLocks noChangeArrowheads="1"/>
          </p:cNvSpPr>
          <p:nvPr/>
        </p:nvSpPr>
        <p:spPr bwMode="auto">
          <a:xfrm>
            <a:off x="3740150" y="1601788"/>
            <a:ext cx="2787650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Председатель Совета по СД</a:t>
            </a:r>
            <a:endParaRPr lang="ru-RU" sz="1600">
              <a:cs typeface="Times New Roman" pitchFamily="18" charset="0"/>
            </a:endParaRPr>
          </a:p>
        </p:txBody>
      </p:sp>
      <p:sp>
        <p:nvSpPr>
          <p:cNvPr id="29702" name="Rectangle 27"/>
          <p:cNvSpPr>
            <a:spLocks noChangeArrowheads="1"/>
          </p:cNvSpPr>
          <p:nvPr/>
        </p:nvSpPr>
        <p:spPr bwMode="auto">
          <a:xfrm>
            <a:off x="406400" y="2686050"/>
            <a:ext cx="3095625" cy="889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Медицинское и медикаментозное</a:t>
            </a:r>
            <a:endParaRPr lang="ru-RU" sz="1600"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обеспечение</a:t>
            </a:r>
            <a:endParaRPr lang="ru-RU" sz="1600"/>
          </a:p>
          <a:p>
            <a:pPr eaLnBrk="0" hangingPunct="0">
              <a:defRPr/>
            </a:pPr>
            <a:endParaRPr lang="ru-RU" sz="1600"/>
          </a:p>
        </p:txBody>
      </p:sp>
      <p:sp>
        <p:nvSpPr>
          <p:cNvPr id="29703" name="Rectangle 26"/>
          <p:cNvSpPr>
            <a:spLocks noChangeArrowheads="1"/>
          </p:cNvSpPr>
          <p:nvPr/>
        </p:nvSpPr>
        <p:spPr bwMode="auto">
          <a:xfrm>
            <a:off x="4300538" y="2686050"/>
            <a:ext cx="2571750" cy="1846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Профессиональный:</a:t>
            </a:r>
            <a:endParaRPr lang="ru-RU" sz="1600"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- сектор профессиональный</a:t>
            </a:r>
            <a:endParaRPr lang="ru-RU" sz="1600"/>
          </a:p>
          <a:p>
            <a:pPr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- сектор по сестринской практике</a:t>
            </a:r>
            <a:endParaRPr lang="ru-RU" sz="1600"/>
          </a:p>
          <a:p>
            <a:pPr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- сектор питания</a:t>
            </a:r>
            <a:endParaRPr lang="ru-RU" sz="1600"/>
          </a:p>
          <a:p>
            <a:pPr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- УМЦ</a:t>
            </a:r>
            <a:endParaRPr lang="ru-RU" sz="1600"/>
          </a:p>
        </p:txBody>
      </p:sp>
      <p:sp>
        <p:nvSpPr>
          <p:cNvPr id="29704" name="Rectangle 25"/>
          <p:cNvSpPr>
            <a:spLocks noChangeArrowheads="1"/>
          </p:cNvSpPr>
          <p:nvPr/>
        </p:nvSpPr>
        <p:spPr bwMode="auto">
          <a:xfrm>
            <a:off x="395288" y="3944938"/>
            <a:ext cx="3117850" cy="844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 dirty="0">
                <a:solidFill>
                  <a:srgbClr val="FFFFFF"/>
                </a:solidFill>
                <a:cs typeface="Times New Roman" pitchFamily="18" charset="0"/>
              </a:rPr>
              <a:t>Взаимодействие с медицинскими организациями г. Омска и Омской области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29705" name="Rectangle 24"/>
          <p:cNvSpPr>
            <a:spLocks noChangeArrowheads="1"/>
          </p:cNvSpPr>
          <p:nvPr/>
        </p:nvSpPr>
        <p:spPr bwMode="auto">
          <a:xfrm>
            <a:off x="406400" y="4919663"/>
            <a:ext cx="3106738" cy="631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Курация работы младшего медицинского персонала</a:t>
            </a:r>
            <a:endParaRPr lang="ru-RU" sz="1600">
              <a:cs typeface="Times New Roman" pitchFamily="18" charset="0"/>
            </a:endParaRPr>
          </a:p>
        </p:txBody>
      </p:sp>
      <p:sp>
        <p:nvSpPr>
          <p:cNvPr id="29706" name="Rectangle 23"/>
          <p:cNvSpPr>
            <a:spLocks noChangeArrowheads="1"/>
          </p:cNvSpPr>
          <p:nvPr/>
        </p:nvSpPr>
        <p:spPr bwMode="auto">
          <a:xfrm>
            <a:off x="406400" y="5719763"/>
            <a:ext cx="3095625" cy="7524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Этика и информация – сектор по этике</a:t>
            </a:r>
            <a:endParaRPr lang="ru-RU" sz="1600">
              <a:cs typeface="Times New Roman" pitchFamily="18" charset="0"/>
            </a:endParaRPr>
          </a:p>
        </p:txBody>
      </p:sp>
      <p:sp>
        <p:nvSpPr>
          <p:cNvPr id="29707" name="Rectangle 22"/>
          <p:cNvSpPr>
            <a:spLocks noChangeArrowheads="1"/>
          </p:cNvSpPr>
          <p:nvPr/>
        </p:nvSpPr>
        <p:spPr bwMode="auto">
          <a:xfrm>
            <a:off x="4300538" y="4724400"/>
            <a:ext cx="2571750" cy="8905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Сестринские исследования и</a:t>
            </a:r>
            <a:endParaRPr lang="ru-RU" sz="1600"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экспертный</a:t>
            </a:r>
            <a:endParaRPr lang="ru-RU" sz="1600"/>
          </a:p>
        </p:txBody>
      </p:sp>
      <p:sp>
        <p:nvSpPr>
          <p:cNvPr id="29708" name="Rectangle 21"/>
          <p:cNvSpPr>
            <a:spLocks noChangeArrowheads="1"/>
          </p:cNvSpPr>
          <p:nvPr/>
        </p:nvSpPr>
        <p:spPr bwMode="auto">
          <a:xfrm>
            <a:off x="4300538" y="5805488"/>
            <a:ext cx="2571750" cy="666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Инфекционная безопасность</a:t>
            </a:r>
            <a:endParaRPr lang="ru-RU" sz="1600"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845300"/>
            <a:ext cx="9144000" cy="0"/>
          </a:xfrm>
          <a:prstGeom prst="line">
            <a:avLst/>
          </a:prstGeom>
          <a:ln w="76200" cap="rnd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371975" y="2540000"/>
            <a:ext cx="0" cy="7445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851275" y="2540000"/>
            <a:ext cx="0" cy="2695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064000" y="2540000"/>
            <a:ext cx="0" cy="26304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151313" y="2540000"/>
            <a:ext cx="0" cy="10699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924300" y="2540000"/>
            <a:ext cx="0" cy="35988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9704" idx="3"/>
          </p:cNvCxnSpPr>
          <p:nvPr/>
        </p:nvCxnSpPr>
        <p:spPr>
          <a:xfrm flipV="1">
            <a:off x="3513138" y="4367213"/>
            <a:ext cx="2778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29705" idx="3"/>
          </p:cNvCxnSpPr>
          <p:nvPr/>
        </p:nvCxnSpPr>
        <p:spPr>
          <a:xfrm>
            <a:off x="3513138" y="5235575"/>
            <a:ext cx="349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29703" idx="1"/>
          </p:cNvCxnSpPr>
          <p:nvPr/>
        </p:nvCxnSpPr>
        <p:spPr>
          <a:xfrm>
            <a:off x="4151313" y="3609975"/>
            <a:ext cx="149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29707" idx="1"/>
          </p:cNvCxnSpPr>
          <p:nvPr/>
        </p:nvCxnSpPr>
        <p:spPr>
          <a:xfrm>
            <a:off x="4078288" y="5170488"/>
            <a:ext cx="222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29708" idx="1"/>
          </p:cNvCxnSpPr>
          <p:nvPr/>
        </p:nvCxnSpPr>
        <p:spPr>
          <a:xfrm>
            <a:off x="4006850" y="6138863"/>
            <a:ext cx="2936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3502025" y="3284538"/>
            <a:ext cx="2778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779838" y="2513013"/>
            <a:ext cx="0" cy="1854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975100" y="2524125"/>
            <a:ext cx="15875" cy="36147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" descr="U:\Обмен\для Моисеевой\терапевтическая служба\тех.учеба по вазаканам 2014 г\20140522_1416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250" y="5170488"/>
            <a:ext cx="1860550" cy="1393825"/>
          </a:xfrm>
          <a:prstGeom prst="rect">
            <a:avLst/>
          </a:prstGeom>
          <a:ln w="444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C:\Documents and Settings\pol-107-ss\Рабочий стол\отчет комитета\школа2015\DSC004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0" y="3457575"/>
            <a:ext cx="1924050" cy="1279525"/>
          </a:xfrm>
          <a:prstGeom prst="rect">
            <a:avLst/>
          </a:prstGeom>
          <a:ln w="444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8" name="Picture 5" descr="G:\материала для подготовки доклада Моисеева Т.Ф\2015\терапевтическая служба\НРО\Безымянный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7538" y="1847850"/>
            <a:ext cx="1997075" cy="1231900"/>
          </a:xfrm>
          <a:prstGeom prst="rect">
            <a:avLst/>
          </a:prstGeom>
          <a:ln w="444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83" name="Группа 42"/>
          <p:cNvGrpSpPr>
            <a:grpSpLocks/>
          </p:cNvGrpSpPr>
          <p:nvPr/>
        </p:nvGrpSpPr>
        <p:grpSpPr bwMode="auto">
          <a:xfrm>
            <a:off x="-144463" y="-109538"/>
            <a:ext cx="9432926" cy="1738313"/>
            <a:chOff x="-180976" y="-100215"/>
            <a:chExt cx="9433498" cy="1738882"/>
          </a:xfrm>
        </p:grpSpPr>
        <p:grpSp>
          <p:nvGrpSpPr>
            <p:cNvPr id="23585" name="Группа 44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3587" name="Группа 49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5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59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358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3589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Овал 52"/>
              <p:cNvSpPr/>
              <p:nvPr/>
            </p:nvSpPr>
            <p:spPr>
              <a:xfrm>
                <a:off x="1055762" y="770021"/>
                <a:ext cx="723944" cy="670144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49" name="Прямая соединительная линия 48"/>
            <p:cNvCxnSpPr/>
            <p:nvPr/>
          </p:nvCxnSpPr>
          <p:spPr>
            <a:xfrm>
              <a:off x="-36504" y="1557678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01" name="Rectangle 28"/>
          <p:cNvSpPr>
            <a:spLocks noChangeArrowheads="1"/>
          </p:cNvSpPr>
          <p:nvPr/>
        </p:nvSpPr>
        <p:spPr bwMode="auto">
          <a:xfrm>
            <a:off x="2535238" y="2135188"/>
            <a:ext cx="2911475" cy="4048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>
                <a:solidFill>
                  <a:srgbClr val="FFFFFF"/>
                </a:solidFill>
                <a:cs typeface="Times New Roman" pitchFamily="18" charset="0"/>
              </a:rPr>
              <a:t>Комитеты Совета по СД  </a:t>
            </a:r>
            <a:endParaRPr lang="ru-RU" sz="160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Diagram group"/>
          <p:cNvGrpSpPr/>
          <p:nvPr/>
        </p:nvGrpSpPr>
        <p:grpSpPr>
          <a:xfrm>
            <a:off x="1950357" y="2218673"/>
            <a:ext cx="5141923" cy="2074423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4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24" name="Picture 6" descr="C:\Users\я\Desktop\доклады и презентации на конференцию 23 сентября\фото Моисеева\15 апреля 07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798638"/>
            <a:ext cx="2133600" cy="15017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4582" name="Прямоугольник 2"/>
          <p:cNvSpPr>
            <a:spLocks noChangeArrowheads="1"/>
          </p:cNvSpPr>
          <p:nvPr/>
        </p:nvSpPr>
        <p:spPr bwMode="auto">
          <a:xfrm>
            <a:off x="2349500" y="2435225"/>
            <a:ext cx="45656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>
                <a:solidFill>
                  <a:srgbClr val="008000"/>
                </a:solidFill>
              </a:rPr>
              <a:t>Совету делегирован - контроль наиболее значимых аспектов деятельности сестринских служб</a:t>
            </a:r>
          </a:p>
        </p:txBody>
      </p:sp>
      <p:pic>
        <p:nvPicPr>
          <p:cNvPr id="24583" name="Picture 5" descr="C:\Users\str1-gls-1\Desktop\конкурс 2016 г МЗ ОО\подкомиссии\лучшая старшая медсестра\фото в работе\Балякина\IMG_036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838" y="4970463"/>
            <a:ext cx="2649537" cy="16986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6" descr="D:\текущ работа1\фото\буклет-Совет по СД (2011г)\областной комитет\Калачинская ЦРБ 2011г\IMG_783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7975" y="4970463"/>
            <a:ext cx="2303463" cy="17272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585" name="Группа 24"/>
          <p:cNvGrpSpPr>
            <a:grpSpLocks/>
          </p:cNvGrpSpPr>
          <p:nvPr/>
        </p:nvGrpSpPr>
        <p:grpSpPr bwMode="auto">
          <a:xfrm>
            <a:off x="-184150" y="-100013"/>
            <a:ext cx="9434513" cy="1739901"/>
            <a:chOff x="-180976" y="-100215"/>
            <a:chExt cx="9433498" cy="1738882"/>
          </a:xfrm>
        </p:grpSpPr>
        <p:grpSp>
          <p:nvGrpSpPr>
            <p:cNvPr id="24590" name="Группа 2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4592" name="Группа 2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598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4593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4594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Овал 32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7" name="Прямая соединительная линия 26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586" name="Picture 19" descr="E:\фото материал БУЗОО ОКБ\2008 - по настоящее время\аттестация на рабочем месте\аттестация анестезистов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3433763"/>
            <a:ext cx="1898650" cy="14351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2" descr="D:\Мои документы\главная медсестра 2014 г\IMG_0022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4050" y="1803400"/>
            <a:ext cx="1997075" cy="14970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2" descr="D:\Мои документы\ГЛАВНАЯ МЕДСЕСТРА 2012 ГОД\фото для доклад главной\аттестация\Изображение 015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463925"/>
            <a:ext cx="1873250" cy="14049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4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4346575"/>
            <a:ext cx="3097213" cy="23225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04" name="Группа 17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25613" name="Группа 1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5615" name="Группа 2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621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5616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6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5617" name="Picture 16" descr="ОПСА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609850" y="539750"/>
            <a:ext cx="558323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инновационных технологий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сестринской практики</a:t>
            </a:r>
          </a:p>
        </p:txBody>
      </p:sp>
      <p:pic>
        <p:nvPicPr>
          <p:cNvPr id="25606" name="Picture 6" descr="IMG_20150913_18244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8" y="1719263"/>
            <a:ext cx="1973262" cy="28241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IMG_20150913_18271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3150" y="1712913"/>
            <a:ext cx="2189163" cy="283051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6" descr="IMG_20150913_18500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2188" y="1719263"/>
            <a:ext cx="1897062" cy="27892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7" descr="IMG_20150913_183431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63" y="1704975"/>
            <a:ext cx="2106612" cy="28035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01456">
            <a:off x="690563" y="4741863"/>
            <a:ext cx="2546350" cy="18669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1" name="Picture 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4838">
            <a:off x="6235700" y="4867275"/>
            <a:ext cx="2428875" cy="16652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5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5213" y="4857750"/>
            <a:ext cx="2282825" cy="16668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8" name="Прямоугольник 11"/>
          <p:cNvSpPr>
            <a:spLocks noChangeArrowheads="1"/>
          </p:cNvSpPr>
          <p:nvPr/>
        </p:nvSpPr>
        <p:spPr bwMode="auto">
          <a:xfrm>
            <a:off x="250825" y="342900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Семинар для медицинских сестер-анестезистов «Актуальные вопросы медицинских сестер-анестезистов отделений реанимации и интенсивной терапии»»</a:t>
            </a:r>
          </a:p>
        </p:txBody>
      </p:sp>
      <p:pic>
        <p:nvPicPr>
          <p:cNvPr id="26629" name="Picture 4" descr="D:\Мои документы\главная медсестра 2015 год\фото для стенда\DSCN286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838" y="1787525"/>
            <a:ext cx="2054225" cy="15398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4" descr="C:\Users\samsung\Desktop\отчет\DSCN284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1863" y="1758950"/>
            <a:ext cx="2127250" cy="15954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631" name="Группа 24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26637" name="Группа 2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6639" name="Группа 2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645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6640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8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6641" name="Picture 16" descr="ОПСА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Овал 32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7" name="Прямая соединительная линия 26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484438" y="396875"/>
            <a:ext cx="56896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 системы обучения специалистов путем использования новых форм повышения квалификации</a:t>
            </a:r>
          </a:p>
        </p:txBody>
      </p:sp>
      <p:pic>
        <p:nvPicPr>
          <p:cNvPr id="26633" name="Picture 2" descr="E:\фото материал БУЗОО ОКБ\2008 - по настоящее время\Областные мероприятия\областн семинар мастер класс инфузионная терапия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4076700"/>
            <a:ext cx="3241675" cy="21605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4" name="Прямоугольник 11"/>
          <p:cNvSpPr>
            <a:spLocks noChangeArrowheads="1"/>
          </p:cNvSpPr>
          <p:nvPr/>
        </p:nvSpPr>
        <p:spPr bwMode="auto">
          <a:xfrm>
            <a:off x="454025" y="6188075"/>
            <a:ext cx="8458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Семинар для медицинских сестер «Безопасность медицинского персонала и пациентов при проведении инфузионной терапии»</a:t>
            </a:r>
          </a:p>
        </p:txBody>
      </p:sp>
      <p:pic>
        <p:nvPicPr>
          <p:cNvPr id="26635" name="Picture 3" descr="D:\Мои документы\СЕКТОР ПО СЕСТРИНСКОЙ ПРАКТИКИ\СЛУЖБА\МАСТЕР КЛАСС ПО ИНФУЗОМАТАМ\опса мастер класс\фото РИТ новорж\DSC0680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3150" y="1787525"/>
            <a:ext cx="2127250" cy="15954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kompas\Desktop\фото для отчета\акции\акции, проф.работа\семинар для процедурных\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71210" y="4103185"/>
            <a:ext cx="3201190" cy="2134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2" name="Группа 24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27661" name="Группа 2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7663" name="Группа 2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669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7664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6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7665" name="Picture 16" descr="ОПСА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Овал 32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7" name="Прямая соединительная линия 26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Прямоугольник 29"/>
          <p:cNvSpPr>
            <a:spLocks noChangeArrowheads="1"/>
          </p:cNvSpPr>
          <p:nvPr/>
        </p:nvSpPr>
        <p:spPr bwMode="auto">
          <a:xfrm>
            <a:off x="1092200" y="6092825"/>
            <a:ext cx="66833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Межрегиональная научно-практическая конференция «Роль фельдшера в совершенствовании системы оказания скорой медицинской помощи на </a:t>
            </a:r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догоспитальном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54288" y="396875"/>
            <a:ext cx="56896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 системы обучения специалистов путем использования новых форм повышения квалификации</a:t>
            </a:r>
          </a:p>
        </p:txBody>
      </p:sp>
      <p:pic>
        <p:nvPicPr>
          <p:cNvPr id="27655" name="Picture 2" descr="C:\Documents and Settings\pol-107-ss\Рабочий стол\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" y="4149725"/>
            <a:ext cx="2857500" cy="1905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3" descr="C:\Documents and Settings\pol-107-ss\Рабочий стол\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0" y="4146550"/>
            <a:ext cx="2857500" cy="1905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7" name="Picture 4" descr="C:\Documents and Settings\pol-107-ss\Рабочий стол\5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4179888"/>
            <a:ext cx="2857500" cy="1905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8" name="Picture 5" descr="C:\Documents and Settings\pol-107-ss\Рабочий стол\4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1885950"/>
            <a:ext cx="2857500" cy="1905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9" name="Picture 6" descr="C:\Documents and Settings\pol-107-ss\Рабочий стол\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8175" y="1854200"/>
            <a:ext cx="2857500" cy="1905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7" descr="C:\Documents and Settings\pol-107-ss\Рабочий стол\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3" y="1844675"/>
            <a:ext cx="2857500" cy="1905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5" descr="U:\Обмен\для Золотаревой\по отчету\фото\проф. работа\фото колледж конкурс\IMG_059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3995738"/>
            <a:ext cx="2298700" cy="17240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U:\Обмен\для Золотаревой\новые технологии РИТ\P10107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5663" y="1774825"/>
            <a:ext cx="2446337" cy="183356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8" name="Picture 4" descr="F:\статья в книгу\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3995738"/>
            <a:ext cx="2873375" cy="16891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679" name="Группа 17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28688" name="Группа 1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8690" name="Группа 2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696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8691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0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8692" name="Picture 16" descr="ОПСА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651125" y="806450"/>
            <a:ext cx="54832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Организационно–методическая работа</a:t>
            </a:r>
          </a:p>
        </p:txBody>
      </p:sp>
      <p:pic>
        <p:nvPicPr>
          <p:cNvPr id="28" name="Picture 20" descr="C:\Users\kompas\Desktop\фото для отчета\выезда внештатных спец. март 2013\DSCN1786.JPG"/>
          <p:cNvPicPr>
            <a:picLocks noChangeAspect="1" noChangeArrowheads="1"/>
          </p:cNvPicPr>
          <p:nvPr/>
        </p:nvPicPr>
        <p:blipFill>
          <a:blip r:embed="rId1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774825"/>
            <a:ext cx="2444750" cy="183356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2" name="Picture 5" descr="D:\текущ работа1\главная медсестра\работа 2016 год\фото\Фото для АЛЬБОМА\Мастер-класс Исилькульская ЦРБ 13.10.2016\13.10.2016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1776413"/>
            <a:ext cx="2636837" cy="17573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683" name="Объект 3"/>
          <p:cNvGraphicFramePr>
            <a:graphicFrameLocks/>
          </p:cNvGraphicFramePr>
          <p:nvPr/>
        </p:nvGraphicFramePr>
        <p:xfrm>
          <a:off x="5715000" y="3689350"/>
          <a:ext cx="3484563" cy="258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8" r:id="rId16" imgW="3481118" imgH="2584928" progId="Excel.Chart.8">
                  <p:embed/>
                </p:oleObj>
              </mc:Choice>
              <mc:Fallback>
                <p:oleObj r:id="rId16" imgW="3481118" imgH="2584928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3689350"/>
                        <a:ext cx="3484563" cy="258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4" name="Прямоугольник 3"/>
          <p:cNvSpPr>
            <a:spLocks noChangeArrowheads="1"/>
          </p:cNvSpPr>
          <p:nvPr/>
        </p:nvSpPr>
        <p:spPr bwMode="auto">
          <a:xfrm>
            <a:off x="6578600" y="3649663"/>
            <a:ext cx="536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</a:rPr>
              <a:t>432</a:t>
            </a:r>
            <a:endParaRPr lang="ru-RU" altLang="ru-RU"/>
          </a:p>
        </p:txBody>
      </p:sp>
      <p:sp>
        <p:nvSpPr>
          <p:cNvPr id="28685" name="Прямоугольник 4"/>
          <p:cNvSpPr>
            <a:spLocks noChangeArrowheads="1"/>
          </p:cNvSpPr>
          <p:nvPr/>
        </p:nvSpPr>
        <p:spPr bwMode="auto">
          <a:xfrm>
            <a:off x="7339013" y="4470400"/>
            <a:ext cx="536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</a:rPr>
              <a:t>384</a:t>
            </a:r>
            <a:endParaRPr lang="ru-RU" altLang="ru-RU"/>
          </a:p>
        </p:txBody>
      </p:sp>
      <p:sp>
        <p:nvSpPr>
          <p:cNvPr id="28686" name="Прямоугольник 34"/>
          <p:cNvSpPr>
            <a:spLocks noChangeArrowheads="1"/>
          </p:cNvSpPr>
          <p:nvPr/>
        </p:nvSpPr>
        <p:spPr bwMode="auto">
          <a:xfrm>
            <a:off x="8134350" y="4303713"/>
            <a:ext cx="534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</a:rPr>
              <a:t>395</a:t>
            </a:r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5641975" y="6022975"/>
            <a:ext cx="33131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МО региона прибыло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1211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молодых специалиста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80975" y="1681163"/>
            <a:ext cx="41275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Разработаны программы профессиональных модулей по специальностям: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«Сестринское дело»;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«Акушерское дело»;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«Лечебное дело». </a:t>
            </a:r>
          </a:p>
        </p:txBody>
      </p:sp>
      <p:grpSp>
        <p:nvGrpSpPr>
          <p:cNvPr id="14" name="Diagram group"/>
          <p:cNvGrpSpPr/>
          <p:nvPr/>
        </p:nvGrpSpPr>
        <p:grpSpPr>
          <a:xfrm>
            <a:off x="3635897" y="1817822"/>
            <a:ext cx="5466762" cy="4742589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5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srgbClr val="008000"/>
                    </a:solidFill>
                  </a:rPr>
                  <a:t>Организаторы сестринского и акушерского дела ОКБ - </a:t>
                </a:r>
                <a:r>
                  <a:rPr lang="ru-RU" sz="2000" b="1" i="1" dirty="0">
                    <a:solidFill>
                      <a:srgbClr val="FF0000"/>
                    </a:solidFill>
                  </a:rPr>
                  <a:t>Моисеева Т.Ф. </a:t>
                </a:r>
                <a:r>
                  <a:rPr lang="ru-RU" sz="2000" b="1" dirty="0">
                    <a:solidFill>
                      <a:srgbClr val="008000"/>
                    </a:solidFill>
                  </a:rPr>
                  <a:t>– главная медицинская сестра; </a:t>
                </a:r>
                <a:r>
                  <a:rPr lang="ru-RU" sz="2000" b="1" i="1" dirty="0">
                    <a:solidFill>
                      <a:srgbClr val="FF0000"/>
                    </a:solidFill>
                  </a:rPr>
                  <a:t>Саитова Т.В. </a:t>
                </a:r>
                <a:r>
                  <a:rPr lang="ru-RU" sz="2000" b="1" dirty="0">
                    <a:solidFill>
                      <a:srgbClr val="008000"/>
                    </a:solidFill>
                  </a:rPr>
                  <a:t>– главная акушерка перинатального центра являются - председателями экзаменационных комиссий государственной итоговой аттестации выпускников по специальностям «Сестринское дело»  «Акушерское дело» и председателями комиссий на квалификационных экзаменах по профессиональным модулям.</a:t>
                </a:r>
              </a:p>
            </p:txBody>
          </p:sp>
        </p:grpSp>
      </p:grpSp>
      <p:pic>
        <p:nvPicPr>
          <p:cNvPr id="29702" name="Picture 2" descr="F:\материалы для презентации Т Ф\социальное партнерство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4508500"/>
            <a:ext cx="2814638" cy="21113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3" name="Группа 17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29705" name="Группа 1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29707" name="Группа 2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71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970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7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9709" name="Picture 16" descr="ОПСА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997200" y="530225"/>
            <a:ext cx="41783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Социальное партнерство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БПОУ ОО «МК»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трелка вправо 21"/>
          <p:cNvSpPr/>
          <p:nvPr/>
        </p:nvSpPr>
        <p:spPr>
          <a:xfrm rot="20632130">
            <a:off x="2279650" y="4405313"/>
            <a:ext cx="923925" cy="59531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197</a:t>
            </a:r>
          </a:p>
        </p:txBody>
      </p:sp>
      <p:sp>
        <p:nvSpPr>
          <p:cNvPr id="23" name="Стрелка вправо 22"/>
          <p:cNvSpPr/>
          <p:nvPr/>
        </p:nvSpPr>
        <p:spPr>
          <a:xfrm rot="18922813">
            <a:off x="4491038" y="3581400"/>
            <a:ext cx="836612" cy="484188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956</a:t>
            </a:r>
          </a:p>
        </p:txBody>
      </p:sp>
      <p:sp>
        <p:nvSpPr>
          <p:cNvPr id="24" name="Половина рамки 23"/>
          <p:cNvSpPr/>
          <p:nvPr/>
        </p:nvSpPr>
        <p:spPr>
          <a:xfrm rot="10800000" flipH="1">
            <a:off x="250825" y="1882775"/>
            <a:ext cx="428625" cy="4714875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143125" y="4572000"/>
            <a:ext cx="428625" cy="3571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143240" y="4429132"/>
            <a:ext cx="428625" cy="357187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357686" y="4071942"/>
            <a:ext cx="428625" cy="3571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оловина рамки 27"/>
          <p:cNvSpPr/>
          <p:nvPr/>
        </p:nvSpPr>
        <p:spPr>
          <a:xfrm rot="10800000" flipH="1">
            <a:off x="250825" y="6169025"/>
            <a:ext cx="8001000" cy="428625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20252439">
            <a:off x="6249988" y="2309813"/>
            <a:ext cx="1023937" cy="48577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1150</a:t>
            </a:r>
          </a:p>
        </p:txBody>
      </p:sp>
      <p:sp>
        <p:nvSpPr>
          <p:cNvPr id="30737" name="Прямоугольник 34"/>
          <p:cNvSpPr>
            <a:spLocks noChangeArrowheads="1"/>
          </p:cNvSpPr>
          <p:nvPr/>
        </p:nvSpPr>
        <p:spPr bwMode="auto">
          <a:xfrm rot="-2018364">
            <a:off x="1733550" y="4922838"/>
            <a:ext cx="471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/>
              <a:t>40</a:t>
            </a:r>
          </a:p>
        </p:txBody>
      </p:sp>
      <p:sp>
        <p:nvSpPr>
          <p:cNvPr id="30738" name="Прямоугольник 35"/>
          <p:cNvSpPr>
            <a:spLocks noChangeArrowheads="1"/>
          </p:cNvSpPr>
          <p:nvPr/>
        </p:nvSpPr>
        <p:spPr bwMode="auto">
          <a:xfrm>
            <a:off x="785813" y="4857750"/>
            <a:ext cx="1074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1956год</a:t>
            </a:r>
            <a:endParaRPr lang="ru-RU" altLang="ru-RU"/>
          </a:p>
        </p:txBody>
      </p:sp>
      <p:sp>
        <p:nvSpPr>
          <p:cNvPr id="30739" name="Прямоугольник 36"/>
          <p:cNvSpPr>
            <a:spLocks noChangeArrowheads="1"/>
          </p:cNvSpPr>
          <p:nvPr/>
        </p:nvSpPr>
        <p:spPr bwMode="auto">
          <a:xfrm>
            <a:off x="1785938" y="4071938"/>
            <a:ext cx="1074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1963год</a:t>
            </a:r>
            <a:endParaRPr lang="ru-RU" altLang="ru-RU"/>
          </a:p>
        </p:txBody>
      </p:sp>
      <p:sp>
        <p:nvSpPr>
          <p:cNvPr id="30740" name="Прямоугольник 37"/>
          <p:cNvSpPr>
            <a:spLocks noChangeArrowheads="1"/>
          </p:cNvSpPr>
          <p:nvPr/>
        </p:nvSpPr>
        <p:spPr bwMode="auto">
          <a:xfrm>
            <a:off x="3000375" y="3786188"/>
            <a:ext cx="1138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1974год </a:t>
            </a:r>
            <a:endParaRPr lang="ru-RU" altLang="ru-RU"/>
          </a:p>
        </p:txBody>
      </p:sp>
      <p:sp>
        <p:nvSpPr>
          <p:cNvPr id="34" name="Овал 33"/>
          <p:cNvSpPr/>
          <p:nvPr/>
        </p:nvSpPr>
        <p:spPr>
          <a:xfrm>
            <a:off x="1285852" y="5214950"/>
            <a:ext cx="428625" cy="3571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44" name="Прямоугольник 39"/>
          <p:cNvSpPr>
            <a:spLocks noChangeArrowheads="1"/>
          </p:cNvSpPr>
          <p:nvPr/>
        </p:nvSpPr>
        <p:spPr bwMode="auto">
          <a:xfrm>
            <a:off x="4010025" y="3068638"/>
            <a:ext cx="1138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2005год </a:t>
            </a:r>
            <a:endParaRPr lang="ru-RU" altLang="ru-RU"/>
          </a:p>
        </p:txBody>
      </p:sp>
      <p:sp>
        <p:nvSpPr>
          <p:cNvPr id="30745" name="Прямоугольник 40"/>
          <p:cNvSpPr>
            <a:spLocks noChangeArrowheads="1"/>
          </p:cNvSpPr>
          <p:nvPr/>
        </p:nvSpPr>
        <p:spPr bwMode="auto">
          <a:xfrm>
            <a:off x="4786313" y="2500313"/>
            <a:ext cx="1138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2010год </a:t>
            </a:r>
            <a:endParaRPr lang="ru-RU" altLang="ru-RU"/>
          </a:p>
        </p:txBody>
      </p:sp>
      <p:sp>
        <p:nvSpPr>
          <p:cNvPr id="30746" name="Прямоугольник 41"/>
          <p:cNvSpPr>
            <a:spLocks noChangeArrowheads="1"/>
          </p:cNvSpPr>
          <p:nvPr/>
        </p:nvSpPr>
        <p:spPr bwMode="auto">
          <a:xfrm>
            <a:off x="5940425" y="1989138"/>
            <a:ext cx="1131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/>
              <a:t>2015год </a:t>
            </a:r>
            <a:endParaRPr lang="ru-RU" altLang="ru-RU" sz="2000"/>
          </a:p>
        </p:txBody>
      </p:sp>
      <p:sp>
        <p:nvSpPr>
          <p:cNvPr id="38" name="Овал 37"/>
          <p:cNvSpPr/>
          <p:nvPr/>
        </p:nvSpPr>
        <p:spPr>
          <a:xfrm>
            <a:off x="6000760" y="2643182"/>
            <a:ext cx="428625" cy="357187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19550829">
            <a:off x="5273675" y="2851150"/>
            <a:ext cx="892175" cy="484188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1125</a:t>
            </a:r>
          </a:p>
        </p:txBody>
      </p:sp>
      <p:sp>
        <p:nvSpPr>
          <p:cNvPr id="30751" name="Прямоугольник 46"/>
          <p:cNvSpPr>
            <a:spLocks noChangeArrowheads="1"/>
          </p:cNvSpPr>
          <p:nvPr/>
        </p:nvSpPr>
        <p:spPr bwMode="auto">
          <a:xfrm>
            <a:off x="2711450" y="4891088"/>
            <a:ext cx="634047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/>
              <a:t>Шевченко Г.А., Первова В.А, Слепцова Г.А.,</a:t>
            </a:r>
          </a:p>
          <a:p>
            <a:pPr eaLnBrk="1" hangingPunct="1"/>
            <a:r>
              <a:rPr lang="ru-RU" altLang="ru-RU"/>
              <a:t>Смородская Л.С, Федорова В.С., Блинова Л.И., Нопина О.Е., Удальцова Л.Л.,Бижанова К.С.,  Жданкина Л.Н., Бахарева Н.И., Дрейер И.Р., Крутилева З.С.,  Гладышко Н.М., Орехова И.А, Шляпина О.Ф., Зимина Н.А. и мн.др. </a:t>
            </a:r>
          </a:p>
        </p:txBody>
      </p:sp>
      <p:sp>
        <p:nvSpPr>
          <p:cNvPr id="41" name="Горизонтальный свиток 40"/>
          <p:cNvSpPr/>
          <p:nvPr/>
        </p:nvSpPr>
        <p:spPr>
          <a:xfrm>
            <a:off x="5507038" y="3862388"/>
            <a:ext cx="3546475" cy="1158875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1974 год - начало трудовой жизни медицинских сестер</a:t>
            </a:r>
          </a:p>
        </p:txBody>
      </p:sp>
      <p:sp>
        <p:nvSpPr>
          <p:cNvPr id="30753" name="Прямоугольник 50"/>
          <p:cNvSpPr>
            <a:spLocks noChangeArrowheads="1"/>
          </p:cNvSpPr>
          <p:nvPr/>
        </p:nvSpPr>
        <p:spPr bwMode="auto">
          <a:xfrm>
            <a:off x="0" y="5357813"/>
            <a:ext cx="1074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1920год</a:t>
            </a:r>
            <a:endParaRPr lang="ru-RU" altLang="ru-RU"/>
          </a:p>
        </p:txBody>
      </p:sp>
      <p:sp>
        <p:nvSpPr>
          <p:cNvPr id="43" name="Овал 42"/>
          <p:cNvSpPr/>
          <p:nvPr/>
        </p:nvSpPr>
        <p:spPr>
          <a:xfrm>
            <a:off x="571472" y="5715016"/>
            <a:ext cx="428625" cy="3571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 rot="20479124">
            <a:off x="7462838" y="1863725"/>
            <a:ext cx="1023937" cy="48577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1150</a:t>
            </a:r>
          </a:p>
        </p:txBody>
      </p:sp>
      <p:sp>
        <p:nvSpPr>
          <p:cNvPr id="46" name="Овал 45"/>
          <p:cNvSpPr/>
          <p:nvPr/>
        </p:nvSpPr>
        <p:spPr>
          <a:xfrm rot="21073814">
            <a:off x="7113570" y="2165133"/>
            <a:ext cx="428625" cy="357187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 rot="19865042">
            <a:off x="1641475" y="4767263"/>
            <a:ext cx="923925" cy="59531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30762" name="Прямоугольник 34"/>
          <p:cNvSpPr>
            <a:spLocks noChangeArrowheads="1"/>
          </p:cNvSpPr>
          <p:nvPr/>
        </p:nvSpPr>
        <p:spPr bwMode="auto">
          <a:xfrm rot="-2018364">
            <a:off x="1733550" y="4922838"/>
            <a:ext cx="471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/>
              <a:t>40</a:t>
            </a:r>
          </a:p>
        </p:txBody>
      </p:sp>
      <p:sp>
        <p:nvSpPr>
          <p:cNvPr id="50" name="Стрелка вправо 49"/>
          <p:cNvSpPr/>
          <p:nvPr/>
        </p:nvSpPr>
        <p:spPr>
          <a:xfrm rot="19844531">
            <a:off x="3451225" y="4048125"/>
            <a:ext cx="1055688" cy="60007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637</a:t>
            </a:r>
          </a:p>
        </p:txBody>
      </p:sp>
      <p:sp>
        <p:nvSpPr>
          <p:cNvPr id="51" name="Стрелка вправо 50"/>
          <p:cNvSpPr/>
          <p:nvPr/>
        </p:nvSpPr>
        <p:spPr>
          <a:xfrm rot="19324760">
            <a:off x="774700" y="5422900"/>
            <a:ext cx="842963" cy="484188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10</a:t>
            </a:r>
          </a:p>
        </p:txBody>
      </p:sp>
      <p:sp>
        <p:nvSpPr>
          <p:cNvPr id="52" name="Овал 51"/>
          <p:cNvSpPr/>
          <p:nvPr/>
        </p:nvSpPr>
        <p:spPr>
          <a:xfrm>
            <a:off x="5074589" y="3212378"/>
            <a:ext cx="428625" cy="3571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3" name="Picture 12" descr="E:\материала для подготовки доклада Моисеева Т.Ф\2015\IMG_435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529" y="2258578"/>
            <a:ext cx="2035983" cy="142876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4" name="Picture 3" descr="G:\алена\АЛЕНА\ПРАВКА\2015-04-17_164158.pn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5695131"/>
            <a:ext cx="1407196" cy="785818"/>
          </a:xfrm>
          <a:prstGeom prst="rect">
            <a:avLst/>
          </a:prstGeom>
          <a:noFill/>
          <a:ln w="88900" cap="sq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5" name="Picture 55" descr="E:\материала для подготовки доклада Моисеева Т.Ф\2015\здания ОКБ, природа\окб\Изображение 011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3982" y="2972458"/>
            <a:ext cx="1714512" cy="114312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6" name="Picture 3" descr="F:\ФОТО ЦСО\Рисунок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3" y="3896331"/>
            <a:ext cx="1481910" cy="97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grpSp>
        <p:nvGrpSpPr>
          <p:cNvPr id="57" name="Diagram group"/>
          <p:cNvGrpSpPr/>
          <p:nvPr/>
        </p:nvGrpSpPr>
        <p:grpSpPr>
          <a:xfrm>
            <a:off x="140704" y="1684338"/>
            <a:ext cx="4110620" cy="2000263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58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59" name="Скругленный прямоугольник 58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0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defTabSz="14224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ru-RU" sz="2400" b="1" dirty="0">
                    <a:solidFill>
                      <a:srgbClr val="008000"/>
                    </a:solidFill>
                    <a:cs typeface="Arial" pitchFamily="34" charset="0"/>
                  </a:rPr>
                  <a:t>исторические моменты становления, развития сестринского коллектива</a:t>
                </a:r>
              </a:p>
            </p:txBody>
          </p:sp>
        </p:grpSp>
      </p:grpSp>
      <p:cxnSp>
        <p:nvCxnSpPr>
          <p:cNvPr id="69" name="Прямая соединительная линия 68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4" name="Прямоугольник 41"/>
          <p:cNvSpPr>
            <a:spLocks noChangeArrowheads="1"/>
          </p:cNvSpPr>
          <p:nvPr/>
        </p:nvSpPr>
        <p:spPr bwMode="auto">
          <a:xfrm>
            <a:off x="6964363" y="1628775"/>
            <a:ext cx="1204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/>
              <a:t>2016 год </a:t>
            </a:r>
            <a:endParaRPr lang="ru-RU" altLang="ru-RU" sz="2000"/>
          </a:p>
        </p:txBody>
      </p:sp>
      <p:grpSp>
        <p:nvGrpSpPr>
          <p:cNvPr id="30775" name="Группа 62"/>
          <p:cNvGrpSpPr>
            <a:grpSpLocks/>
          </p:cNvGrpSpPr>
          <p:nvPr/>
        </p:nvGrpSpPr>
        <p:grpSpPr bwMode="auto">
          <a:xfrm>
            <a:off x="-130175" y="-100013"/>
            <a:ext cx="9432925" cy="1739901"/>
            <a:chOff x="-180976" y="-100215"/>
            <a:chExt cx="9433498" cy="1738882"/>
          </a:xfrm>
        </p:grpSpPr>
        <p:grpSp>
          <p:nvGrpSpPr>
            <p:cNvPr id="30776" name="Группа 63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0778" name="Группа 65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72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3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8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077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0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0780" name="Picture 16" descr="ОПСА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71" name="Овал 70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65" name="Прямая соединительная линия 64"/>
            <p:cNvCxnSpPr/>
            <p:nvPr/>
          </p:nvCxnSpPr>
          <p:spPr>
            <a:xfrm>
              <a:off x="-36504" y="1557751"/>
              <a:ext cx="9144555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C:\Documents and Settings\pol-107-ss\Рабочий стол\эскизы буклета\окб 1.jpg"/>
          <p:cNvPicPr>
            <a:picLocks noChangeAspect="1" noChangeArrowheads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57968" y="1532032"/>
            <a:ext cx="9301968" cy="53520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вал 19"/>
          <p:cNvSpPr/>
          <p:nvPr/>
        </p:nvSpPr>
        <p:spPr>
          <a:xfrm>
            <a:off x="3175" y="1658938"/>
            <a:ext cx="3384550" cy="3140075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102" name="Группа 13"/>
          <p:cNvGrpSpPr>
            <a:grpSpLocks/>
          </p:cNvGrpSpPr>
          <p:nvPr/>
        </p:nvGrpSpPr>
        <p:grpSpPr bwMode="auto">
          <a:xfrm>
            <a:off x="-188913" y="-100013"/>
            <a:ext cx="9434513" cy="1739901"/>
            <a:chOff x="-180976" y="-100215"/>
            <a:chExt cx="9433498" cy="1738882"/>
          </a:xfrm>
        </p:grpSpPr>
        <p:grpSp>
          <p:nvGrpSpPr>
            <p:cNvPr id="4104" name="Группа 14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106" name="Группа 16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112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107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8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108" name="Picture 16" descr="ОПСА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Овал 22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6" name="Прямая соединительная линия 15"/>
            <p:cNvCxnSpPr/>
            <p:nvPr/>
          </p:nvCxnSpPr>
          <p:spPr>
            <a:xfrm>
              <a:off x="-36529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Прямоугольник 17"/>
          <p:cNvSpPr/>
          <p:nvPr/>
        </p:nvSpPr>
        <p:spPr>
          <a:xfrm>
            <a:off x="1763713" y="88900"/>
            <a:ext cx="65659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Листая  страницы истории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956 - 2016 годы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8" name="Picture 4" descr="U:\Обмен\для Золотаревой\Защита практики\2015-01-23\Изображение 08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75" y="1724025"/>
            <a:ext cx="3009900" cy="20066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9" descr="U:\Обмен\для Золотаревой\по отчету\фото\для отчета за 2014 год\хирургическая служба\DSCN572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724025"/>
            <a:ext cx="2674938" cy="20066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3" descr="U:\Обмен\для Золотаревой\по отчету\фото\конференции общебольничные\посвящение в проф\Посвещение\IMG_12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714500"/>
            <a:ext cx="2968625" cy="19764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:\Users\kompas\Desktop\фото для отчета\ЛДС\старты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4162425"/>
            <a:ext cx="3759200" cy="250666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2" name="Picture 5" descr="\\192.168.1.18\информация для мед. сотрудников\Обмен\для Моисеевой\спартакиада 2016г НХО\DSCN564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338" y="4205288"/>
            <a:ext cx="3254375" cy="24415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753" name="Группа 16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31755" name="Группа 17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1757" name="Группа 19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176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175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1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1759" name="Picture 16" descr="ОПСА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Овал 22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9" name="Прямая соединительная линия 18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441575" y="746125"/>
            <a:ext cx="580231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itchFamily="34" charset="-128"/>
                <a:cs typeface="Arial" pitchFamily="34" charset="0"/>
              </a:rPr>
              <a:t>Работа с молодыми специалистами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2" name="Picture 3" descr="F:\доклад Моисеева\_MG_818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2825" y="1754188"/>
            <a:ext cx="3511550" cy="23415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4" descr="F:\доклад Моисеева\_MG_842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00" y="1754188"/>
            <a:ext cx="3738563" cy="23955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3" descr="F:\статья в книгу\2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0813" y="4267200"/>
            <a:ext cx="3887787" cy="23955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775" name="Группа 14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32777" name="Группа 1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2779" name="Группа 1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2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2785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2780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2781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Овал 20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7" name="Прямая соединительная линия 16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132138" y="487363"/>
            <a:ext cx="4657725" cy="954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itchFamily="34" charset="-128"/>
                <a:cs typeface="Arial" pitchFamily="34" charset="0"/>
              </a:rPr>
              <a:t>Мероприятия со студентами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" pitchFamily="34" charset="0"/>
              </a:rPr>
              <a:t>в МО региона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Diagram group"/>
          <p:cNvGrpSpPr/>
          <p:nvPr/>
        </p:nvGrpSpPr>
        <p:grpSpPr>
          <a:xfrm>
            <a:off x="3159881" y="1639490"/>
            <a:ext cx="5796377" cy="1274594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4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eaLnBrk="0" hangingPunct="0">
                  <a:tabLst>
                    <a:tab pos="457200" algn="l"/>
                  </a:tabLst>
                  <a:defRPr/>
                </a:pPr>
                <a:r>
                  <a:rPr lang="ru-RU" sz="2300" b="1" dirty="0">
                    <a:solidFill>
                      <a:srgbClr val="008000"/>
                    </a:solidFill>
                    <a:ea typeface="Times New Roman" pitchFamily="18" charset="0"/>
                    <a:cs typeface="Arial" pitchFamily="34" charset="0"/>
                  </a:rPr>
                  <a:t>Перераспределены обязанности среди руководителей сестринских служб </a:t>
                </a:r>
                <a:endParaRPr lang="ru-RU" sz="2300" b="1" dirty="0">
                  <a:solidFill>
                    <a:srgbClr val="008000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17" name="Diagram group"/>
          <p:cNvGrpSpPr/>
          <p:nvPr/>
        </p:nvGrpSpPr>
        <p:grpSpPr>
          <a:xfrm>
            <a:off x="3368607" y="2851864"/>
            <a:ext cx="4195620" cy="4059855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Front" zoom="91000"/>
            <a:lightRig rig="threePt" dir="t">
              <a:rot lat="0" lon="0" rev="20640000"/>
            </a:lightRig>
          </a:scene3d>
        </p:grpSpPr>
        <p:grpSp>
          <p:nvGrpSpPr>
            <p:cNvPr id="18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chemeClr val="accent1">
                      <a:lumMod val="75000"/>
                    </a:schemeClr>
                  </a:buClr>
                  <a:tabLst>
                    <a:tab pos="261938" algn="l"/>
                  </a:tabLst>
                  <a:defRPr/>
                </a:pPr>
                <a:r>
                  <a:rPr lang="ru-RU" sz="2400" b="1" dirty="0">
                    <a:solidFill>
                      <a:schemeClr val="tx1"/>
                    </a:solidFill>
                    <a:ea typeface="Times New Roman" pitchFamily="18" charset="0"/>
                    <a:cs typeface="Arial" pitchFamily="34" charset="0"/>
                  </a:rPr>
                  <a:t>Основные функции:</a:t>
                </a:r>
              </a:p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chemeClr val="accent1">
                      <a:lumMod val="75000"/>
                    </a:schemeClr>
                  </a:buClr>
                  <a:tabLst>
                    <a:tab pos="261938" algn="l"/>
                  </a:tabLst>
                  <a:defRPr/>
                </a:pPr>
                <a:endParaRPr lang="ru-RU" sz="2400" b="1" dirty="0">
                  <a:solidFill>
                    <a:schemeClr val="tx1"/>
                  </a:solidFill>
                  <a:ea typeface="Times New Roman" pitchFamily="18" charset="0"/>
                  <a:cs typeface="Arial" pitchFamily="34" charset="0"/>
                </a:endParaRPr>
              </a:p>
              <a:p>
                <a:pPr marL="457200" indent="-457200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008000"/>
                  </a:buClr>
                  <a:buFont typeface="Wingdings" pitchFamily="2" charset="2"/>
                  <a:buChar char="v"/>
                  <a:tabLst>
                    <a:tab pos="261938" algn="l"/>
                  </a:tabLst>
                  <a:defRPr/>
                </a:pPr>
                <a:r>
                  <a:rPr lang="ru-RU" sz="2000" dirty="0">
                    <a:solidFill>
                      <a:schemeClr val="tx1"/>
                    </a:solidFill>
                    <a:ea typeface="Times New Roman" pitchFamily="18" charset="0"/>
                    <a:cs typeface="Arial" pitchFamily="34" charset="0"/>
                  </a:rPr>
                  <a:t>выбор стратегии развития службы на локальном уровне;</a:t>
                </a:r>
                <a:endParaRPr lang="ru-RU" sz="2000" dirty="0">
                  <a:solidFill>
                    <a:schemeClr val="tx1"/>
                  </a:solidFill>
                  <a:cs typeface="Arial" pitchFamily="34" charset="0"/>
                </a:endParaRPr>
              </a:p>
              <a:p>
                <a:pPr marL="457200" indent="-457200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008000"/>
                  </a:buClr>
                  <a:buFont typeface="Wingdings" pitchFamily="2" charset="2"/>
                  <a:buChar char="v"/>
                  <a:tabLst>
                    <a:tab pos="261938" algn="l"/>
                  </a:tabLst>
                  <a:defRPr/>
                </a:pPr>
                <a:r>
                  <a:rPr lang="ru-RU" sz="2000" dirty="0">
                    <a:solidFill>
                      <a:schemeClr val="tx1"/>
                    </a:solidFill>
                    <a:ea typeface="Times New Roman" pitchFamily="18" charset="0"/>
                    <a:cs typeface="Arial" pitchFamily="34" charset="0"/>
                  </a:rPr>
                  <a:t>координация работы старших медицинских сестер;</a:t>
                </a:r>
              </a:p>
              <a:p>
                <a:pPr marL="457200" indent="-457200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008000"/>
                  </a:buClr>
                  <a:buFont typeface="Wingdings" pitchFamily="2" charset="2"/>
                  <a:buChar char="v"/>
                  <a:tabLst>
                    <a:tab pos="261938" algn="l"/>
                  </a:tabLst>
                  <a:defRPr/>
                </a:pPr>
                <a:r>
                  <a:rPr lang="ru-RU" sz="2000" dirty="0">
                    <a:solidFill>
                      <a:schemeClr val="tx1"/>
                    </a:solidFill>
                    <a:ea typeface="Times New Roman" pitchFamily="18" charset="0"/>
                    <a:cs typeface="Arial" pitchFamily="34" charset="0"/>
                  </a:rPr>
                  <a:t>оказание помощи  Совету по сестринскому делу;</a:t>
                </a:r>
                <a:endParaRPr lang="ru-RU" sz="20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p:grpSp>
      </p:grpSp>
      <p:pic>
        <p:nvPicPr>
          <p:cNvPr id="33798" name="Рисунок 20" descr="E:\материала для подготовки доклада Моисеева Т.Ф\2015\руководители служб с гл. м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988" y="1704975"/>
            <a:ext cx="2816225" cy="16303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-209550" y="3235325"/>
            <a:ext cx="406717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cs typeface="Arial" pitchFamily="34" charset="0"/>
              </a:rPr>
              <a:t>Руководители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cs typeface="Arial" pitchFamily="34" charset="0"/>
              </a:rPr>
              <a:t> сестринских служб</a:t>
            </a:r>
          </a:p>
        </p:txBody>
      </p:sp>
      <p:pic>
        <p:nvPicPr>
          <p:cNvPr id="33800" name="Picture 5" descr="роддом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264025"/>
            <a:ext cx="1593850" cy="10795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Documents and Settings\Доктор\Рабочий стол\операционное дело\фото день гл мс\DSCN554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2979738"/>
            <a:ext cx="1225550" cy="89693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4" descr="D:\Фото главного врача\Фото к юбилею\Опер.блок\IMG_182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4279900"/>
            <a:ext cx="1597025" cy="10636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Фото главного врача\Фото к юбилею\Хирургическое, эндоскопическое, нейро\Новая папка\IMG_233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8100" y="4264025"/>
            <a:ext cx="1363663" cy="909638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10" descr="F:\статья в книгу\4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288" y="5465763"/>
            <a:ext cx="1589087" cy="111918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5" name="Picture 11" descr="F:\статья в книгу\фото для статьи\сестр практ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1600" y="5441950"/>
            <a:ext cx="1392238" cy="10445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806" name="Группа 27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33807" name="Группа 2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3809" name="Группа 3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3815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3810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3811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6" name="Овал 35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30" name="Прямая соединительная линия 29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0" name="Рисунок 1" descr="IMG_579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1700213"/>
            <a:ext cx="3544888" cy="23812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140200" y="3789363"/>
            <a:ext cx="496887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В.И.Скворцова  с коллективом БУЗОО «ОКБ»</a:t>
            </a:r>
          </a:p>
        </p:txBody>
      </p:sp>
      <p:pic>
        <p:nvPicPr>
          <p:cNvPr id="34822" name="Picture 14" descr="C:\Users\я\Desktop\слайд шоу\роддом\мол.специалисты 2010\Изображение 09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6350" y="4508500"/>
            <a:ext cx="3479800" cy="2089150"/>
          </a:xfrm>
          <a:prstGeom prst="rect">
            <a:avLst/>
          </a:prstGeom>
          <a:solidFill>
            <a:srgbClr val="EDEDED"/>
          </a:solidFill>
          <a:ln w="317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3807" name="Рисунок 1" descr="5556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9" r="-146" b="-516"/>
          <a:stretch>
            <a:fillRect/>
          </a:stretch>
        </p:blipFill>
        <p:spPr bwMode="auto">
          <a:xfrm>
            <a:off x="214313" y="1628775"/>
            <a:ext cx="3997325" cy="522922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824" name="Группа 15"/>
          <p:cNvGrpSpPr>
            <a:grpSpLocks/>
          </p:cNvGrpSpPr>
          <p:nvPr/>
        </p:nvGrpSpPr>
        <p:grpSpPr bwMode="auto">
          <a:xfrm>
            <a:off x="-180975" y="-109538"/>
            <a:ext cx="9434513" cy="1738313"/>
            <a:chOff x="-180976" y="-100215"/>
            <a:chExt cx="9433498" cy="1738882"/>
          </a:xfrm>
        </p:grpSpPr>
        <p:grpSp>
          <p:nvGrpSpPr>
            <p:cNvPr id="34826" name="Группа 16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4828" name="Группа 18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3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483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482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4830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Овал 21"/>
              <p:cNvSpPr/>
              <p:nvPr/>
            </p:nvSpPr>
            <p:spPr>
              <a:xfrm>
                <a:off x="1055554" y="770021"/>
                <a:ext cx="723822" cy="670144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8" name="Прямая соединительная линия 17"/>
            <p:cNvCxnSpPr/>
            <p:nvPr/>
          </p:nvCxnSpPr>
          <p:spPr>
            <a:xfrm>
              <a:off x="-36530" y="1557678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381250" y="746125"/>
            <a:ext cx="600710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Перинатальный центр БУЗОО «ОКБ»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Documents and Settings\ldk6-allerg-ss\Рабочий стол\открытие\P1110177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50" y="1743075"/>
            <a:ext cx="2595563" cy="2132013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ldk6-allerg-ss\Рабочий стол\открытие\P111017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875" y="1743075"/>
            <a:ext cx="2752725" cy="2151063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1743075"/>
            <a:ext cx="2360613" cy="212407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Доктор\Рабочий стол\операционное дело\фото день гл мс\DSCN554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370388"/>
            <a:ext cx="1971675" cy="17240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E:\DCIM\101MSDCF\DSC0598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4370388"/>
            <a:ext cx="1624012" cy="1724025"/>
          </a:xfrm>
          <a:prstGeom prst="rect">
            <a:avLst/>
          </a:prstGeom>
          <a:ln w="31750" cap="sq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Documents and Settings\Доктор\Рабочий стол\операционное дело\фото день гл мс\Рисунок3.pn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5738" y="4370388"/>
            <a:ext cx="2360612" cy="1724025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34" name="Прямоугольник 16"/>
          <p:cNvSpPr>
            <a:spLocks noChangeArrowheads="1"/>
          </p:cNvSpPr>
          <p:nvPr/>
        </p:nvSpPr>
        <p:spPr bwMode="auto">
          <a:xfrm>
            <a:off x="2051050" y="6237288"/>
            <a:ext cx="5276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сестринский уход</a:t>
            </a:r>
          </a:p>
        </p:txBody>
      </p:sp>
      <p:pic>
        <p:nvPicPr>
          <p:cNvPr id="35851" name="Picture 2" descr="\\192.168.1.18\информация для мед. сотрудников\Обмен\Золотаревой\статья в книгу\48.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5250" y="4370388"/>
            <a:ext cx="2590800" cy="17240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852" name="Группа 19"/>
          <p:cNvGrpSpPr>
            <a:grpSpLocks/>
          </p:cNvGrpSpPr>
          <p:nvPr/>
        </p:nvGrpSpPr>
        <p:grpSpPr bwMode="auto">
          <a:xfrm>
            <a:off x="-109538" y="-100013"/>
            <a:ext cx="9432926" cy="1739901"/>
            <a:chOff x="-180976" y="-100215"/>
            <a:chExt cx="9433498" cy="1738882"/>
          </a:xfrm>
        </p:grpSpPr>
        <p:grpSp>
          <p:nvGrpSpPr>
            <p:cNvPr id="35854" name="Группа 20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5856" name="Группа 2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5862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5857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5858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Овал 25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2" name="Прямая соединительная линия 21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903538" y="879475"/>
            <a:ext cx="526891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2012 году открыто отделение ОНМК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9" descr="C:\Documents and Settings\Admin\Рабочий стол\фото для ЦПК\IMG_22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4900" y="5303838"/>
            <a:ext cx="2217738" cy="13398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2" descr="G:\Новая папка\P101078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8100" y="5287963"/>
            <a:ext cx="1930400" cy="13779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grpSp>
        <p:nvGrpSpPr>
          <p:cNvPr id="15" name="Группа 3"/>
          <p:cNvGrpSpPr>
            <a:grpSpLocks/>
          </p:cNvGrpSpPr>
          <p:nvPr/>
        </p:nvGrpSpPr>
        <p:grpSpPr bwMode="auto">
          <a:xfrm>
            <a:off x="7631539" y="5017243"/>
            <a:ext cx="1260941" cy="1705945"/>
            <a:chOff x="2915816" y="3356992"/>
            <a:chExt cx="1095013" cy="1032321"/>
          </a:xfrm>
          <a:solidFill>
            <a:schemeClr val="accent5">
              <a:lumMod val="20000"/>
              <a:lumOff val="80000"/>
            </a:schemeClr>
          </a:solidFill>
        </p:grpSpPr>
        <p:pic>
          <p:nvPicPr>
            <p:cNvPr id="16" name="Picture 2" descr="D:\Нагель\рисунки\Фото ЦПК\Здание ЦПК\IMG_1285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836" y="3717032"/>
              <a:ext cx="787564" cy="6610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  <p:pic>
          <p:nvPicPr>
            <p:cNvPr id="17" name="Рисунок 5" descr="C:\Users\ммм\Desktop\Рисунок1.gif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3356992"/>
              <a:ext cx="1095013" cy="1032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6871" name="Group 17"/>
          <p:cNvGrpSpPr>
            <a:grpSpLocks/>
          </p:cNvGrpSpPr>
          <p:nvPr/>
        </p:nvGrpSpPr>
        <p:grpSpPr bwMode="auto">
          <a:xfrm>
            <a:off x="2217738" y="1484313"/>
            <a:ext cx="3938587" cy="4143375"/>
            <a:chOff x="1260" y="344"/>
            <a:chExt cx="3491" cy="3534"/>
          </a:xfrm>
        </p:grpSpPr>
        <p:pic>
          <p:nvPicPr>
            <p:cNvPr id="36888" name="Picture 4" descr="1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1616"/>
              <a:ext cx="1452" cy="109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889" name="AutoShape 14"/>
            <p:cNvSpPr>
              <a:spLocks noChangeArrowheads="1"/>
            </p:cNvSpPr>
            <p:nvPr/>
          </p:nvSpPr>
          <p:spPr bwMode="auto">
            <a:xfrm rot="2747294">
              <a:off x="1239" y="365"/>
              <a:ext cx="3534" cy="34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7102 w 21600"/>
                <a:gd name="T13" fmla="*/ 7103 h 21600"/>
                <a:gd name="T14" fmla="*/ 14498 w 21600"/>
                <a:gd name="T15" fmla="*/ 144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7103" y="7103"/>
                  </a:moveTo>
                  <a:lnTo>
                    <a:pt x="9447" y="7103"/>
                  </a:lnTo>
                  <a:lnTo>
                    <a:pt x="9447" y="2497"/>
                  </a:lnTo>
                  <a:lnTo>
                    <a:pt x="8100" y="2497"/>
                  </a:lnTo>
                  <a:lnTo>
                    <a:pt x="10800" y="0"/>
                  </a:lnTo>
                  <a:lnTo>
                    <a:pt x="13500" y="2497"/>
                  </a:lnTo>
                  <a:lnTo>
                    <a:pt x="12153" y="2497"/>
                  </a:lnTo>
                  <a:lnTo>
                    <a:pt x="12153" y="7103"/>
                  </a:lnTo>
                  <a:lnTo>
                    <a:pt x="14497" y="7103"/>
                  </a:lnTo>
                  <a:lnTo>
                    <a:pt x="14497" y="9447"/>
                  </a:lnTo>
                  <a:lnTo>
                    <a:pt x="19103" y="9447"/>
                  </a:lnTo>
                  <a:lnTo>
                    <a:pt x="19103" y="8100"/>
                  </a:lnTo>
                  <a:lnTo>
                    <a:pt x="21600" y="10800"/>
                  </a:lnTo>
                  <a:lnTo>
                    <a:pt x="19103" y="13500"/>
                  </a:lnTo>
                  <a:lnTo>
                    <a:pt x="19103" y="12153"/>
                  </a:lnTo>
                  <a:lnTo>
                    <a:pt x="14497" y="12153"/>
                  </a:lnTo>
                  <a:lnTo>
                    <a:pt x="14497" y="14497"/>
                  </a:lnTo>
                  <a:lnTo>
                    <a:pt x="12153" y="14497"/>
                  </a:lnTo>
                  <a:lnTo>
                    <a:pt x="12153" y="19103"/>
                  </a:lnTo>
                  <a:lnTo>
                    <a:pt x="13500" y="19103"/>
                  </a:lnTo>
                  <a:lnTo>
                    <a:pt x="10800" y="21600"/>
                  </a:lnTo>
                  <a:lnTo>
                    <a:pt x="8100" y="19103"/>
                  </a:lnTo>
                  <a:lnTo>
                    <a:pt x="9447" y="19103"/>
                  </a:lnTo>
                  <a:lnTo>
                    <a:pt x="9447" y="14497"/>
                  </a:lnTo>
                  <a:lnTo>
                    <a:pt x="7103" y="14497"/>
                  </a:lnTo>
                  <a:lnTo>
                    <a:pt x="7103" y="12153"/>
                  </a:lnTo>
                  <a:lnTo>
                    <a:pt x="2497" y="12153"/>
                  </a:lnTo>
                  <a:lnTo>
                    <a:pt x="2497" y="13500"/>
                  </a:lnTo>
                  <a:lnTo>
                    <a:pt x="0" y="10800"/>
                  </a:lnTo>
                  <a:lnTo>
                    <a:pt x="2497" y="8100"/>
                  </a:lnTo>
                  <a:lnTo>
                    <a:pt x="2497" y="9447"/>
                  </a:lnTo>
                  <a:lnTo>
                    <a:pt x="7103" y="9447"/>
                  </a:lnTo>
                  <a:lnTo>
                    <a:pt x="7103" y="71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0" cmpd="tri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1" name="Picture 20" descr="G:\DSC_594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263" y="4535488"/>
            <a:ext cx="1528762" cy="208438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73" name="Прямоугольник 19"/>
          <p:cNvSpPr>
            <a:spLocks noChangeArrowheads="1"/>
          </p:cNvSpPr>
          <p:nvPr/>
        </p:nvSpPr>
        <p:spPr bwMode="auto">
          <a:xfrm>
            <a:off x="5565775" y="3792538"/>
            <a:ext cx="35925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/>
              <a:t>Внештатными совместителями Центра  - являются  - 17 медицинских сестер ОКБ</a:t>
            </a:r>
            <a:endParaRPr lang="ru-RU" altLang="ru-RU"/>
          </a:p>
        </p:txBody>
      </p:sp>
      <p:pic>
        <p:nvPicPr>
          <p:cNvPr id="36874" name="Picture 2" descr="D:\Фото главного врача\Полежаев К.Л\фото П.К.Л\пкл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1125" y="1743075"/>
            <a:ext cx="2322513" cy="17446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5" name="Рисунок 21" descr="G:\фото для книги\социальное партнерство с колледжами,ЦПК\IMG_6090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25" y="1730375"/>
            <a:ext cx="1870075" cy="11938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C:\Users\я\Desktop\доклады и презентации на конференцию 23 сентября\фото Моисеева\экскурсия 110.jpg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3114675"/>
            <a:ext cx="1933575" cy="12509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6877" name="Группа 25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36879" name="Группа 26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6881" name="Группа 28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3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6887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6882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5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6883" name="Picture 16" descr="ОПСА"/>
              <p:cNvPicPr>
                <a:picLocks noChangeAspect="1" noChangeArrowheads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4" name="Овал 33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8" name="Прямая соединительная линия 27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184400" y="241300"/>
            <a:ext cx="611981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Партнерство с БУДПО ОО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«Центр повышения квалификации работников здравоохранения»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C:\Documents and Settings\2rd2-rean2-ss\Рабочий стол\ВЫСТАВКА1\Методички\Изображение 30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" y="1806575"/>
            <a:ext cx="1271588" cy="1674813"/>
          </a:xfrm>
          <a:prstGeom prst="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C:\Documents and Settings\2rd2-rean2-ss\Рабочий стол\ВЫСТАВКА1\Методички\Изображение 303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1223110">
            <a:off x="166688" y="3786188"/>
            <a:ext cx="1138237" cy="2165350"/>
          </a:xfrm>
          <a:prstGeom prst="rect">
            <a:avLst/>
          </a:prstGeom>
          <a:noFill/>
          <a:ln w="317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C:\Documents and Settings\2rd2-rean2-ss\Рабочий стол\ВЫСТАВКА1\Методички\Изображение 308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70338" y="1855788"/>
            <a:ext cx="1203325" cy="1630362"/>
          </a:xfrm>
          <a:prstGeom prst="rect">
            <a:avLst/>
          </a:prstGeom>
          <a:noFill/>
          <a:ln w="3175">
            <a:solidFill>
              <a:srgbClr val="92D05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 descr="G:\ВЫСТАВКА1\Методички\За последние 5 лет\УМЦ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1844675"/>
            <a:ext cx="1101725" cy="161925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C:\Documents and Settings\2rd2-rean2-ss\Рабочий стол\ВЫСТАВКА1\Методички\За последние 5 лет\Изображение 298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27313" y="1882775"/>
            <a:ext cx="1185862" cy="1584325"/>
          </a:xfrm>
          <a:prstGeom prst="rect">
            <a:avLst/>
          </a:prstGeom>
          <a:noFill/>
          <a:ln w="3175">
            <a:solidFill>
              <a:srgbClr val="00B05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 descr="C:\Documents and Settings\2rd2-rean2-ss\Рабочий стол\ВЫСТАВКА1\Методички\За последние 5 лет\2.pn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93838" y="1841500"/>
            <a:ext cx="1062037" cy="1639888"/>
          </a:xfrm>
          <a:prstGeom prst="rect">
            <a:avLst/>
          </a:prstGeom>
          <a:noFill/>
          <a:ln w="3175">
            <a:solidFill>
              <a:srgbClr val="92D05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1" name="Diagram group"/>
          <p:cNvGrpSpPr/>
          <p:nvPr/>
        </p:nvGrpSpPr>
        <p:grpSpPr>
          <a:xfrm>
            <a:off x="6228184" y="1791366"/>
            <a:ext cx="3034263" cy="1781650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22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На протяжении 20 лет сестринский коллектив ОКБ занимается разработкой, внедрением стандартов сестринской практики и медицинских услуг</a:t>
                </a:r>
                <a:endParaRPr lang="ru-RU" sz="16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Arial Unicode MS" pitchFamily="34" charset="-128"/>
                  <a:cs typeface="Arial" pitchFamily="34" charset="0"/>
                </a:endParaRPr>
              </a:p>
            </p:txBody>
          </p:sp>
        </p:grpSp>
      </p:grpSp>
      <p:grpSp>
        <p:nvGrpSpPr>
          <p:cNvPr id="37899" name="Группа 25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37907" name="Группа 26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7909" name="Группа 28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7915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7910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7911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4" name="Овал 33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8" name="Прямая соединительная линия 27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024188" y="890588"/>
            <a:ext cx="4500562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Издательская деятельность</a:t>
            </a:r>
          </a:p>
        </p:txBody>
      </p:sp>
      <p:pic>
        <p:nvPicPr>
          <p:cNvPr id="37901" name="Picture 6" descr="\\192.168.1.18\информация для мед. сотрудников\Обмен\Золотаревой\статья в книгу\Фото книг\IMG_8550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5050" y="4005263"/>
            <a:ext cx="1163638" cy="176371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2" name="Picture 7" descr="\\192.168.1.18\информация для мед. сотрудников\Обмен\Золотаревой\статья в книгу\Фото книг\IMG_8561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9638" y="3984625"/>
            <a:ext cx="1316037" cy="17684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3" name="Picture 8" descr="\\192.168.1.18\информация для мед. сотрудников\Обмен\Золотаревой\статья в книгу\Фото книг\IMG_8566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8563" y="4024313"/>
            <a:ext cx="1304925" cy="18097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4" name="Picture 5" descr="\\192.168.1.18\информация для мед. сотрудников\Обмен\Золотаревой\статья в книгу\Фото книг\IMG_8558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0288" y="4005263"/>
            <a:ext cx="1306512" cy="176371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5" name="Picture 6" descr="C:\Users\STR1-G~1\AppData\Local\Temp\IMG_4022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3995738"/>
            <a:ext cx="1354137" cy="18383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Documents and Settings\2rd2-rean2-ss\Рабочий стол\ВЫСТАВКА1\Методички\Изображение 299.png"/>
          <p:cNvPicPr/>
          <p:nvPr/>
        </p:nvPicPr>
        <p:blipFill>
          <a:blip r:embed="rId20"/>
          <a:srcRect/>
          <a:stretch>
            <a:fillRect/>
          </a:stretch>
        </p:blipFill>
        <p:spPr bwMode="auto">
          <a:xfrm rot="332100">
            <a:off x="1168400" y="3790950"/>
            <a:ext cx="946150" cy="2192338"/>
          </a:xfrm>
          <a:prstGeom prst="rect">
            <a:avLst/>
          </a:prstGeom>
          <a:noFill/>
          <a:ln w="317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16" name="Picture 3" descr="C:\Users\samsung\AppData\Local\Temp\IMG_80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2219325"/>
            <a:ext cx="2108200" cy="28400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4" descr="C:\Users\samsung\AppData\Local\Temp\Rar$DI01.185\СБОРНИК-НОВЫЕ ОРГАНИЗАЦИОННЫЕ ФОРМ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2227263"/>
            <a:ext cx="2144712" cy="28527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918" name="Группа 25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38922" name="Группа 26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8924" name="Группа 28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930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8925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8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8926" name="Picture 16" descr="ОПСА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4" name="Овал 33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8" name="Прямая соединительная линия 27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041650" y="800100"/>
            <a:ext cx="45005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Издательская деятельность</a:t>
            </a:r>
          </a:p>
        </p:txBody>
      </p:sp>
      <p:pic>
        <p:nvPicPr>
          <p:cNvPr id="38920" name="Picture 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2205038"/>
            <a:ext cx="1993900" cy="286861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21" name="Picture 9" descr="C:\Users\STR1-G~1\AppData\Local\Temp\P1050764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2251075"/>
            <a:ext cx="2259013" cy="29003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Diagram group"/>
          <p:cNvGrpSpPr/>
          <p:nvPr/>
        </p:nvGrpSpPr>
        <p:grpSpPr>
          <a:xfrm>
            <a:off x="-183257" y="1569302"/>
            <a:ext cx="4059225" cy="2795802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4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выпустили  более 20 фильмов о деятельности сестринского персонала больницы</a:t>
                </a:r>
                <a:endParaRPr lang="ru-RU" sz="24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Arial Unicode MS" pitchFamily="34" charset="-128"/>
                  <a:cs typeface="Arial" pitchFamily="34" charset="0"/>
                </a:endParaRPr>
              </a:p>
            </p:txBody>
          </p:sp>
        </p:grpSp>
      </p:grpSp>
      <p:pic>
        <p:nvPicPr>
          <p:cNvPr id="17" name="Picture 5" descr="C:\Users\я\Desktop\доклады и презентации на конференцию 23 сентября\с фотоаппарата\1PHOT008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1777833"/>
            <a:ext cx="1927039" cy="2378739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scene3d>
            <a:camera prst="perspectiveRelaxedModerately"/>
            <a:lightRig rig="threePt" dir="t"/>
          </a:scene3d>
        </p:spPr>
      </p:pic>
      <p:pic>
        <p:nvPicPr>
          <p:cNvPr id="39942" name="Picture 2" descr="U:\Обмен\для Золотаревой\новые технологии РИТ\DSC0382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850" y="4711700"/>
            <a:ext cx="2513013" cy="18859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3" descr="U:\Обмен\для Золотаревой\по отчету\фото\для отчета за 2014 год\лдс 2014 ГОД\РЕГ.КОНФЕРЕНЦИЯ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4588" y="4670425"/>
            <a:ext cx="2451100" cy="18748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C:\Users\kompas\Desktop\фото для отчета\всероссийская конференция 11.12. 2013 г\фото из колледжа\фото 11.12.13\IMG_7337.jpg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4619625"/>
            <a:ext cx="2568575" cy="1925638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9945" name="Группа 21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39948" name="Группа 22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39950" name="Группа 24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9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9956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9951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0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39952" name="Picture 16" descr="ОПСА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8" name="Овал 27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4" name="Прямая соединительная линия 23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103438" y="436563"/>
            <a:ext cx="61404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щедро делимся накопленным опытом с коллегами, Омского региона и России </a:t>
            </a:r>
          </a:p>
        </p:txBody>
      </p:sp>
      <p:pic>
        <p:nvPicPr>
          <p:cNvPr id="39947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125663"/>
            <a:ext cx="2478087" cy="18589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7" descr="E:\материала для подготовки доклада Моисеева Т.Ф\2015\посещение президентов, гл. мс из др. регионов в рамках мер-я РАМС\IMG_562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3" y="1765300"/>
            <a:ext cx="3163887" cy="2311400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5" name="Picture 6" descr="E:\материала для подготовки доклада Моисеева Т.Ф\2015\посещение президентов, гл. мс из др. регионов в рамках мер-я РАМС\IMG_566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0" y="4437063"/>
            <a:ext cx="3700463" cy="21669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Diagram group"/>
          <p:cNvGrpSpPr/>
          <p:nvPr/>
        </p:nvGrpSpPr>
        <p:grpSpPr>
          <a:xfrm>
            <a:off x="2918111" y="1700808"/>
            <a:ext cx="6183547" cy="2635431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6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008000"/>
                    </a:solidFill>
                  </a:rPr>
                  <a:t>БУЗОО «ОКБ» посетили президенты сестринских ассоциаций из 16 регионов России: Владимирская, Кировская, Курганская, Томская области, г. Санкт – Петербург,  Москва, республика Адыгея и Удмуртская</a:t>
                </a:r>
                <a:endParaRPr lang="ru-RU" sz="2800" b="1" dirty="0">
                  <a:solidFill>
                    <a:srgbClr val="008000"/>
                  </a:solidFill>
                </a:endParaRPr>
              </a:p>
            </p:txBody>
          </p:sp>
        </p:grpSp>
      </p:grpSp>
      <p:pic>
        <p:nvPicPr>
          <p:cNvPr id="19" name="Picture 9" descr="E:\материала для подготовки доклада Моисеева Т.Ф\2015\посещение президентов, гл. мс из др. регионов в рамках мер-я РАМС\IMG_540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3" y="4405313"/>
            <a:ext cx="3287712" cy="2192337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968" name="Группа 19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40970" name="Группа 20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0972" name="Группа 2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0978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0973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0974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Овал 25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2" name="Прямая соединительная линия 21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035300" y="879475"/>
            <a:ext cx="51514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 нам едут учиться перенимать опыт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2" descr="\\192.168.1.18\информация для мед. сотрудников\Обмен\Золотаревой\статья в книгу\6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575" y="1793875"/>
            <a:ext cx="2776538" cy="18510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3" descr="\\192.168.1.18\информация для мед. сотрудников\Обмен\Золотаревой\статья в книгу\7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013" y="1803400"/>
            <a:ext cx="2809875" cy="18716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4" descr="\\192.168.1.18\информация для мед. сотрудников\Обмен\Золотаревой\статья в книгу\7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4221163"/>
            <a:ext cx="2927350" cy="19510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5" descr="C:\Users\str1-gls-1\Desktop\для книги\DSC_558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875" y="4221163"/>
            <a:ext cx="2832100" cy="18827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6" descr="\\192.168.1.18\информация для мед. сотрудников\Обмен\для Моисеевой\фото анестез Служба\работа\оперб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2688" y="1773238"/>
            <a:ext cx="2557462" cy="19177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7" descr="\\192.168.1.18\информация для мед. сотрудников\Обмен\для Моисеевой Т.Ф\анестезиология\фото 1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388" y="4243388"/>
            <a:ext cx="2562225" cy="19224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30" name="Группа 17"/>
          <p:cNvGrpSpPr>
            <a:grpSpLocks/>
          </p:cNvGrpSpPr>
          <p:nvPr/>
        </p:nvGrpSpPr>
        <p:grpSpPr bwMode="auto">
          <a:xfrm>
            <a:off x="-107950" y="-100013"/>
            <a:ext cx="9432925" cy="1739901"/>
            <a:chOff x="-180976" y="-100215"/>
            <a:chExt cx="9433498" cy="1738882"/>
          </a:xfrm>
        </p:grpSpPr>
        <p:grpSp>
          <p:nvGrpSpPr>
            <p:cNvPr id="5132" name="Группа 1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5134" name="Группа 2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140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5135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5136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-36504" y="1557751"/>
              <a:ext cx="9144555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1762125" y="458788"/>
            <a:ext cx="72739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Современные высокотехнологичные  медицинские технологии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:\материала для подготовки доклада Моисеева Т.Ф\2015\посещение президентов, гл. мс из др. регионов в рамках мер-я РАМС\IMG_54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5363" y="4259263"/>
            <a:ext cx="2960687" cy="1906587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E:\материала для подготовки доклада Моисеева Т.Ф\2015\посещение президентов, гл. мс из др. регионов в рамках мер-я РАМС\IMG_53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900" y="1874838"/>
            <a:ext cx="2687638" cy="1960562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3" descr="D:\текущ работа1\главная медсестра\работа 2016 год\фото\Президенты 14.06.2016\IMG_972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824038"/>
            <a:ext cx="3057525" cy="20399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4" descr="D:\текущ работа1\главная медсестра\работа 2016 год\фото\Президенты 14.06.2016\IMG_974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240213"/>
            <a:ext cx="2889250" cy="19256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2" name="Picture 6" descr="\\192.168.1.18\информация для мед. сотрудников\Обмен\для Моисеевой\Фото\Фото\IMG_170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2475" y="1871663"/>
            <a:ext cx="2617788" cy="19637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3" name="Picture 5" descr="E:\материала для подготовки доклада Моисеева Т.Ф\2015\посещение президентов, гл. мс из др. регионов в рамках мер-я РАМС\IMG_552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240213"/>
            <a:ext cx="2890837" cy="19256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994" name="Группа 17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41996" name="Группа 1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1998" name="Группа 20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5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200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199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2000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017838" y="801688"/>
            <a:ext cx="52324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 нам едут учиться, перенимать опыт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34925" y="1731963"/>
            <a:ext cx="3097213" cy="14509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БУЗОО «ОКБ»  действует 21 школа - здоровья</a:t>
            </a: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3" name="Picture 2" descr="C:\Users\str1-gls-1\Desktop\Рабочие сюжеты\DSC_56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773238"/>
            <a:ext cx="2219325" cy="14763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str1-gls-1\Desktop\окончат.для буклета\школа-здоровья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9425" y="1676400"/>
            <a:ext cx="1533525" cy="1536700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текущ работа1\главная медсестра\работа гл. мс 2010г\юбилей больницы\буклет к юбилею ОКБ\фото\DSC0152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1538" y="1773238"/>
            <a:ext cx="1887537" cy="14160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6" name="Picture 2" descr="G:\к дню главной медсестры\школа по уходу район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725" y="3430588"/>
            <a:ext cx="2863850" cy="16097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7" name="Picture 2" descr="C:\Documents and Settings\pol-107-ss\Рабочий стол\день главной медсестры апрель 2016 г\школа для пациентов\SDC1064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0" y="3430588"/>
            <a:ext cx="2692400" cy="16541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8" name="Прямоугольник 1"/>
          <p:cNvSpPr>
            <a:spLocks noChangeArrowheads="1"/>
          </p:cNvSpPr>
          <p:nvPr/>
        </p:nvSpPr>
        <p:spPr bwMode="auto">
          <a:xfrm>
            <a:off x="209550" y="5151438"/>
            <a:ext cx="8682038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/>
              <a:t>Медицинские организации в которых созданы школы: </a:t>
            </a:r>
            <a:r>
              <a:rPr lang="ru-RU" altLang="ru-RU" sz="2000" b="1"/>
              <a:t>БУЗОО «ОКБ», БУЗОО «КМХЦ», БУЗОО «МСЧ №9», БУЗОО «ГП №8», БУЗОО «ДГБ №4», БУЗОО «Тарская ЦРБ», БУЗОО «Нововаршавская ЦРБ», БУЗОО «Таврическая ЦРБ», БУЗОО «Любинская ЦРБ», БУЗОО «Тевризская ЦРБ», БУЗОО «Муромцевская ЦРБ», БУЗОО «Одесская ЦРБ»</a:t>
            </a:r>
          </a:p>
        </p:txBody>
      </p:sp>
      <p:pic>
        <p:nvPicPr>
          <p:cNvPr id="43019" name="Picture 2" descr="C:\Users\str1-gls-1\Desktop\Рабочие сюжеты\DSC_557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2975" y="3441700"/>
            <a:ext cx="2384425" cy="15875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020" name="Группа 19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43022" name="Группа 20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3024" name="Группа 2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3030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3025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3026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Овал 25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2" name="Прямая соединительная линия 21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751138" y="661988"/>
            <a:ext cx="5616575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Профилактическое направление  в лечебном процессе - одно из ведущих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0" descr="C:\Users\я\Desktop\доклады и презентации на конференцию 23 сентября\с фотоаппарата\PHOT019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075" y="5084763"/>
            <a:ext cx="2486025" cy="172085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1" descr="C:\Users\я\Desktop\доклады и презентации на конференцию 23 сентября\с фотоаппарата\PHOT02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13" y="3284538"/>
            <a:ext cx="2538412" cy="17557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2" descr="C:\Users\я\Desktop\доклады и презентации на конференцию 23 сентября\с фотоаппарата\PHOT022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1125" y="1543050"/>
            <a:ext cx="2432050" cy="1665288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215900" y="1766888"/>
            <a:ext cx="6227763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38163" indent="-538163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обеспечение повышения профессиональной компетентности сестринского персонала; </a:t>
            </a:r>
          </a:p>
          <a:p>
            <a:pPr marL="538163" indent="-538163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предоставление наиболее актуальной, новейшей информации в рамках профессии; </a:t>
            </a:r>
          </a:p>
          <a:p>
            <a:pPr marL="538163" indent="-538163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создание условий для удовлетворенности индивидуальных образовательных запросов  медицинских сестер, а также пропаганды инновационных технологий.</a:t>
            </a:r>
          </a:p>
        </p:txBody>
      </p:sp>
      <p:grpSp>
        <p:nvGrpSpPr>
          <p:cNvPr id="44040" name="Группа 16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44042" name="Группа 17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4044" name="Группа 19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4050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4045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4046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Овал 22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9" name="Прямая соединительная линия 18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446338" y="487363"/>
            <a:ext cx="6192837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сестринского персонала в работе школ здоровья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100013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84988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29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7751" y="1721599"/>
            <a:ext cx="1296488" cy="163539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 descr="G:\ВЫСТАВКА1\Фото1\текст\Изображение 317.jpg"/>
          <p:cNvPicPr/>
          <p:nvPr/>
        </p:nvPicPr>
        <p:blipFill>
          <a:blip r:embed="rId4" cstate="email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5486" y="1696034"/>
            <a:ext cx="1360489" cy="15889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Рисунок 14" descr="G:\ВЫСТАВКА1\Фото1\текст\Долгополова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5109" y="1700808"/>
            <a:ext cx="1263931" cy="138438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Рисунок 15" descr="G:\ВЫСТАВКА1\Фото1\текст\Лучшая акушерка - Дружинина Е.В..jpg"/>
          <p:cNvPicPr/>
          <p:nvPr/>
        </p:nvPicPr>
        <p:blipFill>
          <a:blip r:embed="rId6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2915611"/>
            <a:ext cx="1316779" cy="14820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Рисунок 16" descr="G:\ВЫСТАВКА1\Фото1\текст\Бучко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57" y="1747164"/>
            <a:ext cx="1413791" cy="16818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5065" name="Прямоугольник 35"/>
          <p:cNvSpPr>
            <a:spLocks noChangeArrowheads="1"/>
          </p:cNvSpPr>
          <p:nvPr/>
        </p:nvSpPr>
        <p:spPr bwMode="auto">
          <a:xfrm>
            <a:off x="34925" y="3481388"/>
            <a:ext cx="1484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Бучко О.А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0488" y="5516563"/>
            <a:ext cx="90773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Шевченко Г.А.,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Невойт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И.И.,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Иноземцева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В.В., Кондратенко О.В, Гущина В.В., Абрамова Т.А., 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Отраснова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М.П.,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Шелема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А.В.,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Нопина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О.Е.,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Елеусизова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Ж.Ж., Мананников М. Г.  Герд В.А.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Шерубаева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Б.Е.,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Мысикова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Г.П.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5067" name="Прямоугольник 37"/>
          <p:cNvSpPr>
            <a:spLocks noChangeArrowheads="1"/>
          </p:cNvSpPr>
          <p:nvPr/>
        </p:nvSpPr>
        <p:spPr bwMode="auto">
          <a:xfrm>
            <a:off x="134938" y="4906963"/>
            <a:ext cx="8655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8000"/>
                </a:solidFill>
              </a:rPr>
              <a:t>Победители Регионального конкурса «Лучший  по профессии»</a:t>
            </a:r>
          </a:p>
        </p:txBody>
      </p:sp>
      <p:sp>
        <p:nvSpPr>
          <p:cNvPr id="45068" name="Прямоугольник 38"/>
          <p:cNvSpPr>
            <a:spLocks noChangeArrowheads="1"/>
          </p:cNvSpPr>
          <p:nvPr/>
        </p:nvSpPr>
        <p:spPr bwMode="auto">
          <a:xfrm>
            <a:off x="1417638" y="4598988"/>
            <a:ext cx="1897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Ежова Л.В» </a:t>
            </a:r>
          </a:p>
        </p:txBody>
      </p:sp>
      <p:sp>
        <p:nvSpPr>
          <p:cNvPr id="45069" name="Прямоугольник 39"/>
          <p:cNvSpPr>
            <a:spLocks noChangeArrowheads="1"/>
          </p:cNvSpPr>
          <p:nvPr/>
        </p:nvSpPr>
        <p:spPr bwMode="auto">
          <a:xfrm>
            <a:off x="2627313" y="3265488"/>
            <a:ext cx="1533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Золотарёва С.А</a:t>
            </a:r>
          </a:p>
        </p:txBody>
      </p:sp>
      <p:sp>
        <p:nvSpPr>
          <p:cNvPr id="45070" name="Прямоугольник 40"/>
          <p:cNvSpPr>
            <a:spLocks noChangeArrowheads="1"/>
          </p:cNvSpPr>
          <p:nvPr/>
        </p:nvSpPr>
        <p:spPr bwMode="auto">
          <a:xfrm>
            <a:off x="3654425" y="4495800"/>
            <a:ext cx="2070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Мехова Т.А</a:t>
            </a:r>
          </a:p>
        </p:txBody>
      </p:sp>
      <p:sp>
        <p:nvSpPr>
          <p:cNvPr id="45071" name="Прямоугольник 41"/>
          <p:cNvSpPr>
            <a:spLocks noChangeArrowheads="1"/>
          </p:cNvSpPr>
          <p:nvPr/>
        </p:nvSpPr>
        <p:spPr bwMode="auto">
          <a:xfrm>
            <a:off x="7791450" y="3213100"/>
            <a:ext cx="1533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Долгополова Н.А.</a:t>
            </a:r>
          </a:p>
        </p:txBody>
      </p:sp>
      <p:sp>
        <p:nvSpPr>
          <p:cNvPr id="45072" name="Прямоугольник 42"/>
          <p:cNvSpPr>
            <a:spLocks noChangeArrowheads="1"/>
          </p:cNvSpPr>
          <p:nvPr/>
        </p:nvSpPr>
        <p:spPr bwMode="auto">
          <a:xfrm>
            <a:off x="6732588" y="4470400"/>
            <a:ext cx="1533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Дружинина Е.В.</a:t>
            </a:r>
          </a:p>
        </p:txBody>
      </p:sp>
      <p:sp>
        <p:nvSpPr>
          <p:cNvPr id="45073" name="Прямоугольник 43"/>
          <p:cNvSpPr>
            <a:spLocks noChangeArrowheads="1"/>
          </p:cNvSpPr>
          <p:nvPr/>
        </p:nvSpPr>
        <p:spPr bwMode="auto">
          <a:xfrm>
            <a:off x="5237163" y="3336925"/>
            <a:ext cx="1533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Панькова О.Д.</a:t>
            </a:r>
          </a:p>
        </p:txBody>
      </p:sp>
      <p:pic>
        <p:nvPicPr>
          <p:cNvPr id="27" name="Рисунок 26" descr="G:\ВЫСТАВКА1\Фото1\текст\Лучшая медсестра - Ежова Л.В..jpg"/>
          <p:cNvPicPr/>
          <p:nvPr/>
        </p:nvPicPr>
        <p:blipFill>
          <a:blip r:embed="rId8" cstate="email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8585" y="2915611"/>
            <a:ext cx="1266901" cy="15551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8" name="Рисунок 27" descr="G:\ВЫСТАВКА1\Фото1\текст\92.jpg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8990" y="2988768"/>
            <a:ext cx="1258761" cy="140886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75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45076" name="Группа 29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45079" name="Группа 32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5081" name="Группа 34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9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0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5087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5082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3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5083" name="Picture 16" descr="ОПСА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8" name="Овал 37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34" name="Прямая соединительная линия 33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1809750" y="-42863"/>
            <a:ext cx="6477000" cy="13843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 Всероссийских и региональных конкурсов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профессионального мастерства</a:t>
            </a:r>
          </a:p>
        </p:txBody>
      </p:sp>
      <p:pic>
        <p:nvPicPr>
          <p:cNvPr id="45078" name="Picture 18" descr="E:\материала для подготовки доклада Моисеева Т.Ф\2015\лучшие сс-конкурсы\IMG_0031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806825"/>
            <a:ext cx="1235075" cy="10001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55563"/>
            <a:ext cx="9217026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4" name="Прямоугольник 9"/>
          <p:cNvSpPr>
            <a:spLocks noChangeArrowheads="1"/>
          </p:cNvSpPr>
          <p:nvPr/>
        </p:nvSpPr>
        <p:spPr bwMode="auto">
          <a:xfrm>
            <a:off x="80963" y="3627438"/>
            <a:ext cx="2674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Всероссийский конкурс номинация «Лучшая медицинская организация»</a:t>
            </a:r>
            <a:endParaRPr lang="ru-RU" altLang="ru-RU" sz="1000"/>
          </a:p>
          <a:p>
            <a:pPr algn="ctr" eaLnBrk="1" hangingPunct="1"/>
            <a:r>
              <a:rPr lang="ru-RU" altLang="ru-RU" sz="1000" b="1"/>
              <a:t>1 место коллектив акушерок и медицинских сестёр перинатального центра БУЗОО «ОКБ»</a:t>
            </a:r>
            <a:endParaRPr lang="ru-RU" altLang="ru-RU" sz="1000"/>
          </a:p>
        </p:txBody>
      </p:sp>
      <p:pic>
        <p:nvPicPr>
          <p:cNvPr id="46085" name="Рисунок 13" descr="C:\Users\ALLALEN\Desktop\20131226_122008.jpg"/>
          <p:cNvPicPr>
            <a:picLocks noChangeAspect="1" noChangeArrowheads="1"/>
          </p:cNvPicPr>
          <p:nvPr/>
        </p:nvPicPr>
        <p:blipFill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600" y="1687513"/>
            <a:ext cx="1879600" cy="18875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Рисунок 14" descr="F:\ВЫСТАВКА1\Стенды готовые\победитель конкурса Лучшее приемное отделение 2015 г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588" y="4338638"/>
            <a:ext cx="1470025" cy="17494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7" name="Прямоугольник 12"/>
          <p:cNvSpPr>
            <a:spLocks noChangeArrowheads="1"/>
          </p:cNvSpPr>
          <p:nvPr/>
        </p:nvSpPr>
        <p:spPr bwMode="auto">
          <a:xfrm>
            <a:off x="2152650" y="4629150"/>
            <a:ext cx="1639888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Всероссийский конкурс «Лучшее приемное отделение – 2015» 1 место Приемное отделение БУЗОО «ОКБ», старшая медицинская сестра Яндер В.П.</a:t>
            </a:r>
          </a:p>
        </p:txBody>
      </p:sp>
      <p:sp>
        <p:nvSpPr>
          <p:cNvPr id="46088" name="Прямоугольник 13"/>
          <p:cNvSpPr>
            <a:spLocks noChangeArrowheads="1"/>
          </p:cNvSpPr>
          <p:nvPr/>
        </p:nvSpPr>
        <p:spPr bwMode="auto">
          <a:xfrm>
            <a:off x="38100" y="6359525"/>
            <a:ext cx="9144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solidFill>
                  <a:srgbClr val="C00000"/>
                </a:solidFill>
              </a:rPr>
              <a:t>Мы гордимся нашими коллегами - призерами в различных конкурсах!</a:t>
            </a:r>
          </a:p>
        </p:txBody>
      </p:sp>
      <p:pic>
        <p:nvPicPr>
          <p:cNvPr id="46089" name="Picture 6" descr="C:\Users\STR1-G~1\AppData\Local\Temp\IMG_40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4463" y="1700213"/>
            <a:ext cx="2463800" cy="18494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90" name="Прямоугольник 15"/>
          <p:cNvSpPr>
            <a:spLocks noChangeArrowheads="1"/>
          </p:cNvSpPr>
          <p:nvPr/>
        </p:nvSpPr>
        <p:spPr bwMode="auto">
          <a:xfrm>
            <a:off x="2532063" y="3644900"/>
            <a:ext cx="2903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1 место в профессиональном конкурсе РАМС  в номинации «Профессиональная книга», </a:t>
            </a:r>
          </a:p>
        </p:txBody>
      </p:sp>
      <p:grpSp>
        <p:nvGrpSpPr>
          <p:cNvPr id="46091" name="Группа 21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46098" name="Группа 22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6100" name="Группа 24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9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6106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6101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6102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8" name="Овал 27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4" name="Прямая соединительная линия 23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1608138" y="273050"/>
            <a:ext cx="7272337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 Всероссийских и региональных конкурсов профессионального мастерства</a:t>
            </a:r>
          </a:p>
        </p:txBody>
      </p:sp>
      <p:pic>
        <p:nvPicPr>
          <p:cNvPr id="46093" name="Picture 22" descr="\\192.168.1.18\информация для мед. сотрудников\Обмен\Золотаревой\статья в книгу\благодарственные письма и дипломы\DSC0033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00213"/>
            <a:ext cx="1466850" cy="21018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4" name="Picture 23" descr="\\192.168.1.18\информация для мед. сотрудников\Обмен\Золотаревой\статья в книгу\благодарственные письма и дипломы\DSC00341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2250" y="4178300"/>
            <a:ext cx="1476375" cy="20685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5" name="Picture 24" descr="\\192.168.1.18\информация для мед. сотрудников\Обмен\Золотаревой\статья в книгу\благодарственные письма и дипломы\DSC00349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3488" y="4244975"/>
            <a:ext cx="1462087" cy="20907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6" name="Picture 25" descr="\\192.168.1.18\информация для мед. сотрудников\Обмен\Золотаревой\статья в книгу\благодарственные письма и дипломы\DSC00353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6638" y="1700213"/>
            <a:ext cx="1493837" cy="212883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7" name="Picture 26" descr="\\192.168.1.18\информация для мед. сотрудников\Обмен\Золотаревой\статья в книгу\благодарственные письма и дипломы\DSC00357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363" y="4178300"/>
            <a:ext cx="1565275" cy="20907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217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108" name="Группа 21"/>
          <p:cNvGrpSpPr>
            <a:grpSpLocks/>
          </p:cNvGrpSpPr>
          <p:nvPr/>
        </p:nvGrpSpPr>
        <p:grpSpPr bwMode="auto">
          <a:xfrm>
            <a:off x="-180975" y="-100013"/>
            <a:ext cx="9434513" cy="1739901"/>
            <a:chOff x="-180976" y="-100215"/>
            <a:chExt cx="9433498" cy="1738882"/>
          </a:xfrm>
        </p:grpSpPr>
        <p:grpSp>
          <p:nvGrpSpPr>
            <p:cNvPr id="47122" name="Группа 22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7124" name="Группа 24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9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7130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7125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6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7126" name="Picture 16" descr="ОПСА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8" name="Овал 27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4" name="Прямая соединительная линия 23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Прямоугольник 26"/>
          <p:cNvSpPr/>
          <p:nvPr/>
        </p:nvSpPr>
        <p:spPr>
          <a:xfrm>
            <a:off x="4356100" y="4232275"/>
            <a:ext cx="2349500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Ромазанова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Альфия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Хасановна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Picture 2" descr="U:\Обмен\для Золотаревой\верность профессии\фото\Ромазанова А.Х.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6925" y="1833563"/>
            <a:ext cx="1957388" cy="2293937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4473575" y="6492875"/>
            <a:ext cx="2185988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Тимофеева Елена Викторовна</a:t>
            </a:r>
          </a:p>
        </p:txBody>
      </p:sp>
      <p:pic>
        <p:nvPicPr>
          <p:cNvPr id="33" name="Picture 3" descr="U:\Обмен\для Золотаревой\Лучшая старшая медицинская сестра\фото\Тимофеева Е. НД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3" y="4594225"/>
            <a:ext cx="1514475" cy="1738313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1838325" y="6492875"/>
            <a:ext cx="2774950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Грушевская Лариса Геннадьевна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47114" name="Picture 5" descr="\\192.168.1.18\информация для мед. сотрудников\Обмен\Золотаревой\2 этапп Всероссийск  подкомиссия для Моисеевой рабочий стол\лучшая медицинская сестра\фото портрет\Грушевская Л Г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1575" y="4594225"/>
            <a:ext cx="1625600" cy="17383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2132013" y="4232275"/>
            <a:ext cx="2205037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</a:t>
            </a: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Копина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Айнаш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Булатовна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7116" name="Рисунок 11" descr="C:\Users\user\Desktop\02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9363" y="1773238"/>
            <a:ext cx="1373187" cy="23542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6446838" y="4289425"/>
            <a:ext cx="2938462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 Фильчаков Александр Михайлович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7118" name="Рисунок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0" y="1844675"/>
            <a:ext cx="1573213" cy="23098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34925" y="4275138"/>
            <a:ext cx="1985963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Локтев  Павел Петрович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7120" name="Picture 8" descr="\\192.168.1.18\информация для мед. сотрудников\Обмен\Золотаревой\2 этапп Всероссийск  подкомиссия для Моисеевой рабочий стол\лучший фельдшер\фото портрет\Локтев 3х4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3" y="1725613"/>
            <a:ext cx="1822450" cy="24288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12"/>
          <p:cNvSpPr txBox="1">
            <a:spLocks noChangeArrowheads="1"/>
          </p:cNvSpPr>
          <p:nvPr/>
        </p:nvSpPr>
        <p:spPr bwMode="auto">
          <a:xfrm>
            <a:off x="1949450" y="476250"/>
            <a:ext cx="6465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Победители регионального  этапа Всероссийского конкурса</a:t>
            </a: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«Лучший специалист со средним медицинским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и фармацевтическим образованием»</a:t>
            </a: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0825" y="1628775"/>
          <a:ext cx="5976938" cy="510857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618471"/>
                <a:gridCol w="1134275"/>
                <a:gridCol w="1224192"/>
              </a:tblGrid>
              <a:tr h="5446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2015г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dirty="0" smtClean="0">
                          <a:effectLst/>
                        </a:rPr>
                        <a:t>2016г</a:t>
                      </a:r>
                      <a:endParaRPr lang="ru-RU" sz="2000" u="none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7010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Терапевтическо-неврологическая служба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246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335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076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Лабораторная служба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076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Хирургическая служба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158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8169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Анестезиолого-операционно-реанимационная </a:t>
                      </a:r>
                      <a:r>
                        <a:rPr lang="ru-RU" sz="2000" dirty="0">
                          <a:effectLst/>
                        </a:rPr>
                        <a:t>служба 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66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39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7010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Лечебно-диагностическая служба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178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7010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Амбулаторно-поликлиническая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27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076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Акушерская служба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207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247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6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Итого</a:t>
                      </a:r>
                      <a:r>
                        <a:rPr lang="ru-RU" sz="2000" dirty="0">
                          <a:effectLst/>
                        </a:rPr>
                        <a:t>: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854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969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</a:tbl>
          </a:graphicData>
        </a:graphic>
      </p:graphicFrame>
      <p:pic>
        <p:nvPicPr>
          <p:cNvPr id="48172" name="Picture 11" descr="U:\Обмен\для Золотаревой\по отчету\фото\для отчета за 2014 год\фото экспертный комитет\DSC000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088" y="4652963"/>
            <a:ext cx="2497137" cy="18716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73" name="Picture 12" descr="U:\Обмен\для Золотаревой\по отчету\фото\для отчета за 2014 год\фото экспертный комитет\P104030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2575" y="1687513"/>
            <a:ext cx="2062163" cy="27495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174" name="Группа 15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48176" name="Группа 16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48178" name="Группа 18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3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818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817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8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8180" name="Picture 16" descr="ОПСА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Овал 21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8" name="Прямая соединительная линия 17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322513" y="458788"/>
            <a:ext cx="59944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Благодарности в адрес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сестринского коллектива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5" descr="F:\фото материал БУЗОО ОКБ\главные медицинские сетры БУЗОО ОКБ\Моисеева Татьяна Федоровна (2008 г по настоящее время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2763" y="1706563"/>
            <a:ext cx="687387" cy="973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743325" y="1931988"/>
            <a:ext cx="4356100" cy="522287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Т.Ф. Моисеева, главный внештатный специалист  МЗОО по управлению сестринской деятельностью </a:t>
            </a:r>
            <a:endParaRPr lang="ru-RU" altLang="ru-RU" sz="1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909638" y="3227388"/>
          <a:ext cx="7480300" cy="171450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3405744"/>
                <a:gridCol w="4074556"/>
              </a:tblGrid>
              <a:tr h="41727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Сестринское дело» Дорошенко </a:t>
                      </a:r>
                      <a:r>
                        <a:rPr lang="ru-RU" sz="1000" dirty="0" smtClean="0">
                          <a:effectLst/>
                        </a:rPr>
                        <a:t>М. </a:t>
                      </a:r>
                      <a:r>
                        <a:rPr lang="ru-RU" sz="1000" dirty="0" err="1" smtClean="0">
                          <a:effectLst/>
                        </a:rPr>
                        <a:t>Ю.,главная</a:t>
                      </a: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000" dirty="0">
                          <a:effectLst/>
                        </a:rPr>
                        <a:t>медицинская сестра </a:t>
                      </a:r>
                      <a:r>
                        <a:rPr lang="ru-RU" sz="1000" dirty="0" smtClean="0">
                          <a:effectLst/>
                        </a:rPr>
                        <a:t> БУЗОО </a:t>
                      </a:r>
                      <a:r>
                        <a:rPr lang="ru-RU" sz="1000" dirty="0">
                          <a:effectLst/>
                        </a:rPr>
                        <a:t>«</a:t>
                      </a:r>
                      <a:r>
                        <a:rPr lang="ru-RU" sz="1000" dirty="0" smtClean="0">
                          <a:effectLst/>
                        </a:rPr>
                        <a:t>Н Д»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Акушерское дело» </a:t>
                      </a:r>
                      <a:r>
                        <a:rPr lang="ru-RU" sz="1000" dirty="0" smtClean="0">
                          <a:effectLst/>
                        </a:rPr>
                        <a:t>Саитова Т. В., главная </a:t>
                      </a:r>
                      <a:r>
                        <a:rPr lang="ru-RU" sz="1000" dirty="0">
                          <a:effectLst/>
                        </a:rPr>
                        <a:t>акушерка БУЗОО «ОКБ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576546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000" dirty="0">
                          <a:effectLst/>
                        </a:rPr>
                        <a:t>«Лечебное дело</a:t>
                      </a:r>
                      <a:r>
                        <a:rPr lang="ru-RU" sz="1000" dirty="0" smtClean="0">
                          <a:effectLst/>
                        </a:rPr>
                        <a:t>» </a:t>
                      </a:r>
                      <a:r>
                        <a:rPr lang="ru-RU" sz="1000" dirty="0" err="1" smtClean="0">
                          <a:effectLst/>
                        </a:rPr>
                        <a:t>Садовенко</a:t>
                      </a:r>
                      <a:r>
                        <a:rPr lang="ru-RU" sz="1000" dirty="0" smtClean="0">
                          <a:effectLst/>
                        </a:rPr>
                        <a:t> И. А., главная </a:t>
                      </a:r>
                      <a:r>
                        <a:rPr lang="ru-RU" sz="1000" dirty="0">
                          <a:effectLst/>
                        </a:rPr>
                        <a:t>медицинская сестра </a:t>
                      </a:r>
                      <a:r>
                        <a:rPr lang="ru-RU" sz="1000" dirty="0" smtClean="0">
                          <a:effectLst/>
                        </a:rPr>
                        <a:t> БУЗОО </a:t>
                      </a:r>
                      <a:r>
                        <a:rPr lang="ru-RU" sz="1000" dirty="0">
                          <a:effectLst/>
                        </a:rPr>
                        <a:t>«Омская ЦРБ»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Анестезиология и реаниматология</a:t>
                      </a:r>
                      <a:r>
                        <a:rPr lang="ru-RU" sz="1000" dirty="0" smtClean="0">
                          <a:effectLst/>
                        </a:rPr>
                        <a:t>» </a:t>
                      </a:r>
                      <a:r>
                        <a:rPr lang="ru-RU" sz="1000" dirty="0" err="1" smtClean="0">
                          <a:effectLst/>
                        </a:rPr>
                        <a:t>Нопина</a:t>
                      </a:r>
                      <a:r>
                        <a:rPr lang="ru-RU" sz="1000" dirty="0" smtClean="0">
                          <a:effectLst/>
                        </a:rPr>
                        <a:t> О.Е., старшая </a:t>
                      </a:r>
                      <a:r>
                        <a:rPr lang="ru-RU" sz="1000" dirty="0">
                          <a:effectLst/>
                        </a:rPr>
                        <a:t>медицинская сестра отделения  </a:t>
                      </a:r>
                      <a:r>
                        <a:rPr lang="ru-RU" sz="1000" dirty="0" smtClean="0">
                          <a:effectLst/>
                        </a:rPr>
                        <a:t>анестезиологии </a:t>
                      </a:r>
                      <a:r>
                        <a:rPr lang="ru-RU" sz="1000" dirty="0">
                          <a:effectLst/>
                        </a:rPr>
                        <a:t>и реанимации №1 БУЗОО «ОКБ»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360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Сестринское дело в педиатрии»</a:t>
                      </a:r>
                      <a:r>
                        <a:rPr lang="ru-RU" sz="1000" kern="1200" dirty="0">
                          <a:effectLst>
                            <a:outerShdw blurRad="381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kern="1200" dirty="0" smtClean="0">
                          <a:effectLst>
                            <a:outerShdw blurRad="381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dirty="0" smtClean="0">
                          <a:effectLst/>
                        </a:rPr>
                        <a:t>Иващенко Л. А., главная </a:t>
                      </a:r>
                      <a:r>
                        <a:rPr lang="ru-RU" sz="1000" dirty="0">
                          <a:effectLst/>
                        </a:rPr>
                        <a:t>медицинская сестра БУЗОО «ОДКБ»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Лабораторная диагностика</a:t>
                      </a:r>
                      <a:r>
                        <a:rPr lang="ru-RU" sz="1000" dirty="0" smtClean="0">
                          <a:effectLst/>
                        </a:rPr>
                        <a:t>» Панькова О. Д. старший </a:t>
                      </a:r>
                      <a:r>
                        <a:rPr lang="ru-RU" sz="1000" dirty="0">
                          <a:effectLst/>
                        </a:rPr>
                        <a:t>лаборант БУЗОО «ОКБ»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360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Функциональная диагностика»</a:t>
                      </a:r>
                      <a:r>
                        <a:rPr lang="ru-RU" sz="1000" kern="1200" dirty="0">
                          <a:effectLst>
                            <a:outerShdw blurRad="381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dirty="0" err="1" smtClean="0">
                          <a:effectLst/>
                        </a:rPr>
                        <a:t>Мысикова</a:t>
                      </a:r>
                      <a:r>
                        <a:rPr lang="ru-RU" sz="1000" dirty="0" smtClean="0">
                          <a:effectLst/>
                        </a:rPr>
                        <a:t> Г. П. главная </a:t>
                      </a:r>
                      <a:r>
                        <a:rPr lang="ru-RU" sz="1000" dirty="0">
                          <a:effectLst/>
                        </a:rPr>
                        <a:t>медицинская сестра БУЗОО«КДЦ»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</a:t>
                      </a:r>
                      <a:r>
                        <a:rPr lang="ru-RU" sz="1000" dirty="0">
                          <a:effectLst/>
                        </a:rPr>
                        <a:t>Стоматология</a:t>
                      </a:r>
                      <a:r>
                        <a:rPr lang="ru-RU" sz="1000" dirty="0" smtClean="0">
                          <a:effectLst/>
                        </a:rPr>
                        <a:t>» </a:t>
                      </a:r>
                      <a:r>
                        <a:rPr lang="ru-RU" sz="1000" dirty="0" err="1" smtClean="0">
                          <a:effectLst/>
                        </a:rPr>
                        <a:t>Поливода</a:t>
                      </a:r>
                      <a:r>
                        <a:rPr lang="ru-RU" sz="1000" dirty="0" smtClean="0">
                          <a:effectLst/>
                        </a:rPr>
                        <a:t> Е. В., главная </a:t>
                      </a:r>
                      <a:r>
                        <a:rPr lang="ru-RU" sz="1000" dirty="0">
                          <a:effectLst/>
                        </a:rPr>
                        <a:t>медицинская сестра БУЗОО «Стоматологическая поликлиника»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6200" y="5805488"/>
          <a:ext cx="9032875" cy="1052512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4358046"/>
                <a:gridCol w="4674829"/>
              </a:tblGrid>
              <a:tr h="350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Центральный АО – Светлая Галина Давидовна, старшая акушерка  БУЗОО «Женская консультация № 1»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Октябрьский АО – Ларькова Татьяна Владимировна, главная медицинская сестра ГУЗОО «ГК БСМП № 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350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Советский АО – </a:t>
                      </a:r>
                      <a:r>
                        <a:rPr lang="ru-RU" sz="1000" dirty="0" err="1">
                          <a:effectLst/>
                        </a:rPr>
                        <a:t>Кученкова</a:t>
                      </a:r>
                      <a:r>
                        <a:rPr lang="ru-RU" sz="1000" dirty="0">
                          <a:effectLst/>
                        </a:rPr>
                        <a:t> Людмила Алексеевна, главная медицинская сестра БУЗОО «ГП № 4»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Ленинский АО – Громова Марина </a:t>
                      </a:r>
                      <a:r>
                        <a:rPr lang="ru-RU" sz="1000" dirty="0" err="1">
                          <a:effectLst/>
                        </a:rPr>
                        <a:t>Халильевна</a:t>
                      </a:r>
                      <a:r>
                        <a:rPr lang="ru-RU" sz="1000" dirty="0">
                          <a:effectLst/>
                        </a:rPr>
                        <a:t>, главная медицинская сестра БУЗОО «МСЧ №4»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350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Кировский АО – Санькова Марина Анатольевна, главная медицинская сестра БУЗОО «ДГП № 4»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8" name="Picture 14" descr="C:\Users\kompas\Desktop\Саитова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9000" y="3213100"/>
            <a:ext cx="311150" cy="43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1" descr="C:\Users\kompas\Desktop\IMG_9542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0113" y="3716338"/>
            <a:ext cx="374650" cy="449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 descr="C:\Users\я\Desktop\главная медсестра\Новая папка\Новая папка\Иващенко Л.А.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4162425"/>
            <a:ext cx="376237" cy="490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3" descr="C:\Users\kompas\Desktop\IMG_9500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4221163"/>
            <a:ext cx="361950" cy="33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" descr="C:\Documents and Settings\pol-109-ss\Рабочий стол\день главной медсестры 12.04 2012 г\Мысикова.jpg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050" y="4652963"/>
            <a:ext cx="398463" cy="390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3" name="Picture 2" descr="C:\Documents and Settings\pol-109-ss\Рабочий стол\день главной медсестры 12.04 2012 г\Поливода Е.В..JPG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2813" y="4640263"/>
            <a:ext cx="361950" cy="40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4" name="Прямоугольник 23"/>
          <p:cNvSpPr/>
          <p:nvPr/>
        </p:nvSpPr>
        <p:spPr>
          <a:xfrm>
            <a:off x="385943" y="3039613"/>
            <a:ext cx="369633" cy="533403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6421" y="3614367"/>
            <a:ext cx="369633" cy="534713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268538" y="5013325"/>
            <a:ext cx="541337" cy="606425"/>
          </a:xfrm>
          <a:prstGeom prst="ellipse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201" name="Rectangle 15"/>
          <p:cNvSpPr>
            <a:spLocks noChangeArrowheads="1"/>
          </p:cNvSpPr>
          <p:nvPr/>
        </p:nvSpPr>
        <p:spPr bwMode="auto">
          <a:xfrm>
            <a:off x="2908300" y="2649538"/>
            <a:ext cx="4471988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i="1"/>
              <a:t>Внештатные специалисты Министерства здравоохранения Омской области по специальности:</a:t>
            </a:r>
            <a:endParaRPr lang="ru-RU" altLang="ru-RU" sz="1400" i="1"/>
          </a:p>
        </p:txBody>
      </p:sp>
      <p:sp>
        <p:nvSpPr>
          <p:cNvPr id="49202" name="Rectangle 18"/>
          <p:cNvSpPr>
            <a:spLocks noChangeArrowheads="1"/>
          </p:cNvSpPr>
          <p:nvPr/>
        </p:nvSpPr>
        <p:spPr bwMode="auto">
          <a:xfrm>
            <a:off x="1763713" y="5300663"/>
            <a:ext cx="6840537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b="1" i="1"/>
              <a:t>                            </a:t>
            </a:r>
          </a:p>
          <a:p>
            <a:r>
              <a:rPr lang="ru-RU" altLang="ru-RU" sz="1400" b="1" i="1"/>
              <a:t>Главные медицинские сестры административных округов г. Омска</a:t>
            </a:r>
          </a:p>
          <a:p>
            <a:endParaRPr lang="ru-RU" altLang="ru-RU" sz="1400" b="1" i="1"/>
          </a:p>
        </p:txBody>
      </p:sp>
      <p:sp>
        <p:nvSpPr>
          <p:cNvPr id="49203" name="Прямоугольник 29"/>
          <p:cNvSpPr>
            <a:spLocks noChangeArrowheads="1"/>
          </p:cNvSpPr>
          <p:nvPr/>
        </p:nvSpPr>
        <p:spPr bwMode="auto">
          <a:xfrm>
            <a:off x="2989263" y="5084763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000" b="1"/>
              <a:t>«</a:t>
            </a:r>
            <a:r>
              <a:rPr lang="ru-RU" altLang="ru-RU" sz="1000" b="1">
                <a:latin typeface="Arial" charset="0"/>
              </a:rPr>
              <a:t>Операционное дело</a:t>
            </a:r>
            <a:r>
              <a:rPr lang="ru-RU" altLang="ru-RU" sz="1000" b="1"/>
              <a:t>» </a:t>
            </a:r>
            <a:r>
              <a:rPr lang="ru-RU" altLang="ru-RU" sz="1000" b="1">
                <a:latin typeface="Arial" charset="0"/>
              </a:rPr>
              <a:t>  Балашова О. В., старшая медицинская сестра операционного блока № 1 БУЗОО </a:t>
            </a:r>
            <a:r>
              <a:rPr lang="ru-RU" altLang="ru-RU" sz="1000" b="1"/>
              <a:t>«</a:t>
            </a:r>
            <a:r>
              <a:rPr lang="ru-RU" altLang="ru-RU" sz="1000" b="1">
                <a:latin typeface="Arial" charset="0"/>
              </a:rPr>
              <a:t>ОКБ</a:t>
            </a:r>
            <a:r>
              <a:rPr lang="ru-RU" altLang="ru-RU" sz="1000" b="1"/>
              <a:t>»</a:t>
            </a:r>
            <a:endParaRPr lang="ru-RU" altLang="ru-RU" sz="1000">
              <a:latin typeface="Arial" charset="0"/>
            </a:endParaRPr>
          </a:p>
        </p:txBody>
      </p:sp>
      <p:pic>
        <p:nvPicPr>
          <p:cNvPr id="49204" name="Picture 11" descr="C:\Users\STR1-G~1\AppData\Local\Temp\Выездное заседание Областного Совета медицинских сестер 1995г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113" y="1692275"/>
            <a:ext cx="1884362" cy="12319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142" name="TextBox 2"/>
          <p:cNvSpPr txBox="1">
            <a:spLocks noChangeArrowheads="1"/>
          </p:cNvSpPr>
          <p:nvPr/>
        </p:nvSpPr>
        <p:spPr bwMode="auto">
          <a:xfrm>
            <a:off x="660400" y="2884488"/>
            <a:ext cx="22526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Областной Совет ГУЗОО</a:t>
            </a:r>
          </a:p>
        </p:txBody>
      </p:sp>
      <p:grpSp>
        <p:nvGrpSpPr>
          <p:cNvPr id="49206" name="Группа 35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pic>
          <p:nvPicPr>
            <p:cNvPr id="40" name="Picture 2" descr="F:\статья в книгу\Здания ОКБ\лучшие\IMG_8926.jpg"/>
            <p:cNvPicPr>
              <a:picLocks noChangeAspect="1" noChangeArrowheads="1"/>
            </p:cNvPicPr>
            <p:nvPr/>
          </p:nvPicPr>
          <p:blipFill>
            <a:blip r:embed="rId14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382" y="-99392"/>
              <a:ext cx="4554140" cy="17380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3" descr="F:\статья в книгу\Здания ОКБ\областная больница 1920 г.jpg"/>
            <p:cNvPicPr>
              <a:picLocks noChangeAspect="1" noChangeArrowheads="1"/>
            </p:cNvPicPr>
            <p:nvPr/>
          </p:nvPicPr>
          <p:blipFill>
            <a:blip r:embed="rId15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8" y="-100215"/>
              <a:ext cx="4734492" cy="16891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215" name="Picture 2" descr="\\192.168.1.18\информация для мед. сотрудников\Обмен\Золотаревой\от Ерохиной\Рисунок1.png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153" b="-2086"/>
            <a:stretch>
              <a:fillRect/>
            </a:stretch>
          </p:blipFill>
          <p:spPr bwMode="auto">
            <a:xfrm>
              <a:off x="-180976" y="-27384"/>
              <a:ext cx="9361488" cy="165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9207" name="Picture 16" descr="ОПСА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0400" y="1174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5" name="Прямая соединительная линия 34"/>
          <p:cNvCxnSpPr/>
          <p:nvPr/>
        </p:nvCxnSpPr>
        <p:spPr>
          <a:xfrm>
            <a:off x="0" y="1558925"/>
            <a:ext cx="9144000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09" name="Блок-схема: узел 8"/>
          <p:cNvSpPr>
            <a:spLocks noChangeArrowheads="1"/>
          </p:cNvSpPr>
          <p:nvPr/>
        </p:nvSpPr>
        <p:spPr bwMode="auto">
          <a:xfrm>
            <a:off x="130175" y="862013"/>
            <a:ext cx="587375" cy="581025"/>
          </a:xfrm>
          <a:prstGeom prst="flowChartConnector">
            <a:avLst/>
          </a:prstGeom>
          <a:blipFill dpi="0" rotWithShape="1">
            <a:blip r:embed="rId18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Овал 40"/>
          <p:cNvSpPr/>
          <p:nvPr/>
        </p:nvSpPr>
        <p:spPr>
          <a:xfrm>
            <a:off x="865188" y="889000"/>
            <a:ext cx="508000" cy="528638"/>
          </a:xfrm>
          <a:prstGeom prst="ellipse">
            <a:avLst/>
          </a:prstGeom>
          <a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9211" name="Овал 9" descr="Рисунок4"/>
          <p:cNvSpPr>
            <a:spLocks noChangeArrowheads="1"/>
          </p:cNvSpPr>
          <p:nvPr/>
        </p:nvSpPr>
        <p:spPr bwMode="auto">
          <a:xfrm>
            <a:off x="201613" y="25400"/>
            <a:ext cx="917575" cy="811213"/>
          </a:xfrm>
          <a:prstGeom prst="ellipse">
            <a:avLst/>
          </a:prstGeom>
          <a:blipFill dpi="0" rotWithShape="1">
            <a:blip r:embed="rId20" cstate="email">
              <a:lum bright="-44000" contrast="6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lIns="53950" tIns="26975" rIns="53950" bIns="26975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8388" y="333375"/>
            <a:ext cx="5905500" cy="101600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Деятельность главного внештатного специалиста </a:t>
            </a:r>
            <a:endParaRPr lang="ru-RU" altLang="ru-RU" sz="200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ru-RU" altLang="ru-RU" sz="2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Министерства здравоохранения Омской области</a:t>
            </a:r>
            <a:endParaRPr lang="ru-RU" altLang="ru-RU" sz="200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ru-RU" altLang="ru-RU" sz="2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управлению сестринской деятельностью </a:t>
            </a:r>
            <a:endParaRPr lang="ru-RU" altLang="ru-RU" sz="200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180" name="Picture 7" descr="U:\Обмен\для Золотаревой\фото семинар по аппаратам\фото для ОПСА\DSCN276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338" y="1685925"/>
            <a:ext cx="3295650" cy="247173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2" descr="C:\Users\str1-gls-1\Desktop\10.04.15\фото\DSCN312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438" y="1733550"/>
            <a:ext cx="3168650" cy="23764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5" descr="C:\Users\str1-gls-1\Desktop\SAM_275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1713" y="4403725"/>
            <a:ext cx="3397250" cy="22637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3" name="Picture 7" descr="D:\текущ работа1\главная медсестра\работа гл. мс на 2013\фото\выезда внештатных спец. март 2013\DSCN188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550" y="4395788"/>
            <a:ext cx="3030538" cy="227171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184" name="Группа 49"/>
          <p:cNvGrpSpPr>
            <a:grpSpLocks/>
          </p:cNvGrpSpPr>
          <p:nvPr/>
        </p:nvGrpSpPr>
        <p:grpSpPr bwMode="auto">
          <a:xfrm>
            <a:off x="-144463" y="-100013"/>
            <a:ext cx="9432926" cy="1739901"/>
            <a:chOff x="-180976" y="-100215"/>
            <a:chExt cx="9433498" cy="1738882"/>
          </a:xfrm>
        </p:grpSpPr>
        <p:grpSp>
          <p:nvGrpSpPr>
            <p:cNvPr id="50186" name="Группа 50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50188" name="Группа 5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5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019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5018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0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50190" name="Picture 16" descr="ОПСА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56" name="Овал 55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52" name="Прямая соединительная линия 51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052638" y="252413"/>
            <a:ext cx="61214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Внедрены  новые формы контроля и повышения управленческих компетенций руководителей сестринского  персонала в регионе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0" name="Прямоугольник 9"/>
          <p:cNvSpPr>
            <a:spLocks noChangeArrowheads="1"/>
          </p:cNvSpPr>
          <p:nvPr/>
        </p:nvSpPr>
        <p:spPr bwMode="auto">
          <a:xfrm>
            <a:off x="323850" y="1700213"/>
            <a:ext cx="8777288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непрерывного профессионального медицинского образования, повышения квалификации и переподготовки медицинских кадров;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условий организации труда и оснащение рабочих мест сестринского и младшего персонала современным медицинским оборудованием;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информационных технологий;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привлечения, сохранения, закрепления и удержания специалистов в МО региона, улучшение укомплектованности и стабильности кадрового потенциала;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сведение к минимуму воздействия на медицинских сестер  опасных и вредных производственных факторов;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уменьшение вероятности несчастных случаев и заболеваний среди сотрудников;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9263" indent="-449263">
              <a:buClr>
                <a:srgbClr val="008000"/>
              </a:buClr>
              <a:buFont typeface="Wingdings" pitchFamily="2" charset="2"/>
              <a:buChar char="v"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коллективной корпоративной культуры, повышение компетентности и престижности работы специалистов сестринского звена.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1205" name="Группа 35"/>
          <p:cNvGrpSpPr>
            <a:grpSpLocks/>
          </p:cNvGrpSpPr>
          <p:nvPr/>
        </p:nvGrpSpPr>
        <p:grpSpPr bwMode="auto">
          <a:xfrm>
            <a:off x="-28575" y="-30163"/>
            <a:ext cx="9432925" cy="1739901"/>
            <a:chOff x="-180976" y="-100215"/>
            <a:chExt cx="9433498" cy="1738882"/>
          </a:xfrm>
        </p:grpSpPr>
        <p:grpSp>
          <p:nvGrpSpPr>
            <p:cNvPr id="51207" name="Группа 36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51209" name="Группа 38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46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7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1215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51210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6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51211" name="Picture 16" descr="ОПСА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45" name="Овал 44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38" name="Прямая соединительная линия 37"/>
            <p:cNvCxnSpPr/>
            <p:nvPr/>
          </p:nvCxnSpPr>
          <p:spPr>
            <a:xfrm>
              <a:off x="-36504" y="1557751"/>
              <a:ext cx="9144555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700338" y="814388"/>
            <a:ext cx="597693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Аудиту подлежат Мероприятия, обеспечивающие качество сестринской помощи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17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Кольцо 11"/>
          <p:cNvSpPr/>
          <p:nvPr/>
        </p:nvSpPr>
        <p:spPr>
          <a:xfrm>
            <a:off x="1070015" y="2929888"/>
            <a:ext cx="1915995" cy="1619131"/>
          </a:xfrm>
          <a:prstGeom prst="donut">
            <a:avLst>
              <a:gd name="adj" fmla="val 2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sp>
      <p:sp>
        <p:nvSpPr>
          <p:cNvPr id="13" name="Овал 12"/>
          <p:cNvSpPr/>
          <p:nvPr/>
        </p:nvSpPr>
        <p:spPr>
          <a:xfrm>
            <a:off x="5757863" y="3206750"/>
            <a:ext cx="1728787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Задача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1379538" y="3200400"/>
            <a:ext cx="1298575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</a:p>
        </p:txBody>
      </p:sp>
      <p:sp>
        <p:nvSpPr>
          <p:cNvPr id="15" name="Кольцо 14"/>
          <p:cNvSpPr/>
          <p:nvPr/>
        </p:nvSpPr>
        <p:spPr>
          <a:xfrm>
            <a:off x="5652120" y="2894656"/>
            <a:ext cx="1872208" cy="1690271"/>
          </a:xfrm>
          <a:prstGeom prst="donut">
            <a:avLst>
              <a:gd name="adj" fmla="val 2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sp>
      <p:pic>
        <p:nvPicPr>
          <p:cNvPr id="17" name="Picture 2" descr="F:\статья в книгу\медицинские сестры в работе\DSC003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50" y="1725613"/>
            <a:ext cx="1514475" cy="1136650"/>
          </a:xfrm>
          <a:prstGeom prst="rect">
            <a:avLst/>
          </a:prstGeom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F:\статья в книгу\медицинские сестры в работе\Отделение РИТ новорожденных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758950"/>
            <a:ext cx="1660525" cy="1106488"/>
          </a:xfrm>
          <a:prstGeom prst="rect">
            <a:avLst/>
          </a:prstGeom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F:\статья в книгу\медицинские сестры в работе\erer 07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6938" y="1798638"/>
            <a:ext cx="1998662" cy="2998787"/>
          </a:xfrm>
          <a:prstGeom prst="rect">
            <a:avLst/>
          </a:prstGeom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AutoShape 4"/>
          <p:cNvSpPr>
            <a:spLocks noChangeArrowheads="1"/>
          </p:cNvSpPr>
          <p:nvPr/>
        </p:nvSpPr>
        <p:spPr bwMode="gray">
          <a:xfrm>
            <a:off x="103188" y="4954588"/>
            <a:ext cx="4214812" cy="16827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E85"/>
              </a:gs>
              <a:gs pos="50000">
                <a:srgbClr val="FFE4BD"/>
              </a:gs>
              <a:gs pos="100000">
                <a:srgbClr val="FFE0B3"/>
              </a:gs>
            </a:gsLst>
            <a:lin ang="5400000" scaled="1"/>
            <a:tileRect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достижение высокой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эффективности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лечебно-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диагностического процесса</a:t>
            </a: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gray">
          <a:xfrm>
            <a:off x="4605338" y="4922838"/>
            <a:ext cx="4214812" cy="17145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E85"/>
              </a:gs>
              <a:gs pos="50000">
                <a:srgbClr val="FFE4BD"/>
              </a:gs>
              <a:gs pos="100000">
                <a:srgbClr val="FFE0B3"/>
              </a:gs>
            </a:gsLst>
            <a:lin ang="5400000" scaled="1"/>
            <a:tileRect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обеспечение доступности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 качества оказываемой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медицинской помощи </a:t>
            </a: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gray">
          <a:xfrm rot="10800000">
            <a:off x="1779588" y="4565650"/>
            <a:ext cx="500062" cy="714375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gray">
          <a:xfrm rot="10800000">
            <a:off x="6372225" y="4584700"/>
            <a:ext cx="500063" cy="714375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6163" name="Группа 23"/>
          <p:cNvGrpSpPr>
            <a:grpSpLocks/>
          </p:cNvGrpSpPr>
          <p:nvPr/>
        </p:nvGrpSpPr>
        <p:grpSpPr bwMode="auto">
          <a:xfrm>
            <a:off x="-242888" y="-100013"/>
            <a:ext cx="9432926" cy="1739901"/>
            <a:chOff x="-180976" y="-100215"/>
            <a:chExt cx="9433498" cy="1738882"/>
          </a:xfrm>
        </p:grpSpPr>
        <p:grpSp>
          <p:nvGrpSpPr>
            <p:cNvPr id="6166" name="Группа 24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6168" name="Группа 26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3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4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174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169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9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6170" name="Picture 16" descr="ОПСА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Овал 29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6" name="Прямая соединительная линия 25"/>
            <p:cNvCxnSpPr/>
            <p:nvPr/>
          </p:nvCxnSpPr>
          <p:spPr>
            <a:xfrm>
              <a:off x="-36504" y="1557751"/>
              <a:ext cx="914455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/>
          <p:nvPr/>
        </p:nvSpPr>
        <p:spPr>
          <a:xfrm rot="10800000">
            <a:off x="2312988" y="1176338"/>
            <a:ext cx="1511300" cy="1809750"/>
          </a:xfrm>
          <a:prstGeom prst="swooshArrow">
            <a:avLst>
              <a:gd name="adj1" fmla="val 16310"/>
              <a:gd name="adj2" fmla="val 3137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Shape 21"/>
          <p:cNvSpPr/>
          <p:nvPr/>
        </p:nvSpPr>
        <p:spPr>
          <a:xfrm rot="457427" flipV="1">
            <a:off x="4846638" y="1190625"/>
            <a:ext cx="1822450" cy="1681163"/>
          </a:xfrm>
          <a:prstGeom prst="swooshArrow">
            <a:avLst>
              <a:gd name="adj1" fmla="val 16310"/>
              <a:gd name="adj2" fmla="val 3137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3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28" name="Picture 2" descr="C:\Users\str1-gls-1\Desktop\статья в книгу\16 фото учредительная конференци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38300"/>
            <a:ext cx="2309812" cy="15033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5" name="Прямоугольник 10"/>
          <p:cNvSpPr>
            <a:spLocks noChangeArrowheads="1"/>
          </p:cNvSpPr>
          <p:nvPr/>
        </p:nvSpPr>
        <p:spPr bwMode="auto">
          <a:xfrm>
            <a:off x="334963" y="3133725"/>
            <a:ext cx="2527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ноября 2000 года создана ОПСА </a:t>
            </a:r>
          </a:p>
        </p:txBody>
      </p:sp>
      <p:sp>
        <p:nvSpPr>
          <p:cNvPr id="52230" name="Прямоугольник 12"/>
          <p:cNvSpPr>
            <a:spLocks noChangeArrowheads="1"/>
          </p:cNvSpPr>
          <p:nvPr/>
        </p:nvSpPr>
        <p:spPr bwMode="auto">
          <a:xfrm>
            <a:off x="3924300" y="1619250"/>
            <a:ext cx="2617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Члены Правления ОПСА</a:t>
            </a:r>
            <a:endParaRPr lang="ru-RU" altLang="ru-RU"/>
          </a:p>
        </p:txBody>
      </p:sp>
      <p:pic>
        <p:nvPicPr>
          <p:cNvPr id="16" name="Picture 1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2463" y="1909763"/>
            <a:ext cx="949325" cy="118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9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3963" y="1881188"/>
            <a:ext cx="896937" cy="116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3" name="Прямоугольник 16"/>
          <p:cNvSpPr>
            <a:spLocks noChangeArrowheads="1"/>
          </p:cNvSpPr>
          <p:nvPr/>
        </p:nvSpPr>
        <p:spPr bwMode="auto">
          <a:xfrm>
            <a:off x="4219575" y="2060575"/>
            <a:ext cx="16192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ru-RU" altLang="ru-RU" sz="1000"/>
              <a:t>Т.Ф.Моисеева – главная медицинская сестра </a:t>
            </a:r>
          </a:p>
          <a:p>
            <a:pPr algn="ctr" eaLnBrk="1" hangingPunct="1">
              <a:lnSpc>
                <a:spcPct val="115000"/>
              </a:lnSpc>
            </a:pPr>
            <a:r>
              <a:rPr lang="ru-RU" altLang="ru-RU" sz="1000"/>
              <a:t>БУЗОО «ОКБ» </a:t>
            </a:r>
            <a:endParaRPr lang="ru-RU" altLang="ru-RU" sz="10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2234" name="Прямоугольник 17"/>
          <p:cNvSpPr>
            <a:spLocks noChangeArrowheads="1"/>
          </p:cNvSpPr>
          <p:nvPr/>
        </p:nvSpPr>
        <p:spPr bwMode="auto">
          <a:xfrm>
            <a:off x="7200900" y="1947863"/>
            <a:ext cx="168592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ru-RU" altLang="ru-RU" sz="1000"/>
              <a:t>О.А. Бучко – старшая медицинская сестра консультативной поликлиники БУЗОО «ОКБ», </a:t>
            </a:r>
            <a:r>
              <a:rPr lang="ru-RU" altLang="ru-RU" sz="1000">
                <a:latin typeface="Arial" charset="0"/>
              </a:rPr>
              <a:t>вице-президет ОПСА </a:t>
            </a:r>
            <a:endParaRPr lang="ru-RU" altLang="ru-RU">
              <a:latin typeface="Arial" charset="0"/>
            </a:endParaRPr>
          </a:p>
          <a:p>
            <a:pPr algn="ctr" eaLnBrk="1" hangingPunct="1">
              <a:lnSpc>
                <a:spcPct val="115000"/>
              </a:lnSpc>
            </a:pPr>
            <a:endParaRPr lang="ru-RU" altLang="ru-RU" sz="1000"/>
          </a:p>
        </p:txBody>
      </p:sp>
      <p:sp>
        <p:nvSpPr>
          <p:cNvPr id="52235" name="Прямоугольник 18"/>
          <p:cNvSpPr>
            <a:spLocks noChangeArrowheads="1"/>
          </p:cNvSpPr>
          <p:nvPr/>
        </p:nvSpPr>
        <p:spPr bwMode="auto">
          <a:xfrm>
            <a:off x="2843213" y="3198813"/>
            <a:ext cx="521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Председатели специализированных секций ОПСА</a:t>
            </a:r>
            <a:endParaRPr lang="ru-RU" altLang="ru-RU"/>
          </a:p>
        </p:txBody>
      </p:sp>
      <p:pic>
        <p:nvPicPr>
          <p:cNvPr id="52236" name="Picture 8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863" y="4292600"/>
            <a:ext cx="6699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7" name="Picture 9"/>
          <p:cNvPicPr>
            <a:picLocks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863" y="5229225"/>
            <a:ext cx="657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8" name="Picture 10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763" y="3406775"/>
            <a:ext cx="6699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9" name="Picture 11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1900" y="3522663"/>
            <a:ext cx="669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0" name="Рисунок 17"/>
          <p:cNvPicPr>
            <a:picLocks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8900" y="4748213"/>
            <a:ext cx="6699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41" name="Прямоугольник 19"/>
          <p:cNvSpPr>
            <a:spLocks noChangeArrowheads="1"/>
          </p:cNvSpPr>
          <p:nvPr/>
        </p:nvSpPr>
        <p:spPr bwMode="auto">
          <a:xfrm>
            <a:off x="906463" y="3522663"/>
            <a:ext cx="41227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Председатель специализированной секции Ассоциации медицинских сестер России «Сестринские исследования» - Бучко О.А., старшая медицинская сестра консультативной поликлиники БУЗОО «ОКБ»</a:t>
            </a:r>
          </a:p>
        </p:txBody>
      </p:sp>
      <p:sp>
        <p:nvSpPr>
          <p:cNvPr id="52242" name="Прямоугольник 20"/>
          <p:cNvSpPr>
            <a:spLocks noChangeArrowheads="1"/>
          </p:cNvSpPr>
          <p:nvPr/>
        </p:nvSpPr>
        <p:spPr bwMode="auto">
          <a:xfrm>
            <a:off x="973138" y="4332288"/>
            <a:ext cx="4056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Председатель специализированной секции Омской профессиональной сестринской ассоциации и Ассоциации медицинских сестер России «Рентгенология» - Мананников</a:t>
            </a:r>
            <a:r>
              <a:rPr lang="ru-RU" altLang="ru-RU" sz="1000" b="1"/>
              <a:t> </a:t>
            </a:r>
            <a:r>
              <a:rPr lang="ru-RU" altLang="ru-RU" sz="1000"/>
              <a:t>М.Г., рентгенолаборант рентгенологического отделения БУЗОО «ОКБ»</a:t>
            </a:r>
          </a:p>
        </p:txBody>
      </p:sp>
      <p:sp>
        <p:nvSpPr>
          <p:cNvPr id="52243" name="Прямоугольник 21"/>
          <p:cNvSpPr>
            <a:spLocks noChangeArrowheads="1"/>
          </p:cNvSpPr>
          <p:nvPr/>
        </p:nvSpPr>
        <p:spPr bwMode="auto">
          <a:xfrm>
            <a:off x="1062038" y="5186363"/>
            <a:ext cx="372586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Председатель специализированной секции  Омской профессиональной сестринской ассоциации «Акушерское дело», заместитель председателя специализированной секции РАМС  «Акушерское дело» - Саитова Т.В., главная акушерка перинатального центра БУЗОО «ОКБ»</a:t>
            </a:r>
          </a:p>
        </p:txBody>
      </p:sp>
      <p:sp>
        <p:nvSpPr>
          <p:cNvPr id="52244" name="Прямоугольник 22"/>
          <p:cNvSpPr>
            <a:spLocks noChangeArrowheads="1"/>
          </p:cNvSpPr>
          <p:nvPr/>
        </p:nvSpPr>
        <p:spPr bwMode="auto">
          <a:xfrm>
            <a:off x="5838825" y="3562350"/>
            <a:ext cx="33051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Председатель специализированной секции Омской профессиональной сестринской ассоциации «Сестринское дело в педиатрии и неонатологии», заместитель председателя специализированной секции РАМС «Сестринское дело в неонатологии» - Мехова Т.А., старшая медицинская сестра отделения новорождённых перинатального центра БУЗОО «ОКБ»</a:t>
            </a:r>
          </a:p>
        </p:txBody>
      </p:sp>
      <p:sp>
        <p:nvSpPr>
          <p:cNvPr id="52245" name="Прямоугольник 23"/>
          <p:cNvSpPr>
            <a:spLocks noChangeArrowheads="1"/>
          </p:cNvSpPr>
          <p:nvPr/>
        </p:nvSpPr>
        <p:spPr bwMode="auto">
          <a:xfrm>
            <a:off x="5902325" y="4724400"/>
            <a:ext cx="324167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000"/>
              <a:t>Председатель специализированной секции Омской профессиональной сестринской ассоциации «Анестезиология и реаниматология» - Нопина О.Е., старшая медицинская сестра отделения анестезиологии-реанимации № 1 БУЗОО «ОКБ»</a:t>
            </a:r>
          </a:p>
        </p:txBody>
      </p:sp>
      <p:sp>
        <p:nvSpPr>
          <p:cNvPr id="49182" name="Прямоугольник 24"/>
          <p:cNvSpPr>
            <a:spLocks noChangeArrowheads="1"/>
          </p:cNvSpPr>
          <p:nvPr/>
        </p:nvSpPr>
        <p:spPr bwMode="auto">
          <a:xfrm>
            <a:off x="782638" y="6059488"/>
            <a:ext cx="82565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85%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сестринского персонала ОКБ являются членами Омской профессиональной сестринской ассоциации</a:t>
            </a:r>
          </a:p>
        </p:txBody>
      </p:sp>
      <p:sp>
        <p:nvSpPr>
          <p:cNvPr id="49183" name="Прямоугольник 25"/>
          <p:cNvSpPr>
            <a:spLocks noChangeArrowheads="1"/>
          </p:cNvSpPr>
          <p:nvPr/>
        </p:nvSpPr>
        <p:spPr bwMode="auto">
          <a:xfrm>
            <a:off x="855663" y="6283325"/>
            <a:ext cx="8031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Шесть специалистов сестринской практики больницы являются ключевыми   членами Ассоциации, осуществляют двухсторонний канал коммуникации между рядовыми членами и Правлением.</a:t>
            </a:r>
          </a:p>
        </p:txBody>
      </p:sp>
      <p:pic>
        <p:nvPicPr>
          <p:cNvPr id="33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11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5186" y="-99392"/>
            <a:ext cx="4647333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357" y="-89525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0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2563" y="-125413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51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14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Овал 40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2253" name="Picture 16" descr="ОПСА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42" name="Прямая соединительная линия 41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90788" y="511175"/>
            <a:ext cx="5924550" cy="830263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Взаимодействие Совета по сестринскому делу БУЗОО «ОКБ» с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kompas\Desktop\отчетное собрание\фото Ященко\SL3730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2060575"/>
            <a:ext cx="2887663" cy="2166938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7" descr="C:\Users\kompas\Desktop\отчетное собрание\фото Ященко\PB13538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2375" y="2165350"/>
            <a:ext cx="2757488" cy="206851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4" name="Picture 2" descr="C:\Documents and Settings\Доктор\Рабочий стол\операционное дело\фото день гл мс\DSCN556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114550"/>
            <a:ext cx="2825750" cy="21193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Documents and Settings\Доктор\Рабочий стол\операционное дело\фото день гл мс\DSCN558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0875" y="4524375"/>
            <a:ext cx="2081213" cy="187166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C:\Documents and Settings\Доктор\Рабочий стол\операционное дело\фото день гл мс\SL37336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17600" y="4524375"/>
            <a:ext cx="2370138" cy="177641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" descr="C:\Documents and Settings\Доктор\Рабочий стол\операционное дело\фото день гл мс\SL37336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8725" y="4538663"/>
            <a:ext cx="1563688" cy="18446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53275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243408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0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7325" y="-26988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1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12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4" name="Овал 23"/>
          <p:cNvSpPr/>
          <p:nvPr/>
        </p:nvSpPr>
        <p:spPr>
          <a:xfrm>
            <a:off x="1042988" y="742950"/>
            <a:ext cx="723900" cy="669925"/>
          </a:xfrm>
          <a:prstGeom prst="ellipse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3263" name="Picture 16" descr="ОПСА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-90488"/>
            <a:ext cx="857250" cy="114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42" name="Прямая соединительная линия 41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178050" y="581025"/>
            <a:ext cx="613886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2400" b="1" kern="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Участие в проектах ОПСА «Исследования в сестринском деле»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E:\фото 2012\конференция Исследования в сстр деле ОПСА29.06.2012\DSC0070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3863" y="1790700"/>
            <a:ext cx="2651125" cy="185420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Users\str1-gls-1\Desktop\ZOT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1790700"/>
            <a:ext cx="2782888" cy="1854200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Мои документы\ГЛАВНАЯ МЕДСЕСТРА 2012 ГОД\день главной медсестры 12.04 2012 г\Бучко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00888" y="1801813"/>
            <a:ext cx="1571625" cy="212407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7"/>
          <p:cNvSpPr>
            <a:spLocks noChangeArrowheads="1"/>
          </p:cNvSpPr>
          <p:nvPr/>
        </p:nvSpPr>
        <p:spPr bwMode="auto">
          <a:xfrm>
            <a:off x="395288" y="6092825"/>
            <a:ext cx="2671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effectLst>
                  <a:outerShdw blurRad="38100" dist="38100" dir="2700000" algn="tl">
                    <a:srgbClr val="C0C0C0"/>
                  </a:outerShdw>
                </a:effectLst>
              </a:rPr>
              <a:t>Ященко Марина Анатольевна, старшая медицинская сестра колопроктологического отделения БУЗОО»ОКБ»</a:t>
            </a:r>
          </a:p>
          <a:p>
            <a:pPr algn="ctr" eaLnBrk="1" hangingPunct="1"/>
            <a:r>
              <a:rPr lang="ru-RU" altLang="ru-RU" sz="1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Заняла 3 место</a:t>
            </a:r>
          </a:p>
        </p:txBody>
      </p:sp>
      <p:sp>
        <p:nvSpPr>
          <p:cNvPr id="18" name="Прямоугольник 9"/>
          <p:cNvSpPr>
            <a:spLocks noChangeArrowheads="1"/>
          </p:cNvSpPr>
          <p:nvPr/>
        </p:nvSpPr>
        <p:spPr bwMode="auto">
          <a:xfrm>
            <a:off x="5703888" y="4433888"/>
            <a:ext cx="32607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Исследования вошли в Европейский регистр ВОЗ по примерам расширенной сестринской практики. В регистр вошли исследования из 18 стран - 55 работ, 5 исследований из России из них 2 из г.Омска </a:t>
            </a:r>
          </a:p>
        </p:txBody>
      </p:sp>
      <p:pic>
        <p:nvPicPr>
          <p:cNvPr id="54281" name="Picture 12" descr="E:\DCIM\101MSDCF\DSC0421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313" y="3789363"/>
            <a:ext cx="1727200" cy="23034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2" name="Picture 2" descr="C:\Documents and Settings\pol-107-ss\Рабочий стол\день главной медсестры апрель 2016 г\Клименок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188" y="3789363"/>
            <a:ext cx="1857375" cy="23034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3348038" y="6072188"/>
            <a:ext cx="2016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Клименок</a:t>
            </a: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М.А., старшая медицинская сестра отделения гнойной хирургии БУЗОО «ГКБ № 1им. Кабанова А.Н.» </a:t>
            </a:r>
          </a:p>
        </p:txBody>
      </p:sp>
      <p:pic>
        <p:nvPicPr>
          <p:cNvPr id="24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8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53275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243408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6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46050" y="-25400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Прямая соединительная линия 41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8" name="Блок-схема: узел 8"/>
          <p:cNvSpPr>
            <a:spLocks noChangeArrowheads="1"/>
          </p:cNvSpPr>
          <p:nvPr/>
        </p:nvSpPr>
        <p:spPr bwMode="auto">
          <a:xfrm>
            <a:off x="23813" y="42863"/>
            <a:ext cx="1092200" cy="1163637"/>
          </a:xfrm>
          <a:prstGeom prst="flowChartConnector">
            <a:avLst/>
          </a:prstGeom>
          <a:blipFill dpi="0" rotWithShape="1">
            <a:blip r:embed="rId11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Овал 40"/>
          <p:cNvSpPr/>
          <p:nvPr/>
        </p:nvSpPr>
        <p:spPr>
          <a:xfrm>
            <a:off x="1020763" y="787400"/>
            <a:ext cx="723900" cy="669925"/>
          </a:xfrm>
          <a:prstGeom prst="ellipse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4290" name="Picture 16" descr="ОПСА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050" y="436563"/>
            <a:ext cx="613886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2400" b="1" kern="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Участие в проектах ОПСА «Исследования в сестринском деле»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11863" y="3925888"/>
            <a:ext cx="29527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Бучко О.А. – координатор проектов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1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217488" y="-100013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Овал 40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306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2" name="Diagram group"/>
          <p:cNvGrpSpPr/>
          <p:nvPr/>
        </p:nvGrpSpPr>
        <p:grpSpPr>
          <a:xfrm>
            <a:off x="3635896" y="1730657"/>
            <a:ext cx="5471592" cy="2130392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3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Совет медицинских сестер, воспитал не одно поколение организаторов сестринского дела</a:t>
                </a:r>
                <a:endParaRPr lang="ru-RU" sz="24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charset="0"/>
                </a:endParaRPr>
              </a:p>
            </p:txBody>
          </p:sp>
        </p:grpSp>
      </p:grpSp>
      <p:sp>
        <p:nvSpPr>
          <p:cNvPr id="52236" name="Прямоугольник 10"/>
          <p:cNvSpPr>
            <a:spLocks noChangeArrowheads="1"/>
          </p:cNvSpPr>
          <p:nvPr/>
        </p:nvSpPr>
        <p:spPr bwMode="auto">
          <a:xfrm>
            <a:off x="184150" y="1730375"/>
            <a:ext cx="4316413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latin typeface="+mn-lt"/>
              </a:rPr>
              <a:t>Главные медицинские сестры медицинских организаций г. Омска и Омской области: </a:t>
            </a:r>
          </a:p>
          <a:p>
            <a:pPr>
              <a:defRPr/>
            </a:pPr>
            <a:endParaRPr lang="ru-RU" sz="1200" b="1" dirty="0">
              <a:latin typeface="+mn-lt"/>
            </a:endParaRPr>
          </a:p>
          <a:p>
            <a:pPr>
              <a:defRPr/>
            </a:pPr>
            <a:r>
              <a:rPr lang="ru-RU" sz="2800" b="1" dirty="0" err="1">
                <a:latin typeface="+mn-lt"/>
              </a:rPr>
              <a:t>Вракова</a:t>
            </a:r>
            <a:r>
              <a:rPr lang="ru-RU" sz="2800" b="1" dirty="0">
                <a:latin typeface="+mn-lt"/>
              </a:rPr>
              <a:t> Н.Я.;</a:t>
            </a:r>
          </a:p>
          <a:p>
            <a:pPr>
              <a:defRPr/>
            </a:pPr>
            <a:r>
              <a:rPr lang="ru-RU" sz="2800" b="1" dirty="0" err="1">
                <a:latin typeface="+mn-lt"/>
              </a:rPr>
              <a:t>Варапаева</a:t>
            </a:r>
            <a:r>
              <a:rPr lang="ru-RU" sz="2800" b="1" dirty="0">
                <a:latin typeface="+mn-lt"/>
              </a:rPr>
              <a:t> Е.В.;</a:t>
            </a:r>
          </a:p>
          <a:p>
            <a:pPr>
              <a:defRPr/>
            </a:pPr>
            <a:r>
              <a:rPr lang="ru-RU" sz="2800" b="1" dirty="0" err="1">
                <a:latin typeface="+mn-lt"/>
              </a:rPr>
              <a:t>Долишняк</a:t>
            </a:r>
            <a:r>
              <a:rPr lang="ru-RU" sz="2800" b="1" dirty="0">
                <a:latin typeface="+mn-lt"/>
              </a:rPr>
              <a:t> О.В.;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Золотарева Т.А.;</a:t>
            </a:r>
          </a:p>
          <a:p>
            <a:pPr>
              <a:defRPr/>
            </a:pPr>
            <a:r>
              <a:rPr lang="ru-RU" sz="2800" b="1" dirty="0" err="1">
                <a:latin typeface="+mn-lt"/>
              </a:rPr>
              <a:t>Мысикова</a:t>
            </a:r>
            <a:r>
              <a:rPr lang="ru-RU" sz="2800" b="1" dirty="0">
                <a:latin typeface="+mn-lt"/>
              </a:rPr>
              <a:t> Г.П.;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Попова Е.Е. </a:t>
            </a:r>
          </a:p>
          <a:p>
            <a:pPr>
              <a:defRPr/>
            </a:pPr>
            <a:r>
              <a:rPr lang="ru-RU" sz="2800" b="1" dirty="0"/>
              <a:t>Коваленко Н.В.;</a:t>
            </a:r>
          </a:p>
          <a:p>
            <a:pPr>
              <a:defRPr/>
            </a:pPr>
            <a:endParaRPr lang="ru-RU" sz="2800" b="1" dirty="0">
              <a:latin typeface="+mn-lt"/>
            </a:endParaRPr>
          </a:p>
        </p:txBody>
      </p:sp>
      <p:pic>
        <p:nvPicPr>
          <p:cNvPr id="55309" name="Picture 2" descr="\\192.168.1.18\информация для мед. сотрудников\Обмен\для Моисеевой\95 лет ОКБ\IMG_7265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5888" y="4030663"/>
            <a:ext cx="4318000" cy="246538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540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243408"/>
            <a:ext cx="4704527" cy="1822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5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46050" y="-26988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6328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Diagram group"/>
          <p:cNvGrpSpPr/>
          <p:nvPr/>
        </p:nvGrpSpPr>
        <p:grpSpPr>
          <a:xfrm>
            <a:off x="-252536" y="1629346"/>
            <a:ext cx="4555580" cy="1367606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2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 2000г. - президент Омской профессиональной сестринской ассоциации </a:t>
                </a:r>
                <a:endParaRPr lang="ru-RU" sz="20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charset="0"/>
                </a:endParaRPr>
              </a:p>
            </p:txBody>
          </p:sp>
        </p:grpSp>
      </p:grpSp>
      <p:sp>
        <p:nvSpPr>
          <p:cNvPr id="56332" name="Прямоугольник 11"/>
          <p:cNvSpPr>
            <a:spLocks noChangeArrowheads="1"/>
          </p:cNvSpPr>
          <p:nvPr/>
        </p:nvSpPr>
        <p:spPr bwMode="auto">
          <a:xfrm>
            <a:off x="1042988" y="6145213"/>
            <a:ext cx="1965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/>
              <a:t>Зорина Т.А.</a:t>
            </a:r>
            <a:endParaRPr lang="ru-RU" altLang="ru-RU" sz="2800"/>
          </a:p>
        </p:txBody>
      </p:sp>
      <p:sp>
        <p:nvSpPr>
          <p:cNvPr id="17" name="Прямоугольник 16"/>
          <p:cNvSpPr/>
          <p:nvPr/>
        </p:nvSpPr>
        <p:spPr>
          <a:xfrm>
            <a:off x="4110038" y="1773238"/>
            <a:ext cx="5033962" cy="4986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8000"/>
                </a:solidFill>
                <a:latin typeface="+mn-lt"/>
                <a:cs typeface="+mn-cs"/>
              </a:rPr>
              <a:t>Ее деятельность направлена на: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 </a:t>
            </a:r>
            <a:endParaRPr lang="ru-RU" sz="1200" b="1" dirty="0">
              <a:latin typeface="+mn-lt"/>
              <a:cs typeface="+mn-cs"/>
            </a:endParaRPr>
          </a:p>
          <a:p>
            <a:pPr marL="365125" indent="-365125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200" dirty="0">
                <a:latin typeface="+mn-lt"/>
                <a:cs typeface="+mn-cs"/>
              </a:rPr>
              <a:t>оперативное решение задач по развитию общественного движения;</a:t>
            </a:r>
            <a:endParaRPr lang="ru-RU" sz="2200" b="1" dirty="0">
              <a:latin typeface="+mn-lt"/>
              <a:cs typeface="+mn-cs"/>
            </a:endParaRPr>
          </a:p>
          <a:p>
            <a:pPr marL="365125" indent="-365125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200" dirty="0">
                <a:latin typeface="+mn-lt"/>
                <a:cs typeface="+mn-cs"/>
              </a:rPr>
              <a:t>продвижение   и   защиту   интересов   сестринской   профессии;   </a:t>
            </a:r>
            <a:endParaRPr lang="ru-RU" sz="2200" b="1" dirty="0">
              <a:latin typeface="+mn-lt"/>
              <a:cs typeface="+mn-cs"/>
            </a:endParaRPr>
          </a:p>
          <a:p>
            <a:pPr marL="365125" indent="-365125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200" dirty="0">
                <a:latin typeface="+mn-lt"/>
                <a:cs typeface="+mn-cs"/>
              </a:rPr>
              <a:t>повышение эффективности    информационного    сопровождения;    </a:t>
            </a:r>
            <a:endParaRPr lang="ru-RU" sz="2200" b="1" dirty="0">
              <a:latin typeface="+mn-lt"/>
              <a:cs typeface="+mn-cs"/>
            </a:endParaRPr>
          </a:p>
          <a:p>
            <a:pPr marL="365125" indent="-365125" fontAlgn="auto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120000"/>
              <a:buFont typeface="Wingdings" pitchFamily="2" charset="2"/>
              <a:buChar char="v"/>
              <a:defRPr/>
            </a:pPr>
            <a:r>
              <a:rPr lang="ru-RU" sz="2200" dirty="0">
                <a:latin typeface="+mn-lt"/>
                <a:cs typeface="+mn-cs"/>
              </a:rPr>
              <a:t>участие в организации мероприятий по формированию у сестринского персонала и населения активной гражданской позиции, основанной на гуманности и милосердии.</a:t>
            </a:r>
            <a:endParaRPr lang="ru-RU" sz="2200" b="1" dirty="0">
              <a:latin typeface="+mn-lt"/>
              <a:cs typeface="+mn-cs"/>
            </a:endParaRPr>
          </a:p>
        </p:txBody>
      </p:sp>
      <p:pic>
        <p:nvPicPr>
          <p:cNvPr id="56334" name="Picture 2" descr="E:\статья в книгу\10 Зорина Т А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213" y="3011488"/>
            <a:ext cx="2320925" cy="307498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0975" y="-25400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7352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Diagram group"/>
          <p:cNvGrpSpPr/>
          <p:nvPr/>
        </p:nvGrpSpPr>
        <p:grpSpPr>
          <a:xfrm>
            <a:off x="-261600" y="1684279"/>
            <a:ext cx="9486013" cy="1026036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2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Омская профессиональная сестринская ассоциация – школа передового опыта </a:t>
                </a:r>
                <a:endParaRPr lang="ru-RU" sz="28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charset="0"/>
                </a:endParaRPr>
              </a:p>
            </p:txBody>
          </p:sp>
        </p:grpSp>
      </p:grpSp>
      <p:pic>
        <p:nvPicPr>
          <p:cNvPr id="57356" name="Picture 4" descr="C:\Documents and Settings\pol-107-ss\Рабочий стол\опс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709863"/>
            <a:ext cx="2520950" cy="1422400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7" name="Прямоугольник 22"/>
          <p:cNvSpPr>
            <a:spLocks noChangeArrowheads="1"/>
          </p:cNvSpPr>
          <p:nvPr/>
        </p:nvSpPr>
        <p:spPr bwMode="auto">
          <a:xfrm>
            <a:off x="371475" y="4149725"/>
            <a:ext cx="26162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Международный проект «Совершенствование сестринской помощи при проведении химиотерапии»</a:t>
            </a:r>
          </a:p>
        </p:txBody>
      </p:sp>
      <p:pic>
        <p:nvPicPr>
          <p:cNvPr id="57358" name="Picture 5" descr="C:\Documents and Settings\pol-107-ss\Рабочий стол\оп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2662238"/>
            <a:ext cx="2203450" cy="1470025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9" name="Прямоугольник 24"/>
          <p:cNvSpPr>
            <a:spLocks noChangeArrowheads="1"/>
          </p:cNvSpPr>
          <p:nvPr/>
        </p:nvSpPr>
        <p:spPr bwMode="auto">
          <a:xfrm>
            <a:off x="3125788" y="4076700"/>
            <a:ext cx="3030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Всероссийская акция, посвященная Всемирному дню борьбы со СПИДом, под девизом «Положить конец эпидемии СПИДа в рамках Целей устойчивого развития»</a:t>
            </a:r>
          </a:p>
        </p:txBody>
      </p:sp>
      <p:pic>
        <p:nvPicPr>
          <p:cNvPr id="57360" name="Picture 6" descr="C:\Documents and Settings\pol-107-ss\Рабочий стол\о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2863" y="2663825"/>
            <a:ext cx="2355850" cy="1571625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61" name="Прямоугольник 26"/>
          <p:cNvSpPr>
            <a:spLocks noChangeArrowheads="1"/>
          </p:cNvSpPr>
          <p:nvPr/>
        </p:nvSpPr>
        <p:spPr bwMode="auto">
          <a:xfrm>
            <a:off x="6081713" y="4235450"/>
            <a:ext cx="3065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Тренинг-курс «Современные технологии при проведении инфузионной терапии»</a:t>
            </a:r>
          </a:p>
        </p:txBody>
      </p:sp>
      <p:pic>
        <p:nvPicPr>
          <p:cNvPr id="57362" name="Picture 9" descr="C:\Documents and Settings\pol-107-ss\Рабочий стол\опса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57750"/>
            <a:ext cx="2217738" cy="1379538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63" name="Прямоугольник 29"/>
          <p:cNvSpPr>
            <a:spLocks noChangeArrowheads="1"/>
          </p:cNvSpPr>
          <p:nvPr/>
        </p:nvSpPr>
        <p:spPr bwMode="auto">
          <a:xfrm>
            <a:off x="-36513" y="6259513"/>
            <a:ext cx="39385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Межрегиональная научно-практическая конференция «Роль фельдшера в совершенствовании системы оказания скорой медицинской помощи на догоспитальном этапе»</a:t>
            </a:r>
          </a:p>
        </p:txBody>
      </p:sp>
      <p:pic>
        <p:nvPicPr>
          <p:cNvPr id="57364" name="Picture 10" descr="C:\Documents and Settings\pol-107-ss\Рабочий стол\оп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4250" y="4857750"/>
            <a:ext cx="2101850" cy="1401763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5" name="Picture 2" descr="C:\Documents and Settings\pol-107-ss\Рабочий стол\о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3075" y="4797425"/>
            <a:ext cx="2286000" cy="1524000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6" name="Picture 3" descr="C:\Documents and Settings\pol-107-ss\Рабочий стол\опс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9613" y="4797425"/>
            <a:ext cx="2284412" cy="1522413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67" name="Прямоугольник 88063"/>
          <p:cNvSpPr>
            <a:spLocks noChangeArrowheads="1"/>
          </p:cNvSpPr>
          <p:nvPr/>
        </p:nvSpPr>
        <p:spPr bwMode="auto">
          <a:xfrm>
            <a:off x="4235450" y="6259513"/>
            <a:ext cx="457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/>
              <a:t>Региональная учебно-методическая конференция «Корригирующие методы медицинской реабилитации, применяемые при остром нарушении мозгового кровообращения (ОНМК)»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3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0975" y="-25400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8376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Diagram group"/>
          <p:cNvGrpSpPr/>
          <p:nvPr/>
        </p:nvGrpSpPr>
        <p:grpSpPr>
          <a:xfrm>
            <a:off x="1458850" y="1684361"/>
            <a:ext cx="6353510" cy="1106124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2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600" b="1" spc="50" dirty="0">
                    <a:ln w="11430"/>
                    <a:solidFill>
                      <a:srgbClr val="008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Командная работа</a:t>
                </a:r>
              </a:p>
            </p:txBody>
          </p:sp>
        </p:grpSp>
      </p:grpSp>
      <p:pic>
        <p:nvPicPr>
          <p:cNvPr id="15" name="Picture 2" descr="D:\Фото главного врача\Фото к юбилею\Кардиологическое отделение\IMG_1866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797425"/>
            <a:ext cx="2808287" cy="18716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Фото главного врача\Фото к юбилею\НОВЛ\IMG_207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4786313"/>
            <a:ext cx="2808287" cy="18732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D:\Фото главного врача\Фото к юбилею\Опер.блок\IMG_1824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1050" y="2914650"/>
            <a:ext cx="2474913" cy="1651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:\Фото главного врача\Фото к юбилею\Хирургическое, эндоскопическое, нейро\Новая папка\IMG_2339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738" y="2927350"/>
            <a:ext cx="2459037" cy="16398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D:\Фото главного врача\Фото к юбилею\Торжественное собрание к 8 Марта\IMG_3029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013" y="4797425"/>
            <a:ext cx="2824162" cy="18827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D:\Фото главного врача\Фото к юбилею\Обход главного врача\IMG_2244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3650" y="2914650"/>
            <a:ext cx="2476500" cy="1651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7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0975" y="-25400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9400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Diagram group"/>
          <p:cNvGrpSpPr/>
          <p:nvPr/>
        </p:nvGrpSpPr>
        <p:grpSpPr>
          <a:xfrm>
            <a:off x="1458850" y="1628800"/>
            <a:ext cx="6353510" cy="1106124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2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Оценка работы коллектива БУЗОО «ОКБ»</a:t>
                </a:r>
                <a:endParaRPr lang="ru-RU" sz="24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charset="0"/>
                </a:endParaRPr>
              </a:p>
            </p:txBody>
          </p:sp>
        </p:grpSp>
      </p:grpSp>
      <p:pic>
        <p:nvPicPr>
          <p:cNvPr id="59404" name="Picture 11" descr="\\192.168.1.18\информация для мед. сотрудников\Обмен\Золотаревой\статья в книгу\77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975" y="2990850"/>
            <a:ext cx="4575175" cy="30495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405" name="Группа 1"/>
          <p:cNvGrpSpPr>
            <a:grpSpLocks/>
          </p:cNvGrpSpPr>
          <p:nvPr/>
        </p:nvGrpSpPr>
        <p:grpSpPr bwMode="auto">
          <a:xfrm>
            <a:off x="106363" y="2587625"/>
            <a:ext cx="3744912" cy="3144838"/>
            <a:chOff x="1176581" y="571480"/>
            <a:chExt cx="6286512" cy="6170995"/>
          </a:xfrm>
        </p:grpSpPr>
        <p:pic>
          <p:nvPicPr>
            <p:cNvPr id="17" name="Picture 2" descr="C:\Documents and Settings\Доктор\Рабочий стол\Новая папка (2)\Эмблема ОКБ.pn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868" y="714356"/>
              <a:ext cx="928662" cy="906011"/>
            </a:xfrm>
            <a:prstGeom prst="rect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>
              <a:softEdge rad="1270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708850" y="2741971"/>
              <a:ext cx="5500692" cy="4000504"/>
            </a:xfrm>
            <a:prstGeom prst="rect">
              <a:avLst/>
            </a:prstGeom>
            <a:blipFill dpi="0" rotWithShape="1">
              <a:blip r:embed="rId11" cstate="print">
                <a:alphaModFix amt="33000"/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lum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19" name="Схема 18"/>
            <p:cNvGraphicFramePr/>
            <p:nvPr/>
          </p:nvGraphicFramePr>
          <p:xfrm>
            <a:off x="1176581" y="571480"/>
            <a:ext cx="6286512" cy="300039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59415" name="Прямоугольник 35"/>
            <p:cNvSpPr>
              <a:spLocks noChangeArrowheads="1"/>
            </p:cNvSpPr>
            <p:nvPr/>
          </p:nvSpPr>
          <p:spPr bwMode="auto">
            <a:xfrm>
              <a:off x="2066042" y="5303838"/>
              <a:ext cx="5143499" cy="1267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/>
              <a:r>
                <a:rPr lang="ru-RU" altLang="ru-RU" sz="900" b="1">
                  <a:latin typeface="Cambria" pitchFamily="18" charset="0"/>
                </a:rPr>
                <a:t>Т.Ф. Моисеева,</a:t>
              </a:r>
            </a:p>
            <a:p>
              <a:pPr algn="r" eaLnBrk="1" hangingPunct="1"/>
              <a:r>
                <a:rPr lang="ru-RU" altLang="ru-RU" sz="900" b="1">
                  <a:latin typeface="Cambria" pitchFamily="18" charset="0"/>
                </a:rPr>
                <a:t>главная медицинская сестра БУЗОО «ОКБ»,</a:t>
              </a:r>
            </a:p>
            <a:p>
              <a:pPr algn="r" eaLnBrk="1" hangingPunct="1"/>
              <a:r>
                <a:rPr lang="ru-RU" altLang="ru-RU" sz="900" b="1">
                  <a:latin typeface="Cambria" pitchFamily="18" charset="0"/>
                </a:rPr>
                <a:t>главный внештатный специалист  МЗОО </a:t>
              </a:r>
            </a:p>
            <a:p>
              <a:pPr algn="r" eaLnBrk="1" hangingPunct="1"/>
              <a:r>
                <a:rPr lang="ru-RU" altLang="ru-RU" sz="900" b="1">
                  <a:latin typeface="Cambria" pitchFamily="18" charset="0"/>
                </a:rPr>
                <a:t>по управлению сестринской деятельностью</a:t>
              </a:r>
            </a:p>
          </p:txBody>
        </p:sp>
        <p:pic>
          <p:nvPicPr>
            <p:cNvPr id="21" name="Рисунок 7" descr="C:\Users\Администратор\Desktop\фото для колледжей\IMG_0639.jpg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9388" y="3716431"/>
              <a:ext cx="2323831" cy="1587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0"/>
            </a:effectLst>
          </p:spPr>
        </p:pic>
        <p:pic>
          <p:nvPicPr>
            <p:cNvPr id="22" name="Рисунок 7" descr="C:\Users\Администратор\Desktop\фото для колледжей\IMG_0639.jpg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576" y="3927719"/>
              <a:ext cx="2323831" cy="1587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0"/>
            </a:effectLst>
          </p:spPr>
        </p:pic>
      </p:grpSp>
      <p:sp>
        <p:nvSpPr>
          <p:cNvPr id="23" name="Прямоугольник 22"/>
          <p:cNvSpPr/>
          <p:nvPr/>
        </p:nvSpPr>
        <p:spPr>
          <a:xfrm>
            <a:off x="63500" y="6224588"/>
            <a:ext cx="45720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Совещание Профильной комиссии МЗ РФ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92663" y="6086475"/>
            <a:ext cx="35671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здравоохранения РФ Скворцова В.И.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52425" y="2971800"/>
            <a:ext cx="3276600" cy="311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9409" name="Picture 10" descr="C:\Users\str1-gls-1\Desktop\DSC06709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" y="3959225"/>
            <a:ext cx="4038600" cy="22653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0975" y="-25400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0424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79" name="Прямоугольник 15"/>
          <p:cNvSpPr>
            <a:spLocks noChangeArrowheads="1"/>
          </p:cNvSpPr>
          <p:nvPr/>
        </p:nvSpPr>
        <p:spPr bwMode="auto">
          <a:xfrm>
            <a:off x="2339975" y="165100"/>
            <a:ext cx="5329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ОБЩЕСТВЕННОЕ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СЕСТРИНСКОЕ ДВИЖЕНИЕ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Омской области </a:t>
            </a:r>
            <a:endParaRPr lang="ru-RU" sz="24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0428" name="Picture 12" descr="\\192.168.1.18\информация для мед. сотрудников\Обмен\Золотаревой\статья в книгу\Фото книг\IMG_857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785938"/>
            <a:ext cx="2759075" cy="23780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9" name="Picture 13" descr="\\192.168.1.18\информация для мед. сотрудников\Обмен\Золотаревой\статья в книгу\фото сборников\DSCN281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1770063"/>
            <a:ext cx="2627312" cy="23939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0" name="Picture 16" descr="D:\Мои документы\главная медсестра 2014 г\отчетное собрание\год. отчет-фото\тф в доклад 2013\в доклад\1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1785938"/>
            <a:ext cx="3170238" cy="23780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1" name="Picture 17" descr="D:\Мои документы\главная медсестра 2014 г\отчетное собрание\год. отчет-фото\тф в доклад 2013\в доклад\сл 12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406900"/>
            <a:ext cx="2743200" cy="20574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2" name="Picture 18" descr="C:\Documents and Settings\pol-107-ss\Рабочий стол\оп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4563" y="4406900"/>
            <a:ext cx="3008312" cy="200501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3" name="Picture 15" descr="D:\Мои документы\главная медсестра 2014 г\Конкурсная комиссия 2 этап конкурсаная комисия\1\IMG_3794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3400" y="4403725"/>
            <a:ext cx="2722563" cy="20415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147470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217488" y="41275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1448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Diagram group"/>
          <p:cNvGrpSpPr/>
          <p:nvPr/>
        </p:nvGrpSpPr>
        <p:grpSpPr>
          <a:xfrm>
            <a:off x="-252536" y="1590589"/>
            <a:ext cx="5494723" cy="2069175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3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3200" b="1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Сохраняя традиции, гордимся настоящим, уверенно смотрим в будущее</a:t>
                </a:r>
              </a:p>
            </p:txBody>
          </p:sp>
        </p:grpSp>
      </p:grpSp>
      <p:pic>
        <p:nvPicPr>
          <p:cNvPr id="61452" name="Picture 2" descr="D:\текущ работа1\главная медсестра\работа 2016 год\фото\Фото для АЛЬБОМА\посадка аллеи 14.09.2016\IMG_072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488" y="3768725"/>
            <a:ext cx="4246562" cy="28289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3" name="Picture 3" descr="D:\текущ работа1\главная медсестра\работа 2016 год\фото\Фото для АЛЬБОМА\посадка аллеи 14.09.2016\IMG_801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5988" y="3773488"/>
            <a:ext cx="4238625" cy="28241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068638" y="257175"/>
            <a:ext cx="3633787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1956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60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4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2016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</a:p>
        </p:txBody>
      </p:sp>
      <p:pic>
        <p:nvPicPr>
          <p:cNvPr id="61455" name="Picture 20" descr="\\192.168.1.18\информация для мед. сотрудников\Обмен\для Моисеевой\фото для статьи\совет по сд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1697038"/>
            <a:ext cx="2944813" cy="19621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Схема 15"/>
          <p:cNvGraphicFramePr/>
          <p:nvPr/>
        </p:nvGraphicFramePr>
        <p:xfrm>
          <a:off x="395536" y="1844824"/>
          <a:ext cx="842493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173" name="Группа 12"/>
          <p:cNvGrpSpPr>
            <a:grpSpLocks/>
          </p:cNvGrpSpPr>
          <p:nvPr/>
        </p:nvGrpSpPr>
        <p:grpSpPr bwMode="auto">
          <a:xfrm>
            <a:off x="-146050" y="-100013"/>
            <a:ext cx="9432925" cy="1739901"/>
            <a:chOff x="-180976" y="-100215"/>
            <a:chExt cx="9433498" cy="1738882"/>
          </a:xfrm>
        </p:grpSpPr>
        <p:grpSp>
          <p:nvGrpSpPr>
            <p:cNvPr id="7175" name="Группа 13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7177" name="Группа 16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1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18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717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1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7179" name="Picture 16" descr="ОПСА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Овал 19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15" name="Прямая соединительная линия 14"/>
            <p:cNvCxnSpPr/>
            <p:nvPr/>
          </p:nvCxnSpPr>
          <p:spPr>
            <a:xfrm>
              <a:off x="-36505" y="1557751"/>
              <a:ext cx="9144556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195513" y="387350"/>
            <a:ext cx="62642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Основные направления развития сестринского дела БУЗОО «ОКБ»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F:\статья в книгу\Здания ОКБ\лучшие\IMG_892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389" y="-243408"/>
            <a:ext cx="4554140" cy="17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статья в книгу\Здания ОКБ\областная больница 1920 г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-99392"/>
            <a:ext cx="4704527" cy="167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9" name="Picture 2" descr="\\192.168.1.18\информация для мед. сотрудников\Обмен\Золотаревой\от Ерохиной\Рисунок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3" b="-2086"/>
          <a:stretch>
            <a:fillRect/>
          </a:stretch>
        </p:blipFill>
        <p:spPr bwMode="auto">
          <a:xfrm>
            <a:off x="-180975" y="-25400"/>
            <a:ext cx="9361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0" name="Блок-схема: узел 8"/>
          <p:cNvSpPr>
            <a:spLocks noChangeArrowheads="1"/>
          </p:cNvSpPr>
          <p:nvPr/>
        </p:nvSpPr>
        <p:spPr bwMode="auto">
          <a:xfrm>
            <a:off x="23813" y="33338"/>
            <a:ext cx="1092200" cy="1163637"/>
          </a:xfrm>
          <a:prstGeom prst="flowChartConnector">
            <a:avLst/>
          </a:prstGeom>
          <a:blipFill dpi="0" rotWithShape="1">
            <a:blip r:embed="rId6" cstate="email">
              <a:lum bright="20000"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Овал 6"/>
          <p:cNvSpPr/>
          <p:nvPr/>
        </p:nvSpPr>
        <p:spPr>
          <a:xfrm>
            <a:off x="1042988" y="765175"/>
            <a:ext cx="723900" cy="669925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2472" name="Picture 16" descr="ОП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3975"/>
            <a:ext cx="857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-36513" y="1557338"/>
            <a:ext cx="9144001" cy="0"/>
          </a:xfrm>
          <a:prstGeom prst="line">
            <a:avLst/>
          </a:prstGeom>
          <a:ln w="1905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25" y="6813550"/>
            <a:ext cx="9144000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950" y="2349500"/>
            <a:ext cx="489585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Уважаемые коллеги!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Поздравляю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с Юбилеем!</a:t>
            </a:r>
          </a:p>
        </p:txBody>
      </p:sp>
      <p:sp>
        <p:nvSpPr>
          <p:cNvPr id="60428" name="Прямоугольник 15"/>
          <p:cNvSpPr>
            <a:spLocks noChangeArrowheads="1"/>
          </p:cNvSpPr>
          <p:nvPr/>
        </p:nvSpPr>
        <p:spPr bwMode="auto">
          <a:xfrm>
            <a:off x="2339975" y="165100"/>
            <a:ext cx="5329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ОБЩЕСТВЕННОЕ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СЕСТРИНСКОЕ ДВИЖЕНИЕ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Омской области </a:t>
            </a:r>
            <a:endParaRPr lang="ru-RU" sz="24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2477" name="Picture 3" descr="C:\Documents and Settings\pol-107-ss\Рабочий стол\1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5350" y="2205038"/>
            <a:ext cx="443865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643438" y="1751013"/>
            <a:ext cx="3816350" cy="5984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 стационарных отделений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2455863"/>
            <a:ext cx="3786187" cy="4683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лечебно-диагностическая служба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3644900"/>
            <a:ext cx="3786187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Консультативная поликлиника на 750 посещений в смену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4292600"/>
            <a:ext cx="3786187" cy="5603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Отделение экстренной и  консультативной помощи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5013325"/>
            <a:ext cx="3786187" cy="4905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специализированных центров</a:t>
            </a:r>
          </a:p>
        </p:txBody>
      </p:sp>
      <p:pic>
        <p:nvPicPr>
          <p:cNvPr id="17" name="Picture 2" descr="E:\материала для подготовки доклада Моисеева Т.Ф\2015\здания ОКБ, природа\окб\Изображение 0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6513" y="1619250"/>
            <a:ext cx="1520826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 descr="E:\материала для подготовки доклада Моисеева Т.Ф\2015\здания ОКБ, природа\окб\Изображение 46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2617788"/>
            <a:ext cx="1535113" cy="1027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DSCN27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5810250"/>
            <a:ext cx="1490663" cy="931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D:\мои документы\мама\здания окб\Изображение 18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4648200"/>
            <a:ext cx="1490663" cy="1176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 descr="D:\мои документы\мама\здания окб\Изображение 426.jpg"/>
          <p:cNvPicPr>
            <a:picLocks noChangeAspect="1" noChangeArrowheads="1"/>
          </p:cNvPicPr>
          <p:nvPr/>
        </p:nvPicPr>
        <p:blipFill>
          <a:blip r:embed="rId7" cstate="email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3619500"/>
            <a:ext cx="1490663" cy="103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4" descr="E:\материала для подготовки доклада Моисеева Т.Ф\2015\ЛДС\IMG_196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1614488"/>
            <a:ext cx="1785938" cy="138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E:\материала для подготовки доклада Моисеева Т.Ф\2015\ЛДС\IMG_406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1300" y="2997200"/>
            <a:ext cx="1752600" cy="1169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E:\материала для подготовки доклада Моисеева Т.Ф\2015\работа спациентом (приемное, поликлиника)\IMG_413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838" y="4189413"/>
            <a:ext cx="1770062" cy="132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E:\материала для подготовки доклада Моисеева Т.Ф\2015\cлужба- анестезиология\_DSC163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5516563"/>
            <a:ext cx="1843088" cy="122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авая фигурная скобка 25"/>
          <p:cNvSpPr/>
          <p:nvPr/>
        </p:nvSpPr>
        <p:spPr>
          <a:xfrm>
            <a:off x="3276600" y="1793875"/>
            <a:ext cx="746125" cy="4730750"/>
          </a:xfrm>
          <a:prstGeom prst="rightBrac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633788" y="5602288"/>
            <a:ext cx="5400675" cy="922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Ежегодно в стационаре больницы получают лечение свыше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22 000 пациентов,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консультативную помощь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130 000  пациентов</a:t>
            </a:r>
          </a:p>
        </p:txBody>
      </p:sp>
      <p:grpSp>
        <p:nvGrpSpPr>
          <p:cNvPr id="8212" name="Группа 27"/>
          <p:cNvGrpSpPr>
            <a:grpSpLocks/>
          </p:cNvGrpSpPr>
          <p:nvPr/>
        </p:nvGrpSpPr>
        <p:grpSpPr bwMode="auto">
          <a:xfrm>
            <a:off x="-146050" y="-109538"/>
            <a:ext cx="9432925" cy="1738313"/>
            <a:chOff x="-180976" y="-100215"/>
            <a:chExt cx="9433498" cy="1738882"/>
          </a:xfrm>
        </p:grpSpPr>
        <p:grpSp>
          <p:nvGrpSpPr>
            <p:cNvPr id="8214" name="Группа 28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8216" name="Группа 32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7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3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222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8217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5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8218" name="Picture 16" descr="ОПСА"/>
              <p:cNvPicPr>
                <a:picLocks noChangeAspect="1" noChangeArrowheads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6" name="Овал 35"/>
              <p:cNvSpPr/>
              <p:nvPr/>
            </p:nvSpPr>
            <p:spPr>
              <a:xfrm>
                <a:off x="1055762" y="770021"/>
                <a:ext cx="723944" cy="670144"/>
              </a:xfrm>
              <a:prstGeom prst="ellipse">
                <a:avLst/>
              </a:prstGeom>
              <a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30" name="Прямая соединительная линия 29"/>
            <p:cNvCxnSpPr/>
            <p:nvPr/>
          </p:nvCxnSpPr>
          <p:spPr>
            <a:xfrm>
              <a:off x="-36505" y="1557678"/>
              <a:ext cx="9144556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Прямоугольник 30"/>
          <p:cNvSpPr/>
          <p:nvPr/>
        </p:nvSpPr>
        <p:spPr>
          <a:xfrm>
            <a:off x="4597400" y="3024188"/>
            <a:ext cx="3832225" cy="4762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Перинатальный центр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475413" y="3716338"/>
            <a:ext cx="2151062" cy="496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старшей медицинской сестры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13025" y="6092825"/>
            <a:ext cx="3867150" cy="49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медицинских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лабораторных техников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70263" y="3789363"/>
            <a:ext cx="1979612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</a:t>
            </a:r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рентгенолаборантов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11925" y="6094413"/>
            <a:ext cx="233997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регистратора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79413" y="3789363"/>
            <a:ext cx="192722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медицинской сестры палатной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85738" y="6007100"/>
            <a:ext cx="2254250" cy="49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медсестры функциональной диагностики</a:t>
            </a:r>
          </a:p>
        </p:txBody>
      </p:sp>
      <p:pic>
        <p:nvPicPr>
          <p:cNvPr id="19" name="Picture 8" descr="E:\материала для подготовки доклада Моисеева Т.Ф\2015\. лабор.служба\2015г Изучение новых документов на планерке у руководителя служб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51600" y="1924050"/>
            <a:ext cx="2333625" cy="1751013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9" descr="E:\материала для подготовки доклада Моисеева Т.Ф\2015\. лабор.служба\БАК.фельд-лаб-ты Нуркубаева А.Д., Глоба М.А. врач-бактериолог Мельникова Л.И. работа на анализаторе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5" y="4375150"/>
            <a:ext cx="2306638" cy="1538288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1" descr="E:\материала для подготовки доклада Моисеева Т.Ф\2015\ЛДС\IMG_403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427538"/>
            <a:ext cx="2232025" cy="1485900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E:\материала для подготовки доклада Моисеева Т.Ф\2015\ЛДС\IMG_410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1375" y="1924050"/>
            <a:ext cx="2292350" cy="1782763"/>
          </a:xfrm>
          <a:prstGeom prst="rect">
            <a:avLst/>
          </a:prstGeom>
          <a:ln w="3175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str1-gls-1\Desktop\оконч.вариант для стенда\1.2.ЛДС и поликлиника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1600" y="4437063"/>
            <a:ext cx="2211388" cy="1474787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F:\28.10.11\пост\SL37154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8925" y="1924050"/>
            <a:ext cx="2297113" cy="17240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232" name="Группа 24"/>
          <p:cNvGrpSpPr>
            <a:grpSpLocks/>
          </p:cNvGrpSpPr>
          <p:nvPr/>
        </p:nvGrpSpPr>
        <p:grpSpPr bwMode="auto">
          <a:xfrm>
            <a:off x="-184150" y="-100013"/>
            <a:ext cx="9434513" cy="1739901"/>
            <a:chOff x="-180976" y="-100215"/>
            <a:chExt cx="9433498" cy="1738882"/>
          </a:xfrm>
        </p:grpSpPr>
        <p:grpSp>
          <p:nvGrpSpPr>
            <p:cNvPr id="9234" name="Группа 25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9236" name="Группа 27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34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5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9242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37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2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9238" name="Picture 16" descr="ОПСА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Овал 32"/>
              <p:cNvSpPr/>
              <p:nvPr/>
            </p:nvSpPr>
            <p:spPr>
              <a:xfrm>
                <a:off x="1055554" y="769226"/>
                <a:ext cx="723822" cy="671119"/>
              </a:xfrm>
              <a:prstGeom prst="ellipse">
                <a:avLst/>
              </a:prstGeom>
              <a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7" name="Прямая соединительная линия 26"/>
            <p:cNvCxnSpPr/>
            <p:nvPr/>
          </p:nvCxnSpPr>
          <p:spPr>
            <a:xfrm>
              <a:off x="-36530" y="1557751"/>
              <a:ext cx="9144604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265488" y="766763"/>
            <a:ext cx="3706812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Информатизация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C:\Users\str1-gls-1\Desktop\Рисунок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-1588" y="6813550"/>
            <a:ext cx="9144001" cy="0"/>
          </a:xfrm>
          <a:prstGeom prst="line">
            <a:avLst/>
          </a:prstGeom>
          <a:ln w="127000" cap="rnd" cmpd="thinThick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44" name="Объект 3"/>
          <p:cNvGraphicFramePr>
            <a:graphicFrameLocks/>
          </p:cNvGraphicFramePr>
          <p:nvPr/>
        </p:nvGraphicFramePr>
        <p:xfrm>
          <a:off x="25400" y="2593975"/>
          <a:ext cx="9178925" cy="409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r:id="rId5" imgW="9181372" imgH="4090771" progId="Excel.Chart.8">
                  <p:embed/>
                </p:oleObj>
              </mc:Choice>
              <mc:Fallback>
                <p:oleObj r:id="rId5" imgW="9181372" imgH="4090771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2593975"/>
                        <a:ext cx="9178925" cy="409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188" y="1628775"/>
            <a:ext cx="83534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коллективе больницы трудятся - 2 200 сотрудников, из них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46%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сестринский персонал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163513" y="5788025"/>
            <a:ext cx="90106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Соотношение врач : медицинская сестра –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1: 2,</a:t>
            </a:r>
            <a:r>
              <a:rPr 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5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(Омская область – 1:2,4; РФ – 1:2,2; СФО – 1:2,3)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10247" name="Прямоугольник 4"/>
          <p:cNvSpPr>
            <a:spLocks noChangeArrowheads="1"/>
          </p:cNvSpPr>
          <p:nvPr/>
        </p:nvSpPr>
        <p:spPr bwMode="auto">
          <a:xfrm>
            <a:off x="4645025" y="2967038"/>
            <a:ext cx="955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91,7%</a:t>
            </a:r>
          </a:p>
        </p:txBody>
      </p:sp>
      <p:sp>
        <p:nvSpPr>
          <p:cNvPr id="10248" name="Прямоугольник 17"/>
          <p:cNvSpPr>
            <a:spLocks noChangeArrowheads="1"/>
          </p:cNvSpPr>
          <p:nvPr/>
        </p:nvSpPr>
        <p:spPr bwMode="auto">
          <a:xfrm>
            <a:off x="3656013" y="3182938"/>
            <a:ext cx="955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77,5%</a:t>
            </a:r>
          </a:p>
        </p:txBody>
      </p:sp>
      <p:sp>
        <p:nvSpPr>
          <p:cNvPr id="10249" name="Прямоугольник 18"/>
          <p:cNvSpPr>
            <a:spLocks noChangeArrowheads="1"/>
          </p:cNvSpPr>
          <p:nvPr/>
        </p:nvSpPr>
        <p:spPr bwMode="auto">
          <a:xfrm>
            <a:off x="2460625" y="3040063"/>
            <a:ext cx="955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77,3%</a:t>
            </a:r>
          </a:p>
        </p:txBody>
      </p:sp>
      <p:sp>
        <p:nvSpPr>
          <p:cNvPr id="10250" name="Прямоугольник 19"/>
          <p:cNvSpPr>
            <a:spLocks noChangeArrowheads="1"/>
          </p:cNvSpPr>
          <p:nvPr/>
        </p:nvSpPr>
        <p:spPr bwMode="auto">
          <a:xfrm>
            <a:off x="3178175" y="2736850"/>
            <a:ext cx="955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90,5%</a:t>
            </a:r>
          </a:p>
        </p:txBody>
      </p:sp>
      <p:sp>
        <p:nvSpPr>
          <p:cNvPr id="10251" name="Прямоугольник 20"/>
          <p:cNvSpPr>
            <a:spLocks noChangeArrowheads="1"/>
          </p:cNvSpPr>
          <p:nvPr/>
        </p:nvSpPr>
        <p:spPr bwMode="auto">
          <a:xfrm>
            <a:off x="1965325" y="2751138"/>
            <a:ext cx="955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93,5%</a:t>
            </a:r>
          </a:p>
        </p:txBody>
      </p:sp>
      <p:sp>
        <p:nvSpPr>
          <p:cNvPr id="10252" name="Прямоугольник 22"/>
          <p:cNvSpPr>
            <a:spLocks noChangeArrowheads="1"/>
          </p:cNvSpPr>
          <p:nvPr/>
        </p:nvSpPr>
        <p:spPr bwMode="auto">
          <a:xfrm>
            <a:off x="5292725" y="3535363"/>
            <a:ext cx="955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81,9%</a:t>
            </a:r>
          </a:p>
        </p:txBody>
      </p:sp>
      <p:grpSp>
        <p:nvGrpSpPr>
          <p:cNvPr id="10253" name="Группа 20"/>
          <p:cNvGrpSpPr>
            <a:grpSpLocks/>
          </p:cNvGrpSpPr>
          <p:nvPr/>
        </p:nvGrpSpPr>
        <p:grpSpPr bwMode="auto">
          <a:xfrm>
            <a:off x="-146050" y="-100013"/>
            <a:ext cx="9432925" cy="1739901"/>
            <a:chOff x="-180976" y="-100215"/>
            <a:chExt cx="9433498" cy="1738882"/>
          </a:xfrm>
        </p:grpSpPr>
        <p:grpSp>
          <p:nvGrpSpPr>
            <p:cNvPr id="10255" name="Группа 21"/>
            <p:cNvGrpSpPr>
              <a:grpSpLocks/>
            </p:cNvGrpSpPr>
            <p:nvPr/>
          </p:nvGrpSpPr>
          <p:grpSpPr bwMode="auto">
            <a:xfrm>
              <a:off x="-180976" y="-100215"/>
              <a:ext cx="9433498" cy="1738882"/>
              <a:chOff x="-180976" y="-100215"/>
              <a:chExt cx="9433498" cy="1738882"/>
            </a:xfrm>
          </p:grpSpPr>
          <p:grpSp>
            <p:nvGrpSpPr>
              <p:cNvPr id="10257" name="Группа 23"/>
              <p:cNvGrpSpPr>
                <a:grpSpLocks/>
              </p:cNvGrpSpPr>
              <p:nvPr/>
            </p:nvGrpSpPr>
            <p:grpSpPr bwMode="auto">
              <a:xfrm>
                <a:off x="-180976" y="-100215"/>
                <a:ext cx="9433498" cy="1738882"/>
                <a:chOff x="-180976" y="-100215"/>
                <a:chExt cx="9433498" cy="1738882"/>
              </a:xfrm>
            </p:grpSpPr>
            <p:pic>
              <p:nvPicPr>
                <p:cNvPr id="28" name="Picture 2" descr="F:\статья в книгу\Здания ОКБ\лучшие\IMG_8926.jpg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8382" y="-99392"/>
                  <a:ext cx="4554140" cy="173805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3" descr="F:\статья в книгу\Здания ОКБ\областная больница 1920 г.jpg"/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588" y="-100215"/>
                  <a:ext cx="4734492" cy="168918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263" name="Picture 2" descr="\\192.168.1.18\информация для мед. сотрудников\Обмен\Золотаревой\от Ерохиной\Рисунок1.pn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1153" b="-2086"/>
                <a:stretch>
                  <a:fillRect/>
                </a:stretch>
              </p:blipFill>
              <p:spPr bwMode="auto">
                <a:xfrm>
                  <a:off x="-180976" y="-27384"/>
                  <a:ext cx="9361488" cy="165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58" name="Блок-схема: узел 8"/>
              <p:cNvSpPr>
                <a:spLocks noChangeArrowheads="1"/>
              </p:cNvSpPr>
              <p:nvPr/>
            </p:nvSpPr>
            <p:spPr bwMode="auto">
              <a:xfrm>
                <a:off x="-36513" y="44624"/>
                <a:ext cx="1092200" cy="1163637"/>
              </a:xfrm>
              <a:prstGeom prst="flowChartConnector">
                <a:avLst/>
              </a:prstGeom>
              <a:blipFill dpi="0" rotWithShape="1">
                <a:blip r:embed="rId10" cstate="email">
                  <a:lum bright="20000" contrast="-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0259" name="Picture 16" descr="ОПСА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632"/>
                <a:ext cx="857250" cy="1143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Овал 26"/>
              <p:cNvSpPr/>
              <p:nvPr/>
            </p:nvSpPr>
            <p:spPr>
              <a:xfrm>
                <a:off x="1055762" y="769226"/>
                <a:ext cx="723944" cy="671119"/>
              </a:xfrm>
              <a:prstGeom prst="ellipse">
                <a:avLst/>
              </a:prstGeom>
              <a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cxnSp>
          <p:nvCxnSpPr>
            <p:cNvPr id="23" name="Прямая соединительная линия 22"/>
            <p:cNvCxnSpPr/>
            <p:nvPr/>
          </p:nvCxnSpPr>
          <p:spPr>
            <a:xfrm>
              <a:off x="-36505" y="1557751"/>
              <a:ext cx="9144556" cy="0"/>
            </a:xfrm>
            <a:prstGeom prst="line">
              <a:avLst/>
            </a:prstGeom>
            <a:ln w="190500" cap="rnd" cmpd="thinThick">
              <a:solidFill>
                <a:srgbClr val="00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3032125" y="766763"/>
            <a:ext cx="4494213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Кадровый потенциал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3518</TotalTime>
  <Words>2665</Words>
  <Application>Microsoft Office PowerPoint</Application>
  <PresentationFormat>Экран (4:3)</PresentationFormat>
  <Paragraphs>420</Paragraphs>
  <Slides>60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2" baseType="lpstr">
      <vt:lpstr>Тема Office</vt:lpstr>
      <vt:lpstr>Диаграмма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Sveta</cp:lastModifiedBy>
  <cp:revision>272</cp:revision>
  <dcterms:modified xsi:type="dcterms:W3CDTF">2017-02-01T16:46:27Z</dcterms:modified>
</cp:coreProperties>
</file>