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8" r:id="rId3"/>
    <p:sldId id="260" r:id="rId4"/>
    <p:sldId id="262" r:id="rId5"/>
    <p:sldId id="263" r:id="rId6"/>
    <p:sldId id="264" r:id="rId7"/>
    <p:sldId id="261" r:id="rId8"/>
    <p:sldId id="266" r:id="rId9"/>
    <p:sldId id="267" r:id="rId10"/>
    <p:sldId id="270" r:id="rId11"/>
    <p:sldId id="271" r:id="rId12"/>
    <p:sldId id="272" r:id="rId13"/>
    <p:sldId id="274" r:id="rId14"/>
    <p:sldId id="276" r:id="rId15"/>
    <p:sldId id="277" r:id="rId16"/>
    <p:sldId id="278" r:id="rId17"/>
    <p:sldId id="279" r:id="rId18"/>
    <p:sldId id="282" r:id="rId19"/>
    <p:sldId id="284" r:id="rId20"/>
    <p:sldId id="304" r:id="rId21"/>
    <p:sldId id="285" r:id="rId22"/>
    <p:sldId id="302" r:id="rId23"/>
    <p:sldId id="303" r:id="rId24"/>
    <p:sldId id="281" r:id="rId25"/>
    <p:sldId id="286" r:id="rId26"/>
    <p:sldId id="300" r:id="rId27"/>
    <p:sldId id="287" r:id="rId28"/>
    <p:sldId id="288" r:id="rId29"/>
    <p:sldId id="290" r:id="rId30"/>
    <p:sldId id="291" r:id="rId31"/>
    <p:sldId id="292" r:id="rId32"/>
    <p:sldId id="293" r:id="rId33"/>
    <p:sldId id="294" r:id="rId34"/>
    <p:sldId id="296" r:id="rId35"/>
    <p:sldId id="295" r:id="rId36"/>
    <p:sldId id="298" r:id="rId37"/>
    <p:sldId id="259" r:id="rId38"/>
  </p:sldIdLst>
  <p:sldSz cx="9144000" cy="6858000" type="screen4x3"/>
  <p:notesSz cx="6735763" cy="986948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422C16"/>
    <a:srgbClr val="0C788E"/>
    <a:srgbClr val="2850A0"/>
    <a:srgbClr val="3399FF"/>
    <a:srgbClr val="99CCFF"/>
    <a:srgbClr val="000048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75" autoAdjust="0"/>
    <p:restoredTop sz="94652" autoAdjust="0"/>
  </p:normalViewPr>
  <p:slideViewPr>
    <p:cSldViewPr>
      <p:cViewPr>
        <p:scale>
          <a:sx n="69" d="100"/>
          <a:sy n="69" d="100"/>
        </p:scale>
        <p:origin x="-816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1FAF76-76E1-4C17-8E22-7E1AC9409A00}" type="doc">
      <dgm:prSet loTypeId="urn:microsoft.com/office/officeart/2005/8/layout/hProcess9" loCatId="process" qsTypeId="urn:microsoft.com/office/officeart/2005/8/quickstyle/simple1#1" qsCatId="simple" csTypeId="urn:microsoft.com/office/officeart/2005/8/colors/accent2_4" csCatId="accent2" phldr="1"/>
      <dgm:spPr/>
    </dgm:pt>
    <dgm:pt modelId="{69CF1B72-D1C9-449B-96BE-F127C3EF7796}">
      <dgm:prSet phldrT="[Текст]" custT="1"/>
      <dgm:spPr/>
      <dgm:t>
        <a:bodyPr/>
        <a:lstStyle/>
        <a:p>
          <a:r>
            <a:rPr lang="ru-RU" sz="1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СЕСТРЫ МИЛОСЕРДИЯ монастырских больниц</a:t>
          </a:r>
          <a:endParaRPr lang="ru-RU" sz="16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16DB265-E108-45B3-A1B3-8307EBD0DE5A}" type="parTrans" cxnId="{9B21265A-D8CE-4249-B6A2-B549CED4128B}">
      <dgm:prSet/>
      <dgm:spPr/>
      <dgm:t>
        <a:bodyPr/>
        <a:lstStyle/>
        <a:p>
          <a:endParaRPr lang="ru-RU"/>
        </a:p>
      </dgm:t>
    </dgm:pt>
    <dgm:pt modelId="{B3361097-9C96-468A-A5EA-599EB49E2EC3}" type="sibTrans" cxnId="{9B21265A-D8CE-4249-B6A2-B549CED4128B}">
      <dgm:prSet/>
      <dgm:spPr/>
      <dgm:t>
        <a:bodyPr/>
        <a:lstStyle/>
        <a:p>
          <a:endParaRPr lang="ru-RU"/>
        </a:p>
      </dgm:t>
    </dgm:pt>
    <dgm:pt modelId="{53FEFD80-4F42-4AD2-8C64-3F90144F7099}">
      <dgm:prSet phldrT="[Текст]"/>
      <dgm:spPr>
        <a:solidFill>
          <a:srgbClr val="0070C0"/>
        </a:solidFill>
      </dgm:spPr>
      <dgm:t>
        <a:bodyPr/>
        <a:lstStyle/>
        <a:p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СЕСТРЫ МИЛОСЕРДИЯ общества Красного Креста </a:t>
          </a:r>
          <a:endParaRPr lang="ru-RU" dirty="0"/>
        </a:p>
      </dgm:t>
    </dgm:pt>
    <dgm:pt modelId="{ED492CC0-8C0F-4D94-B0E1-1C3CFB856202}" type="parTrans" cxnId="{A5DDC00B-152E-47F8-BDC2-A5388B3D3A7C}">
      <dgm:prSet/>
      <dgm:spPr/>
      <dgm:t>
        <a:bodyPr/>
        <a:lstStyle/>
        <a:p>
          <a:endParaRPr lang="ru-RU"/>
        </a:p>
      </dgm:t>
    </dgm:pt>
    <dgm:pt modelId="{145873CE-69DD-4BA4-AD24-D19EC32F6671}" type="sibTrans" cxnId="{A5DDC00B-152E-47F8-BDC2-A5388B3D3A7C}">
      <dgm:prSet/>
      <dgm:spPr/>
      <dgm:t>
        <a:bodyPr/>
        <a:lstStyle/>
        <a:p>
          <a:endParaRPr lang="ru-RU"/>
        </a:p>
      </dgm:t>
    </dgm:pt>
    <dgm:pt modelId="{4D7BA764-86B2-4F16-9D7E-2B8F19DC5015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1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МЕДИЦИНСКИЕ СЕСТРЫ</a:t>
          </a:r>
          <a:endParaRPr lang="ru-RU" sz="16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104AD6C-232F-4AA3-9BFB-C6FFEA82A1D2}" type="parTrans" cxnId="{1A4972CA-F15F-4688-9DF8-21CC032E1EC1}">
      <dgm:prSet/>
      <dgm:spPr/>
      <dgm:t>
        <a:bodyPr/>
        <a:lstStyle/>
        <a:p>
          <a:endParaRPr lang="ru-RU"/>
        </a:p>
      </dgm:t>
    </dgm:pt>
    <dgm:pt modelId="{99594B85-B459-477E-9B62-B843079992BB}" type="sibTrans" cxnId="{1A4972CA-F15F-4688-9DF8-21CC032E1EC1}">
      <dgm:prSet/>
      <dgm:spPr/>
      <dgm:t>
        <a:bodyPr/>
        <a:lstStyle/>
        <a:p>
          <a:endParaRPr lang="ru-RU"/>
        </a:p>
      </dgm:t>
    </dgm:pt>
    <dgm:pt modelId="{5ED22ED0-832E-4544-B8C8-7CD83BB8E329}" type="pres">
      <dgm:prSet presAssocID="{381FAF76-76E1-4C17-8E22-7E1AC9409A00}" presName="CompostProcess" presStyleCnt="0">
        <dgm:presLayoutVars>
          <dgm:dir/>
          <dgm:resizeHandles val="exact"/>
        </dgm:presLayoutVars>
      </dgm:prSet>
      <dgm:spPr/>
    </dgm:pt>
    <dgm:pt modelId="{BE5A5A47-E97C-4D52-AE60-74F967623B46}" type="pres">
      <dgm:prSet presAssocID="{381FAF76-76E1-4C17-8E22-7E1AC9409A00}" presName="arrow" presStyleLbl="bgShp" presStyleIdx="0" presStyleCnt="1" custScaleX="112725"/>
      <dgm:spPr>
        <a:gradFill rotWithShape="0">
          <a:gsLst>
            <a:gs pos="0">
              <a:srgbClr val="000099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</dgm:spPr>
    </dgm:pt>
    <dgm:pt modelId="{D5B4D1AF-8A14-4DAB-8B67-863395B34B91}" type="pres">
      <dgm:prSet presAssocID="{381FAF76-76E1-4C17-8E22-7E1AC9409A00}" presName="linearProcess" presStyleCnt="0"/>
      <dgm:spPr/>
    </dgm:pt>
    <dgm:pt modelId="{6DAE622F-AF56-4051-95A6-4AF7E270F15B}" type="pres">
      <dgm:prSet presAssocID="{69CF1B72-D1C9-449B-96BE-F127C3EF7796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DB69DA-2EB4-4877-9524-BCFBCCFD9AE6}" type="pres">
      <dgm:prSet presAssocID="{B3361097-9C96-468A-A5EA-599EB49E2EC3}" presName="sibTrans" presStyleCnt="0"/>
      <dgm:spPr/>
    </dgm:pt>
    <dgm:pt modelId="{3CFA56B5-F3A8-4267-A6B0-ABA79A1BE09E}" type="pres">
      <dgm:prSet presAssocID="{53FEFD80-4F42-4AD2-8C64-3F90144F7099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7CF45C-88C0-4A0B-B6C3-8897BD680EFD}" type="pres">
      <dgm:prSet presAssocID="{145873CE-69DD-4BA4-AD24-D19EC32F6671}" presName="sibTrans" presStyleCnt="0"/>
      <dgm:spPr/>
    </dgm:pt>
    <dgm:pt modelId="{25D3A30D-0F7B-47F1-82F5-5BDDD760F3C2}" type="pres">
      <dgm:prSet presAssocID="{4D7BA764-86B2-4F16-9D7E-2B8F19DC5015}" presName="textNode" presStyleLbl="node1" presStyleIdx="2" presStyleCnt="3" custScaleX="1074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4972CA-F15F-4688-9DF8-21CC032E1EC1}" srcId="{381FAF76-76E1-4C17-8E22-7E1AC9409A00}" destId="{4D7BA764-86B2-4F16-9D7E-2B8F19DC5015}" srcOrd="2" destOrd="0" parTransId="{1104AD6C-232F-4AA3-9BFB-C6FFEA82A1D2}" sibTransId="{99594B85-B459-477E-9B62-B843079992BB}"/>
    <dgm:cxn modelId="{A7BED2F5-EAEF-4964-9C70-C3E2E120FCAC}" type="presOf" srcId="{4D7BA764-86B2-4F16-9D7E-2B8F19DC5015}" destId="{25D3A30D-0F7B-47F1-82F5-5BDDD760F3C2}" srcOrd="0" destOrd="0" presId="urn:microsoft.com/office/officeart/2005/8/layout/hProcess9"/>
    <dgm:cxn modelId="{3CCCDB01-8F43-4DF4-A0AC-32A88273E022}" type="presOf" srcId="{69CF1B72-D1C9-449B-96BE-F127C3EF7796}" destId="{6DAE622F-AF56-4051-95A6-4AF7E270F15B}" srcOrd="0" destOrd="0" presId="urn:microsoft.com/office/officeart/2005/8/layout/hProcess9"/>
    <dgm:cxn modelId="{A5DDC00B-152E-47F8-BDC2-A5388B3D3A7C}" srcId="{381FAF76-76E1-4C17-8E22-7E1AC9409A00}" destId="{53FEFD80-4F42-4AD2-8C64-3F90144F7099}" srcOrd="1" destOrd="0" parTransId="{ED492CC0-8C0F-4D94-B0E1-1C3CFB856202}" sibTransId="{145873CE-69DD-4BA4-AD24-D19EC32F6671}"/>
    <dgm:cxn modelId="{7B005C4E-0A44-4F19-B37A-A7966DD6817A}" type="presOf" srcId="{381FAF76-76E1-4C17-8E22-7E1AC9409A00}" destId="{5ED22ED0-832E-4544-B8C8-7CD83BB8E329}" srcOrd="0" destOrd="0" presId="urn:microsoft.com/office/officeart/2005/8/layout/hProcess9"/>
    <dgm:cxn modelId="{9B21265A-D8CE-4249-B6A2-B549CED4128B}" srcId="{381FAF76-76E1-4C17-8E22-7E1AC9409A00}" destId="{69CF1B72-D1C9-449B-96BE-F127C3EF7796}" srcOrd="0" destOrd="0" parTransId="{F16DB265-E108-45B3-A1B3-8307EBD0DE5A}" sibTransId="{B3361097-9C96-468A-A5EA-599EB49E2EC3}"/>
    <dgm:cxn modelId="{A40D725E-D82F-45CC-8D9A-26366FE1BD84}" type="presOf" srcId="{53FEFD80-4F42-4AD2-8C64-3F90144F7099}" destId="{3CFA56B5-F3A8-4267-A6B0-ABA79A1BE09E}" srcOrd="0" destOrd="0" presId="urn:microsoft.com/office/officeart/2005/8/layout/hProcess9"/>
    <dgm:cxn modelId="{19EFDF1D-9FF8-4217-B5EB-0648EB66D6F8}" type="presParOf" srcId="{5ED22ED0-832E-4544-B8C8-7CD83BB8E329}" destId="{BE5A5A47-E97C-4D52-AE60-74F967623B46}" srcOrd="0" destOrd="0" presId="urn:microsoft.com/office/officeart/2005/8/layout/hProcess9"/>
    <dgm:cxn modelId="{CA9A095E-E597-4933-BCE0-2D6C5D919D96}" type="presParOf" srcId="{5ED22ED0-832E-4544-B8C8-7CD83BB8E329}" destId="{D5B4D1AF-8A14-4DAB-8B67-863395B34B91}" srcOrd="1" destOrd="0" presId="urn:microsoft.com/office/officeart/2005/8/layout/hProcess9"/>
    <dgm:cxn modelId="{9FC386F3-21D0-45A2-832F-E8917998E15B}" type="presParOf" srcId="{D5B4D1AF-8A14-4DAB-8B67-863395B34B91}" destId="{6DAE622F-AF56-4051-95A6-4AF7E270F15B}" srcOrd="0" destOrd="0" presId="urn:microsoft.com/office/officeart/2005/8/layout/hProcess9"/>
    <dgm:cxn modelId="{654FD112-73C2-4FE9-8C8D-3B86BC84BC96}" type="presParOf" srcId="{D5B4D1AF-8A14-4DAB-8B67-863395B34B91}" destId="{9BDB69DA-2EB4-4877-9524-BCFBCCFD9AE6}" srcOrd="1" destOrd="0" presId="urn:microsoft.com/office/officeart/2005/8/layout/hProcess9"/>
    <dgm:cxn modelId="{7A477F1F-6AD7-49F3-961F-92B32F747994}" type="presParOf" srcId="{D5B4D1AF-8A14-4DAB-8B67-863395B34B91}" destId="{3CFA56B5-F3A8-4267-A6B0-ABA79A1BE09E}" srcOrd="2" destOrd="0" presId="urn:microsoft.com/office/officeart/2005/8/layout/hProcess9"/>
    <dgm:cxn modelId="{DA963606-7A03-4DAC-AD15-B2B8BA8C9956}" type="presParOf" srcId="{D5B4D1AF-8A14-4DAB-8B67-863395B34B91}" destId="{207CF45C-88C0-4A0B-B6C3-8897BD680EFD}" srcOrd="3" destOrd="0" presId="urn:microsoft.com/office/officeart/2005/8/layout/hProcess9"/>
    <dgm:cxn modelId="{61BDC7BD-36B1-4A11-B354-9EFB604D9A58}" type="presParOf" srcId="{D5B4D1AF-8A14-4DAB-8B67-863395B34B91}" destId="{25D3A30D-0F7B-47F1-82F5-5BDDD760F3C2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5A5A47-E97C-4D52-AE60-74F967623B46}">
      <dsp:nvSpPr>
        <dsp:cNvPr id="0" name=""/>
        <dsp:cNvSpPr/>
      </dsp:nvSpPr>
      <dsp:spPr>
        <a:xfrm>
          <a:off x="122041" y="0"/>
          <a:ext cx="5589998" cy="3889388"/>
        </a:xfrm>
        <a:prstGeom prst="rightArrow">
          <a:avLst/>
        </a:prstGeom>
        <a:gradFill rotWithShape="0">
          <a:gsLst>
            <a:gs pos="0">
              <a:srgbClr val="000099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AE622F-AF56-4051-95A6-4AF7E270F15B}">
      <dsp:nvSpPr>
        <dsp:cNvPr id="0" name=""/>
        <dsp:cNvSpPr/>
      </dsp:nvSpPr>
      <dsp:spPr>
        <a:xfrm>
          <a:off x="821" y="1166816"/>
          <a:ext cx="1837393" cy="1555755"/>
        </a:xfrm>
        <a:prstGeom prst="roundRect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СЕСТРЫ МИЛОСЕРДИЯ монастырских больниц</a:t>
          </a:r>
          <a:endParaRPr lang="ru-RU" sz="16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6767" y="1242762"/>
        <a:ext cx="1685501" cy="1403863"/>
      </dsp:txXfrm>
    </dsp:sp>
    <dsp:sp modelId="{3CFA56B5-F3A8-4267-A6B0-ABA79A1BE09E}">
      <dsp:nvSpPr>
        <dsp:cNvPr id="0" name=""/>
        <dsp:cNvSpPr/>
      </dsp:nvSpPr>
      <dsp:spPr>
        <a:xfrm>
          <a:off x="1930084" y="1166816"/>
          <a:ext cx="1837393" cy="1555755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СЕСТРЫ МИЛОСЕРДИЯ общества Красного Креста </a:t>
          </a:r>
          <a:endParaRPr lang="ru-RU" sz="1700" kern="1200" dirty="0"/>
        </a:p>
      </dsp:txBody>
      <dsp:txXfrm>
        <a:off x="2006030" y="1242762"/>
        <a:ext cx="1685501" cy="1403863"/>
      </dsp:txXfrm>
    </dsp:sp>
    <dsp:sp modelId="{25D3A30D-0F7B-47F1-82F5-5BDDD760F3C2}">
      <dsp:nvSpPr>
        <dsp:cNvPr id="0" name=""/>
        <dsp:cNvSpPr/>
      </dsp:nvSpPr>
      <dsp:spPr>
        <a:xfrm>
          <a:off x="3859348" y="1166816"/>
          <a:ext cx="1973912" cy="1555755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МЕДИЦИНСКИЕ СЕСТРЫ</a:t>
          </a:r>
          <a:endParaRPr lang="ru-RU" sz="16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935294" y="1242762"/>
        <a:ext cx="1822020" cy="14038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7415C0B-E2D9-47E0-951C-511AC7637272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687888"/>
            <a:ext cx="5389563" cy="4441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4188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74188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0C319DF-C7E6-4D09-BD5C-867BD78EC6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7730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1E958A-7A55-4EAA-BF48-7378074976CB}" type="slidenum">
              <a:rPr lang="ru-RU" smtClean="0"/>
              <a:pPr/>
              <a:t>18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5501B0-FC1A-421E-9BB8-693F3A976FF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550C7-F30F-4F9F-BE0A-5874BC1A4A1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8F0E50-3EBD-4EB1-94BA-141D7147EE7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ABCA58-CA51-465A-B49D-8E8B41265B8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684E98-60AA-44C4-9D4A-4C734760610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B6CEA-A5B2-496F-BCBE-AD7354E71AC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847BBC-1B7E-4CAD-90CE-B98D76A64D6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E76A5-9A85-40EA-99E4-2FD70C53071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821883-E302-45B3-8FA8-80ECFB3012C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10E66-3FAF-419E-9A1D-849FD1C8F7D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BA359-D0BB-4DE9-9537-FA452B0A952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A175B2-4033-4F3F-A006-F8561563F65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AF0FC6-B5C8-4296-94E9-3F217C2A709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530CD09-9597-48C4-8A5E-E19415D6771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http://www.omsktime.ru/projects/church/images/blagovesh/pravodom_2.jpg" TargetMode="Externa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12" Type="http://schemas.microsoft.com/office/2007/relationships/diagramDrawing" Target="../diagrams/drawing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diagramColors" Target="../diagrams/colors1.xml"/><Relationship Id="rId5" Type="http://schemas.openxmlformats.org/officeDocument/2006/relationships/image" Target="../media/image12.jpe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11.jpeg"/><Relationship Id="rId9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jpeg"/><Relationship Id="rId4" Type="http://schemas.openxmlformats.org/officeDocument/2006/relationships/image" Target="../media/image8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http://www.opsa.info/img/projects/mezhdunarodnyy-proekt-liderstvo-v-peregovorah-2007-mdash-2010-gg-samara-astrahan-yoshkar-ola-omsk.jpg" TargetMode="External"/><Relationship Id="rId13" Type="http://schemas.openxmlformats.org/officeDocument/2006/relationships/image" Target="../media/image104.png"/><Relationship Id="rId3" Type="http://schemas.openxmlformats.org/officeDocument/2006/relationships/image" Target="../media/image96.jpeg"/><Relationship Id="rId7" Type="http://schemas.openxmlformats.org/officeDocument/2006/relationships/image" Target="../media/image99.jpeg"/><Relationship Id="rId12" Type="http://schemas.openxmlformats.org/officeDocument/2006/relationships/image" Target="../media/image103.pn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6" Type="http://schemas.openxmlformats.org/officeDocument/2006/relationships/image" Target="http://www.opsa.info/img/projects/proekt-opsa-issledovaniya-v-sestrinskom-dele-nobr-2011-2012-gg-nobr.jpg" TargetMode="External"/><Relationship Id="rId11" Type="http://schemas.openxmlformats.org/officeDocument/2006/relationships/image" Target="../media/image102.jpeg"/><Relationship Id="rId5" Type="http://schemas.openxmlformats.org/officeDocument/2006/relationships/image" Target="../media/image98.jpeg"/><Relationship Id="rId10" Type="http://schemas.openxmlformats.org/officeDocument/2006/relationships/image" Target="../media/image101.jpeg"/><Relationship Id="rId4" Type="http://schemas.openxmlformats.org/officeDocument/2006/relationships/image" Target="../media/image97.jpeg"/><Relationship Id="rId9" Type="http://schemas.openxmlformats.org/officeDocument/2006/relationships/image" Target="../media/image100.jpeg"/><Relationship Id="rId14" Type="http://schemas.openxmlformats.org/officeDocument/2006/relationships/image" Target="../media/image10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jpeg"/><Relationship Id="rId13" Type="http://schemas.openxmlformats.org/officeDocument/2006/relationships/image" Target="../media/image120.jpeg"/><Relationship Id="rId3" Type="http://schemas.openxmlformats.org/officeDocument/2006/relationships/image" Target="../media/image110.jpeg"/><Relationship Id="rId7" Type="http://schemas.openxmlformats.org/officeDocument/2006/relationships/image" Target="../media/image114.jpeg"/><Relationship Id="rId12" Type="http://schemas.openxmlformats.org/officeDocument/2006/relationships/image" Target="../media/image119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.jpeg"/><Relationship Id="rId11" Type="http://schemas.openxmlformats.org/officeDocument/2006/relationships/image" Target="../media/image118.jpeg"/><Relationship Id="rId5" Type="http://schemas.openxmlformats.org/officeDocument/2006/relationships/image" Target="../media/image112.jpeg"/><Relationship Id="rId10" Type="http://schemas.openxmlformats.org/officeDocument/2006/relationships/image" Target="../media/image117.jpeg"/><Relationship Id="rId4" Type="http://schemas.openxmlformats.org/officeDocument/2006/relationships/image" Target="../media/image111.jpeg"/><Relationship Id="rId9" Type="http://schemas.openxmlformats.org/officeDocument/2006/relationships/image" Target="../media/image116.jpeg"/><Relationship Id="rId14" Type="http://schemas.openxmlformats.org/officeDocument/2006/relationships/image" Target="../media/image121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7" Type="http://schemas.openxmlformats.org/officeDocument/2006/relationships/image" Target="../media/image128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.jpeg"/><Relationship Id="rId5" Type="http://schemas.openxmlformats.org/officeDocument/2006/relationships/image" Target="../media/image126.jpeg"/><Relationship Id="rId4" Type="http://schemas.openxmlformats.org/officeDocument/2006/relationships/image" Target="../media/image12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9" name="Picture 131" descr="1359480922_s58841143-274x30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4005263"/>
            <a:ext cx="1182688" cy="1295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 prstMaterial="dkEdge"/>
        </p:spPr>
      </p:pic>
      <p:sp>
        <p:nvSpPr>
          <p:cNvPr id="2158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2122488" y="1628775"/>
            <a:ext cx="702151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32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«Эволюция сестринского дела  в психиатрии: </a:t>
            </a:r>
            <a:br>
              <a:rPr lang="ru-RU" sz="32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ru-RU" sz="32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от смотрительницы </a:t>
            </a:r>
            <a:br>
              <a:rPr lang="ru-RU" sz="32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ru-RU" sz="32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к медицинской сестре-исследователю»</a:t>
            </a:r>
            <a:endParaRPr lang="es-ES" sz="3200" b="1" i="1" dirty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2170" name="Rectangle 122"/>
          <p:cNvSpPr>
            <a:spLocks noChangeArrowheads="1"/>
          </p:cNvSpPr>
          <p:nvPr/>
        </p:nvSpPr>
        <p:spPr bwMode="auto">
          <a:xfrm>
            <a:off x="3851275" y="4149725"/>
            <a:ext cx="5292725" cy="187166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CCFF">
                <a:gamma/>
                <a:shade val="60000"/>
                <a:invGamma/>
              </a:srgbClr>
            </a:prstShdw>
          </a:effectLst>
        </p:spPr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2000" b="1" dirty="0">
                <a:solidFill>
                  <a:srgbClr val="00004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ГИРФАНОВА ЕЛЕНА ПАВЛОВНА</a:t>
            </a:r>
            <a:r>
              <a:rPr lang="ru-RU" sz="2000" b="1" dirty="0">
                <a:solidFill>
                  <a:srgbClr val="000048"/>
                </a:solidFill>
              </a:rPr>
              <a:t>,</a:t>
            </a:r>
            <a:br>
              <a:rPr lang="ru-RU" sz="2000" b="1" dirty="0">
                <a:solidFill>
                  <a:srgbClr val="000048"/>
                </a:solidFill>
              </a:rPr>
            </a:br>
            <a:r>
              <a:rPr lang="ru-RU" sz="1600" b="1" dirty="0">
                <a:solidFill>
                  <a:srgbClr val="000048"/>
                </a:solidFill>
              </a:rPr>
              <a:t>главная медицинская сестра</a:t>
            </a:r>
            <a:br>
              <a:rPr lang="ru-RU" sz="1600" b="1" dirty="0">
                <a:solidFill>
                  <a:srgbClr val="000048"/>
                </a:solidFill>
              </a:rPr>
            </a:br>
            <a:r>
              <a:rPr lang="ru-RU" sz="1600" b="1" dirty="0">
                <a:solidFill>
                  <a:srgbClr val="000048"/>
                </a:solidFill>
              </a:rPr>
              <a:t>БУЗОО «КПБ имени Н.Н. Солодникова»,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1600" b="1" dirty="0">
                <a:solidFill>
                  <a:srgbClr val="000048"/>
                </a:solidFill>
              </a:rPr>
              <a:t>председатель специализированной секции «Сестринское дело в психиатрии и наркологии» </a:t>
            </a:r>
            <a:endParaRPr lang="es-ES" sz="1600" b="1" dirty="0">
              <a:solidFill>
                <a:srgbClr val="000048"/>
              </a:solidFill>
            </a:endParaRPr>
          </a:p>
        </p:txBody>
      </p:sp>
      <p:sp>
        <p:nvSpPr>
          <p:cNvPr id="16389" name="Text Box 124"/>
          <p:cNvSpPr txBox="1">
            <a:spLocks noChangeArrowheads="1"/>
          </p:cNvSpPr>
          <p:nvPr/>
        </p:nvSpPr>
        <p:spPr bwMode="auto">
          <a:xfrm>
            <a:off x="2051050" y="188913"/>
            <a:ext cx="69135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rgbClr val="000066"/>
                </a:solidFill>
              </a:rPr>
              <a:t>Региональный </a:t>
            </a:r>
            <a:r>
              <a:rPr lang="ru-RU" sz="1600" b="1" dirty="0">
                <a:solidFill>
                  <a:srgbClr val="000066"/>
                </a:solidFill>
              </a:rPr>
              <a:t>форум </a:t>
            </a:r>
            <a:r>
              <a:rPr lang="ru-RU" sz="1600" b="1" dirty="0" smtClean="0">
                <a:solidFill>
                  <a:srgbClr val="000066"/>
                </a:solidFill>
              </a:rPr>
              <a:t>«Общественное сестринское движение </a:t>
            </a:r>
            <a:r>
              <a:rPr lang="ru-RU" sz="1600" b="1" dirty="0">
                <a:solidFill>
                  <a:srgbClr val="000066"/>
                </a:solidFill>
              </a:rPr>
              <a:t>Омской области 1956-2016 гг. </a:t>
            </a:r>
            <a:r>
              <a:rPr lang="ru-RU" sz="1600" b="1" dirty="0" smtClean="0">
                <a:solidFill>
                  <a:srgbClr val="000066"/>
                </a:solidFill>
              </a:rPr>
              <a:t>«Сохраняя традиции, устремляемся в будущее: профессионализм, инновации, качество»»</a:t>
            </a:r>
            <a:endParaRPr lang="ru-RU" sz="1600" b="1" dirty="0">
              <a:solidFill>
                <a:srgbClr val="000066"/>
              </a:solidFill>
            </a:endParaRPr>
          </a:p>
        </p:txBody>
      </p:sp>
      <p:pic>
        <p:nvPicPr>
          <p:cNvPr id="2174" name="Picture 126" descr="florence-nightingdale-lady-with-the-lamp"/>
          <p:cNvPicPr>
            <a:picLocks noChangeAspect="1" noChangeArrowheads="1"/>
          </p:cNvPicPr>
          <p:nvPr/>
        </p:nvPicPr>
        <p:blipFill>
          <a:blip r:embed="rId4" cstate="email">
            <a:lum bright="6000"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073150" cy="14430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175" name="Picture 127" descr="l_284ff80a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412875"/>
            <a:ext cx="1081088" cy="146843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177" name="Picture 129" descr="120913"/>
          <p:cNvPicPr>
            <a:picLocks noChangeAspect="1" noChangeArrowheads="1"/>
          </p:cNvPicPr>
          <p:nvPr/>
        </p:nvPicPr>
        <p:blipFill>
          <a:blip r:embed="rId6" cstate="email">
            <a:lum contras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14" y="4357694"/>
            <a:ext cx="1455724" cy="1702196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2178" name="Picture 130" descr="i (2)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2636838"/>
            <a:ext cx="1123950" cy="147002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176" name="Picture 128" descr="c5a0add65cc649b97fc1c4e2cb4cf58e"/>
          <p:cNvPicPr>
            <a:picLocks noChangeAspect="1" noChangeArrowheads="1"/>
          </p:cNvPicPr>
          <p:nvPr/>
        </p:nvPicPr>
        <p:blipFill>
          <a:blip r:embed="rId8" cstate="email">
            <a:lum bright="-6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5229225"/>
            <a:ext cx="1320778" cy="1581265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6985000" cy="720725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ИСТОРИЯ РАЗВИТИЯ ПСИХИАТРИЧЕСКОЙ ПОМОЩИ</a:t>
            </a:r>
          </a:p>
        </p:txBody>
      </p:sp>
      <p:sp>
        <p:nvSpPr>
          <p:cNvPr id="163843" name="Text Box 3"/>
          <p:cNvSpPr txBox="1">
            <a:spLocks noChangeArrowheads="1"/>
          </p:cNvSpPr>
          <p:nvPr/>
        </p:nvSpPr>
        <p:spPr bwMode="auto">
          <a:xfrm>
            <a:off x="0" y="333375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XIX</a:t>
            </a:r>
            <a:r>
              <a:rPr lang="ru-RU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XX </a:t>
            </a:r>
            <a:r>
              <a:rPr lang="ru-RU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век</a:t>
            </a:r>
          </a:p>
        </p:txBody>
      </p:sp>
      <p:sp>
        <p:nvSpPr>
          <p:cNvPr id="163844" name="Text Box 4"/>
          <p:cNvSpPr txBox="1">
            <a:spLocks noChangeArrowheads="1"/>
          </p:cNvSpPr>
          <p:nvPr/>
        </p:nvSpPr>
        <p:spPr bwMode="auto">
          <a:xfrm>
            <a:off x="0" y="3429000"/>
            <a:ext cx="21240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ru-RU"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Якобий П.И.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ru-RU"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1841-1913</a:t>
            </a:r>
          </a:p>
        </p:txBody>
      </p:sp>
      <p:sp>
        <p:nvSpPr>
          <p:cNvPr id="163848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268538" y="1341438"/>
            <a:ext cx="6335712" cy="4967287"/>
          </a:xfrm>
        </p:spPr>
        <p:txBody>
          <a:bodyPr/>
          <a:lstStyle/>
          <a:p>
            <a:pPr marL="176213" indent="-176213" eaLnBrk="1" hangingPunct="1">
              <a:buFontTx/>
              <a:buNone/>
              <a:defRPr/>
            </a:pPr>
            <a:r>
              <a:rPr lang="ru-RU" sz="2400" dirty="0"/>
              <a:t>	</a:t>
            </a:r>
            <a:r>
              <a:rPr lang="ru-RU" sz="2400" b="1" i="1" dirty="0">
                <a:solidFill>
                  <a:srgbClr val="000099"/>
                </a:solidFill>
              </a:rPr>
              <a:t>«…больные сделались менее раздражительными, столкновения между ними стали реже, женский персонал, как выяснилось, легче переносит крики, беспокойство, агрессивность, нечистоплотность больных; дежурства стали более добросовестными, число побегов сократилось.</a:t>
            </a:r>
            <a:r>
              <a:rPr lang="ru-RU" sz="2400" b="1" i="1" dirty="0"/>
              <a:t>		</a:t>
            </a:r>
          </a:p>
          <a:p>
            <a:pPr marL="176213" indent="-176213" algn="ctr" eaLnBrk="1" hangingPunct="1">
              <a:buFontTx/>
              <a:buNone/>
              <a:defRPr/>
            </a:pPr>
            <a:r>
              <a:rPr lang="ru-RU" sz="24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Этот женский персонал и есть  предшественники  </a:t>
            </a:r>
          </a:p>
          <a:p>
            <a:pPr marL="176213" indent="-176213"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медицинских сестер».</a:t>
            </a:r>
          </a:p>
        </p:txBody>
      </p:sp>
      <p:pic>
        <p:nvPicPr>
          <p:cNvPr id="163850" name="Picture 10" descr="yakobiy"/>
          <p:cNvPicPr>
            <a:picLocks noChangeAspect="1" noChangeArrowheads="1"/>
          </p:cNvPicPr>
          <p:nvPr/>
        </p:nvPicPr>
        <p:blipFill>
          <a:blip r:embed="rId2" cstate="email">
            <a:lum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341438"/>
            <a:ext cx="1498600" cy="1871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678" name="AutoShape 12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79" name="AutoShape 14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0" name="AutoShape 16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63857" name="Picture 17" descr="0_9a491_e3754b14_XL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4005263"/>
            <a:ext cx="1412875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3858" name="Text Box 18"/>
          <p:cNvSpPr txBox="1">
            <a:spLocks noChangeArrowheads="1"/>
          </p:cNvSpPr>
          <p:nvPr/>
        </p:nvSpPr>
        <p:spPr bwMode="auto">
          <a:xfrm>
            <a:off x="0" y="5949950"/>
            <a:ext cx="20510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ru-RU"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Чиж </a:t>
            </a:r>
            <a:r>
              <a:rPr lang="ru-RU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В. Ф.</a:t>
            </a:r>
            <a:r>
              <a:rPr lang="ru-RU"/>
              <a:t> </a:t>
            </a:r>
            <a:endParaRPr lang="ru-RU" sz="20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ru-RU"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1855-1922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6985000" cy="720725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ИСТОРИЯ РАЗВИТИЯ ПСИХИАТРИЧЕСКОЙ ПОМОЩИ</a:t>
            </a:r>
          </a:p>
        </p:txBody>
      </p:sp>
      <p:sp>
        <p:nvSpPr>
          <p:cNvPr id="16486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563938" y="1484313"/>
            <a:ext cx="5580062" cy="4752975"/>
          </a:xfrm>
        </p:spPr>
        <p:txBody>
          <a:bodyPr/>
          <a:lstStyle/>
          <a:p>
            <a:pPr marL="88900" indent="-88900" eaLnBrk="1" hangingPunct="1">
              <a:buFontTx/>
              <a:buNone/>
              <a:tabLst>
                <a:tab pos="620713" algn="l"/>
              </a:tabLst>
              <a:defRPr/>
            </a:pPr>
            <a:r>
              <a:rPr lang="ru-RU" sz="2400" smtClean="0">
                <a:solidFill>
                  <a:srgbClr val="000099"/>
                </a:solidFill>
              </a:rPr>
              <a:t>		</a:t>
            </a:r>
            <a:r>
              <a:rPr lang="ru-RU" sz="2000" b="1" i="1" smtClean="0">
                <a:solidFill>
                  <a:srgbClr val="000099"/>
                </a:solidFill>
              </a:rPr>
              <a:t>На заседаниях  Петербургского общества психиатров «…неоднократно обсуждался вопрос о роли персонала психиатрических учреждений, значении подхода к больным и надзора за ними. </a:t>
            </a:r>
          </a:p>
          <a:p>
            <a:pPr marL="88900" indent="-88900" eaLnBrk="1" hangingPunct="1">
              <a:buFontTx/>
              <a:buNone/>
              <a:tabLst>
                <a:tab pos="620713" algn="l"/>
              </a:tabLst>
              <a:defRPr/>
            </a:pPr>
            <a:r>
              <a:rPr lang="ru-RU" sz="2000" b="1" i="1" smtClean="0">
                <a:solidFill>
                  <a:srgbClr val="000099"/>
                </a:solidFill>
              </a:rPr>
              <a:t>		Известным пособием такого рода являются – </a:t>
            </a:r>
          </a:p>
          <a:p>
            <a:pPr marL="88900" indent="-88900" eaLnBrk="1" hangingPunct="1">
              <a:buFontTx/>
              <a:buNone/>
              <a:tabLst>
                <a:tab pos="620713" algn="l"/>
              </a:tabLst>
              <a:defRPr/>
            </a:pPr>
            <a:r>
              <a:rPr lang="ru-RU" sz="2000" b="1" i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«Чтения по уходу за душевнобольными для слушателей курсов при Общине         св. Евгения, для надзирателей (надзирательниц)  и фельдшеров (фельдшериц)» </a:t>
            </a:r>
          </a:p>
          <a:p>
            <a:pPr marL="88900" indent="-88900" algn="ctr" eaLnBrk="1" hangingPunct="1">
              <a:buFontTx/>
              <a:buNone/>
              <a:tabLst>
                <a:tab pos="620713" algn="l"/>
              </a:tabLst>
              <a:defRPr/>
            </a:pPr>
            <a:r>
              <a:rPr lang="ru-RU" sz="2000" b="1" i="1" smtClean="0">
                <a:solidFill>
                  <a:srgbClr val="000099"/>
                </a:solidFill>
              </a:rPr>
              <a:t>М.С. Добротворского (1901).</a:t>
            </a:r>
          </a:p>
        </p:txBody>
      </p:sp>
      <p:sp>
        <p:nvSpPr>
          <p:cNvPr id="29699" name="AutoShape 7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0" name="AutoShape 8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1" name="AutoShape 9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64876" name="Picture 12" descr="000199_000009_003696696_5"/>
          <p:cNvPicPr>
            <a:picLocks noChangeAspect="1" noChangeArrowheads="1"/>
          </p:cNvPicPr>
          <p:nvPr/>
        </p:nvPicPr>
        <p:blipFill>
          <a:blip r:embed="rId2" cstate="email">
            <a:lum bright="-12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412875"/>
            <a:ext cx="3051175" cy="4741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4877" name="Text Box 13"/>
          <p:cNvSpPr txBox="1">
            <a:spLocks noChangeArrowheads="1"/>
          </p:cNvSpPr>
          <p:nvPr/>
        </p:nvSpPr>
        <p:spPr bwMode="auto">
          <a:xfrm>
            <a:off x="0" y="188913"/>
            <a:ext cx="20891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Начало          </a:t>
            </a:r>
            <a:r>
              <a:rPr lang="en-US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XX </a:t>
            </a:r>
            <a:r>
              <a:rPr lang="ru-RU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века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6985000" cy="720725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ИСТОРИЯ РАЗВИТИЯ ПСИХИАТРИЧЕСКОЙ ПОМОЩИ</a:t>
            </a:r>
          </a:p>
        </p:txBody>
      </p:sp>
      <p:sp>
        <p:nvSpPr>
          <p:cNvPr id="165891" name="Text Box 3"/>
          <p:cNvSpPr txBox="1">
            <a:spLocks noChangeArrowheads="1"/>
          </p:cNvSpPr>
          <p:nvPr/>
        </p:nvSpPr>
        <p:spPr bwMode="auto">
          <a:xfrm>
            <a:off x="0" y="188913"/>
            <a:ext cx="20891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Начало          </a:t>
            </a:r>
            <a:r>
              <a:rPr lang="en-US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XX </a:t>
            </a:r>
            <a:r>
              <a:rPr lang="ru-RU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века</a:t>
            </a:r>
          </a:p>
        </p:txBody>
      </p:sp>
      <p:sp>
        <p:nvSpPr>
          <p:cNvPr id="30723" name="AutoShape 5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24" name="AutoShape 6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25" name="AutoShape 7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65898" name="Picture 10" descr="24"/>
          <p:cNvPicPr>
            <a:picLocks noChangeAspect="1" noChangeArrowheads="1"/>
          </p:cNvPicPr>
          <p:nvPr/>
        </p:nvPicPr>
        <p:blipFill>
          <a:blip r:embed="rId2" cstate="email">
            <a:lum bright="-6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412875"/>
            <a:ext cx="3960813" cy="233203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65900" name="Picture 12" descr="9_gospit_myasnikova_galerie"/>
          <p:cNvPicPr>
            <a:picLocks noChangeAspect="1" noChangeArrowheads="1"/>
          </p:cNvPicPr>
          <p:nvPr/>
        </p:nvPicPr>
        <p:blipFill>
          <a:blip r:embed="rId3" cstate="email">
            <a:lum bright="12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4005263"/>
            <a:ext cx="3960813" cy="233362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65902" name="Picture 14" descr="Быт Енисейской губернии конца XIX − начала XX века  (38 фотографий), photo:1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25" y="1341438"/>
            <a:ext cx="2016125" cy="280828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65904" name="Picture 16" descr="med-2"/>
          <p:cNvPicPr>
            <a:picLocks noChangeAspect="1" noChangeArrowheads="1"/>
          </p:cNvPicPr>
          <p:nvPr/>
        </p:nvPicPr>
        <p:blipFill>
          <a:blip r:embed="rId5" cstate="print">
            <a:lum contrast="24000"/>
          </a:blip>
          <a:srcRect/>
          <a:stretch>
            <a:fillRect/>
          </a:stretch>
        </p:blipFill>
        <p:spPr bwMode="auto">
          <a:xfrm>
            <a:off x="4643438" y="4221163"/>
            <a:ext cx="3889375" cy="217328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53" name="Rectangle 17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196975"/>
            <a:ext cx="8642350" cy="1655763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358775" algn="l"/>
              </a:tabLst>
              <a:defRPr/>
            </a:pPr>
            <a:r>
              <a:rPr lang="ru-RU" sz="240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ru-RU" sz="240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1897 год</a:t>
            </a:r>
            <a:r>
              <a:rPr lang="ru-RU" sz="2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ru-RU" sz="2000" b="1" i="1" smtClean="0">
                <a:solidFill>
                  <a:srgbClr val="000099"/>
                </a:solidFill>
              </a:rPr>
              <a:t>в Омске открывается  лечебница на 20 коек для изоляции душевнобольных.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358775" algn="l"/>
              </a:tabLst>
              <a:defRPr/>
            </a:pPr>
            <a:r>
              <a:rPr lang="ru-RU" sz="240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ru-RU" sz="240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1923 год</a:t>
            </a:r>
            <a:r>
              <a:rPr lang="ru-RU" sz="2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ru-RU" sz="2000" b="1" smtClean="0">
                <a:solidFill>
                  <a:srgbClr val="000099"/>
                </a:solidFill>
              </a:rPr>
              <a:t>отчет доктора Л. Ландау: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358775" algn="l"/>
              </a:tabLst>
              <a:defRPr/>
            </a:pPr>
            <a:r>
              <a:rPr lang="ru-RU" sz="2000" b="1" i="1" smtClean="0">
                <a:solidFill>
                  <a:srgbClr val="000099"/>
                </a:solidFill>
              </a:rPr>
              <a:t>«… постройки психиатрической больницы надо считать в высшей степени запущенными…</a:t>
            </a:r>
          </a:p>
        </p:txBody>
      </p:sp>
      <p:sp>
        <p:nvSpPr>
          <p:cNvPr id="31746" name="AutoShape 5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47" name="AutoShape 6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48" name="AutoShape 7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67945" name="Picture 9" descr="Архиерейский дом с Крестовой церковью."/>
          <p:cNvPicPr>
            <a:picLocks noChangeAspect="1" noChangeArrowheads="1"/>
          </p:cNvPicPr>
          <p:nvPr/>
        </p:nvPicPr>
        <p:blipFill>
          <a:blip r:embed="rId2" r:link="rId3" cstate="email">
            <a:lum bright="-12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050" y="2781300"/>
            <a:ext cx="5256213" cy="313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31750" name="Text Box 12"/>
          <p:cNvSpPr txBox="1">
            <a:spLocks noChangeArrowheads="1"/>
          </p:cNvSpPr>
          <p:nvPr/>
        </p:nvSpPr>
        <p:spPr bwMode="auto">
          <a:xfrm>
            <a:off x="2051050" y="5949950"/>
            <a:ext cx="5292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000099"/>
                </a:solidFill>
              </a:rPr>
              <a:t>Архиерейский дом (ул. Ленина, д.5) в 1921 г. размещалась психиатрическая больница</a:t>
            </a:r>
          </a:p>
        </p:txBody>
      </p:sp>
      <p:sp>
        <p:nvSpPr>
          <p:cNvPr id="167956" name="Rectangle 20"/>
          <p:cNvSpPr>
            <a:spLocks noGrp="1" noChangeArrowheads="1"/>
          </p:cNvSpPr>
          <p:nvPr>
            <p:ph type="title"/>
          </p:nvPr>
        </p:nvSpPr>
        <p:spPr>
          <a:xfrm>
            <a:off x="2051050" y="0"/>
            <a:ext cx="7092950" cy="981075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ИСТОРИЯ РАЗВИТИЯ ПСИХИАТРИЧЕСКОЙ ПОМОЩИ</a:t>
            </a:r>
            <a:b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Омской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49" name="Picture 17" descr="Изображение 234"/>
          <p:cNvPicPr>
            <a:picLocks noChangeAspect="1" noChangeArrowheads="1"/>
          </p:cNvPicPr>
          <p:nvPr/>
        </p:nvPicPr>
        <p:blipFill>
          <a:blip r:embed="rId2" cstate="email">
            <a:lum bright="12000" contrast="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5963" y="3500438"/>
            <a:ext cx="3165475" cy="2208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2040" name="Rectangle 8"/>
          <p:cNvSpPr>
            <a:spLocks noGrp="1" noChangeArrowheads="1"/>
          </p:cNvSpPr>
          <p:nvPr>
            <p:ph type="title"/>
          </p:nvPr>
        </p:nvSpPr>
        <p:spPr>
          <a:xfrm>
            <a:off x="1908175" y="188913"/>
            <a:ext cx="7235825" cy="706437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ИСТОРИЯ РАЗВИТИЯ ПСИХИАТРИЧЕСКОЙ ПОМОЩИ</a:t>
            </a:r>
            <a:b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</a:b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в Омской области</a:t>
            </a:r>
          </a:p>
        </p:txBody>
      </p:sp>
      <p:sp>
        <p:nvSpPr>
          <p:cNvPr id="172041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179388" y="1125538"/>
            <a:ext cx="5400675" cy="2376487"/>
          </a:xfrm>
        </p:spPr>
        <p:txBody>
          <a:bodyPr/>
          <a:lstStyle/>
          <a:p>
            <a:pPr marL="0" indent="0" eaLnBrk="1" hangingPunct="1">
              <a:buFontTx/>
              <a:buNone/>
              <a:tabLst>
                <a:tab pos="442913" algn="l"/>
              </a:tabLst>
              <a:defRPr/>
            </a:pPr>
            <a:r>
              <a:rPr lang="ru-RU" sz="24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ru-RU" sz="20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дела больницы принимает                 Николай Николаевич Солодников</a:t>
            </a:r>
          </a:p>
          <a:p>
            <a:pPr marL="0" indent="0" eaLnBrk="1" hangingPunct="1">
              <a:buFontTx/>
              <a:buNone/>
              <a:tabLst>
                <a:tab pos="442913" algn="l"/>
              </a:tabLst>
              <a:defRPr/>
            </a:pPr>
            <a:r>
              <a:rPr lang="ru-RU" sz="20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Большое внимание уделяется улучшению санитарного состояния больницы, питанию и одежде больных, вопросам гигиены, организации досуга и трудовой занятости больных</a:t>
            </a:r>
            <a:r>
              <a:rPr lang="ru-RU" sz="2000" b="1" smtClean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2772" name="AutoShape 4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3" name="AutoShape 5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4" name="AutoShape 6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3288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72044" name="Picture 12"/>
          <p:cNvPicPr>
            <a:picLocks noChangeAspect="1" noChangeArrowheads="1"/>
          </p:cNvPicPr>
          <p:nvPr/>
        </p:nvPicPr>
        <p:blipFill>
          <a:blip r:embed="rId3" cstate="email">
            <a:lum brigh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525" y="1268413"/>
            <a:ext cx="3246438" cy="216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2043" name="Picture 11" descr="1927 год"/>
          <p:cNvPicPr>
            <a:picLocks noChangeAspect="1" noChangeArrowheads="1"/>
          </p:cNvPicPr>
          <p:nvPr/>
        </p:nvPicPr>
        <p:blipFill>
          <a:blip r:embed="rId4" cstate="email">
            <a:lum bright="6000" contras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138" y="3789363"/>
            <a:ext cx="3168650" cy="2244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778" name="Text Box 15"/>
          <p:cNvSpPr txBox="1">
            <a:spLocks noChangeArrowheads="1"/>
          </p:cNvSpPr>
          <p:nvPr/>
        </p:nvSpPr>
        <p:spPr bwMode="auto">
          <a:xfrm>
            <a:off x="971550" y="6092825"/>
            <a:ext cx="6948488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ru-RU" b="1">
                <a:solidFill>
                  <a:schemeClr val="accent2"/>
                </a:solidFill>
              </a:rPr>
              <a:t>Кондитерская фабрика (ул. 1 Линия)                                                                                 с 1927 г. размещается психиатрическая больница</a:t>
            </a:r>
            <a:endParaRPr lang="ru-RU">
              <a:solidFill>
                <a:schemeClr val="accent2"/>
              </a:solidFill>
            </a:endParaRPr>
          </a:p>
        </p:txBody>
      </p:sp>
      <p:sp>
        <p:nvSpPr>
          <p:cNvPr id="172051" name="Text Box 19"/>
          <p:cNvSpPr txBox="1">
            <a:spLocks noChangeArrowheads="1"/>
          </p:cNvSpPr>
          <p:nvPr/>
        </p:nvSpPr>
        <p:spPr bwMode="auto">
          <a:xfrm>
            <a:off x="179388" y="188913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1927 год</a:t>
            </a:r>
          </a:p>
        </p:txBody>
      </p:sp>
      <p:pic>
        <p:nvPicPr>
          <p:cNvPr id="172048" name="Picture 16" descr="Изображение 241"/>
          <p:cNvPicPr>
            <a:picLocks noChangeAspect="1" noChangeArrowheads="1"/>
          </p:cNvPicPr>
          <p:nvPr/>
        </p:nvPicPr>
        <p:blipFill>
          <a:blip r:embed="rId5" cstate="email">
            <a:lum bright="12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3644900"/>
            <a:ext cx="3168650" cy="2041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8" name="Rectangle 8"/>
          <p:cNvSpPr>
            <a:spLocks noGrp="1" noChangeArrowheads="1"/>
          </p:cNvSpPr>
          <p:nvPr>
            <p:ph type="title"/>
          </p:nvPr>
        </p:nvSpPr>
        <p:spPr>
          <a:xfrm>
            <a:off x="1908175" y="188913"/>
            <a:ext cx="7235825" cy="647700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ИСТОРИЯ РАЗВИТИЯ ПСИХИАТРИЧЕСКОЙ ПОМОЩИ</a:t>
            </a:r>
            <a:b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Омской области</a:t>
            </a:r>
          </a:p>
        </p:txBody>
      </p:sp>
      <p:sp>
        <p:nvSpPr>
          <p:cNvPr id="174089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179388" y="1196975"/>
            <a:ext cx="4643437" cy="5400675"/>
          </a:xfrm>
        </p:spPr>
        <p:txBody>
          <a:bodyPr/>
          <a:lstStyle/>
          <a:p>
            <a:pPr marL="0" indent="0" eaLnBrk="1" hangingPunct="1">
              <a:lnSpc>
                <a:spcPct val="110000"/>
              </a:lnSpc>
              <a:buFontTx/>
              <a:buNone/>
              <a:tabLst>
                <a:tab pos="358775" algn="l"/>
              </a:tabLst>
              <a:defRPr/>
            </a:pPr>
            <a:r>
              <a:rPr lang="ru-RU" sz="200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ru-RU" sz="2000" b="1" smtClean="0">
                <a:solidFill>
                  <a:schemeClr val="accent2"/>
                </a:solidFill>
              </a:rPr>
              <a:t> В практическую работу внедряются вопросы ухода и надзора за больными.</a:t>
            </a:r>
          </a:p>
          <a:p>
            <a:pPr marL="0" indent="0" eaLnBrk="1" hangingPunct="1">
              <a:lnSpc>
                <a:spcPct val="110000"/>
              </a:lnSpc>
              <a:buClr>
                <a:srgbClr val="2850A0"/>
              </a:buClr>
              <a:buFont typeface="Wingdings" pitchFamily="2" charset="2"/>
              <a:buChar char="§"/>
              <a:tabLst>
                <a:tab pos="358775" algn="l"/>
              </a:tabLst>
              <a:defRPr/>
            </a:pPr>
            <a:r>
              <a:rPr lang="ru-RU" sz="2000" b="1" smtClean="0">
                <a:solidFill>
                  <a:schemeClr val="accent2"/>
                </a:solidFill>
              </a:rPr>
              <a:t> Медицинские сестры и младший персонал  воспитывается в духе гуманного отношения к психически больным. </a:t>
            </a:r>
          </a:p>
          <a:p>
            <a:pPr marL="0" indent="0" eaLnBrk="1" hangingPunct="1">
              <a:lnSpc>
                <a:spcPct val="110000"/>
              </a:lnSpc>
              <a:buClr>
                <a:srgbClr val="2850A0"/>
              </a:buClr>
              <a:buFont typeface="Wingdings" pitchFamily="2" charset="2"/>
              <a:buChar char="§"/>
              <a:tabLst>
                <a:tab pos="358775" algn="l"/>
              </a:tabLst>
              <a:defRPr/>
            </a:pPr>
            <a:r>
              <a:rPr lang="ru-RU" sz="2000" b="1" smtClean="0">
                <a:solidFill>
                  <a:schemeClr val="accent2"/>
                </a:solidFill>
              </a:rPr>
              <a:t> В отделениях вводятся культтерапия, лечебная гимнастика, работают игрушечные, столярные и швейные мастерские. </a:t>
            </a:r>
          </a:p>
          <a:p>
            <a:pPr marL="0" indent="0" eaLnBrk="1" hangingPunct="1">
              <a:lnSpc>
                <a:spcPct val="110000"/>
              </a:lnSpc>
              <a:buClr>
                <a:srgbClr val="2850A0"/>
              </a:buClr>
              <a:buFont typeface="Wingdings" pitchFamily="2" charset="2"/>
              <a:buChar char="§"/>
              <a:tabLst>
                <a:tab pos="358775" algn="l"/>
              </a:tabLst>
              <a:defRPr/>
            </a:pPr>
            <a:r>
              <a:rPr lang="ru-RU" sz="2000" b="1" smtClean="0">
                <a:solidFill>
                  <a:schemeClr val="accent2"/>
                </a:solidFill>
              </a:rPr>
              <a:t> Младшему персоналу вменяется в обязанность обучать больных вязанию и плетению. </a:t>
            </a:r>
          </a:p>
        </p:txBody>
      </p:sp>
      <p:sp>
        <p:nvSpPr>
          <p:cNvPr id="33795" name="AutoShape 4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6" name="AutoShape 5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7" name="AutoShape 6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8" name="Rectangle 7"/>
          <p:cNvSpPr>
            <a:spLocks noChangeArrowheads="1"/>
          </p:cNvSpPr>
          <p:nvPr/>
        </p:nvSpPr>
        <p:spPr bwMode="auto">
          <a:xfrm>
            <a:off x="0" y="23288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74091" name="Picture 11" descr="img202"/>
          <p:cNvPicPr>
            <a:picLocks noChangeAspect="1" noChangeArrowheads="1"/>
          </p:cNvPicPr>
          <p:nvPr/>
        </p:nvPicPr>
        <p:blipFill>
          <a:blip r:embed="rId2" cstate="email">
            <a:lum bright="24000" contras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3800" y="1125538"/>
            <a:ext cx="3168650" cy="2232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093" name="Picture 13" descr="img205"/>
          <p:cNvPicPr>
            <a:picLocks noChangeAspect="1" noChangeArrowheads="1"/>
          </p:cNvPicPr>
          <p:nvPr/>
        </p:nvPicPr>
        <p:blipFill>
          <a:blip r:embed="rId3" cstate="email">
            <a:lum bright="12000" contras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7400" y="2997200"/>
            <a:ext cx="3059113" cy="1952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092" name="Picture 12" descr="img203"/>
          <p:cNvPicPr>
            <a:picLocks noChangeAspect="1" noChangeArrowheads="1"/>
          </p:cNvPicPr>
          <p:nvPr/>
        </p:nvPicPr>
        <p:blipFill>
          <a:blip r:embed="rId4" cstate="email">
            <a:lum bright="6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3800" y="4581525"/>
            <a:ext cx="3098800" cy="2079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4094" name="Text Box 14"/>
          <p:cNvSpPr txBox="1">
            <a:spLocks noChangeArrowheads="1"/>
          </p:cNvSpPr>
          <p:nvPr/>
        </p:nvSpPr>
        <p:spPr bwMode="auto">
          <a:xfrm>
            <a:off x="0" y="188913"/>
            <a:ext cx="2195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1933-1934 гг.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188913"/>
            <a:ext cx="7235825" cy="647700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ИСТОРИЯ РАЗВИТИЯ ПСИХИАТРИЧЕСКОЙ ПОМОЩИ</a:t>
            </a:r>
            <a:b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Омской области</a:t>
            </a:r>
          </a:p>
        </p:txBody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4103687" cy="3671888"/>
          </a:xfrm>
        </p:spPr>
        <p:txBody>
          <a:bodyPr/>
          <a:lstStyle/>
          <a:p>
            <a:pPr marL="0" indent="0" eaLnBrk="1" hangingPunct="1">
              <a:buClr>
                <a:srgbClr val="CC3300"/>
              </a:buClr>
              <a:buFont typeface="Wingdings" pitchFamily="2" charset="2"/>
              <a:buChar char="§"/>
              <a:tabLst>
                <a:tab pos="0" algn="l"/>
              </a:tabLst>
              <a:defRPr/>
            </a:pPr>
            <a:r>
              <a:rPr lang="ru-RU" sz="2000" b="1" i="1" smtClean="0">
                <a:solidFill>
                  <a:srgbClr val="FF3300"/>
                </a:solidFill>
              </a:rPr>
              <a:t> </a:t>
            </a:r>
            <a:r>
              <a:rPr lang="ru-RU" sz="2000" b="1" i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шоковые методы лечения</a:t>
            </a:r>
            <a:r>
              <a:rPr lang="ru-RU" sz="20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</a:p>
          <a:p>
            <a:pPr marL="0" indent="0" eaLnBrk="1" hangingPunct="1">
              <a:buClr>
                <a:srgbClr val="CC3300"/>
              </a:buClr>
              <a:buFont typeface="Wingdings" pitchFamily="2" charset="2"/>
              <a:buChar char="§"/>
              <a:tabLst>
                <a:tab pos="0" algn="l"/>
              </a:tabLst>
              <a:defRPr/>
            </a:pPr>
            <a:r>
              <a:rPr lang="ru-RU" sz="20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000" b="1" i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пирогенные средства,</a:t>
            </a:r>
            <a:r>
              <a:rPr lang="ru-RU" sz="20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marL="0" indent="0" eaLnBrk="1" hangingPunct="1">
              <a:buClr>
                <a:srgbClr val="CC3300"/>
              </a:buClr>
              <a:buFont typeface="Wingdings" pitchFamily="2" charset="2"/>
              <a:buChar char="§"/>
              <a:tabLst>
                <a:tab pos="0" algn="l"/>
              </a:tabLst>
              <a:defRPr/>
            </a:pPr>
            <a:r>
              <a:rPr lang="ru-RU" sz="20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000" b="1" i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лечение сном</a:t>
            </a:r>
            <a:r>
              <a:rPr lang="ru-RU" sz="20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</a:p>
          <a:p>
            <a:pPr marL="0" indent="0" eaLnBrk="1" hangingPunct="1">
              <a:buClr>
                <a:srgbClr val="2850A0"/>
              </a:buClr>
              <a:buFont typeface="Wingdings" pitchFamily="2" charset="2"/>
              <a:buNone/>
              <a:tabLst>
                <a:tab pos="0" algn="l"/>
              </a:tabLst>
              <a:defRPr/>
            </a:pPr>
            <a:r>
              <a:rPr lang="ru-RU" sz="2000" b="1" smtClean="0">
                <a:solidFill>
                  <a:srgbClr val="000099"/>
                </a:solidFill>
              </a:rPr>
              <a:t>что способствовало развитию технических навыков сестринского обслуживания, а именно, подготовка больного, непосредственное участие  в  проведении лечения, и  организация специального ухода за больным. </a:t>
            </a:r>
          </a:p>
        </p:txBody>
      </p:sp>
      <p:sp>
        <p:nvSpPr>
          <p:cNvPr id="34819" name="AutoShape 4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20" name="AutoShape 5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21" name="AutoShape 6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6138" name="Text Box 10"/>
          <p:cNvSpPr txBox="1">
            <a:spLocks noChangeArrowheads="1"/>
          </p:cNvSpPr>
          <p:nvPr/>
        </p:nvSpPr>
        <p:spPr bwMode="auto">
          <a:xfrm>
            <a:off x="468313" y="5373688"/>
            <a:ext cx="8207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ru-RU" sz="2000" b="1">
                <a:solidFill>
                  <a:srgbClr val="000099"/>
                </a:solidFill>
              </a:rPr>
              <a:t>Разрабатываются и внедряются</a:t>
            </a:r>
            <a:r>
              <a:rPr lang="ru-RU" sz="2000" b="1"/>
              <a:t> </a:t>
            </a:r>
            <a:r>
              <a:rPr lang="ru-RU" sz="20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типовая история болезни</a:t>
            </a:r>
            <a:r>
              <a:rPr lang="ru-RU" sz="2000" b="1"/>
              <a:t> </a:t>
            </a:r>
            <a:r>
              <a:rPr lang="ru-RU" sz="2000" b="1">
                <a:solidFill>
                  <a:srgbClr val="000099"/>
                </a:solidFill>
              </a:rPr>
              <a:t>и </a:t>
            </a:r>
            <a:r>
              <a:rPr lang="ru-RU" sz="20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лист учета назначения</a:t>
            </a:r>
            <a:r>
              <a:rPr lang="ru-RU" sz="2000">
                <a:solidFill>
                  <a:srgbClr val="000099"/>
                </a:solidFill>
              </a:rPr>
              <a:t>.</a:t>
            </a:r>
          </a:p>
        </p:txBody>
      </p:sp>
      <p:sp>
        <p:nvSpPr>
          <p:cNvPr id="34823" name="Text Box 12"/>
          <p:cNvSpPr txBox="1">
            <a:spLocks noChangeArrowheads="1"/>
          </p:cNvSpPr>
          <p:nvPr/>
        </p:nvSpPr>
        <p:spPr bwMode="auto">
          <a:xfrm>
            <a:off x="250825" y="1268413"/>
            <a:ext cx="8640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accent2"/>
                </a:solidFill>
              </a:rPr>
              <a:t>Основными методами «активной терапией» в то время являлись:</a:t>
            </a:r>
          </a:p>
        </p:txBody>
      </p:sp>
      <p:pic>
        <p:nvPicPr>
          <p:cNvPr id="176141" name="Picture 13" descr="img206"/>
          <p:cNvPicPr>
            <a:picLocks noChangeAspect="1" noChangeArrowheads="1"/>
          </p:cNvPicPr>
          <p:nvPr/>
        </p:nvPicPr>
        <p:blipFill>
          <a:blip r:embed="rId2" cstate="email">
            <a:lum bright="6000" contras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2133600"/>
            <a:ext cx="4064000" cy="2822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188913"/>
            <a:ext cx="7235825" cy="706437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ИСТОРИЯ РАЗВИТИЯ ПСИХИАТРИЧЕСКОЙ ПОМОЩИ</a:t>
            </a:r>
            <a:b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Омской области</a:t>
            </a:r>
          </a:p>
        </p:txBody>
      </p:sp>
      <p:pic>
        <p:nvPicPr>
          <p:cNvPr id="177163" name="Picture 11" descr="15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16463" y="2924175"/>
            <a:ext cx="4248150" cy="29400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7164" name="Rectangle 12"/>
          <p:cNvSpPr>
            <a:spLocks noGrp="1" noChangeArrowheads="1"/>
          </p:cNvSpPr>
          <p:nvPr>
            <p:ph type="body" sz="half" idx="2"/>
          </p:nvPr>
        </p:nvSpPr>
        <p:spPr>
          <a:xfrm>
            <a:off x="250825" y="1341438"/>
            <a:ext cx="8496300" cy="1871662"/>
          </a:xfrm>
        </p:spPr>
        <p:txBody>
          <a:bodyPr/>
          <a:lstStyle/>
          <a:p>
            <a:pPr marL="0" indent="0" eaLnBrk="1" hangingPunct="1">
              <a:buFontTx/>
              <a:buNone/>
              <a:tabLst>
                <a:tab pos="358775" algn="l"/>
              </a:tabLst>
              <a:defRPr/>
            </a:pPr>
            <a:r>
              <a:rPr lang="ru-RU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ru-RU" sz="20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Мощность стационара - 300 коек</a:t>
            </a:r>
            <a:endParaRPr lang="ru-RU" sz="240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eaLnBrk="1" hangingPunct="1">
              <a:buClr>
                <a:srgbClr val="2850A0"/>
              </a:buClr>
              <a:buFont typeface="Wingdings" pitchFamily="2" charset="2"/>
              <a:buChar char="§"/>
              <a:tabLst>
                <a:tab pos="358775" algn="l"/>
              </a:tabLst>
              <a:defRPr/>
            </a:pPr>
            <a:r>
              <a:rPr lang="ru-RU" sz="2000" b="1" smtClean="0"/>
              <a:t> </a:t>
            </a:r>
            <a:r>
              <a:rPr lang="ru-RU" sz="2000" b="1" smtClean="0">
                <a:solidFill>
                  <a:srgbClr val="000099"/>
                </a:solidFill>
              </a:rPr>
              <a:t>тяжелые</a:t>
            </a:r>
            <a:r>
              <a:rPr lang="ru-RU" sz="1800" b="1" smtClean="0">
                <a:solidFill>
                  <a:srgbClr val="000099"/>
                </a:solidFill>
              </a:rPr>
              <a:t> </a:t>
            </a:r>
            <a:r>
              <a:rPr lang="ru-RU" sz="2000" b="1" smtClean="0">
                <a:solidFill>
                  <a:srgbClr val="000099"/>
                </a:solidFill>
              </a:rPr>
              <a:t>условия содержания больных;</a:t>
            </a:r>
          </a:p>
          <a:p>
            <a:pPr marL="0" indent="0" eaLnBrk="1" hangingPunct="1">
              <a:buClr>
                <a:srgbClr val="2850A0"/>
              </a:buClr>
              <a:buFont typeface="Wingdings" pitchFamily="2" charset="2"/>
              <a:buChar char="§"/>
              <a:tabLst>
                <a:tab pos="358775" algn="l"/>
              </a:tabLst>
              <a:defRPr/>
            </a:pPr>
            <a:r>
              <a:rPr lang="ru-RU" sz="2000" b="1" smtClean="0">
                <a:solidFill>
                  <a:srgbClr val="000099"/>
                </a:solidFill>
              </a:rPr>
              <a:t> острейший дефицит среднего медицинского персонала.</a:t>
            </a:r>
          </a:p>
          <a:p>
            <a:pPr marL="0" indent="0" eaLnBrk="1" hangingPunct="1">
              <a:buClr>
                <a:srgbClr val="2850A0"/>
              </a:buClr>
              <a:buFont typeface="Wingdings" pitchFamily="2" charset="2"/>
              <a:buNone/>
              <a:tabLst>
                <a:tab pos="358775" algn="l"/>
              </a:tabLst>
              <a:defRPr/>
            </a:pPr>
            <a:r>
              <a:rPr lang="ru-RU" sz="2000" b="1" smtClean="0">
                <a:solidFill>
                  <a:srgbClr val="000099"/>
                </a:solidFill>
              </a:rPr>
              <a:t>	Несмотря на все сложности, развивается материальная база больницы:</a:t>
            </a:r>
          </a:p>
        </p:txBody>
      </p:sp>
      <p:sp>
        <p:nvSpPr>
          <p:cNvPr id="35844" name="AutoShape 4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45" name="AutoShape 5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46" name="AutoShape 6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47" name="Text Box 14"/>
          <p:cNvSpPr txBox="1">
            <a:spLocks noChangeArrowheads="1"/>
          </p:cNvSpPr>
          <p:nvPr/>
        </p:nvSpPr>
        <p:spPr bwMode="auto">
          <a:xfrm>
            <a:off x="250825" y="3213100"/>
            <a:ext cx="4465638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2850A0"/>
              </a:buClr>
              <a:buFont typeface="Wingdings" pitchFamily="2" charset="2"/>
              <a:buChar char="§"/>
            </a:pPr>
            <a:r>
              <a:rPr lang="ru-RU" sz="2000" b="1">
                <a:solidFill>
                  <a:srgbClr val="000099"/>
                </a:solidFill>
              </a:rPr>
              <a:t> решаются вопросы взаимодействия амбулаторной и стационарной службы,</a:t>
            </a:r>
          </a:p>
          <a:p>
            <a:pPr>
              <a:spcBef>
                <a:spcPct val="50000"/>
              </a:spcBef>
              <a:buClr>
                <a:srgbClr val="2850A0"/>
              </a:buClr>
              <a:buFont typeface="Wingdings" pitchFamily="2" charset="2"/>
              <a:buChar char="§"/>
            </a:pPr>
            <a:r>
              <a:rPr lang="ru-RU" sz="2000" b="1">
                <a:solidFill>
                  <a:srgbClr val="000099"/>
                </a:solidFill>
              </a:rPr>
              <a:t> вводятся должности педагога-культурника,  сестры-обследовательницы (первый росток социальной помощи больным),</a:t>
            </a:r>
          </a:p>
        </p:txBody>
      </p:sp>
      <p:sp>
        <p:nvSpPr>
          <p:cNvPr id="35848" name="Text Box 15"/>
          <p:cNvSpPr txBox="1">
            <a:spLocks noChangeArrowheads="1"/>
          </p:cNvSpPr>
          <p:nvPr/>
        </p:nvSpPr>
        <p:spPr bwMode="auto">
          <a:xfrm>
            <a:off x="323850" y="5949950"/>
            <a:ext cx="58324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2850A0"/>
              </a:buClr>
              <a:buFont typeface="Wingdings" pitchFamily="2" charset="2"/>
              <a:buChar char="§"/>
            </a:pPr>
            <a:r>
              <a:rPr lang="ru-RU" sz="2000">
                <a:solidFill>
                  <a:srgbClr val="000099"/>
                </a:solidFill>
              </a:rPr>
              <a:t> </a:t>
            </a:r>
            <a:r>
              <a:rPr lang="ru-RU" sz="2000" b="1">
                <a:solidFill>
                  <a:srgbClr val="000099"/>
                </a:solidFill>
              </a:rPr>
              <a:t>открывается процедурный кабинет</a:t>
            </a:r>
            <a:r>
              <a:rPr lang="ru-RU" sz="2000">
                <a:solidFill>
                  <a:srgbClr val="000099"/>
                </a:solidFill>
              </a:rPr>
              <a:t>.</a:t>
            </a:r>
          </a:p>
        </p:txBody>
      </p:sp>
      <p:sp>
        <p:nvSpPr>
          <p:cNvPr id="177168" name="Text Box 16"/>
          <p:cNvSpPr txBox="1">
            <a:spLocks noChangeArrowheads="1"/>
          </p:cNvSpPr>
          <p:nvPr/>
        </p:nvSpPr>
        <p:spPr bwMode="auto">
          <a:xfrm>
            <a:off x="0" y="188913"/>
            <a:ext cx="1835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1937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188913"/>
            <a:ext cx="7235825" cy="647700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ИСТОРИЯ РАЗВИТИЯ ПСИХИАТРИЧЕСКОЙ ПОМОЩИ</a:t>
            </a:r>
            <a:b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Омской области</a:t>
            </a: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268413"/>
            <a:ext cx="5545137" cy="2808287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Clr>
                <a:srgbClr val="2850A0"/>
              </a:buClr>
              <a:buFont typeface="Wingdings" pitchFamily="2" charset="2"/>
              <a:buNone/>
              <a:tabLst>
                <a:tab pos="358775" algn="l"/>
              </a:tabLst>
              <a:defRPr/>
            </a:pPr>
            <a:r>
              <a:rPr lang="ru-RU" sz="2400" b="1" i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Острый недостаток медицинского персонала:</a:t>
            </a:r>
            <a:r>
              <a:rPr lang="ru-RU" sz="2400" b="1" i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marL="0" indent="0" eaLnBrk="1" hangingPunct="1">
              <a:lnSpc>
                <a:spcPct val="90000"/>
              </a:lnSpc>
              <a:buClr>
                <a:srgbClr val="2850A0"/>
              </a:buClr>
              <a:buFont typeface="Wingdings" pitchFamily="2" charset="2"/>
              <a:buChar char="§"/>
              <a:tabLst>
                <a:tab pos="358775" algn="l"/>
              </a:tabLst>
              <a:defRPr/>
            </a:pPr>
            <a:r>
              <a:rPr lang="ru-RU" sz="2400" smtClean="0">
                <a:solidFill>
                  <a:srgbClr val="000099"/>
                </a:solidFill>
              </a:rPr>
              <a:t> организация курсов повышения квалификации среднего медицинского персонала;</a:t>
            </a:r>
          </a:p>
          <a:p>
            <a:pPr marL="0" indent="0" eaLnBrk="1" hangingPunct="1">
              <a:lnSpc>
                <a:spcPct val="90000"/>
              </a:lnSpc>
              <a:buClr>
                <a:srgbClr val="2850A0"/>
              </a:buClr>
              <a:buFont typeface="Wingdings" pitchFamily="2" charset="2"/>
              <a:buChar char="§"/>
              <a:tabLst>
                <a:tab pos="358775" algn="l"/>
              </a:tabLst>
              <a:defRPr/>
            </a:pPr>
            <a:r>
              <a:rPr lang="ru-RU" sz="2400" smtClean="0">
                <a:solidFill>
                  <a:srgbClr val="000099"/>
                </a:solidFill>
              </a:rPr>
              <a:t> при проведении врачебных конференции стали проходить и сестринские конференции.</a:t>
            </a:r>
          </a:p>
        </p:txBody>
      </p:sp>
      <p:sp>
        <p:nvSpPr>
          <p:cNvPr id="36867" name="AutoShape 4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68" name="AutoShape 5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69" name="AutoShape 6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81258" name="Picture 10" descr="img2097jpg"/>
          <p:cNvPicPr>
            <a:picLocks noChangeAspect="1" noChangeArrowheads="1"/>
          </p:cNvPicPr>
          <p:nvPr/>
        </p:nvPicPr>
        <p:blipFill>
          <a:blip r:embed="rId3" cstate="email">
            <a:lum contrast="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4027488"/>
            <a:ext cx="4027488" cy="2476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1259" name="Picture 11" descr="img209"/>
          <p:cNvPicPr>
            <a:picLocks noChangeAspect="1" noChangeArrowheads="1"/>
          </p:cNvPicPr>
          <p:nvPr/>
        </p:nvPicPr>
        <p:blipFill>
          <a:blip r:embed="rId4" cstate="email">
            <a:lum bright="6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0750" y="1785938"/>
            <a:ext cx="2740025" cy="3889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-180975" y="0"/>
            <a:ext cx="22320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Военные годы    и послевоенное время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188913"/>
            <a:ext cx="7235825" cy="647700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ИСТОРИЯ РАЗВИТИЯ ПСИХИАТРИЧЕСКОЙ ПОМОЩИ</a:t>
            </a:r>
            <a:b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Омской области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341438"/>
            <a:ext cx="4537075" cy="5256212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54013" algn="l"/>
              </a:tabLst>
              <a:defRPr/>
            </a:pPr>
            <a:r>
              <a:rPr lang="ru-RU" sz="2000" dirty="0" smtClean="0">
                <a:solidFill>
                  <a:srgbClr val="000099"/>
                </a:solidFill>
              </a:rPr>
              <a:t>	</a:t>
            </a:r>
            <a:r>
              <a:rPr lang="ru-RU" sz="24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развитии психиатрической службы и роли  медицинской сестры имело</a:t>
            </a:r>
            <a:r>
              <a:rPr lang="ru-RU" sz="2400" dirty="0" smtClean="0">
                <a:solidFill>
                  <a:srgbClr val="000099"/>
                </a:solidFill>
              </a:rPr>
              <a:t> </a:t>
            </a:r>
            <a:r>
              <a:rPr lang="ru-RU" sz="24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изменение форм медикаментозной терапии</a:t>
            </a:r>
            <a:r>
              <a:rPr lang="ru-RU" sz="2400" i="1" dirty="0" smtClean="0">
                <a:solidFill>
                  <a:srgbClr val="000099"/>
                </a:solidFill>
              </a:rPr>
              <a:t> - </a:t>
            </a:r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введение новых видов лекарственных средств -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нейролептиков</a:t>
            </a:r>
            <a:r>
              <a:rPr lang="ru-RU" sz="2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54013" algn="l"/>
              </a:tabLst>
              <a:defRPr/>
            </a:pPr>
            <a:r>
              <a:rPr lang="ru-RU" sz="2400" dirty="0" smtClean="0"/>
              <a:t>	</a:t>
            </a:r>
            <a:r>
              <a:rPr lang="ru-RU" sz="24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Непосредственный контакт медицинской сестры  с пациентом делает возможным незаметно и в то же время тщательно наблюдать за  действием  препарата</a:t>
            </a:r>
            <a:r>
              <a:rPr lang="ru-RU" sz="2400" dirty="0" smtClean="0">
                <a:solidFill>
                  <a:srgbClr val="000099"/>
                </a:solidFill>
              </a:rPr>
              <a:t>.</a:t>
            </a:r>
          </a:p>
        </p:txBody>
      </p:sp>
      <p:sp>
        <p:nvSpPr>
          <p:cNvPr id="38915" name="AutoShape 4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16" name="AutoShape 5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17" name="AutoShape 6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83304" name="Picture 8" descr="Изображение 220"/>
          <p:cNvPicPr>
            <a:picLocks noChangeAspect="1" noChangeArrowheads="1"/>
          </p:cNvPicPr>
          <p:nvPr/>
        </p:nvPicPr>
        <p:blipFill>
          <a:blip r:embed="rId2" cstate="email">
            <a:lum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1196975"/>
            <a:ext cx="3638580" cy="258445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83305" name="Picture 9" descr="Изображение 222"/>
          <p:cNvPicPr>
            <a:picLocks noChangeAspect="1" noChangeArrowheads="1"/>
          </p:cNvPicPr>
          <p:nvPr/>
        </p:nvPicPr>
        <p:blipFill>
          <a:blip r:embed="rId3" cstate="email">
            <a:lum bright="-12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3860800"/>
            <a:ext cx="3671888" cy="255587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83307" name="Text Box 11"/>
          <p:cNvSpPr txBox="1">
            <a:spLocks noChangeArrowheads="1"/>
          </p:cNvSpPr>
          <p:nvPr/>
        </p:nvSpPr>
        <p:spPr bwMode="auto">
          <a:xfrm>
            <a:off x="179388" y="333375"/>
            <a:ext cx="1512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ru-RU" sz="24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1956 год</a:t>
            </a:r>
            <a:endParaRPr lang="ru-RU" sz="240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0"/>
            <a:ext cx="7345363" cy="909638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Rounded MT Bold" pitchFamily="34" charset="0"/>
              </a:rPr>
              <a:t>БИОПСИХОСОЦИАЛЬНЫЙ ПОДХОД В ЛЕЧЕНИИ</a:t>
            </a:r>
            <a:r>
              <a:rPr lang="ru-RU" sz="2000" b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Rounded MT Bold" pitchFamily="34" charset="0"/>
              </a:rPr>
              <a:t> – </a:t>
            </a:r>
            <a:br>
              <a:rPr lang="ru-RU" sz="2000" b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Rounded MT Bold" pitchFamily="34" charset="0"/>
              </a:rPr>
            </a:br>
            <a:r>
              <a:rPr lang="ru-RU" sz="2000" b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Rounded MT Bold" pitchFamily="34" charset="0"/>
              </a:rPr>
              <a:t>повседневный компонент психиатрической помощи</a:t>
            </a:r>
          </a:p>
        </p:txBody>
      </p:sp>
      <p:pic>
        <p:nvPicPr>
          <p:cNvPr id="150573" name="Picture 45" descr="1359480922_s58841143-274x30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288" y="3141663"/>
            <a:ext cx="1381125" cy="1512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0571" name="Picture 43" descr="c5a0add65cc649b97fc1c4e2cb4cf58e"/>
          <p:cNvPicPr>
            <a:picLocks noChangeAspect="1" noChangeArrowheads="1"/>
          </p:cNvPicPr>
          <p:nvPr/>
        </p:nvPicPr>
        <p:blipFill>
          <a:blip r:embed="rId3" cstate="email">
            <a:lum bright="-6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288" y="1341438"/>
            <a:ext cx="1422400" cy="1728788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150572" name="Picture 44" descr="120913"/>
          <p:cNvPicPr>
            <a:picLocks noChangeAspect="1" noChangeArrowheads="1"/>
          </p:cNvPicPr>
          <p:nvPr/>
        </p:nvPicPr>
        <p:blipFill>
          <a:blip r:embed="rId4" cstate="email">
            <a:lum contras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288" y="4581526"/>
            <a:ext cx="1455737" cy="1728788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150575" name="Picture 47" descr="florence-nightingdale-lady-with-the-lamp"/>
          <p:cNvPicPr>
            <a:picLocks noChangeAspect="1" noChangeArrowheads="1"/>
          </p:cNvPicPr>
          <p:nvPr/>
        </p:nvPicPr>
        <p:blipFill>
          <a:blip r:embed="rId5" cstate="email">
            <a:lum bright="6000"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263" y="1268413"/>
            <a:ext cx="1370013" cy="1871663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50576" name="Picture 48" descr="l_284ff80a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713" y="2957513"/>
            <a:ext cx="1355725" cy="187166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50577" name="Picture 49" descr="i (2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7350" y="4689476"/>
            <a:ext cx="1362076" cy="180974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graphicFrame>
        <p:nvGraphicFramePr>
          <p:cNvPr id="10" name="Схема 9"/>
          <p:cNvGraphicFramePr/>
          <p:nvPr/>
        </p:nvGraphicFramePr>
        <p:xfrm>
          <a:off x="1643042" y="1785926"/>
          <a:ext cx="5834082" cy="3889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7566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188913"/>
            <a:ext cx="7235825" cy="647700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ИСТОРИЯ РАЗВИТИЯ ПСИХИАТРИЧЕСКОЙ ПОМОЩИ</a:t>
            </a:r>
            <a:b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Омской области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85888"/>
            <a:ext cx="5148263" cy="5472112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354013" algn="l"/>
              </a:tabLst>
              <a:defRPr/>
            </a:pPr>
            <a:r>
              <a:rPr lang="ru-RU" sz="2000" smtClean="0"/>
              <a:t>	</a:t>
            </a:r>
            <a:r>
              <a:rPr lang="ru-RU" sz="2400" smtClean="0">
                <a:solidFill>
                  <a:srgbClr val="000099"/>
                </a:solidFill>
              </a:rPr>
              <a:t>Умение наблюдать, вести беседу с пациентами и правильно описывать их состояние – становится ведущим в работе медицинских сестер.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354013" algn="l"/>
              </a:tabLst>
              <a:defRPr/>
            </a:pPr>
            <a:r>
              <a:rPr lang="ru-RU" sz="2400" smtClean="0">
                <a:solidFill>
                  <a:srgbClr val="000099"/>
                </a:solidFill>
              </a:rPr>
              <a:t>	Проявление интереса к сбору анамнеза больного и проводимый совместно с врачами разбор течения болезни учит видеть в каждом конкретную личность со своими жизненными переживаниями, болезнями,  изменениями в психике. 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354013" algn="l"/>
              </a:tabLst>
              <a:defRPr/>
            </a:pPr>
            <a:r>
              <a:rPr lang="ru-RU" sz="2400" smtClean="0">
                <a:solidFill>
                  <a:srgbClr val="000099"/>
                </a:solidFill>
              </a:rPr>
              <a:t>	Эти </a:t>
            </a:r>
            <a:r>
              <a:rPr lang="ru-RU" sz="24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элементы сестринского процесса</a:t>
            </a:r>
            <a:r>
              <a:rPr lang="ru-RU" sz="2400" b="1" smtClean="0">
                <a:solidFill>
                  <a:srgbClr val="FF3300"/>
                </a:solidFill>
              </a:rPr>
              <a:t> </a:t>
            </a:r>
            <a:r>
              <a:rPr lang="ru-RU" sz="2400" smtClean="0">
                <a:solidFill>
                  <a:srgbClr val="000099"/>
                </a:solidFill>
              </a:rPr>
              <a:t>в психиатрии остаются актуальными и по сей день.</a:t>
            </a:r>
          </a:p>
        </p:txBody>
      </p:sp>
      <p:sp>
        <p:nvSpPr>
          <p:cNvPr id="39939" name="AutoShape 4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0" name="AutoShape 5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1" name="AutoShape 6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9942" name="Picture 10" descr="Изображение 242"/>
          <p:cNvPicPr>
            <a:picLocks noChangeAspect="1" noChangeArrowheads="1"/>
          </p:cNvPicPr>
          <p:nvPr/>
        </p:nvPicPr>
        <p:blipFill>
          <a:blip r:embed="rId2" cstate="email">
            <a:lum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725" y="3716338"/>
            <a:ext cx="3851275" cy="268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31" name="Picture 11" descr="Изображение 242"/>
          <p:cNvPicPr>
            <a:picLocks noChangeAspect="1" noChangeArrowheads="1"/>
          </p:cNvPicPr>
          <p:nvPr/>
        </p:nvPicPr>
        <p:blipFill>
          <a:blip r:embed="rId3" cstate="email">
            <a:lum bright="-6000" contras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4621" y="1236635"/>
            <a:ext cx="3609027" cy="2400933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79613" y="0"/>
            <a:ext cx="7164387" cy="981075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ИСТОРИЯ РАЗВИТИЯ ПСИХИАТРИЧЕСКОЙ ПОМОЩИ</a:t>
            </a:r>
            <a:b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Омской области</a:t>
            </a:r>
          </a:p>
        </p:txBody>
      </p:sp>
      <p:sp>
        <p:nvSpPr>
          <p:cNvPr id="177164" name="Rectangle 1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052513"/>
            <a:ext cx="9144000" cy="647700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Tx/>
              <a:buNone/>
              <a:tabLst>
                <a:tab pos="358775" algn="l"/>
              </a:tabLst>
              <a:defRPr/>
            </a:pPr>
            <a:r>
              <a:rPr lang="ru-RU" sz="2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больница насчитывает 2800 коек,                                                                   работает 450 специалистов со средним медицинским образованием</a:t>
            </a:r>
            <a:r>
              <a:rPr lang="ru-RU" sz="200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endParaRPr lang="ru-RU" sz="1800" b="1" smtClean="0"/>
          </a:p>
        </p:txBody>
      </p:sp>
      <p:sp>
        <p:nvSpPr>
          <p:cNvPr id="40963" name="AutoShape 4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4" name="AutoShape 5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5" name="AutoShape 6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7168" name="Text Box 16"/>
          <p:cNvSpPr txBox="1">
            <a:spLocks noChangeArrowheads="1"/>
          </p:cNvSpPr>
          <p:nvPr/>
        </p:nvSpPr>
        <p:spPr bwMode="auto">
          <a:xfrm>
            <a:off x="0" y="188913"/>
            <a:ext cx="18351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4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конец 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4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60-х годов</a:t>
            </a:r>
          </a:p>
        </p:txBody>
      </p:sp>
      <p:sp>
        <p:nvSpPr>
          <p:cNvPr id="60427" name="Text Box 11"/>
          <p:cNvSpPr txBox="1">
            <a:spLocks noChangeArrowheads="1"/>
          </p:cNvSpPr>
          <p:nvPr/>
        </p:nvSpPr>
        <p:spPr bwMode="auto">
          <a:xfrm>
            <a:off x="179388" y="1628775"/>
            <a:ext cx="8785225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buClr>
                <a:srgbClr val="000099"/>
              </a:buClr>
              <a:buFont typeface="Wingdings" pitchFamily="2" charset="2"/>
              <a:buNone/>
              <a:defRPr/>
            </a:pPr>
            <a:r>
              <a:rPr lang="ru-RU" sz="20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Существенные изменения в работе </a:t>
            </a:r>
          </a:p>
          <a:p>
            <a:pPr algn="ctr">
              <a:buClr>
                <a:srgbClr val="000099"/>
              </a:buClr>
              <a:buFont typeface="Wingdings" pitchFamily="2" charset="2"/>
              <a:buNone/>
              <a:defRPr/>
            </a:pPr>
            <a:r>
              <a:rPr lang="ru-RU" sz="20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медицинских сестёр и младшего персонала:</a:t>
            </a:r>
          </a:p>
          <a:p>
            <a:pPr>
              <a:lnSpc>
                <a:spcPct val="90000"/>
              </a:lnSpc>
              <a:spcBef>
                <a:spcPct val="30000"/>
              </a:spcBef>
              <a:buClr>
                <a:srgbClr val="000099"/>
              </a:buClr>
              <a:buFont typeface="Wingdings" pitchFamily="2" charset="2"/>
              <a:buChar char="§"/>
              <a:defRPr/>
            </a:pPr>
            <a:r>
              <a:rPr lang="ru-RU" sz="2000" b="1">
                <a:solidFill>
                  <a:srgbClr val="000099"/>
                </a:solidFill>
              </a:rPr>
              <a:t> внедрение принципов поэтапной реабилитации больных, восстановления социальных связей и трудоспособности;</a:t>
            </a:r>
          </a:p>
          <a:p>
            <a:pPr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§"/>
              <a:defRPr/>
            </a:pPr>
            <a:r>
              <a:rPr lang="ru-RU" sz="2000" b="1">
                <a:solidFill>
                  <a:srgbClr val="000099"/>
                </a:solidFill>
              </a:rPr>
              <a:t> психологическая и профессиональная переориентация медицинского персонала -</a:t>
            </a:r>
            <a:r>
              <a:rPr lang="ru-RU" sz="2000" b="1"/>
              <a:t>  </a:t>
            </a:r>
            <a:r>
              <a:rPr lang="ru-RU" sz="20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 традиционных методов «надзирательства» и одностороннего медикаментозного лечения к активному проведению реабилитационных программ</a:t>
            </a:r>
            <a:r>
              <a:rPr lang="ru-RU" sz="2000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.;</a:t>
            </a:r>
          </a:p>
        </p:txBody>
      </p:sp>
      <p:pic>
        <p:nvPicPr>
          <p:cNvPr id="40968" name="Picture 14" descr="Изображение 24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>
            <a:lum bright="6000" contrast="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35600" y="4221163"/>
            <a:ext cx="3514725" cy="2381250"/>
          </a:xfrm>
        </p:spPr>
      </p:pic>
      <p:sp>
        <p:nvSpPr>
          <p:cNvPr id="60431" name="Text Box 15"/>
          <p:cNvSpPr txBox="1">
            <a:spLocks noChangeArrowheads="1"/>
          </p:cNvSpPr>
          <p:nvPr/>
        </p:nvSpPr>
        <p:spPr bwMode="auto">
          <a:xfrm>
            <a:off x="250825" y="4076700"/>
            <a:ext cx="5364163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99"/>
              </a:buClr>
              <a:buFont typeface="Wingdings" pitchFamily="2" charset="2"/>
              <a:buChar char="§"/>
              <a:defRPr/>
            </a:pPr>
            <a:r>
              <a:rPr lang="ru-RU" sz="2000"/>
              <a:t> </a:t>
            </a:r>
            <a:r>
              <a:rPr lang="ru-RU" sz="2000" b="1">
                <a:solidFill>
                  <a:srgbClr val="000099"/>
                </a:solidFill>
              </a:rPr>
              <a:t>изменение штатного расписания – сокращение ночных и дневных</a:t>
            </a:r>
            <a:r>
              <a:rPr lang="ru-RU" sz="2000" b="1" i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0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«надзирателей»</a:t>
            </a:r>
            <a:r>
              <a:rPr lang="ru-RU" sz="2000" b="1" i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000" b="1">
                <a:solidFill>
                  <a:srgbClr val="000099"/>
                </a:solidFill>
              </a:rPr>
              <a:t>и введение должностей</a:t>
            </a:r>
            <a:r>
              <a:rPr lang="ru-RU" sz="2000" b="1" i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0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«медицинской сестры по трудовой терапии», «старшей медицинской сестры лечебно-трудовых мастерских», «медицинской сестры по культтерапии».</a:t>
            </a:r>
            <a:endParaRPr lang="ru-RU" sz="200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08175" y="188913"/>
            <a:ext cx="6911975" cy="503237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СОЗДАНИЕ СОВЕТА МЕДИЦИНСКИХ СЕСТЁР</a:t>
            </a:r>
          </a:p>
        </p:txBody>
      </p:sp>
      <p:sp>
        <p:nvSpPr>
          <p:cNvPr id="62492" name="AutoShape 4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493" name="AutoShape 5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494" name="AutoShape 6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495" name="Text Box 9"/>
          <p:cNvSpPr txBox="1">
            <a:spLocks noChangeArrowheads="1"/>
          </p:cNvSpPr>
          <p:nvPr/>
        </p:nvSpPr>
        <p:spPr bwMode="auto">
          <a:xfrm>
            <a:off x="1835150" y="1268413"/>
            <a:ext cx="53101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000099"/>
                </a:solidFill>
              </a:rPr>
              <a:t>1969 год – Совет медицинских сестёр</a:t>
            </a:r>
          </a:p>
        </p:txBody>
      </p:sp>
      <p:sp>
        <p:nvSpPr>
          <p:cNvPr id="177168" name="Text Box 16"/>
          <p:cNvSpPr txBox="1">
            <a:spLocks noChangeArrowheads="1"/>
          </p:cNvSpPr>
          <p:nvPr/>
        </p:nvSpPr>
        <p:spPr bwMode="auto">
          <a:xfrm>
            <a:off x="0" y="188913"/>
            <a:ext cx="18351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4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конец 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4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60-х годов</a:t>
            </a:r>
          </a:p>
        </p:txBody>
      </p:sp>
      <p:grpSp>
        <p:nvGrpSpPr>
          <p:cNvPr id="2" name="Organization Chart 17"/>
          <p:cNvGrpSpPr>
            <a:grpSpLocks/>
          </p:cNvGrpSpPr>
          <p:nvPr/>
        </p:nvGrpSpPr>
        <p:grpSpPr bwMode="auto">
          <a:xfrm>
            <a:off x="179388" y="3052763"/>
            <a:ext cx="8785225" cy="2752725"/>
            <a:chOff x="1134" y="1270"/>
            <a:chExt cx="3888" cy="720"/>
          </a:xfrm>
        </p:grpSpPr>
        <p:sp>
          <p:nvSpPr>
            <p:cNvPr id="3" name="_s62482"/>
            <p:cNvSpPr>
              <a:spLocks noChangeArrowheads="1"/>
            </p:cNvSpPr>
            <p:nvPr/>
          </p:nvSpPr>
          <p:spPr bwMode="auto">
            <a:xfrm>
              <a:off x="2646" y="127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cxnSp>
          <p:nvCxnSpPr>
            <p:cNvPr id="62490" name="_s62490"/>
            <p:cNvCxnSpPr>
              <a:cxnSpLocks noChangeShapeType="1"/>
              <a:stCxn id="7" idx="0"/>
              <a:endCxn id="3" idx="2"/>
            </p:cNvCxnSpPr>
            <p:nvPr/>
          </p:nvCxnSpPr>
          <p:spPr bwMode="auto">
            <a:xfrm rot="5400000" flipH="1">
              <a:off x="3762" y="874"/>
              <a:ext cx="144" cy="1512"/>
            </a:xfrm>
            <a:prstGeom prst="bentConnector3">
              <a:avLst>
                <a:gd name="adj1" fmla="val 2081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488" name="_s62488"/>
            <p:cNvCxnSpPr>
              <a:cxnSpLocks noChangeShapeType="1"/>
              <a:stCxn id="6" idx="0"/>
              <a:endCxn id="3" idx="2"/>
            </p:cNvCxnSpPr>
            <p:nvPr/>
          </p:nvCxnSpPr>
          <p:spPr bwMode="auto">
            <a:xfrm rot="5400000" flipH="1">
              <a:off x="3258" y="1378"/>
              <a:ext cx="144" cy="504"/>
            </a:xfrm>
            <a:prstGeom prst="bentConnector3">
              <a:avLst>
                <a:gd name="adj1" fmla="val 2081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487" name="_s62487"/>
            <p:cNvCxnSpPr>
              <a:cxnSpLocks noChangeShapeType="1"/>
              <a:stCxn id="5" idx="0"/>
              <a:endCxn id="3" idx="2"/>
            </p:cNvCxnSpPr>
            <p:nvPr/>
          </p:nvCxnSpPr>
          <p:spPr bwMode="auto">
            <a:xfrm rot="16200000">
              <a:off x="2754" y="1378"/>
              <a:ext cx="144" cy="504"/>
            </a:xfrm>
            <a:prstGeom prst="bentConnector3">
              <a:avLst>
                <a:gd name="adj1" fmla="val 2081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486" name="_s62486"/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16200000">
              <a:off x="2250" y="874"/>
              <a:ext cx="144" cy="1512"/>
            </a:xfrm>
            <a:prstGeom prst="bentConnector3">
              <a:avLst>
                <a:gd name="adj1" fmla="val 2081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" name="_s62483"/>
            <p:cNvSpPr>
              <a:spLocks noChangeArrowheads="1"/>
            </p:cNvSpPr>
            <p:nvPr/>
          </p:nvSpPr>
          <p:spPr bwMode="auto">
            <a:xfrm>
              <a:off x="1134" y="1702"/>
              <a:ext cx="864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50000">
                  <a:srgbClr val="99CCFF"/>
                </a:gs>
                <a:gs pos="100000">
                  <a:srgbClr val="99C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  <a:cs typeface="Arial" charset="0"/>
                </a:rPr>
                <a:t>ПРОИЗВОД-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  <a:cs typeface="Arial" charset="0"/>
                </a:rPr>
                <a:t>СТВЕННЫЙ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  <a:cs typeface="Arial" charset="0"/>
                </a:rPr>
                <a:t>СЕКТОР</a:t>
              </a:r>
            </a:p>
          </p:txBody>
        </p:sp>
        <p:sp>
          <p:nvSpPr>
            <p:cNvPr id="5" name="_s62484"/>
            <p:cNvSpPr>
              <a:spLocks noChangeArrowheads="1"/>
            </p:cNvSpPr>
            <p:nvPr/>
          </p:nvSpPr>
          <p:spPr bwMode="auto">
            <a:xfrm>
              <a:off x="2142" y="1702"/>
              <a:ext cx="864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50000">
                  <a:srgbClr val="99CCFF"/>
                </a:gs>
                <a:gs pos="100000">
                  <a:srgbClr val="99C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  <a:cs typeface="Arial" charset="0"/>
                </a:rPr>
                <a:t>САНИТАРНЫЙ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  <a:cs typeface="Arial" charset="0"/>
                </a:rPr>
                <a:t>СЕКТОР</a:t>
              </a:r>
            </a:p>
          </p:txBody>
        </p:sp>
        <p:sp>
          <p:nvSpPr>
            <p:cNvPr id="6" name="_s62485"/>
            <p:cNvSpPr>
              <a:spLocks noChangeArrowheads="1"/>
            </p:cNvSpPr>
            <p:nvPr/>
          </p:nvSpPr>
          <p:spPr bwMode="auto">
            <a:xfrm>
              <a:off x="3150" y="1702"/>
              <a:ext cx="864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50000">
                  <a:srgbClr val="99CCFF"/>
                </a:gs>
                <a:gs pos="100000">
                  <a:srgbClr val="99C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  <a:cs typeface="Arial" charset="0"/>
                </a:rPr>
                <a:t>УЧЕБНО-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  <a:cs typeface="Arial" charset="0"/>
                </a:rPr>
                <a:t>ВОСПИТАТЕЛЬ-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  <a:cs typeface="Arial" charset="0"/>
                </a:rPr>
                <a:t>НЫЙ СЕКТОР</a:t>
              </a:r>
            </a:p>
          </p:txBody>
        </p:sp>
        <p:sp>
          <p:nvSpPr>
            <p:cNvPr id="7" name="_s62489"/>
            <p:cNvSpPr>
              <a:spLocks noChangeArrowheads="1"/>
            </p:cNvSpPr>
            <p:nvPr/>
          </p:nvSpPr>
          <p:spPr bwMode="auto">
            <a:xfrm>
              <a:off x="4158" y="1702"/>
              <a:ext cx="864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50000">
                  <a:srgbClr val="99CCFF"/>
                </a:gs>
                <a:gs pos="100000">
                  <a:srgbClr val="99C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  <a:cs typeface="Arial" charset="0"/>
                </a:rPr>
                <a:t>СЕКТОР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  <a:cs typeface="Arial" charset="0"/>
                </a:rPr>
                <a:t>ПО ПИТАНИЮ</a:t>
              </a:r>
            </a:p>
          </p:txBody>
        </p:sp>
      </p:grpSp>
      <p:pic>
        <p:nvPicPr>
          <p:cNvPr id="179208" name="Picture 8" descr="Изображение 240"/>
          <p:cNvPicPr>
            <a:picLocks noChangeAspect="1" noChangeArrowheads="1"/>
          </p:cNvPicPr>
          <p:nvPr/>
        </p:nvPicPr>
        <p:blipFill>
          <a:blip r:embed="rId2" cstate="email">
            <a:lum bright="6000" contras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150" y="1700213"/>
            <a:ext cx="5378450" cy="2517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188913"/>
            <a:ext cx="7235825" cy="647700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РУКОВОДИТЕЛИ СОВЕТА МЕДИЦИНСКИХ СЕСТЁР</a:t>
            </a:r>
          </a:p>
        </p:txBody>
      </p:sp>
      <p:sp>
        <p:nvSpPr>
          <p:cNvPr id="63490" name="AutoShape 4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3491" name="AutoShape 5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3492" name="AutoShape 6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3493" name="Text Box 11"/>
          <p:cNvSpPr txBox="1">
            <a:spLocks noChangeArrowheads="1"/>
          </p:cNvSpPr>
          <p:nvPr/>
        </p:nvSpPr>
        <p:spPr bwMode="auto">
          <a:xfrm>
            <a:off x="5003800" y="5157788"/>
            <a:ext cx="3700463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000099"/>
                </a:solidFill>
              </a:rPr>
              <a:t>Антонова Анна Викентьевна главная медицинская сестра, председатель Совета медицинских сестёр                   1974-1997 г.г.</a:t>
            </a:r>
          </a:p>
        </p:txBody>
      </p:sp>
      <p:pic>
        <p:nvPicPr>
          <p:cNvPr id="63495" name="Picture 11" descr="ФОТО № 2-1 БЕГЛОВА М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14" y="1071546"/>
            <a:ext cx="2571768" cy="4034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539750" y="5157788"/>
            <a:ext cx="3816350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000099"/>
                </a:solidFill>
              </a:rPr>
              <a:t>Беглова Мария Андреевна</a:t>
            </a:r>
            <a:r>
              <a:rPr lang="ru-RU">
                <a:solidFill>
                  <a:srgbClr val="000099"/>
                </a:solidFill>
              </a:rPr>
              <a:t> </a:t>
            </a:r>
            <a:r>
              <a:rPr lang="ru-RU" b="1">
                <a:solidFill>
                  <a:srgbClr val="000099"/>
                </a:solidFill>
              </a:rPr>
              <a:t>заместитель главного врача, руководитель Совета медицинских сестёр                     1969-1975 г.г.</a:t>
            </a:r>
          </a:p>
        </p:txBody>
      </p:sp>
      <p:pic>
        <p:nvPicPr>
          <p:cNvPr id="104450" name="Picture 2" descr="F:\ФОТО\ПОРТРЕТЫ\АНТОНОВА А.В (1).jpg"/>
          <p:cNvPicPr>
            <a:picLocks noChangeAspect="1" noChangeArrowheads="1"/>
          </p:cNvPicPr>
          <p:nvPr/>
        </p:nvPicPr>
        <p:blipFill>
          <a:blip r:embed="rId3" cstate="email">
            <a:lum bright="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7813" y="1108075"/>
            <a:ext cx="2714625" cy="405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52" name="Rectangle 8"/>
          <p:cNvSpPr>
            <a:spLocks noGrp="1" noChangeArrowheads="1"/>
          </p:cNvSpPr>
          <p:nvPr>
            <p:ph type="title"/>
          </p:nvPr>
        </p:nvSpPr>
        <p:spPr>
          <a:xfrm>
            <a:off x="2051050" y="188913"/>
            <a:ext cx="7092950" cy="633412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ИСТОРИЯ РАЗВИТИЯ ПСИХИАТРИЧЕСКОЙ ПОМОЩИ</a:t>
            </a:r>
            <a:b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Омской области</a:t>
            </a:r>
          </a:p>
        </p:txBody>
      </p:sp>
      <p:sp>
        <p:nvSpPr>
          <p:cNvPr id="64514" name="AutoShape 4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4515" name="AutoShape 5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4516" name="AutoShape 6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5353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1979613" y="1125538"/>
            <a:ext cx="6769100" cy="35877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РАСШИРЕНИЕ ПСИХИАТРИЧЕСКОЙ СЛУЖБЫ</a:t>
            </a:r>
          </a:p>
        </p:txBody>
      </p:sp>
      <p:sp>
        <p:nvSpPr>
          <p:cNvPr id="185365" name="Text Box 21"/>
          <p:cNvSpPr txBox="1">
            <a:spLocks noChangeArrowheads="1"/>
          </p:cNvSpPr>
          <p:nvPr/>
        </p:nvSpPr>
        <p:spPr bwMode="auto">
          <a:xfrm>
            <a:off x="179388" y="333375"/>
            <a:ext cx="1908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1984 год</a:t>
            </a:r>
          </a:p>
        </p:txBody>
      </p:sp>
      <p:pic>
        <p:nvPicPr>
          <p:cNvPr id="64520" name="Picture 19" descr="Изображение 298"/>
          <p:cNvPicPr>
            <a:picLocks noChangeAspect="1" noChangeArrowheads="1"/>
          </p:cNvPicPr>
          <p:nvPr/>
        </p:nvPicPr>
        <p:blipFill>
          <a:blip r:embed="rId2" cstate="email">
            <a:lum contrast="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7884" y="4214818"/>
            <a:ext cx="3060700" cy="2092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4521" name="Picture 15" descr="Изображение 291"/>
          <p:cNvPicPr>
            <a:picLocks noChangeAspect="1" noChangeArrowheads="1"/>
          </p:cNvPicPr>
          <p:nvPr/>
        </p:nvPicPr>
        <p:blipFill>
          <a:blip r:embed="rId3" cstate="email">
            <a:lum bright="24000" contras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3240" y="4143380"/>
            <a:ext cx="3087688" cy="2209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4522" name="Picture 16" descr="Изображение 293"/>
          <p:cNvPicPr>
            <a:picLocks noChangeAspect="1" noChangeArrowheads="1"/>
          </p:cNvPicPr>
          <p:nvPr/>
        </p:nvPicPr>
        <p:blipFill>
          <a:blip r:embed="rId4" cstate="email">
            <a:lum bright="6000" contras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00504"/>
            <a:ext cx="3311525" cy="2309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 Box 20"/>
          <p:cNvSpPr txBox="1">
            <a:spLocks noChangeArrowheads="1"/>
          </p:cNvSpPr>
          <p:nvPr/>
        </p:nvSpPr>
        <p:spPr bwMode="auto">
          <a:xfrm>
            <a:off x="6119813" y="6308725"/>
            <a:ext cx="302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>
                <a:solidFill>
                  <a:srgbClr val="000099"/>
                </a:solidFill>
              </a:rPr>
              <a:t>ФТО</a:t>
            </a:r>
          </a:p>
        </p:txBody>
      </p:sp>
      <p:pic>
        <p:nvPicPr>
          <p:cNvPr id="64524" name="Picture 21" descr="Изображение 295"/>
          <p:cNvPicPr>
            <a:picLocks noChangeAspect="1" noChangeArrowheads="1"/>
          </p:cNvPicPr>
          <p:nvPr/>
        </p:nvPicPr>
        <p:blipFill>
          <a:blip r:embed="rId5" cstate="email">
            <a:lum bright="12000" contras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6446" y="1928802"/>
            <a:ext cx="3084512" cy="2117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4525" name="Picture 22" descr="Изображение 296"/>
          <p:cNvPicPr>
            <a:picLocks noChangeAspect="1" noChangeArrowheads="1"/>
          </p:cNvPicPr>
          <p:nvPr/>
        </p:nvPicPr>
        <p:blipFill>
          <a:blip r:embed="rId6" cstate="email">
            <a:lum bright="12000" contras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1802" y="1928802"/>
            <a:ext cx="2997200" cy="2114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 Box 20"/>
          <p:cNvSpPr txBox="1">
            <a:spLocks noChangeArrowheads="1"/>
          </p:cNvSpPr>
          <p:nvPr/>
        </p:nvSpPr>
        <p:spPr bwMode="auto">
          <a:xfrm>
            <a:off x="395288" y="6308725"/>
            <a:ext cx="302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>
                <a:solidFill>
                  <a:srgbClr val="000099"/>
                </a:solidFill>
              </a:rPr>
              <a:t>ЦСО</a:t>
            </a:r>
          </a:p>
        </p:txBody>
      </p:sp>
      <p:sp>
        <p:nvSpPr>
          <p:cNvPr id="64526" name="Text Box 20"/>
          <p:cNvSpPr txBox="1">
            <a:spLocks noChangeArrowheads="1"/>
          </p:cNvSpPr>
          <p:nvPr/>
        </p:nvSpPr>
        <p:spPr bwMode="auto">
          <a:xfrm>
            <a:off x="3492500" y="1571625"/>
            <a:ext cx="5327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>
                <a:solidFill>
                  <a:srgbClr val="000099"/>
                </a:solidFill>
              </a:rPr>
              <a:t>ЛЕЧЕБНО-ПРОИЗВОДСТВЕННЫЕ МАСТЕРСКИЕ</a:t>
            </a:r>
          </a:p>
        </p:txBody>
      </p:sp>
      <p:sp>
        <p:nvSpPr>
          <p:cNvPr id="64527" name="Text Box 20"/>
          <p:cNvSpPr txBox="1">
            <a:spLocks noChangeArrowheads="1"/>
          </p:cNvSpPr>
          <p:nvPr/>
        </p:nvSpPr>
        <p:spPr bwMode="auto">
          <a:xfrm>
            <a:off x="395288" y="1557338"/>
            <a:ext cx="302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>
                <a:solidFill>
                  <a:srgbClr val="000099"/>
                </a:solidFill>
              </a:rPr>
              <a:t>ОТДЕЛ АСУ</a:t>
            </a:r>
          </a:p>
        </p:txBody>
      </p:sp>
      <p:pic>
        <p:nvPicPr>
          <p:cNvPr id="64529" name="Picture 26" descr="Изображение 299"/>
          <p:cNvPicPr>
            <a:picLocks noChangeAspect="1" noChangeArrowheads="1"/>
          </p:cNvPicPr>
          <p:nvPr/>
        </p:nvPicPr>
        <p:blipFill>
          <a:blip r:embed="rId7" cstate="email">
            <a:lum bright="18000" contras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928802"/>
            <a:ext cx="3063875" cy="2085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 Box 20"/>
          <p:cNvSpPr txBox="1">
            <a:spLocks noChangeArrowheads="1"/>
          </p:cNvSpPr>
          <p:nvPr/>
        </p:nvSpPr>
        <p:spPr bwMode="auto">
          <a:xfrm>
            <a:off x="3500438" y="6286500"/>
            <a:ext cx="302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>
                <a:solidFill>
                  <a:srgbClr val="000099"/>
                </a:solidFill>
              </a:rPr>
              <a:t>ЛФК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10" descr="ФОТО № 7 ПОСВЯЩЕНИЕ В ПРОФЕССИЮ МОЛОДЫХ СПЕЦИАЛИСТОВ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3438" y="1571625"/>
            <a:ext cx="4186237" cy="265112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5539" name="Picture 12" descr="Изображение 22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email">
            <a:lum bright="-12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8625" y="1714500"/>
            <a:ext cx="2520950" cy="435451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5352" name="Rectangle 8"/>
          <p:cNvSpPr>
            <a:spLocks noGrp="1" noChangeArrowheads="1"/>
          </p:cNvSpPr>
          <p:nvPr>
            <p:ph type="title" sz="quarter" idx="4294967295"/>
          </p:nvPr>
        </p:nvSpPr>
        <p:spPr>
          <a:xfrm>
            <a:off x="1798638" y="188913"/>
            <a:ext cx="7345362" cy="706437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ИСТОРИЯ РАЗВИТИЯ ПСИХИАТРИЧЕСКОЙ ПОМОЩИ</a:t>
            </a:r>
            <a:b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Омской области</a:t>
            </a:r>
          </a:p>
        </p:txBody>
      </p:sp>
      <p:sp>
        <p:nvSpPr>
          <p:cNvPr id="65551" name="Text Box 15"/>
          <p:cNvSpPr txBox="1">
            <a:spLocks noChangeArrowheads="1"/>
          </p:cNvSpPr>
          <p:nvPr/>
        </p:nvSpPr>
        <p:spPr bwMode="auto">
          <a:xfrm>
            <a:off x="2124075" y="1125538"/>
            <a:ext cx="67691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КОНКУРСЫ ПРОФЕССИОНАЛЬНОГО МАСТЕРСТВА</a:t>
            </a:r>
          </a:p>
        </p:txBody>
      </p:sp>
      <p:pic>
        <p:nvPicPr>
          <p:cNvPr id="65538" name="Picture 11" descr="ФОТО № 6 КОНУРС НА ЛУЧШУЮ МЕДСЕСТРУ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43188" y="3929063"/>
            <a:ext cx="4370387" cy="25717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050" y="188913"/>
            <a:ext cx="7092950" cy="633412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СЕСТРИНСКАЯ ДЕЯТЕЛЬНОСТЬ                                           на современном этапе развития             психиатрической помощи</a:t>
            </a:r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1050" y="1341438"/>
            <a:ext cx="6913563" cy="5111750"/>
          </a:xfrm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FontTx/>
              <a:buNone/>
              <a:tabLst>
                <a:tab pos="354013" algn="l"/>
              </a:tabLst>
              <a:defRPr/>
            </a:pPr>
            <a:r>
              <a:rPr lang="ru-RU" sz="2000" b="1" smtClean="0">
                <a:solidFill>
                  <a:srgbClr val="000099"/>
                </a:solidFill>
              </a:rPr>
              <a:t>Ознаменовался </a:t>
            </a:r>
            <a:r>
              <a:rPr lang="ru-RU" sz="2000" b="1" i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100-летним юбилеем больницы</a:t>
            </a:r>
            <a:r>
              <a:rPr lang="ru-RU" sz="2000" b="1" smtClean="0"/>
              <a:t> и </a:t>
            </a:r>
            <a:r>
              <a:rPr lang="ru-RU" sz="2000" b="1" smtClean="0">
                <a:solidFill>
                  <a:srgbClr val="000099"/>
                </a:solidFill>
              </a:rPr>
              <a:t>началом реформирования всей психиатрической службы Омской области и  Сестринского дела в психиатрии:</a:t>
            </a:r>
          </a:p>
          <a:p>
            <a:pPr marL="0" indent="0" eaLnBrk="1" hangingPunct="1">
              <a:spcBef>
                <a:spcPct val="50000"/>
              </a:spcBef>
              <a:buClr>
                <a:srgbClr val="2850A0"/>
              </a:buClr>
              <a:buFont typeface="Wingdings" pitchFamily="2" charset="2"/>
              <a:buChar char="§"/>
              <a:tabLst>
                <a:tab pos="354013" algn="l"/>
              </a:tabLst>
              <a:defRPr/>
            </a:pPr>
            <a:r>
              <a:rPr lang="ru-RU" sz="2000" b="1" smtClean="0">
                <a:solidFill>
                  <a:srgbClr val="000099"/>
                </a:solidFill>
              </a:rPr>
              <a:t> начат переход от «медицинской» модели к «биопсихосоциальной»  комплексного терапевтического и реабилитационного воздействия, целью которого является возвращение больного в социум</a:t>
            </a:r>
            <a:r>
              <a:rPr lang="ru-RU" sz="2000" smtClean="0">
                <a:solidFill>
                  <a:srgbClr val="000099"/>
                </a:solidFill>
              </a:rPr>
              <a:t>;</a:t>
            </a:r>
          </a:p>
          <a:p>
            <a:pPr marL="0" indent="0" eaLnBrk="1" hangingPunct="1">
              <a:spcBef>
                <a:spcPct val="50000"/>
              </a:spcBef>
              <a:buClr>
                <a:srgbClr val="2850A0"/>
              </a:buClr>
              <a:buFont typeface="Wingdings" pitchFamily="2" charset="2"/>
              <a:buChar char="§"/>
              <a:tabLst>
                <a:tab pos="354013" algn="l"/>
              </a:tabLst>
              <a:defRPr/>
            </a:pPr>
            <a:r>
              <a:rPr lang="ru-RU" sz="2000" b="1" smtClean="0">
                <a:solidFill>
                  <a:srgbClr val="000099"/>
                </a:solidFill>
              </a:rPr>
              <a:t> в медицинском сообществе назревает необходимость по пересмотру имеющейся модели Сестринского дела</a:t>
            </a:r>
            <a:r>
              <a:rPr lang="ru-RU" sz="2000" smtClean="0">
                <a:solidFill>
                  <a:srgbClr val="000099"/>
                </a:solidFill>
              </a:rPr>
              <a:t>;</a:t>
            </a:r>
          </a:p>
          <a:p>
            <a:pPr marL="0" indent="0" eaLnBrk="1" hangingPunct="1">
              <a:spcBef>
                <a:spcPct val="50000"/>
              </a:spcBef>
              <a:buClr>
                <a:srgbClr val="2850A0"/>
              </a:buClr>
              <a:buFont typeface="Wingdings" pitchFamily="2" charset="2"/>
              <a:buChar char="§"/>
              <a:tabLst>
                <a:tab pos="354013" algn="l"/>
              </a:tabLst>
              <a:defRPr/>
            </a:pPr>
            <a:r>
              <a:rPr lang="ru-RU" sz="2000" b="1" smtClean="0">
                <a:solidFill>
                  <a:srgbClr val="000099"/>
                </a:solidFill>
              </a:rPr>
              <a:t> начинается подготовка старших медицинских сестер на повышенном уровне образования.</a:t>
            </a:r>
          </a:p>
        </p:txBody>
      </p:sp>
      <p:sp>
        <p:nvSpPr>
          <p:cNvPr id="66563" name="AutoShape 4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6564" name="AutoShape 5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6565" name="AutoShape 6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6566" name="Rectangle 7"/>
          <p:cNvSpPr>
            <a:spLocks noChangeArrowheads="1"/>
          </p:cNvSpPr>
          <p:nvPr/>
        </p:nvSpPr>
        <p:spPr bwMode="auto">
          <a:xfrm>
            <a:off x="0" y="23288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87401" name="Picture 9" descr="aleksandr-utkin-glavnyy-vrach-omskoy-klinicheskoy-psihiatricheskoy-bolnicy-zasluzhennyy-vrach-rf-vrach-vysshey-kategorii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341438"/>
            <a:ext cx="1554163" cy="2160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7402" name="Rectangle 10"/>
          <p:cNvSpPr>
            <a:spLocks noChangeArrowheads="1"/>
          </p:cNvSpPr>
          <p:nvPr/>
        </p:nvSpPr>
        <p:spPr bwMode="auto">
          <a:xfrm>
            <a:off x="179388" y="404813"/>
            <a:ext cx="16668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4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1997 год</a:t>
            </a:r>
          </a:p>
        </p:txBody>
      </p:sp>
      <p:pic>
        <p:nvPicPr>
          <p:cNvPr id="187403" name="Picture 11" descr="Васильева Л"/>
          <p:cNvPicPr>
            <a:picLocks noChangeAspect="1" noChangeArrowheads="1"/>
          </p:cNvPicPr>
          <p:nvPr/>
        </p:nvPicPr>
        <p:blipFill>
          <a:blip r:embed="rId3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4076700"/>
            <a:ext cx="1512888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66570" name="Text Box 12"/>
          <p:cNvSpPr txBox="1">
            <a:spLocks noChangeArrowheads="1"/>
          </p:cNvSpPr>
          <p:nvPr/>
        </p:nvSpPr>
        <p:spPr bwMode="auto">
          <a:xfrm>
            <a:off x="179388" y="3644900"/>
            <a:ext cx="18716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000099"/>
                </a:solidFill>
              </a:rPr>
              <a:t>УТКИН А.А.</a:t>
            </a:r>
          </a:p>
        </p:txBody>
      </p:sp>
      <p:sp>
        <p:nvSpPr>
          <p:cNvPr id="66571" name="Text Box 13"/>
          <p:cNvSpPr txBox="1">
            <a:spLocks noChangeArrowheads="1"/>
          </p:cNvSpPr>
          <p:nvPr/>
        </p:nvSpPr>
        <p:spPr bwMode="auto">
          <a:xfrm>
            <a:off x="0" y="6308725"/>
            <a:ext cx="21955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000099"/>
                </a:solidFill>
              </a:rPr>
              <a:t>ВАСИЛЬЕВА Л.П.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050" y="188913"/>
            <a:ext cx="7092950" cy="633412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СЕСТРИНСКАЯ ДЕЯТЕЛЬНОСТЬ                                           на современном этапе развития             психиатрической помощи</a:t>
            </a:r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96975"/>
            <a:ext cx="8713787" cy="1655763"/>
          </a:xfrm>
        </p:spPr>
        <p:txBody>
          <a:bodyPr/>
          <a:lstStyle/>
          <a:p>
            <a:pPr marL="0" indent="0" eaLnBrk="1" hangingPunct="1">
              <a:lnSpc>
                <a:spcPct val="110000"/>
              </a:lnSpc>
              <a:buFontTx/>
              <a:buNone/>
              <a:defRPr/>
            </a:pPr>
            <a:r>
              <a:rPr lang="ru-RU" sz="2000" b="1" smtClean="0">
                <a:solidFill>
                  <a:srgbClr val="000099"/>
                </a:solidFill>
              </a:rPr>
              <a:t>на базе больницы проводится  семинар  по лидерству и управлению сестринским делом</a:t>
            </a:r>
            <a:r>
              <a:rPr lang="ru-RU" sz="2000" b="1" smtClean="0"/>
              <a:t> </a:t>
            </a:r>
            <a:r>
              <a:rPr lang="ru-RU" sz="2000" b="1" i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«Смелое начало»</a:t>
            </a:r>
            <a:r>
              <a:rPr lang="ru-RU" sz="2000" b="1" smtClean="0"/>
              <a:t> </a:t>
            </a:r>
            <a:r>
              <a:rPr lang="ru-RU" sz="2000" b="1" smtClean="0">
                <a:solidFill>
                  <a:srgbClr val="000099"/>
                </a:solidFill>
              </a:rPr>
              <a:t>- это было рождение Омской профессиональной сестринской ассоциации, объединившей тысячи медицинских сестер Омской области в мощную  организацию. </a:t>
            </a:r>
          </a:p>
        </p:txBody>
      </p:sp>
      <p:sp>
        <p:nvSpPr>
          <p:cNvPr id="67587" name="AutoShape 4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7588" name="AutoShape 5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7589" name="AutoShape 6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7590" name="Rectangle 7"/>
          <p:cNvSpPr>
            <a:spLocks noChangeArrowheads="1"/>
          </p:cNvSpPr>
          <p:nvPr/>
        </p:nvSpPr>
        <p:spPr bwMode="auto">
          <a:xfrm>
            <a:off x="0" y="23288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88424" name="Text Box 8"/>
          <p:cNvSpPr txBox="1">
            <a:spLocks noChangeArrowheads="1"/>
          </p:cNvSpPr>
          <p:nvPr/>
        </p:nvSpPr>
        <p:spPr bwMode="auto">
          <a:xfrm>
            <a:off x="179388" y="333375"/>
            <a:ext cx="161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ru-RU" sz="24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2000 год</a:t>
            </a:r>
          </a:p>
        </p:txBody>
      </p:sp>
      <p:pic>
        <p:nvPicPr>
          <p:cNvPr id="67592" name="Picture 11" descr="Изображение 242"/>
          <p:cNvPicPr>
            <a:picLocks noChangeAspect="1" noChangeArrowheads="1"/>
          </p:cNvPicPr>
          <p:nvPr/>
        </p:nvPicPr>
        <p:blipFill>
          <a:blip r:embed="rId2" cstate="email">
            <a:lum bright="6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913" y="3141663"/>
            <a:ext cx="6396037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82" name="Picture 18" descr="img217"/>
          <p:cNvPicPr>
            <a:picLocks noChangeAspect="1" noChangeArrowheads="1"/>
          </p:cNvPicPr>
          <p:nvPr/>
        </p:nvPicPr>
        <p:blipFill>
          <a:blip r:embed="rId2" cstate="email">
            <a:lum bright="6000" contras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0338" y="4652963"/>
            <a:ext cx="2519362" cy="1811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050" y="188913"/>
            <a:ext cx="7092950" cy="633412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СЕСТРИНСКАЯ ДЕЯТЕЛЬНОСТЬ                                           на современном этапе развития             психиатрической помощи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268413"/>
            <a:ext cx="8964612" cy="3024187"/>
          </a:xfrm>
        </p:spPr>
        <p:txBody>
          <a:bodyPr/>
          <a:lstStyle/>
          <a:p>
            <a:pPr marL="176213" indent="-176213" eaLnBrk="1" hangingPunct="1">
              <a:buClr>
                <a:srgbClr val="000099"/>
              </a:buClr>
              <a:buFont typeface="Wingdings" pitchFamily="2" charset="2"/>
              <a:buNone/>
            </a:pPr>
            <a:r>
              <a:rPr lang="ru-RU" sz="2000" b="1" smtClean="0"/>
              <a:t>	</a:t>
            </a:r>
            <a:r>
              <a:rPr lang="ru-RU" sz="2000" b="1" smtClean="0">
                <a:solidFill>
                  <a:srgbClr val="000099"/>
                </a:solidFill>
              </a:rPr>
              <a:t>Начинается преобразование Сестринского дела в психиатрии и внедрение новых форм работы:</a:t>
            </a:r>
          </a:p>
          <a:p>
            <a:pPr marL="176213" indent="-176213" eaLnBrk="1" hangingPunct="1">
              <a:buClr>
                <a:srgbClr val="000099"/>
              </a:buClr>
              <a:buFont typeface="Wingdings" pitchFamily="2" charset="2"/>
              <a:buChar char="§"/>
            </a:pPr>
            <a:r>
              <a:rPr lang="ru-RU" sz="2000" b="1" smtClean="0">
                <a:solidFill>
                  <a:srgbClr val="000099"/>
                </a:solidFill>
              </a:rPr>
              <a:t> изучаются принципы психосоциальной терапии и психосоциальной реабилитации;  </a:t>
            </a:r>
          </a:p>
          <a:p>
            <a:pPr marL="176213" indent="-176213" eaLnBrk="1" hangingPunct="1">
              <a:buClr>
                <a:srgbClr val="000099"/>
              </a:buClr>
              <a:buFont typeface="Wingdings" pitchFamily="2" charset="2"/>
              <a:buChar char="§"/>
            </a:pPr>
            <a:r>
              <a:rPr lang="ru-RU" sz="2000" b="1" smtClean="0">
                <a:solidFill>
                  <a:srgbClr val="000099"/>
                </a:solidFill>
              </a:rPr>
              <a:t> медицинские сестры становятся участниками Канадско-Российской программы по Инвалидности. Знакомятся с новыми методиками ведения пациентов; </a:t>
            </a:r>
          </a:p>
          <a:p>
            <a:pPr marL="176213" indent="-176213" eaLnBrk="1" hangingPunct="1">
              <a:buClr>
                <a:srgbClr val="000099"/>
              </a:buClr>
              <a:buFont typeface="Wingdings" pitchFamily="2" charset="2"/>
              <a:buChar char="§"/>
            </a:pPr>
            <a:r>
              <a:rPr lang="ru-RU" sz="2000" b="1" smtClean="0">
                <a:solidFill>
                  <a:srgbClr val="000099"/>
                </a:solidFill>
              </a:rPr>
              <a:t> для изучения опыта на месте посещают Москву, Санкт-Петербург, Ставрополь и Екатеринбург.</a:t>
            </a:r>
            <a:endParaRPr lang="ru-RU" sz="2000" smtClean="0">
              <a:solidFill>
                <a:srgbClr val="000099"/>
              </a:solidFill>
            </a:endParaRPr>
          </a:p>
        </p:txBody>
      </p:sp>
      <p:sp>
        <p:nvSpPr>
          <p:cNvPr id="68612" name="AutoShape 4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8613" name="AutoShape 5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8614" name="AutoShape 6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8615" name="Rectangle 7"/>
          <p:cNvSpPr>
            <a:spLocks noChangeArrowheads="1"/>
          </p:cNvSpPr>
          <p:nvPr/>
        </p:nvSpPr>
        <p:spPr bwMode="auto">
          <a:xfrm>
            <a:off x="0" y="23288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90480" name="Picture 16" descr="Image3"/>
          <p:cNvPicPr>
            <a:picLocks noChangeAspect="1" noChangeArrowheads="1"/>
          </p:cNvPicPr>
          <p:nvPr/>
        </p:nvPicPr>
        <p:blipFill>
          <a:blip r:embed="rId3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4365625"/>
            <a:ext cx="2536825" cy="1714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0481" name="Picture 17" descr="Изображение 244"/>
          <p:cNvPicPr>
            <a:picLocks noChangeAspect="1" noChangeArrowheads="1"/>
          </p:cNvPicPr>
          <p:nvPr/>
        </p:nvPicPr>
        <p:blipFill>
          <a:blip r:embed="rId4" cstate="email">
            <a:lum bright="30000" contrast="7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5825" y="4437063"/>
            <a:ext cx="1379538" cy="2087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0483" name="Picture 19" descr="img218"/>
          <p:cNvPicPr>
            <a:picLocks noChangeAspect="1" noChangeArrowheads="1"/>
          </p:cNvPicPr>
          <p:nvPr/>
        </p:nvPicPr>
        <p:blipFill>
          <a:blip r:embed="rId5" cstate="email">
            <a:lum bright="-12000" contras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4292600"/>
            <a:ext cx="2640012" cy="1725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83" name="Picture 7" descr="35249312_1735_RakesProgress_8_b"/>
          <p:cNvPicPr>
            <a:picLocks noChangeAspect="1" noChangeArrowheads="1"/>
          </p:cNvPicPr>
          <p:nvPr/>
        </p:nvPicPr>
        <p:blipFill>
          <a:blip r:embed="rId2" cstate="email">
            <a:lum bright="-12000" contras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188" y="1643063"/>
            <a:ext cx="2736850" cy="2211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6985000" cy="720725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ИСТОРИЯ РАЗВИТИЯ ПСИХИАТРИЧЕСКОЙ ПОМОЩИ</a:t>
            </a:r>
          </a:p>
        </p:txBody>
      </p:sp>
      <p:pic>
        <p:nvPicPr>
          <p:cNvPr id="152581" name="Picture 5" descr="97893876"/>
          <p:cNvPicPr>
            <a:picLocks noChangeAspect="1" noChangeArrowheads="1"/>
          </p:cNvPicPr>
          <p:nvPr/>
        </p:nvPicPr>
        <p:blipFill>
          <a:blip r:embed="rId3" cstate="email">
            <a:lum bright="-6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4688" y="1500188"/>
            <a:ext cx="2828925" cy="2081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2580" name="Picture 4" descr="25207"/>
          <p:cNvPicPr>
            <a:picLocks noChangeAspect="1" noChangeArrowheads="1"/>
          </p:cNvPicPr>
          <p:nvPr/>
        </p:nvPicPr>
        <p:blipFill>
          <a:blip r:embed="rId4" cstate="email">
            <a:lum bright="-6000"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3" y="1500188"/>
            <a:ext cx="2916237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2591" name="Picture 15" descr="10"/>
          <p:cNvPicPr>
            <a:picLocks noChangeAspect="1" noChangeArrowheads="1"/>
          </p:cNvPicPr>
          <p:nvPr/>
        </p:nvPicPr>
        <p:blipFill>
          <a:blip r:embed="rId5" cstate="email">
            <a:lum bright="-18000" contras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1500" y="3933825"/>
            <a:ext cx="3198813" cy="2339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2593" name="Picture 17" descr="Ivan_grozny_1672"/>
          <p:cNvPicPr>
            <a:picLocks noChangeAspect="1" noChangeArrowheads="1"/>
          </p:cNvPicPr>
          <p:nvPr/>
        </p:nvPicPr>
        <p:blipFill>
          <a:blip r:embed="rId6" cstate="email">
            <a:lum bright="-6000"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00" y="3860800"/>
            <a:ext cx="2074863" cy="259238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152595" name="Picture 19" descr="18138"/>
          <p:cNvPicPr>
            <a:picLocks noChangeAspect="1" noChangeArrowheads="1"/>
          </p:cNvPicPr>
          <p:nvPr/>
        </p:nvPicPr>
        <p:blipFill>
          <a:blip r:embed="rId7" cstate="email">
            <a:lum bright="-12000"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4005263"/>
            <a:ext cx="3384550" cy="2249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2596" name="Text Box 20"/>
          <p:cNvSpPr txBox="1">
            <a:spLocks noChangeArrowheads="1"/>
          </p:cNvSpPr>
          <p:nvPr/>
        </p:nvSpPr>
        <p:spPr bwMode="auto">
          <a:xfrm>
            <a:off x="0" y="188913"/>
            <a:ext cx="2016125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  <a:defRPr/>
            </a:pPr>
            <a:r>
              <a:rPr lang="ru-RU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Средние        века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050" y="188913"/>
            <a:ext cx="7092950" cy="633412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СЕСТРИНСКАЯ ДЕЯТЕЛЬНОСТЬ                                           на современном этапе развития             психиатрической помощи</a:t>
            </a:r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413"/>
            <a:ext cx="8569325" cy="3024187"/>
          </a:xfrm>
        </p:spPr>
        <p:txBody>
          <a:bodyPr/>
          <a:lstStyle/>
          <a:p>
            <a:pPr marL="176213" indent="-176213" eaLnBrk="1" hangingPunct="1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§"/>
              <a:defRPr/>
            </a:pPr>
            <a:r>
              <a:rPr lang="ru-RU" sz="2000" b="1" dirty="0" smtClean="0">
                <a:solidFill>
                  <a:srgbClr val="000099"/>
                </a:solidFill>
              </a:rPr>
              <a:t>Формируются </a:t>
            </a:r>
            <a:r>
              <a:rPr lang="ru-RU" sz="2000" b="1" dirty="0" err="1" smtClean="0">
                <a:solidFill>
                  <a:srgbClr val="000099"/>
                </a:solidFill>
              </a:rPr>
              <a:t>полипрофессиональные</a:t>
            </a:r>
            <a:r>
              <a:rPr lang="ru-RU" sz="2000" b="1" dirty="0" smtClean="0">
                <a:solidFill>
                  <a:srgbClr val="000099"/>
                </a:solidFill>
              </a:rPr>
              <a:t> бригады, в состав которых входят медицинские сестры. </a:t>
            </a:r>
          </a:p>
          <a:p>
            <a:pPr marL="176213" indent="-176213" eaLnBrk="1" hangingPunct="1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§"/>
              <a:defRPr/>
            </a:pPr>
            <a:r>
              <a:rPr lang="ru-RU" sz="2000" b="1" dirty="0" smtClean="0">
                <a:solidFill>
                  <a:srgbClr val="000099"/>
                </a:solidFill>
              </a:rPr>
              <a:t>Разрабатываются и проводятся сестринские психосоциальные тренинги: «Навыки самообслуживания, «Независимое проживание», «Правильный прием лекарственных препаратов», «Жизнь с болезнью», «Поддержка в семье» и т.д. </a:t>
            </a:r>
          </a:p>
          <a:p>
            <a:pPr marL="176213" indent="-176213" eaLnBrk="1" hangingPunct="1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§"/>
              <a:defRPr/>
            </a:pPr>
            <a:r>
              <a:rPr lang="ru-RU" sz="2000" b="1" dirty="0" smtClean="0">
                <a:solidFill>
                  <a:srgbClr val="000099"/>
                </a:solidFill>
              </a:rPr>
              <a:t>Вводятся </a:t>
            </a:r>
            <a:r>
              <a:rPr lang="ru-RU" sz="2000" b="1" dirty="0" err="1" smtClean="0">
                <a:solidFill>
                  <a:srgbClr val="000099"/>
                </a:solidFill>
              </a:rPr>
              <a:t>субспециальности</a:t>
            </a:r>
            <a:r>
              <a:rPr lang="ru-RU" sz="2000" b="1" dirty="0" smtClean="0">
                <a:solidFill>
                  <a:srgbClr val="000099"/>
                </a:solidFill>
              </a:rPr>
              <a:t> медицинской сестры по реабилитации и медицинской сестры-координатора.</a:t>
            </a:r>
          </a:p>
          <a:p>
            <a:pPr marL="176213" indent="-176213" eaLnBrk="1" hangingPunct="1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§"/>
              <a:defRPr/>
            </a:pPr>
            <a:r>
              <a:rPr lang="ru-RU" sz="2000" b="1" dirty="0" smtClean="0">
                <a:solidFill>
                  <a:srgbClr val="000099"/>
                </a:solidFill>
              </a:rPr>
              <a:t>Внедряется</a:t>
            </a:r>
            <a:r>
              <a:rPr lang="ru-RU" sz="2000" b="1" dirty="0" smtClean="0"/>
              <a:t> </a:t>
            </a: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</a:t>
            </a:r>
            <a:r>
              <a:rPr lang="en-US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case management</a:t>
            </a: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»</a:t>
            </a:r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rgbClr val="000099"/>
                </a:solidFill>
              </a:rPr>
              <a:t>- ведение индивидуального случая.</a:t>
            </a:r>
            <a:r>
              <a:rPr lang="ru-RU" sz="2000" dirty="0" smtClean="0">
                <a:solidFill>
                  <a:srgbClr val="000099"/>
                </a:solidFill>
              </a:rPr>
              <a:t> </a:t>
            </a:r>
          </a:p>
        </p:txBody>
      </p:sp>
      <p:sp>
        <p:nvSpPr>
          <p:cNvPr id="69635" name="AutoShape 4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9636" name="AutoShape 5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9637" name="AutoShape 6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9638" name="Rectangle 7"/>
          <p:cNvSpPr>
            <a:spLocks noChangeArrowheads="1"/>
          </p:cNvSpPr>
          <p:nvPr/>
        </p:nvSpPr>
        <p:spPr bwMode="auto">
          <a:xfrm>
            <a:off x="0" y="23288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91496" name="Text Box 8"/>
          <p:cNvSpPr txBox="1">
            <a:spLocks noChangeArrowheads="1"/>
          </p:cNvSpPr>
          <p:nvPr/>
        </p:nvSpPr>
        <p:spPr bwMode="auto">
          <a:xfrm>
            <a:off x="0" y="260350"/>
            <a:ext cx="1908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2002 год</a:t>
            </a:r>
          </a:p>
        </p:txBody>
      </p:sp>
      <p:pic>
        <p:nvPicPr>
          <p:cNvPr id="191497" name="Picture 9" descr="S6001716"/>
          <p:cNvPicPr>
            <a:picLocks noChangeAspect="1" noChangeArrowheads="1"/>
          </p:cNvPicPr>
          <p:nvPr/>
        </p:nvPicPr>
        <p:blipFill>
          <a:blip r:embed="rId2" cstate="email">
            <a:lum bright="12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4365625"/>
            <a:ext cx="3097213" cy="2016125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191499" name="Picture 11" descr="S6001706"/>
          <p:cNvPicPr>
            <a:picLocks noChangeAspect="1" noChangeArrowheads="1"/>
          </p:cNvPicPr>
          <p:nvPr/>
        </p:nvPicPr>
        <p:blipFill>
          <a:blip r:embed="rId3" cstate="email">
            <a:lum bright="6000" contras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1802" y="4214818"/>
            <a:ext cx="3152801" cy="207170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9642" name="Picture 10" descr="S6001722"/>
          <p:cNvPicPr>
            <a:picLocks noChangeAspect="1" noChangeArrowheads="1"/>
          </p:cNvPicPr>
          <p:nvPr/>
        </p:nvPicPr>
        <p:blipFill>
          <a:blip r:embed="rId4" cstate="email">
            <a:lum bright="6000"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6300" y="3913188"/>
            <a:ext cx="3108325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050" y="188913"/>
            <a:ext cx="7092950" cy="633412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СЕСТРИНСКАЯ ДЕЯТЕЛЬНОСТЬ                                           на современном этапе развития             психиатрической помощи</a:t>
            </a:r>
          </a:p>
        </p:txBody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5219700" cy="5472112"/>
          </a:xfrm>
        </p:spPr>
        <p:txBody>
          <a:bodyPr/>
          <a:lstStyle/>
          <a:p>
            <a:pPr marL="176213" indent="-88900" eaLnBrk="1" hangingPunct="1">
              <a:lnSpc>
                <a:spcPct val="90000"/>
              </a:lnSpc>
              <a:buClr>
                <a:srgbClr val="000099"/>
              </a:buClr>
              <a:buFont typeface="Wingdings" pitchFamily="2" charset="2"/>
              <a:buNone/>
              <a:tabLst>
                <a:tab pos="354013" algn="l"/>
              </a:tabLst>
              <a:defRPr/>
            </a:pPr>
            <a:r>
              <a:rPr lang="ru-RU" sz="2000" b="1" dirty="0" smtClean="0"/>
              <a:t>	</a:t>
            </a:r>
            <a:r>
              <a:rPr lang="ru-RU" sz="2000" b="1" dirty="0" smtClean="0">
                <a:solidFill>
                  <a:srgbClr val="000099"/>
                </a:solidFill>
              </a:rPr>
              <a:t>В рамках реабилитации психически больных </a:t>
            </a: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формируется </a:t>
            </a: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терапевтическая среда</a:t>
            </a:r>
            <a:r>
              <a:rPr lang="ru-RU" sz="2000" b="1" dirty="0" smtClean="0">
                <a:solidFill>
                  <a:srgbClr val="FF0000"/>
                </a:solidFill>
              </a:rPr>
              <a:t>: </a:t>
            </a:r>
          </a:p>
          <a:p>
            <a:pPr marL="176213" indent="-88900" eaLnBrk="1" hangingPunct="1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§"/>
              <a:tabLst>
                <a:tab pos="354013" algn="l"/>
              </a:tabLst>
              <a:defRPr/>
            </a:pPr>
            <a:r>
              <a:rPr lang="ru-RU" sz="2000" b="1" dirty="0" smtClean="0">
                <a:solidFill>
                  <a:srgbClr val="000099"/>
                </a:solidFill>
              </a:rPr>
              <a:t>Медицинские сестры инструктируют больных  и их ближайшее окружение, как по вопросам психогигиены, так и личной гигиены. </a:t>
            </a:r>
          </a:p>
          <a:p>
            <a:pPr marL="176213" indent="-88900" eaLnBrk="1" hangingPunct="1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§"/>
              <a:tabLst>
                <a:tab pos="354013" algn="l"/>
              </a:tabLst>
              <a:defRPr/>
            </a:pPr>
            <a:r>
              <a:rPr lang="ru-RU" sz="2000" b="1" dirty="0" smtClean="0">
                <a:solidFill>
                  <a:srgbClr val="000099"/>
                </a:solidFill>
              </a:rPr>
              <a:t>Оцениваются взаимоотношения между больными, ведется их группирование. </a:t>
            </a:r>
          </a:p>
          <a:p>
            <a:pPr marL="176213" indent="-88900" eaLnBrk="1" hangingPunct="1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§"/>
              <a:tabLst>
                <a:tab pos="354013" algn="l"/>
              </a:tabLst>
              <a:defRPr/>
            </a:pPr>
            <a:r>
              <a:rPr lang="ru-RU" sz="2000" b="1" dirty="0" smtClean="0">
                <a:solidFill>
                  <a:srgbClr val="000099"/>
                </a:solidFill>
              </a:rPr>
              <a:t>Среди пациентов формируются рабочие группы и группы досуга. </a:t>
            </a:r>
          </a:p>
          <a:p>
            <a:pPr marL="176213" indent="-88900" eaLnBrk="1" hangingPunct="1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§"/>
              <a:tabLst>
                <a:tab pos="354013" algn="l"/>
              </a:tabLst>
              <a:defRPr/>
            </a:pPr>
            <a:r>
              <a:rPr lang="ru-RU" sz="2000" b="1" dirty="0" smtClean="0">
                <a:solidFill>
                  <a:srgbClr val="000099"/>
                </a:solidFill>
              </a:rPr>
              <a:t>Возобновляется работа Совета самоуправления, как для больных, так и их родственников. </a:t>
            </a:r>
          </a:p>
          <a:p>
            <a:pPr marL="176213" indent="-88900" eaLnBrk="1" hangingPunct="1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§"/>
              <a:tabLst>
                <a:tab pos="354013" algn="l"/>
              </a:tabLst>
              <a:defRPr/>
            </a:pPr>
            <a:r>
              <a:rPr lang="ru-RU" sz="2000" b="1" dirty="0" smtClean="0">
                <a:solidFill>
                  <a:srgbClr val="000099"/>
                </a:solidFill>
              </a:rPr>
              <a:t>Организуется «Открытый телефон доверия». </a:t>
            </a:r>
          </a:p>
          <a:p>
            <a:pPr marL="176213" indent="-88900" eaLnBrk="1" hangingPunct="1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§"/>
              <a:tabLst>
                <a:tab pos="354013" algn="l"/>
              </a:tabLst>
              <a:defRPr/>
            </a:pPr>
            <a:r>
              <a:rPr lang="ru-RU" sz="2000" b="1" dirty="0" smtClean="0">
                <a:solidFill>
                  <a:srgbClr val="000099"/>
                </a:solidFill>
              </a:rPr>
              <a:t>Проводятся  «дни открытых дверей»</a:t>
            </a:r>
            <a:r>
              <a:rPr lang="ru-RU" sz="2000" b="1" dirty="0" smtClean="0"/>
              <a:t> </a:t>
            </a:r>
          </a:p>
        </p:txBody>
      </p:sp>
      <p:sp>
        <p:nvSpPr>
          <p:cNvPr id="70659" name="AutoShape 4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660" name="AutoShape 5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661" name="Rectangle 7"/>
          <p:cNvSpPr>
            <a:spLocks noChangeArrowheads="1"/>
          </p:cNvSpPr>
          <p:nvPr/>
        </p:nvSpPr>
        <p:spPr bwMode="auto">
          <a:xfrm>
            <a:off x="0" y="23288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70662" name="Picture 8" descr="S6005604"/>
          <p:cNvPicPr>
            <a:picLocks noChangeAspect="1" noChangeArrowheads="1"/>
          </p:cNvPicPr>
          <p:nvPr/>
        </p:nvPicPr>
        <p:blipFill>
          <a:blip r:embed="rId2" cstate="email">
            <a:lum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836613"/>
            <a:ext cx="2544762" cy="268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2522" name="Picture 10" descr="S6005607"/>
          <p:cNvPicPr>
            <a:picLocks noChangeAspect="1" noChangeArrowheads="1"/>
          </p:cNvPicPr>
          <p:nvPr/>
        </p:nvPicPr>
        <p:blipFill>
          <a:blip r:embed="rId3" cstate="email">
            <a:lum bright="12000" contrast="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1142" y="2462534"/>
            <a:ext cx="1957263" cy="1469133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70664" name="Picture 11" descr="IMG_6919"/>
          <p:cNvPicPr>
            <a:picLocks noChangeAspect="1" noChangeArrowheads="1"/>
          </p:cNvPicPr>
          <p:nvPr/>
        </p:nvPicPr>
        <p:blipFill>
          <a:blip r:embed="rId4" cstate="email">
            <a:lum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997200"/>
            <a:ext cx="2192338" cy="209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2524" name="Picture 12" descr="IMG_7100"/>
          <p:cNvPicPr>
            <a:picLocks noChangeAspect="1" noChangeArrowheads="1"/>
          </p:cNvPicPr>
          <p:nvPr/>
        </p:nvPicPr>
        <p:blipFill>
          <a:blip r:embed="rId5" cstate="email">
            <a:lum bright="6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3424" y="4386898"/>
            <a:ext cx="3268904" cy="2014864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050" y="188913"/>
            <a:ext cx="7092950" cy="633412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СЕСТРИНСКАЯ ДЕЯТЕЛЬНОСТЬ                                           на современном этапе развития             психиатрической помощи</a:t>
            </a:r>
          </a:p>
        </p:txBody>
      </p:sp>
      <p:sp>
        <p:nvSpPr>
          <p:cNvPr id="716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96975"/>
            <a:ext cx="8713787" cy="2376488"/>
          </a:xfrm>
        </p:spPr>
        <p:txBody>
          <a:bodyPr/>
          <a:lstStyle/>
          <a:p>
            <a:pPr marL="0" indent="0" eaLnBrk="1" hangingPunct="1">
              <a:buClr>
                <a:srgbClr val="000099"/>
              </a:buClr>
              <a:buFont typeface="Wingdings" pitchFamily="2" charset="2"/>
              <a:buChar char="§"/>
            </a:pPr>
            <a:r>
              <a:rPr lang="ru-RU" sz="2000" b="1" smtClean="0">
                <a:solidFill>
                  <a:srgbClr val="000099"/>
                </a:solidFill>
              </a:rPr>
              <a:t> Совет медицинских сестер  реорганизуется в Совет по сестринскому делу, в состав которого вошел сектор по психосоциальной реабилитации;</a:t>
            </a:r>
          </a:p>
          <a:p>
            <a:pPr marL="0" indent="0" eaLnBrk="1" hangingPunct="1">
              <a:buClr>
                <a:srgbClr val="000099"/>
              </a:buClr>
              <a:buFont typeface="Wingdings" pitchFamily="2" charset="2"/>
              <a:buChar char="§"/>
            </a:pPr>
            <a:r>
              <a:rPr lang="ru-RU" sz="2000" b="1" smtClean="0">
                <a:solidFill>
                  <a:srgbClr val="000099"/>
                </a:solidFill>
              </a:rPr>
              <a:t> Создается учебно-методический комплекс, включающий в себя учебно-методический кабинет и кабинет по психосоциальной помощи, где проходят подготовку студенты медицинских учебных заведений, медицинские сестры и младший персонал.</a:t>
            </a:r>
          </a:p>
        </p:txBody>
      </p:sp>
      <p:sp>
        <p:nvSpPr>
          <p:cNvPr id="71683" name="AutoShape 4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684" name="AutoShape 5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685" name="AutoShape 6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686" name="Rectangle 7"/>
          <p:cNvSpPr>
            <a:spLocks noChangeArrowheads="1"/>
          </p:cNvSpPr>
          <p:nvPr/>
        </p:nvSpPr>
        <p:spPr bwMode="auto">
          <a:xfrm>
            <a:off x="0" y="23288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1687" name="Text Box 8"/>
          <p:cNvSpPr txBox="1">
            <a:spLocks noChangeArrowheads="1"/>
          </p:cNvSpPr>
          <p:nvPr/>
        </p:nvSpPr>
        <p:spPr bwMode="auto">
          <a:xfrm>
            <a:off x="0" y="260350"/>
            <a:ext cx="2051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FF3300"/>
                </a:solidFill>
              </a:rPr>
              <a:t>2006-2007 гг.</a:t>
            </a:r>
          </a:p>
        </p:txBody>
      </p:sp>
      <p:pic>
        <p:nvPicPr>
          <p:cNvPr id="193551" name="Picture 15" descr="P1040136"/>
          <p:cNvPicPr>
            <a:picLocks noChangeAspect="1" noChangeArrowheads="1"/>
          </p:cNvPicPr>
          <p:nvPr/>
        </p:nvPicPr>
        <p:blipFill>
          <a:blip r:embed="rId2" cstate="email">
            <a:lum bright="12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175" y="3500438"/>
            <a:ext cx="2520950" cy="1506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3547" name="Picture 11" descr="Изображение 051"/>
          <p:cNvPicPr>
            <a:picLocks noChangeAspect="1" noChangeArrowheads="1"/>
          </p:cNvPicPr>
          <p:nvPr/>
        </p:nvPicPr>
        <p:blipFill>
          <a:blip r:embed="rId3" cstate="email">
            <a:lum bright="6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4005263"/>
            <a:ext cx="3816350" cy="20748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3549" name="Picture 13" descr="S6000130"/>
          <p:cNvPicPr>
            <a:picLocks noChangeAspect="1" noChangeArrowheads="1"/>
          </p:cNvPicPr>
          <p:nvPr/>
        </p:nvPicPr>
        <p:blipFill>
          <a:blip r:embed="rId4" cstate="email">
            <a:lum bright="18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7938" y="3643313"/>
            <a:ext cx="2592387" cy="167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3552" name="Picture 16" descr="S6306643"/>
          <p:cNvPicPr>
            <a:picLocks noChangeAspect="1" noChangeArrowheads="1"/>
          </p:cNvPicPr>
          <p:nvPr/>
        </p:nvPicPr>
        <p:blipFill>
          <a:blip r:embed="rId5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5" y="4929188"/>
            <a:ext cx="2449513" cy="1579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050" y="188913"/>
            <a:ext cx="7092950" cy="633412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СЕСТРИНСКАЯ ДЕЯТЕЛЬНОСТЬ                                           на современном этапе развития             психиатрической помощи</a:t>
            </a:r>
          </a:p>
        </p:txBody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41438"/>
            <a:ext cx="5435600" cy="5329237"/>
          </a:xfrm>
        </p:spPr>
        <p:txBody>
          <a:bodyPr/>
          <a:lstStyle/>
          <a:p>
            <a:pPr marL="176213" indent="-176213"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rgbClr val="000099"/>
                </a:solidFill>
              </a:rPr>
              <a:t>Медицинские сестры больницы</a:t>
            </a:r>
          </a:p>
          <a:p>
            <a:pPr marL="176213" indent="-176213" eaLnBrk="1" hangingPunct="1">
              <a:lnSpc>
                <a:spcPct val="80000"/>
              </a:lnSpc>
              <a:buClr>
                <a:srgbClr val="000099"/>
              </a:buClr>
              <a:buFont typeface="Wingdings" pitchFamily="2" charset="2"/>
              <a:buChar char="§"/>
            </a:pPr>
            <a:r>
              <a:rPr lang="ru-RU" sz="2000" b="1" smtClean="0">
                <a:solidFill>
                  <a:srgbClr val="000099"/>
                </a:solidFill>
              </a:rPr>
              <a:t>проходят обучение на повышенном уровне образования по квалификации «Медицинской сестры с углубленной подготовкой по психиатрии» и «Управление сестринской деятельностью» высшего профессионального образования.</a:t>
            </a:r>
          </a:p>
          <a:p>
            <a:pPr marL="176213" indent="-176213" eaLnBrk="1" hangingPunct="1">
              <a:lnSpc>
                <a:spcPct val="80000"/>
              </a:lnSpc>
              <a:buClr>
                <a:srgbClr val="000099"/>
              </a:buClr>
              <a:buFont typeface="Wingdings" pitchFamily="2" charset="2"/>
              <a:buChar char="§"/>
            </a:pPr>
            <a:r>
              <a:rPr lang="ru-RU" sz="2000" b="1" smtClean="0">
                <a:solidFill>
                  <a:srgbClr val="000099"/>
                </a:solidFill>
              </a:rPr>
              <a:t>принимают  участие в международных проектах «Обучение по каскадному принципу. Оказание помощи больным с туберкулезом и туберкулезом с множественной лекарственной устойчивостью в лечебно-профилактических учреждениях » и «Лидерство в переговорах», </a:t>
            </a:r>
          </a:p>
          <a:p>
            <a:pPr marL="176213" indent="-176213" eaLnBrk="1" hangingPunct="1">
              <a:lnSpc>
                <a:spcPct val="80000"/>
              </a:lnSpc>
              <a:buClr>
                <a:srgbClr val="000099"/>
              </a:buClr>
              <a:buFont typeface="Wingdings" pitchFamily="2" charset="2"/>
              <a:buChar char="§"/>
            </a:pPr>
            <a:r>
              <a:rPr lang="ru-RU" sz="2000" b="1" smtClean="0">
                <a:solidFill>
                  <a:srgbClr val="000099"/>
                </a:solidFill>
              </a:rPr>
              <a:t>активно занимаются научно-исследовательской работой, публикуются в специализированных изданиях.</a:t>
            </a:r>
            <a:r>
              <a:rPr lang="ru-RU" sz="2000" smtClean="0">
                <a:solidFill>
                  <a:srgbClr val="000099"/>
                </a:solidFill>
              </a:rPr>
              <a:t> </a:t>
            </a:r>
          </a:p>
        </p:txBody>
      </p:sp>
      <p:sp>
        <p:nvSpPr>
          <p:cNvPr id="72707" name="AutoShape 4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708" name="AutoShape 5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709" name="AutoShape 6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710" name="Rectangle 7"/>
          <p:cNvSpPr>
            <a:spLocks noChangeArrowheads="1"/>
          </p:cNvSpPr>
          <p:nvPr/>
        </p:nvSpPr>
        <p:spPr bwMode="auto">
          <a:xfrm>
            <a:off x="0" y="23288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94571" name="Picture 11" descr="P1020301"/>
          <p:cNvPicPr>
            <a:picLocks noChangeAspect="1" noChangeArrowheads="1"/>
          </p:cNvPicPr>
          <p:nvPr/>
        </p:nvPicPr>
        <p:blipFill>
          <a:blip r:embed="rId2" cstate="email">
            <a:lum bright="12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163" y="4149725"/>
            <a:ext cx="1568450" cy="1174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572" name="Picture 12" descr="P102030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950" y="4652963"/>
            <a:ext cx="1600200" cy="1200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575" name="Picture 15" descr="Фото Международный проект «ОКП. Оказание помощи больным и борьба с ТБ и ТБ/МЛУ-ТБ в ЛПУ» &lt;nobr&gt;2007-2008 г.&lt;/nobr&gt;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1125538"/>
            <a:ext cx="2181225" cy="1228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573" name="Picture 13" descr="Фото Проект ОПСА «Исследования в сестринском деле» &lt;nobr&gt;2011-2012 гг.&lt;/nobr&gt;"/>
          <p:cNvPicPr>
            <a:picLocks noChangeAspect="1" noChangeArrowheads="1"/>
          </p:cNvPicPr>
          <p:nvPr/>
        </p:nvPicPr>
        <p:blipFill>
          <a:blip r:embed="rId5" r:link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588" y="3429000"/>
            <a:ext cx="2171700" cy="1228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574" name="Picture 14" descr="Фото Международный проект «Лидерство в переговорах» 2007 — 2010 гг.: Самара, Астрахань, Йошкар-Ола, Омск"/>
          <p:cNvPicPr>
            <a:picLocks noChangeAspect="1" noChangeArrowheads="1"/>
          </p:cNvPicPr>
          <p:nvPr/>
        </p:nvPicPr>
        <p:blipFill>
          <a:blip r:embed="rId7" r:link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425" y="2276475"/>
            <a:ext cx="2228850" cy="1247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576" name="Picture 16" descr="Изображение 136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3" y="5373688"/>
            <a:ext cx="73342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94577" name="Picture 17" descr="Изображение 137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5963" y="5516563"/>
            <a:ext cx="73342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94578" name="Picture 18" descr="Изображение 005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3663" y="5373688"/>
            <a:ext cx="738187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94579" name="Picture 19" descr="Image1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388" y="5589588"/>
            <a:ext cx="6254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4580" name="Picture 20" descr="Image1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16913" y="5734050"/>
            <a:ext cx="6413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4581" name="Picture 21" descr="Image1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650" y="5661025"/>
            <a:ext cx="635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050" y="188913"/>
            <a:ext cx="7092950" cy="633412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СЕСТРИНСКАЯ ДЕЯТЕЛЬНОСТЬ                                           на современном этапе развития             психиатрической помощи</a:t>
            </a:r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12875"/>
            <a:ext cx="4032250" cy="4824413"/>
          </a:xfrm>
        </p:spPr>
        <p:txBody>
          <a:bodyPr/>
          <a:lstStyle/>
          <a:p>
            <a:pPr marL="0" indent="0" eaLnBrk="1" hangingPunct="1">
              <a:buClr>
                <a:srgbClr val="000099"/>
              </a:buClr>
              <a:buFont typeface="Wingdings" pitchFamily="2" charset="2"/>
              <a:buNone/>
              <a:tabLst>
                <a:tab pos="354013" algn="l"/>
              </a:tabLst>
              <a:defRPr/>
            </a:pPr>
            <a:r>
              <a:rPr lang="ru-RU" sz="2000" b="1" smtClean="0"/>
              <a:t>	</a:t>
            </a:r>
            <a:r>
              <a:rPr lang="ru-RU" sz="2000" b="1" smtClean="0">
                <a:solidFill>
                  <a:srgbClr val="000099"/>
                </a:solidFill>
              </a:rPr>
              <a:t>Состоялся семинар для медицинских сестер психиатрической и наркологической служб Омской области, посвященный Всемирному дню психического здоровья под девизом:</a:t>
            </a:r>
            <a:r>
              <a:rPr lang="ru-RU" sz="2000" b="1" smtClean="0"/>
              <a:t> </a:t>
            </a:r>
            <a:r>
              <a:rPr lang="ru-RU" sz="2000" b="1" i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«Большой толчок: инвестиции в психическое здоровье»</a:t>
            </a:r>
            <a:r>
              <a:rPr lang="ru-RU" sz="2000" b="1" smtClean="0">
                <a:solidFill>
                  <a:srgbClr val="FF3300"/>
                </a:solidFill>
              </a:rPr>
              <a:t>.</a:t>
            </a:r>
          </a:p>
          <a:p>
            <a:pPr marL="0" indent="0" eaLnBrk="1" hangingPunct="1">
              <a:buClr>
                <a:srgbClr val="000099"/>
              </a:buClr>
              <a:buFont typeface="Wingdings" pitchFamily="2" charset="2"/>
              <a:buNone/>
              <a:tabLst>
                <a:tab pos="354013" algn="l"/>
              </a:tabLst>
              <a:defRPr/>
            </a:pPr>
            <a:r>
              <a:rPr lang="ru-RU" sz="2000" b="1" smtClean="0"/>
              <a:t>	</a:t>
            </a:r>
            <a:r>
              <a:rPr lang="ru-RU" sz="2000" b="1" smtClean="0">
                <a:solidFill>
                  <a:srgbClr val="000099"/>
                </a:solidFill>
              </a:rPr>
              <a:t>Создана специализированная секция</a:t>
            </a:r>
            <a:r>
              <a:rPr lang="ru-RU" sz="2000" b="1" smtClean="0"/>
              <a:t> </a:t>
            </a:r>
            <a:r>
              <a:rPr lang="ru-RU" sz="2000" b="1" i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«Сестринское дело в психиатрии и наркологии».</a:t>
            </a:r>
            <a:r>
              <a:rPr lang="ru-RU" sz="200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73731" name="AutoShape 4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732" name="AutoShape 5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733" name="AutoShape 6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734" name="Rectangle 7"/>
          <p:cNvSpPr>
            <a:spLocks noChangeArrowheads="1"/>
          </p:cNvSpPr>
          <p:nvPr/>
        </p:nvSpPr>
        <p:spPr bwMode="auto">
          <a:xfrm>
            <a:off x="0" y="23288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96616" name="Text Box 8"/>
          <p:cNvSpPr txBox="1">
            <a:spLocks noChangeArrowheads="1"/>
          </p:cNvSpPr>
          <p:nvPr/>
        </p:nvSpPr>
        <p:spPr bwMode="auto">
          <a:xfrm>
            <a:off x="0" y="333375"/>
            <a:ext cx="1908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2011 г.</a:t>
            </a:r>
          </a:p>
        </p:txBody>
      </p:sp>
      <p:pic>
        <p:nvPicPr>
          <p:cNvPr id="196618" name="Picture 10" descr="DSC_055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4838" y="1243013"/>
            <a:ext cx="29527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96617" name="Picture 9" descr="DSC_0708-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2812" y="2895600"/>
            <a:ext cx="2751138" cy="20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96619" name="Picture 11" descr="P1020743"/>
          <p:cNvPicPr>
            <a:picLocks noChangeAspect="1" noChangeArrowheads="1"/>
          </p:cNvPicPr>
          <p:nvPr/>
        </p:nvPicPr>
        <p:blipFill>
          <a:blip r:embed="rId4" cstate="email">
            <a:lum bright="12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0230" y="4627571"/>
            <a:ext cx="2787650" cy="1863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99" name="Picture 15" descr="P1060367"/>
          <p:cNvPicPr>
            <a:picLocks noChangeAspect="1" noChangeArrowheads="1"/>
          </p:cNvPicPr>
          <p:nvPr/>
        </p:nvPicPr>
        <p:blipFill>
          <a:blip r:embed="rId2" cstate="email">
            <a:lum bright="6000" contras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3412" y="4929198"/>
            <a:ext cx="2160588" cy="147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5598" name="Picture 14" descr="P1060415"/>
          <p:cNvPicPr>
            <a:picLocks noChangeAspect="1" noChangeArrowheads="1"/>
          </p:cNvPicPr>
          <p:nvPr/>
        </p:nvPicPr>
        <p:blipFill>
          <a:blip r:embed="rId3" cstate="email">
            <a:lum bright="6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7950" y="3500438"/>
            <a:ext cx="2486054" cy="1738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5605" name="Picture 21" descr="IMG_0521"/>
          <p:cNvPicPr>
            <a:picLocks noChangeAspect="1" noChangeArrowheads="1"/>
          </p:cNvPicPr>
          <p:nvPr/>
        </p:nvPicPr>
        <p:blipFill>
          <a:blip r:embed="rId4" cstate="email">
            <a:lum contras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570" y="4429132"/>
            <a:ext cx="1474537" cy="2222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5596" name="Picture 12" descr="P1070712"/>
          <p:cNvPicPr>
            <a:picLocks noChangeAspect="1" noChangeArrowheads="1"/>
          </p:cNvPicPr>
          <p:nvPr/>
        </p:nvPicPr>
        <p:blipFill>
          <a:blip r:embed="rId5" cstate="email">
            <a:lum bright="6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913" y="4868863"/>
            <a:ext cx="2171700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5600" name="Picture 16" descr="DSC01851"/>
          <p:cNvPicPr>
            <a:picLocks noChangeAspect="1" noChangeArrowheads="1"/>
          </p:cNvPicPr>
          <p:nvPr/>
        </p:nvPicPr>
        <p:blipFill>
          <a:blip r:embed="rId6" cstate="email">
            <a:lum bright="6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0338" y="1916113"/>
            <a:ext cx="2548390" cy="1512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5597" name="Picture 13" descr="P1060414"/>
          <p:cNvPicPr>
            <a:picLocks noChangeAspect="1" noChangeArrowheads="1"/>
          </p:cNvPicPr>
          <p:nvPr/>
        </p:nvPicPr>
        <p:blipFill>
          <a:blip r:embed="rId7" cstate="email">
            <a:lum bright="12000" contrast="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8" y="1989137"/>
            <a:ext cx="2535225" cy="1746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050" y="188913"/>
            <a:ext cx="7092950" cy="633412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СЕСТРИНСКАЯ ДЕЯТЕЛЬНОСТЬ                                           на современном этапе развития             психиатрической помощи</a:t>
            </a:r>
          </a:p>
        </p:txBody>
      </p:sp>
      <p:sp>
        <p:nvSpPr>
          <p:cNvPr id="747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25538"/>
            <a:ext cx="8713787" cy="865187"/>
          </a:xfrm>
        </p:spPr>
        <p:txBody>
          <a:bodyPr/>
          <a:lstStyle/>
          <a:p>
            <a:pPr marL="0" indent="0" eaLnBrk="1" hangingPunct="1">
              <a:buClr>
                <a:srgbClr val="000099"/>
              </a:buClr>
              <a:buFont typeface="Wingdings" pitchFamily="2" charset="2"/>
              <a:buNone/>
            </a:pPr>
            <a:r>
              <a:rPr lang="ru-RU" sz="2000" b="1" smtClean="0">
                <a:solidFill>
                  <a:srgbClr val="000099"/>
                </a:solidFill>
              </a:rPr>
              <a:t>В настоящее время в больнице трудится 1428 сотрудников, из них сестринского персонала 429 человек и 464 – младшего персонала. </a:t>
            </a:r>
          </a:p>
        </p:txBody>
      </p:sp>
      <p:sp>
        <p:nvSpPr>
          <p:cNvPr id="74761" name="AutoShape 4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4762" name="AutoShape 5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4763" name="AutoShape 6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5592" name="Text Box 8"/>
          <p:cNvSpPr txBox="1">
            <a:spLocks noChangeArrowheads="1"/>
          </p:cNvSpPr>
          <p:nvPr/>
        </p:nvSpPr>
        <p:spPr bwMode="auto">
          <a:xfrm>
            <a:off x="0" y="333375"/>
            <a:ext cx="1908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2015 г.</a:t>
            </a:r>
          </a:p>
        </p:txBody>
      </p:sp>
      <p:pic>
        <p:nvPicPr>
          <p:cNvPr id="195593" name="Picture 9" descr="Отделение 1-1"/>
          <p:cNvPicPr>
            <a:picLocks noChangeAspect="1" noChangeArrowheads="1"/>
          </p:cNvPicPr>
          <p:nvPr/>
        </p:nvPicPr>
        <p:blipFill>
          <a:blip r:embed="rId8" cstate="email">
            <a:lum bright="6000" contras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936260"/>
            <a:ext cx="2535224" cy="1535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5601" name="Picture 17" descr="DSCN0184"/>
          <p:cNvPicPr>
            <a:picLocks noChangeAspect="1" noChangeArrowheads="1"/>
          </p:cNvPicPr>
          <p:nvPr/>
        </p:nvPicPr>
        <p:blipFill>
          <a:blip r:embed="rId9" cstate="email">
            <a:lum bright="12000" contras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3357563"/>
            <a:ext cx="2232025" cy="1546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5594" name="Picture 10" descr="Отделение 1-2"/>
          <p:cNvPicPr>
            <a:picLocks noChangeAspect="1" noChangeArrowheads="1"/>
          </p:cNvPicPr>
          <p:nvPr/>
        </p:nvPicPr>
        <p:blipFill>
          <a:blip r:embed="rId10" cstate="email">
            <a:lum contrast="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4786322"/>
            <a:ext cx="1225550" cy="18716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5602" name="Picture 18" descr="P1000608"/>
          <p:cNvPicPr>
            <a:picLocks noChangeAspect="1" noChangeArrowheads="1"/>
          </p:cNvPicPr>
          <p:nvPr/>
        </p:nvPicPr>
        <p:blipFill>
          <a:blip r:embed="rId11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3" y="2205162"/>
            <a:ext cx="1643074" cy="2263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5595" name="Picture 11" descr="P1070710"/>
          <p:cNvPicPr>
            <a:picLocks noChangeAspect="1" noChangeArrowheads="1"/>
          </p:cNvPicPr>
          <p:nvPr/>
        </p:nvPicPr>
        <p:blipFill>
          <a:blip r:embed="rId12" cstate="email">
            <a:lum bright="12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3812" y="3362326"/>
            <a:ext cx="2232026" cy="15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5604" name="Picture 20" descr="IMG_0388"/>
          <p:cNvPicPr>
            <a:picLocks noChangeAspect="1" noChangeArrowheads="1"/>
          </p:cNvPicPr>
          <p:nvPr/>
        </p:nvPicPr>
        <p:blipFill>
          <a:blip r:embed="rId13" cstate="email">
            <a:lum bright="6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138" y="4797425"/>
            <a:ext cx="1247775" cy="1798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5603" name="Picture 19" descr="IMG_0390"/>
          <p:cNvPicPr>
            <a:picLocks noChangeAspect="1" noChangeArrowheads="1"/>
          </p:cNvPicPr>
          <p:nvPr/>
        </p:nvPicPr>
        <p:blipFill>
          <a:blip r:embed="rId14" cstate="email">
            <a:lum bright="6000" contras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48" y="4357694"/>
            <a:ext cx="1445190" cy="2166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484313"/>
            <a:ext cx="8353425" cy="1727200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Clr>
                <a:srgbClr val="000099"/>
              </a:buClr>
              <a:buFont typeface="Wingdings" pitchFamily="2" charset="2"/>
              <a:buNone/>
              <a:tabLst>
                <a:tab pos="354013" algn="l"/>
              </a:tabLst>
            </a:pPr>
            <a:r>
              <a:rPr lang="ru-RU" sz="2000" b="1" i="1" smtClean="0">
                <a:solidFill>
                  <a:srgbClr val="2850A0"/>
                </a:solidFill>
              </a:rPr>
              <a:t>УЧАСТИЕ МЕДИЦИНСКОЙ СЕСТРЫ В</a:t>
            </a:r>
            <a:r>
              <a:rPr lang="ru-RU" sz="2000" b="1" smtClean="0"/>
              <a:t> </a:t>
            </a:r>
            <a:r>
              <a:rPr lang="ru-RU" sz="2000" b="1" i="1" smtClean="0">
                <a:solidFill>
                  <a:srgbClr val="2850A0"/>
                </a:solidFill>
              </a:rPr>
              <a:t>НАУЧНЫХ ИССЛЕДОВАНИЯХ:</a:t>
            </a:r>
            <a:r>
              <a:rPr lang="ru-RU" sz="2000" b="1" smtClean="0"/>
              <a:t> </a:t>
            </a:r>
          </a:p>
          <a:p>
            <a:pPr marL="0" indent="0" algn="ctr" eaLnBrk="1" hangingPunct="1">
              <a:lnSpc>
                <a:spcPct val="80000"/>
              </a:lnSpc>
              <a:buClr>
                <a:srgbClr val="000099"/>
              </a:buClr>
              <a:buFont typeface="Wingdings" pitchFamily="2" charset="2"/>
              <a:buNone/>
              <a:tabLst>
                <a:tab pos="354013" algn="l"/>
              </a:tabLst>
            </a:pPr>
            <a:r>
              <a:rPr lang="ru-RU" sz="2000" b="1" smtClean="0">
                <a:solidFill>
                  <a:srgbClr val="000099"/>
                </a:solidFill>
              </a:rPr>
              <a:t>чем яснее  медицинская сестра понимает свою роль, направленную на благо больного, тем более исследовательский характер  носит ее отношение к постановке обслуживания пациентов.</a:t>
            </a:r>
            <a:r>
              <a:rPr lang="ru-RU" sz="2400" b="1" smtClean="0">
                <a:solidFill>
                  <a:srgbClr val="000099"/>
                </a:solidFill>
              </a:rPr>
              <a:t>  </a:t>
            </a:r>
          </a:p>
        </p:txBody>
      </p:sp>
      <p:sp>
        <p:nvSpPr>
          <p:cNvPr id="75778" name="AutoShape 4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5779" name="AutoShape 5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5780" name="AutoShape 6" descr="0_9a491_e3754b14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8664" name="Rectangle 8"/>
          <p:cNvSpPr>
            <a:spLocks noGrp="1" noChangeArrowheads="1"/>
          </p:cNvSpPr>
          <p:nvPr>
            <p:ph type="title"/>
          </p:nvPr>
        </p:nvSpPr>
        <p:spPr>
          <a:xfrm>
            <a:off x="2051050" y="0"/>
            <a:ext cx="7092950" cy="981075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СЕСТРИНСКАЯ ДЕЯТЕЛЬНОСТЬ                                           на современном этапе развития             психиатрической помощи</a:t>
            </a:r>
          </a:p>
        </p:txBody>
      </p:sp>
      <p:pic>
        <p:nvPicPr>
          <p:cNvPr id="75782" name="Picture 10" descr="home_imag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2997200"/>
            <a:ext cx="7561262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6" name="Picture 4" descr="florence-nightingdale-lady-with-the-lamp"/>
          <p:cNvPicPr>
            <a:picLocks noChangeAspect="1" noChangeArrowheads="1"/>
          </p:cNvPicPr>
          <p:nvPr/>
        </p:nvPicPr>
        <p:blipFill>
          <a:blip r:embed="rId2" cstate="email">
            <a:lum bright="6000"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4286256"/>
            <a:ext cx="1288210" cy="173009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51558" name="Picture 6" descr="l_284ff80a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4480" y="4500570"/>
            <a:ext cx="1281776" cy="1740053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51559" name="Picture 7" descr="c5a0add65cc649b97fc1c4e2cb4cf58e"/>
          <p:cNvPicPr>
            <a:picLocks noChangeAspect="1" noChangeArrowheads="1"/>
          </p:cNvPicPr>
          <p:nvPr/>
        </p:nvPicPr>
        <p:blipFill>
          <a:blip r:embed="rId4" cstate="email">
            <a:lum bright="-6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0958" y="4286256"/>
            <a:ext cx="1428760" cy="170912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51560" name="Picture 8" descr="120913"/>
          <p:cNvPicPr>
            <a:picLocks noChangeAspect="1" noChangeArrowheads="1"/>
          </p:cNvPicPr>
          <p:nvPr/>
        </p:nvPicPr>
        <p:blipFill>
          <a:blip r:embed="rId5" cstate="email">
            <a:lum contras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0760" y="4643446"/>
            <a:ext cx="1365416" cy="167552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51557" name="Picture 5" descr="i (2)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3240" y="4286256"/>
            <a:ext cx="1365629" cy="178595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" name="Picture 45" descr="1359480922_s58841143-274x300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1" y="4669520"/>
            <a:ext cx="1357322" cy="148681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6807" name="WordArt 9"/>
          <p:cNvSpPr>
            <a:spLocks noChangeArrowheads="1" noChangeShapeType="1" noTextEdit="1"/>
          </p:cNvSpPr>
          <p:nvPr/>
        </p:nvSpPr>
        <p:spPr bwMode="auto">
          <a:xfrm>
            <a:off x="1403350" y="1700213"/>
            <a:ext cx="6624638" cy="1657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2850A0"/>
                  </a:solidFill>
                  <a:round/>
                  <a:headEnd/>
                  <a:tailEnd/>
                </a:ln>
                <a:solidFill>
                  <a:srgbClr val="2850A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СПАСИБО</a:t>
            </a:r>
          </a:p>
          <a:p>
            <a:pPr algn="ctr"/>
            <a:r>
              <a:rPr lang="ru-RU" sz="3600" b="1" kern="10">
                <a:ln w="12700">
                  <a:solidFill>
                    <a:srgbClr val="2850A0"/>
                  </a:solidFill>
                  <a:round/>
                  <a:headEnd/>
                  <a:tailEnd/>
                </a:ln>
                <a:solidFill>
                  <a:srgbClr val="2850A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7" name="Rectangle 3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6985000" cy="720725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ИСТОРИЯ РАЗВИТИЯ ПСИХИАТРИЧЕСКОЙ ПОМОЩИ</a:t>
            </a:r>
          </a:p>
        </p:txBody>
      </p:sp>
      <p:sp>
        <p:nvSpPr>
          <p:cNvPr id="154633" name="Text Box 9"/>
          <p:cNvSpPr txBox="1">
            <a:spLocks noChangeArrowheads="1"/>
          </p:cNvSpPr>
          <p:nvPr/>
        </p:nvSpPr>
        <p:spPr bwMode="auto">
          <a:xfrm>
            <a:off x="0" y="260350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XVIII</a:t>
            </a:r>
            <a:r>
              <a:rPr lang="ru-RU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век</a:t>
            </a:r>
          </a:p>
        </p:txBody>
      </p:sp>
      <p:pic>
        <p:nvPicPr>
          <p:cNvPr id="154643" name="Picture 19" descr="209083803_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3213100"/>
            <a:ext cx="4103687" cy="2952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4641" name="Picture 17" descr="800px-Narrenturm_Vienna_June_2006_57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1268413"/>
            <a:ext cx="3311525" cy="2484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4639" name="Picture 15" descr="hotel-dieu-vers-150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3" y="1268413"/>
            <a:ext cx="3671887" cy="2543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4637" name="Picture 13" descr="wNQWHB6dum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5600" y="3860800"/>
            <a:ext cx="3462338" cy="2312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6985000" cy="720725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ИСТОРИЯ РАЗВИТИЯ ПСИХИАТРИЧЕСКОЙ ПОМОЩИ</a:t>
            </a:r>
          </a:p>
        </p:txBody>
      </p:sp>
      <p:sp>
        <p:nvSpPr>
          <p:cNvPr id="155651" name="Text Box 3"/>
          <p:cNvSpPr txBox="1">
            <a:spLocks noChangeArrowheads="1"/>
          </p:cNvSpPr>
          <p:nvPr/>
        </p:nvSpPr>
        <p:spPr bwMode="auto">
          <a:xfrm>
            <a:off x="0" y="260350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XVIII</a:t>
            </a:r>
            <a:r>
              <a:rPr lang="ru-RU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век</a:t>
            </a:r>
          </a:p>
        </p:txBody>
      </p:sp>
      <p:pic>
        <p:nvPicPr>
          <p:cNvPr id="19459" name="Picture 8" descr="philippe_pinel_1745_1826_hi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125" y="2205038"/>
            <a:ext cx="2090738" cy="2592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5659" name="Text Box 11"/>
          <p:cNvSpPr txBox="1">
            <a:spLocks noChangeArrowheads="1"/>
          </p:cNvSpPr>
          <p:nvPr/>
        </p:nvSpPr>
        <p:spPr bwMode="auto">
          <a:xfrm>
            <a:off x="6372225" y="5013325"/>
            <a:ext cx="2519363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Филипп Пинель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1755-1826</a:t>
            </a:r>
          </a:p>
        </p:txBody>
      </p:sp>
      <p:pic>
        <p:nvPicPr>
          <p:cNvPr id="155663" name="Picture 15" descr="memo10_0224"/>
          <p:cNvPicPr>
            <a:picLocks noChangeAspect="1" noChangeArrowheads="1"/>
          </p:cNvPicPr>
          <p:nvPr/>
        </p:nvPicPr>
        <p:blipFill>
          <a:blip r:embed="rId3" cstate="email">
            <a:lum bright="-6000" contras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125538"/>
            <a:ext cx="6049962" cy="2303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5665" name="Picture 17" descr="pinel_philippe_1745-1826_delivrant_les_alienes_a_la_salpetriere_par_tony_robert_fleury_1795_"/>
          <p:cNvPicPr>
            <a:picLocks noChangeAspect="1" noChangeArrowheads="1"/>
          </p:cNvPicPr>
          <p:nvPr/>
        </p:nvPicPr>
        <p:blipFill>
          <a:blip r:embed="rId4" cstate="email">
            <a:lum bright="-6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3500438"/>
            <a:ext cx="6096000" cy="3097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6985000" cy="720725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ИСТОРИЯ РАЗВИТИЯ ПСИХИАТРИЧЕСКОЙ ПОМОЩИ</a:t>
            </a:r>
          </a:p>
        </p:txBody>
      </p:sp>
      <p:sp>
        <p:nvSpPr>
          <p:cNvPr id="156675" name="Text Box 3"/>
          <p:cNvSpPr txBox="1">
            <a:spLocks noChangeArrowheads="1"/>
          </p:cNvSpPr>
          <p:nvPr/>
        </p:nvSpPr>
        <p:spPr bwMode="auto">
          <a:xfrm>
            <a:off x="0" y="260350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XIX</a:t>
            </a:r>
            <a:r>
              <a:rPr lang="ru-RU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век</a:t>
            </a:r>
          </a:p>
        </p:txBody>
      </p:sp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6372225" y="5013325"/>
            <a:ext cx="2519363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ru-RU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56680" name="Picture 8" descr="artworks-000095311735-y1ztn4-t500x50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617" r="4811"/>
          <a:stretch>
            <a:fillRect/>
          </a:stretch>
        </p:blipFill>
        <p:spPr bwMode="auto">
          <a:xfrm>
            <a:off x="6948488" y="4076700"/>
            <a:ext cx="1944687" cy="2447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6682" name="Picture 10" descr="529dd02cf7c0793ef37ab7cd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7050" y="1196975"/>
            <a:ext cx="2020888" cy="2663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6684" name="Picture 12" descr="86bda2b6a075501d99274b9483119b5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5225" y="2197100"/>
            <a:ext cx="4275138" cy="279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2535" name="Group 8"/>
          <p:cNvGrpSpPr>
            <a:grpSpLocks/>
          </p:cNvGrpSpPr>
          <p:nvPr/>
        </p:nvGrpSpPr>
        <p:grpSpPr bwMode="auto">
          <a:xfrm>
            <a:off x="179388" y="2205038"/>
            <a:ext cx="1944687" cy="3730625"/>
            <a:chOff x="113" y="1389"/>
            <a:chExt cx="1225" cy="2350"/>
          </a:xfrm>
        </p:grpSpPr>
        <p:pic>
          <p:nvPicPr>
            <p:cNvPr id="20488" name="Picture 9" descr="conolly-000"/>
            <p:cNvPicPr>
              <a:picLocks noChangeAspect="1" noChangeArrowheads="1"/>
            </p:cNvPicPr>
            <p:nvPr/>
          </p:nvPicPr>
          <p:blipFill>
            <a:blip r:embed="rId5" cstate="email">
              <a:lum contrast="1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1389"/>
              <a:ext cx="1103" cy="163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2537" name="Text Box 10"/>
            <p:cNvSpPr txBox="1">
              <a:spLocks noChangeArrowheads="1"/>
            </p:cNvSpPr>
            <p:nvPr/>
          </p:nvSpPr>
          <p:spPr bwMode="auto">
            <a:xfrm>
              <a:off x="113" y="3067"/>
              <a:ext cx="1225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000" b="1">
                  <a:solidFill>
                    <a:srgbClr val="000099"/>
                  </a:solidFill>
                </a:rPr>
                <a:t>Джон Конолли 1794-1866</a:t>
              </a:r>
              <a:r>
                <a:rPr lang="ru-RU" sz="2400" b="1">
                  <a:solidFill>
                    <a:srgbClr val="000099"/>
                  </a:solidFill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6" name="Text Box 6"/>
          <p:cNvSpPr txBox="1">
            <a:spLocks noChangeArrowheads="1"/>
          </p:cNvSpPr>
          <p:nvPr/>
        </p:nvSpPr>
        <p:spPr bwMode="auto">
          <a:xfrm>
            <a:off x="4932363" y="1557338"/>
            <a:ext cx="403225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Бутковский П.А.                                1801-1844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000" b="1">
                <a:solidFill>
                  <a:srgbClr val="000099"/>
                </a:solidFill>
              </a:rPr>
              <a:t>хирург и психиатр, 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000" b="1">
                <a:solidFill>
                  <a:srgbClr val="000099"/>
                </a:solidFill>
              </a:rPr>
              <a:t> заложил элементы научной основы отечественной психиатрии </a:t>
            </a:r>
          </a:p>
        </p:txBody>
      </p:sp>
      <p:sp>
        <p:nvSpPr>
          <p:cNvPr id="23554" name="Text Box 7"/>
          <p:cNvSpPr txBox="1">
            <a:spLocks noChangeArrowheads="1"/>
          </p:cNvSpPr>
          <p:nvPr/>
        </p:nvSpPr>
        <p:spPr bwMode="auto">
          <a:xfrm>
            <a:off x="250825" y="4941888"/>
            <a:ext cx="39608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000099"/>
                </a:solidFill>
              </a:rPr>
              <a:t>Помещения дневного пребывания больных в психиатрической больнице</a:t>
            </a:r>
          </a:p>
        </p:txBody>
      </p:sp>
      <p:sp>
        <p:nvSpPr>
          <p:cNvPr id="153608" name="Rectangle 8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6985000" cy="720725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ИСТОРИЯ РАЗВИТИЯ ПСИХИАТРИЧЕСКОЙ ПОМОЩИ</a:t>
            </a:r>
          </a:p>
        </p:txBody>
      </p:sp>
      <p:sp>
        <p:nvSpPr>
          <p:cNvPr id="153609" name="Text Box 9"/>
          <p:cNvSpPr txBox="1">
            <a:spLocks noChangeArrowheads="1"/>
          </p:cNvSpPr>
          <p:nvPr/>
        </p:nvSpPr>
        <p:spPr bwMode="auto">
          <a:xfrm>
            <a:off x="0" y="260350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XIX</a:t>
            </a:r>
            <a:r>
              <a:rPr lang="ru-RU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век</a:t>
            </a:r>
          </a:p>
        </p:txBody>
      </p:sp>
      <p:pic>
        <p:nvPicPr>
          <p:cNvPr id="153610" name="Picture 10" descr="i (3)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>
            <a:off x="338327" y="1342910"/>
            <a:ext cx="4343104" cy="2943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558" name="Picture 8" descr="5601051"/>
          <p:cNvPicPr>
            <a:picLocks noChangeAspect="1" noChangeArrowheads="1"/>
          </p:cNvPicPr>
          <p:nvPr/>
        </p:nvPicPr>
        <p:blipFill>
          <a:blip r:embed="rId3" cstate="email">
            <a:lum bright="6000" contrast="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82" t="6604" r="2995" b="11554"/>
          <a:stretch>
            <a:fillRect/>
          </a:stretch>
        </p:blipFill>
        <p:spPr bwMode="auto">
          <a:xfrm>
            <a:off x="4500562" y="3357562"/>
            <a:ext cx="4470729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6985000" cy="720725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ИСТОРИЯ РАЗВИТИЯ ПСИХИАТРИЧЕСКОЙ ПОМОЩИ</a:t>
            </a:r>
          </a:p>
        </p:txBody>
      </p:sp>
      <p:sp>
        <p:nvSpPr>
          <p:cNvPr id="159747" name="Text Box 3"/>
          <p:cNvSpPr txBox="1">
            <a:spLocks noChangeArrowheads="1"/>
          </p:cNvSpPr>
          <p:nvPr/>
        </p:nvSpPr>
        <p:spPr bwMode="auto">
          <a:xfrm>
            <a:off x="0" y="260350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XIX</a:t>
            </a:r>
            <a:r>
              <a:rPr lang="ru-RU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век</a:t>
            </a:r>
          </a:p>
        </p:txBody>
      </p:sp>
      <p:sp>
        <p:nvSpPr>
          <p:cNvPr id="159749" name="Text Box 5"/>
          <p:cNvSpPr txBox="1">
            <a:spLocks noChangeArrowheads="1"/>
          </p:cNvSpPr>
          <p:nvPr/>
        </p:nvSpPr>
        <p:spPr bwMode="auto">
          <a:xfrm>
            <a:off x="250825" y="5589588"/>
            <a:ext cx="2519363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САБЛЕР В.Ф. 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(1797—1877)</a:t>
            </a:r>
            <a:r>
              <a:rPr lang="ru-RU" sz="2000" b="1">
                <a:solidFill>
                  <a:srgbClr val="000099"/>
                </a:solidFill>
              </a:rPr>
              <a:t> </a:t>
            </a:r>
          </a:p>
        </p:txBody>
      </p:sp>
      <p:sp>
        <p:nvSpPr>
          <p:cNvPr id="2560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484438" y="1052513"/>
            <a:ext cx="6659562" cy="53990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000" smtClean="0"/>
              <a:t>	</a:t>
            </a:r>
          </a:p>
        </p:txBody>
      </p:sp>
      <p:pic>
        <p:nvPicPr>
          <p:cNvPr id="159752" name="Picture 8" descr="sabl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060575"/>
            <a:ext cx="2536825" cy="316865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59753" name="Picture 9" descr="i"/>
          <p:cNvPicPr>
            <a:picLocks noChangeAspect="1" noChangeArrowheads="1"/>
          </p:cNvPicPr>
          <p:nvPr/>
        </p:nvPicPr>
        <p:blipFill>
          <a:blip r:embed="rId3" cstate="print">
            <a:lum bright="-12000" contrast="18000"/>
          </a:blip>
          <a:srcRect/>
          <a:stretch>
            <a:fillRect/>
          </a:stretch>
        </p:blipFill>
        <p:spPr bwMode="auto">
          <a:xfrm>
            <a:off x="3995738" y="3860800"/>
            <a:ext cx="4033837" cy="2463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9755" name="Picture 11" descr="MoscowDollhous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738" y="1125538"/>
            <a:ext cx="4032250" cy="2674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>
          <a:xfrm>
            <a:off x="2159000" y="188913"/>
            <a:ext cx="6985000" cy="576262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smtClean="0">
                <a:solidFill>
                  <a:srgbClr val="00004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ИСТОРИЯ РАЗВИТИЯ ПСИХИАТРИЧЕСКОЙ ПОМОЩИ</a:t>
            </a:r>
          </a:p>
        </p:txBody>
      </p:sp>
      <p:sp>
        <p:nvSpPr>
          <p:cNvPr id="160771" name="Text Box 3"/>
          <p:cNvSpPr txBox="1">
            <a:spLocks noChangeArrowheads="1"/>
          </p:cNvSpPr>
          <p:nvPr/>
        </p:nvSpPr>
        <p:spPr bwMode="auto">
          <a:xfrm>
            <a:off x="0" y="333375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XIX</a:t>
            </a:r>
            <a:r>
              <a:rPr lang="ru-RU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век</a:t>
            </a:r>
          </a:p>
        </p:txBody>
      </p:sp>
      <p:pic>
        <p:nvPicPr>
          <p:cNvPr id="26627" name="Picture 16" descr="f294cc173bdb525f685f975e1588787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2575" y="4724400"/>
            <a:ext cx="1274763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2" name="Text Box 4"/>
          <p:cNvSpPr txBox="1">
            <a:spLocks noChangeArrowheads="1"/>
          </p:cNvSpPr>
          <p:nvPr/>
        </p:nvSpPr>
        <p:spPr bwMode="auto">
          <a:xfrm>
            <a:off x="0" y="6380163"/>
            <a:ext cx="21240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КАЩЕНКО П.П.</a:t>
            </a:r>
            <a:r>
              <a:rPr lang="ru-RU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z="1400" b="1"/>
          </a:p>
        </p:txBody>
      </p:sp>
      <p:pic>
        <p:nvPicPr>
          <p:cNvPr id="26629" name="Picture 12" descr="1942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061"/>
          <a:stretch>
            <a:fillRect/>
          </a:stretch>
        </p:blipFill>
        <p:spPr bwMode="auto">
          <a:xfrm>
            <a:off x="215900" y="908050"/>
            <a:ext cx="1487488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85" name="Text Box 17"/>
          <p:cNvSpPr txBox="1">
            <a:spLocks noChangeArrowheads="1"/>
          </p:cNvSpPr>
          <p:nvPr/>
        </p:nvSpPr>
        <p:spPr bwMode="auto">
          <a:xfrm>
            <a:off x="0" y="2563813"/>
            <a:ext cx="205105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КОРСАКОВ С.С.</a:t>
            </a:r>
          </a:p>
        </p:txBody>
      </p:sp>
      <p:pic>
        <p:nvPicPr>
          <p:cNvPr id="26631" name="Picture 14" descr="bajenov-port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81300"/>
            <a:ext cx="161766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86" name="Text Box 18"/>
          <p:cNvSpPr txBox="1">
            <a:spLocks noChangeArrowheads="1"/>
          </p:cNvSpPr>
          <p:nvPr/>
        </p:nvSpPr>
        <p:spPr bwMode="auto">
          <a:xfrm>
            <a:off x="0" y="4510088"/>
            <a:ext cx="205105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БАЖЕНОВ Н.Н.</a:t>
            </a:r>
          </a:p>
        </p:txBody>
      </p:sp>
      <p:pic>
        <p:nvPicPr>
          <p:cNvPr id="160788" name="Picture 20" descr="18846085246_cdf3c0b02c_b"/>
          <p:cNvPicPr>
            <a:picLocks noChangeAspect="1" noChangeArrowheads="1"/>
          </p:cNvPicPr>
          <p:nvPr/>
        </p:nvPicPr>
        <p:blipFill>
          <a:blip r:embed="rId5" cstate="email">
            <a:lum bright="-12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4075" y="1700213"/>
            <a:ext cx="6624638" cy="4029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634" name="Text Box 14"/>
          <p:cNvSpPr txBox="1">
            <a:spLocks noChangeArrowheads="1"/>
          </p:cNvSpPr>
          <p:nvPr/>
        </p:nvSpPr>
        <p:spPr bwMode="auto">
          <a:xfrm>
            <a:off x="2195513" y="5876925"/>
            <a:ext cx="6553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000099"/>
                </a:solidFill>
              </a:rPr>
              <a:t>П.А. Федотов «Старость художника…»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9968</TotalTime>
  <Words>996</Words>
  <Application>Microsoft Office PowerPoint</Application>
  <PresentationFormat>Экран (4:3)</PresentationFormat>
  <Paragraphs>186</Paragraphs>
  <Slides>37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4" baseType="lpstr">
      <vt:lpstr>Arial</vt:lpstr>
      <vt:lpstr>Calibri</vt:lpstr>
      <vt:lpstr>Tahoma</vt:lpstr>
      <vt:lpstr>Arial Rounded MT Bold</vt:lpstr>
      <vt:lpstr>Arial Black</vt:lpstr>
      <vt:lpstr>Wingdings</vt:lpstr>
      <vt:lpstr>Diseño predeterminado</vt:lpstr>
      <vt:lpstr>«Эволюция сестринского дела  в психиатрии:  от смотрительницы  к медицинской сестре-исследователю»</vt:lpstr>
      <vt:lpstr>БИОПСИХОСОЦИАЛЬНЫЙ ПОДХОД В ЛЕЧЕНИИ –  повседневный компонент психиатрической помощи</vt:lpstr>
      <vt:lpstr>ИСТОРИЯ РАЗВИТИЯ ПСИХИАТРИЧЕСКОЙ ПОМОЩИ</vt:lpstr>
      <vt:lpstr>ИСТОРИЯ РАЗВИТИЯ ПСИХИАТРИЧЕСКОЙ ПОМОЩИ</vt:lpstr>
      <vt:lpstr>ИСТОРИЯ РАЗВИТИЯ ПСИХИАТРИЧЕСКОЙ ПОМОЩИ</vt:lpstr>
      <vt:lpstr>ИСТОРИЯ РАЗВИТИЯ ПСИХИАТРИЧЕСКОЙ ПОМОЩИ</vt:lpstr>
      <vt:lpstr>ИСТОРИЯ РАЗВИТИЯ ПСИХИАТРИЧЕСКОЙ ПОМОЩИ</vt:lpstr>
      <vt:lpstr>ИСТОРИЯ РАЗВИТИЯ ПСИХИАТРИЧЕСКОЙ ПОМОЩИ</vt:lpstr>
      <vt:lpstr>ИСТОРИЯ РАЗВИТИЯ ПСИХИАТРИЧЕСКОЙ ПОМОЩИ</vt:lpstr>
      <vt:lpstr>ИСТОРИЯ РАЗВИТИЯ ПСИХИАТРИЧЕСКОЙ ПОМОЩИ</vt:lpstr>
      <vt:lpstr>ИСТОРИЯ РАЗВИТИЯ ПСИХИАТРИЧЕСКОЙ ПОМОЩИ</vt:lpstr>
      <vt:lpstr>ИСТОРИЯ РАЗВИТИЯ ПСИХИАТРИЧЕСКОЙ ПОМОЩИ</vt:lpstr>
      <vt:lpstr>ИСТОРИЯ РАЗВИТИЯ ПСИХИАТРИЧЕСКОЙ ПОМОЩИ в Омской области</vt:lpstr>
      <vt:lpstr>ИСТОРИЯ РАЗВИТИЯ ПСИХИАТРИЧЕСКОЙ ПОМОЩИ в Омской области</vt:lpstr>
      <vt:lpstr>ИСТОРИЯ РАЗВИТИЯ ПСИХИАТРИЧЕСКОЙ ПОМОЩИ в Омской области</vt:lpstr>
      <vt:lpstr>ИСТОРИЯ РАЗВИТИЯ ПСИХИАТРИЧЕСКОЙ ПОМОЩИ в Омской области</vt:lpstr>
      <vt:lpstr>ИСТОРИЯ РАЗВИТИЯ ПСИХИАТРИЧЕСКОЙ ПОМОЩИ в Омской области</vt:lpstr>
      <vt:lpstr>ИСТОРИЯ РАЗВИТИЯ ПСИХИАТРИЧЕСКОЙ ПОМОЩИ в Омской области</vt:lpstr>
      <vt:lpstr>ИСТОРИЯ РАЗВИТИЯ ПСИХИАТРИЧЕСКОЙ ПОМОЩИ в Омской области</vt:lpstr>
      <vt:lpstr>Презентация PowerPoint</vt:lpstr>
      <vt:lpstr>ИСТОРИЯ РАЗВИТИЯ ПСИХИАТРИЧЕСКОЙ ПОМОЩИ в Омской области</vt:lpstr>
      <vt:lpstr>ИСТОРИЯ РАЗВИТИЯ ПСИХИАТРИЧЕСКОЙ ПОМОЩИ в Омской области</vt:lpstr>
      <vt:lpstr>СОЗДАНИЕ СОВЕТА МЕДИЦИНСКИХ СЕСТЁР</vt:lpstr>
      <vt:lpstr>РУКОВОДИТЕЛИ СОВЕТА МЕДИЦИНСКИХ СЕСТЁР</vt:lpstr>
      <vt:lpstr>ИСТОРИЯ РАЗВИТИЯ ПСИХИАТРИЧЕСКОЙ ПОМОЩИ в Омской области</vt:lpstr>
      <vt:lpstr>ИСТОРИЯ РАЗВИТИЯ ПСИХИАТРИЧЕСКОЙ ПОМОЩИ в Омской области</vt:lpstr>
      <vt:lpstr>СЕСТРИНСКАЯ ДЕЯТЕЛЬНОСТЬ                                           на современном этапе развития             психиатрической помощи</vt:lpstr>
      <vt:lpstr>СЕСТРИНСКАЯ ДЕЯТЕЛЬНОСТЬ                                           на современном этапе развития             психиатрической помощи</vt:lpstr>
      <vt:lpstr>СЕСТРИНСКАЯ ДЕЯТЕЛЬНОСТЬ                                           на современном этапе развития             психиатрической помощи</vt:lpstr>
      <vt:lpstr>СЕСТРИНСКАЯ ДЕЯТЕЛЬНОСТЬ                                           на современном этапе развития             психиатрической помощи</vt:lpstr>
      <vt:lpstr>СЕСТРИНСКАЯ ДЕЯТЕЛЬНОСТЬ                                           на современном этапе развития             психиатрической помощи</vt:lpstr>
      <vt:lpstr>СЕСТРИНСКАЯ ДЕЯТЕЛЬНОСТЬ                                           на современном этапе развития             психиатрической помощи</vt:lpstr>
      <vt:lpstr>СЕСТРИНСКАЯ ДЕЯТЕЛЬНОСТЬ                                           на современном этапе развития             психиатрической помощи</vt:lpstr>
      <vt:lpstr>СЕСТРИНСКАЯ ДЕЯТЕЛЬНОСТЬ                                           на современном этапе развития             психиатрической помощи</vt:lpstr>
      <vt:lpstr>СЕСТРИНСКАЯ ДЕЯТЕЛЬНОСТЬ                                           на современном этапе развития             психиатрической помощи</vt:lpstr>
      <vt:lpstr>СЕСТРИНСКАЯ ДЕЯТЕЛЬНОСТЬ                                           на современном этапе развития             психиатрической помощи</vt:lpstr>
      <vt:lpstr>Презентация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Sveta</cp:lastModifiedBy>
  <cp:revision>828</cp:revision>
  <dcterms:created xsi:type="dcterms:W3CDTF">2010-05-23T14:28:12Z</dcterms:created>
  <dcterms:modified xsi:type="dcterms:W3CDTF">2017-02-01T16:51:51Z</dcterms:modified>
</cp:coreProperties>
</file>