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0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000"/>
    <a:srgbClr val="009900"/>
    <a:srgbClr val="007A3D"/>
    <a:srgbClr val="008A45"/>
    <a:srgbClr val="006600"/>
    <a:srgbClr val="C40000"/>
    <a:srgbClr val="E4E4E4"/>
    <a:srgbClr val="DEDE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0" y="-90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gif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95536" y="1525060"/>
            <a:ext cx="8388424" cy="1544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ЛИДЕРСТВО И ИННОВАЦИИ –</a:t>
            </a:r>
            <a:endParaRPr lang="en-US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10000"/>
              </a:lnSpc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К НОВЫМ ДОСТИЖЕНИЯМ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5976" y="3651870"/>
            <a:ext cx="46085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b="1" i="1" dirty="0">
                <a:solidFill>
                  <a:srgbClr val="006000"/>
                </a:solidFill>
              </a:rPr>
              <a:t>Т</a:t>
            </a:r>
            <a:r>
              <a:rPr lang="ru-RU" sz="2600" b="1" i="1" dirty="0" smtClean="0">
                <a:solidFill>
                  <a:srgbClr val="006000"/>
                </a:solidFill>
              </a:rPr>
              <a:t>. А. Зорина,</a:t>
            </a:r>
            <a:endParaRPr lang="ru-RU" sz="2600" b="1" i="1" dirty="0">
              <a:solidFill>
                <a:srgbClr val="006000"/>
              </a:solidFill>
            </a:endParaRPr>
          </a:p>
          <a:p>
            <a:pPr algn="r"/>
            <a:r>
              <a:rPr lang="ru-RU" sz="2600" b="1" i="1" dirty="0">
                <a:solidFill>
                  <a:srgbClr val="006000"/>
                </a:solidFill>
              </a:rPr>
              <a:t>президент ОПСА, </a:t>
            </a:r>
          </a:p>
          <a:p>
            <a:pPr algn="r"/>
            <a:r>
              <a:rPr lang="ru-RU" sz="2600" b="1" i="1" dirty="0">
                <a:solidFill>
                  <a:srgbClr val="006000"/>
                </a:solidFill>
              </a:rPr>
              <a:t>вице-президент РАМС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2559" y="2109"/>
            <a:ext cx="8401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Региональный </a:t>
            </a:r>
            <a:r>
              <a:rPr lang="ru-RU" sz="2400" b="1" dirty="0">
                <a:solidFill>
                  <a:schemeClr val="bg1"/>
                </a:solidFill>
              </a:rPr>
              <a:t>форум </a:t>
            </a:r>
            <a:r>
              <a:rPr lang="ru-RU" sz="2400" b="1" dirty="0" smtClean="0">
                <a:solidFill>
                  <a:schemeClr val="bg1"/>
                </a:solidFill>
              </a:rPr>
              <a:t> «</a:t>
            </a:r>
            <a:r>
              <a:rPr lang="ru-RU" sz="2400" b="1" dirty="0">
                <a:solidFill>
                  <a:schemeClr val="bg1"/>
                </a:solidFill>
              </a:rPr>
              <a:t>Сохраняя традиции,  устремляемся 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 </a:t>
            </a:r>
            <a:r>
              <a:rPr lang="ru-RU" sz="2400" b="1" dirty="0">
                <a:solidFill>
                  <a:schemeClr val="bg1"/>
                </a:solidFill>
              </a:rPr>
              <a:t>будущее: профессионализм, инновации, качество»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9512" y="48870"/>
            <a:ext cx="635055" cy="7185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3" descr="F:\Документы\ОПСА\Форум\Эмблем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81916"/>
            <a:ext cx="491040" cy="65363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27918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5486"/>
            <a:ext cx="91440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АКТУАЛЬНЫЕ ВОПРОСЫ СЕСТРИНСКОЙ ПРОФЕССИИ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6064" y="915566"/>
            <a:ext cx="874846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Доступность </a:t>
            </a:r>
            <a:r>
              <a:rPr lang="ru-RU" sz="2500" b="1" dirty="0">
                <a:solidFill>
                  <a:srgbClr val="007A3D"/>
                </a:solidFill>
              </a:rPr>
              <a:t>и качество медицинской помощи 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Безопасная </a:t>
            </a:r>
            <a:r>
              <a:rPr lang="ru-RU" sz="2500" b="1" dirty="0">
                <a:solidFill>
                  <a:srgbClr val="007A3D"/>
                </a:solidFill>
              </a:rPr>
              <a:t>больничная </a:t>
            </a:r>
            <a:r>
              <a:rPr lang="ru-RU" sz="2500" b="1" dirty="0" smtClean="0">
                <a:solidFill>
                  <a:srgbClr val="007A3D"/>
                </a:solidFill>
              </a:rPr>
              <a:t>среда. </a:t>
            </a:r>
            <a:r>
              <a:rPr lang="ru-RU" sz="2500" b="1" dirty="0">
                <a:solidFill>
                  <a:srgbClr val="007A3D"/>
                </a:solidFill>
              </a:rPr>
              <a:t>Здоровье пожилых людей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Этика </a:t>
            </a:r>
            <a:r>
              <a:rPr lang="ru-RU" sz="2500" b="1" dirty="0">
                <a:solidFill>
                  <a:srgbClr val="007A3D"/>
                </a:solidFill>
              </a:rPr>
              <a:t>и культура оказания помощи, этика взаимодействия 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Инновационные </a:t>
            </a:r>
            <a:r>
              <a:rPr lang="ru-RU" sz="2500" b="1" dirty="0">
                <a:solidFill>
                  <a:srgbClr val="007A3D"/>
                </a:solidFill>
              </a:rPr>
              <a:t>формы организации оказания сестринской помощи 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Охрана </a:t>
            </a:r>
            <a:r>
              <a:rPr lang="ru-RU" sz="2500" b="1" dirty="0">
                <a:solidFill>
                  <a:srgbClr val="007A3D"/>
                </a:solidFill>
              </a:rPr>
              <a:t>материнства и детства 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Сельское </a:t>
            </a:r>
            <a:r>
              <a:rPr lang="ru-RU" sz="2500" b="1" dirty="0">
                <a:solidFill>
                  <a:srgbClr val="007A3D"/>
                </a:solidFill>
              </a:rPr>
              <a:t>здравоохранение и его </a:t>
            </a:r>
            <a:r>
              <a:rPr lang="ru-RU" sz="2500" b="1" dirty="0" smtClean="0">
                <a:solidFill>
                  <a:srgbClr val="007A3D"/>
                </a:solidFill>
              </a:rPr>
              <a:t>развитие</a:t>
            </a:r>
            <a:endParaRPr lang="ru-RU" sz="2500" b="1" dirty="0">
              <a:solidFill>
                <a:srgbClr val="007A3D"/>
              </a:solidFill>
            </a:endParaRPr>
          </a:p>
        </p:txBody>
      </p:sp>
      <p:sp>
        <p:nvSpPr>
          <p:cNvPr id="5" name="Крест 4"/>
          <p:cNvSpPr/>
          <p:nvPr/>
        </p:nvSpPr>
        <p:spPr>
          <a:xfrm>
            <a:off x="323528" y="1059582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рест 10"/>
          <p:cNvSpPr/>
          <p:nvPr/>
        </p:nvSpPr>
        <p:spPr>
          <a:xfrm>
            <a:off x="323528" y="1635646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рест 11"/>
          <p:cNvSpPr/>
          <p:nvPr/>
        </p:nvSpPr>
        <p:spPr>
          <a:xfrm>
            <a:off x="323528" y="2283718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рест 12"/>
          <p:cNvSpPr/>
          <p:nvPr/>
        </p:nvSpPr>
        <p:spPr>
          <a:xfrm>
            <a:off x="323528" y="2859782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рест 13"/>
          <p:cNvSpPr/>
          <p:nvPr/>
        </p:nvSpPr>
        <p:spPr>
          <a:xfrm>
            <a:off x="323528" y="3867894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рест 14"/>
          <p:cNvSpPr/>
          <p:nvPr/>
        </p:nvSpPr>
        <p:spPr>
          <a:xfrm>
            <a:off x="323528" y="4443958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5486"/>
            <a:ext cx="91440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АКТУАЛЬНЫЕ ВОПРОСЫ СЕСТРИНСКОЙ ПРОФЕССИИ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2504" y="901052"/>
            <a:ext cx="8424936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500" b="1" dirty="0">
                <a:solidFill>
                  <a:srgbClr val="007A3D"/>
                </a:solidFill>
              </a:rPr>
              <a:t>Социально значимые заболевания: ТБ и ВИЧ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Профилактика </a:t>
            </a:r>
            <a:r>
              <a:rPr lang="ru-RU" sz="2500" b="1" dirty="0">
                <a:solidFill>
                  <a:srgbClr val="007A3D"/>
                </a:solidFill>
              </a:rPr>
              <a:t>и иммунизация 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Психическое </a:t>
            </a:r>
            <a:r>
              <a:rPr lang="ru-RU" sz="2500" b="1" dirty="0">
                <a:solidFill>
                  <a:srgbClr val="007A3D"/>
                </a:solidFill>
              </a:rPr>
              <a:t>здоровье (2017 – год борьбы с депрессиями) 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Пациент </a:t>
            </a:r>
            <a:r>
              <a:rPr lang="ru-RU" sz="2500" b="1" dirty="0">
                <a:solidFill>
                  <a:srgbClr val="007A3D"/>
                </a:solidFill>
              </a:rPr>
              <a:t>- ориентированная модель медицинской помощи </a:t>
            </a:r>
            <a:endParaRPr lang="ru-RU" sz="2500" b="1" dirty="0" smtClean="0">
              <a:solidFill>
                <a:srgbClr val="007A3D"/>
              </a:solidFill>
            </a:endParaRP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Командный </a:t>
            </a:r>
            <a:r>
              <a:rPr lang="ru-RU" sz="2500" b="1" dirty="0">
                <a:solidFill>
                  <a:srgbClr val="007A3D"/>
                </a:solidFill>
              </a:rPr>
              <a:t>подход в реабилитации пациентов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Доказательная </a:t>
            </a:r>
            <a:r>
              <a:rPr lang="ru-RU" sz="2500" b="1" dirty="0">
                <a:solidFill>
                  <a:srgbClr val="007A3D"/>
                </a:solidFill>
              </a:rPr>
              <a:t>практика и сестринские исследования</a:t>
            </a:r>
          </a:p>
          <a:p>
            <a:pPr>
              <a:spcAft>
                <a:spcPts val="1800"/>
              </a:spcAft>
            </a:pPr>
            <a:r>
              <a:rPr lang="ru-RU" sz="2500" b="1" dirty="0" smtClean="0">
                <a:solidFill>
                  <a:srgbClr val="007A3D"/>
                </a:solidFill>
              </a:rPr>
              <a:t>Образование </a:t>
            </a:r>
            <a:r>
              <a:rPr lang="ru-RU" sz="2500" b="1" dirty="0">
                <a:solidFill>
                  <a:srgbClr val="007A3D"/>
                </a:solidFill>
              </a:rPr>
              <a:t>для 21 </a:t>
            </a:r>
            <a:r>
              <a:rPr lang="ru-RU" sz="2500" b="1" dirty="0" smtClean="0">
                <a:solidFill>
                  <a:srgbClr val="007A3D"/>
                </a:solidFill>
              </a:rPr>
              <a:t>века</a:t>
            </a:r>
            <a:endParaRPr lang="ru-RU" sz="2500" b="1" dirty="0">
              <a:solidFill>
                <a:srgbClr val="007A3D"/>
              </a:solidFill>
            </a:endParaRPr>
          </a:p>
        </p:txBody>
      </p:sp>
      <p:sp>
        <p:nvSpPr>
          <p:cNvPr id="11" name="Крест 10"/>
          <p:cNvSpPr/>
          <p:nvPr/>
        </p:nvSpPr>
        <p:spPr>
          <a:xfrm>
            <a:off x="323528" y="1635646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рест 11"/>
          <p:cNvSpPr/>
          <p:nvPr/>
        </p:nvSpPr>
        <p:spPr>
          <a:xfrm>
            <a:off x="323528" y="1059582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рест 12"/>
          <p:cNvSpPr/>
          <p:nvPr/>
        </p:nvSpPr>
        <p:spPr>
          <a:xfrm>
            <a:off x="323528" y="2283718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рест 13"/>
          <p:cNvSpPr/>
          <p:nvPr/>
        </p:nvSpPr>
        <p:spPr>
          <a:xfrm>
            <a:off x="323528" y="2859782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рест 14"/>
          <p:cNvSpPr/>
          <p:nvPr/>
        </p:nvSpPr>
        <p:spPr>
          <a:xfrm>
            <a:off x="323528" y="3435846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Крест 15"/>
          <p:cNvSpPr/>
          <p:nvPr/>
        </p:nvSpPr>
        <p:spPr>
          <a:xfrm>
            <a:off x="323528" y="4083918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рест 16"/>
          <p:cNvSpPr/>
          <p:nvPr/>
        </p:nvSpPr>
        <p:spPr>
          <a:xfrm>
            <a:off x="323528" y="4659982"/>
            <a:ext cx="208540" cy="216024"/>
          </a:xfrm>
          <a:prstGeom prst="plus">
            <a:avLst>
              <a:gd name="adj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08" y="50453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СЕСТРИНСКОЙ ПРАКТИКИ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968410"/>
            <a:ext cx="2661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МОЖЕТЕ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008" y="1691972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2800" b="1" dirty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внести немало ценных </a:t>
            </a:r>
            <a:r>
              <a:rPr lang="ru-RU" sz="2800" b="1" dirty="0" smtClean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и </a:t>
            </a:r>
            <a:r>
              <a:rPr lang="ru-RU" sz="2800" b="1" dirty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рациональных предложений по развитию сестринской практики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6971" y="4391114"/>
            <a:ext cx="8777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имеющие </a:t>
            </a:r>
            <a:r>
              <a:rPr lang="ru-RU" sz="2800" b="1" dirty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особое – </a:t>
            </a:r>
            <a:r>
              <a:rPr lang="ru-RU" sz="2800" b="1" dirty="0" smtClean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критическое </a:t>
            </a:r>
            <a:r>
              <a:rPr lang="ru-RU" sz="2800" b="1" dirty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мышле</a:t>
            </a:r>
            <a:r>
              <a:rPr lang="ru-RU" sz="2800" b="1" dirty="0">
                <a:solidFill>
                  <a:srgbClr val="007A3D"/>
                </a:solidFill>
              </a:rPr>
              <a:t>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747137"/>
            <a:ext cx="3888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2800" b="1" dirty="0" smtClean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увидеть  </a:t>
            </a:r>
            <a:r>
              <a:rPr lang="ru-RU" sz="2800" b="1" dirty="0">
                <a:solidFill>
                  <a:srgbClr val="007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немало существующих пробелов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867894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– НАСТОЯЩИЕ ЛИДЕРЫ,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углом 8"/>
          <p:cNvSpPr/>
          <p:nvPr/>
        </p:nvSpPr>
        <p:spPr>
          <a:xfrm rot="5400000">
            <a:off x="5890937" y="1180805"/>
            <a:ext cx="602486" cy="648072"/>
          </a:xfrm>
          <a:prstGeom prst="ben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 углом 9"/>
          <p:cNvSpPr/>
          <p:nvPr/>
        </p:nvSpPr>
        <p:spPr>
          <a:xfrm rot="16200000" flipH="1">
            <a:off x="2722585" y="1207227"/>
            <a:ext cx="602486" cy="648072"/>
          </a:xfrm>
          <a:prstGeom prst="ben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3236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08" y="50453"/>
            <a:ext cx="907199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 ПО ОЦЕНКЕ КАЧЕСТВА УСЛУГ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Глава «Сбербанка» лично проверил работу сотрудников с клиентами-инвалидам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714" y="987574"/>
            <a:ext cx="4085254" cy="2808312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Грефа безнадежно выдавали нос, прическа и десятки журналистов. Антон Новодережкин/ТАСС 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2" b="7605"/>
          <a:stretch/>
        </p:blipFill>
        <p:spPr bwMode="auto">
          <a:xfrm>
            <a:off x="4517550" y="1779662"/>
            <a:ext cx="4446240" cy="2989943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3236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5486"/>
            <a:ext cx="91440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ПАЦИЕНТ-ОРИЕНТИРОВАННАЯ ПОМОЩЬ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www.msktambov.ru/wp-content/uploads/taisia/2016/05/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57" y="1293968"/>
            <a:ext cx="4746287" cy="3164192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mosregtoday.ru/upload/iblock/96e/photo_112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6988" y="981183"/>
            <a:ext cx="2857500" cy="1905000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med.cap.ru/home/549/import/05520bc2-b722-4386-8c58-0391459e54b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03798"/>
            <a:ext cx="2857500" cy="1905000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3236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08" y="50453"/>
            <a:ext cx="907199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ИННОВАЦИИ В СЕСТРИНСКОЙ ПРАКТИКЕ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http://bsmp.tatarstan.ru/file/%D1%83%D0%BD%D0%B8%D0%B2%D0%B5%D1%80%D1%81%20%D0%BC%D0%B5%D0%B4%D1%81%D0%B5%D1%81%D1%82%D1%80%D0%B0_nnn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83"/>
          <a:stretch/>
        </p:blipFill>
        <p:spPr bwMode="auto">
          <a:xfrm>
            <a:off x="179512" y="1010444"/>
            <a:ext cx="3336305" cy="230168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medsestre.ru/files/pimg/akusherstvo_conf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8516" y="990899"/>
            <a:ext cx="3315117" cy="2321230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primrep.ru/wp-content/uploads/2016/07/medsest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87774"/>
            <a:ext cx="3657223" cy="2054500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3236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452"/>
            <a:ext cx="91440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ПОЗДРАВЛЯЮ С ЮБИЛЕЕМ!</a:t>
            </a:r>
            <a:endParaRPr lang="ru-RU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4" name="Picture 4" descr="http://xn--80a1adi.xn--p1ai/img/images/uchastniki-konferencii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1160" y="929132"/>
            <a:ext cx="2358707" cy="1591818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xn--80a1adi.xn--p1ai/img/images/uchastniki-konferencii-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81" t="13801" r="10889" b="7713"/>
          <a:stretch/>
        </p:blipFill>
        <p:spPr bwMode="auto">
          <a:xfrm>
            <a:off x="6601160" y="3127188"/>
            <a:ext cx="2381786" cy="1591818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xn--80a1adi.xn--p1ai/img/images/uchastniki-konferencii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" y="3211353"/>
            <a:ext cx="2381786" cy="1586269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xn--80a1adi.xn--p1ai/img/images/uchastniki-konferencii-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210" y="977079"/>
            <a:ext cx="2362088" cy="157787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Картинки по запросу анимационные цветы и корзины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9277" y="1147609"/>
            <a:ext cx="4868987" cy="351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3236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1491630"/>
            <a:ext cx="5328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2559" y="2109"/>
            <a:ext cx="8401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ЛИДЕРСТВО И ИННОВАЦИИ – ПУТЬ К НОВЫМ ДОСТИЖЕНИЯМ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 ПРИЗНАНИЕ СЕСТРИНСКОЙ ПРОФЕССИИ В ОБЩЕСТВЕ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8870"/>
            <a:ext cx="635055" cy="7185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F:\Документы\ОПСА\Форум\Эмблем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81916"/>
            <a:ext cx="491040" cy="65363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Документы\ОПСА\Форумы\2016 г\Рег. форум Общественное сестр. движение Омской области 1956-2016 гг\Организация Форума\Заказ полиграфии\Баннер\1. пипи-баннер 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9582"/>
            <a:ext cx="1584176" cy="37274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2903"/>
          <a:stretch/>
        </p:blipFill>
        <p:spPr bwMode="auto">
          <a:xfrm>
            <a:off x="1907704" y="1059582"/>
            <a:ext cx="1543029" cy="3600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67403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454" y="-50744"/>
            <a:ext cx="8892480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СОВЕТ МЕДИЦИНСКИХ СЕСТЕР </a:t>
            </a:r>
          </a:p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ОМСКОЙ ОБЛАСТИ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F:\Документы\ОПСА\Форум\Фото ОКБ для программы\Фото ОКБ для программы\первый совет 1956 г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82"/>
          <a:stretch/>
        </p:blipFill>
        <p:spPr bwMode="auto">
          <a:xfrm>
            <a:off x="2951312" y="915566"/>
            <a:ext cx="6192688" cy="39315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Документы\ОПСА\Форум\Эмблем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975" y="1059582"/>
            <a:ext cx="2575817" cy="3428704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5857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3454" y="-50744"/>
            <a:ext cx="8892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ОБЩЕСТВЕННОГО СЕСТРИНСКОГО ДВИЖЕНИЯ</a:t>
            </a:r>
            <a:endParaRPr lang="ru-RU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xn--80a1adi.xn--p1ai/img/images/zasedanie-ekspertnoy-komissii-konkursa-v-nominacii-luchshaya-medicinskaya-sestra-v-onkolog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1704" y="924540"/>
            <a:ext cx="5976664" cy="3986721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xn--80a1adi.xn--p1ai/img/images/chetverikova-m-a-ok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437"/>
          <a:stretch/>
        </p:blipFill>
        <p:spPr bwMode="auto">
          <a:xfrm>
            <a:off x="1464792" y="924541"/>
            <a:ext cx="6002042" cy="3986721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xn--80a1adi.xn--p1ai/img/images/posternaya-sessiya-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72" b="10849"/>
          <a:stretch/>
        </p:blipFill>
        <p:spPr bwMode="auto">
          <a:xfrm>
            <a:off x="1463101" y="915566"/>
            <a:ext cx="5975267" cy="3992593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xn--80a1adi.xn--p1ai/img/images/regionalnaya-konferenciya-vmeste-protiv-infekciy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1704" y="924541"/>
            <a:ext cx="5986671" cy="3983618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xn--80a1adi.xn--p1ai/img/images/pervyy-den-seminara-ofis-opsa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15566"/>
            <a:ext cx="5988361" cy="3983618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750267"/>
            <a:ext cx="1372176" cy="13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12359" y="1779662"/>
            <a:ext cx="1175431" cy="1656184"/>
          </a:xfrm>
          <a:prstGeom prst="rect">
            <a:avLst/>
          </a:prstGeom>
          <a:noFill/>
          <a:ln w="9525">
            <a:solidFill>
              <a:srgbClr val="009049"/>
            </a:solidFill>
            <a:miter lim="800000"/>
            <a:headEnd/>
            <a:tailEnd/>
          </a:ln>
        </p:spPr>
      </p:pic>
      <p:pic>
        <p:nvPicPr>
          <p:cNvPr id="11" name="Picture 20" descr="1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2400" y="2211710"/>
            <a:ext cx="36004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081423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МЕДИЦИНСКОЙ СЕСТРЫ В ЗДРАВООХРАНЕНИИ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F:\Документы\ОПСА\Форум\Фото ОКБ для программы\Фото ОКБ для программы\первые конференц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6603" y="909293"/>
            <a:ext cx="5742922" cy="4020403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.trinixy.ru/pics3/20081205/maxpanson_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15" b="6172"/>
          <a:stretch/>
        </p:blipFill>
        <p:spPr bwMode="auto">
          <a:xfrm>
            <a:off x="1908427" y="909293"/>
            <a:ext cx="5746584" cy="4010260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xn--80a1adi.xn--p1ai/img/images/plenarnoe-zasedanie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04317"/>
            <a:ext cx="5747869" cy="401523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newsy-world.ru/uploads/posts/2014-04/139887361211006080539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86" r="6120"/>
          <a:stretch/>
        </p:blipFill>
        <p:spPr bwMode="auto">
          <a:xfrm>
            <a:off x="1908885" y="911025"/>
            <a:ext cx="5744289" cy="4010259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454" y="-20538"/>
            <a:ext cx="889248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ЗДРАВООХРАНЕНИЕ СЕГОДНЯ</a:t>
            </a:r>
            <a:endParaRPr lang="ru-RU" sz="4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 descr="http://dr.dn.ua/wp-content/uploads/2014/06/%D0%B4%D0%B5%D0%BD%D1%8C-%D0%BC%D0%B5%D0%B4%D0%B8%D0%BA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42969"/>
            <a:ext cx="3888432" cy="3932458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p.medkliniki.de/wp-content/uploads/2012/09/Fotolia_7536575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28455"/>
            <a:ext cx="3976484" cy="3976484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nzhypnosis.com/heart-ec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28874"/>
            <a:ext cx="3810012" cy="141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3454" y="-20538"/>
            <a:ext cx="88924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ЗДРАВООХРАНЕНИЕ СЕГОДНЯ</a:t>
            </a:r>
            <a:endParaRPr lang="ru-RU" sz="4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8" name="Picture 8" descr="http://www.jibestream.com/hubfs/Blog/Patient_Experience_Matters.jpg?t=14793284829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7988" y="915566"/>
            <a:ext cx="4127099" cy="275277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mtdata.ru/u25/photo0620/20270880529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454" y="915566"/>
            <a:ext cx="4127099" cy="275277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nextgov.com/media/img/upload/2012/12/10/121012healthapp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22080"/>
            <a:ext cx="3043223" cy="1825934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454" y="55969"/>
            <a:ext cx="889248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ЮБИЛЕЙНЫЙ КОНГРЕСС РАМС</a:t>
            </a:r>
            <a:endParaRPr lang="ru-RU" sz="4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46" y="1693133"/>
            <a:ext cx="32044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>
                <a:solidFill>
                  <a:srgbClr val="007A3D"/>
                </a:solidFill>
              </a:rPr>
              <a:t>«Лидерство и инновации – </a:t>
            </a:r>
            <a:endParaRPr lang="ru-RU" sz="3500" b="1" dirty="0" smtClean="0">
              <a:solidFill>
                <a:srgbClr val="007A3D"/>
              </a:solidFill>
            </a:endParaRPr>
          </a:p>
          <a:p>
            <a:r>
              <a:rPr lang="ru-RU" sz="3500" b="1" dirty="0" smtClean="0">
                <a:solidFill>
                  <a:srgbClr val="007A3D"/>
                </a:solidFill>
              </a:rPr>
              <a:t>путь </a:t>
            </a:r>
            <a:r>
              <a:rPr lang="ru-RU" sz="3500" b="1" dirty="0">
                <a:solidFill>
                  <a:srgbClr val="007A3D"/>
                </a:solidFill>
              </a:rPr>
              <a:t>к новым достижениям»</a:t>
            </a:r>
          </a:p>
        </p:txBody>
      </p:sp>
      <p:pic>
        <p:nvPicPr>
          <p:cNvPr id="7172" name="Picture 4" descr="http://www.rfembassy.ru/uploads/images/kar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2157" y="1059582"/>
            <a:ext cx="5778315" cy="3456384"/>
          </a:xfrm>
          <a:prstGeom prst="rect">
            <a:avLst/>
          </a:prstGeom>
          <a:noFill/>
          <a:effectLst>
            <a:outerShdw blurRad="50800" dist="889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4096" cy="83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486"/>
            <a:ext cx="914400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РЕВОЛЮЦИОННОЕ РАЗВИТИЕ СЕСТРИНСКОЙ ПРОФЕС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СИИ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kovcheg-rostov.ru/uploads/posts/2016-01/1452506094_narkologicheskaya-pomosch-narkozavisimym-v-rostove-na-donu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8248" y="1851670"/>
            <a:ext cx="4446239" cy="297164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atic.ow.ly/photos/original/baOi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" y="927898"/>
            <a:ext cx="4446240" cy="297164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2004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РЕВОЛЮЦИОНОЕ РАЗВИТИЕ СЕСТРИНСКОЙ ПРОФЕССИИ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200" name="Picture 8" descr="https://www.ufs.com.au/attachments/Page/60/img1.png?ts=14431593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9583" y="926303"/>
            <a:ext cx="3392066" cy="225924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calimex.net/images/home-bloo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886" y="2616760"/>
            <a:ext cx="3394724" cy="2259245"/>
          </a:xfrm>
          <a:prstGeom prst="rect">
            <a:avLst/>
          </a:prstGeom>
          <a:noFill/>
          <a:ln w="19050">
            <a:solidFill>
              <a:srgbClr val="0099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lg_digital-health_hilchshuttersto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625"/>
          <a:stretch/>
        </p:blipFill>
        <p:spPr bwMode="auto">
          <a:xfrm>
            <a:off x="72008" y="926303"/>
            <a:ext cx="3312368" cy="2431996"/>
          </a:xfrm>
          <a:prstGeom prst="ellipse">
            <a:avLst/>
          </a:prstGeom>
          <a:ln w="19050" cap="rnd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68505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222</Words>
  <Application>Microsoft Office PowerPoint</Application>
  <PresentationFormat>Экран (16:9)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ОПСА</cp:lastModifiedBy>
  <cp:revision>130</cp:revision>
  <dcterms:created xsi:type="dcterms:W3CDTF">2016-11-07T18:04:20Z</dcterms:created>
  <dcterms:modified xsi:type="dcterms:W3CDTF">2016-12-20T16:36:32Z</dcterms:modified>
</cp:coreProperties>
</file>