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655" r:id="rId2"/>
    <p:sldId id="656" r:id="rId3"/>
    <p:sldId id="657" r:id="rId4"/>
    <p:sldId id="658" r:id="rId5"/>
    <p:sldId id="659" r:id="rId6"/>
    <p:sldId id="637" r:id="rId7"/>
    <p:sldId id="516" r:id="rId8"/>
    <p:sldId id="660" r:id="rId9"/>
    <p:sldId id="543" r:id="rId10"/>
    <p:sldId id="557" r:id="rId11"/>
    <p:sldId id="630" r:id="rId12"/>
    <p:sldId id="563" r:id="rId13"/>
    <p:sldId id="463" r:id="rId14"/>
    <p:sldId id="611" r:id="rId15"/>
    <p:sldId id="618" r:id="rId16"/>
    <p:sldId id="574" r:id="rId17"/>
    <p:sldId id="575" r:id="rId18"/>
    <p:sldId id="622" r:id="rId19"/>
    <p:sldId id="623" r:id="rId20"/>
    <p:sldId id="597" r:id="rId21"/>
    <p:sldId id="598" r:id="rId22"/>
    <p:sldId id="599" r:id="rId23"/>
    <p:sldId id="600" r:id="rId24"/>
    <p:sldId id="601" r:id="rId25"/>
    <p:sldId id="602" r:id="rId26"/>
    <p:sldId id="603" r:id="rId27"/>
    <p:sldId id="604" r:id="rId28"/>
    <p:sldId id="605" r:id="rId29"/>
    <p:sldId id="649" r:id="rId30"/>
    <p:sldId id="607" r:id="rId31"/>
    <p:sldId id="650" r:id="rId32"/>
    <p:sldId id="606" r:id="rId33"/>
    <p:sldId id="662" r:id="rId34"/>
    <p:sldId id="645" r:id="rId35"/>
    <p:sldId id="610" r:id="rId36"/>
    <p:sldId id="653" r:id="rId37"/>
    <p:sldId id="553" r:id="rId38"/>
    <p:sldId id="512" r:id="rId39"/>
    <p:sldId id="529" r:id="rId40"/>
    <p:sldId id="647" r:id="rId41"/>
    <p:sldId id="643" r:id="rId42"/>
    <p:sldId id="628" r:id="rId43"/>
    <p:sldId id="661" r:id="rId44"/>
    <p:sldId id="554" r:id="rId45"/>
  </p:sldIdLst>
  <p:sldSz cx="9144000" cy="6858000" type="screen4x3"/>
  <p:notesSz cx="9928225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0000"/>
    <a:srgbClr val="600000"/>
    <a:srgbClr val="ACE561"/>
    <a:srgbClr val="FB7D7D"/>
    <a:srgbClr val="AF9738"/>
    <a:srgbClr val="FED2D2"/>
    <a:srgbClr val="FDB1B1"/>
    <a:srgbClr val="29F393"/>
    <a:srgbClr val="00CC00"/>
    <a:srgbClr val="FC9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9565" autoAdjust="0"/>
  </p:normalViewPr>
  <p:slideViewPr>
    <p:cSldViewPr>
      <p:cViewPr>
        <p:scale>
          <a:sx n="90" d="100"/>
          <a:sy n="90" d="100"/>
        </p:scale>
        <p:origin x="-408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618"/>
    </p:cViewPr>
  </p:sorter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141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8076ED-5BFD-4541-8F80-B5EBBC23A57F}" type="doc">
      <dgm:prSet loTypeId="urn:microsoft.com/office/officeart/2005/8/layout/arrow2" loCatId="process" qsTypeId="urn:microsoft.com/office/officeart/2005/8/quickstyle/simple1" qsCatId="simple" csTypeId="urn:microsoft.com/office/officeart/2005/8/colors/accent6_1" csCatId="accent6" phldr="1"/>
      <dgm:spPr/>
    </dgm:pt>
    <dgm:pt modelId="{8AC3B975-7922-45F6-84B0-BF534C4C7E73}" type="pres">
      <dgm:prSet presAssocID="{228076ED-5BFD-4541-8F80-B5EBBC23A57F}" presName="arrowDiagram" presStyleCnt="0">
        <dgm:presLayoutVars>
          <dgm:chMax val="5"/>
          <dgm:dir/>
          <dgm:resizeHandles val="exact"/>
        </dgm:presLayoutVars>
      </dgm:prSet>
      <dgm:spPr/>
    </dgm:pt>
  </dgm:ptLst>
  <dgm:cxnLst>
    <dgm:cxn modelId="{3802885B-A631-400F-9A0C-D71467182767}" type="presOf" srcId="{228076ED-5BFD-4541-8F80-B5EBBC23A57F}" destId="{8AC3B975-7922-45F6-84B0-BF534C4C7E73}" srcOrd="0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7D2397-1FAD-448B-862A-D80AD0BD87DB}" type="doc">
      <dgm:prSet loTypeId="urn:microsoft.com/office/officeart/2008/layout/VerticalCurvedList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19DAD22-0A68-48D6-A6A5-87BF270295FA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ru-RU" sz="2600" dirty="0" smtClean="0">
              <a:solidFill>
                <a:srgbClr val="002060"/>
              </a:solidFill>
              <a:latin typeface="Arial" charset="0"/>
              <a:cs typeface="Arial" charset="0"/>
            </a:rPr>
            <a:t>Развитие системы непрерывного профессионального образования</a:t>
          </a:r>
          <a:endParaRPr lang="ru-RU" sz="26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FF377536-ECC2-480D-B4A0-AF8B26F3B3AB}" type="parTrans" cxnId="{6451BC62-565D-40F9-BEAE-3A2BBDC0367C}">
      <dgm:prSet/>
      <dgm:spPr/>
      <dgm:t>
        <a:bodyPr/>
        <a:lstStyle/>
        <a:p>
          <a:endParaRPr lang="ru-RU"/>
        </a:p>
      </dgm:t>
    </dgm:pt>
    <dgm:pt modelId="{68119C4F-C52E-480F-A589-C284C0AA7D74}" type="sibTrans" cxnId="{6451BC62-565D-40F9-BEAE-3A2BBDC0367C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47A79E69-F93F-482F-8555-6843A6178E59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2800" dirty="0" smtClean="0">
              <a:solidFill>
                <a:srgbClr val="002060"/>
              </a:solidFill>
              <a:latin typeface="Arial" charset="0"/>
              <a:cs typeface="Arial" charset="0"/>
            </a:rPr>
            <a:t>     Модернизация традиционных форм повышения квалификации </a:t>
          </a:r>
          <a:endParaRPr lang="ru-RU" sz="4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C2AABFE1-7BEC-436B-8745-3EF6E2CE2B11}" type="parTrans" cxnId="{815B8CDA-C7A7-4C0C-8DCF-088F7C22DE94}">
      <dgm:prSet/>
      <dgm:spPr/>
      <dgm:t>
        <a:bodyPr/>
        <a:lstStyle/>
        <a:p>
          <a:endParaRPr lang="ru-RU"/>
        </a:p>
      </dgm:t>
    </dgm:pt>
    <dgm:pt modelId="{5AC41AAA-9A38-49B2-995F-110D3A9B254F}" type="sibTrans" cxnId="{815B8CDA-C7A7-4C0C-8DCF-088F7C22DE94}">
      <dgm:prSet/>
      <dgm:spPr/>
      <dgm:t>
        <a:bodyPr/>
        <a:lstStyle/>
        <a:p>
          <a:endParaRPr lang="ru-RU"/>
        </a:p>
      </dgm:t>
    </dgm:pt>
    <dgm:pt modelId="{5589A3DE-2A02-48B0-964B-6E52E493BB1A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ru-RU" sz="2600" b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Образовательная</a:t>
          </a:r>
          <a:r>
            <a:rPr lang="ru-RU" sz="2600" b="0" baseline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инноватика</a:t>
          </a:r>
          <a:endParaRPr lang="ru-RU" sz="2600" b="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92A5D4D9-7CE3-455E-9E12-018C590439CD}" type="sibTrans" cxnId="{6F069F12-A398-4633-9314-50F0467AAC20}">
      <dgm:prSet/>
      <dgm:spPr/>
      <dgm:t>
        <a:bodyPr/>
        <a:lstStyle/>
        <a:p>
          <a:endParaRPr lang="ru-RU"/>
        </a:p>
      </dgm:t>
    </dgm:pt>
    <dgm:pt modelId="{8E408817-BC42-4160-995F-9FEA9BF6B2E7}" type="parTrans" cxnId="{6F069F12-A398-4633-9314-50F0467AAC20}">
      <dgm:prSet/>
      <dgm:spPr/>
      <dgm:t>
        <a:bodyPr/>
        <a:lstStyle/>
        <a:p>
          <a:endParaRPr lang="ru-RU"/>
        </a:p>
      </dgm:t>
    </dgm:pt>
    <dgm:pt modelId="{A8DD4D4A-4615-4592-9E68-558381AB3198}" type="pres">
      <dgm:prSet presAssocID="{AF7D2397-1FAD-448B-862A-D80AD0BD87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CF8223C-DD3B-4B97-BC12-E16A2AF5F165}" type="pres">
      <dgm:prSet presAssocID="{AF7D2397-1FAD-448B-862A-D80AD0BD87DB}" presName="Name1" presStyleCnt="0"/>
      <dgm:spPr/>
      <dgm:t>
        <a:bodyPr/>
        <a:lstStyle/>
        <a:p>
          <a:endParaRPr lang="ru-RU"/>
        </a:p>
      </dgm:t>
    </dgm:pt>
    <dgm:pt modelId="{6D389133-8B72-43E0-82FB-4CFE6173C9B0}" type="pres">
      <dgm:prSet presAssocID="{AF7D2397-1FAD-448B-862A-D80AD0BD87DB}" presName="cycle" presStyleCnt="0"/>
      <dgm:spPr/>
      <dgm:t>
        <a:bodyPr/>
        <a:lstStyle/>
        <a:p>
          <a:endParaRPr lang="ru-RU"/>
        </a:p>
      </dgm:t>
    </dgm:pt>
    <dgm:pt modelId="{D4F7CAEE-BA35-4DAB-BE57-6F139627FB52}" type="pres">
      <dgm:prSet presAssocID="{AF7D2397-1FAD-448B-862A-D80AD0BD87DB}" presName="srcNode" presStyleLbl="node1" presStyleIdx="0" presStyleCnt="3"/>
      <dgm:spPr/>
      <dgm:t>
        <a:bodyPr/>
        <a:lstStyle/>
        <a:p>
          <a:endParaRPr lang="ru-RU"/>
        </a:p>
      </dgm:t>
    </dgm:pt>
    <dgm:pt modelId="{31685FE6-406E-48FE-8762-4214645DF1C0}" type="pres">
      <dgm:prSet presAssocID="{AF7D2397-1FAD-448B-862A-D80AD0BD87DB}" presName="conn" presStyleLbl="parChTrans1D2" presStyleIdx="0" presStyleCnt="1"/>
      <dgm:spPr/>
      <dgm:t>
        <a:bodyPr/>
        <a:lstStyle/>
        <a:p>
          <a:endParaRPr lang="ru-RU"/>
        </a:p>
      </dgm:t>
    </dgm:pt>
    <dgm:pt modelId="{C04D667A-65A5-4D15-BCFE-D0EF236119DB}" type="pres">
      <dgm:prSet presAssocID="{AF7D2397-1FAD-448B-862A-D80AD0BD87DB}" presName="extraNode" presStyleLbl="node1" presStyleIdx="0" presStyleCnt="3"/>
      <dgm:spPr/>
      <dgm:t>
        <a:bodyPr/>
        <a:lstStyle/>
        <a:p>
          <a:endParaRPr lang="ru-RU"/>
        </a:p>
      </dgm:t>
    </dgm:pt>
    <dgm:pt modelId="{1FA1B07C-2563-4A63-81A9-2941A7F55047}" type="pres">
      <dgm:prSet presAssocID="{AF7D2397-1FAD-448B-862A-D80AD0BD87DB}" presName="dstNode" presStyleLbl="node1" presStyleIdx="0" presStyleCnt="3"/>
      <dgm:spPr/>
      <dgm:t>
        <a:bodyPr/>
        <a:lstStyle/>
        <a:p>
          <a:endParaRPr lang="ru-RU"/>
        </a:p>
      </dgm:t>
    </dgm:pt>
    <dgm:pt modelId="{886CCECC-2C23-4E42-9549-A39C414FBF66}" type="pres">
      <dgm:prSet presAssocID="{C19DAD22-0A68-48D6-A6A5-87BF270295FA}" presName="text_1" presStyleLbl="node1" presStyleIdx="0" presStyleCnt="3" custScaleX="84911" custScaleY="100001" custLinFactY="100002" custLinFactNeighborX="6001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6BE3D1-9D6D-4595-A9B0-6FF26A5BC126}" type="pres">
      <dgm:prSet presAssocID="{C19DAD22-0A68-48D6-A6A5-87BF270295FA}" presName="accent_1" presStyleCnt="0"/>
      <dgm:spPr/>
      <dgm:t>
        <a:bodyPr/>
        <a:lstStyle/>
        <a:p>
          <a:endParaRPr lang="ru-RU"/>
        </a:p>
      </dgm:t>
    </dgm:pt>
    <dgm:pt modelId="{76AE5A6C-5B47-4695-847D-C5785CF77300}" type="pres">
      <dgm:prSet presAssocID="{C19DAD22-0A68-48D6-A6A5-87BF270295FA}" presName="accentRepeatNode" presStyleLbl="solidFgAcc1" presStyleIdx="0" presStyleCnt="3" custFlipHor="1" custScaleX="11305" custScaleY="5008" custLinFactNeighborX="26878" custLinFactNeighborY="97504"/>
      <dgm:spPr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74745DC-795C-4A02-B774-966944E61D02}" type="pres">
      <dgm:prSet presAssocID="{5589A3DE-2A02-48B0-964B-6E52E493BB1A}" presName="text_2" presStyleLbl="node1" presStyleIdx="1" presStyleCnt="3" custScaleX="88667" custScaleY="100001" custLinFactNeighborX="3651" custLinFactNeighborY="-62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E8104-B8E1-46AF-8C15-1CB9B38DAA61}" type="pres">
      <dgm:prSet presAssocID="{5589A3DE-2A02-48B0-964B-6E52E493BB1A}" presName="accent_2" presStyleCnt="0"/>
      <dgm:spPr/>
      <dgm:t>
        <a:bodyPr/>
        <a:lstStyle/>
        <a:p>
          <a:endParaRPr lang="ru-RU"/>
        </a:p>
      </dgm:t>
    </dgm:pt>
    <dgm:pt modelId="{18BCB944-3052-42EE-BFAB-3728A3F2B16A}" type="pres">
      <dgm:prSet presAssocID="{5589A3DE-2A02-48B0-964B-6E52E493BB1A}" presName="accentRepeatNode" presStyleLbl="solidFgAcc1" presStyleIdx="1" presStyleCnt="3" custFlipHor="1" custScaleX="3200" custScaleY="25009" custLinFactY="-42496" custLinFactNeighborX="3651" custLinFactNeighborY="-100000"/>
      <dgm:spPr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649AEFC-FBCD-4A08-9263-1933F9FF80A8}" type="pres">
      <dgm:prSet presAssocID="{47A79E69-F93F-482F-8555-6843A6178E59}" presName="text_3" presStyleLbl="node1" presStyleIdx="2" presStyleCnt="3" custLinFactY="-106251" custLinFactNeighborX="-2238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FDA955-E31F-4F69-BF84-0D8B121CAD0A}" type="pres">
      <dgm:prSet presAssocID="{47A79E69-F93F-482F-8555-6843A6178E59}" presName="accent_3" presStyleCnt="0"/>
      <dgm:spPr/>
    </dgm:pt>
    <dgm:pt modelId="{BBE10740-5503-4A09-8A24-A252E1811BFB}" type="pres">
      <dgm:prSet presAssocID="{47A79E69-F93F-482F-8555-6843A6178E59}" presName="accentRepeatNode" presStyleLbl="solidFgAcc1" presStyleIdx="2" presStyleCnt="3" custScaleX="165749" custScaleY="114991" custLinFactY="-17495" custLinFactNeighborX="20915" custLinFactNeighborY="-100000"/>
      <dgm:spPr>
        <a:prstGeom prst="roundRect">
          <a:avLst/>
        </a:prstGeom>
        <a:blipFill rotWithShape="0">
          <a:blip xmlns:r="http://schemas.openxmlformats.org/officeDocument/2006/relationships" r:embed="rId3">
            <a:lum bright="-1000" contrast="2000"/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815B8CDA-C7A7-4C0C-8DCF-088F7C22DE94}" srcId="{AF7D2397-1FAD-448B-862A-D80AD0BD87DB}" destId="{47A79E69-F93F-482F-8555-6843A6178E59}" srcOrd="2" destOrd="0" parTransId="{C2AABFE1-7BEC-436B-8745-3EF6E2CE2B11}" sibTransId="{5AC41AAA-9A38-49B2-995F-110D3A9B254F}"/>
    <dgm:cxn modelId="{15FF0ACF-95F8-444D-9A8D-8A461251F5AD}" type="presOf" srcId="{AF7D2397-1FAD-448B-862A-D80AD0BD87DB}" destId="{A8DD4D4A-4615-4592-9E68-558381AB3198}" srcOrd="0" destOrd="0" presId="urn:microsoft.com/office/officeart/2008/layout/VerticalCurvedList"/>
    <dgm:cxn modelId="{5E738912-EE38-46F6-8B9E-90F5B159F68F}" type="presOf" srcId="{47A79E69-F93F-482F-8555-6843A6178E59}" destId="{4649AEFC-FBCD-4A08-9263-1933F9FF80A8}" srcOrd="0" destOrd="0" presId="urn:microsoft.com/office/officeart/2008/layout/VerticalCurvedList"/>
    <dgm:cxn modelId="{53B8E8E9-6C59-4AEF-9B73-0BC052B4DD56}" type="presOf" srcId="{68119C4F-C52E-480F-A589-C284C0AA7D74}" destId="{31685FE6-406E-48FE-8762-4214645DF1C0}" srcOrd="0" destOrd="0" presId="urn:microsoft.com/office/officeart/2008/layout/VerticalCurvedList"/>
    <dgm:cxn modelId="{6451BC62-565D-40F9-BEAE-3A2BBDC0367C}" srcId="{AF7D2397-1FAD-448B-862A-D80AD0BD87DB}" destId="{C19DAD22-0A68-48D6-A6A5-87BF270295FA}" srcOrd="0" destOrd="0" parTransId="{FF377536-ECC2-480D-B4A0-AF8B26F3B3AB}" sibTransId="{68119C4F-C52E-480F-A589-C284C0AA7D74}"/>
    <dgm:cxn modelId="{55B87349-D48A-4943-93C3-690B37554B46}" type="presOf" srcId="{C19DAD22-0A68-48D6-A6A5-87BF270295FA}" destId="{886CCECC-2C23-4E42-9549-A39C414FBF66}" srcOrd="0" destOrd="0" presId="urn:microsoft.com/office/officeart/2008/layout/VerticalCurvedList"/>
    <dgm:cxn modelId="{22213C53-6BF6-4D84-A776-3D2F6E7B2F36}" type="presOf" srcId="{5589A3DE-2A02-48B0-964B-6E52E493BB1A}" destId="{174745DC-795C-4A02-B774-966944E61D02}" srcOrd="0" destOrd="0" presId="urn:microsoft.com/office/officeart/2008/layout/VerticalCurvedList"/>
    <dgm:cxn modelId="{6F069F12-A398-4633-9314-50F0467AAC20}" srcId="{AF7D2397-1FAD-448B-862A-D80AD0BD87DB}" destId="{5589A3DE-2A02-48B0-964B-6E52E493BB1A}" srcOrd="1" destOrd="0" parTransId="{8E408817-BC42-4160-995F-9FEA9BF6B2E7}" sibTransId="{92A5D4D9-7CE3-455E-9E12-018C590439CD}"/>
    <dgm:cxn modelId="{56A719BA-693A-4B39-9243-E4CB6A0692B9}" type="presParOf" srcId="{A8DD4D4A-4615-4592-9E68-558381AB3198}" destId="{1CF8223C-DD3B-4B97-BC12-E16A2AF5F165}" srcOrd="0" destOrd="0" presId="urn:microsoft.com/office/officeart/2008/layout/VerticalCurvedList"/>
    <dgm:cxn modelId="{9E6157E0-33BF-492B-99EA-1E82F08E4E25}" type="presParOf" srcId="{1CF8223C-DD3B-4B97-BC12-E16A2AF5F165}" destId="{6D389133-8B72-43E0-82FB-4CFE6173C9B0}" srcOrd="0" destOrd="0" presId="urn:microsoft.com/office/officeart/2008/layout/VerticalCurvedList"/>
    <dgm:cxn modelId="{16391CA5-FE58-4FC2-BDA7-9CC59703F500}" type="presParOf" srcId="{6D389133-8B72-43E0-82FB-4CFE6173C9B0}" destId="{D4F7CAEE-BA35-4DAB-BE57-6F139627FB52}" srcOrd="0" destOrd="0" presId="urn:microsoft.com/office/officeart/2008/layout/VerticalCurvedList"/>
    <dgm:cxn modelId="{AD9A43AB-ABBF-4762-BA5D-792EE4C88E38}" type="presParOf" srcId="{6D389133-8B72-43E0-82FB-4CFE6173C9B0}" destId="{31685FE6-406E-48FE-8762-4214645DF1C0}" srcOrd="1" destOrd="0" presId="urn:microsoft.com/office/officeart/2008/layout/VerticalCurvedList"/>
    <dgm:cxn modelId="{65729885-BD83-47FC-9383-DAC0D254C5F4}" type="presParOf" srcId="{6D389133-8B72-43E0-82FB-4CFE6173C9B0}" destId="{C04D667A-65A5-4D15-BCFE-D0EF236119DB}" srcOrd="2" destOrd="0" presId="urn:microsoft.com/office/officeart/2008/layout/VerticalCurvedList"/>
    <dgm:cxn modelId="{2342D05D-7BB7-4CBF-AF27-079815DD2632}" type="presParOf" srcId="{6D389133-8B72-43E0-82FB-4CFE6173C9B0}" destId="{1FA1B07C-2563-4A63-81A9-2941A7F55047}" srcOrd="3" destOrd="0" presId="urn:microsoft.com/office/officeart/2008/layout/VerticalCurvedList"/>
    <dgm:cxn modelId="{F9DA011E-F86C-42B4-B396-E2F63D5F5BF7}" type="presParOf" srcId="{1CF8223C-DD3B-4B97-BC12-E16A2AF5F165}" destId="{886CCECC-2C23-4E42-9549-A39C414FBF66}" srcOrd="1" destOrd="0" presId="urn:microsoft.com/office/officeart/2008/layout/VerticalCurvedList"/>
    <dgm:cxn modelId="{DE22647A-EE30-4E09-903A-3962DDE3101C}" type="presParOf" srcId="{1CF8223C-DD3B-4B97-BC12-E16A2AF5F165}" destId="{F06BE3D1-9D6D-4595-A9B0-6FF26A5BC126}" srcOrd="2" destOrd="0" presId="urn:microsoft.com/office/officeart/2008/layout/VerticalCurvedList"/>
    <dgm:cxn modelId="{1D0409AA-68CD-46EF-82F7-2C35C51B19BE}" type="presParOf" srcId="{F06BE3D1-9D6D-4595-A9B0-6FF26A5BC126}" destId="{76AE5A6C-5B47-4695-847D-C5785CF77300}" srcOrd="0" destOrd="0" presId="urn:microsoft.com/office/officeart/2008/layout/VerticalCurvedList"/>
    <dgm:cxn modelId="{2B48B06A-14B6-44D5-9F78-1EC19BE2CD2A}" type="presParOf" srcId="{1CF8223C-DD3B-4B97-BC12-E16A2AF5F165}" destId="{174745DC-795C-4A02-B774-966944E61D02}" srcOrd="3" destOrd="0" presId="urn:microsoft.com/office/officeart/2008/layout/VerticalCurvedList"/>
    <dgm:cxn modelId="{6E8F0C2B-EF01-4341-869E-5472D52BC325}" type="presParOf" srcId="{1CF8223C-DD3B-4B97-BC12-E16A2AF5F165}" destId="{8BBE8104-B8E1-46AF-8C15-1CB9B38DAA61}" srcOrd="4" destOrd="0" presId="urn:microsoft.com/office/officeart/2008/layout/VerticalCurvedList"/>
    <dgm:cxn modelId="{CCE52B84-B40B-4104-8149-5FF4176C91F0}" type="presParOf" srcId="{8BBE8104-B8E1-46AF-8C15-1CB9B38DAA61}" destId="{18BCB944-3052-42EE-BFAB-3728A3F2B16A}" srcOrd="0" destOrd="0" presId="urn:microsoft.com/office/officeart/2008/layout/VerticalCurvedList"/>
    <dgm:cxn modelId="{5AE5E06A-2DB2-4012-AE1D-518253B2645A}" type="presParOf" srcId="{1CF8223C-DD3B-4B97-BC12-E16A2AF5F165}" destId="{4649AEFC-FBCD-4A08-9263-1933F9FF80A8}" srcOrd="5" destOrd="0" presId="urn:microsoft.com/office/officeart/2008/layout/VerticalCurvedList"/>
    <dgm:cxn modelId="{2A70CDAF-70EE-466B-A789-FE3BB664EB88}" type="presParOf" srcId="{1CF8223C-DD3B-4B97-BC12-E16A2AF5F165}" destId="{2EFDA955-E31F-4F69-BF84-0D8B121CAD0A}" srcOrd="6" destOrd="0" presId="urn:microsoft.com/office/officeart/2008/layout/VerticalCurvedList"/>
    <dgm:cxn modelId="{A11C2DB2-A60A-449F-B5BA-25B5E5336D05}" type="presParOf" srcId="{2EFDA955-E31F-4F69-BF84-0D8B121CAD0A}" destId="{BBE10740-5503-4A09-8A24-A252E1811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088BF6-7092-44CE-8FEF-7471A93A6929}" type="doc">
      <dgm:prSet loTypeId="urn:microsoft.com/office/officeart/2005/8/layout/hierarchy3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B6D468-C9E4-46E2-8DD7-030F0CCD4D3E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Раздел «Библиотека</a:t>
          </a:r>
          <a:r>
            <a: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»</a:t>
          </a:r>
          <a:endParaRPr lang="ru-RU" sz="2000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62F4EBC0-69A0-4EB3-ABF8-7480EAEE5683}" type="parTrans" cxnId="{206657F6-B0F3-498C-80AF-7F38B7F2C084}">
      <dgm:prSet/>
      <dgm:spPr/>
      <dgm:t>
        <a:bodyPr/>
        <a:lstStyle/>
        <a:p>
          <a:endParaRPr lang="ru-RU"/>
        </a:p>
      </dgm:t>
    </dgm:pt>
    <dgm:pt modelId="{03DD6CD1-71E8-4801-B25D-E9561DED0A48}" type="sibTrans" cxnId="{206657F6-B0F3-498C-80AF-7F38B7F2C084}">
      <dgm:prSet/>
      <dgm:spPr/>
      <dgm:t>
        <a:bodyPr/>
        <a:lstStyle/>
        <a:p>
          <a:endParaRPr lang="ru-RU"/>
        </a:p>
      </dgm:t>
    </dgm:pt>
    <dgm:pt modelId="{665D7A2D-B122-434C-B3BB-A3025DFA9B2F}">
      <dgm:prSet phldrT="[Текст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rgbClr val="5C0000"/>
              </a:solidFill>
              <a:latin typeface="Arial" pitchFamily="34" charset="0"/>
              <a:cs typeface="Arial" pitchFamily="34" charset="0"/>
            </a:rPr>
            <a:t>Новые поступления</a:t>
          </a: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  <a:p>
          <a:pPr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/>
        </a:p>
      </dgm:t>
    </dgm:pt>
    <dgm:pt modelId="{5ED233B1-A128-425C-9658-D3EB1667442F}" type="parTrans" cxnId="{65E2BBAE-4896-463F-B533-673FAF09F0D6}">
      <dgm:prSet/>
      <dgm:spPr/>
      <dgm:t>
        <a:bodyPr/>
        <a:lstStyle/>
        <a:p>
          <a:endParaRPr lang="ru-RU"/>
        </a:p>
      </dgm:t>
    </dgm:pt>
    <dgm:pt modelId="{562D4676-35FD-4829-A5FC-92275A2A2916}" type="sibTrans" cxnId="{65E2BBAE-4896-463F-B533-673FAF09F0D6}">
      <dgm:prSet/>
      <dgm:spPr/>
      <dgm:t>
        <a:bodyPr/>
        <a:lstStyle/>
        <a:p>
          <a:endParaRPr lang="ru-RU"/>
        </a:p>
      </dgm:t>
    </dgm:pt>
    <dgm:pt modelId="{8DF71D28-1997-45F4-9517-AB23FE3EA1F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5C0000"/>
              </a:solidFill>
              <a:latin typeface="Arial" pitchFamily="34" charset="0"/>
              <a:cs typeface="Arial" pitchFamily="34" charset="0"/>
            </a:rPr>
            <a:t>Периодические издания</a:t>
          </a:r>
          <a:endParaRPr lang="ru-RU" sz="1400" dirty="0">
            <a:solidFill>
              <a:srgbClr val="5C0000"/>
            </a:solidFill>
            <a:latin typeface="Arial" pitchFamily="34" charset="0"/>
            <a:cs typeface="Arial" pitchFamily="34" charset="0"/>
          </a:endParaRPr>
        </a:p>
      </dgm:t>
    </dgm:pt>
    <dgm:pt modelId="{51BFB711-DC62-4137-9E01-4E262E6CB34F}" type="parTrans" cxnId="{71423FCB-A86F-40FE-B5FA-4D001922B9C4}">
      <dgm:prSet/>
      <dgm:spPr/>
      <dgm:t>
        <a:bodyPr/>
        <a:lstStyle/>
        <a:p>
          <a:endParaRPr lang="ru-RU"/>
        </a:p>
      </dgm:t>
    </dgm:pt>
    <dgm:pt modelId="{F7959545-9B05-4075-AAEA-72B39028806D}" type="sibTrans" cxnId="{71423FCB-A86F-40FE-B5FA-4D001922B9C4}">
      <dgm:prSet/>
      <dgm:spPr/>
      <dgm:t>
        <a:bodyPr/>
        <a:lstStyle/>
        <a:p>
          <a:endParaRPr lang="ru-RU"/>
        </a:p>
      </dgm:t>
    </dgm:pt>
    <dgm:pt modelId="{2B35DFCF-42D9-4E57-B7D8-AD340E91F74D}">
      <dgm:prSet custT="1"/>
      <dgm:spPr/>
      <dgm:t>
        <a:bodyPr/>
        <a:lstStyle/>
        <a:p>
          <a:r>
            <a:rPr lang="ru-RU" sz="1400" b="1" dirty="0" smtClean="0">
              <a:solidFill>
                <a:srgbClr val="5C0000"/>
              </a:solidFill>
              <a:latin typeface="Arial" pitchFamily="34" charset="0"/>
              <a:cs typeface="Arial" pitchFamily="34" charset="0"/>
            </a:rPr>
            <a:t>Виртуальные выставки</a:t>
          </a:r>
          <a:endParaRPr lang="ru-RU" sz="1400" b="1" dirty="0">
            <a:solidFill>
              <a:srgbClr val="5C0000"/>
            </a:solidFill>
            <a:latin typeface="Arial" pitchFamily="34" charset="0"/>
            <a:cs typeface="Arial" pitchFamily="34" charset="0"/>
          </a:endParaRPr>
        </a:p>
      </dgm:t>
    </dgm:pt>
    <dgm:pt modelId="{84D359E5-73E3-4E30-88B8-93C7361B0394}" type="parTrans" cxnId="{11D83B33-CE03-43F4-9AA9-F6BEE9854FF2}">
      <dgm:prSet/>
      <dgm:spPr/>
      <dgm:t>
        <a:bodyPr/>
        <a:lstStyle/>
        <a:p>
          <a:endParaRPr lang="ru-RU"/>
        </a:p>
      </dgm:t>
    </dgm:pt>
    <dgm:pt modelId="{70CC7BD5-0411-4E3B-B43B-53454E5C623D}" type="sibTrans" cxnId="{11D83B33-CE03-43F4-9AA9-F6BEE9854FF2}">
      <dgm:prSet/>
      <dgm:spPr/>
      <dgm:t>
        <a:bodyPr/>
        <a:lstStyle/>
        <a:p>
          <a:endParaRPr lang="ru-RU"/>
        </a:p>
      </dgm:t>
    </dgm:pt>
    <dgm:pt modelId="{0CC57581-6990-4FDA-B224-FCFD5C83B8A6}">
      <dgm:prSet custT="1"/>
      <dgm:spPr/>
      <dgm:t>
        <a:bodyPr/>
        <a:lstStyle/>
        <a:p>
          <a:r>
            <a:rPr lang="ru-RU" sz="1400" b="1" dirty="0" smtClean="0">
              <a:solidFill>
                <a:srgbClr val="5C0000"/>
              </a:solidFill>
              <a:latin typeface="Arial" pitchFamily="34" charset="0"/>
              <a:cs typeface="Arial" pitchFamily="34" charset="0"/>
            </a:rPr>
            <a:t>Информационные ресурсы</a:t>
          </a:r>
        </a:p>
      </dgm:t>
    </dgm:pt>
    <dgm:pt modelId="{2993533B-DD12-4A1F-8152-4B641C160253}" type="parTrans" cxnId="{4E964DF4-DCF8-4995-ACDB-0CCEDB70D7B6}">
      <dgm:prSet/>
      <dgm:spPr/>
      <dgm:t>
        <a:bodyPr/>
        <a:lstStyle/>
        <a:p>
          <a:endParaRPr lang="ru-RU"/>
        </a:p>
      </dgm:t>
    </dgm:pt>
    <dgm:pt modelId="{8AEBDAE2-50C6-4999-94B7-F34837E7EAE0}" type="sibTrans" cxnId="{4E964DF4-DCF8-4995-ACDB-0CCEDB70D7B6}">
      <dgm:prSet/>
      <dgm:spPr/>
      <dgm:t>
        <a:bodyPr/>
        <a:lstStyle/>
        <a:p>
          <a:endParaRPr lang="ru-RU"/>
        </a:p>
      </dgm:t>
    </dgm:pt>
    <dgm:pt modelId="{108CD599-E662-4C7E-848F-F1FEC8E01193}" type="pres">
      <dgm:prSet presAssocID="{4F088BF6-7092-44CE-8FEF-7471A93A692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6640FB0-A259-42A1-859F-DC6EAFCFEF6B}" type="pres">
      <dgm:prSet presAssocID="{B7B6D468-C9E4-46E2-8DD7-030F0CCD4D3E}" presName="root" presStyleCnt="0"/>
      <dgm:spPr/>
    </dgm:pt>
    <dgm:pt modelId="{4F937D10-C882-4C4B-A4D2-24008905F519}" type="pres">
      <dgm:prSet presAssocID="{B7B6D468-C9E4-46E2-8DD7-030F0CCD4D3E}" presName="rootComposite" presStyleCnt="0"/>
      <dgm:spPr/>
    </dgm:pt>
    <dgm:pt modelId="{1BCBA811-A4C5-4F92-AE2F-A56817D31F2E}" type="pres">
      <dgm:prSet presAssocID="{B7B6D468-C9E4-46E2-8DD7-030F0CCD4D3E}" presName="rootText" presStyleLbl="node1" presStyleIdx="0" presStyleCnt="1" custScaleX="140987" custScaleY="71101" custLinFactNeighborX="-2155" custLinFactNeighborY="-233"/>
      <dgm:spPr/>
      <dgm:t>
        <a:bodyPr/>
        <a:lstStyle/>
        <a:p>
          <a:endParaRPr lang="ru-RU"/>
        </a:p>
      </dgm:t>
    </dgm:pt>
    <dgm:pt modelId="{2792A545-1D45-4BF0-A3B2-029D52BE7249}" type="pres">
      <dgm:prSet presAssocID="{B7B6D468-C9E4-46E2-8DD7-030F0CCD4D3E}" presName="rootConnector" presStyleLbl="node1" presStyleIdx="0" presStyleCnt="1"/>
      <dgm:spPr/>
      <dgm:t>
        <a:bodyPr/>
        <a:lstStyle/>
        <a:p>
          <a:endParaRPr lang="ru-RU"/>
        </a:p>
      </dgm:t>
    </dgm:pt>
    <dgm:pt modelId="{198E0FC6-EA38-417F-AF87-598CEC922550}" type="pres">
      <dgm:prSet presAssocID="{B7B6D468-C9E4-46E2-8DD7-030F0CCD4D3E}" presName="childShape" presStyleCnt="0"/>
      <dgm:spPr/>
    </dgm:pt>
    <dgm:pt modelId="{D7B28EA9-7738-4357-88C6-752868CA5D8B}" type="pres">
      <dgm:prSet presAssocID="{5ED233B1-A128-425C-9658-D3EB1667442F}" presName="Name13" presStyleLbl="parChTrans1D2" presStyleIdx="0" presStyleCnt="4"/>
      <dgm:spPr/>
      <dgm:t>
        <a:bodyPr/>
        <a:lstStyle/>
        <a:p>
          <a:endParaRPr lang="ru-RU"/>
        </a:p>
      </dgm:t>
    </dgm:pt>
    <dgm:pt modelId="{E0A08552-D338-49BE-9775-D3CA6BDB6118}" type="pres">
      <dgm:prSet presAssocID="{665D7A2D-B122-434C-B3BB-A3025DFA9B2F}" presName="childText" presStyleLbl="bgAcc1" presStyleIdx="0" presStyleCnt="4" custScaleX="143263" custScaleY="49642" custLinFactY="96442" custLinFactNeighborX="-252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E3E5C2-5125-4524-B26B-87104FAB442B}" type="pres">
      <dgm:prSet presAssocID="{51BFB711-DC62-4137-9E01-4E262E6CB34F}" presName="Name13" presStyleLbl="parChTrans1D2" presStyleIdx="1" presStyleCnt="4"/>
      <dgm:spPr/>
      <dgm:t>
        <a:bodyPr/>
        <a:lstStyle/>
        <a:p>
          <a:endParaRPr lang="ru-RU"/>
        </a:p>
      </dgm:t>
    </dgm:pt>
    <dgm:pt modelId="{57673804-B048-41BD-9E38-B1B5B23C5553}" type="pres">
      <dgm:prSet presAssocID="{8DF71D28-1997-45F4-9517-AB23FE3EA1F4}" presName="childText" presStyleLbl="bgAcc1" presStyleIdx="1" presStyleCnt="4" custScaleX="143264" custScaleY="55028" custLinFactNeighborY="-182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78F42-B7DE-4B53-9A84-F6EA05505E34}" type="pres">
      <dgm:prSet presAssocID="{84D359E5-73E3-4E30-88B8-93C7361B0394}" presName="Name13" presStyleLbl="parChTrans1D2" presStyleIdx="2" presStyleCnt="4"/>
      <dgm:spPr/>
      <dgm:t>
        <a:bodyPr/>
        <a:lstStyle/>
        <a:p>
          <a:endParaRPr lang="ru-RU"/>
        </a:p>
      </dgm:t>
    </dgm:pt>
    <dgm:pt modelId="{27599CDC-11EB-4213-B07B-B7058DCA7CB0}" type="pres">
      <dgm:prSet presAssocID="{2B35DFCF-42D9-4E57-B7D8-AD340E91F74D}" presName="childText" presStyleLbl="bgAcc1" presStyleIdx="2" presStyleCnt="4" custScaleX="145238" custScaleY="43872" custLinFactNeighborX="-987" custLinFactNeighborY="-209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3E553-6A51-48BC-B89E-339DAB5A20CC}" type="pres">
      <dgm:prSet presAssocID="{2993533B-DD12-4A1F-8152-4B641C160253}" presName="Name13" presStyleLbl="parChTrans1D2" presStyleIdx="3" presStyleCnt="4"/>
      <dgm:spPr/>
      <dgm:t>
        <a:bodyPr/>
        <a:lstStyle/>
        <a:p>
          <a:endParaRPr lang="ru-RU"/>
        </a:p>
      </dgm:t>
    </dgm:pt>
    <dgm:pt modelId="{FAFF13F1-8A26-4111-ADF4-EF55DBF69A14}" type="pres">
      <dgm:prSet presAssocID="{0CC57581-6990-4FDA-B224-FCFD5C83B8A6}" presName="childText" presStyleLbl="bgAcc1" presStyleIdx="3" presStyleCnt="4" custScaleX="146825" custScaleY="48218" custLinFactY="-100000" custLinFactNeighborX="-2524" custLinFactNeighborY="-1358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C1586B-A085-42CE-89D4-014AE736EBEB}" type="presOf" srcId="{B7B6D468-C9E4-46E2-8DD7-030F0CCD4D3E}" destId="{1BCBA811-A4C5-4F92-AE2F-A56817D31F2E}" srcOrd="0" destOrd="0" presId="urn:microsoft.com/office/officeart/2005/8/layout/hierarchy3"/>
    <dgm:cxn modelId="{3F679F18-7A95-4214-8F6F-EA359AA8EA9F}" type="presOf" srcId="{665D7A2D-B122-434C-B3BB-A3025DFA9B2F}" destId="{E0A08552-D338-49BE-9775-D3CA6BDB6118}" srcOrd="0" destOrd="0" presId="urn:microsoft.com/office/officeart/2005/8/layout/hierarchy3"/>
    <dgm:cxn modelId="{0397B9E5-139D-4EBD-88F5-37759F336314}" type="presOf" srcId="{8DF71D28-1997-45F4-9517-AB23FE3EA1F4}" destId="{57673804-B048-41BD-9E38-B1B5B23C5553}" srcOrd="0" destOrd="0" presId="urn:microsoft.com/office/officeart/2005/8/layout/hierarchy3"/>
    <dgm:cxn modelId="{206657F6-B0F3-498C-80AF-7F38B7F2C084}" srcId="{4F088BF6-7092-44CE-8FEF-7471A93A6929}" destId="{B7B6D468-C9E4-46E2-8DD7-030F0CCD4D3E}" srcOrd="0" destOrd="0" parTransId="{62F4EBC0-69A0-4EB3-ABF8-7480EAEE5683}" sibTransId="{03DD6CD1-71E8-4801-B25D-E9561DED0A48}"/>
    <dgm:cxn modelId="{11D83B33-CE03-43F4-9AA9-F6BEE9854FF2}" srcId="{B7B6D468-C9E4-46E2-8DD7-030F0CCD4D3E}" destId="{2B35DFCF-42D9-4E57-B7D8-AD340E91F74D}" srcOrd="2" destOrd="0" parTransId="{84D359E5-73E3-4E30-88B8-93C7361B0394}" sibTransId="{70CC7BD5-0411-4E3B-B43B-53454E5C623D}"/>
    <dgm:cxn modelId="{2AFB95FB-4800-49F0-AEC5-087E405B4021}" type="presOf" srcId="{2B35DFCF-42D9-4E57-B7D8-AD340E91F74D}" destId="{27599CDC-11EB-4213-B07B-B7058DCA7CB0}" srcOrd="0" destOrd="0" presId="urn:microsoft.com/office/officeart/2005/8/layout/hierarchy3"/>
    <dgm:cxn modelId="{BA43796B-2BDC-49A6-9812-DD6C8D0B5560}" type="presOf" srcId="{4F088BF6-7092-44CE-8FEF-7471A93A6929}" destId="{108CD599-E662-4C7E-848F-F1FEC8E01193}" srcOrd="0" destOrd="0" presId="urn:microsoft.com/office/officeart/2005/8/layout/hierarchy3"/>
    <dgm:cxn modelId="{4D0B37E6-22CB-462E-A12A-ADE05B4A7442}" type="presOf" srcId="{B7B6D468-C9E4-46E2-8DD7-030F0CCD4D3E}" destId="{2792A545-1D45-4BF0-A3B2-029D52BE7249}" srcOrd="1" destOrd="0" presId="urn:microsoft.com/office/officeart/2005/8/layout/hierarchy3"/>
    <dgm:cxn modelId="{FF46E788-9187-4895-9117-9B57E603EE60}" type="presOf" srcId="{51BFB711-DC62-4137-9E01-4E262E6CB34F}" destId="{07E3E5C2-5125-4524-B26B-87104FAB442B}" srcOrd="0" destOrd="0" presId="urn:microsoft.com/office/officeart/2005/8/layout/hierarchy3"/>
    <dgm:cxn modelId="{4E964DF4-DCF8-4995-ACDB-0CCEDB70D7B6}" srcId="{B7B6D468-C9E4-46E2-8DD7-030F0CCD4D3E}" destId="{0CC57581-6990-4FDA-B224-FCFD5C83B8A6}" srcOrd="3" destOrd="0" parTransId="{2993533B-DD12-4A1F-8152-4B641C160253}" sibTransId="{8AEBDAE2-50C6-4999-94B7-F34837E7EAE0}"/>
    <dgm:cxn modelId="{82849693-8790-4B4F-B50C-B6BE0C350C28}" type="presOf" srcId="{2993533B-DD12-4A1F-8152-4B641C160253}" destId="{2503E553-6A51-48BC-B89E-339DAB5A20CC}" srcOrd="0" destOrd="0" presId="urn:microsoft.com/office/officeart/2005/8/layout/hierarchy3"/>
    <dgm:cxn modelId="{65E2BBAE-4896-463F-B533-673FAF09F0D6}" srcId="{B7B6D468-C9E4-46E2-8DD7-030F0CCD4D3E}" destId="{665D7A2D-B122-434C-B3BB-A3025DFA9B2F}" srcOrd="0" destOrd="0" parTransId="{5ED233B1-A128-425C-9658-D3EB1667442F}" sibTransId="{562D4676-35FD-4829-A5FC-92275A2A2916}"/>
    <dgm:cxn modelId="{343E07CF-58C1-48AD-A4F5-F50A35FBB07D}" type="presOf" srcId="{0CC57581-6990-4FDA-B224-FCFD5C83B8A6}" destId="{FAFF13F1-8A26-4111-ADF4-EF55DBF69A14}" srcOrd="0" destOrd="0" presId="urn:microsoft.com/office/officeart/2005/8/layout/hierarchy3"/>
    <dgm:cxn modelId="{D8AF31A4-561C-4841-B43C-3728EB3C9573}" type="presOf" srcId="{5ED233B1-A128-425C-9658-D3EB1667442F}" destId="{D7B28EA9-7738-4357-88C6-752868CA5D8B}" srcOrd="0" destOrd="0" presId="urn:microsoft.com/office/officeart/2005/8/layout/hierarchy3"/>
    <dgm:cxn modelId="{BAF2A9C8-57EE-4FB2-BA21-A06E7F970B41}" type="presOf" srcId="{84D359E5-73E3-4E30-88B8-93C7361B0394}" destId="{B2378F42-B7DE-4B53-9A84-F6EA05505E34}" srcOrd="0" destOrd="0" presId="urn:microsoft.com/office/officeart/2005/8/layout/hierarchy3"/>
    <dgm:cxn modelId="{71423FCB-A86F-40FE-B5FA-4D001922B9C4}" srcId="{B7B6D468-C9E4-46E2-8DD7-030F0CCD4D3E}" destId="{8DF71D28-1997-45F4-9517-AB23FE3EA1F4}" srcOrd="1" destOrd="0" parTransId="{51BFB711-DC62-4137-9E01-4E262E6CB34F}" sibTransId="{F7959545-9B05-4075-AAEA-72B39028806D}"/>
    <dgm:cxn modelId="{B2A6E9C9-E6AE-4637-AE59-05956CCAADBE}" type="presParOf" srcId="{108CD599-E662-4C7E-848F-F1FEC8E01193}" destId="{26640FB0-A259-42A1-859F-DC6EAFCFEF6B}" srcOrd="0" destOrd="0" presId="urn:microsoft.com/office/officeart/2005/8/layout/hierarchy3"/>
    <dgm:cxn modelId="{5264233F-05A4-4B5C-B098-10FC37907315}" type="presParOf" srcId="{26640FB0-A259-42A1-859F-DC6EAFCFEF6B}" destId="{4F937D10-C882-4C4B-A4D2-24008905F519}" srcOrd="0" destOrd="0" presId="urn:microsoft.com/office/officeart/2005/8/layout/hierarchy3"/>
    <dgm:cxn modelId="{971319C7-FCA0-4A6A-9C9A-BB7E3B83AFDE}" type="presParOf" srcId="{4F937D10-C882-4C4B-A4D2-24008905F519}" destId="{1BCBA811-A4C5-4F92-AE2F-A56817D31F2E}" srcOrd="0" destOrd="0" presId="urn:microsoft.com/office/officeart/2005/8/layout/hierarchy3"/>
    <dgm:cxn modelId="{4E62A19F-A752-41BF-82E6-1454009ECB61}" type="presParOf" srcId="{4F937D10-C882-4C4B-A4D2-24008905F519}" destId="{2792A545-1D45-4BF0-A3B2-029D52BE7249}" srcOrd="1" destOrd="0" presId="urn:microsoft.com/office/officeart/2005/8/layout/hierarchy3"/>
    <dgm:cxn modelId="{1C48722A-D8CA-4E5C-960E-7C0BAF44FFDE}" type="presParOf" srcId="{26640FB0-A259-42A1-859F-DC6EAFCFEF6B}" destId="{198E0FC6-EA38-417F-AF87-598CEC922550}" srcOrd="1" destOrd="0" presId="urn:microsoft.com/office/officeart/2005/8/layout/hierarchy3"/>
    <dgm:cxn modelId="{EB551F8C-65F2-4D27-94E3-B0EDB97750CA}" type="presParOf" srcId="{198E0FC6-EA38-417F-AF87-598CEC922550}" destId="{D7B28EA9-7738-4357-88C6-752868CA5D8B}" srcOrd="0" destOrd="0" presId="urn:microsoft.com/office/officeart/2005/8/layout/hierarchy3"/>
    <dgm:cxn modelId="{130FDBD0-3590-4F0C-B736-50D849F2A276}" type="presParOf" srcId="{198E0FC6-EA38-417F-AF87-598CEC922550}" destId="{E0A08552-D338-49BE-9775-D3CA6BDB6118}" srcOrd="1" destOrd="0" presId="urn:microsoft.com/office/officeart/2005/8/layout/hierarchy3"/>
    <dgm:cxn modelId="{E27179C3-863D-4BA2-9172-4518DB649FFB}" type="presParOf" srcId="{198E0FC6-EA38-417F-AF87-598CEC922550}" destId="{07E3E5C2-5125-4524-B26B-87104FAB442B}" srcOrd="2" destOrd="0" presId="urn:microsoft.com/office/officeart/2005/8/layout/hierarchy3"/>
    <dgm:cxn modelId="{C80B4EA1-82C0-41D6-91E1-B59626FD7572}" type="presParOf" srcId="{198E0FC6-EA38-417F-AF87-598CEC922550}" destId="{57673804-B048-41BD-9E38-B1B5B23C5553}" srcOrd="3" destOrd="0" presId="urn:microsoft.com/office/officeart/2005/8/layout/hierarchy3"/>
    <dgm:cxn modelId="{C1BC5456-04DE-4890-A533-D3D9E3E8A2A1}" type="presParOf" srcId="{198E0FC6-EA38-417F-AF87-598CEC922550}" destId="{B2378F42-B7DE-4B53-9A84-F6EA05505E34}" srcOrd="4" destOrd="0" presId="urn:microsoft.com/office/officeart/2005/8/layout/hierarchy3"/>
    <dgm:cxn modelId="{BE91EC34-B1F5-4E30-BC02-D9829C1FCAB5}" type="presParOf" srcId="{198E0FC6-EA38-417F-AF87-598CEC922550}" destId="{27599CDC-11EB-4213-B07B-B7058DCA7CB0}" srcOrd="5" destOrd="0" presId="urn:microsoft.com/office/officeart/2005/8/layout/hierarchy3"/>
    <dgm:cxn modelId="{9717258F-CCD3-454F-9575-443AC82E49E5}" type="presParOf" srcId="{198E0FC6-EA38-417F-AF87-598CEC922550}" destId="{2503E553-6A51-48BC-B89E-339DAB5A20CC}" srcOrd="6" destOrd="0" presId="urn:microsoft.com/office/officeart/2005/8/layout/hierarchy3"/>
    <dgm:cxn modelId="{755EC20F-4170-4DA2-9400-95EB6482D4DF}" type="presParOf" srcId="{198E0FC6-EA38-417F-AF87-598CEC922550}" destId="{FAFF13F1-8A26-4111-ADF4-EF55DBF69A1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8849F1-0C39-48F4-8C67-11F4CA7283D9}" type="doc">
      <dgm:prSet loTypeId="urn:microsoft.com/office/officeart/2005/8/layout/cycle6" loCatId="relationship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3106B5DB-5A3F-43FF-8C18-74C4D7AA5291}">
      <dgm:prSet phldrT="[Текст]" custT="1"/>
      <dgm:spPr>
        <a:solidFill>
          <a:schemeClr val="accent1">
            <a:alpha val="61000"/>
          </a:schemeClr>
        </a:solidFill>
      </dgm:spPr>
      <dgm:t>
        <a:bodyPr/>
        <a:lstStyle/>
        <a:p>
          <a:r>
            <a:rPr lang="ru-RU" sz="2000" b="0" cap="none" spc="50" dirty="0" smtClean="0">
              <a:ln w="13500"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Образовательные программы</a:t>
          </a:r>
          <a:endParaRPr lang="ru-RU" sz="2000" b="0" dirty="0"/>
        </a:p>
      </dgm:t>
    </dgm:pt>
    <dgm:pt modelId="{17F01C8D-D9E9-44A9-BCE1-4F53AEB23AB5}" type="parTrans" cxnId="{65320444-FC2D-4C95-85CC-514A9B88D3F7}">
      <dgm:prSet/>
      <dgm:spPr/>
      <dgm:t>
        <a:bodyPr/>
        <a:lstStyle/>
        <a:p>
          <a:endParaRPr lang="ru-RU"/>
        </a:p>
      </dgm:t>
    </dgm:pt>
    <dgm:pt modelId="{B03A4347-12F0-465B-8CD1-ED5DCD32D030}" type="sibTrans" cxnId="{65320444-FC2D-4C95-85CC-514A9B88D3F7}">
      <dgm:prSet/>
      <dgm:spPr/>
      <dgm:t>
        <a:bodyPr/>
        <a:lstStyle/>
        <a:p>
          <a:endParaRPr lang="ru-RU"/>
        </a:p>
      </dgm:t>
    </dgm:pt>
    <dgm:pt modelId="{3020C8A6-2355-4F01-A5AD-082DC78533F6}">
      <dgm:prSet phldrT="[Текст]" custT="1"/>
      <dgm:spPr>
        <a:solidFill>
          <a:schemeClr val="accent3"/>
        </a:solidFill>
      </dgm:spPr>
      <dgm:t>
        <a:bodyPr/>
        <a:lstStyle/>
        <a:p>
          <a:r>
            <a:rPr lang="ru-RU" sz="2000" b="0" cap="none" spc="50" dirty="0" smtClean="0">
              <a:ln w="13500"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Тренинги</a:t>
          </a:r>
          <a:endParaRPr lang="ru-RU" sz="2000" b="0" dirty="0"/>
        </a:p>
      </dgm:t>
    </dgm:pt>
    <dgm:pt modelId="{34F39FBB-049B-4285-9855-9555BE543F46}" type="parTrans" cxnId="{CA8AA57D-AF65-4151-9DA0-F989ACB764D4}">
      <dgm:prSet/>
      <dgm:spPr/>
      <dgm:t>
        <a:bodyPr/>
        <a:lstStyle/>
        <a:p>
          <a:endParaRPr lang="ru-RU"/>
        </a:p>
      </dgm:t>
    </dgm:pt>
    <dgm:pt modelId="{C7C9952E-0CD0-4B75-A4EB-CE8431E365C6}" type="sibTrans" cxnId="{CA8AA57D-AF65-4151-9DA0-F989ACB764D4}">
      <dgm:prSet/>
      <dgm:spPr/>
      <dgm:t>
        <a:bodyPr/>
        <a:lstStyle/>
        <a:p>
          <a:endParaRPr lang="ru-RU"/>
        </a:p>
      </dgm:t>
    </dgm:pt>
    <dgm:pt modelId="{BE446E1F-1A5C-49DE-ADC5-317380603394}">
      <dgm:prSet phldrT="[Текст]" custT="1"/>
      <dgm:spPr>
        <a:solidFill>
          <a:schemeClr val="accent1">
            <a:lumMod val="60000"/>
            <a:lumOff val="40000"/>
            <a:alpha val="80000"/>
          </a:schemeClr>
        </a:solidFill>
      </dgm:spPr>
      <dgm:t>
        <a:bodyPr/>
        <a:lstStyle/>
        <a:p>
          <a:r>
            <a:rPr lang="ru-RU" sz="2000" b="0" cap="none" spc="50" dirty="0" smtClean="0">
              <a:ln w="13500"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Конференции  МО</a:t>
          </a:r>
        </a:p>
      </dgm:t>
    </dgm:pt>
    <dgm:pt modelId="{3CF25760-D5F1-4D84-9167-3E11196EF472}" type="parTrans" cxnId="{34CB3BAC-5445-4BEA-A3DF-616126265518}">
      <dgm:prSet/>
      <dgm:spPr/>
      <dgm:t>
        <a:bodyPr/>
        <a:lstStyle/>
        <a:p>
          <a:endParaRPr lang="ru-RU"/>
        </a:p>
      </dgm:t>
    </dgm:pt>
    <dgm:pt modelId="{97908E82-76B2-4F1B-94CE-B83A23DBCDBF}" type="sibTrans" cxnId="{34CB3BAC-5445-4BEA-A3DF-616126265518}">
      <dgm:prSet/>
      <dgm:spPr/>
      <dgm:t>
        <a:bodyPr/>
        <a:lstStyle/>
        <a:p>
          <a:endParaRPr lang="ru-RU"/>
        </a:p>
      </dgm:t>
    </dgm:pt>
    <dgm:pt modelId="{A502DABB-D89B-4A89-9BA9-E00014F3A44D}">
      <dgm:prSet phldrT="[Текст]" custT="1"/>
      <dgm:spPr>
        <a:solidFill>
          <a:schemeClr val="accent4">
            <a:lumMod val="60000"/>
            <a:lumOff val="40000"/>
            <a:alpha val="65000"/>
          </a:schemeClr>
        </a:solidFill>
      </dgm:spPr>
      <dgm:t>
        <a:bodyPr/>
        <a:lstStyle/>
        <a:p>
          <a:r>
            <a:rPr lang="ru-RU" sz="2000" b="0" cap="none" spc="50" dirty="0" smtClean="0">
              <a:ln w="13500"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Постоянно действующие семинары</a:t>
          </a:r>
          <a:endParaRPr lang="ru-RU" sz="2000" b="0" dirty="0"/>
        </a:p>
      </dgm:t>
    </dgm:pt>
    <dgm:pt modelId="{C0E06D70-BA6A-4BF9-8E2D-EB35580DF6D1}" type="parTrans" cxnId="{10022B70-8C9B-439C-B9D8-2E9FFA533B2F}">
      <dgm:prSet/>
      <dgm:spPr/>
      <dgm:t>
        <a:bodyPr/>
        <a:lstStyle/>
        <a:p>
          <a:endParaRPr lang="ru-RU"/>
        </a:p>
      </dgm:t>
    </dgm:pt>
    <dgm:pt modelId="{0E440AB8-C7CE-43AE-B6CB-11B1191EC75B}" type="sibTrans" cxnId="{10022B70-8C9B-439C-B9D8-2E9FFA533B2F}">
      <dgm:prSet/>
      <dgm:spPr/>
      <dgm:t>
        <a:bodyPr/>
        <a:lstStyle/>
        <a:p>
          <a:endParaRPr lang="ru-RU"/>
        </a:p>
      </dgm:t>
    </dgm:pt>
    <dgm:pt modelId="{58635216-3CED-4229-890C-74E4F96606C9}">
      <dgm:prSet phldrT="[Текст]" custT="1"/>
      <dgm:spPr>
        <a:solidFill>
          <a:schemeClr val="accent2">
            <a:alpha val="71000"/>
          </a:schemeClr>
        </a:solidFill>
      </dgm:spPr>
      <dgm:t>
        <a:bodyPr/>
        <a:lstStyle/>
        <a:p>
          <a:r>
            <a:rPr lang="ru-RU" sz="2000" b="0" dirty="0" smtClean="0"/>
            <a:t>Мастер классы</a:t>
          </a:r>
          <a:endParaRPr lang="ru-RU" sz="2000" b="0" dirty="0"/>
        </a:p>
      </dgm:t>
    </dgm:pt>
    <dgm:pt modelId="{AD5B17B7-D38D-4D10-A137-2511BEBFDCCB}" type="parTrans" cxnId="{301D2CB5-97C1-400B-A5CB-EA8389BD82AB}">
      <dgm:prSet/>
      <dgm:spPr/>
      <dgm:t>
        <a:bodyPr/>
        <a:lstStyle/>
        <a:p>
          <a:endParaRPr lang="ru-RU"/>
        </a:p>
      </dgm:t>
    </dgm:pt>
    <dgm:pt modelId="{5D0F15CC-5002-4787-B007-45958A4357ED}" type="sibTrans" cxnId="{301D2CB5-97C1-400B-A5CB-EA8389BD82AB}">
      <dgm:prSet/>
      <dgm:spPr/>
      <dgm:t>
        <a:bodyPr/>
        <a:lstStyle/>
        <a:p>
          <a:endParaRPr lang="ru-RU"/>
        </a:p>
      </dgm:t>
    </dgm:pt>
    <dgm:pt modelId="{C044DD7E-C615-431B-AF8E-DB6184F841EE}">
      <dgm:prSet custT="1"/>
      <dgm:spPr>
        <a:solidFill>
          <a:schemeClr val="accent6">
            <a:lumMod val="60000"/>
            <a:lumOff val="40000"/>
            <a:alpha val="52000"/>
          </a:schemeClr>
        </a:solidFill>
      </dgm:spPr>
      <dgm:t>
        <a:bodyPr/>
        <a:lstStyle/>
        <a:p>
          <a:r>
            <a:rPr lang="ru-RU" sz="2000" dirty="0" smtClean="0"/>
            <a:t>Стажировка</a:t>
          </a:r>
          <a:endParaRPr lang="ru-RU" sz="2000" dirty="0"/>
        </a:p>
      </dgm:t>
    </dgm:pt>
    <dgm:pt modelId="{700F37DE-0B06-4BAB-9FCF-7540CB5CE8F6}" type="parTrans" cxnId="{24101FFE-17D9-4890-874C-CB66F21CD17D}">
      <dgm:prSet/>
      <dgm:spPr/>
      <dgm:t>
        <a:bodyPr/>
        <a:lstStyle/>
        <a:p>
          <a:endParaRPr lang="ru-RU"/>
        </a:p>
      </dgm:t>
    </dgm:pt>
    <dgm:pt modelId="{8211B03B-4833-4CF1-9D3F-CE6B3E9BA8D6}" type="sibTrans" cxnId="{24101FFE-17D9-4890-874C-CB66F21CD17D}">
      <dgm:prSet/>
      <dgm:spPr/>
      <dgm:t>
        <a:bodyPr/>
        <a:lstStyle/>
        <a:p>
          <a:endParaRPr lang="ru-RU"/>
        </a:p>
      </dgm:t>
    </dgm:pt>
    <dgm:pt modelId="{0F78A14D-B227-49B3-87FA-88C7468D739B}" type="pres">
      <dgm:prSet presAssocID="{028849F1-0C39-48F4-8C67-11F4CA7283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279651-F825-4C87-8753-71915657E728}" type="pres">
      <dgm:prSet presAssocID="{3106B5DB-5A3F-43FF-8C18-74C4D7AA5291}" presName="node" presStyleLbl="node1" presStyleIdx="0" presStyleCnt="6" custScaleX="160227" custScaleY="109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5710B1-F2E2-4AFA-9878-9FEC1200CF3E}" type="pres">
      <dgm:prSet presAssocID="{3106B5DB-5A3F-43FF-8C18-74C4D7AA5291}" presName="spNode" presStyleCnt="0"/>
      <dgm:spPr/>
      <dgm:t>
        <a:bodyPr/>
        <a:lstStyle/>
        <a:p>
          <a:endParaRPr lang="ru-RU"/>
        </a:p>
      </dgm:t>
    </dgm:pt>
    <dgm:pt modelId="{B2D1CC30-8097-424E-ADAD-3F06C99B51CA}" type="pres">
      <dgm:prSet presAssocID="{B03A4347-12F0-465B-8CD1-ED5DCD32D030}" presName="sibTrans" presStyleLbl="sibTrans1D1" presStyleIdx="0" presStyleCnt="6"/>
      <dgm:spPr/>
      <dgm:t>
        <a:bodyPr/>
        <a:lstStyle/>
        <a:p>
          <a:endParaRPr lang="ru-RU"/>
        </a:p>
      </dgm:t>
    </dgm:pt>
    <dgm:pt modelId="{F290481E-72E7-4ABC-B860-8BB8A0C7794B}" type="pres">
      <dgm:prSet presAssocID="{3020C8A6-2355-4F01-A5AD-082DC78533F6}" presName="node" presStyleLbl="node1" presStyleIdx="1" presStyleCnt="6" custScaleX="138796" custScaleY="109003" custRadScaleRad="134383" custRadScaleInc="50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88CFDF-8413-48FB-98BB-8289E57236AA}" type="pres">
      <dgm:prSet presAssocID="{3020C8A6-2355-4F01-A5AD-082DC78533F6}" presName="spNode" presStyleCnt="0"/>
      <dgm:spPr/>
      <dgm:t>
        <a:bodyPr/>
        <a:lstStyle/>
        <a:p>
          <a:endParaRPr lang="ru-RU"/>
        </a:p>
      </dgm:t>
    </dgm:pt>
    <dgm:pt modelId="{D5E69BA4-9D0F-46CA-B682-D54268A1E269}" type="pres">
      <dgm:prSet presAssocID="{C7C9952E-0CD0-4B75-A4EB-CE8431E365C6}" presName="sibTrans" presStyleLbl="sibTrans1D1" presStyleIdx="1" presStyleCnt="6"/>
      <dgm:spPr/>
      <dgm:t>
        <a:bodyPr/>
        <a:lstStyle/>
        <a:p>
          <a:endParaRPr lang="ru-RU"/>
        </a:p>
      </dgm:t>
    </dgm:pt>
    <dgm:pt modelId="{7719D122-1FBE-407B-A6DE-B841F99C4758}" type="pres">
      <dgm:prSet presAssocID="{C044DD7E-C615-431B-AF8E-DB6184F841EE}" presName="node" presStyleLbl="node1" presStyleIdx="2" presStyleCnt="6" custScaleX="139247" custScaleY="112711" custRadScaleRad="98737" custRadScaleInc="2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3E9604-15C8-4BCC-B6FD-ADE780257F7D}" type="pres">
      <dgm:prSet presAssocID="{C044DD7E-C615-431B-AF8E-DB6184F841EE}" presName="spNode" presStyleCnt="0"/>
      <dgm:spPr/>
    </dgm:pt>
    <dgm:pt modelId="{06E372D0-61F3-46A6-8151-BDCCDE712F3D}" type="pres">
      <dgm:prSet presAssocID="{8211B03B-4833-4CF1-9D3F-CE6B3E9BA8D6}" presName="sibTrans" presStyleLbl="sibTrans1D1" presStyleIdx="2" presStyleCnt="6"/>
      <dgm:spPr/>
      <dgm:t>
        <a:bodyPr/>
        <a:lstStyle/>
        <a:p>
          <a:endParaRPr lang="ru-RU"/>
        </a:p>
      </dgm:t>
    </dgm:pt>
    <dgm:pt modelId="{10A3F9EF-CF3B-4D74-9E8F-8DD7A68056DF}" type="pres">
      <dgm:prSet presAssocID="{BE446E1F-1A5C-49DE-ADC5-317380603394}" presName="node" presStyleLbl="node1" presStyleIdx="3" presStyleCnt="6" custScaleX="138796" custScaleY="109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9B1F3D-4635-4B07-A8EA-1A2779F702F5}" type="pres">
      <dgm:prSet presAssocID="{BE446E1F-1A5C-49DE-ADC5-317380603394}" presName="spNode" presStyleCnt="0"/>
      <dgm:spPr/>
      <dgm:t>
        <a:bodyPr/>
        <a:lstStyle/>
        <a:p>
          <a:endParaRPr lang="ru-RU"/>
        </a:p>
      </dgm:t>
    </dgm:pt>
    <dgm:pt modelId="{FE702165-C9B3-46D7-954F-0368EC010F21}" type="pres">
      <dgm:prSet presAssocID="{97908E82-76B2-4F1B-94CE-B83A23DBCDBF}" presName="sibTrans" presStyleLbl="sibTrans1D1" presStyleIdx="3" presStyleCnt="6"/>
      <dgm:spPr/>
      <dgm:t>
        <a:bodyPr/>
        <a:lstStyle/>
        <a:p>
          <a:endParaRPr lang="ru-RU"/>
        </a:p>
      </dgm:t>
    </dgm:pt>
    <dgm:pt modelId="{93443748-3A56-46B7-93F1-DA5FFC0833B1}" type="pres">
      <dgm:prSet presAssocID="{A502DABB-D89B-4A89-9BA9-E00014F3A44D}" presName="node" presStyleLbl="node1" presStyleIdx="4" presStyleCnt="6" custScaleX="138796" custScaleY="109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792AB-3CC1-4A09-BC12-C315A7EFDF4A}" type="pres">
      <dgm:prSet presAssocID="{A502DABB-D89B-4A89-9BA9-E00014F3A44D}" presName="spNode" presStyleCnt="0"/>
      <dgm:spPr/>
      <dgm:t>
        <a:bodyPr/>
        <a:lstStyle/>
        <a:p>
          <a:endParaRPr lang="ru-RU"/>
        </a:p>
      </dgm:t>
    </dgm:pt>
    <dgm:pt modelId="{4B9F0738-DE03-4D00-A568-828998690760}" type="pres">
      <dgm:prSet presAssocID="{0E440AB8-C7CE-43AE-B6CB-11B1191EC75B}" presName="sibTrans" presStyleLbl="sibTrans1D1" presStyleIdx="4" presStyleCnt="6"/>
      <dgm:spPr/>
      <dgm:t>
        <a:bodyPr/>
        <a:lstStyle/>
        <a:p>
          <a:endParaRPr lang="ru-RU"/>
        </a:p>
      </dgm:t>
    </dgm:pt>
    <dgm:pt modelId="{1FCBA99C-64EE-43E8-ACD0-E262750D17E3}" type="pres">
      <dgm:prSet presAssocID="{58635216-3CED-4229-890C-74E4F96606C9}" presName="node" presStyleLbl="node1" presStyleIdx="5" presStyleCnt="6" custScaleX="138796" custScaleY="109003" custRadScaleRad="134382" custRadScaleInc="-500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3DCD5-D6E1-41BB-AFFF-820772A2A8D6}" type="pres">
      <dgm:prSet presAssocID="{58635216-3CED-4229-890C-74E4F96606C9}" presName="spNode" presStyleCnt="0"/>
      <dgm:spPr/>
      <dgm:t>
        <a:bodyPr/>
        <a:lstStyle/>
        <a:p>
          <a:endParaRPr lang="ru-RU"/>
        </a:p>
      </dgm:t>
    </dgm:pt>
    <dgm:pt modelId="{9BC1857F-28EB-4877-A984-1C392A6BCF7D}" type="pres">
      <dgm:prSet presAssocID="{5D0F15CC-5002-4787-B007-45958A4357ED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10022B70-8C9B-439C-B9D8-2E9FFA533B2F}" srcId="{028849F1-0C39-48F4-8C67-11F4CA7283D9}" destId="{A502DABB-D89B-4A89-9BA9-E00014F3A44D}" srcOrd="4" destOrd="0" parTransId="{C0E06D70-BA6A-4BF9-8E2D-EB35580DF6D1}" sibTransId="{0E440AB8-C7CE-43AE-B6CB-11B1191EC75B}"/>
    <dgm:cxn modelId="{CA8AA57D-AF65-4151-9DA0-F989ACB764D4}" srcId="{028849F1-0C39-48F4-8C67-11F4CA7283D9}" destId="{3020C8A6-2355-4F01-A5AD-082DC78533F6}" srcOrd="1" destOrd="0" parTransId="{34F39FBB-049B-4285-9855-9555BE543F46}" sibTransId="{C7C9952E-0CD0-4B75-A4EB-CE8431E365C6}"/>
    <dgm:cxn modelId="{0E937A2C-2935-4C4A-8FAD-43958A23D222}" type="presOf" srcId="{028849F1-0C39-48F4-8C67-11F4CA7283D9}" destId="{0F78A14D-B227-49B3-87FA-88C7468D739B}" srcOrd="0" destOrd="0" presId="urn:microsoft.com/office/officeart/2005/8/layout/cycle6"/>
    <dgm:cxn modelId="{FC7B31A3-1FB5-4DDD-A388-EC298B8929EE}" type="presOf" srcId="{5D0F15CC-5002-4787-B007-45958A4357ED}" destId="{9BC1857F-28EB-4877-A984-1C392A6BCF7D}" srcOrd="0" destOrd="0" presId="urn:microsoft.com/office/officeart/2005/8/layout/cycle6"/>
    <dgm:cxn modelId="{497180AB-F80B-4BD3-B84C-95A5B9C3FE5C}" type="presOf" srcId="{3106B5DB-5A3F-43FF-8C18-74C4D7AA5291}" destId="{7C279651-F825-4C87-8753-71915657E728}" srcOrd="0" destOrd="0" presId="urn:microsoft.com/office/officeart/2005/8/layout/cycle6"/>
    <dgm:cxn modelId="{9F32D80B-89ED-42AB-B666-831AB0A5B87A}" type="presOf" srcId="{8211B03B-4833-4CF1-9D3F-CE6B3E9BA8D6}" destId="{06E372D0-61F3-46A6-8151-BDCCDE712F3D}" srcOrd="0" destOrd="0" presId="urn:microsoft.com/office/officeart/2005/8/layout/cycle6"/>
    <dgm:cxn modelId="{65320444-FC2D-4C95-85CC-514A9B88D3F7}" srcId="{028849F1-0C39-48F4-8C67-11F4CA7283D9}" destId="{3106B5DB-5A3F-43FF-8C18-74C4D7AA5291}" srcOrd="0" destOrd="0" parTransId="{17F01C8D-D9E9-44A9-BCE1-4F53AEB23AB5}" sibTransId="{B03A4347-12F0-465B-8CD1-ED5DCD32D030}"/>
    <dgm:cxn modelId="{7ADBB677-BC0A-41EB-AFCA-2BD0BE675014}" type="presOf" srcId="{A502DABB-D89B-4A89-9BA9-E00014F3A44D}" destId="{93443748-3A56-46B7-93F1-DA5FFC0833B1}" srcOrd="0" destOrd="0" presId="urn:microsoft.com/office/officeart/2005/8/layout/cycle6"/>
    <dgm:cxn modelId="{24101FFE-17D9-4890-874C-CB66F21CD17D}" srcId="{028849F1-0C39-48F4-8C67-11F4CA7283D9}" destId="{C044DD7E-C615-431B-AF8E-DB6184F841EE}" srcOrd="2" destOrd="0" parTransId="{700F37DE-0B06-4BAB-9FCF-7540CB5CE8F6}" sibTransId="{8211B03B-4833-4CF1-9D3F-CE6B3E9BA8D6}"/>
    <dgm:cxn modelId="{F677EB4D-55E1-417A-ABD7-6DF075EB68BF}" type="presOf" srcId="{C7C9952E-0CD0-4B75-A4EB-CE8431E365C6}" destId="{D5E69BA4-9D0F-46CA-B682-D54268A1E269}" srcOrd="0" destOrd="0" presId="urn:microsoft.com/office/officeart/2005/8/layout/cycle6"/>
    <dgm:cxn modelId="{34CB3BAC-5445-4BEA-A3DF-616126265518}" srcId="{028849F1-0C39-48F4-8C67-11F4CA7283D9}" destId="{BE446E1F-1A5C-49DE-ADC5-317380603394}" srcOrd="3" destOrd="0" parTransId="{3CF25760-D5F1-4D84-9167-3E11196EF472}" sibTransId="{97908E82-76B2-4F1B-94CE-B83A23DBCDBF}"/>
    <dgm:cxn modelId="{3DC0077A-05E4-4C00-80DB-71F66D8C6E7E}" type="presOf" srcId="{B03A4347-12F0-465B-8CD1-ED5DCD32D030}" destId="{B2D1CC30-8097-424E-ADAD-3F06C99B51CA}" srcOrd="0" destOrd="0" presId="urn:microsoft.com/office/officeart/2005/8/layout/cycle6"/>
    <dgm:cxn modelId="{BD54BB26-D51D-4326-B702-192B07D3A127}" type="presOf" srcId="{3020C8A6-2355-4F01-A5AD-082DC78533F6}" destId="{F290481E-72E7-4ABC-B860-8BB8A0C7794B}" srcOrd="0" destOrd="0" presId="urn:microsoft.com/office/officeart/2005/8/layout/cycle6"/>
    <dgm:cxn modelId="{B4F12E1E-0DB4-40F9-8539-15DC547B6F87}" type="presOf" srcId="{BE446E1F-1A5C-49DE-ADC5-317380603394}" destId="{10A3F9EF-CF3B-4D74-9E8F-8DD7A68056DF}" srcOrd="0" destOrd="0" presId="urn:microsoft.com/office/officeart/2005/8/layout/cycle6"/>
    <dgm:cxn modelId="{E9187790-7C86-4815-A318-A4F9E67F6A37}" type="presOf" srcId="{58635216-3CED-4229-890C-74E4F96606C9}" destId="{1FCBA99C-64EE-43E8-ACD0-E262750D17E3}" srcOrd="0" destOrd="0" presId="urn:microsoft.com/office/officeart/2005/8/layout/cycle6"/>
    <dgm:cxn modelId="{301D2CB5-97C1-400B-A5CB-EA8389BD82AB}" srcId="{028849F1-0C39-48F4-8C67-11F4CA7283D9}" destId="{58635216-3CED-4229-890C-74E4F96606C9}" srcOrd="5" destOrd="0" parTransId="{AD5B17B7-D38D-4D10-A137-2511BEBFDCCB}" sibTransId="{5D0F15CC-5002-4787-B007-45958A4357ED}"/>
    <dgm:cxn modelId="{5A8B083E-A324-4DD3-80F1-B4D2E7FFE926}" type="presOf" srcId="{0E440AB8-C7CE-43AE-B6CB-11B1191EC75B}" destId="{4B9F0738-DE03-4D00-A568-828998690760}" srcOrd="0" destOrd="0" presId="urn:microsoft.com/office/officeart/2005/8/layout/cycle6"/>
    <dgm:cxn modelId="{02CAB8EB-7A3A-424A-A848-F63A7CBD706E}" type="presOf" srcId="{C044DD7E-C615-431B-AF8E-DB6184F841EE}" destId="{7719D122-1FBE-407B-A6DE-B841F99C4758}" srcOrd="0" destOrd="0" presId="urn:microsoft.com/office/officeart/2005/8/layout/cycle6"/>
    <dgm:cxn modelId="{F3E479A3-2CB5-4164-8B27-BAE98FC129B2}" type="presOf" srcId="{97908E82-76B2-4F1B-94CE-B83A23DBCDBF}" destId="{FE702165-C9B3-46D7-954F-0368EC010F21}" srcOrd="0" destOrd="0" presId="urn:microsoft.com/office/officeart/2005/8/layout/cycle6"/>
    <dgm:cxn modelId="{63931253-A583-42AB-B8D1-1898F0EA73A6}" type="presParOf" srcId="{0F78A14D-B227-49B3-87FA-88C7468D739B}" destId="{7C279651-F825-4C87-8753-71915657E728}" srcOrd="0" destOrd="0" presId="urn:microsoft.com/office/officeart/2005/8/layout/cycle6"/>
    <dgm:cxn modelId="{9278F5FB-CC5B-47E3-BBB9-D2CF3C6109AF}" type="presParOf" srcId="{0F78A14D-B227-49B3-87FA-88C7468D739B}" destId="{805710B1-F2E2-4AFA-9878-9FEC1200CF3E}" srcOrd="1" destOrd="0" presId="urn:microsoft.com/office/officeart/2005/8/layout/cycle6"/>
    <dgm:cxn modelId="{A500F8E2-41D8-4A3F-9385-97D147231814}" type="presParOf" srcId="{0F78A14D-B227-49B3-87FA-88C7468D739B}" destId="{B2D1CC30-8097-424E-ADAD-3F06C99B51CA}" srcOrd="2" destOrd="0" presId="urn:microsoft.com/office/officeart/2005/8/layout/cycle6"/>
    <dgm:cxn modelId="{9041919A-5AEA-4454-AB94-AD6D75AAD2C1}" type="presParOf" srcId="{0F78A14D-B227-49B3-87FA-88C7468D739B}" destId="{F290481E-72E7-4ABC-B860-8BB8A0C7794B}" srcOrd="3" destOrd="0" presId="urn:microsoft.com/office/officeart/2005/8/layout/cycle6"/>
    <dgm:cxn modelId="{92111555-4F17-4011-9883-CD70158808BE}" type="presParOf" srcId="{0F78A14D-B227-49B3-87FA-88C7468D739B}" destId="{9388CFDF-8413-48FB-98BB-8289E57236AA}" srcOrd="4" destOrd="0" presId="urn:microsoft.com/office/officeart/2005/8/layout/cycle6"/>
    <dgm:cxn modelId="{8A0B0B8D-0355-4C4C-80A7-F736C1CE07E6}" type="presParOf" srcId="{0F78A14D-B227-49B3-87FA-88C7468D739B}" destId="{D5E69BA4-9D0F-46CA-B682-D54268A1E269}" srcOrd="5" destOrd="0" presId="urn:microsoft.com/office/officeart/2005/8/layout/cycle6"/>
    <dgm:cxn modelId="{228B4318-AF43-40EC-9F4B-65F4F55F08CE}" type="presParOf" srcId="{0F78A14D-B227-49B3-87FA-88C7468D739B}" destId="{7719D122-1FBE-407B-A6DE-B841F99C4758}" srcOrd="6" destOrd="0" presId="urn:microsoft.com/office/officeart/2005/8/layout/cycle6"/>
    <dgm:cxn modelId="{A9ED00CF-05CA-46A0-9939-35BFD9229744}" type="presParOf" srcId="{0F78A14D-B227-49B3-87FA-88C7468D739B}" destId="{C83E9604-15C8-4BCC-B6FD-ADE780257F7D}" srcOrd="7" destOrd="0" presId="urn:microsoft.com/office/officeart/2005/8/layout/cycle6"/>
    <dgm:cxn modelId="{739BE14C-C54C-46F0-A5D6-94FE7925FB8B}" type="presParOf" srcId="{0F78A14D-B227-49B3-87FA-88C7468D739B}" destId="{06E372D0-61F3-46A6-8151-BDCCDE712F3D}" srcOrd="8" destOrd="0" presId="urn:microsoft.com/office/officeart/2005/8/layout/cycle6"/>
    <dgm:cxn modelId="{D73AEFB6-9388-4E42-B6E0-64A889B64C12}" type="presParOf" srcId="{0F78A14D-B227-49B3-87FA-88C7468D739B}" destId="{10A3F9EF-CF3B-4D74-9E8F-8DD7A68056DF}" srcOrd="9" destOrd="0" presId="urn:microsoft.com/office/officeart/2005/8/layout/cycle6"/>
    <dgm:cxn modelId="{15064A53-125B-4871-A30E-61AD2D6F5F3A}" type="presParOf" srcId="{0F78A14D-B227-49B3-87FA-88C7468D739B}" destId="{AF9B1F3D-4635-4B07-A8EA-1A2779F702F5}" srcOrd="10" destOrd="0" presId="urn:microsoft.com/office/officeart/2005/8/layout/cycle6"/>
    <dgm:cxn modelId="{9C0A81CF-E716-445D-8D6A-1B183D0DC82E}" type="presParOf" srcId="{0F78A14D-B227-49B3-87FA-88C7468D739B}" destId="{FE702165-C9B3-46D7-954F-0368EC010F21}" srcOrd="11" destOrd="0" presId="urn:microsoft.com/office/officeart/2005/8/layout/cycle6"/>
    <dgm:cxn modelId="{50FEB034-CFE3-44A2-94AC-ACEBE06DCA80}" type="presParOf" srcId="{0F78A14D-B227-49B3-87FA-88C7468D739B}" destId="{93443748-3A56-46B7-93F1-DA5FFC0833B1}" srcOrd="12" destOrd="0" presId="urn:microsoft.com/office/officeart/2005/8/layout/cycle6"/>
    <dgm:cxn modelId="{C149C004-4F97-47EA-8A6D-4295DD9245CE}" type="presParOf" srcId="{0F78A14D-B227-49B3-87FA-88C7468D739B}" destId="{177792AB-3CC1-4A09-BC12-C315A7EFDF4A}" srcOrd="13" destOrd="0" presId="urn:microsoft.com/office/officeart/2005/8/layout/cycle6"/>
    <dgm:cxn modelId="{2CBD80F4-46F0-4E04-9EE0-47FE3739D423}" type="presParOf" srcId="{0F78A14D-B227-49B3-87FA-88C7468D739B}" destId="{4B9F0738-DE03-4D00-A568-828998690760}" srcOrd="14" destOrd="0" presId="urn:microsoft.com/office/officeart/2005/8/layout/cycle6"/>
    <dgm:cxn modelId="{44AA3C22-35E1-4702-9B31-2842508A0ED3}" type="presParOf" srcId="{0F78A14D-B227-49B3-87FA-88C7468D739B}" destId="{1FCBA99C-64EE-43E8-ACD0-E262750D17E3}" srcOrd="15" destOrd="0" presId="urn:microsoft.com/office/officeart/2005/8/layout/cycle6"/>
    <dgm:cxn modelId="{33A6F54D-EE2C-4648-92FE-5A04EA192B46}" type="presParOf" srcId="{0F78A14D-B227-49B3-87FA-88C7468D739B}" destId="{9D33DCD5-D6E1-41BB-AFFF-820772A2A8D6}" srcOrd="16" destOrd="0" presId="urn:microsoft.com/office/officeart/2005/8/layout/cycle6"/>
    <dgm:cxn modelId="{CE7F989B-243C-4D2A-B456-6D632024862B}" type="presParOf" srcId="{0F78A14D-B227-49B3-87FA-88C7468D739B}" destId="{9BC1857F-28EB-4877-A984-1C392A6BCF7D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5F0AAA-C829-4346-BCE4-5C61002C5E6E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</dgm:pt>
    <dgm:pt modelId="{C0D7D892-0062-489F-9A72-0E4BE61730ED}">
      <dgm:prSet phldrT="[Текст]" custT="1"/>
      <dgm:spPr/>
      <dgm:t>
        <a:bodyPr/>
        <a:lstStyle/>
        <a:p>
          <a:r>
            <a:rPr lang="ru-RU" sz="2000" dirty="0" smtClean="0">
              <a:latin typeface="Arial" pitchFamily="34" charset="0"/>
              <a:cs typeface="Arial" pitchFamily="34" charset="0"/>
            </a:rPr>
            <a:t>Удовлетворенность участников семинаров, мастер-классов и тренингов – 95,4%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DF64B4DF-C1ED-4DED-A0DE-008805449ABC}" type="parTrans" cxnId="{1C004D3D-55E1-4A6A-8E14-9BF18BC30267}">
      <dgm:prSet/>
      <dgm:spPr/>
      <dgm:t>
        <a:bodyPr/>
        <a:lstStyle/>
        <a:p>
          <a:endParaRPr lang="ru-RU"/>
        </a:p>
      </dgm:t>
    </dgm:pt>
    <dgm:pt modelId="{381F0176-72B6-4C37-8999-88D99C0DB84A}" type="sibTrans" cxnId="{1C004D3D-55E1-4A6A-8E14-9BF18BC30267}">
      <dgm:prSet/>
      <dgm:spPr/>
      <dgm:t>
        <a:bodyPr/>
        <a:lstStyle/>
        <a:p>
          <a:endParaRPr lang="ru-RU"/>
        </a:p>
      </dgm:t>
    </dgm:pt>
    <dgm:pt modelId="{9AEB2E62-1641-415F-8A47-0C6A9EB42290}">
      <dgm:prSet phldrT="[Текст]" custT="1"/>
      <dgm:spPr/>
      <dgm:t>
        <a:bodyPr/>
        <a:lstStyle/>
        <a:p>
          <a:r>
            <a:rPr lang="ru-RU" sz="2000" dirty="0" smtClean="0">
              <a:latin typeface="Arial" pitchFamily="34" charset="0"/>
              <a:cs typeface="Arial" pitchFamily="34" charset="0"/>
            </a:rPr>
            <a:t>Удовлетворенность слушателей – 98,4%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8C754F76-4B9A-48F1-AB85-787D6284AB5B}" type="parTrans" cxnId="{D29DA5CE-A9EE-4CEC-BA55-4511173DD543}">
      <dgm:prSet/>
      <dgm:spPr/>
      <dgm:t>
        <a:bodyPr/>
        <a:lstStyle/>
        <a:p>
          <a:endParaRPr lang="ru-RU"/>
        </a:p>
      </dgm:t>
    </dgm:pt>
    <dgm:pt modelId="{C6E18441-EA55-4334-86A3-3E74AD4D891B}" type="sibTrans" cxnId="{D29DA5CE-A9EE-4CEC-BA55-4511173DD543}">
      <dgm:prSet/>
      <dgm:spPr/>
      <dgm:t>
        <a:bodyPr/>
        <a:lstStyle/>
        <a:p>
          <a:endParaRPr lang="ru-RU"/>
        </a:p>
      </dgm:t>
    </dgm:pt>
    <dgm:pt modelId="{1C0C500F-E8AA-4101-9968-4A630DC9A45C}">
      <dgm:prSet phldrT="[Текст]" custT="1"/>
      <dgm:spPr/>
      <dgm:t>
        <a:bodyPr/>
        <a:lstStyle/>
        <a:p>
          <a:r>
            <a:rPr lang="ru-RU" sz="2000" dirty="0" smtClean="0">
              <a:latin typeface="Arial" pitchFamily="34" charset="0"/>
              <a:cs typeface="Arial" pitchFamily="34" charset="0"/>
            </a:rPr>
            <a:t>Удовлетворенность руководителей – 93,2% 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2E2D6A17-A192-4608-BFCA-6BFA56460B5E}" type="parTrans" cxnId="{7AE04D23-8565-4CB2-BE50-86B6093C9134}">
      <dgm:prSet/>
      <dgm:spPr/>
      <dgm:t>
        <a:bodyPr/>
        <a:lstStyle/>
        <a:p>
          <a:endParaRPr lang="ru-RU"/>
        </a:p>
      </dgm:t>
    </dgm:pt>
    <dgm:pt modelId="{261B32BF-8DAC-4844-A25B-CE0DD5A27896}" type="sibTrans" cxnId="{7AE04D23-8565-4CB2-BE50-86B6093C9134}">
      <dgm:prSet/>
      <dgm:spPr/>
      <dgm:t>
        <a:bodyPr/>
        <a:lstStyle/>
        <a:p>
          <a:endParaRPr lang="ru-RU"/>
        </a:p>
      </dgm:t>
    </dgm:pt>
    <dgm:pt modelId="{1F1E2A52-66A6-44C1-95AC-E0DF3C321C7C}" type="pres">
      <dgm:prSet presAssocID="{745F0AAA-C829-4346-BCE4-5C61002C5E6E}" presName="arrowDiagram" presStyleCnt="0">
        <dgm:presLayoutVars>
          <dgm:chMax val="5"/>
          <dgm:dir/>
          <dgm:resizeHandles val="exact"/>
        </dgm:presLayoutVars>
      </dgm:prSet>
      <dgm:spPr/>
    </dgm:pt>
    <dgm:pt modelId="{20927BC4-5F9C-423D-AFD4-72EA830ACF03}" type="pres">
      <dgm:prSet presAssocID="{745F0AAA-C829-4346-BCE4-5C61002C5E6E}" presName="arrow" presStyleLbl="bgShp" presStyleIdx="0" presStyleCnt="1" custScaleX="102084" custScaleY="100000" custLinFactNeighborY="1667"/>
      <dgm:spPr/>
    </dgm:pt>
    <dgm:pt modelId="{75A727A4-19F9-4A13-AF66-4F861D60D58A}" type="pres">
      <dgm:prSet presAssocID="{745F0AAA-C829-4346-BCE4-5C61002C5E6E}" presName="arrowDiagram3" presStyleCnt="0"/>
      <dgm:spPr/>
    </dgm:pt>
    <dgm:pt modelId="{50A50FCE-CEB0-4107-A6D3-A701F4F0C454}" type="pres">
      <dgm:prSet presAssocID="{C0D7D892-0062-489F-9A72-0E4BE61730ED}" presName="bullet3a" presStyleLbl="node1" presStyleIdx="0" presStyleCnt="3" custLinFactX="-7700" custLinFactNeighborX="-100000" custLinFactNeighborY="63618"/>
      <dgm:spPr/>
    </dgm:pt>
    <dgm:pt modelId="{9724C088-8B94-46C8-9E34-C583082FF333}" type="pres">
      <dgm:prSet presAssocID="{C0D7D892-0062-489F-9A72-0E4BE61730ED}" presName="textBox3a" presStyleLbl="revTx" presStyleIdx="0" presStyleCnt="3" custScaleX="154578" custLinFactX="100000" custLinFactNeighborX="144385" custLinFactNeighborY="-98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C7F76-41B7-4881-91B9-407CE59B30E4}" type="pres">
      <dgm:prSet presAssocID="{9AEB2E62-1641-415F-8A47-0C6A9EB42290}" presName="bullet3b" presStyleLbl="node1" presStyleIdx="1" presStyleCnt="3"/>
      <dgm:spPr/>
    </dgm:pt>
    <dgm:pt modelId="{61D2E02D-5F2B-4921-9286-0C1368FD3F4F}" type="pres">
      <dgm:prSet presAssocID="{9AEB2E62-1641-415F-8A47-0C6A9EB42290}" presName="textBox3b" presStyleLbl="revTx" presStyleIdx="1" presStyleCnt="3" custScaleX="176000" custScaleY="35065" custLinFactNeighborX="-89952" custLinFactNeighborY="32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7FFA16-156F-44B1-975F-0ED601AE1414}" type="pres">
      <dgm:prSet presAssocID="{1C0C500F-E8AA-4101-9968-4A630DC9A45C}" presName="bullet3c" presStyleLbl="node1" presStyleIdx="2" presStyleCnt="3" custLinFactNeighborX="48720" custLinFactNeighborY="-6734"/>
      <dgm:spPr/>
    </dgm:pt>
    <dgm:pt modelId="{ABA815FB-8E9E-4A8A-A3A0-C5B731635B15}" type="pres">
      <dgm:prSet presAssocID="{1C0C500F-E8AA-4101-9968-4A630DC9A45C}" presName="textBox3c" presStyleLbl="revTx" presStyleIdx="2" presStyleCnt="3" custScaleX="158261" custScaleY="33311" custLinFactX="-39446" custLinFactNeighborX="-100000" custLinFactNeighborY="-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167C7B-1577-483E-9A4E-86ED5EE4C03C}" type="presOf" srcId="{C0D7D892-0062-489F-9A72-0E4BE61730ED}" destId="{9724C088-8B94-46C8-9E34-C583082FF333}" srcOrd="0" destOrd="0" presId="urn:microsoft.com/office/officeart/2005/8/layout/arrow2"/>
    <dgm:cxn modelId="{1117D8E0-D5D3-41F0-9BA2-110926C5A6AF}" type="presOf" srcId="{745F0AAA-C829-4346-BCE4-5C61002C5E6E}" destId="{1F1E2A52-66A6-44C1-95AC-E0DF3C321C7C}" srcOrd="0" destOrd="0" presId="urn:microsoft.com/office/officeart/2005/8/layout/arrow2"/>
    <dgm:cxn modelId="{1C004D3D-55E1-4A6A-8E14-9BF18BC30267}" srcId="{745F0AAA-C829-4346-BCE4-5C61002C5E6E}" destId="{C0D7D892-0062-489F-9A72-0E4BE61730ED}" srcOrd="0" destOrd="0" parTransId="{DF64B4DF-C1ED-4DED-A0DE-008805449ABC}" sibTransId="{381F0176-72B6-4C37-8999-88D99C0DB84A}"/>
    <dgm:cxn modelId="{7AE04D23-8565-4CB2-BE50-86B6093C9134}" srcId="{745F0AAA-C829-4346-BCE4-5C61002C5E6E}" destId="{1C0C500F-E8AA-4101-9968-4A630DC9A45C}" srcOrd="2" destOrd="0" parTransId="{2E2D6A17-A192-4608-BFCA-6BFA56460B5E}" sibTransId="{261B32BF-8DAC-4844-A25B-CE0DD5A27896}"/>
    <dgm:cxn modelId="{0A15EF46-7EE2-49DB-A736-9A5B02730921}" type="presOf" srcId="{1C0C500F-E8AA-4101-9968-4A630DC9A45C}" destId="{ABA815FB-8E9E-4A8A-A3A0-C5B731635B15}" srcOrd="0" destOrd="0" presId="urn:microsoft.com/office/officeart/2005/8/layout/arrow2"/>
    <dgm:cxn modelId="{D29DA5CE-A9EE-4CEC-BA55-4511173DD543}" srcId="{745F0AAA-C829-4346-BCE4-5C61002C5E6E}" destId="{9AEB2E62-1641-415F-8A47-0C6A9EB42290}" srcOrd="1" destOrd="0" parTransId="{8C754F76-4B9A-48F1-AB85-787D6284AB5B}" sibTransId="{C6E18441-EA55-4334-86A3-3E74AD4D891B}"/>
    <dgm:cxn modelId="{8F43B8B7-6FC7-415F-B8EC-D1187872E5DE}" type="presOf" srcId="{9AEB2E62-1641-415F-8A47-0C6A9EB42290}" destId="{61D2E02D-5F2B-4921-9286-0C1368FD3F4F}" srcOrd="0" destOrd="0" presId="urn:microsoft.com/office/officeart/2005/8/layout/arrow2"/>
    <dgm:cxn modelId="{3EEE0E3A-FE89-4F38-9F34-5B6960E42956}" type="presParOf" srcId="{1F1E2A52-66A6-44C1-95AC-E0DF3C321C7C}" destId="{20927BC4-5F9C-423D-AFD4-72EA830ACF03}" srcOrd="0" destOrd="0" presId="urn:microsoft.com/office/officeart/2005/8/layout/arrow2"/>
    <dgm:cxn modelId="{D637C950-00FD-4111-9CD8-0274F115AF60}" type="presParOf" srcId="{1F1E2A52-66A6-44C1-95AC-E0DF3C321C7C}" destId="{75A727A4-19F9-4A13-AF66-4F861D60D58A}" srcOrd="1" destOrd="0" presId="urn:microsoft.com/office/officeart/2005/8/layout/arrow2"/>
    <dgm:cxn modelId="{A23DFEB7-145E-4A14-8B6D-76BE18CDC1A6}" type="presParOf" srcId="{75A727A4-19F9-4A13-AF66-4F861D60D58A}" destId="{50A50FCE-CEB0-4107-A6D3-A701F4F0C454}" srcOrd="0" destOrd="0" presId="urn:microsoft.com/office/officeart/2005/8/layout/arrow2"/>
    <dgm:cxn modelId="{B5C7D709-3CF8-4648-8AB9-859A1353128F}" type="presParOf" srcId="{75A727A4-19F9-4A13-AF66-4F861D60D58A}" destId="{9724C088-8B94-46C8-9E34-C583082FF333}" srcOrd="1" destOrd="0" presId="urn:microsoft.com/office/officeart/2005/8/layout/arrow2"/>
    <dgm:cxn modelId="{5D9643C3-3CC8-4F47-8B60-FC8495613668}" type="presParOf" srcId="{75A727A4-19F9-4A13-AF66-4F861D60D58A}" destId="{872C7F76-41B7-4881-91B9-407CE59B30E4}" srcOrd="2" destOrd="0" presId="urn:microsoft.com/office/officeart/2005/8/layout/arrow2"/>
    <dgm:cxn modelId="{0A62DBC5-48C8-4FA5-A571-37AD9085D507}" type="presParOf" srcId="{75A727A4-19F9-4A13-AF66-4F861D60D58A}" destId="{61D2E02D-5F2B-4921-9286-0C1368FD3F4F}" srcOrd="3" destOrd="0" presId="urn:microsoft.com/office/officeart/2005/8/layout/arrow2"/>
    <dgm:cxn modelId="{EA230389-3863-412C-8AF7-E6F878976662}" type="presParOf" srcId="{75A727A4-19F9-4A13-AF66-4F861D60D58A}" destId="{1D7FFA16-156F-44B1-975F-0ED601AE1414}" srcOrd="4" destOrd="0" presId="urn:microsoft.com/office/officeart/2005/8/layout/arrow2"/>
    <dgm:cxn modelId="{BC7E6E5B-F51F-4586-9452-5B847C997122}" type="presParOf" srcId="{75A727A4-19F9-4A13-AF66-4F861D60D58A}" destId="{ABA815FB-8E9E-4A8A-A3A0-C5B731635B15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927BC4-5F9C-423D-AFD4-72EA830ACF03}">
      <dsp:nvSpPr>
        <dsp:cNvPr id="0" name=""/>
        <dsp:cNvSpPr/>
      </dsp:nvSpPr>
      <dsp:spPr>
        <a:xfrm>
          <a:off x="-3" y="0"/>
          <a:ext cx="7000930" cy="4286256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0A50FCE-CEB0-4107-A6D3-A701F4F0C454}">
      <dsp:nvSpPr>
        <dsp:cNvPr id="0" name=""/>
        <dsp:cNvSpPr/>
      </dsp:nvSpPr>
      <dsp:spPr>
        <a:xfrm>
          <a:off x="750386" y="3071810"/>
          <a:ext cx="178308" cy="17830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24C088-8B94-46C8-9E34-C583082FF333}">
      <dsp:nvSpPr>
        <dsp:cNvPr id="0" name=""/>
        <dsp:cNvSpPr/>
      </dsp:nvSpPr>
      <dsp:spPr>
        <a:xfrm>
          <a:off x="4500590" y="1833079"/>
          <a:ext cx="2470026" cy="1238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482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Удовлетворенность участников семинаров, мастер-классов и тренингов – 95,4%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4500590" y="1833079"/>
        <a:ext cx="2470026" cy="1238727"/>
      </dsp:txXfrm>
    </dsp:sp>
    <dsp:sp modelId="{872C7F76-41B7-4881-91B9-407CE59B30E4}">
      <dsp:nvSpPr>
        <dsp:cNvPr id="0" name=""/>
        <dsp:cNvSpPr/>
      </dsp:nvSpPr>
      <dsp:spPr>
        <a:xfrm>
          <a:off x="2516337" y="1793369"/>
          <a:ext cx="322326" cy="3223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D2E02D-5F2B-4921-9286-0C1368FD3F4F}">
      <dsp:nvSpPr>
        <dsp:cNvPr id="0" name=""/>
        <dsp:cNvSpPr/>
      </dsp:nvSpPr>
      <dsp:spPr>
        <a:xfrm>
          <a:off x="571510" y="3468637"/>
          <a:ext cx="2896823" cy="817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79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Удовлетворенность слушателей – 98,4%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571510" y="3468637"/>
        <a:ext cx="2896823" cy="817618"/>
      </dsp:txXfrm>
    </dsp:sp>
    <dsp:sp modelId="{1D7FFA16-156F-44B1-975F-0ED601AE1414}">
      <dsp:nvSpPr>
        <dsp:cNvPr id="0" name=""/>
        <dsp:cNvSpPr/>
      </dsp:nvSpPr>
      <dsp:spPr>
        <a:xfrm>
          <a:off x="4626327" y="1054404"/>
          <a:ext cx="445770" cy="44577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A815FB-8E9E-4A8A-A3A0-C5B731635B15}">
      <dsp:nvSpPr>
        <dsp:cNvPr id="0" name=""/>
        <dsp:cNvSpPr/>
      </dsp:nvSpPr>
      <dsp:spPr>
        <a:xfrm>
          <a:off x="1857395" y="2285996"/>
          <a:ext cx="2604853" cy="9923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05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" pitchFamily="34" charset="0"/>
              <a:cs typeface="Arial" pitchFamily="34" charset="0"/>
            </a:rPr>
            <a:t>Удовлетворенность руководителей – 93,2% 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>
        <a:off x="1857395" y="2285996"/>
        <a:ext cx="2604853" cy="992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3698" y="0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3593D23-F8AC-4E51-A3FE-948BB489DD7A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6611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3698" y="6456611"/>
            <a:ext cx="4302231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0FF5D4-F567-4A07-BFFD-0180FE587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338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A1539B-73C3-4661-821C-71D3FCB33CA5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698" y="6456611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F9F430-2053-4998-8526-46BFAC2F1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891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96FF4-8CBB-4EC1-8314-CDA182F6F831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Нагель\рисунки\Фото ЦПК\Здание ЦПК\IMG_1285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 userDrawn="1"/>
        </p:nvSpPr>
        <p:spPr>
          <a:xfrm>
            <a:off x="0" y="1143000"/>
            <a:ext cx="9144000" cy="5715000"/>
          </a:xfrm>
          <a:prstGeom prst="rect">
            <a:avLst/>
          </a:prstGeom>
          <a:solidFill>
            <a:srgbClr val="FFFFFF">
              <a:alpha val="4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6777038"/>
            <a:ext cx="9144000" cy="107950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0" y="0"/>
            <a:ext cx="9144000" cy="1079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0" y="1143000"/>
            <a:ext cx="9144000" cy="36513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AutoShape 11"/>
          <p:cNvSpPr>
            <a:spLocks noChangeArrowheads="1"/>
          </p:cNvSpPr>
          <p:nvPr userDrawn="1"/>
        </p:nvSpPr>
        <p:spPr bwMode="auto">
          <a:xfrm rot="5400000">
            <a:off x="5664200" y="3378200"/>
            <a:ext cx="6858000" cy="101600"/>
          </a:xfrm>
          <a:custGeom>
            <a:avLst/>
            <a:gdLst>
              <a:gd name="T0" fmla="*/ 6829425 w 21600"/>
              <a:gd name="T1" fmla="*/ 50800 h 21600"/>
              <a:gd name="T2" fmla="*/ 3429000 w 21600"/>
              <a:gd name="T3" fmla="*/ 101600 h 21600"/>
              <a:gd name="T4" fmla="*/ 28575 w 21600"/>
              <a:gd name="T5" fmla="*/ 508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890 w 21600"/>
              <a:gd name="T13" fmla="*/ 1890 h 21600"/>
              <a:gd name="T14" fmla="*/ 19710 w 21600"/>
              <a:gd name="T15" fmla="*/ 197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9" y="21600"/>
                </a:lnTo>
                <a:lnTo>
                  <a:pt x="21421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172F48"/>
              </a:gs>
              <a:gs pos="50000">
                <a:srgbClr val="31659C"/>
              </a:gs>
              <a:gs pos="100000">
                <a:srgbClr val="172F4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AutoShape 16"/>
          <p:cNvSpPr>
            <a:spLocks noChangeArrowheads="1"/>
          </p:cNvSpPr>
          <p:nvPr userDrawn="1"/>
        </p:nvSpPr>
        <p:spPr bwMode="auto">
          <a:xfrm rot="16200000">
            <a:off x="-3378200" y="3378200"/>
            <a:ext cx="6858000" cy="101600"/>
          </a:xfrm>
          <a:custGeom>
            <a:avLst/>
            <a:gdLst>
              <a:gd name="T0" fmla="*/ 6829425 w 21600"/>
              <a:gd name="T1" fmla="*/ 50800 h 21600"/>
              <a:gd name="T2" fmla="*/ 3429000 w 21600"/>
              <a:gd name="T3" fmla="*/ 101600 h 21600"/>
              <a:gd name="T4" fmla="*/ 28575 w 21600"/>
              <a:gd name="T5" fmla="*/ 50800 h 21600"/>
              <a:gd name="T6" fmla="*/ 34290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890 w 21600"/>
              <a:gd name="T13" fmla="*/ 1890 h 21600"/>
              <a:gd name="T14" fmla="*/ 19710 w 21600"/>
              <a:gd name="T15" fmla="*/ 197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9" y="21600"/>
                </a:lnTo>
                <a:lnTo>
                  <a:pt x="21421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172F48"/>
              </a:gs>
              <a:gs pos="50000">
                <a:srgbClr val="31659C"/>
              </a:gs>
              <a:gs pos="100000">
                <a:srgbClr val="172F4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643182"/>
            <a:ext cx="7772400" cy="1470025"/>
          </a:xfrm>
        </p:spPr>
        <p:txBody>
          <a:bodyPr/>
          <a:lstStyle>
            <a:lvl1pPr>
              <a:defRPr sz="4400" i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214950"/>
            <a:ext cx="4271970" cy="1257312"/>
          </a:xfrm>
        </p:spPr>
        <p:txBody>
          <a:bodyPr/>
          <a:lstStyle>
            <a:lvl1pPr marL="0" indent="0" algn="ctr">
              <a:buNone/>
              <a:defRPr sz="2400" i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EAE11-487B-4AC7-98AE-F39FA8B63B53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A8DAC-E81E-43E9-9EDE-61DCAD7CE1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Скругленный прямоугольник 15"/>
          <p:cNvSpPr/>
          <p:nvPr userDrawn="1"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" name="Picture 11" descr="C:\Users\Vika\Desktop\логотипы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5" descr="C:\Users\Vika\Desktop\gost.gif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428625"/>
            <a:ext cx="4111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3" descr="D:\Users\CPKRZ\Desktop\100tov1.jp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000125"/>
            <a:ext cx="360363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CDE5E-F765-4F96-A74E-DBC21CC1D571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38911-024E-4130-8C20-699824B3D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7D068-B67A-47C1-A91F-8A39E46251FD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F0E0A-286E-4E25-AFA5-2318D1C95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7143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42875" y="1214438"/>
            <a:ext cx="8858250" cy="542925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FD735-5207-4F47-998F-12B02FD7BFB3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FCD7C-5ED9-4553-AFC9-0AAFF07F0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1B50"/>
                </a:solidFill>
              </a:defRPr>
            </a:lvl1pPr>
            <a:lvl2pPr>
              <a:defRPr>
                <a:solidFill>
                  <a:srgbClr val="001B50"/>
                </a:solidFill>
              </a:defRPr>
            </a:lvl2pPr>
            <a:lvl3pPr>
              <a:defRPr>
                <a:solidFill>
                  <a:srgbClr val="001B50"/>
                </a:solidFill>
              </a:defRPr>
            </a:lvl3pPr>
            <a:lvl4pPr>
              <a:defRPr>
                <a:solidFill>
                  <a:srgbClr val="001B50"/>
                </a:solidFill>
              </a:defRPr>
            </a:lvl4pPr>
            <a:lvl5pPr>
              <a:defRPr>
                <a:solidFill>
                  <a:srgbClr val="001B5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3E10D-1D1D-4B30-9E30-197EFB123539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EECFB-7975-4E73-8650-F8DD61E3E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928688"/>
            <a:ext cx="9144000" cy="5929312"/>
          </a:xfrm>
          <a:prstGeom prst="rect">
            <a:avLst/>
          </a:prstGeom>
          <a:solidFill>
            <a:srgbClr val="FFFFFF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0" y="6856436"/>
            <a:ext cx="9144000" cy="1588"/>
          </a:xfrm>
          <a:prstGeom prst="line">
            <a:avLst/>
          </a:prstGeom>
          <a:ln w="85725">
            <a:solidFill>
              <a:srgbClr val="00174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 userDrawn="1"/>
        </p:nvCxnSpPr>
        <p:spPr>
          <a:xfrm>
            <a:off x="0" y="-1588"/>
            <a:ext cx="9144000" cy="1588"/>
          </a:xfrm>
          <a:prstGeom prst="line">
            <a:avLst/>
          </a:prstGeom>
          <a:ln w="85725">
            <a:solidFill>
              <a:srgbClr val="00174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 userDrawn="1"/>
        </p:nvCxnSpPr>
        <p:spPr>
          <a:xfrm rot="10800000">
            <a:off x="0" y="928688"/>
            <a:ext cx="9144000" cy="158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4" name="Содержимое 2"/>
          <p:cNvSpPr>
            <a:spLocks noGrp="1"/>
          </p:cNvSpPr>
          <p:nvPr>
            <p:ph idx="13"/>
          </p:nvPr>
        </p:nvSpPr>
        <p:spPr>
          <a:xfrm>
            <a:off x="0" y="1142984"/>
            <a:ext cx="9144000" cy="5357850"/>
          </a:xfrm>
        </p:spPr>
        <p:txBody>
          <a:bodyPr>
            <a:noAutofit/>
          </a:bodyPr>
          <a:lstStyle>
            <a:lvl1pPr>
              <a:buClr>
                <a:srgbClr val="800000"/>
              </a:buClr>
              <a:buSzPct val="100000"/>
              <a:defRPr sz="30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6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2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4"/>
          </p:nvPr>
        </p:nvSpPr>
        <p:spPr>
          <a:xfrm>
            <a:off x="457200" y="7499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1F0D2-1197-4706-A779-3E8EA727D322}" type="datetimeFigureOut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5"/>
          </p:nvPr>
        </p:nvSpPr>
        <p:spPr>
          <a:xfrm>
            <a:off x="2667000" y="7499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6"/>
          </p:nvPr>
        </p:nvSpPr>
        <p:spPr>
          <a:xfrm>
            <a:off x="7924800" y="7499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4AA0B-2DAD-48A1-830E-100FF1181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AB448-A498-4AFD-95F8-32BA611BC7CD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85477-0793-4D5F-BE31-53912D8B3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49B18-F6C4-4386-B1D5-36C09EE1AEE1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CEA48-4C3C-44C8-BEDE-F52D97258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B093-D241-40A2-8A9F-FB9632C45C12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E5133-46F6-4461-BC28-F313FA019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255B0-BD0A-4461-BC98-DDEB4F84AB99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BEBA1-30DE-4278-B456-149500A34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0D46-78CD-4632-960E-9B6F6A79237F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87733-CF71-4783-A4B9-FA64129CA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3123A-BB39-4CAA-B49D-917177057B65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5F56C-E0EF-4B01-BCFC-98EEF65C7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57B6-90D7-4B0F-8669-5910DF7E7F11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C6BB7-E570-4FEE-BEB1-DF8806CA3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Relationship Id="rId30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Текст 2"/>
          <p:cNvSpPr>
            <a:spLocks noGrp="1"/>
          </p:cNvSpPr>
          <p:nvPr>
            <p:ph type="body" idx="1"/>
          </p:nvPr>
        </p:nvSpPr>
        <p:spPr bwMode="auto">
          <a:xfrm>
            <a:off x="142875" y="1214438"/>
            <a:ext cx="88582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26457B-B769-449D-857C-5D9B9246E2A1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5E954C-7770-4628-BF9B-F514D1F22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4102" name="Picture 4" descr="C:\Users\Виктория\Desktop\ццкуцк.gif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0" y="695325"/>
            <a:ext cx="91440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6750050"/>
            <a:ext cx="9144000" cy="36513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6821488"/>
            <a:ext cx="9144000" cy="36512"/>
          </a:xfrm>
          <a:prstGeom prst="rect">
            <a:avLst/>
          </a:prstGeom>
          <a:gradFill rotWithShape="1">
            <a:gsLst>
              <a:gs pos="0">
                <a:srgbClr val="31659C">
                  <a:gamma/>
                  <a:shade val="46275"/>
                  <a:invGamma/>
                </a:srgbClr>
              </a:gs>
              <a:gs pos="50000">
                <a:srgbClr val="31659C"/>
              </a:gs>
              <a:gs pos="100000">
                <a:srgbClr val="31659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05" name="Заголовок 1"/>
          <p:cNvSpPr>
            <a:spLocks noGrp="1"/>
          </p:cNvSpPr>
          <p:nvPr>
            <p:ph type="title"/>
          </p:nvPr>
        </p:nvSpPr>
        <p:spPr bwMode="auto">
          <a:xfrm>
            <a:off x="2071688" y="0"/>
            <a:ext cx="792956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 userDrawn="1"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108" name="Picture 11" descr="C:\Users\Vika\Desktop\логотипы.gif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Рисунок 5" descr="C:\Users\Vika\Desktop\gost.gif"/>
          <p:cNvPicPr>
            <a:picLocks noChangeAspect="1" noChangeArrowheads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428625"/>
            <a:ext cx="4111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3" descr="D:\Users\CPKRZ\Desktop\100tov1.jpg"/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000125"/>
            <a:ext cx="360363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42" r:id="rId1"/>
    <p:sldLayoutId id="2147484231" r:id="rId2"/>
    <p:sldLayoutId id="2147484232" r:id="rId3"/>
    <p:sldLayoutId id="2147484233" r:id="rId4"/>
    <p:sldLayoutId id="2147484234" r:id="rId5"/>
    <p:sldLayoutId id="2147484235" r:id="rId6"/>
    <p:sldLayoutId id="2147484236" r:id="rId7"/>
    <p:sldLayoutId id="2147484237" r:id="rId8"/>
    <p:sldLayoutId id="2147484238" r:id="rId9"/>
    <p:sldLayoutId id="2147484239" r:id="rId10"/>
    <p:sldLayoutId id="2147484240" r:id="rId11"/>
    <p:sldLayoutId id="2147484241" r:id="rId12"/>
    <p:sldLayoutId id="2147484244" r:id="rId13"/>
    <p:sldLayoutId id="2147484245" r:id="rId14"/>
    <p:sldLayoutId id="2147484246" r:id="rId15"/>
    <p:sldLayoutId id="2147484247" r:id="rId16"/>
    <p:sldLayoutId id="2147484248" r:id="rId17"/>
    <p:sldLayoutId id="2147484249" r:id="rId18"/>
    <p:sldLayoutId id="2147484250" r:id="rId19"/>
    <p:sldLayoutId id="2147484251" r:id="rId20"/>
    <p:sldLayoutId id="2147484252" r:id="rId21"/>
    <p:sldLayoutId id="2147484253" r:id="rId22"/>
    <p:sldLayoutId id="2147484254" r:id="rId23"/>
    <p:sldLayoutId id="2147484256" r:id="rId24"/>
    <p:sldLayoutId id="2147484257" r:id="rId25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000066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70000"/>
        <a:buFont typeface="Wingdings" pitchFamily="2" charset="2"/>
        <a:buChar char="v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50000"/>
        <a:buFont typeface="Wingdings" pitchFamily="2" charset="2"/>
        <a:buChar char="u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0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image" Target="../media/image91.jpeg"/><Relationship Id="rId7" Type="http://schemas.openxmlformats.org/officeDocument/2006/relationships/image" Target="../media/image9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0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6" Type="http://schemas.microsoft.com/office/2007/relationships/hdphoto" Target="../media/hdphoto2.wdp"/><Relationship Id="rId5" Type="http://schemas.openxmlformats.org/officeDocument/2006/relationships/image" Target="../media/image103.png"/><Relationship Id="rId4" Type="http://schemas.openxmlformats.org/officeDocument/2006/relationships/image" Target="../media/image10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jpeg"/><Relationship Id="rId4" Type="http://schemas.openxmlformats.org/officeDocument/2006/relationships/image" Target="../media/image10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12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111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1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5.emf"/><Relationship Id="rId4" Type="http://schemas.openxmlformats.org/officeDocument/2006/relationships/oleObject" Target="../embeddings/Microsoft_Excel_97-2003_Worksheet1.xls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6.emf"/><Relationship Id="rId4" Type="http://schemas.openxmlformats.org/officeDocument/2006/relationships/oleObject" Target="../embeddings/Microsoft_Excel_97-2003_Worksheet2.xls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2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openxmlformats.org/officeDocument/2006/relationships/image" Target="../media/image125.jpe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2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7" Type="http://schemas.openxmlformats.org/officeDocument/2006/relationships/image" Target="../media/image131.jpe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jpeg"/><Relationship Id="rId5" Type="http://schemas.openxmlformats.org/officeDocument/2006/relationships/image" Target="../media/image129.png"/><Relationship Id="rId4" Type="http://schemas.openxmlformats.org/officeDocument/2006/relationships/image" Target="../media/image128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2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500306"/>
            <a:ext cx="7772400" cy="1470025"/>
          </a:xfrm>
        </p:spPr>
        <p:txBody>
          <a:bodyPr/>
          <a:lstStyle/>
          <a:p>
            <a:r>
              <a:rPr lang="ru-RU" sz="3200" dirty="0" smtClean="0"/>
              <a:t>«Развитие дополнительного профессионального образования - от традиционного к инновационному»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5457836"/>
            <a:ext cx="4629160" cy="1257312"/>
          </a:xfrm>
        </p:spPr>
        <p:txBody>
          <a:bodyPr/>
          <a:lstStyle/>
          <a:p>
            <a:pPr algn="r"/>
            <a:r>
              <a:rPr lang="ru-RU" sz="2000" b="1" i="0" dirty="0" smtClean="0"/>
              <a:t>Т.В. Евсеева, заместитель директора БУ ДПО ОО ЦПК РЗ</a:t>
            </a:r>
            <a:endParaRPr lang="ru-RU" sz="2000" b="1" i="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80" y="142852"/>
            <a:ext cx="89297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Бюджетное учреждение дополнительного профессионального образования Омской области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«Центр повышения квалификации работников здравоохранения»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857224" y="1357298"/>
            <a:ext cx="7429552" cy="8572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643063" y="0"/>
            <a:ext cx="7500937" cy="1071563"/>
          </a:xfrm>
        </p:spPr>
        <p:txBody>
          <a:bodyPr/>
          <a:lstStyle/>
          <a:p>
            <a:r>
              <a:rPr lang="ru-RU" sz="3000" dirty="0" smtClean="0">
                <a:latin typeface="Arial" charset="0"/>
                <a:cs typeface="Arial" charset="0"/>
              </a:rPr>
              <a:t>Образовательная</a:t>
            </a:r>
            <a:r>
              <a:rPr lang="ru-RU" sz="2800" dirty="0" smtClean="0">
                <a:latin typeface="Arial" charset="0"/>
                <a:cs typeface="Arial" charset="0"/>
              </a:rPr>
              <a:t> инноватика 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142976" y="857232"/>
            <a:ext cx="7715304" cy="1357322"/>
          </a:xfrm>
        </p:spPr>
        <p:txBody>
          <a:bodyPr/>
          <a:lstStyle/>
          <a:p>
            <a:pPr>
              <a:buClr>
                <a:srgbClr val="600000"/>
              </a:buClr>
              <a:buFont typeface="Wingdings" pitchFamily="2" charset="2"/>
              <a:buChar char="Ø"/>
            </a:pPr>
            <a:endParaRPr lang="ru-RU" sz="28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0" indent="0">
              <a:buClr>
                <a:srgbClr val="600000"/>
              </a:buCl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Изменение подходов к содержанию и структуре образовательных программ</a:t>
            </a:r>
          </a:p>
        </p:txBody>
      </p:sp>
      <p:pic>
        <p:nvPicPr>
          <p:cNvPr id="6" name="Picture 2" descr="I:\2013-2014 уч.г Рабочие фото\P1030548.JPG"/>
          <p:cNvPicPr>
            <a:picLocks noChangeAspect="1" noChangeArrowheads="1"/>
          </p:cNvPicPr>
          <p:nvPr/>
        </p:nvPicPr>
        <p:blipFill rotWithShape="1">
          <a:blip r:embed="rId2" cstate="email">
            <a:lum bright="-1000" contrast="-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876" y="4429132"/>
            <a:ext cx="2928926" cy="2357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7" name="Picture 5" descr="I:\2014-2015 фото\ОПСА 1 ноября конф\03 Мастер классы\цыбульникова\IMG_9043.jpg"/>
          <p:cNvPicPr>
            <a:picLocks noChangeAspect="1" noChangeArrowheads="1"/>
          </p:cNvPicPr>
          <p:nvPr/>
        </p:nvPicPr>
        <p:blipFill rotWithShape="1">
          <a:blip r:embed="rId3" cstate="email">
            <a:lum bright="-3000" contrast="-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3636" y="4429132"/>
            <a:ext cx="2928926" cy="2357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9" name="Скругленный прямоугольник 8"/>
          <p:cNvSpPr/>
          <p:nvPr/>
        </p:nvSpPr>
        <p:spPr>
          <a:xfrm>
            <a:off x="857224" y="2357430"/>
            <a:ext cx="7429552" cy="8572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1142976" y="1928816"/>
            <a:ext cx="7715304" cy="142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SzPct val="70000"/>
              <a:buFont typeface="Wingdings" pitchFamily="2" charset="2"/>
              <a:buChar char="Ø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>
              <a:buClr>
                <a:srgbClr val="600000"/>
              </a:buClr>
            </a:pPr>
            <a:r>
              <a:rPr lang="ru-RU" sz="2400" dirty="0" smtClean="0"/>
              <a:t>Внедрение современных технологий,  форм методов обучения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57224" y="3357562"/>
            <a:ext cx="7429552" cy="8572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600000"/>
              </a:buClr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Развитие инфраструктуры образовательной </a:t>
            </a:r>
          </a:p>
          <a:p>
            <a:pPr>
              <a:buClr>
                <a:srgbClr val="600000"/>
              </a:buClr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среды</a:t>
            </a:r>
          </a:p>
        </p:txBody>
      </p:sp>
      <p:pic>
        <p:nvPicPr>
          <p:cNvPr id="13" name="Рисунок 12" descr="P1090452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4429132"/>
            <a:ext cx="3071834" cy="2357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357346" y="0"/>
            <a:ext cx="7929562" cy="1071563"/>
          </a:xfrm>
        </p:spPr>
        <p:txBody>
          <a:bodyPr/>
          <a:lstStyle/>
          <a:p>
            <a:r>
              <a:rPr lang="ru-RU" sz="3000" dirty="0" smtClean="0">
                <a:latin typeface="Arial" charset="0"/>
                <a:cs typeface="Arial" charset="0"/>
              </a:rPr>
              <a:t>Образовательная </a:t>
            </a:r>
            <a:r>
              <a:rPr lang="ru-RU" sz="3000" dirty="0" err="1" smtClean="0">
                <a:latin typeface="Arial" charset="0"/>
                <a:cs typeface="Arial" charset="0"/>
              </a:rPr>
              <a:t>инноватика</a:t>
            </a:r>
            <a:endParaRPr lang="ru-RU" sz="3000" dirty="0" smtClean="0">
              <a:latin typeface="Arial" charset="0"/>
              <a:cs typeface="Arial" charset="0"/>
            </a:endParaRPr>
          </a:p>
        </p:txBody>
      </p:sp>
      <p:sp>
        <p:nvSpPr>
          <p:cNvPr id="15363" name="Прямоугольник 18"/>
          <p:cNvSpPr>
            <a:spLocks noChangeArrowheads="1"/>
          </p:cNvSpPr>
          <p:nvPr/>
        </p:nvSpPr>
        <p:spPr bwMode="auto">
          <a:xfrm>
            <a:off x="323850" y="3141663"/>
            <a:ext cx="28813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D0D0D"/>
                </a:solidFill>
              </a:rPr>
              <a:t> </a:t>
            </a:r>
            <a:endParaRPr lang="ru-RU" sz="1600" b="1">
              <a:solidFill>
                <a:srgbClr val="0D0D0D"/>
              </a:solidFill>
            </a:endParaRPr>
          </a:p>
        </p:txBody>
      </p:sp>
      <p:pic>
        <p:nvPicPr>
          <p:cNvPr id="57346" name="Picture 2" descr="D:\Users\CPKRZ\Desktop\avatar_b0a5a201155ea69dc7d327b598136333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572000" y="4071942"/>
            <a:ext cx="3857652" cy="271464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365" name="Rectangle 10"/>
          <p:cNvSpPr>
            <a:spLocks noChangeArrowheads="1"/>
          </p:cNvSpPr>
          <p:nvPr/>
        </p:nvSpPr>
        <p:spPr bwMode="auto">
          <a:xfrm>
            <a:off x="214283" y="1500175"/>
            <a:ext cx="7143799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000" dirty="0" smtClean="0"/>
          </a:p>
          <a:p>
            <a:endParaRPr lang="ru-RU" sz="3000" dirty="0" smtClean="0"/>
          </a:p>
          <a:p>
            <a:pPr>
              <a:spcBef>
                <a:spcPct val="50000"/>
              </a:spcBef>
            </a:pPr>
            <a:endParaRPr lang="ru-RU" sz="2800" dirty="0"/>
          </a:p>
        </p:txBody>
      </p:sp>
      <p:pic>
        <p:nvPicPr>
          <p:cNvPr id="6" name="Picture 2" descr="F:\2014-2015 фото\ОПСА 1 ноября конф\03 Мастер классы\вершинина\IMG_9126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071942"/>
            <a:ext cx="3929090" cy="271464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572560" cy="557214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ru-RU" sz="1000" dirty="0" smtClean="0">
              <a:solidFill>
                <a:srgbClr val="0D0D0D"/>
              </a:solidFill>
              <a:latin typeface="Arial" charset="0"/>
              <a:cs typeface="Arial" charset="0"/>
            </a:endParaRPr>
          </a:p>
          <a:p>
            <a:pPr marL="450850" indent="-177800">
              <a:buNone/>
            </a:pPr>
            <a:endParaRPr lang="ru-RU" sz="2800" dirty="0" smtClean="0">
              <a:solidFill>
                <a:srgbClr val="0D0D0D"/>
              </a:solidFill>
              <a:latin typeface="Arial" charset="0"/>
              <a:cs typeface="Arial" charset="0"/>
            </a:endParaRPr>
          </a:p>
          <a:p>
            <a:pPr marL="450850" indent="-177800">
              <a:buFont typeface="Wingdings" pitchFamily="2" charset="2"/>
              <a:buChar char="Ø"/>
            </a:pPr>
            <a:endParaRPr lang="ru-RU" sz="2800" dirty="0" smtClean="0">
              <a:solidFill>
                <a:srgbClr val="0D0D0D"/>
              </a:solidFill>
              <a:latin typeface="Arial" charset="0"/>
              <a:cs typeface="Arial" charset="0"/>
            </a:endParaRPr>
          </a:p>
          <a:p>
            <a:endParaRPr lang="ru-RU" dirty="0" smtClean="0">
              <a:solidFill>
                <a:srgbClr val="0D0D0D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1428736"/>
            <a:ext cx="8429684" cy="228601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Расширение спектра программ краткосрочного обучения 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(в настоящее время </a:t>
            </a:r>
            <a:r>
              <a:rPr lang="ru-RU" sz="2400" b="1" dirty="0" smtClean="0">
                <a:solidFill>
                  <a:srgbClr val="600000"/>
                </a:solidFill>
              </a:rPr>
              <a:t>95</a:t>
            </a:r>
            <a:r>
              <a:rPr lang="ru-RU" sz="2400" dirty="0" smtClean="0">
                <a:solidFill>
                  <a:schemeClr val="tx1"/>
                </a:solidFill>
              </a:rPr>
              <a:t>) 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Минимальный срок обучения от </a:t>
            </a:r>
            <a:r>
              <a:rPr lang="ru-RU" sz="2400" b="1" dirty="0" smtClean="0">
                <a:solidFill>
                  <a:srgbClr val="600000"/>
                </a:solidFill>
              </a:rPr>
              <a:t>16 часов</a:t>
            </a:r>
            <a:endParaRPr lang="ru-RU" sz="2400" dirty="0" smtClean="0">
              <a:solidFill>
                <a:srgbClr val="600000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Особый вид обучения – </a:t>
            </a:r>
            <a:r>
              <a:rPr lang="ru-RU" sz="2400" b="1" dirty="0" smtClean="0">
                <a:solidFill>
                  <a:srgbClr val="600000"/>
                </a:solidFill>
              </a:rPr>
              <a:t>стажировка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(индивидуальная и групповая) 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58" y="1285860"/>
            <a:ext cx="8572560" cy="250033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928688" y="71414"/>
            <a:ext cx="8215312" cy="1071570"/>
          </a:xfrm>
        </p:spPr>
        <p:txBody>
          <a:bodyPr/>
          <a:lstStyle/>
          <a:p>
            <a:r>
              <a:rPr lang="ru-RU" sz="2800" dirty="0" smtClean="0">
                <a:latin typeface="Arial" charset="0"/>
                <a:cs typeface="Arial" charset="0"/>
              </a:rPr>
              <a:t>Дополнительные профессиональные программы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358246" cy="557214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Носят практико-ориентированный характер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Основаны на модульной структуре</a:t>
            </a:r>
          </a:p>
          <a:p>
            <a:pPr marL="450850" indent="-177800">
              <a:buNone/>
            </a:pPr>
            <a:r>
              <a:rPr lang="ru-RU" sz="20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- формирование индивидуальных учебных планов </a:t>
            </a:r>
          </a:p>
          <a:p>
            <a:pPr marL="450850" indent="-177800">
              <a:buNone/>
            </a:pPr>
            <a:r>
              <a:rPr lang="ru-RU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(предусматривают, в том числе, зачёт освоенных ранее модулей</a:t>
            </a:r>
            <a:r>
              <a:rPr lang="ru-RU" sz="20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)</a:t>
            </a:r>
          </a:p>
          <a:p>
            <a:pPr marL="450850" indent="-177800">
              <a:buNone/>
            </a:pPr>
            <a:r>
              <a:rPr lang="ru-RU" sz="20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- Возможность освоения программы модулей в индивидуальном временном режиме</a:t>
            </a:r>
          </a:p>
          <a:p>
            <a:pPr marL="450850" indent="-177800">
              <a:buNone/>
            </a:pPr>
            <a:endParaRPr lang="ru-RU" sz="2800" dirty="0" smtClean="0">
              <a:solidFill>
                <a:srgbClr val="0D0D0D"/>
              </a:solidFill>
              <a:latin typeface="Arial" charset="0"/>
              <a:cs typeface="Arial" charset="0"/>
            </a:endParaRPr>
          </a:p>
          <a:p>
            <a:pPr marL="450850" indent="-177800">
              <a:buFont typeface="Wingdings" pitchFamily="2" charset="2"/>
              <a:buChar char="Ø"/>
            </a:pPr>
            <a:endParaRPr lang="ru-RU" sz="2800" dirty="0" smtClean="0">
              <a:solidFill>
                <a:srgbClr val="0D0D0D"/>
              </a:solidFill>
              <a:latin typeface="Arial" charset="0"/>
              <a:cs typeface="Arial" charset="0"/>
            </a:endParaRPr>
          </a:p>
          <a:p>
            <a:endParaRPr lang="ru-RU" dirty="0" smtClean="0">
              <a:solidFill>
                <a:srgbClr val="0D0D0D"/>
              </a:solidFill>
              <a:latin typeface="Arial" charset="0"/>
              <a:cs typeface="Arial" charset="0"/>
            </a:endParaRPr>
          </a:p>
        </p:txBody>
      </p:sp>
      <p:pic>
        <p:nvPicPr>
          <p:cNvPr id="7" name="Picture 2" descr="D:\Users\Наталья\Desktop\1434929482129_bulletin.jpg"/>
          <p:cNvPicPr>
            <a:picLocks noChangeAspect="1" noChangeArrowheads="1"/>
          </p:cNvPicPr>
          <p:nvPr/>
        </p:nvPicPr>
        <p:blipFill>
          <a:blip r:embed="rId2" cstate="email">
            <a:lum bright="3000"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071942"/>
            <a:ext cx="2428892" cy="271462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Picture 3" descr="D:\Users\Наталья\Desktop\IMG_1375.jpg"/>
          <p:cNvPicPr>
            <a:picLocks noChangeAspect="1" noChangeArrowheads="1"/>
          </p:cNvPicPr>
          <p:nvPr/>
        </p:nvPicPr>
        <p:blipFill>
          <a:blip r:embed="rId3" cstate="email">
            <a:lum bright="-2000"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4071942"/>
            <a:ext cx="3357554" cy="271462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Picture 4" descr="D:\Users\Наталья\Desktop\P1040217.JPG"/>
          <p:cNvPicPr>
            <a:picLocks noChangeAspect="1" noChangeArrowheads="1"/>
          </p:cNvPicPr>
          <p:nvPr/>
        </p:nvPicPr>
        <p:blipFill>
          <a:blip r:embed="rId4" cstate="email">
            <a:lum bright="-10000"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" y="4071942"/>
            <a:ext cx="3238492" cy="271462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sz="3000" dirty="0" smtClean="0"/>
              <a:t>Внедрение современных технологий, форм и методов обучения</a:t>
            </a:r>
            <a:endParaRPr lang="ru-RU" sz="3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06" y="1285860"/>
            <a:ext cx="5857916" cy="114300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D0D0D"/>
                </a:solidFill>
                <a:latin typeface="Arial" charset="0"/>
                <a:cs typeface="Arial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Информационно-коммуникационные  технологии в электронном и  дистанционном обучении </a:t>
            </a:r>
            <a:endParaRPr lang="ru-RU" sz="22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06" y="2571744"/>
            <a:ext cx="5857916" cy="1143008"/>
          </a:xfrm>
          <a:prstGeom prst="roundRect">
            <a:avLst/>
          </a:prstGeom>
          <a:solidFill>
            <a:srgbClr val="69E3F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Arial" charset="0"/>
                <a:cs typeface="Arial" charset="0"/>
              </a:rPr>
              <a:t>Проектные, </a:t>
            </a:r>
            <a:r>
              <a:rPr lang="ru-RU" sz="2400" dirty="0" err="1">
                <a:solidFill>
                  <a:schemeClr val="tx1"/>
                </a:solidFill>
                <a:latin typeface="Arial" charset="0"/>
                <a:cs typeface="Arial" charset="0"/>
              </a:rPr>
              <a:t>деятельностные</a:t>
            </a:r>
            <a:r>
              <a:rPr lang="ru-RU" sz="2400" dirty="0">
                <a:solidFill>
                  <a:schemeClr val="tx1"/>
                </a:solidFill>
                <a:latin typeface="Arial" charset="0"/>
                <a:cs typeface="Arial" charset="0"/>
              </a:rPr>
              <a:t> технологии, в том </a:t>
            </a:r>
            <a:r>
              <a:rPr lang="ru-RU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числе  </a:t>
            </a:r>
            <a:r>
              <a:rPr lang="ru-RU" sz="2400" dirty="0">
                <a:solidFill>
                  <a:schemeClr val="tx1"/>
                </a:solidFill>
                <a:latin typeface="Arial" charset="0"/>
                <a:cs typeface="Arial" charset="0"/>
              </a:rPr>
              <a:t>основанные на  </a:t>
            </a:r>
            <a:r>
              <a:rPr lang="ru-RU" sz="2400" dirty="0" err="1">
                <a:solidFill>
                  <a:schemeClr val="tx1"/>
                </a:solidFill>
                <a:latin typeface="Arial" charset="0"/>
                <a:cs typeface="Arial" charset="0"/>
              </a:rPr>
              <a:t>кейс-методе</a:t>
            </a:r>
            <a:endParaRPr lang="ru-RU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71406" y="3786190"/>
            <a:ext cx="5929354" cy="945803"/>
            <a:chOff x="1691681" y="4269847"/>
            <a:chExt cx="7003809" cy="945803"/>
          </a:xfrm>
          <a:solidFill>
            <a:schemeClr val="bg2">
              <a:lumMod val="50000"/>
            </a:schemeClr>
          </a:solidFill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691681" y="4365104"/>
              <a:ext cx="6930851" cy="85054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>
                <a:solidFill>
                  <a:srgbClr val="0D0D0D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468" name="Rectangle 20"/>
            <p:cNvSpPr>
              <a:spLocks noChangeArrowheads="1"/>
            </p:cNvSpPr>
            <p:nvPr/>
          </p:nvSpPr>
          <p:spPr bwMode="auto">
            <a:xfrm>
              <a:off x="1837593" y="4269847"/>
              <a:ext cx="6857897" cy="830997"/>
            </a:xfrm>
            <a:prstGeom prst="rect">
              <a:avLst/>
            </a:prstGeom>
            <a:noFill/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 eaLnBrk="0" hangingPunct="0">
                <a:spcBef>
                  <a:spcPct val="20000"/>
                </a:spcBef>
                <a:buClr>
                  <a:srgbClr val="800000"/>
                </a:buClr>
                <a:buSzPct val="70000"/>
                <a:buFont typeface="Wingdings" pitchFamily="2" charset="2"/>
                <a:buNone/>
                <a:defRPr/>
              </a:pPr>
              <a:r>
                <a:rPr lang="ru-RU" sz="2400" dirty="0">
                  <a:solidFill>
                    <a:srgbClr val="0D0D0D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dirty="0" smtClean="0">
                  <a:solidFill>
                    <a:srgbClr val="0D0D0D"/>
                  </a:solidFill>
                  <a:latin typeface="Arial" pitchFamily="34" charset="0"/>
                  <a:cs typeface="Arial" pitchFamily="34" charset="0"/>
                </a:rPr>
                <a:t>Тренинги </a:t>
              </a:r>
              <a:r>
                <a:rPr lang="ru-RU" sz="2400" dirty="0">
                  <a:solidFill>
                    <a:srgbClr val="0D0D0D"/>
                  </a:solidFill>
                  <a:latin typeface="Arial" pitchFamily="34" charset="0"/>
                  <a:cs typeface="Arial" pitchFamily="34" charset="0"/>
                </a:rPr>
                <a:t>(управленческие, психологические</a:t>
              </a:r>
              <a:r>
                <a:rPr lang="ru-RU" sz="2400" dirty="0" smtClean="0">
                  <a:solidFill>
                    <a:srgbClr val="0D0D0D"/>
                  </a:solidFill>
                  <a:latin typeface="Arial" pitchFamily="34" charset="0"/>
                  <a:cs typeface="Arial" pitchFamily="34" charset="0"/>
                </a:rPr>
                <a:t>,  </a:t>
              </a:r>
              <a:r>
                <a:rPr lang="ru-RU" sz="2400" dirty="0">
                  <a:solidFill>
                    <a:srgbClr val="0D0D0D"/>
                  </a:solidFill>
                  <a:latin typeface="Arial" pitchFamily="34" charset="0"/>
                  <a:cs typeface="Arial" pitchFamily="34" charset="0"/>
                </a:rPr>
                <a:t>симуляционные)</a:t>
              </a:r>
            </a:p>
          </p:txBody>
        </p:sp>
      </p:grpSp>
      <p:grpSp>
        <p:nvGrpSpPr>
          <p:cNvPr id="19466" name="Группа 9"/>
          <p:cNvGrpSpPr>
            <a:grpSpLocks/>
          </p:cNvGrpSpPr>
          <p:nvPr/>
        </p:nvGrpSpPr>
        <p:grpSpPr bwMode="auto">
          <a:xfrm>
            <a:off x="71407" y="4929198"/>
            <a:ext cx="5857915" cy="850900"/>
            <a:chOff x="-1035833" y="5936037"/>
            <a:chExt cx="6993679" cy="850545"/>
          </a:xfrm>
        </p:grpSpPr>
        <p:sp>
          <p:nvSpPr>
            <p:cNvPr id="3" name="Скругленный прямоугольник 10"/>
            <p:cNvSpPr/>
            <p:nvPr/>
          </p:nvSpPr>
          <p:spPr>
            <a:xfrm>
              <a:off x="-1035833" y="5936037"/>
              <a:ext cx="6993679" cy="850545"/>
            </a:xfrm>
            <a:prstGeom prst="roundRect">
              <a:avLst/>
            </a:prstGeom>
            <a:solidFill>
              <a:srgbClr val="69E3F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>
                <a:solidFill>
                  <a:srgbClr val="0D0D0D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477" name="Rectangle 25"/>
            <p:cNvSpPr>
              <a:spLocks noChangeArrowheads="1"/>
            </p:cNvSpPr>
            <p:nvPr/>
          </p:nvSpPr>
          <p:spPr bwMode="auto">
            <a:xfrm>
              <a:off x="-667398" y="5936037"/>
              <a:ext cx="6380163" cy="83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400" dirty="0" smtClean="0"/>
                <a:t>Мастер-классы, в том числе с имитационными элементами</a:t>
              </a:r>
              <a:endParaRPr lang="ru-RU" sz="2400" dirty="0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6500826" y="1285860"/>
            <a:ext cx="2571736" cy="1714512"/>
          </a:xfrm>
          <a:prstGeom prst="rect">
            <a:avLst/>
          </a:prstGeom>
          <a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z="127000"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Скругленный прямоугольник 24"/>
          <p:cNvSpPr/>
          <p:nvPr/>
        </p:nvSpPr>
        <p:spPr>
          <a:xfrm>
            <a:off x="142844" y="5929330"/>
            <a:ext cx="5929354" cy="764645"/>
          </a:xfrm>
          <a:prstGeom prst="roundRect">
            <a:avLst>
              <a:gd name="adj" fmla="val 15247"/>
            </a:avLst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Сетевая форма обучения </a:t>
            </a:r>
            <a:endParaRPr lang="ru-RU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27" name="Picture 2" descr="I:\2014-2015 фото\Новая папка\наставник, увц, карим\P1060328.JPG"/>
          <p:cNvPicPr>
            <a:picLocks noChangeAspect="1" noChangeArrowheads="1"/>
          </p:cNvPicPr>
          <p:nvPr/>
        </p:nvPicPr>
        <p:blipFill>
          <a:blip r:embed="rId3" cstate="email">
            <a:lum bright="5000" contrast="1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4929198"/>
            <a:ext cx="2569348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5" name="Рисунок 14" descr="img-757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26" y="3143248"/>
            <a:ext cx="2571768" cy="171451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929562" cy="1071563"/>
          </a:xfrm>
        </p:spPr>
        <p:txBody>
          <a:bodyPr/>
          <a:lstStyle/>
          <a:p>
            <a:r>
              <a:rPr lang="ru-RU" dirty="0" err="1" smtClean="0"/>
              <a:t>Симуляционное</a:t>
            </a:r>
            <a:r>
              <a:rPr lang="ru-RU" dirty="0" smtClean="0"/>
              <a:t> обучение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29190" y="2000240"/>
            <a:ext cx="44291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2011 в БУ ДПО ОО ЦПК РЗ создан </a:t>
            </a:r>
            <a:r>
              <a:rPr lang="ru-RU" sz="2000" dirty="0" err="1" smtClean="0"/>
              <a:t>мультидисциплинарный</a:t>
            </a:r>
            <a:r>
              <a:rPr lang="ru-RU" sz="2000" dirty="0" smtClean="0"/>
              <a:t> </a:t>
            </a:r>
            <a:r>
              <a:rPr lang="ru-RU" sz="2000" b="1" dirty="0" err="1" smtClean="0"/>
              <a:t>симуляционно-тренинговый</a:t>
            </a:r>
            <a:r>
              <a:rPr lang="ru-RU" sz="2000" b="1" dirty="0" smtClean="0"/>
              <a:t> центр </a:t>
            </a:r>
            <a:r>
              <a:rPr lang="ru-RU" sz="2000" dirty="0" smtClean="0"/>
              <a:t>(СТЦ)</a:t>
            </a:r>
          </a:p>
          <a:p>
            <a:endParaRPr lang="ru-RU" sz="2000" dirty="0" smtClean="0"/>
          </a:p>
        </p:txBody>
      </p:sp>
      <p:pic>
        <p:nvPicPr>
          <p:cNvPr id="116739" name="Picture 3" descr="Z:\ОТДЕЛ по научно-методической работе, аттестации и качеству\Бекова Ж.А\от Заварукиной\Фото 2\Рисунок99.jpg"/>
          <p:cNvPicPr>
            <a:picLocks noChangeAspect="1" noChangeArrowheads="1"/>
          </p:cNvPicPr>
          <p:nvPr/>
        </p:nvPicPr>
        <p:blipFill>
          <a:blip r:embed="rId2" cstate="email">
            <a:lum bright="18000" contras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2" y="1162616"/>
            <a:ext cx="4143372" cy="29093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679" name="Picture 7" descr="http://cpkrz-omsk.ru/sites/default/files/styles/galleryformatter_slide/public/11.11%20%D0%92%D0%B5%D1%80%D1%88%D0%B8%D0%BD%D0%B8%D0%BD%D0%B0.JPG"/>
          <p:cNvPicPr>
            <a:picLocks noChangeAspect="1" noChangeArrowheads="1"/>
          </p:cNvPicPr>
          <p:nvPr/>
        </p:nvPicPr>
        <p:blipFill>
          <a:blip r:embed="rId3" cstate="email">
            <a:lum bright="11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201121"/>
            <a:ext cx="4143372" cy="25854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6741" name="Picture 5" descr="Z:\ОТДЕЛ по научно-методической работе, аттестации и качеству\Бекова Ж.А\от Заварукиной\Фото 2\Рисунок55.jpg"/>
          <p:cNvPicPr>
            <a:picLocks noChangeAspect="1" noChangeArrowheads="1"/>
          </p:cNvPicPr>
          <p:nvPr/>
        </p:nvPicPr>
        <p:blipFill>
          <a:blip r:embed="rId4" cstate="email">
            <a:lum contrast="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214842"/>
            <a:ext cx="3855315" cy="25717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42844" y="1928802"/>
            <a:ext cx="5572164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Повышение профессиональной компетентности    медицинских работников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3644560"/>
            <a:ext cx="5500726" cy="1213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32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Развитие клинического мышления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 специалистов</a:t>
            </a:r>
          </a:p>
          <a:p>
            <a:pPr algn="ctr"/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44" y="5287634"/>
            <a:ext cx="5500726" cy="1213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800" dirty="0" smtClean="0">
              <a:solidFill>
                <a:schemeClr val="tx1"/>
              </a:solidFill>
            </a:endParaRP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Внедрение лучших зарубежных и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российских образовательных практик</a:t>
            </a:r>
          </a:p>
          <a:p>
            <a:pPr lvl="0"/>
            <a:endParaRPr lang="ru-RU" sz="2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2" cstate="print">
            <a:lum bright="9000" contrast="-10000"/>
          </a:blip>
          <a:srcRect/>
          <a:stretch>
            <a:fillRect/>
          </a:stretch>
        </p:blipFill>
        <p:spPr bwMode="auto">
          <a:xfrm>
            <a:off x="6000760" y="5000636"/>
            <a:ext cx="2928926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1643042" y="0"/>
            <a:ext cx="6858048" cy="92869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3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Симуляционно-тренинговый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</a:t>
            </a: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ентр  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2" descr="F:\2014-2015 фото\отчетные фото к 2014 году\ОПСА 1 ноября конф\03 Мастер классы\горкун\IMG_9211.jpg"/>
          <p:cNvPicPr>
            <a:picLocks noChangeAspect="1" noChangeArrowheads="1"/>
          </p:cNvPicPr>
          <p:nvPr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142984"/>
            <a:ext cx="2928926" cy="1811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928662" y="1262706"/>
            <a:ext cx="3585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cs typeface="Arial" charset="0"/>
              </a:rPr>
              <a:t>Основные задачи: </a:t>
            </a:r>
          </a:p>
        </p:txBody>
      </p:sp>
      <p:pic>
        <p:nvPicPr>
          <p:cNvPr id="19" name="Picture 1" descr="F:\Рабочие фото\ФОТО ДЛЯ МК\IMG_5479.JPG"/>
          <p:cNvPicPr>
            <a:picLocks noChangeAspect="1" noChangeArrowheads="1"/>
          </p:cNvPicPr>
          <p:nvPr/>
        </p:nvPicPr>
        <p:blipFill>
          <a:blip r:embed="rId4" cstate="email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000372"/>
            <a:ext cx="2928926" cy="19156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116013" y="0"/>
            <a:ext cx="8027987" cy="1071563"/>
          </a:xfrm>
        </p:spPr>
        <p:txBody>
          <a:bodyPr/>
          <a:lstStyle/>
          <a:p>
            <a:r>
              <a:rPr lang="ru-RU" sz="3000" dirty="0" err="1" smtClean="0">
                <a:latin typeface="Arial" charset="0"/>
                <a:cs typeface="Arial" charset="0"/>
              </a:rPr>
              <a:t>Симуляционно-тренинговый</a:t>
            </a:r>
            <a:r>
              <a:rPr lang="ru-RU" sz="3000" dirty="0" smtClean="0">
                <a:latin typeface="Arial" charset="0"/>
                <a:cs typeface="Arial" charset="0"/>
              </a:rPr>
              <a:t> центр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214344" y="857294"/>
            <a:ext cx="8858250" cy="564354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200" b="1" dirty="0" smtClean="0">
                <a:solidFill>
                  <a:srgbClr val="600000"/>
                </a:solidFill>
                <a:latin typeface="Arial" charset="0"/>
                <a:cs typeface="Arial" charset="0"/>
              </a:rPr>
              <a:t>             </a:t>
            </a:r>
          </a:p>
          <a:p>
            <a:pPr>
              <a:buNone/>
            </a:pPr>
            <a:r>
              <a:rPr lang="ru-RU" sz="1800" dirty="0" smtClean="0"/>
              <a:t>           Площадь СТЦ </a:t>
            </a:r>
            <a:r>
              <a:rPr lang="ru-RU" sz="1800" b="1" dirty="0" smtClean="0">
                <a:solidFill>
                  <a:srgbClr val="600000"/>
                </a:solidFill>
              </a:rPr>
              <a:t>612</a:t>
            </a:r>
            <a:r>
              <a:rPr lang="ru-RU" sz="1800" dirty="0" smtClean="0"/>
              <a:t> кв.метров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900" b="1" dirty="0" smtClean="0">
                <a:solidFill>
                  <a:srgbClr val="600000"/>
                </a:solidFill>
                <a:latin typeface="Arial" charset="0"/>
                <a:cs typeface="Arial" charset="0"/>
              </a:rPr>
              <a:t>     Тренинг залы: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первой и неотложной медицинской </a:t>
            </a:r>
          </a:p>
          <a:p>
            <a:pPr>
              <a:buNone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помощи (№1,№2)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интенсивной терапии</a:t>
            </a:r>
            <a:endParaRPr lang="ru-RU" sz="19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сестринских технологий (№1,№2,№3)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терапии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педиатрии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хирургии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акушерства и гинекологии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реабилитации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командного обучения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аттестации практических навыков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дебрифинга</a:t>
            </a:r>
            <a:endParaRPr lang="ru-RU" sz="19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психологии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информационных технологий</a:t>
            </a:r>
          </a:p>
          <a:p>
            <a:pPr>
              <a:buFont typeface="Wingdings" pitchFamily="2" charset="2"/>
              <a:buNone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endParaRPr lang="ru-RU" sz="2200" dirty="0" smtClean="0"/>
          </a:p>
          <a:p>
            <a:pPr>
              <a:buFont typeface="Wingdings" pitchFamily="2" charset="2"/>
              <a:buNone/>
              <a:defRPr/>
            </a:pPr>
            <a:endParaRPr lang="ru-RU" sz="2200" dirty="0" smtClean="0"/>
          </a:p>
        </p:txBody>
      </p:sp>
      <p:pic>
        <p:nvPicPr>
          <p:cNvPr id="5" name="Picture 4" descr="F:\2013-2014 уч.г\24.09.2013 г Тренинг-центр\Тренинг-центр 2013г\Сестр. технологий 1\P1030012.JPG"/>
          <p:cNvPicPr>
            <a:picLocks noChangeAspect="1" noChangeArrowheads="1"/>
          </p:cNvPicPr>
          <p:nvPr/>
        </p:nvPicPr>
        <p:blipFill>
          <a:blip r:embed="rId2" cstate="email">
            <a:lum bright="1000" contras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1" y="4031104"/>
            <a:ext cx="3857652" cy="282692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286380" y="1214422"/>
            <a:ext cx="3857652" cy="2786082"/>
          </a:xfrm>
          <a:prstGeom prst="rect">
            <a:avLst/>
          </a:prstGeom>
          <a:blipFill>
            <a:blip r:embed="rId3" cstate="email">
              <a:lum bright="11000" contrast="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sz="3000" dirty="0" smtClean="0">
                <a:latin typeface="Arial" charset="0"/>
                <a:cs typeface="Arial" charset="0"/>
              </a:rPr>
              <a:t>Оснащение </a:t>
            </a:r>
            <a:r>
              <a:rPr lang="ru-RU" sz="3000" dirty="0" err="1" smtClean="0">
                <a:latin typeface="Arial" charset="0"/>
                <a:cs typeface="Arial" charset="0"/>
              </a:rPr>
              <a:t>симуляционно-тренингового</a:t>
            </a:r>
            <a:r>
              <a:rPr lang="ru-RU" sz="3000" dirty="0" smtClean="0">
                <a:latin typeface="Arial" charset="0"/>
                <a:cs typeface="Arial" charset="0"/>
              </a:rPr>
              <a:t> центра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4214842" y="1214422"/>
            <a:ext cx="4929190" cy="407196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современные информационно-коммуникационные средства обучения ( </a:t>
            </a:r>
            <a:r>
              <a:rPr lang="en-US" sz="19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TV, </a:t>
            </a:r>
            <a:r>
              <a:rPr lang="ru-RU" sz="1900" dirty="0" err="1" smtClean="0">
                <a:solidFill>
                  <a:srgbClr val="0D0D0D"/>
                </a:solidFill>
                <a:latin typeface="Arial" charset="0"/>
                <a:cs typeface="Arial" charset="0"/>
              </a:rPr>
              <a:t>мультимедийное</a:t>
            </a:r>
            <a:r>
              <a:rPr lang="ru-RU" sz="19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 оборудование, система </a:t>
            </a:r>
            <a:r>
              <a:rPr lang="ru-RU" sz="1900" dirty="0" err="1" smtClean="0">
                <a:solidFill>
                  <a:srgbClr val="0D0D0D"/>
                </a:solidFill>
                <a:latin typeface="Arial" charset="0"/>
                <a:cs typeface="Arial" charset="0"/>
              </a:rPr>
              <a:t>видеорегистрации</a:t>
            </a:r>
            <a:r>
              <a:rPr lang="ru-RU" sz="19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, </a:t>
            </a:r>
            <a:r>
              <a:rPr lang="ru-RU" sz="1900" dirty="0" err="1" smtClean="0">
                <a:solidFill>
                  <a:srgbClr val="0D0D0D"/>
                </a:solidFill>
                <a:latin typeface="Arial" charset="0"/>
                <a:cs typeface="Arial" charset="0"/>
              </a:rPr>
              <a:t>конференц</a:t>
            </a:r>
            <a:r>
              <a:rPr lang="en-US" sz="19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-</a:t>
            </a:r>
            <a:r>
              <a:rPr lang="ru-RU" sz="19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связь, </a:t>
            </a:r>
            <a:r>
              <a:rPr lang="en-US" sz="1900" dirty="0" err="1" smtClean="0">
                <a:solidFill>
                  <a:srgbClr val="0D0D0D"/>
                </a:solidFill>
                <a:latin typeface="Arial" charset="0"/>
                <a:cs typeface="Arial" charset="0"/>
              </a:rPr>
              <a:t>wi-fi</a:t>
            </a:r>
            <a:r>
              <a:rPr lang="ru-RU" sz="19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симуляторы, тренажёры, фантомы, 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600000"/>
                </a:solidFill>
                <a:latin typeface="Arial" charset="0"/>
                <a:cs typeface="Arial" charset="0"/>
              </a:rPr>
              <a:t>     </a:t>
            </a:r>
            <a:r>
              <a:rPr lang="ru-RU" sz="1900" i="1" dirty="0" smtClean="0">
                <a:solidFill>
                  <a:srgbClr val="600000"/>
                </a:solidFill>
                <a:latin typeface="Arial" charset="0"/>
                <a:cs typeface="Arial" charset="0"/>
              </a:rPr>
              <a:t>(уровень реалистичности </a:t>
            </a:r>
            <a:r>
              <a:rPr lang="ru-RU" sz="1900" i="1" dirty="0" err="1" smtClean="0">
                <a:solidFill>
                  <a:srgbClr val="600000"/>
                </a:solidFill>
                <a:latin typeface="Arial" charset="0"/>
                <a:cs typeface="Arial" charset="0"/>
              </a:rPr>
              <a:t>симуляционного</a:t>
            </a:r>
            <a:r>
              <a:rPr lang="ru-RU" sz="1900" i="1" dirty="0" smtClean="0">
                <a:solidFill>
                  <a:srgbClr val="600000"/>
                </a:solidFill>
                <a:latin typeface="Arial" charset="0"/>
                <a:cs typeface="Arial" charset="0"/>
              </a:rPr>
              <a:t> обрудования1-5</a:t>
            </a:r>
            <a:r>
              <a:rPr lang="ru-RU" sz="1900" i="1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) 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rgbClr val="0D0D0D"/>
                </a:solidFill>
                <a:latin typeface="Arial" charset="0"/>
                <a:cs typeface="Arial" charset="0"/>
              </a:rPr>
              <a:t>медицинское оборудование</a:t>
            </a:r>
          </a:p>
        </p:txBody>
      </p:sp>
      <p:pic>
        <p:nvPicPr>
          <p:cNvPr id="114689" name="Picture 1" descr="Z:\ОТДЕЛ по научно-методической работе, аттестации и качеству\Фото с фотоаппарата\Катетеризация 2\P1060091.JPG"/>
          <p:cNvPicPr>
            <a:picLocks noChangeAspect="1" noChangeArrowheads="1"/>
          </p:cNvPicPr>
          <p:nvPr/>
        </p:nvPicPr>
        <p:blipFill>
          <a:blip r:embed="rId2" cstate="email">
            <a:lum bright="-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4221" y="4149080"/>
            <a:ext cx="3602555" cy="2581333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3" cstate="email">
            <a:lum bright="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5752" y="4214818"/>
            <a:ext cx="3929058" cy="257174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5" name="Picture 1" descr="Z:\Аппарат управления\Филиппова Е.А\от Носовой Ю.П\фото\P1080206.JPG"/>
          <p:cNvPicPr>
            <a:picLocks noChangeAspect="1" noChangeArrowheads="1"/>
          </p:cNvPicPr>
          <p:nvPr/>
        </p:nvPicPr>
        <p:blipFill>
          <a:blip r:embed="rId4" cstate="email">
            <a:lum bright="18000" contras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268760"/>
            <a:ext cx="3786214" cy="2788032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85720" y="1357298"/>
            <a:ext cx="3929090" cy="214314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Создание клинических ситуации, максимально приближенных к реальным условиям практической деятельности и чрезвычайным ситуациям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6314" y="4643446"/>
            <a:ext cx="4143404" cy="207170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63500" h="254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Многократное выполнение медицинских вмешательств с возможностью исправления ошибок и формированием  необходимых навыков</a:t>
            </a:r>
          </a:p>
          <a:p>
            <a:pPr algn="ctr"/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714348" y="0"/>
            <a:ext cx="864396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Образовательные возможности </a:t>
            </a:r>
            <a:b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3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симуляционо-тренингового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центра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3" name="Picture 3" descr="F:\2014-2015 фото\фото март 2015 ТУ\Изображение 179.jpg"/>
          <p:cNvPicPr>
            <a:picLocks noChangeAspect="1" noChangeArrowheads="1"/>
          </p:cNvPicPr>
          <p:nvPr/>
        </p:nvPicPr>
        <p:blipFill>
          <a:blip r:embed="rId2" cstate="email">
            <a:lum bright="13000" contrast="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677" y="3643314"/>
            <a:ext cx="4206765" cy="3071835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G:\ФОТКИ про ЦПК\фото Белкина 2015\P1060307.JPG"/>
          <p:cNvPicPr/>
          <p:nvPr/>
        </p:nvPicPr>
        <p:blipFill>
          <a:blip r:embed="rId3" cstate="email">
            <a:lum bright="4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357298"/>
            <a:ext cx="4214842" cy="3143272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0034" y="1500174"/>
            <a:ext cx="3857652" cy="192882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Самостоятельный  выбор тактики в различных неотложных ситуациях в соответствии с нормативными документами</a:t>
            </a:r>
          </a:p>
          <a:p>
            <a:pPr algn="ctr"/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714348" y="0"/>
            <a:ext cx="864396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Образовательные возможности </a:t>
            </a:r>
            <a:b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3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симуляционо-тренингового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центра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9" name="Picture 2" descr="http://www.cpkrz-omsk.ru/sites/default/files/site/1_7.jpg"/>
          <p:cNvPicPr>
            <a:picLocks noChangeAspect="1" noChangeArrowheads="1"/>
          </p:cNvPicPr>
          <p:nvPr/>
        </p:nvPicPr>
        <p:blipFill>
          <a:blip r:embed="rId2" cstate="email">
            <a:lum bright="-3000" contrast="-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5" y="1214422"/>
            <a:ext cx="4286280" cy="271464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4714876" y="4071942"/>
            <a:ext cx="4357686" cy="27146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63500" h="254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Отработка технологий выполнения медицинских вмешательств  в терапевтической, хирургической, 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педиатрической,  акушерской,  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гинекологической  и др. практике</a:t>
            </a:r>
          </a:p>
        </p:txBody>
      </p:sp>
      <p:pic>
        <p:nvPicPr>
          <p:cNvPr id="24577" name="Picture 1" descr="F:\2013-2014 уч.г Рабочие фото\Фото  писарева\7.jpg"/>
          <p:cNvPicPr>
            <a:picLocks noChangeAspect="1" noChangeArrowheads="1"/>
          </p:cNvPicPr>
          <p:nvPr/>
        </p:nvPicPr>
        <p:blipFill>
          <a:blip r:embed="rId3" cstate="email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06" y="3557383"/>
            <a:ext cx="4438851" cy="3229203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1357290" y="0"/>
            <a:ext cx="7929562" cy="1071563"/>
          </a:xfrm>
        </p:spPr>
        <p:txBody>
          <a:bodyPr/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Приказ Министерства здравоохранения РСФСР от 07.07.1988г. № 201</a:t>
            </a:r>
            <a:br>
              <a:rPr lang="ru-RU" sz="1600" b="1" i="1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ru-RU" sz="1600" b="1" i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«Об организации училищ повышения квалификации работников со средним медицинским и фармацевтическим образованием </a:t>
            </a:r>
            <a:br>
              <a:rPr lang="ru-RU" sz="1600" b="1" i="1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ru-RU" sz="1600" b="1" i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в гг. Архангельске и Омске»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457346"/>
            <a:ext cx="3143250" cy="4972050"/>
          </a:xfrm>
          <a:prstGeom prst="rect">
            <a:avLst/>
          </a:prstGeom>
          <a:ln w="47625" cap="sq" cmpd="dbl">
            <a:solidFill>
              <a:schemeClr val="bg1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457346"/>
            <a:ext cx="3141662" cy="4972050"/>
          </a:xfrm>
          <a:prstGeom prst="rect">
            <a:avLst/>
          </a:prstGeom>
          <a:ln w="47625" cap="sq" cmpd="dbl">
            <a:solidFill>
              <a:schemeClr val="bg1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F:\SL370016.JPG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857628"/>
            <a:ext cx="3143272" cy="2500330"/>
          </a:xfrm>
          <a:prstGeom prst="rect">
            <a:avLst/>
          </a:prstGeom>
          <a:ln w="47625" cap="sq" cmpd="dbl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G:\2013-2014 уч.г Рабочие фото\31.01.2014\вершинина\P1040297.JPG"/>
          <p:cNvPicPr>
            <a:picLocks noChangeAspect="1" noChangeArrowheads="1"/>
          </p:cNvPicPr>
          <p:nvPr/>
        </p:nvPicPr>
        <p:blipFill>
          <a:blip r:embed="rId2" cstate="email">
            <a:lum bright="13000" contrast="-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9" y="1095871"/>
            <a:ext cx="4261236" cy="283319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Picture 8" descr="C:\Users\Елена\Desktop\ФОТО\Фото для Н.Ю\2\P1010516.JPG"/>
          <p:cNvPicPr>
            <a:picLocks noChangeAspect="1" noChangeArrowheads="1"/>
          </p:cNvPicPr>
          <p:nvPr/>
        </p:nvPicPr>
        <p:blipFill>
          <a:blip r:embed="rId3" cstate="email">
            <a:lum bright="16000"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570" y="1071546"/>
            <a:ext cx="4071934" cy="287748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142976" y="-142900"/>
            <a:ext cx="7643834" cy="107154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noProof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</a:t>
            </a:r>
            <a:endParaRPr kumimoji="0" lang="ru-RU" sz="3000" b="1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сестринских технологий №</a:t>
            </a:r>
            <a:r>
              <a:rPr kumimoji="0" lang="en-US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7" name="Picture 1" descr="Z:\ОТДЕЛ по научно-методической работе, аттестации и качеству\Фото кабинеты  11.08.2015\214\P1070607.JPG"/>
          <p:cNvPicPr>
            <a:picLocks noChangeAspect="1" noChangeArrowheads="1"/>
          </p:cNvPicPr>
          <p:nvPr/>
        </p:nvPicPr>
        <p:blipFill>
          <a:blip r:embed="rId4" cstate="email">
            <a:lum bright="-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86" y="4000504"/>
            <a:ext cx="4317978" cy="285749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8437" name="Picture 7" descr="C:\Users\CPKRZ\Desktop\24.09.2013 г Тренинг-центр\Тренинг-центр 2013г\Сестр. технологий 1\P1030052.JPG"/>
          <p:cNvPicPr>
            <a:picLocks noChangeAspect="1" noChangeArrowheads="1"/>
          </p:cNvPicPr>
          <p:nvPr/>
        </p:nvPicPr>
        <p:blipFill>
          <a:blip r:embed="rId5" cstate="email">
            <a:lum bright="21000" contrast="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984455"/>
            <a:ext cx="4071934" cy="29149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2"/>
          <p:cNvSpPr>
            <a:spLocks/>
          </p:cNvSpPr>
          <p:nvPr/>
        </p:nvSpPr>
        <p:spPr bwMode="auto">
          <a:xfrm>
            <a:off x="1571625" y="-214313"/>
            <a:ext cx="7572375" cy="85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/>
            <a:endParaRPr lang="ru-RU" sz="2400" b="1" i="1">
              <a:solidFill>
                <a:schemeClr val="bg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071538" y="-142900"/>
            <a:ext cx="7643834" cy="114298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сестринских технологий № 2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 descr="Z:\ОТДЕЛ по научно-методической работе, аттестации и качеству\Фото кабинеты  11.08.2015\110\P1070598.JPG"/>
          <p:cNvPicPr>
            <a:picLocks noChangeAspect="1" noChangeArrowheads="1"/>
          </p:cNvPicPr>
          <p:nvPr/>
        </p:nvPicPr>
        <p:blipFill>
          <a:blip r:embed="rId2" cstate="email">
            <a:lum brigh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714620"/>
            <a:ext cx="2143140" cy="285752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8434" name="Picture 2" descr="Z:\ОТДЕЛ по научно-методической работе, аттестации и качеству\Бекова Ж.А\От Клементьева\Фото тренажеров\Кабинет 110\P1070370.JPG"/>
          <p:cNvPicPr>
            <a:picLocks noChangeAspect="1" noChangeArrowheads="1"/>
          </p:cNvPicPr>
          <p:nvPr/>
        </p:nvPicPr>
        <p:blipFill>
          <a:blip r:embed="rId3" cstate="email">
            <a:lum bright="8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1285860"/>
            <a:ext cx="3214710" cy="271464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8433" name="Picture 1" descr="Z:\ОТДЕЛ по научно-методической работе, аттестации и качеству\Бекова Ж.А\От Клементьева\Фото тренажеров\Кабинет 110\P1070369.JPG"/>
          <p:cNvPicPr>
            <a:picLocks noChangeAspect="1" noChangeArrowheads="1"/>
          </p:cNvPicPr>
          <p:nvPr/>
        </p:nvPicPr>
        <p:blipFill>
          <a:blip r:embed="rId4" cstate="email">
            <a:lum bright="14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214422"/>
            <a:ext cx="3429024" cy="283966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122" name="Picture 2" descr="Z:\ОТДЕЛ по научно-методической работе, аттестации и качеству\Фото кабинеты  11.08.2015\110\P1070593.JPG"/>
          <p:cNvPicPr>
            <a:picLocks noChangeAspect="1" noChangeArrowheads="1"/>
          </p:cNvPicPr>
          <p:nvPr/>
        </p:nvPicPr>
        <p:blipFill>
          <a:blip r:embed="rId5" cstate="email">
            <a:lum bright="13000"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439966" y="4143380"/>
            <a:ext cx="3204000" cy="254031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123" name="Picture 3" descr="Z:\ОТДЕЛ по научно-методической работе, аттестации и качеству\Фото кабинеты  11.08.2015\110\P1070590.JPG"/>
          <p:cNvPicPr>
            <a:picLocks noChangeAspect="1" noChangeArrowheads="1"/>
          </p:cNvPicPr>
          <p:nvPr/>
        </p:nvPicPr>
        <p:blipFill>
          <a:blip r:embed="rId6" cstate="email">
            <a:lum bright="18000" contrast="-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214818"/>
            <a:ext cx="3429024" cy="257176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9" name="Picture 3" descr="G:\2013-2014 уч.г Рабочие фото\Фотобанк 2014г\кабинет сест. технологий №3\P1050170.JPG"/>
          <p:cNvPicPr>
            <a:picLocks noChangeAspect="1" noChangeArrowheads="1"/>
          </p:cNvPicPr>
          <p:nvPr/>
        </p:nvPicPr>
        <p:blipFill>
          <a:blip r:embed="rId2" cstate="email">
            <a:lum bright="3000"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429000"/>
            <a:ext cx="4381531" cy="335758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0898" name="Picture 2" descr="G:\2013-2014 уч.г Рабочие фото\Фотобанк 2014г\кабинет сест. технологий №3\P1050160.JPG"/>
          <p:cNvPicPr>
            <a:picLocks noChangeAspect="1" noChangeArrowheads="1"/>
          </p:cNvPicPr>
          <p:nvPr/>
        </p:nvPicPr>
        <p:blipFill>
          <a:blip r:embed="rId3" cstate="email">
            <a:lum brigh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06" y="3402553"/>
            <a:ext cx="4286280" cy="338403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28662" y="-142900"/>
            <a:ext cx="8001024" cy="114298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</a:t>
            </a:r>
            <a:endParaRPr kumimoji="0" lang="ru-RU" sz="3000" b="1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сестринских технологий № 3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736"/>
            <a:ext cx="7929618" cy="18573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Имитация санитарной комнаты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Отработка навыков по санитарной обработке тяжелобольных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Транспортировка пациентов с использованием средств эргономичного перемещения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785918" y="0"/>
            <a:ext cx="6858048" cy="92869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 симуляций в </a:t>
            </a: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хирургии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F:\2014-2015 фото\Белых трахеостома\P1060254.JPG"/>
          <p:cNvPicPr>
            <a:picLocks noChangeAspect="1" noChangeArrowheads="1"/>
          </p:cNvPicPr>
          <p:nvPr/>
        </p:nvPicPr>
        <p:blipFill>
          <a:blip r:embed="rId2" cstate="email">
            <a:lum bright="10000" contras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857627"/>
            <a:ext cx="4429124" cy="303229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Picture 3" descr="F:\2014-2015 фото\отчетные фото к 2014 году\ОПСА 1 ноября конф\03 Мастер классы\белых\IMG_8990.jpg"/>
          <p:cNvPicPr>
            <a:picLocks noChangeAspect="1" noChangeArrowheads="1"/>
          </p:cNvPicPr>
          <p:nvPr/>
        </p:nvPicPr>
        <p:blipFill>
          <a:blip r:embed="rId3" cstate="email">
            <a:lum bright="10000" contrast="-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000108"/>
            <a:ext cx="4429124" cy="288452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385" name="Picture 1" descr="Z:\ОТДЕЛ по научно-методической работе, аттестации и качеству\Фото кабинеты  11.08.2015\305\P1070573.JPG"/>
          <p:cNvPicPr>
            <a:picLocks noChangeAspect="1" noChangeArrowheads="1"/>
          </p:cNvPicPr>
          <p:nvPr/>
        </p:nvPicPr>
        <p:blipFill>
          <a:blip r:embed="rId4" cstate="email">
            <a:lum bright="6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06" y="3899919"/>
            <a:ext cx="4618273" cy="29880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386" name="Picture 2" descr="Z:\ОТДЕЛ по научно-методической работе, аттестации и качеству\Бекова Ж.А\От Клементьева\Фото тренажеров\Кабинет 305\P1070362.JPG"/>
          <p:cNvPicPr>
            <a:picLocks noChangeAspect="1" noChangeArrowheads="1"/>
          </p:cNvPicPr>
          <p:nvPr/>
        </p:nvPicPr>
        <p:blipFill>
          <a:blip r:embed="rId5" cstate="email">
            <a:lum bright="10000" contrast="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924091" y="150231"/>
            <a:ext cx="2902627" cy="46080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2" descr="C:\Users\CPKRZ\Desktop\24.09.2013 г Тренинг-центр\Тренинг-центр 2013г\Педиатрии\P103002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9000" contras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572000" y="3929066"/>
            <a:ext cx="4572000" cy="292893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1508" name="Picture 3" descr="C:\Users\CPKRZ\Desktop\24.09.2013 г Тренинг-центр\Тренинг-центр 2013г\Педиатрии\P1030030.JPG"/>
          <p:cNvPicPr>
            <a:picLocks noChangeAspect="1" noChangeArrowheads="1"/>
          </p:cNvPicPr>
          <p:nvPr/>
        </p:nvPicPr>
        <p:blipFill>
          <a:blip r:embed="rId3" cstate="email">
            <a:lum bright="8000" contrast="-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00108"/>
            <a:ext cx="4601416" cy="292895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785918" y="0"/>
            <a:ext cx="6858048" cy="92869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 симуляций в</a:t>
            </a: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педиатрии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Z:\Аппарат управления\тренинги\реанимация новорожденного.JPG"/>
          <p:cNvPicPr>
            <a:picLocks noChangeAspect="1" noChangeArrowheads="1"/>
          </p:cNvPicPr>
          <p:nvPr/>
        </p:nvPicPr>
        <p:blipFill>
          <a:blip r:embed="rId4" cstate="email">
            <a:lum bright="14000" contras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000108"/>
            <a:ext cx="4500562" cy="292895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5361" name="Picture 1" descr="Z:\ОТДЕЛ по научно-методической работе, аттестации и качеству\Фото кабинеты  11.08.2015\301\P1070502.JPG"/>
          <p:cNvPicPr>
            <a:picLocks noChangeAspect="1" noChangeArrowheads="1"/>
          </p:cNvPicPr>
          <p:nvPr/>
        </p:nvPicPr>
        <p:blipFill>
          <a:blip r:embed="rId5" cstate="email">
            <a:lum bright="-3000" contras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29066"/>
            <a:ext cx="4572000" cy="292893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5" descr="C:\Users\CPKRZ\Desktop\24.09.2013 г Тренинг-центр\Тренинг-центр 2013г\Неотложной помощи\P1030062.JPG"/>
          <p:cNvPicPr>
            <a:picLocks noChangeAspect="1" noChangeArrowheads="1"/>
          </p:cNvPicPr>
          <p:nvPr/>
        </p:nvPicPr>
        <p:blipFill>
          <a:blip r:embed="rId2" cstate="email">
            <a:lum bright="10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929290" y="1142984"/>
            <a:ext cx="3214710" cy="235745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357290" y="-71462"/>
            <a:ext cx="7572428" cy="1071570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Тренинг-залы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первой и </a:t>
            </a: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неотложной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медицинской помощи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1" name="Picture 1" descr="Z:\Аппарат управления\Филиппова Е.А\от Носовой Ю.П\фото\P1080188.JPG"/>
          <p:cNvPicPr>
            <a:picLocks noChangeAspect="1" noChangeArrowheads="1"/>
          </p:cNvPicPr>
          <p:nvPr/>
        </p:nvPicPr>
        <p:blipFill>
          <a:blip r:embed="rId3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6904" y="3643314"/>
            <a:ext cx="4408712" cy="321468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339" name="Picture 3" descr="Z:\ОТДЕЛ по научно-методической работе, аттестации и качеству\Фото кабинеты  11.08.2015\302\P1070538.JPG"/>
          <p:cNvPicPr>
            <a:picLocks noChangeAspect="1" noChangeArrowheads="1"/>
          </p:cNvPicPr>
          <p:nvPr/>
        </p:nvPicPr>
        <p:blipFill>
          <a:blip r:embed="rId4" cstate="email">
            <a:lum bright="7000" contras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643314"/>
            <a:ext cx="4548154" cy="314324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337" name="Picture 1" descr="Z:\ОТДЕЛ по научно-методической работе, аттестации и качеству\Фото кабинеты  11.08.2015\302\P1070543.JPG"/>
          <p:cNvPicPr>
            <a:picLocks noChangeAspect="1" noChangeArrowheads="1"/>
          </p:cNvPicPr>
          <p:nvPr/>
        </p:nvPicPr>
        <p:blipFill>
          <a:blip r:embed="rId5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1160843"/>
            <a:ext cx="3000396" cy="233959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098" name="Picture 2" descr="E:\Рабочие фото\ФОТО 5.04.13г\P1020710.JPG"/>
          <p:cNvPicPr>
            <a:picLocks noChangeAspect="1" noChangeArrowheads="1"/>
          </p:cNvPicPr>
          <p:nvPr/>
        </p:nvPicPr>
        <p:blipFill>
          <a:blip r:embed="rId6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32" y="1142985"/>
            <a:ext cx="3255810" cy="235745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2014-2015 фото\Белкина\P1060315.JPG"/>
          <p:cNvPicPr>
            <a:picLocks noChangeAspect="1" noChangeArrowheads="1"/>
          </p:cNvPicPr>
          <p:nvPr/>
        </p:nvPicPr>
        <p:blipFill>
          <a:blip r:embed="rId3" cstate="email">
            <a:lum bright="3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00562" y="4071942"/>
            <a:ext cx="4643438" cy="278605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441079" y="-24"/>
            <a:ext cx="53456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 симуляций в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solidFill>
                  <a:schemeClr val="bg1"/>
                </a:solidFill>
                <a:cs typeface="Arial" charset="0"/>
              </a:rPr>
              <a:t> акушерстве и гинекологии</a:t>
            </a:r>
          </a:p>
        </p:txBody>
      </p:sp>
      <p:pic>
        <p:nvPicPr>
          <p:cNvPr id="13313" name="Picture 1" descr="Z:\ОТДЕЛ по научно-методической работе, аттестации и качеству\Бекова Ж.А\От Клементьева\Картотека\Кабинет 303\фото каб 303\улучш модель родов 1.JPG"/>
          <p:cNvPicPr>
            <a:picLocks noChangeAspect="1" noChangeArrowheads="1"/>
          </p:cNvPicPr>
          <p:nvPr/>
        </p:nvPicPr>
        <p:blipFill>
          <a:blip r:embed="rId4" cstate="email">
            <a:lum bright="9000"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14422"/>
            <a:ext cx="4500562" cy="278609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3314" name="Picture 2" descr="Z:\ОТДЕЛ по научно-методической работе, аттестации и качеству\Бекова Ж.А\От Клементьева\Картотека\Кабинет 303\фото каб 303\маневр леопольда.JPG"/>
          <p:cNvPicPr>
            <a:picLocks noChangeAspect="1" noChangeArrowheads="1"/>
          </p:cNvPicPr>
          <p:nvPr/>
        </p:nvPicPr>
        <p:blipFill>
          <a:blip r:embed="rId5" cstate="email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72411"/>
            <a:ext cx="4500562" cy="2785589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3315" name="Picture 3" descr="Z:\ОТДЕЛ по научно-методической работе, аттестации и качеству\Фото кабинеты  11.08.2015\303\P1070557.JPG"/>
          <p:cNvPicPr>
            <a:picLocks noChangeAspect="1" noChangeArrowheads="1"/>
          </p:cNvPicPr>
          <p:nvPr/>
        </p:nvPicPr>
        <p:blipFill>
          <a:blip r:embed="rId6" cstate="email">
            <a:lum bright="3000" contras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14422"/>
            <a:ext cx="4572000" cy="276654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2" descr="C:\Users\Елена\Desktop\ФОТО\Фото для Н.Ю\P1010462.JPG"/>
          <p:cNvPicPr>
            <a:picLocks noChangeAspect="1" noChangeArrowheads="1"/>
          </p:cNvPicPr>
          <p:nvPr/>
        </p:nvPicPr>
        <p:blipFill>
          <a:blip r:embed="rId3" cstate="email">
            <a:lum bright="8000" contrast="-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072198" y="1285860"/>
            <a:ext cx="3031305" cy="214314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7892" name="Picture 4" descr="C:\Users\Елена\Desktop\Массаж ФОТО\P10107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504" y="1285860"/>
            <a:ext cx="2855422" cy="214468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3971" name="Picture 3" descr="G:\2013-2014 уч.г Рабочие фото\Массажный кабинет\Фото массажного кабинета\IMG_0935.JPG"/>
          <p:cNvPicPr>
            <a:picLocks noChangeAspect="1" noChangeArrowheads="1"/>
          </p:cNvPicPr>
          <p:nvPr/>
        </p:nvPicPr>
        <p:blipFill>
          <a:blip r:embed="rId5" cstate="email">
            <a:lum bright="12000" contras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00364" y="1285860"/>
            <a:ext cx="3052507" cy="214468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428728" y="0"/>
            <a:ext cx="6858048" cy="92869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 </a:t>
            </a: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реабилитации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2" name="Picture 4" descr="Кабинет ЛФК"/>
          <p:cNvPicPr>
            <a:picLocks noChangeAspect="1" noChangeArrowheads="1"/>
          </p:cNvPicPr>
          <p:nvPr/>
        </p:nvPicPr>
        <p:blipFill>
          <a:blip r:embed="rId6" cstate="email">
            <a:lum bright="4000" contrast="-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00438"/>
            <a:ext cx="3929090" cy="2571768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785786" y="6143644"/>
            <a:ext cx="7786742" cy="7143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chemeClr val="tx1"/>
                </a:solidFill>
              </a:rPr>
              <a:t>Формирование и отработка навыков по специальностям «Массаж», «Лечебная физкультура», «Физиотерапия»  </a:t>
            </a:r>
          </a:p>
        </p:txBody>
      </p:sp>
      <p:pic>
        <p:nvPicPr>
          <p:cNvPr id="14337" name="Picture 1" descr="Z:\Аппарат управления\Филиппова Е.А\от Носовой Ю.П\Доклад Крючкой Н.Ю. Ялта 2016\IMG_118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00438"/>
            <a:ext cx="3714776" cy="2530403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785918" y="71414"/>
            <a:ext cx="6858048" cy="92869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 </a:t>
            </a: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командного обучения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1" name="Picture 1" descr="Z:\ОТДЕЛ по научно-методической работе, аттестации и качеству\Бекова Ж.А\от Заварукиной\Фото 2\Рисунок42.jpg"/>
          <p:cNvPicPr>
            <a:picLocks noChangeAspect="1" noChangeArrowheads="1"/>
          </p:cNvPicPr>
          <p:nvPr/>
        </p:nvPicPr>
        <p:blipFill>
          <a:blip r:embed="rId3" cstate="email">
            <a:lum bright="4000" contras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4214818"/>
            <a:ext cx="3857620" cy="258726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143372" y="1214422"/>
            <a:ext cx="5000628" cy="56435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Отработка командного взаимодействия при неотложных состояниях: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- у взрослого (многофункциональный </a:t>
            </a:r>
            <a:r>
              <a:rPr lang="ru-RU" sz="20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полноростовой</a:t>
            </a:r>
            <a:r>
              <a:rPr lang="ru-RU" sz="20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манекен)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 у новорожденного в родильном зале (высоко реалистичный манекен)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команда (акушер- гинеколог,  </a:t>
            </a:r>
            <a:r>
              <a:rPr lang="ru-RU" sz="2000" dirty="0" err="1" smtClean="0">
                <a:solidFill>
                  <a:schemeClr val="tx1"/>
                </a:solidFill>
              </a:rPr>
              <a:t>неонатолог</a:t>
            </a:r>
            <a:r>
              <a:rPr lang="ru-RU" sz="2000" dirty="0" smtClean="0">
                <a:solidFill>
                  <a:schemeClr val="tx1"/>
                </a:solidFill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</a:rPr>
              <a:t>анестизиолог-реаниматолог</a:t>
            </a:r>
            <a:r>
              <a:rPr lang="ru-RU" sz="2000" dirty="0" smtClean="0">
                <a:solidFill>
                  <a:schemeClr val="tx1"/>
                </a:solidFill>
              </a:rPr>
              <a:t>, акушерка, медицинская сестра педиатрической палаты).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Использование реального медицинского оборудования (электрокардиографа,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аппарата ИВЛ, дефибриллятора, </a:t>
            </a:r>
            <a:r>
              <a:rPr lang="ru-RU" sz="2000" dirty="0" err="1" smtClean="0">
                <a:solidFill>
                  <a:schemeClr val="tx1"/>
                </a:solidFill>
              </a:rPr>
              <a:t>инфузомата</a:t>
            </a:r>
            <a:r>
              <a:rPr lang="ru-RU" sz="2000" dirty="0" smtClean="0">
                <a:solidFill>
                  <a:schemeClr val="tx1"/>
                </a:solidFill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</a:rPr>
              <a:t>инфузора</a:t>
            </a:r>
            <a:r>
              <a:rPr lang="ru-RU" sz="2000" dirty="0" smtClean="0">
                <a:solidFill>
                  <a:schemeClr val="tx1"/>
                </a:solidFill>
              </a:rPr>
              <a:t>) и др.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 возможностью контроля и оценки медицинских вмешательств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9217" name="Picture 1" descr="Z:\ОТДЕЛ по научно-методической работе, аттестации и качеству\Бекова Ж.А\от Заварукиной\Фото 2\P1080198.JPG"/>
          <p:cNvPicPr>
            <a:picLocks noChangeAspect="1" noChangeArrowheads="1"/>
          </p:cNvPicPr>
          <p:nvPr/>
        </p:nvPicPr>
        <p:blipFill>
          <a:blip r:embed="rId4" cstate="email">
            <a:lum bright="8000" contrast="1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06" y="1285860"/>
            <a:ext cx="3857620" cy="2750339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857356" y="71414"/>
            <a:ext cx="6858048" cy="92869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</a:t>
            </a: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командного обучения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1857364"/>
            <a:ext cx="3214710" cy="31432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С 2016 года – </a:t>
            </a:r>
            <a:r>
              <a:rPr lang="ru-RU" sz="2000" dirty="0" err="1" smtClean="0">
                <a:solidFill>
                  <a:schemeClr val="tx1"/>
                </a:solidFill>
              </a:rPr>
              <a:t>комлексный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мультидисциплинарный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практикоориентированный</a:t>
            </a:r>
            <a:r>
              <a:rPr lang="ru-RU" sz="2000" dirty="0" smtClean="0">
                <a:solidFill>
                  <a:schemeClr val="tx1"/>
                </a:solidFill>
              </a:rPr>
              <a:t> тренинг (взаимодействие служб, командные навыки)</a:t>
            </a:r>
          </a:p>
          <a:p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77826" name="Picture 2" descr="D:\Users\Наталья\Desktop\человечки скорая\gente-del-blanco-d-ambulancia-en-un-accidente-de-la-motocicleta-46235351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57298"/>
            <a:ext cx="2000231" cy="1583671"/>
          </a:xfrm>
          <a:prstGeom prst="rect">
            <a:avLst/>
          </a:prstGeom>
          <a:noFill/>
        </p:spPr>
      </p:pic>
      <p:pic>
        <p:nvPicPr>
          <p:cNvPr id="77827" name="Picture 3" descr="D:\Users\Наталья\Desktop\человечки скорая\primeiros-socorros-respirao-artificial-183083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2714620"/>
            <a:ext cx="2082259" cy="1571636"/>
          </a:xfrm>
          <a:prstGeom prst="rect">
            <a:avLst/>
          </a:prstGeom>
          <a:noFill/>
        </p:spPr>
      </p:pic>
      <p:pic>
        <p:nvPicPr>
          <p:cNvPr id="77828" name="Picture 4" descr="D:\Users\Наталья\Desktop\человечки скорая\ambulancia-del-emercency-3d-15654490 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4071942"/>
            <a:ext cx="2275838" cy="1571636"/>
          </a:xfrm>
          <a:prstGeom prst="rect">
            <a:avLst/>
          </a:prstGeom>
          <a:noFill/>
        </p:spPr>
      </p:pic>
      <p:pic>
        <p:nvPicPr>
          <p:cNvPr id="77829" name="Picture 5" descr="D:\Users\Наталья\Desktop\человечки скорая\gente-del-blanco-d-enfermera-que-lleva-un-paciente-en-un-ensanchador-4623532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5357802"/>
            <a:ext cx="2156572" cy="1500198"/>
          </a:xfrm>
          <a:prstGeom prst="rect">
            <a:avLst/>
          </a:prstGeom>
          <a:noFill/>
        </p:spPr>
      </p:pic>
      <p:pic>
        <p:nvPicPr>
          <p:cNvPr id="77830" name="Picture 6" descr="D:\Users\Наталья\Desktop\человечки скорая\Без названия (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05756" y="5562600"/>
            <a:ext cx="1295400" cy="1295400"/>
          </a:xfrm>
          <a:prstGeom prst="rect">
            <a:avLst/>
          </a:prstGeom>
          <a:noFill/>
        </p:spPr>
      </p:pic>
      <p:pic>
        <p:nvPicPr>
          <p:cNvPr id="77831" name="Picture 7" descr="D:\Users\Наталья\Desktop\человечки скорая\konsey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428736"/>
            <a:ext cx="2214546" cy="135772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14282" y="4572009"/>
            <a:ext cx="30003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бригада скорой медицинской помощи</a:t>
            </a:r>
            <a:r>
              <a:rPr lang="en-US" dirty="0" smtClean="0"/>
              <a:t>;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персонал приемного отделения стационара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en-US" dirty="0" smtClean="0"/>
              <a:t>c</a:t>
            </a:r>
            <a:r>
              <a:rPr lang="ru-RU" dirty="0" err="1" smtClean="0"/>
              <a:t>пециалисты</a:t>
            </a:r>
            <a:r>
              <a:rPr lang="ru-RU" dirty="0" smtClean="0"/>
              <a:t> отделений стационара</a:t>
            </a:r>
            <a:r>
              <a:rPr lang="en-US" dirty="0" smtClean="0"/>
              <a:t>;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929562" cy="1071563"/>
          </a:xfrm>
        </p:spPr>
        <p:txBody>
          <a:bodyPr/>
          <a:lstStyle/>
          <a:p>
            <a:r>
              <a:rPr lang="ru-RU" sz="2600" dirty="0" smtClean="0"/>
              <a:t>История БУ ДПО ОО ЦПК РЗ. </a:t>
            </a:r>
            <a:br>
              <a:rPr lang="ru-RU" sz="2600" dirty="0" smtClean="0"/>
            </a:br>
            <a:r>
              <a:rPr lang="ru-RU" sz="2600" dirty="0" smtClean="0"/>
              <a:t>1988 год </a:t>
            </a:r>
            <a:endParaRPr lang="ru-RU" sz="2600" dirty="0"/>
          </a:p>
        </p:txBody>
      </p:sp>
      <p:pic>
        <p:nvPicPr>
          <p:cNvPr id="4" name="Содержимое 3" descr="Z:\Библиотека\102.2\вававававава\image00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357298"/>
            <a:ext cx="3276000" cy="2232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\\192.168.0.4\fs\Библиотека\Демина ОВ\Фото для баннера\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143380"/>
            <a:ext cx="3286148" cy="223074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https://encrypted-tbn0.gstatic.com/images?q=tbn:ANd9GcSNrTn7-b6tlztzLmK6m2UCL9VdbSFunHb6vfBKZESade_-WKKr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4143380"/>
            <a:ext cx="3276000" cy="2232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429124" y="1857364"/>
            <a:ext cx="4357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Первый набор слушателей на цикл «Медицинские сестры- </a:t>
            </a:r>
            <a:r>
              <a:rPr lang="ru-RU" b="1" dirty="0" err="1" smtClean="0"/>
              <a:t>анестезисты</a:t>
            </a:r>
            <a:r>
              <a:rPr lang="ru-RU" b="1" dirty="0" smtClean="0"/>
              <a:t> отделений (групп) анестезиологии и реанимации» составил 32 специалиста. </a:t>
            </a:r>
            <a:endParaRPr lang="ru-RU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714480" y="71414"/>
            <a:ext cx="6858048" cy="92869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</a:t>
            </a: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аттестации практических навыков 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7" descr="F:\2014-2015 фото\отчетные фото к 2014 году\ОПСА 1 ноября конф\03 Мастер классы\белых\IMG_8998.jpg"/>
          <p:cNvPicPr>
            <a:picLocks noChangeAspect="1" noChangeArrowheads="1"/>
          </p:cNvPicPr>
          <p:nvPr/>
        </p:nvPicPr>
        <p:blipFill>
          <a:blip r:embed="rId3" cstate="email">
            <a:lum bright="8000" contrast="-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3743667"/>
            <a:ext cx="4500594" cy="3048595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57158" y="1498761"/>
            <a:ext cx="864399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Сертификационный экзамен (более 5000 специалистов)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Аттестация лиц, получивших медицинскую 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фармацевтическую подготовку  в иностранных  государствах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Аттестация лиц не работавших по специальности более 5 лет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12" name="Picture 5" descr="F:\2014-2015 фото\экз ОСКЭ\P1070198.JPG"/>
          <p:cNvPicPr>
            <a:picLocks noChangeAspect="1" noChangeArrowheads="1"/>
          </p:cNvPicPr>
          <p:nvPr/>
        </p:nvPicPr>
        <p:blipFill>
          <a:blip r:embed="rId4" cstate="email">
            <a:lum bright="10000" contrast="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06" y="3714752"/>
            <a:ext cx="4486636" cy="3071835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714480" y="-24"/>
            <a:ext cx="6858048" cy="92869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</a:t>
            </a: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аттестации практических навыков 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2" name="Picture 4" descr="F:\2014-2015 фото\экз ОСКЭ\P1070123.JPG"/>
          <p:cNvPicPr>
            <a:picLocks noChangeAspect="1" noChangeArrowheads="1"/>
          </p:cNvPicPr>
          <p:nvPr/>
        </p:nvPicPr>
        <p:blipFill>
          <a:blip r:embed="rId3" cstate="email">
            <a:lum bright="10000" contrast="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71876"/>
            <a:ext cx="4342512" cy="3173031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857784" y="187148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 объективного структурированного клинического экзамена (ОСКЭ)</a:t>
            </a:r>
          </a:p>
        </p:txBody>
      </p:sp>
      <p:pic>
        <p:nvPicPr>
          <p:cNvPr id="7" name="Picture 6" descr="http://cpkrz-omsk.ru/sites/default/files/P1070151.JPG"/>
          <p:cNvPicPr>
            <a:picLocks noChangeAspect="1" noChangeArrowheads="1"/>
          </p:cNvPicPr>
          <p:nvPr/>
        </p:nvPicPr>
        <p:blipFill>
          <a:blip r:embed="rId4" cstate="email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06" y="1428736"/>
            <a:ext cx="4590831" cy="3143272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86" y="4857760"/>
            <a:ext cx="32861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специалисты, оказывающие первичную медико-санитарную помощь населению (участковые медицинские сестры, фельдшеры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D:\Users\Наталья\Desktop\99\Рисунок1.jpg"/>
          <p:cNvPicPr>
            <a:picLocks noChangeAspect="1" noChangeArrowheads="1"/>
          </p:cNvPicPr>
          <p:nvPr/>
        </p:nvPicPr>
        <p:blipFill>
          <a:blip r:embed="rId3" cstate="print">
            <a:lum bright="5000" contrast="7000"/>
          </a:blip>
          <a:stretch>
            <a:fillRect/>
          </a:stretch>
        </p:blipFill>
        <p:spPr bwMode="auto">
          <a:xfrm>
            <a:off x="3620572" y="1142984"/>
            <a:ext cx="516627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643042" y="71414"/>
            <a:ext cx="6858048" cy="92869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0" tIns="45720" rIns="0" bIns="0" rtlCol="0" anchor="ctr" anchorCtr="1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Тренинг-зал</a:t>
            </a:r>
            <a:r>
              <a:rPr kumimoji="0" lang="ru-RU" sz="3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0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дебрифинга</a:t>
            </a: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Picture 3" descr="F:\2014-2015 фото\смагин, конкурс\P1050635.JPG"/>
          <p:cNvPicPr>
            <a:picLocks noChangeAspect="1" noChangeArrowheads="1"/>
          </p:cNvPicPr>
          <p:nvPr/>
        </p:nvPicPr>
        <p:blipFill>
          <a:blip r:embed="rId4" cstate="email">
            <a:lum bright="1000" contrast="-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6" y="3469809"/>
            <a:ext cx="4929190" cy="331677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Picture 1" descr="Z:\ОТДЕЛ по научно-методической работе, аттестации и качеству\Фото с фотоаппарата\Катетеризация 2\P106009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4000"/>
                    </a14:imgEffect>
                    <a14:imgEffect>
                      <a14:brightnessContrast bright="-12000" contrast="-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0330" y="3714752"/>
            <a:ext cx="1987422" cy="1014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57158" y="1728605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Видеотрансляция</a:t>
            </a:r>
            <a:r>
              <a:rPr lang="ru-RU" dirty="0" smtClean="0"/>
              <a:t> процесса обучения в зал </a:t>
            </a:r>
            <a:r>
              <a:rPr lang="ru-RU" dirty="0" err="1" smtClean="0"/>
              <a:t>дебрифинга</a:t>
            </a:r>
            <a:r>
              <a:rPr lang="ru-RU" dirty="0" smtClean="0"/>
              <a:t>, детальный разбор и анализ ошибок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88" y="0"/>
            <a:ext cx="6858030" cy="1071563"/>
          </a:xfrm>
        </p:spPr>
        <p:txBody>
          <a:bodyPr/>
          <a:lstStyle/>
          <a:p>
            <a:r>
              <a:rPr lang="ru-RU" dirty="0" smtClean="0"/>
              <a:t>Общественное признание</a:t>
            </a:r>
            <a:endParaRPr lang="ru-RU" dirty="0"/>
          </a:p>
        </p:txBody>
      </p:sp>
      <p:pic>
        <p:nvPicPr>
          <p:cNvPr id="4098" name="Picture 2" descr="\\192.168.0.4\fs\ОТДЕЛ по научно-методической работе, аттестации и качеству\Проценко Т.И\от Жанны\img3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214437"/>
            <a:ext cx="7664627" cy="556990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0"/>
          <p:cNvSpPr>
            <a:spLocks noChangeArrowheads="1"/>
          </p:cNvSpPr>
          <p:nvPr/>
        </p:nvSpPr>
        <p:spPr bwMode="auto">
          <a:xfrm>
            <a:off x="1571625" y="285750"/>
            <a:ext cx="7358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D0D0D"/>
                </a:solidFill>
              </a:rPr>
              <a:t> </a:t>
            </a:r>
            <a:r>
              <a:rPr lang="ru-RU" sz="3000" b="1" dirty="0">
                <a:solidFill>
                  <a:schemeClr val="bg1"/>
                </a:solidFill>
              </a:rPr>
              <a:t>Развитие информационной среды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1280160"/>
            <a:ext cx="6060830" cy="5772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200" b="1" dirty="0" smtClean="0">
              <a:solidFill>
                <a:srgbClr val="6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200" b="1" dirty="0" smtClean="0">
                <a:solidFill>
                  <a:srgbClr val="600000"/>
                </a:solidFill>
                <a:latin typeface="Arial" pitchFamily="34" charset="0"/>
                <a:cs typeface="Arial" pitchFamily="34" charset="0"/>
              </a:rPr>
              <a:t>105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персональных компьютеров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68931" y="1928802"/>
            <a:ext cx="6060787" cy="785818"/>
          </a:xfrm>
          <a:prstGeom prst="rect">
            <a:avLst/>
          </a:prstGeom>
          <a:solidFill>
            <a:srgbClr val="FED2D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2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Мобильный 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компьютерный класс </a:t>
            </a:r>
          </a:p>
          <a:p>
            <a:pPr algn="ctr">
              <a:defRPr/>
            </a:pPr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200" b="1" dirty="0">
                <a:solidFill>
                  <a:srgbClr val="600000"/>
                </a:solidFill>
                <a:latin typeface="Arial" pitchFamily="34" charset="0"/>
                <a:cs typeface="Arial" pitchFamily="34" charset="0"/>
              </a:rPr>
              <a:t>33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ноутбука)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857445" y="2786058"/>
            <a:ext cx="6072273" cy="10715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200" b="1" dirty="0" smtClean="0">
              <a:solidFill>
                <a:srgbClr val="6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200" b="1" dirty="0" smtClean="0">
              <a:solidFill>
                <a:srgbClr val="6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200" b="1" dirty="0" smtClean="0">
                <a:solidFill>
                  <a:srgbClr val="600000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ЖК телевизоров, </a:t>
            </a:r>
            <a:r>
              <a:rPr lang="ru-RU" sz="2200" b="1" dirty="0" smtClean="0">
                <a:solidFill>
                  <a:srgbClr val="600000"/>
                </a:solidFill>
                <a:latin typeface="Arial" pitchFamily="34" charset="0"/>
                <a:cs typeface="Arial" pitchFamily="34" charset="0"/>
              </a:rPr>
              <a:t>17</a:t>
            </a:r>
            <a:r>
              <a:rPr lang="ru-RU" sz="2200" dirty="0" smtClean="0">
                <a:solidFill>
                  <a:srgbClr val="6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мультимедийных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проекторов, 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интерактивная доска, оборудование для видеоконференций</a:t>
            </a:r>
          </a:p>
          <a:p>
            <a:pPr algn="ctr">
              <a:defRPr/>
            </a:pPr>
            <a:endParaRPr lang="ru-RU" sz="2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42910" y="1196752"/>
            <a:ext cx="2016000" cy="1285885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2910" y="2636912"/>
            <a:ext cx="2016000" cy="1285885"/>
          </a:xfrm>
          <a:prstGeom prst="roundRect">
            <a:avLst/>
          </a:prstGeom>
          <a:blipFill>
            <a:blip r:embed="rId3" cstate="email">
              <a:lum bright="9000" contrast="-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2" name="Группа 3"/>
          <p:cNvGrpSpPr>
            <a:grpSpLocks/>
          </p:cNvGrpSpPr>
          <p:nvPr/>
        </p:nvGrpSpPr>
        <p:grpSpPr bwMode="auto">
          <a:xfrm>
            <a:off x="658646" y="5589588"/>
            <a:ext cx="2001600" cy="1223962"/>
            <a:chOff x="4286268" y="2357462"/>
            <a:chExt cx="3844729" cy="1984233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286268" y="2357462"/>
              <a:ext cx="3838044" cy="1984233"/>
            </a:xfrm>
            <a:prstGeom prst="roundRect">
              <a:avLst>
                <a:gd name="adj" fmla="val 10000"/>
              </a:avLst>
            </a:prstGeom>
            <a:blipFill rotWithShape="0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342684" y="2414081"/>
              <a:ext cx="3788313" cy="18709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5100" tIns="123825" rIns="165100" bIns="123825" spcCol="1270" anchor="ctr"/>
            <a:lstStyle/>
            <a:p>
              <a:pPr algn="ct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/>
            </a:p>
          </p:txBody>
        </p:sp>
      </p:grpSp>
      <p:pic>
        <p:nvPicPr>
          <p:cNvPr id="35843" name="Picture 3" descr="D:\Users\Наталья\Desktop\22121212.jpg"/>
          <p:cNvPicPr>
            <a:picLocks noChangeAspect="1" noChangeArrowheads="1"/>
          </p:cNvPicPr>
          <p:nvPr/>
        </p:nvPicPr>
        <p:blipFill>
          <a:blip r:embed="rId5" cstate="email">
            <a:lum brigh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646" y="4000504"/>
            <a:ext cx="2000264" cy="14050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Прямоугольник 15"/>
          <p:cNvSpPr/>
          <p:nvPr/>
        </p:nvSpPr>
        <p:spPr>
          <a:xfrm>
            <a:off x="2857488" y="6143668"/>
            <a:ext cx="6072189" cy="642918"/>
          </a:xfrm>
          <a:prstGeom prst="rect">
            <a:avLst/>
          </a:prstGeom>
          <a:solidFill>
            <a:srgbClr val="FED2D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Сайт учреждения: </a:t>
            </a:r>
            <a:r>
              <a:rPr lang="en-US" sz="22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www.cpkrz-omsk.ru</a:t>
            </a:r>
            <a:endParaRPr lang="ru-RU" sz="2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857489" y="3929066"/>
            <a:ext cx="6072230" cy="1143008"/>
          </a:xfrm>
          <a:prstGeom prst="rect">
            <a:avLst/>
          </a:prstGeom>
          <a:solidFill>
            <a:srgbClr val="FED2D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>
              <a:defRPr/>
            </a:pPr>
            <a:endParaRPr lang="ru-RU" sz="2200" dirty="0" smtClean="0">
              <a:solidFill>
                <a:schemeClr val="accent4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marL="0" lvl="1" algn="ctr">
              <a:defRPr/>
            </a:pP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Программные комплексы АРМ: комплектование, отделение, расписание, экзамены, заявки, печать документов и др.</a:t>
            </a:r>
            <a:endParaRPr lang="ru-RU" sz="2200" dirty="0" smtClean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857488" y="5143512"/>
            <a:ext cx="6072230" cy="9286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5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Виртуальная обучающая среда </a:t>
            </a:r>
            <a:r>
              <a:rPr lang="en-US" sz="2050" dirty="0" err="1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Moodle</a:t>
            </a:r>
            <a:r>
              <a:rPr lang="en-US" sz="205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, </a:t>
            </a:r>
            <a:r>
              <a:rPr lang="ru-RU" sz="205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справочно-правовая система Консультант плюс</a:t>
            </a:r>
            <a:endParaRPr lang="ru-RU" sz="205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email">
            <a:lum bright="2000"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86" y="4668518"/>
            <a:ext cx="3143240" cy="212319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1071563"/>
          </a:xfrm>
        </p:spPr>
        <p:txBody>
          <a:bodyPr/>
          <a:lstStyle/>
          <a:p>
            <a:r>
              <a:rPr lang="ru-RU" sz="3000" dirty="0" smtClean="0">
                <a:latin typeface="Arial" charset="0"/>
                <a:cs typeface="Arial" charset="0"/>
              </a:rPr>
              <a:t>Библиотека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5143504" y="4071942"/>
          <a:ext cx="5269124" cy="2786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6629" name="Picture 4" descr="D:\Users\CPKRZ\Desktop\Безимени-1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4500563"/>
            <a:ext cx="3302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4" name="Picture 2" descr="D:\Users\CPKRZ\Desktop\ОТчет за 2014 уч. год\15.1\WP_20150225_12_06_05_Smart.jpg"/>
          <p:cNvPicPr>
            <a:picLocks noChangeAspect="1" noChangeArrowheads="1"/>
          </p:cNvPicPr>
          <p:nvPr/>
        </p:nvPicPr>
        <p:blipFill>
          <a:blip r:embed="rId9" cstate="email">
            <a:lum bright="9000" contrast="1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357562"/>
            <a:ext cx="3143250" cy="18859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3000375" y="1214422"/>
            <a:ext cx="6143625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17375E"/>
              </a:buClr>
              <a:buSzPct val="70000"/>
              <a:buFont typeface="Wingdings" pitchFamily="2" charset="2"/>
              <a:buNone/>
              <a:defRPr/>
            </a:pPr>
            <a:r>
              <a:rPr lang="ru-RU" sz="2000" b="1" i="1" dirty="0">
                <a:solidFill>
                  <a:srgbClr val="600000"/>
                </a:solidFill>
              </a:rPr>
              <a:t>Книжный фонд: </a:t>
            </a:r>
          </a:p>
          <a:p>
            <a:pPr>
              <a:spcBef>
                <a:spcPct val="20000"/>
              </a:spcBef>
              <a:buClr>
                <a:srgbClr val="17375E"/>
              </a:buClr>
              <a:buSzPct val="70000"/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rgbClr val="600000"/>
                </a:solidFill>
              </a:rPr>
              <a:t>10062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экземпляра специальной литературы</a:t>
            </a:r>
          </a:p>
          <a:p>
            <a:pPr>
              <a:spcBef>
                <a:spcPct val="20000"/>
              </a:spcBef>
              <a:buClr>
                <a:srgbClr val="17375E"/>
              </a:buClr>
              <a:buSzPct val="70000"/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600000"/>
                </a:solidFill>
              </a:rPr>
              <a:t>45</a:t>
            </a:r>
            <a:r>
              <a:rPr lang="ru-RU" sz="2000" dirty="0" smtClean="0">
                <a:solidFill>
                  <a:srgbClr val="A40000"/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наименований  периодических изданий.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ct val="20000"/>
              </a:spcBef>
              <a:buClr>
                <a:srgbClr val="17375E"/>
              </a:buClr>
              <a:buSzPct val="70000"/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rgbClr val="600000"/>
                </a:solidFill>
              </a:rPr>
              <a:t>Электронные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rgbClr val="600000"/>
                </a:solidFill>
              </a:rPr>
              <a:t>ресурсы: 507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экземпляров медицинской литературы на электронных носителях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2" descr="I:\2014-2015 фото\фото выборка статья\Библиотека БОУ ОО ЦПК РЗ.jpg"/>
          <p:cNvPicPr>
            <a:picLocks noChangeAspect="1" noChangeArrowheads="1"/>
          </p:cNvPicPr>
          <p:nvPr/>
        </p:nvPicPr>
        <p:blipFill rotWithShape="1">
          <a:blip r:embed="rId10" cstate="email">
            <a:lum bright="14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843" y="1437000"/>
            <a:ext cx="2786083" cy="1992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000496" y="3214686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Электронная библиотечная система студент колледжа, программный комплекс «Ирбис», 1С библиотека колледжа,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84" y="-16"/>
            <a:ext cx="8229600" cy="1143000"/>
          </a:xfrm>
        </p:spPr>
        <p:txBody>
          <a:bodyPr/>
          <a:lstStyle/>
          <a:p>
            <a:r>
              <a:rPr lang="ru-RU" sz="3000" dirty="0" smtClean="0">
                <a:solidFill>
                  <a:schemeClr val="bg1"/>
                </a:solidFill>
              </a:rPr>
              <a:t>Система непрерывного образования</a:t>
            </a:r>
            <a:endParaRPr lang="ru-RU" sz="3000" dirty="0">
              <a:solidFill>
                <a:schemeClr val="bg1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5" descr="D:\Users\Наталья\Desktop\человечки скорая\000252865_-_Na_kartinke_izobrazheny_chelovechki__prokhodyashchie_obucheni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3154233"/>
            <a:ext cx="2072401" cy="1449406"/>
          </a:xfrm>
          <a:prstGeom prst="rect">
            <a:avLst/>
          </a:prstGeom>
          <a:noFill/>
        </p:spPr>
      </p:pic>
      <p:pic>
        <p:nvPicPr>
          <p:cNvPr id="5" name="Picture 6" descr="D:\Users\Наталья\Desktop\человечки скорая\Без названия (2)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48" b="-1948"/>
          <a:stretch>
            <a:fillRect/>
          </a:stretch>
        </p:blipFill>
        <p:spPr bwMode="auto">
          <a:xfrm>
            <a:off x="4630027" y="3115412"/>
            <a:ext cx="1799361" cy="1528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7313" y="214313"/>
            <a:ext cx="7786687" cy="857250"/>
          </a:xfrm>
        </p:spPr>
        <p:txBody>
          <a:bodyPr/>
          <a:lstStyle/>
          <a:p>
            <a:r>
              <a:rPr lang="ru-RU" sz="30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Посещаемость постоянно действующих семинаров</a:t>
            </a:r>
          </a:p>
        </p:txBody>
      </p:sp>
      <p:graphicFrame>
        <p:nvGraphicFramePr>
          <p:cNvPr id="1026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0800992"/>
              </p:ext>
            </p:extLst>
          </p:nvPr>
        </p:nvGraphicFramePr>
        <p:xfrm>
          <a:off x="20638" y="1179513"/>
          <a:ext cx="9102725" cy="559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Worksheet" r:id="rId4" imgW="7648643" imgH="4772025" progId="Excel.Sheet.8">
                  <p:embed/>
                </p:oleObj>
              </mc:Choice>
              <mc:Fallback>
                <p:oleObj name="Worksheet" r:id="rId4" imgW="7648643" imgH="4772025" progId="Excel.Sheet.8">
                  <p:embed/>
                  <p:pic>
                    <p:nvPicPr>
                      <p:cNvPr id="0" name="Picture 1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8" y="1179513"/>
                        <a:ext cx="9102725" cy="5592762"/>
                      </a:xfrm>
                      <a:prstGeom prst="rect">
                        <a:avLst/>
                      </a:prstGeom>
                      <a:solidFill>
                        <a:srgbClr val="3366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86512" y="4857760"/>
            <a:ext cx="2857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00000"/>
                </a:solidFill>
              </a:rPr>
              <a:t>2015-2016 </a:t>
            </a:r>
            <a:r>
              <a:rPr lang="ru-RU" dirty="0" err="1" smtClean="0">
                <a:solidFill>
                  <a:srgbClr val="600000"/>
                </a:solidFill>
              </a:rPr>
              <a:t>уч.год</a:t>
            </a:r>
            <a:endParaRPr lang="ru-RU" dirty="0" smtClean="0">
              <a:solidFill>
                <a:srgbClr val="600000"/>
              </a:solidFill>
            </a:endParaRPr>
          </a:p>
          <a:p>
            <a:r>
              <a:rPr lang="ru-RU" b="1" dirty="0" smtClean="0">
                <a:solidFill>
                  <a:srgbClr val="600000"/>
                </a:solidFill>
              </a:rPr>
              <a:t>14</a:t>
            </a:r>
            <a:r>
              <a:rPr lang="ru-RU" dirty="0" smtClean="0">
                <a:solidFill>
                  <a:srgbClr val="600000"/>
                </a:solidFill>
              </a:rPr>
              <a:t> направлений, </a:t>
            </a:r>
            <a:r>
              <a:rPr lang="ru-RU" b="1" dirty="0" smtClean="0">
                <a:solidFill>
                  <a:srgbClr val="600000"/>
                </a:solidFill>
              </a:rPr>
              <a:t>81 </a:t>
            </a:r>
            <a:r>
              <a:rPr lang="ru-RU" dirty="0" smtClean="0">
                <a:solidFill>
                  <a:srgbClr val="600000"/>
                </a:solidFill>
              </a:rPr>
              <a:t>тема</a:t>
            </a:r>
          </a:p>
          <a:p>
            <a:endParaRPr lang="ru-RU" dirty="0" smtClean="0">
              <a:solidFill>
                <a:srgbClr val="600000"/>
              </a:solidFill>
            </a:endParaRPr>
          </a:p>
          <a:p>
            <a:r>
              <a:rPr lang="ru-RU" dirty="0" smtClean="0">
                <a:solidFill>
                  <a:srgbClr val="600000"/>
                </a:solidFill>
              </a:rPr>
              <a:t>2014-2015 </a:t>
            </a:r>
            <a:r>
              <a:rPr lang="ru-RU" dirty="0" err="1" smtClean="0">
                <a:solidFill>
                  <a:srgbClr val="600000"/>
                </a:solidFill>
              </a:rPr>
              <a:t>уч</a:t>
            </a:r>
            <a:r>
              <a:rPr lang="ru-RU" dirty="0" smtClean="0">
                <a:solidFill>
                  <a:srgbClr val="600000"/>
                </a:solidFill>
              </a:rPr>
              <a:t>. год </a:t>
            </a:r>
          </a:p>
          <a:p>
            <a:r>
              <a:rPr lang="ru-RU" b="1" dirty="0" smtClean="0">
                <a:solidFill>
                  <a:srgbClr val="600000"/>
                </a:solidFill>
              </a:rPr>
              <a:t>7</a:t>
            </a:r>
            <a:r>
              <a:rPr lang="ru-RU" dirty="0" smtClean="0">
                <a:solidFill>
                  <a:srgbClr val="600000"/>
                </a:solidFill>
              </a:rPr>
              <a:t> направлений, </a:t>
            </a:r>
            <a:r>
              <a:rPr lang="ru-RU" b="1" dirty="0" smtClean="0">
                <a:solidFill>
                  <a:srgbClr val="600000"/>
                </a:solidFill>
              </a:rPr>
              <a:t>20</a:t>
            </a:r>
            <a:r>
              <a:rPr lang="ru-RU" dirty="0" smtClean="0">
                <a:solidFill>
                  <a:srgbClr val="600000"/>
                </a:solidFill>
              </a:rPr>
              <a:t> тем </a:t>
            </a:r>
            <a:endParaRPr lang="ru-RU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1357313" y="0"/>
            <a:ext cx="7500937" cy="1071563"/>
          </a:xfrm>
        </p:spPr>
        <p:txBody>
          <a:bodyPr/>
          <a:lstStyle/>
          <a:p>
            <a:r>
              <a:rPr lang="ru-RU" sz="3000" dirty="0" smtClean="0">
                <a:latin typeface="Arial" charset="0"/>
                <a:cs typeface="Arial" charset="0"/>
              </a:rPr>
              <a:t>Посещаемость мастер-классов и тренингов</a:t>
            </a:r>
          </a:p>
        </p:txBody>
      </p:sp>
      <p:graphicFrame>
        <p:nvGraphicFramePr>
          <p:cNvPr id="2050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9195855"/>
              </p:ext>
            </p:extLst>
          </p:nvPr>
        </p:nvGraphicFramePr>
        <p:xfrm>
          <a:off x="1035050" y="1423988"/>
          <a:ext cx="7215188" cy="436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Worksheet" r:id="rId4" imgW="7934257" imgH="4800600" progId="Excel.Sheet.8">
                  <p:embed/>
                </p:oleObj>
              </mc:Choice>
              <mc:Fallback>
                <p:oleObj name="Worksheet" r:id="rId4" imgW="7934257" imgH="4800600" progId="Excel.Sheet.8">
                  <p:embed/>
                  <p:pic>
                    <p:nvPicPr>
                      <p:cNvPr id="0" name="Picture 1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5050" y="1423988"/>
                        <a:ext cx="7215188" cy="436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00232" y="6000768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600000"/>
                </a:solidFill>
              </a:rPr>
              <a:t>2015-2016 </a:t>
            </a:r>
            <a:r>
              <a:rPr lang="ru-RU" sz="2000" dirty="0" err="1" smtClean="0">
                <a:solidFill>
                  <a:srgbClr val="600000"/>
                </a:solidFill>
              </a:rPr>
              <a:t>уч.год</a:t>
            </a:r>
            <a:r>
              <a:rPr lang="ru-RU" sz="2000" dirty="0" smtClean="0">
                <a:solidFill>
                  <a:srgbClr val="600000"/>
                </a:solidFill>
              </a:rPr>
              <a:t>, </a:t>
            </a:r>
            <a:r>
              <a:rPr lang="ru-RU" sz="2000" b="1" dirty="0" smtClean="0">
                <a:solidFill>
                  <a:srgbClr val="600000"/>
                </a:solidFill>
              </a:rPr>
              <a:t>10</a:t>
            </a:r>
            <a:r>
              <a:rPr lang="ru-RU" sz="2000" dirty="0" smtClean="0">
                <a:solidFill>
                  <a:srgbClr val="600000"/>
                </a:solidFill>
              </a:rPr>
              <a:t> направлений, </a:t>
            </a:r>
            <a:r>
              <a:rPr lang="ru-RU" sz="2000" b="1" dirty="0" smtClean="0">
                <a:solidFill>
                  <a:srgbClr val="600000"/>
                </a:solidFill>
              </a:rPr>
              <a:t>61</a:t>
            </a:r>
            <a:r>
              <a:rPr lang="ru-RU" sz="2000" dirty="0" smtClean="0">
                <a:solidFill>
                  <a:srgbClr val="600000"/>
                </a:solidFill>
              </a:rPr>
              <a:t> тема</a:t>
            </a:r>
          </a:p>
          <a:p>
            <a:r>
              <a:rPr lang="ru-RU" sz="2000" dirty="0" smtClean="0">
                <a:solidFill>
                  <a:srgbClr val="600000"/>
                </a:solidFill>
              </a:rPr>
              <a:t>2014-2015 </a:t>
            </a:r>
            <a:r>
              <a:rPr lang="ru-RU" sz="2000" dirty="0" err="1" smtClean="0">
                <a:solidFill>
                  <a:srgbClr val="600000"/>
                </a:solidFill>
              </a:rPr>
              <a:t>уч</a:t>
            </a:r>
            <a:r>
              <a:rPr lang="ru-RU" sz="2000" dirty="0" smtClean="0">
                <a:solidFill>
                  <a:srgbClr val="600000"/>
                </a:solidFill>
              </a:rPr>
              <a:t>. год, </a:t>
            </a:r>
            <a:r>
              <a:rPr lang="ru-RU" sz="2000" b="1" dirty="0" smtClean="0">
                <a:solidFill>
                  <a:srgbClr val="600000"/>
                </a:solidFill>
              </a:rPr>
              <a:t>7</a:t>
            </a:r>
            <a:r>
              <a:rPr lang="ru-RU" sz="2000" dirty="0" smtClean="0">
                <a:solidFill>
                  <a:srgbClr val="600000"/>
                </a:solidFill>
              </a:rPr>
              <a:t> направления, </a:t>
            </a:r>
            <a:r>
              <a:rPr lang="ru-RU" sz="2000" b="1" dirty="0" smtClean="0">
                <a:solidFill>
                  <a:srgbClr val="600000"/>
                </a:solidFill>
              </a:rPr>
              <a:t>18</a:t>
            </a:r>
            <a:r>
              <a:rPr lang="ru-RU" sz="2000" dirty="0" smtClean="0">
                <a:solidFill>
                  <a:srgbClr val="600000"/>
                </a:solidFill>
              </a:rPr>
              <a:t> тем</a:t>
            </a:r>
            <a:endParaRPr lang="ru-RU" sz="2000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3"/>
          <p:cNvSpPr>
            <a:spLocks noGrp="1"/>
          </p:cNvSpPr>
          <p:nvPr>
            <p:ph type="title"/>
          </p:nvPr>
        </p:nvSpPr>
        <p:spPr>
          <a:xfrm>
            <a:off x="1500188" y="142875"/>
            <a:ext cx="6929437" cy="857250"/>
          </a:xfrm>
        </p:spPr>
        <p:txBody>
          <a:bodyPr/>
          <a:lstStyle/>
          <a:p>
            <a:r>
              <a:rPr lang="ru-RU" sz="3000" dirty="0" smtClean="0">
                <a:latin typeface="Arial" charset="0"/>
                <a:cs typeface="Arial" charset="0"/>
              </a:rPr>
              <a:t>Психологические семинары-тренинги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44" y="1439590"/>
            <a:ext cx="6215106" cy="248947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200" b="1" dirty="0" smtClean="0">
              <a:solidFill>
                <a:srgbClr val="86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200" b="1" dirty="0" smtClean="0">
                <a:solidFill>
                  <a:srgbClr val="860000"/>
                </a:solidFill>
                <a:latin typeface="Arial" charset="0"/>
                <a:cs typeface="Arial" charset="0"/>
              </a:rPr>
              <a:t>Личностного роста</a:t>
            </a:r>
            <a:endParaRPr lang="ru-RU" sz="2400" dirty="0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«Лидерство»,</a:t>
            </a:r>
            <a:r>
              <a:rPr lang="ru-RU" sz="2400" dirty="0">
                <a:solidFill>
                  <a:srgbClr val="000066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«</a:t>
            </a:r>
            <a:r>
              <a:rPr lang="ru-RU" sz="2400" dirty="0">
                <a:solidFill>
                  <a:srgbClr val="000066"/>
                </a:solidFill>
                <a:latin typeface="Arial" charset="0"/>
                <a:cs typeface="Arial" charset="0"/>
              </a:rPr>
              <a:t>Семь шагов к успеху</a:t>
            </a:r>
            <a:r>
              <a:rPr lang="ru-RU" sz="24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», </a:t>
            </a:r>
            <a:endParaRPr lang="ru-RU" sz="2400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>
              <a:buClr>
                <a:srgbClr val="000066"/>
              </a:buClr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«Развитие навыков уверенного поведения», «</a:t>
            </a:r>
            <a:r>
              <a:rPr lang="ru-RU" sz="2400" dirty="0" err="1" smtClean="0">
                <a:solidFill>
                  <a:srgbClr val="000066"/>
                </a:solidFill>
                <a:latin typeface="Arial" charset="0"/>
                <a:cs typeface="Arial" charset="0"/>
              </a:rPr>
              <a:t>Самопрезентация</a:t>
            </a:r>
            <a:r>
              <a:rPr lang="ru-RU" sz="24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. Основы ораторского искусства»</a:t>
            </a:r>
          </a:p>
          <a:p>
            <a:pPr>
              <a:defRPr/>
            </a:pPr>
            <a:r>
              <a:rPr lang="ru-RU" sz="24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«</a:t>
            </a:r>
            <a:r>
              <a:rPr lang="ru-RU" sz="2400" dirty="0" err="1" smtClean="0">
                <a:solidFill>
                  <a:srgbClr val="000066"/>
                </a:solidFill>
                <a:latin typeface="Arial" charset="0"/>
                <a:cs typeface="Arial" charset="0"/>
              </a:rPr>
              <a:t>Самомотивация</a:t>
            </a:r>
            <a:r>
              <a:rPr lang="ru-RU" sz="24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. </a:t>
            </a:r>
            <a:r>
              <a:rPr lang="ru-RU" sz="2400" dirty="0" err="1" smtClean="0">
                <a:solidFill>
                  <a:srgbClr val="000066"/>
                </a:solidFill>
                <a:latin typeface="Arial" charset="0"/>
                <a:cs typeface="Arial" charset="0"/>
              </a:rPr>
              <a:t>Целеполагание</a:t>
            </a:r>
            <a:r>
              <a:rPr lang="ru-RU" sz="28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» </a:t>
            </a:r>
          </a:p>
          <a:p>
            <a:pPr>
              <a:defRPr/>
            </a:pPr>
            <a:endParaRPr lang="ru-RU" sz="2400" dirty="0">
              <a:solidFill>
                <a:srgbClr val="000066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86146" y="4000504"/>
            <a:ext cx="5943572" cy="221457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endParaRPr lang="ru-RU" sz="2200" b="1" dirty="0" smtClean="0">
              <a:solidFill>
                <a:srgbClr val="860000"/>
              </a:solidFill>
              <a:latin typeface="Arial" charset="0"/>
              <a:cs typeface="Arial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ru-RU" sz="2200" b="1" dirty="0" smtClean="0">
                <a:solidFill>
                  <a:srgbClr val="860000"/>
                </a:solidFill>
                <a:latin typeface="Arial" charset="0"/>
                <a:cs typeface="Arial" charset="0"/>
              </a:rPr>
              <a:t>Я – коллеги - пациент:</a:t>
            </a:r>
            <a:r>
              <a:rPr lang="ru-RU" sz="2200" dirty="0" smtClean="0">
                <a:latin typeface="Arial" charset="0"/>
                <a:cs typeface="Arial" charset="0"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200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«Основы делового общения», «Управление эмоциональным состоянием», «Основы эффективного общения с пациентом», «Управление конфликтами»</a:t>
            </a:r>
            <a:endParaRPr lang="ru-RU" sz="2200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ru-RU" sz="700" dirty="0">
              <a:latin typeface="Arial" charset="0"/>
              <a:cs typeface="Arial" charset="0"/>
            </a:endParaRPr>
          </a:p>
          <a:p>
            <a:pPr>
              <a:buClr>
                <a:srgbClr val="000066"/>
              </a:buClr>
              <a:defRPr/>
            </a:pPr>
            <a:r>
              <a:rPr lang="ru-RU" sz="2200" dirty="0">
                <a:latin typeface="Arial" charset="0"/>
                <a:cs typeface="Arial" charset="0"/>
              </a:rPr>
              <a:t> </a:t>
            </a:r>
            <a:endParaRPr lang="ru-RU" sz="2400" dirty="0">
              <a:solidFill>
                <a:srgbClr val="000066"/>
              </a:solidFill>
              <a:latin typeface="Arial" charset="0"/>
              <a:cs typeface="Arial" charset="0"/>
            </a:endParaRPr>
          </a:p>
        </p:txBody>
      </p:sp>
      <p:pic>
        <p:nvPicPr>
          <p:cNvPr id="5" name="Рисунок 4" descr="P1050490.JPG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2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72225" y="1683830"/>
            <a:ext cx="2700000" cy="2033202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2" name="Picture 6" descr="http://cpkrz-omsk.ru/sites/default/files/styles/galleryformatter_slide/public/11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8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39" y="4149080"/>
            <a:ext cx="2808000" cy="189006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14282" y="6215082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A40000"/>
                </a:solidFill>
              </a:rPr>
              <a:t>2015-2016 </a:t>
            </a:r>
            <a:r>
              <a:rPr lang="ru-RU" sz="2400" dirty="0" err="1" smtClean="0">
                <a:solidFill>
                  <a:srgbClr val="A40000"/>
                </a:solidFill>
              </a:rPr>
              <a:t>уч</a:t>
            </a:r>
            <a:r>
              <a:rPr lang="ru-RU" sz="2400" dirty="0" smtClean="0">
                <a:solidFill>
                  <a:srgbClr val="A40000"/>
                </a:solidFill>
              </a:rPr>
              <a:t>. год </a:t>
            </a:r>
            <a:r>
              <a:rPr lang="ru-RU" sz="2400" b="1" dirty="0" smtClean="0">
                <a:solidFill>
                  <a:srgbClr val="A40000"/>
                </a:solidFill>
              </a:rPr>
              <a:t>10</a:t>
            </a:r>
            <a:r>
              <a:rPr lang="ru-RU" sz="2400" dirty="0" smtClean="0">
                <a:solidFill>
                  <a:srgbClr val="A40000"/>
                </a:solidFill>
              </a:rPr>
              <a:t> направлений</a:t>
            </a:r>
            <a:endParaRPr lang="ru-RU" sz="2400" dirty="0">
              <a:solidFill>
                <a:srgbClr val="A4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История БУ ДПО ОО ЦПК РЗ.</a:t>
            </a:r>
            <a:br>
              <a:rPr lang="ru-RU" sz="2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1992 год</a:t>
            </a:r>
          </a:p>
        </p:txBody>
      </p:sp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642938" y="1214441"/>
            <a:ext cx="7573964" cy="5359397"/>
            <a:chOff x="642910" y="1214424"/>
            <a:chExt cx="7574203" cy="5359518"/>
          </a:xfrm>
        </p:grpSpPr>
        <p:pic>
          <p:nvPicPr>
            <p:cNvPr id="23559" name="Picture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10" y="1285860"/>
              <a:ext cx="3430695" cy="2501956"/>
            </a:xfrm>
            <a:prstGeom prst="rect">
              <a:avLst/>
            </a:prstGeom>
            <a:ln w="47625" cap="sq" cmpd="dbl">
              <a:solidFill>
                <a:schemeClr val="bg1">
                  <a:lumMod val="5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23560" name="Picture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4976" y="1285860"/>
              <a:ext cx="3430695" cy="2501956"/>
            </a:xfrm>
            <a:prstGeom prst="rect">
              <a:avLst/>
            </a:prstGeom>
            <a:ln w="47625" cap="sq" cmpd="dbl">
              <a:solidFill>
                <a:schemeClr val="bg1">
                  <a:lumMod val="5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23561" name="Picture 9"/>
            <p:cNvPicPr>
              <a:picLocks noChangeArrowheads="1"/>
            </p:cNvPicPr>
            <p:nvPr/>
          </p:nvPicPr>
          <p:blipFill>
            <a:blip r:embed="rId4" cstate="email">
              <a:lum bright="10000" contrast="-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10" y="4071986"/>
              <a:ext cx="3430695" cy="2501956"/>
            </a:xfrm>
            <a:prstGeom prst="rect">
              <a:avLst/>
            </a:prstGeom>
            <a:ln w="47625" cap="sq" cmpd="dbl">
              <a:solidFill>
                <a:schemeClr val="bg1">
                  <a:lumMod val="5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23562" name="Picture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4976" y="4071986"/>
              <a:ext cx="3430695" cy="2501956"/>
            </a:xfrm>
            <a:prstGeom prst="rect">
              <a:avLst/>
            </a:prstGeom>
            <a:ln w="47625" cap="sq" cmpd="dbl">
              <a:solidFill>
                <a:schemeClr val="bg1">
                  <a:lumMod val="5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8" name="Picture 7"/>
            <p:cNvPicPr>
              <a:picLocks noChangeArrowheads="1"/>
            </p:cNvPicPr>
            <p:nvPr/>
          </p:nvPicPr>
          <p:blipFill>
            <a:blip r:embed="rId2" cstate="email">
              <a:lum bright="10000" contrast="-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351" y="1214424"/>
              <a:ext cx="3430695" cy="2501956"/>
            </a:xfrm>
            <a:prstGeom prst="rect">
              <a:avLst/>
            </a:prstGeom>
            <a:ln w="47625" cap="sq" cmpd="dbl">
              <a:solidFill>
                <a:schemeClr val="bg1">
                  <a:lumMod val="5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9" name="Picture 8"/>
            <p:cNvPicPr>
              <a:picLocks noChangeArrowheads="1"/>
            </p:cNvPicPr>
            <p:nvPr/>
          </p:nvPicPr>
          <p:blipFill>
            <a:blip r:embed="rId3" cstate="email">
              <a:lum bright="10000" contrast="-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6417" y="1214424"/>
              <a:ext cx="3430695" cy="2501956"/>
            </a:xfrm>
            <a:prstGeom prst="rect">
              <a:avLst/>
            </a:prstGeom>
            <a:ln w="47625" cap="sq" cmpd="dbl">
              <a:solidFill>
                <a:schemeClr val="bg1">
                  <a:lumMod val="5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0" name="Picture 10"/>
            <p:cNvPicPr>
              <a:picLocks noChangeArrowheads="1"/>
            </p:cNvPicPr>
            <p:nvPr/>
          </p:nvPicPr>
          <p:blipFill>
            <a:blip r:embed="rId5" cstate="email">
              <a:lum bright="10000" contrast="-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6418" y="4000550"/>
              <a:ext cx="3430695" cy="2501956"/>
            </a:xfrm>
            <a:prstGeom prst="rect">
              <a:avLst/>
            </a:prstGeom>
            <a:ln w="47625" cap="sq" cmpd="dbl">
              <a:solidFill>
                <a:schemeClr val="bg1">
                  <a:lumMod val="5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63"/>
          </a:xfrm>
        </p:spPr>
        <p:txBody>
          <a:bodyPr/>
          <a:lstStyle/>
          <a:p>
            <a:r>
              <a:rPr lang="ru-RU" dirty="0" smtClean="0"/>
              <a:t>Видеоконференции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70" y="2786096"/>
            <a:ext cx="9144000" cy="542925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Проведено в 2015-2016 году с 32 районами области 8 мероприятий (семинары, мастер-классы) 641 человек </a:t>
            </a:r>
          </a:p>
        </p:txBody>
      </p:sp>
      <p:pic>
        <p:nvPicPr>
          <p:cNvPr id="72707" name="Picture 3" descr="Z:\Отдел ИТ и типография\Казачков А.В\ФОТО\04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357298"/>
            <a:ext cx="8857040" cy="428628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4"/>
            <a:ext cx="8610600" cy="914400"/>
          </a:xfrm>
        </p:spPr>
        <p:txBody>
          <a:bodyPr/>
          <a:lstStyle/>
          <a:p>
            <a:r>
              <a:rPr lang="ru-RU" dirty="0" smtClean="0"/>
              <a:t>Обучение</a:t>
            </a:r>
            <a:endParaRPr lang="ru-RU" i="0" dirty="0"/>
          </a:p>
        </p:txBody>
      </p:sp>
      <p:pic>
        <p:nvPicPr>
          <p:cNvPr id="6" name="Рисунок 5" descr="P1050575.JPG"/>
          <p:cNvPicPr>
            <a:picLocks noChangeAspect="1"/>
          </p:cNvPicPr>
          <p:nvPr/>
        </p:nvPicPr>
        <p:blipFill>
          <a:blip r:embed="rId2" cstate="email">
            <a:lum bright="5000" contrast="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4411272"/>
            <a:ext cx="3071834" cy="2303876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P1050581.JPG"/>
          <p:cNvPicPr>
            <a:picLocks noChangeAspect="1"/>
          </p:cNvPicPr>
          <p:nvPr/>
        </p:nvPicPr>
        <p:blipFill>
          <a:blip r:embed="rId3" cstate="email">
            <a:lum bright="7000" contras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3143247"/>
            <a:ext cx="3286148" cy="2171589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85720" y="1379039"/>
            <a:ext cx="878687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A40000"/>
                </a:solidFill>
              </a:rPr>
              <a:t>Педагогические работники</a:t>
            </a:r>
          </a:p>
          <a:p>
            <a:pPr algn="ctr"/>
            <a:endParaRPr lang="ru-RU" sz="1000" u="sng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«Современные подходы и инновационные технологии в профессиональном медицинском образовании»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</a:t>
            </a:r>
            <a:r>
              <a:rPr lang="ru-RU" dirty="0" err="1" smtClean="0"/>
              <a:t>Симуляционное</a:t>
            </a:r>
            <a:r>
              <a:rPr lang="ru-RU" dirty="0" smtClean="0"/>
              <a:t> обучение в медицинском образовании»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«Психолого-педагогические аспекты деятельности преподавателя»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3286124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(За 2014-2016 г. прошли обучение более 40 педагогических работников образовательных организаций регионов России)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428992" y="5504937"/>
            <a:ext cx="55721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solidFill>
                  <a:srgbClr val="600000"/>
                </a:solidFill>
              </a:rPr>
              <a:t>Специалисты медицинских организаций</a:t>
            </a:r>
          </a:p>
          <a:p>
            <a:pPr algn="just"/>
            <a:endParaRPr lang="ru-RU" sz="1000" dirty="0" smtClean="0"/>
          </a:p>
          <a:p>
            <a:pPr algn="just"/>
            <a:r>
              <a:rPr lang="ru-RU" dirty="0" smtClean="0"/>
              <a:t>Главные врачи, главные медицинские сестры, юристы, работники кадров, экономисты</a:t>
            </a: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929562" cy="1071563"/>
          </a:xfrm>
        </p:spPr>
        <p:txBody>
          <a:bodyPr/>
          <a:lstStyle/>
          <a:p>
            <a:r>
              <a:rPr lang="ru-RU" dirty="0" smtClean="0">
                <a:latin typeface="Arial" charset="0"/>
                <a:cs typeface="Arial" charset="0"/>
              </a:rPr>
              <a:t>Развитие системы </a:t>
            </a:r>
            <a:br>
              <a:rPr lang="ru-RU" dirty="0" smtClean="0">
                <a:latin typeface="Arial" charset="0"/>
                <a:cs typeface="Arial" charset="0"/>
              </a:rPr>
            </a:br>
            <a:r>
              <a:rPr lang="ru-RU" dirty="0" smtClean="0">
                <a:latin typeface="Arial" charset="0"/>
                <a:cs typeface="Arial" charset="0"/>
              </a:rPr>
              <a:t>менеджмента качества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-32" y="2714644"/>
          <a:ext cx="7000924" cy="4286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7353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446" y="2363255"/>
            <a:ext cx="985686" cy="922869"/>
          </a:xfrm>
          <a:prstGeom prst="ellipse">
            <a:avLst/>
          </a:prstGeom>
          <a:ln w="63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503313"/>
            <a:ext cx="1033009" cy="925951"/>
          </a:xfrm>
          <a:prstGeom prst="ellipse">
            <a:avLst/>
          </a:prstGeom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  <p:pic>
        <p:nvPicPr>
          <p:cNvPr id="57350" name="Picture 6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5984" y="3179509"/>
            <a:ext cx="944028" cy="892433"/>
          </a:xfrm>
          <a:prstGeom prst="ellipse">
            <a:avLst/>
          </a:prstGeom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  <p:pic>
        <p:nvPicPr>
          <p:cNvPr id="57351" name="Picture 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1785950" cy="14966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30728" name="TextBox 7"/>
          <p:cNvSpPr txBox="1">
            <a:spLocks noChangeArrowheads="1"/>
          </p:cNvSpPr>
          <p:nvPr/>
        </p:nvSpPr>
        <p:spPr bwMode="auto">
          <a:xfrm>
            <a:off x="2214546" y="1357298"/>
            <a:ext cx="52149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990000"/>
                </a:solidFill>
              </a:rPr>
              <a:t>С 2009 </a:t>
            </a:r>
            <a:r>
              <a:rPr lang="ru-RU" dirty="0" smtClean="0">
                <a:solidFill>
                  <a:srgbClr val="990000"/>
                </a:solidFill>
              </a:rPr>
              <a:t>года в учреждении внедрена </a:t>
            </a:r>
            <a:r>
              <a:rPr lang="ru-RU" b="1" dirty="0" smtClean="0">
                <a:solidFill>
                  <a:srgbClr val="990000"/>
                </a:solidFill>
              </a:rPr>
              <a:t>СМК. </a:t>
            </a:r>
            <a:r>
              <a:rPr lang="ru-RU" dirty="0" smtClean="0">
                <a:solidFill>
                  <a:srgbClr val="990000"/>
                </a:solidFill>
              </a:rPr>
              <a:t> Система </a:t>
            </a:r>
            <a:r>
              <a:rPr lang="ru-RU" b="1" dirty="0" smtClean="0">
                <a:solidFill>
                  <a:srgbClr val="990000"/>
                </a:solidFill>
              </a:rPr>
              <a:t>сертифицирована на соответствие требованиям ГОСТ Р ИСО 9001-2015</a:t>
            </a:r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2362" y="2500306"/>
            <a:ext cx="2000232" cy="20313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Повышение качества, эффективности и безопасности оказания медицинской помощи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1571625" y="0"/>
            <a:ext cx="7572375" cy="857250"/>
          </a:xfrm>
        </p:spPr>
        <p:txBody>
          <a:bodyPr/>
          <a:lstStyle/>
          <a:p>
            <a:r>
              <a:rPr lang="ru-RU" sz="3000" dirty="0" smtClean="0">
                <a:latin typeface="Arial" charset="0"/>
                <a:cs typeface="Arial" charset="0"/>
              </a:rPr>
              <a:t>Социальное партнерство</a:t>
            </a:r>
          </a:p>
        </p:txBody>
      </p:sp>
      <p:grpSp>
        <p:nvGrpSpPr>
          <p:cNvPr id="2" name="Группа 3"/>
          <p:cNvGrpSpPr>
            <a:grpSpLocks/>
          </p:cNvGrpSpPr>
          <p:nvPr/>
        </p:nvGrpSpPr>
        <p:grpSpPr bwMode="auto">
          <a:xfrm>
            <a:off x="285720" y="4357694"/>
            <a:ext cx="3000397" cy="2216672"/>
            <a:chOff x="1111699" y="3600118"/>
            <a:chExt cx="2859848" cy="1860857"/>
          </a:xfrm>
        </p:grpSpPr>
        <p:pic>
          <p:nvPicPr>
            <p:cNvPr id="7" name="Picture 2" descr="D:\Нагель\рисунки\Фото ЦПК\Здание ЦПК\IMG_1285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699" y="3780031"/>
              <a:ext cx="2859847" cy="168094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  <p:pic>
          <p:nvPicPr>
            <p:cNvPr id="1038" name="Рисунок 5" descr="C:\Users\ммм\Desktop\Рисунок1.g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534" y="3600118"/>
              <a:ext cx="1095013" cy="77800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3" name="Shape 12"/>
          <p:cNvSpPr/>
          <p:nvPr/>
        </p:nvSpPr>
        <p:spPr>
          <a:xfrm rot="19912140" flipV="1">
            <a:off x="3580337" y="5378780"/>
            <a:ext cx="2287429" cy="1518119"/>
          </a:xfrm>
          <a:prstGeom prst="swooshArrow">
            <a:avLst>
              <a:gd name="adj1" fmla="val 16310"/>
              <a:gd name="adj2" fmla="val 3137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14" name="Shape 13"/>
          <p:cNvSpPr/>
          <p:nvPr/>
        </p:nvSpPr>
        <p:spPr>
          <a:xfrm rot="19912140" flipH="1">
            <a:off x="3508899" y="1092501"/>
            <a:ext cx="2287429" cy="1518119"/>
          </a:xfrm>
          <a:prstGeom prst="swooshArrow">
            <a:avLst>
              <a:gd name="adj1" fmla="val 16310"/>
              <a:gd name="adj2" fmla="val 3137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pic>
        <p:nvPicPr>
          <p:cNvPr id="56326" name="Picture 6" descr="Участники конференции"/>
          <p:cNvPicPr>
            <a:picLocks noChangeAspect="1" noChangeArrowheads="1"/>
          </p:cNvPicPr>
          <p:nvPr/>
        </p:nvPicPr>
        <p:blipFill>
          <a:blip r:embed="rId4" cstate="print">
            <a:lum bright="10000" contrast="10000"/>
          </a:blip>
          <a:srcRect/>
          <a:stretch>
            <a:fillRect/>
          </a:stretch>
        </p:blipFill>
        <p:spPr bwMode="auto">
          <a:xfrm>
            <a:off x="6000760" y="1357298"/>
            <a:ext cx="3055075" cy="2163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4" name="Picture 4" descr="ОПС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214" y="2643182"/>
            <a:ext cx="619123" cy="73041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2" name="Рисунок 11" descr="http://oodkb.ru/attachments/Image/Bezymyannyy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3143272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6" descr="C:\Users\ммм\Desktop\ookb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026" y="4618882"/>
            <a:ext cx="2920871" cy="195339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084" name="Прямоугольник 7"/>
          <p:cNvSpPr>
            <a:spLocks noChangeArrowheads="1"/>
          </p:cNvSpPr>
          <p:nvPr/>
        </p:nvSpPr>
        <p:spPr bwMode="auto">
          <a:xfrm>
            <a:off x="3000364" y="3071810"/>
            <a:ext cx="3500462" cy="1569660"/>
          </a:xfrm>
          <a:prstGeom prst="rect">
            <a:avLst/>
          </a:prstGeom>
          <a:solidFill>
            <a:schemeClr val="bg1">
              <a:alpha val="53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1746"/>
                </a:solidFill>
              </a:rPr>
              <a:t>многолетние, творческие, профессиональные взаимоотношения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>
              <a:latin typeface="Arial" charset="0"/>
              <a:cs typeface="Arial" charset="0"/>
            </a:endParaRPr>
          </a:p>
        </p:txBody>
      </p:sp>
      <p:pic>
        <p:nvPicPr>
          <p:cNvPr id="33795" name="Picture 2" descr="D:\Нагель\рисунки\Фото ЦПК\Здание ЦПК\IMG_12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1124745"/>
            <a:ext cx="9144000" cy="5760640"/>
          </a:xfrm>
          <a:prstGeom prst="rect">
            <a:avLst/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Заголовок 3"/>
          <p:cNvSpPr txBox="1">
            <a:spLocks/>
          </p:cNvSpPr>
          <p:nvPr/>
        </p:nvSpPr>
        <p:spPr bwMode="auto">
          <a:xfrm>
            <a:off x="714375" y="2357438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b="1" dirty="0">
                <a:solidFill>
                  <a:srgbClr val="002060"/>
                </a:solidFill>
                <a:ea typeface="+mj-ea"/>
              </a:rPr>
              <a:t>Благодарю за внимание!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142852"/>
            <a:ext cx="76438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БУ ДПО ОО «Центр повышения квалификации работников здравоохранения»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929562" cy="1071563"/>
          </a:xfrm>
        </p:spPr>
        <p:txBody>
          <a:bodyPr/>
          <a:lstStyle/>
          <a:p>
            <a:r>
              <a:rPr lang="ru-RU" dirty="0" smtClean="0"/>
              <a:t>1995 год</a:t>
            </a:r>
            <a:endParaRPr lang="ru-RU" dirty="0"/>
          </a:p>
        </p:txBody>
      </p:sp>
      <p:pic>
        <p:nvPicPr>
          <p:cNvPr id="4" name="Picture 2" descr="D:\Нагель\рисунки\Фото ЦПК\Здание ЦПК\ЦПК2.JPG"/>
          <p:cNvPicPr>
            <a:picLocks noChangeArrowheads="1"/>
          </p:cNvPicPr>
          <p:nvPr/>
        </p:nvPicPr>
        <p:blipFill>
          <a:blip r:embed="rId2" cstate="print">
            <a:lum bright="10000" contrast="6000"/>
          </a:blip>
          <a:srcRect/>
          <a:stretch>
            <a:fillRect/>
          </a:stretch>
        </p:blipFill>
        <p:spPr bwMode="auto">
          <a:xfrm>
            <a:off x="1214414" y="1285860"/>
            <a:ext cx="7215192" cy="5286412"/>
          </a:xfrm>
          <a:prstGeom prst="rect">
            <a:avLst/>
          </a:prstGeom>
          <a:ln w="47625" cap="sq" cmpd="dbl">
            <a:solidFill>
              <a:schemeClr val="bg1">
                <a:lumMod val="8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357346" y="0"/>
            <a:ext cx="7929562" cy="1071563"/>
          </a:xfrm>
        </p:spPr>
        <p:txBody>
          <a:bodyPr/>
          <a:lstStyle/>
          <a:p>
            <a:r>
              <a:rPr lang="ru-RU" sz="2400" dirty="0" smtClean="0">
                <a:latin typeface="Arial" charset="0"/>
                <a:cs typeface="Arial" charset="0"/>
              </a:rPr>
              <a:t>БУ ДПО ОО «Центр повышения квалификации работников здравоохранения»</a:t>
            </a:r>
          </a:p>
        </p:txBody>
      </p:sp>
      <p:pic>
        <p:nvPicPr>
          <p:cNvPr id="4" name="Picture 14" descr="E:\фото\IMG_1326.jpg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285860"/>
            <a:ext cx="3744000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\\192.168.0.2\fs\Фото, видео и картинки\Здание ЦПК\IMG_1285.jpg"/>
          <p:cNvPicPr>
            <a:picLocks noChangeAspect="1" noChangeArrowheads="1"/>
          </p:cNvPicPr>
          <p:nvPr/>
        </p:nvPicPr>
        <p:blipFill>
          <a:blip r:embed="rId3" cstate="email">
            <a:lum bright="16000" contrast="3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285859"/>
            <a:ext cx="3643338" cy="2286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P1050749.JPG"/>
          <p:cNvPicPr>
            <a:picLocks noChangeAspect="1"/>
          </p:cNvPicPr>
          <p:nvPr/>
        </p:nvPicPr>
        <p:blipFill>
          <a:blip r:embed="rId4" cstate="email">
            <a:lum bright="2000" contras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348" y="4000504"/>
            <a:ext cx="3744416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85786" y="355973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Учебный корпус 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6357958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Учебный корпус 2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00628" y="357187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Общежитие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857752" y="6357958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Хозяйственные постройки</a:t>
            </a:r>
            <a:endParaRPr lang="ru-RU" dirty="0"/>
          </a:p>
        </p:txBody>
      </p:sp>
      <p:pic>
        <p:nvPicPr>
          <p:cNvPr id="2" name="Picture 1" descr="Z:\Аппарат управления\Филиппова Е.А\от Носовой Ю.П\Доклад Крючкой Н.Ю. Ялта 2016\хоз\IMG_14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00504"/>
            <a:ext cx="3786214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357346" y="0"/>
            <a:ext cx="7929562" cy="1071563"/>
          </a:xfrm>
        </p:spPr>
        <p:txBody>
          <a:bodyPr/>
          <a:lstStyle/>
          <a:p>
            <a:r>
              <a:rPr lang="ru-RU" sz="2400" dirty="0" smtClean="0">
                <a:latin typeface="Arial" charset="0"/>
                <a:cs typeface="Arial" charset="0"/>
              </a:rPr>
              <a:t>БУ ДПО ОО «Центр повышения квалификации работников здравоохранения»</a:t>
            </a:r>
          </a:p>
        </p:txBody>
      </p:sp>
      <p:graphicFrame>
        <p:nvGraphicFramePr>
          <p:cNvPr id="10" name="Схема 9"/>
          <p:cNvGraphicFramePr/>
          <p:nvPr/>
        </p:nvGraphicFramePr>
        <p:xfrm>
          <a:off x="2285984" y="4071942"/>
          <a:ext cx="4357718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4" name="TextBox 8"/>
          <p:cNvSpPr txBox="1">
            <a:spLocks noChangeArrowheads="1"/>
          </p:cNvSpPr>
          <p:nvPr/>
        </p:nvSpPr>
        <p:spPr bwMode="auto">
          <a:xfrm>
            <a:off x="500063" y="1142984"/>
            <a:ext cx="821531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dirty="0" smtClean="0">
              <a:solidFill>
                <a:srgbClr val="60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Ежегодно </a:t>
            </a:r>
            <a:r>
              <a:rPr lang="ru-RU" sz="2400" dirty="0">
                <a:solidFill>
                  <a:srgbClr val="002060"/>
                </a:solidFill>
              </a:rPr>
              <a:t>обучаются 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более </a:t>
            </a:r>
            <a:r>
              <a:rPr lang="ru-RU" sz="2400" b="1" dirty="0">
                <a:solidFill>
                  <a:srgbClr val="800000"/>
                </a:solidFill>
              </a:rPr>
              <a:t>8000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002060"/>
                </a:solidFill>
              </a:rPr>
              <a:t>специалистов 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по </a:t>
            </a:r>
            <a:r>
              <a:rPr lang="ru-RU" sz="2400" b="1" dirty="0">
                <a:solidFill>
                  <a:srgbClr val="800000"/>
                </a:solidFill>
              </a:rPr>
              <a:t>32</a:t>
            </a:r>
            <a:r>
              <a:rPr lang="ru-RU" sz="2400" dirty="0">
                <a:solidFill>
                  <a:srgbClr val="002060"/>
                </a:solidFill>
              </a:rPr>
              <a:t> специальностям и </a:t>
            </a:r>
            <a:r>
              <a:rPr lang="ru-RU" sz="2400" b="1" dirty="0">
                <a:solidFill>
                  <a:srgbClr val="800000"/>
                </a:solidFill>
              </a:rPr>
              <a:t>195 </a:t>
            </a:r>
            <a:r>
              <a:rPr lang="ru-RU" sz="2400" dirty="0">
                <a:solidFill>
                  <a:srgbClr val="002060"/>
                </a:solidFill>
              </a:rPr>
              <a:t>дополнительным профессиональным </a:t>
            </a:r>
            <a:r>
              <a:rPr lang="ru-RU" sz="2400" dirty="0" smtClean="0">
                <a:solidFill>
                  <a:srgbClr val="002060"/>
                </a:solidFill>
              </a:rPr>
              <a:t>программам, 13 программам профессионального обучения и по 23 общеобразовательным программам</a:t>
            </a:r>
          </a:p>
          <a:p>
            <a:pPr algn="ctr"/>
            <a:endParaRPr lang="ru-RU" sz="2600" dirty="0">
              <a:solidFill>
                <a:srgbClr val="002060"/>
              </a:solidFill>
            </a:endParaRPr>
          </a:p>
        </p:txBody>
      </p:sp>
      <p:pic>
        <p:nvPicPr>
          <p:cNvPr id="14" name="Picture 4" descr="E:\ЦПК-20\DSC09084.JPG"/>
          <p:cNvPicPr>
            <a:picLocks noChangeAspect="1" noChangeArrowheads="1"/>
          </p:cNvPicPr>
          <p:nvPr/>
        </p:nvPicPr>
        <p:blipFill>
          <a:blip r:embed="rId7" cstate="email">
            <a:lum bright="9000" contras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714752"/>
            <a:ext cx="4352805" cy="3071810"/>
          </a:xfrm>
          <a:prstGeom prst="rect">
            <a:avLst/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4996" name="Picture 4" descr="http://cpkrz-omsk.ru/sites/default/files/styles/galleryformatter_slide/public/16.06.jpg"/>
          <p:cNvPicPr>
            <a:picLocks noChangeAspect="1" noChangeArrowheads="1"/>
          </p:cNvPicPr>
          <p:nvPr/>
        </p:nvPicPr>
        <p:blipFill>
          <a:blip r:embed="rId8" cstate="print">
            <a:lum bright="20000" contrast="33000"/>
          </a:blip>
          <a:srcRect/>
          <a:stretch>
            <a:fillRect/>
          </a:stretch>
        </p:blipFill>
        <p:spPr bwMode="auto">
          <a:xfrm>
            <a:off x="32148" y="3714752"/>
            <a:ext cx="4611290" cy="3071810"/>
          </a:xfrm>
          <a:prstGeom prst="rect">
            <a:avLst/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357345" y="-24"/>
            <a:ext cx="7929563" cy="1071563"/>
          </a:xfrm>
        </p:spPr>
        <p:txBody>
          <a:bodyPr/>
          <a:lstStyle/>
          <a:p>
            <a:r>
              <a:rPr lang="ru-RU" sz="2400" dirty="0" smtClean="0">
                <a:latin typeface="Arial" charset="0"/>
                <a:cs typeface="Arial" charset="0"/>
              </a:rPr>
              <a:t>БУ ДПО ОО «Центр повышения квалификации работников здравоохранения»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571612"/>
            <a:ext cx="5072098" cy="1785104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002060"/>
                </a:solidFill>
              </a:rPr>
              <a:t>Социально-экономические изменения, происходящие в обществе, повлекли за собой </a:t>
            </a:r>
            <a:r>
              <a:rPr lang="ru-RU" sz="2200" dirty="0" smtClean="0">
                <a:solidFill>
                  <a:srgbClr val="A40000"/>
                </a:solidFill>
              </a:rPr>
              <a:t>системные изменения в сфере профессионального образования, в том числе дополнительного</a:t>
            </a:r>
            <a:endParaRPr lang="ru-RU" sz="2200" dirty="0">
              <a:solidFill>
                <a:srgbClr val="A40000"/>
              </a:solidFill>
            </a:endParaRPr>
          </a:p>
        </p:txBody>
      </p:sp>
      <p:pic>
        <p:nvPicPr>
          <p:cNvPr id="15362" name="Picture 2" descr="D:\Users\Наталья\Downloads\dist_kamchat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059" y="1428737"/>
            <a:ext cx="2125279" cy="200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857488" y="4714884"/>
            <a:ext cx="5857916" cy="1107996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3500000" scaled="1"/>
            <a:tileRect/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002060"/>
                </a:solidFill>
              </a:rPr>
              <a:t>Основной курс системных изменений в сфере повышения квалификации – </a:t>
            </a:r>
            <a:r>
              <a:rPr lang="ru-RU" sz="2200" dirty="0" smtClean="0">
                <a:solidFill>
                  <a:srgbClr val="600000"/>
                </a:solidFill>
              </a:rPr>
              <a:t>непрерывность профессионального развития </a:t>
            </a:r>
            <a:r>
              <a:rPr lang="ru-RU" sz="2200" dirty="0" smtClean="0">
                <a:solidFill>
                  <a:srgbClr val="002060"/>
                </a:solidFill>
              </a:rPr>
              <a:t>специалистов </a:t>
            </a: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11" name="Picture 1" descr="D:\Users\Наталья\Desktop\kurs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963195"/>
            <a:ext cx="2364204" cy="253763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357345" y="-24"/>
            <a:ext cx="7929563" cy="1071563"/>
          </a:xfrm>
        </p:spPr>
        <p:txBody>
          <a:bodyPr/>
          <a:lstStyle/>
          <a:p>
            <a:r>
              <a:rPr lang="ru-RU" sz="3000" dirty="0" smtClean="0">
                <a:latin typeface="Arial" charset="0"/>
                <a:cs typeface="Arial" charset="0"/>
              </a:rPr>
              <a:t>Ответ на вызовы современности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-32" y="1143000"/>
          <a:ext cx="9144032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42844" y="5000636"/>
            <a:ext cx="2357454" cy="1500198"/>
          </a:xfrm>
          <a:prstGeom prst="roundRect">
            <a:avLst/>
          </a:prstGeom>
          <a:blipFill rotWithShape="0">
            <a:blip r:embed="rId7" cstate="email">
              <a:lum bright="1000" contrast="-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Скругленный прямоугольник 5"/>
          <p:cNvSpPr/>
          <p:nvPr/>
        </p:nvSpPr>
        <p:spPr>
          <a:xfrm>
            <a:off x="142844" y="1500174"/>
            <a:ext cx="2286016" cy="1500198"/>
          </a:xfrm>
          <a:prstGeom prst="roundRect">
            <a:avLst/>
          </a:prstGeom>
          <a:blipFill rotWithShape="0">
            <a:blip r:embed="rId8" cstate="email">
              <a:lum bright="8000" contrast="-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10086</TotalTime>
  <Words>1141</Words>
  <Application>Microsoft Office PowerPoint</Application>
  <PresentationFormat>Экран (4:3)</PresentationFormat>
  <Paragraphs>229</Paragraphs>
  <Slides>44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6" baseType="lpstr">
      <vt:lpstr>Тема Office</vt:lpstr>
      <vt:lpstr>Worksheet</vt:lpstr>
      <vt:lpstr>«Развитие дополнительного профессионального образования - от традиционного к инновационному»</vt:lpstr>
      <vt:lpstr>Приказ Министерства здравоохранения РСФСР от 07.07.1988г. № 201  «Об организации училищ повышения квалификации работников со средним медицинским и фармацевтическим образованием  в гг. Архангельске и Омске»</vt:lpstr>
      <vt:lpstr>История БУ ДПО ОО ЦПК РЗ.  1988 год </vt:lpstr>
      <vt:lpstr>История БУ ДПО ОО ЦПК РЗ. 1992 год</vt:lpstr>
      <vt:lpstr>1995 год</vt:lpstr>
      <vt:lpstr>БУ ДПО ОО «Центр повышения квалификации работников здравоохранения»</vt:lpstr>
      <vt:lpstr>БУ ДПО ОО «Центр повышения квалификации работников здравоохранения»</vt:lpstr>
      <vt:lpstr>БУ ДПО ОО «Центр повышения квалификации работников здравоохранения»</vt:lpstr>
      <vt:lpstr>Ответ на вызовы современности</vt:lpstr>
      <vt:lpstr>Образовательная инноватика </vt:lpstr>
      <vt:lpstr>Образовательная инноватика</vt:lpstr>
      <vt:lpstr>Дополнительные профессиональные программы</vt:lpstr>
      <vt:lpstr>Внедрение современных технологий, форм и методов обучения</vt:lpstr>
      <vt:lpstr>Симуляционное обучение</vt:lpstr>
      <vt:lpstr>Презентация PowerPoint</vt:lpstr>
      <vt:lpstr>Симуляционно-тренинговый центр</vt:lpstr>
      <vt:lpstr>Оснащение симуляционно-тренингового центра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Общественное признание</vt:lpstr>
      <vt:lpstr>Презентация PowerPoint</vt:lpstr>
      <vt:lpstr>Библиотека</vt:lpstr>
      <vt:lpstr>Система непрерывного образования</vt:lpstr>
      <vt:lpstr>Посещаемость постоянно действующих семинаров</vt:lpstr>
      <vt:lpstr>Посещаемость мастер-классов и тренингов</vt:lpstr>
      <vt:lpstr>Психологические семинары-тренинги</vt:lpstr>
      <vt:lpstr>Видеоконференции</vt:lpstr>
      <vt:lpstr>Обучение</vt:lpstr>
      <vt:lpstr>Развитие системы  менеджмента качества</vt:lpstr>
      <vt:lpstr>Социальное партнерство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Sveta</cp:lastModifiedBy>
  <cp:revision>2956</cp:revision>
  <dcterms:created xsi:type="dcterms:W3CDTF">2009-12-04T05:21:18Z</dcterms:created>
  <dcterms:modified xsi:type="dcterms:W3CDTF">2017-02-01T16:50:27Z</dcterms:modified>
</cp:coreProperties>
</file>