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0" r:id="rId4"/>
    <p:sldId id="262" r:id="rId5"/>
    <p:sldId id="265" r:id="rId6"/>
    <p:sldId id="264" r:id="rId7"/>
    <p:sldId id="267" r:id="rId8"/>
    <p:sldId id="269" r:id="rId9"/>
    <p:sldId id="271" r:id="rId10"/>
    <p:sldId id="273" r:id="rId11"/>
    <p:sldId id="275" r:id="rId12"/>
    <p:sldId id="277" r:id="rId13"/>
    <p:sldId id="279" r:id="rId14"/>
    <p:sldId id="281" r:id="rId15"/>
    <p:sldId id="283" r:id="rId16"/>
    <p:sldId id="285" r:id="rId17"/>
    <p:sldId id="287" r:id="rId18"/>
    <p:sldId id="289" r:id="rId19"/>
    <p:sldId id="291" r:id="rId20"/>
    <p:sldId id="293" r:id="rId21"/>
    <p:sldId id="295" r:id="rId22"/>
    <p:sldId id="297" r:id="rId23"/>
    <p:sldId id="301" r:id="rId24"/>
    <p:sldId id="303" r:id="rId25"/>
    <p:sldId id="305" r:id="rId26"/>
    <p:sldId id="307" r:id="rId27"/>
    <p:sldId id="309" r:id="rId28"/>
    <p:sldId id="311" r:id="rId29"/>
    <p:sldId id="31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C5D50-B0B3-4B4B-9016-A3806D0CAD24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5A70-9ADE-43A9-963B-49A729AB6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5A70-9ADE-43A9-963B-49A729AB6A2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78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25A6B-94B9-44BE-A494-76A34C8644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811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Какие системы вакцинопрофилактики есть в крупных западных странах. Из слайда видно, что США прививает детей от всех инфекционных болезней для которых существуют вакцины. Надеемся что и у нас в России в скором времени произойдет расширение Национального календаря проф прививок.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7F2154-5C67-4157-A802-743A47633071}" type="slidenum">
              <a:rPr lang="ru-RU" altLang="ru-RU"/>
              <a:pPr eaLnBrk="1" hangingPunct="1"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7908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6EB62A-F21E-4102-8A82-10B1C9AD5F9A}" type="slidenum">
              <a:rPr lang="ru-RU">
                <a:latin typeface="Arial" charset="0"/>
              </a:rPr>
              <a:pPr/>
              <a:t>23</a:t>
            </a:fld>
            <a:endParaRPr lang="ru-RU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Несмотря на то, что первые вакцины были созданы Эдуардом Дженнером и Луи Пастером в </a:t>
            </a:r>
            <a:r>
              <a:rPr lang="en-US" smtClean="0">
                <a:latin typeface="Arial" charset="0"/>
              </a:rPr>
              <a:t>XVII-XIX </a:t>
            </a:r>
            <a:r>
              <a:rPr lang="ru-RU" smtClean="0">
                <a:latin typeface="Arial" charset="0"/>
              </a:rPr>
              <a:t>веках, большинство вакцин было создано во второй половине  </a:t>
            </a:r>
            <a:r>
              <a:rPr lang="en-US" smtClean="0">
                <a:latin typeface="Arial" charset="0"/>
              </a:rPr>
              <a:t>XX</a:t>
            </a:r>
            <a:r>
              <a:rPr lang="ru-RU" smtClean="0">
                <a:latin typeface="Arial" charset="0"/>
              </a:rPr>
              <a:t> столетия. К этому периоду времени относится основные успехи в разработке живых вакцин против кори – паротита – краснухи, полиомиелита, вирусного гепатита А и В, иетряной оспы, ХИБ – инфекции.</a:t>
            </a:r>
          </a:p>
          <a:p>
            <a:pPr eaLnBrk="1" hangingPunct="1"/>
            <a:r>
              <a:rPr lang="ru-RU" smtClean="0">
                <a:latin typeface="Arial" charset="0"/>
              </a:rPr>
              <a:t>Разработка разнообразных педиатрических комбинация в 90-х годах прошлого века значительно изменила национальные календари иммунизации большинства европейских стран. Еще большие изменения ожидаю нас в ближайшие годы. Не менее 400 вакцин находятся на различных этапах клинического разития в настоящее время.</a:t>
            </a:r>
          </a:p>
        </p:txBody>
      </p:sp>
    </p:spTree>
    <p:extLst>
      <p:ext uri="{BB962C8B-B14F-4D97-AF65-F5344CB8AC3E}">
        <p14:creationId xmlns:p14="http://schemas.microsoft.com/office/powerpoint/2010/main" val="307864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703263"/>
            <a:ext cx="4589462" cy="3441700"/>
          </a:xfrm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56100"/>
            <a:ext cx="5027612" cy="4073525"/>
          </a:xfrm>
          <a:noFill/>
          <a:ln/>
        </p:spPr>
        <p:txBody>
          <a:bodyPr/>
          <a:lstStyle/>
          <a:p>
            <a:endParaRPr lang="fi-FI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33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21E99F-1DDA-4D10-B00F-02F777CA56C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14756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EC61-3B39-44F4-8C17-DF43EF0036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22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B4A10-946E-4FC0-BCF1-94EDDA0235C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7B622A-E86B-483F-BA63-7669162D9A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6128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18599-A07B-499E-B3BC-225807D9BCE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en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life.ru/uploads/posts/2011-02/1296668101_15e1a34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590" y="2634481"/>
            <a:ext cx="8810922" cy="1946647"/>
          </a:xfrm>
        </p:spPr>
        <p:txBody>
          <a:bodyPr>
            <a:no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</a:rPr>
              <a:t>Актуальные вопросы иммунизации. Вакцинация </a:t>
            </a:r>
            <a:r>
              <a:rPr lang="en-US" sz="5500" b="1" dirty="0" smtClean="0">
                <a:solidFill>
                  <a:srgbClr val="FF0000"/>
                </a:solidFill>
              </a:rPr>
              <a:t/>
            </a:r>
            <a:br>
              <a:rPr lang="en-US" sz="5500" b="1" dirty="0" smtClean="0">
                <a:solidFill>
                  <a:srgbClr val="FF0000"/>
                </a:solidFill>
              </a:rPr>
            </a:br>
            <a:r>
              <a:rPr lang="ru-RU" sz="5500" b="1" dirty="0" smtClean="0">
                <a:solidFill>
                  <a:srgbClr val="FF0000"/>
                </a:solidFill>
              </a:rPr>
              <a:t>«</a:t>
            </a:r>
            <a:r>
              <a:rPr lang="ru-RU" sz="5500" b="1" dirty="0" smtClean="0">
                <a:solidFill>
                  <a:srgbClr val="FF0000"/>
                </a:solidFill>
              </a:rPr>
              <a:t>За и против»</a:t>
            </a:r>
            <a:endParaRPr lang="ru-RU" sz="55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681464"/>
            <a:ext cx="7200800" cy="98789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</a:t>
            </a:r>
            <a:r>
              <a:rPr lang="ru-RU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2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Туморина</a:t>
            </a:r>
            <a:r>
              <a:rPr lang="ru-RU" sz="2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 algn="r">
              <a:spcBef>
                <a:spcPts val="0"/>
              </a:spcBef>
            </a:pP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доцент </a:t>
            </a: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кафедры эпидемиологии </a:t>
            </a:r>
            <a:r>
              <a:rPr lang="ru-RU" sz="2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ОмГМУ</a:t>
            </a: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26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Users\User\Pictures\вакцинац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39"/>
            <a:ext cx="3194298" cy="1916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9388" y="188913"/>
            <a:ext cx="8713787" cy="6429375"/>
            <a:chOff x="179388" y="188913"/>
            <a:chExt cx="8713787" cy="6429375"/>
          </a:xfrm>
        </p:grpSpPr>
        <p:pic>
          <p:nvPicPr>
            <p:cNvPr id="3686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49" t="5928" r="10782" b="5556"/>
            <a:stretch>
              <a:fillRect/>
            </a:stretch>
          </p:blipFill>
          <p:spPr bwMode="auto">
            <a:xfrm>
              <a:off x="179388" y="188913"/>
              <a:ext cx="8713787" cy="642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3923928" y="5085184"/>
              <a:ext cx="720080" cy="216024"/>
            </a:xfrm>
            <a:prstGeom prst="rect">
              <a:avLst/>
            </a:prstGeom>
            <a:solidFill>
              <a:srgbClr val="D8D3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923928" y="5445224"/>
              <a:ext cx="720080" cy="216024"/>
            </a:xfrm>
            <a:prstGeom prst="rect">
              <a:avLst/>
            </a:prstGeom>
            <a:solidFill>
              <a:srgbClr val="EDEA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+</a:t>
              </a:r>
              <a:endParaRPr lang="ru-RU" sz="1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4" cstate="print"/>
            <a:srcRect l="36298" t="41600" r="31100" b="44960"/>
            <a:stretch/>
          </p:blipFill>
          <p:spPr>
            <a:xfrm>
              <a:off x="3672000" y="5353200"/>
              <a:ext cx="1242139" cy="2880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799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38" name="Group 70"/>
          <p:cNvGraphicFramePr>
            <a:graphicFrameLocks noGrp="1"/>
          </p:cNvGraphicFramePr>
          <p:nvPr/>
        </p:nvGraphicFramePr>
        <p:xfrm>
          <a:off x="214313" y="1125538"/>
          <a:ext cx="8675687" cy="4938513"/>
        </p:xfrm>
        <a:graphic>
          <a:graphicData uri="http://schemas.openxmlformats.org/drawingml/2006/table">
            <a:tbl>
              <a:tblPr/>
              <a:tblGrid>
                <a:gridCol w="1778000"/>
                <a:gridCol w="2287587"/>
                <a:gridCol w="1600200"/>
                <a:gridCol w="1587500"/>
                <a:gridCol w="1422400"/>
              </a:tblGrid>
              <a:tr h="457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Исходный год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2008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2016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Полиомиелит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154 (0,1)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1995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Дифтерия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 тыс. (26,8) 1994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 (0,04)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 (0,01)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(0,00)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 тыс. (50,3) 1993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 (0,02)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127 (0,09)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0,11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Паротит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145 тыс.(99) 1998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1 537 (1,08)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506 (0,36)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0,76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Коклюш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 тыс. (32,9) 1994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4 066 (2,86)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4798 (3,38)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5,63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Краснуха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575 тыс. (396) 2001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9 680 (6,79)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555 (0,39)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0,03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Гепатит 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62 тыс. (42,5) 2000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5 750 (4,04)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3179 (2,24)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Туберкулез 0-14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4 938 (18,3) 1999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3 085 (14,65)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3201 (15,3)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3251 (14,79) – 2013 г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53" name="Rectangle 65"/>
          <p:cNvSpPr>
            <a:spLocks noChangeArrowheads="1"/>
          </p:cNvSpPr>
          <p:nvPr/>
        </p:nvSpPr>
        <p:spPr bwMode="auto">
          <a:xfrm>
            <a:off x="-39688" y="25827"/>
            <a:ext cx="9183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Calibri" pitchFamily="34" charset="0"/>
              </a:rPr>
              <a:t>Число случаев управляемых инфекций и заболеваемость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Calibri" pitchFamily="34" charset="0"/>
              </a:rPr>
              <a:t>в России (на 100 000 населения)</a:t>
            </a:r>
            <a:endParaRPr lang="ru-RU" alt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354" name="Rectangle 66"/>
          <p:cNvSpPr>
            <a:spLocks noChangeArrowheads="1"/>
          </p:cNvSpPr>
          <p:nvPr/>
        </p:nvSpPr>
        <p:spPr bwMode="auto">
          <a:xfrm>
            <a:off x="323850" y="6021388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latin typeface="Calibri" pitchFamily="34" charset="0"/>
              </a:rPr>
              <a:t>(Данные</a:t>
            </a:r>
            <a:r>
              <a:rPr lang="ru-RU" altLang="ru-RU" b="1" dirty="0">
                <a:latin typeface="Calibri" pitchFamily="34" charset="0"/>
              </a:rPr>
              <a:t> </a:t>
            </a:r>
            <a:r>
              <a:rPr lang="ru-RU" altLang="ru-RU" dirty="0">
                <a:latin typeface="Calibri" pitchFamily="34" charset="0"/>
              </a:rPr>
              <a:t>Федерального центра гигиены и эпидемиологии, Федеральная служба  по надзору в сфере защиты прав потребителей и благополучия человека), </a:t>
            </a:r>
            <a:r>
              <a:rPr lang="ru-RU" altLang="ru-RU" dirty="0" smtClean="0">
                <a:latin typeface="Calibri" pitchFamily="34" charset="0"/>
              </a:rPr>
              <a:t>2017, 2014 </a:t>
            </a:r>
            <a:r>
              <a:rPr lang="ru-RU" altLang="ru-RU" dirty="0" err="1">
                <a:latin typeface="Calibri" pitchFamily="34" charset="0"/>
              </a:rPr>
              <a:t>гг</a:t>
            </a:r>
            <a:endParaRPr lang="ru-RU" alt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036496" cy="93610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3000" b="1" dirty="0" smtClean="0">
                <a:solidFill>
                  <a:srgbClr val="FF0000"/>
                </a:solidFill>
                <a:latin typeface="+mn-lt"/>
              </a:rPr>
              <a:t>Наш календарь расширяется, но это приводит к увеличению инъекций. В </a:t>
            </a:r>
            <a:r>
              <a:rPr lang="ru-RU" sz="3000" b="1" dirty="0">
                <a:solidFill>
                  <a:srgbClr val="FF0000"/>
                </a:solidFill>
                <a:latin typeface="+mn-lt"/>
              </a:rPr>
              <a:t>календаре прививок 2014 </a:t>
            </a:r>
            <a:r>
              <a:rPr lang="ru-RU" sz="3000" b="1" dirty="0" smtClean="0">
                <a:solidFill>
                  <a:srgbClr val="FF0000"/>
                </a:solidFill>
                <a:latin typeface="+mn-lt"/>
              </a:rPr>
              <a:t>г</a:t>
            </a:r>
            <a:endParaRPr lang="ru-RU" sz="3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51520" y="1196754"/>
            <a:ext cx="8437417" cy="38576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при 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рождении 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- 2</a:t>
            </a:r>
            <a:endParaRPr lang="ru-RU" sz="3200" dirty="0">
              <a:solidFill>
                <a:prstClr val="black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1 мес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. - 1</a:t>
            </a:r>
            <a:endParaRPr lang="ru-RU" sz="3200" dirty="0">
              <a:solidFill>
                <a:prstClr val="black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2 мес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. - 1</a:t>
            </a:r>
            <a:endParaRPr lang="ru-RU" sz="3200" dirty="0">
              <a:solidFill>
                <a:prstClr val="black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3 мес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. - 2 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(группы риска 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- 3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4,5 мес. – 3 (группы риска 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- 4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6 мес. – 2 (группы 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риска - 4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12 мес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. - 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3 (группы риска – 4)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15 мес. – 1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18 мес. – 1 (группы риска </a:t>
            </a:r>
            <a:r>
              <a:rPr lang="ru-RU" sz="3200" dirty="0" smtClean="0">
                <a:solidFill>
                  <a:prstClr val="black"/>
                </a:solidFill>
                <a:latin typeface="+mj-lt"/>
                <a:cs typeface="Arial" charset="0"/>
              </a:rPr>
              <a:t>- 3</a:t>
            </a:r>
            <a:r>
              <a:rPr lang="ru-RU" sz="3200" dirty="0">
                <a:solidFill>
                  <a:prstClr val="black"/>
                </a:solidFill>
                <a:latin typeface="+mj-lt"/>
                <a:cs typeface="Arial" charset="0"/>
              </a:rPr>
              <a:t>)</a:t>
            </a:r>
          </a:p>
        </p:txBody>
      </p:sp>
      <p:sp>
        <p:nvSpPr>
          <p:cNvPr id="54278" name="TextBox 5"/>
          <p:cNvSpPr txBox="1">
            <a:spLocks noChangeArrowheads="1"/>
          </p:cNvSpPr>
          <p:nvPr/>
        </p:nvSpPr>
        <p:spPr bwMode="auto">
          <a:xfrm>
            <a:off x="5796137" y="1412776"/>
            <a:ext cx="331236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</a:rPr>
              <a:t>За 1,5 года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</a:rPr>
              <a:t> – 16 инъекций,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</a:rPr>
              <a:t>группы риска  - 23!!!!!!!</a:t>
            </a:r>
          </a:p>
        </p:txBody>
      </p:sp>
    </p:spTree>
    <p:extLst>
      <p:ext uri="{BB962C8B-B14F-4D97-AF65-F5344CB8AC3E}">
        <p14:creationId xmlns:p14="http://schemas.microsoft.com/office/powerpoint/2010/main" val="22999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:\сусанна\презентации\картинки\болезни\прививка\polyvalent_vaccines_emma_holist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1774" y="765825"/>
            <a:ext cx="7958658" cy="6092175"/>
          </a:xfrm>
          <a:noFill/>
        </p:spPr>
      </p:pic>
      <p:sp>
        <p:nvSpPr>
          <p:cNvPr id="57347" name="TextBox 6"/>
          <p:cNvSpPr txBox="1">
            <a:spLocks noChangeArrowheads="1"/>
          </p:cNvSpPr>
          <p:nvPr/>
        </p:nvSpPr>
        <p:spPr bwMode="auto">
          <a:xfrm>
            <a:off x="611560" y="44624"/>
            <a:ext cx="81328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+mj-lt"/>
              </a:rPr>
              <a:t>Или… уменьшение числа инъекций…….</a:t>
            </a:r>
          </a:p>
        </p:txBody>
      </p:sp>
    </p:spTree>
    <p:extLst>
      <p:ext uri="{BB962C8B-B14F-4D97-AF65-F5344CB8AC3E}">
        <p14:creationId xmlns:p14="http://schemas.microsoft.com/office/powerpoint/2010/main" val="37189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Проблемы множественных инъекций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16" y="1556792"/>
            <a:ext cx="8229600" cy="3777283"/>
          </a:xfrm>
        </p:spPr>
        <p:txBody>
          <a:bodyPr>
            <a:noAutofit/>
          </a:bodyPr>
          <a:lstStyle/>
          <a:p>
            <a:r>
              <a:rPr lang="ru-RU" sz="4200" dirty="0" smtClean="0"/>
              <a:t>Технические </a:t>
            </a:r>
            <a:r>
              <a:rPr lang="ru-RU" sz="4200" dirty="0" smtClean="0"/>
              <a:t>ошибки</a:t>
            </a:r>
          </a:p>
          <a:p>
            <a:r>
              <a:rPr lang="ru-RU" sz="4200" dirty="0" smtClean="0"/>
              <a:t>Болевой синдром </a:t>
            </a:r>
            <a:r>
              <a:rPr lang="ru-RU" sz="4200" dirty="0" smtClean="0"/>
              <a:t>                                        у </a:t>
            </a:r>
            <a:r>
              <a:rPr lang="ru-RU" sz="4200" dirty="0" smtClean="0"/>
              <a:t>ребенка</a:t>
            </a:r>
          </a:p>
          <a:p>
            <a:r>
              <a:rPr lang="ru-RU" sz="4200" dirty="0" smtClean="0"/>
              <a:t>Отказы родителей</a:t>
            </a:r>
          </a:p>
          <a:p>
            <a:r>
              <a:rPr lang="ru-RU" sz="4200" dirty="0" smtClean="0"/>
              <a:t>Результат последнего – снижение своевременности вакцинации</a:t>
            </a:r>
            <a:endParaRPr lang="ru-RU" sz="4200" dirty="0"/>
          </a:p>
        </p:txBody>
      </p:sp>
      <p:pic>
        <p:nvPicPr>
          <p:cNvPr id="4" name="Picture 2" descr="C:\Users\User\Pictures\вакцинац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0047" y="1844824"/>
            <a:ext cx="348038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490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39825"/>
          </a:xfrm>
        </p:spPr>
        <p:txBody>
          <a:bodyPr/>
          <a:lstStyle/>
          <a:p>
            <a:r>
              <a:rPr lang="ru-RU" sz="3400" b="1">
                <a:solidFill>
                  <a:srgbClr val="FF0000"/>
                </a:solidFill>
                <a:latin typeface="Arial" charset="0"/>
              </a:rPr>
              <a:t>Требования к проведению профилактических прививок</a:t>
            </a:r>
          </a:p>
        </p:txBody>
      </p:sp>
      <p:graphicFrame>
        <p:nvGraphicFramePr>
          <p:cNvPr id="21572" name="Group 68"/>
          <p:cNvGraphicFramePr>
            <a:graphicFrameLocks noGrp="1"/>
          </p:cNvGraphicFramePr>
          <p:nvPr>
            <p:ph type="tbl" idx="1"/>
            <p:extLst/>
          </p:nvPr>
        </p:nvGraphicFramePr>
        <p:xfrm>
          <a:off x="4500563" y="1844675"/>
          <a:ext cx="4392612" cy="3291840"/>
        </p:xfrm>
        <a:graphic>
          <a:graphicData uri="http://schemas.openxmlformats.org/drawingml/2006/table">
            <a:tbl>
              <a:tblPr/>
              <a:tblGrid>
                <a:gridCol w="4392612"/>
              </a:tblGrid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государственных организациях здравоохранения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муниципальных организациях здравоохранения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частных организациях здравоохранения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гражданами, занимающимся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частной медицинской практикой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556" name="AutoShape 52"/>
          <p:cNvSpPr>
            <a:spLocks noChangeArrowheads="1"/>
          </p:cNvSpPr>
          <p:nvPr/>
        </p:nvSpPr>
        <p:spPr bwMode="auto">
          <a:xfrm>
            <a:off x="323850" y="3357563"/>
            <a:ext cx="3959225" cy="2519362"/>
          </a:xfrm>
          <a:prstGeom prst="flowChartAlternateProcess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dirty="0"/>
              <a:t>при наличии </a:t>
            </a:r>
          </a:p>
          <a:p>
            <a:pPr algn="ctr"/>
            <a:r>
              <a:rPr lang="ru-RU" sz="3200" b="1" u="sng" dirty="0"/>
              <a:t>лицензий</a:t>
            </a:r>
            <a:r>
              <a:rPr lang="ru-RU" sz="2400" b="1" u="sng" dirty="0"/>
              <a:t> </a:t>
            </a:r>
          </a:p>
          <a:p>
            <a:pPr algn="ctr"/>
            <a:r>
              <a:rPr lang="ru-RU" sz="2400" b="1" dirty="0"/>
              <a:t>на соответствующие </a:t>
            </a:r>
          </a:p>
          <a:p>
            <a:pPr algn="ctr"/>
            <a:r>
              <a:rPr lang="ru-RU" sz="2400" b="1" dirty="0"/>
              <a:t>виды деятельности </a:t>
            </a:r>
          </a:p>
          <a:p>
            <a:pPr algn="ctr"/>
            <a:r>
              <a:rPr lang="ru-RU" sz="2400" b="1" dirty="0"/>
              <a:t>в области </a:t>
            </a:r>
          </a:p>
          <a:p>
            <a:pPr algn="ctr"/>
            <a:r>
              <a:rPr lang="ru-RU" sz="2400" b="1" dirty="0"/>
              <a:t>иммунопрофилактики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95288" y="1557338"/>
            <a:ext cx="3744912" cy="1873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Профилактические </a:t>
            </a:r>
          </a:p>
          <a:p>
            <a:pPr algn="ctr"/>
            <a:r>
              <a:rPr lang="ru-RU" b="1" dirty="0"/>
              <a:t>прививки </a:t>
            </a:r>
          </a:p>
          <a:p>
            <a:pPr algn="ctr"/>
            <a:r>
              <a:rPr lang="ru-RU" sz="2800" b="1" i="1" dirty="0"/>
              <a:t>проводятся </a:t>
            </a:r>
          </a:p>
          <a:p>
            <a:pPr algn="ctr"/>
            <a:r>
              <a:rPr lang="ru-RU" sz="2800" b="1" i="1" dirty="0"/>
              <a:t>гражданам</a:t>
            </a:r>
            <a:endParaRPr lang="ru-RU" sz="2400" b="1" dirty="0"/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ст. 11  ФЗ «Об иммунопрофилактики инфекционных болезней»</a:t>
            </a:r>
          </a:p>
        </p:txBody>
      </p:sp>
    </p:spTree>
    <p:extLst>
      <p:ext uri="{BB962C8B-B14F-4D97-AF65-F5344CB8AC3E}">
        <p14:creationId xmlns:p14="http://schemas.microsoft.com/office/powerpoint/2010/main" val="1122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ru-RU" sz="3400" b="1">
                <a:solidFill>
                  <a:srgbClr val="FF0000"/>
                </a:solidFill>
                <a:latin typeface="Arial" charset="0"/>
              </a:rPr>
              <a:t>Требования к проведению профилактических прививок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95288" y="1628774"/>
            <a:ext cx="4105275" cy="352841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>
              <a:lnSpc>
                <a:spcPct val="60000"/>
              </a:lnSpc>
            </a:pPr>
            <a:r>
              <a:rPr lang="ru-RU" sz="2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sz="2800" b="1" dirty="0">
                <a:solidFill>
                  <a:srgbClr val="FF0000"/>
                </a:solidFill>
              </a:rPr>
              <a:t>с согласия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ru-RU" b="1" dirty="0"/>
              <a:t>  </a:t>
            </a:r>
            <a:r>
              <a:rPr lang="ru-RU" sz="2000" b="1" dirty="0"/>
              <a:t>граждан </a:t>
            </a:r>
          </a:p>
          <a:p>
            <a:pPr>
              <a:lnSpc>
                <a:spcPct val="70000"/>
              </a:lnSpc>
              <a:buFontTx/>
              <a:buChar char="•"/>
            </a:pPr>
            <a:endParaRPr lang="ru-RU" sz="2000" b="1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родителей </a:t>
            </a:r>
            <a:r>
              <a:rPr lang="ru-RU" sz="2000" b="1" dirty="0"/>
              <a:t>или иных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законных представителей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несовершеннолетних</a:t>
            </a:r>
          </a:p>
          <a:p>
            <a:pPr>
              <a:lnSpc>
                <a:spcPct val="50000"/>
              </a:lnSpc>
            </a:pPr>
            <a:endParaRPr lang="ru-RU" sz="2000" b="1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родителей </a:t>
            </a:r>
            <a:r>
              <a:rPr lang="ru-RU" sz="2000" b="1" dirty="0"/>
              <a:t>или иных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законных представителей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граждан, признанных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недееспособными в порядке,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установленном 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   законодательством РФ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708400" y="1484313"/>
            <a:ext cx="5256088" cy="86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/>
              <a:t>Профилактические прививки </a:t>
            </a:r>
          </a:p>
          <a:p>
            <a:pPr algn="ctr"/>
            <a:r>
              <a:rPr lang="ru-RU" sz="2800" b="1" i="1" dirty="0"/>
              <a:t>проводятся</a:t>
            </a:r>
            <a:endParaRPr lang="ru-RU" sz="2800" b="1" dirty="0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539750" y="5301258"/>
            <a:ext cx="3816350" cy="100806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>
              <a:lnSpc>
                <a:spcPct val="70000"/>
              </a:lnSpc>
              <a:buFontTx/>
              <a:buChar char="•"/>
            </a:pPr>
            <a:r>
              <a:rPr lang="ru-RU" sz="2000" b="1" dirty="0"/>
              <a:t> гражданам, </a:t>
            </a:r>
          </a:p>
          <a:p>
            <a:pPr>
              <a:lnSpc>
                <a:spcPct val="70000"/>
              </a:lnSpc>
            </a:pPr>
            <a:r>
              <a:rPr lang="ru-RU" sz="2000" b="1" dirty="0"/>
              <a:t>  не имеющим медицинских </a:t>
            </a:r>
          </a:p>
          <a:p>
            <a:pPr>
              <a:lnSpc>
                <a:spcPct val="70000"/>
              </a:lnSpc>
            </a:pPr>
            <a:r>
              <a:rPr lang="ru-RU" sz="2000" b="1" dirty="0"/>
              <a:t>  противопоказаниям</a:t>
            </a:r>
            <a:r>
              <a:rPr lang="ru-RU" dirty="0"/>
              <a:t> 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716016" y="2492896"/>
            <a:ext cx="4176588" cy="28083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200" b="1" dirty="0"/>
              <a:t>в порядке, установленном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федеральным органом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исполнительной власти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в области здравоохранения;</a:t>
            </a:r>
          </a:p>
          <a:p>
            <a:pPr>
              <a:lnSpc>
                <a:spcPct val="80000"/>
              </a:lnSpc>
            </a:pPr>
            <a:endParaRPr lang="ru-RU" sz="2200" b="1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200" b="1" dirty="0"/>
              <a:t> в соответствии с требованиями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государственных санитарно-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эпидемиологических правил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  и нормативов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ст. 11  ФЗ «Об иммунопрофилактики инфекционных болезней»</a:t>
            </a:r>
          </a:p>
        </p:txBody>
      </p:sp>
    </p:spTree>
    <p:extLst>
      <p:ext uri="{BB962C8B-B14F-4D97-AF65-F5344CB8AC3E}">
        <p14:creationId xmlns:p14="http://schemas.microsoft.com/office/powerpoint/2010/main" val="210915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-27384"/>
            <a:ext cx="8362950" cy="1139825"/>
          </a:xfrm>
        </p:spPr>
        <p:txBody>
          <a:bodyPr/>
          <a:lstStyle/>
          <a:p>
            <a:r>
              <a:rPr lang="ru-RU" sz="3000" b="1" dirty="0">
                <a:solidFill>
                  <a:srgbClr val="FF0000"/>
                </a:solidFill>
                <a:latin typeface="Arial" charset="0"/>
              </a:rPr>
              <a:t>Требования к медицинским иммунобиологическим препаратам </a:t>
            </a:r>
            <a:r>
              <a:rPr lang="ru-RU" sz="2600" b="1" dirty="0">
                <a:solidFill>
                  <a:srgbClr val="FF0000"/>
                </a:solidFill>
                <a:latin typeface="Arial" charset="0"/>
              </a:rPr>
              <a:t>(МИБП)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79512" y="1412776"/>
            <a:ext cx="3888432" cy="1368425"/>
          </a:xfrm>
          <a:prstGeom prst="homePlate">
            <a:avLst>
              <a:gd name="adj" fmla="val 25477"/>
            </a:avLst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/>
              <a:t>должны быть </a:t>
            </a:r>
          </a:p>
          <a:p>
            <a:r>
              <a:rPr lang="ru-RU" sz="2400" b="1" u="sng" dirty="0"/>
              <a:t>зарегистрированы</a:t>
            </a:r>
            <a:r>
              <a:rPr lang="ru-RU" sz="2400" b="1" dirty="0"/>
              <a:t> </a:t>
            </a:r>
          </a:p>
          <a:p>
            <a:r>
              <a:rPr lang="ru-RU" sz="2400" b="1" dirty="0"/>
              <a:t>в соответствии с </a:t>
            </a:r>
          </a:p>
          <a:p>
            <a:r>
              <a:rPr lang="ru-RU" sz="2400" b="1" dirty="0"/>
              <a:t>законодательством РФ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179512" y="2997200"/>
            <a:ext cx="3888432" cy="1152525"/>
          </a:xfrm>
          <a:prstGeom prst="homePlate">
            <a:avLst>
              <a:gd name="adj" fmla="val 30888"/>
            </a:avLst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/>
              <a:t>подлежат </a:t>
            </a:r>
          </a:p>
          <a:p>
            <a:r>
              <a:rPr lang="ru-RU" sz="2400" b="1" u="sng" dirty="0"/>
              <a:t>обязательной </a:t>
            </a:r>
          </a:p>
          <a:p>
            <a:r>
              <a:rPr lang="ru-RU" sz="2400" b="1" dirty="0"/>
              <a:t>сертификации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 rot="16200000">
            <a:off x="5363592" y="477169"/>
            <a:ext cx="2665412" cy="4392612"/>
          </a:xfrm>
          <a:prstGeom prst="homePlat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b="1" dirty="0"/>
              <a:t>отпуск гражданам производится </a:t>
            </a:r>
          </a:p>
          <a:p>
            <a:pPr algn="ctr"/>
            <a:r>
              <a:rPr lang="ru-RU" sz="2400" b="1" dirty="0"/>
              <a:t>по рецептам врачей</a:t>
            </a:r>
            <a:r>
              <a:rPr lang="ru-RU" b="1" dirty="0"/>
              <a:t> </a:t>
            </a:r>
          </a:p>
          <a:p>
            <a:pPr algn="ctr"/>
            <a:r>
              <a:rPr lang="ru-RU" sz="2000" b="1" u="sng" dirty="0"/>
              <a:t>аптечными организациями</a:t>
            </a:r>
            <a:r>
              <a:rPr lang="ru-RU" b="1" dirty="0"/>
              <a:t> и </a:t>
            </a:r>
          </a:p>
          <a:p>
            <a:pPr algn="ctr"/>
            <a:r>
              <a:rPr lang="ru-RU" sz="2000" b="1" u="sng" dirty="0"/>
              <a:t>организациями здравоохранения</a:t>
            </a:r>
            <a:r>
              <a:rPr lang="ru-RU" b="1" dirty="0"/>
              <a:t> </a:t>
            </a:r>
          </a:p>
          <a:p>
            <a:pPr algn="ctr"/>
            <a:r>
              <a:rPr lang="ru-RU" b="1" dirty="0"/>
              <a:t>в порядке, установленном </a:t>
            </a:r>
          </a:p>
          <a:p>
            <a:pPr algn="ctr"/>
            <a:r>
              <a:rPr lang="ru-RU" b="1" dirty="0"/>
              <a:t>федеральным органом </a:t>
            </a:r>
          </a:p>
          <a:p>
            <a:pPr algn="ctr"/>
            <a:r>
              <a:rPr lang="ru-RU" b="1" dirty="0"/>
              <a:t>исполнительной власти </a:t>
            </a:r>
          </a:p>
          <a:p>
            <a:pPr algn="ctr"/>
            <a:r>
              <a:rPr lang="ru-RU" b="1" dirty="0"/>
              <a:t>в области здравоохранения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ст. 12, 13  ФЗ «Об иммунопрофилактики инфекционных болезней»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395536" y="4580532"/>
            <a:ext cx="8424291" cy="17287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200" b="1" dirty="0"/>
              <a:t>Хранение и транспортировка </a:t>
            </a:r>
            <a:r>
              <a:rPr lang="ru-RU" sz="2200" b="1" dirty="0" smtClean="0"/>
              <a:t>МИБП </a:t>
            </a:r>
            <a:r>
              <a:rPr lang="ru-RU" sz="2200" b="1" dirty="0"/>
              <a:t>осуществляется </a:t>
            </a:r>
          </a:p>
          <a:p>
            <a:pPr algn="ctr">
              <a:lnSpc>
                <a:spcPct val="80000"/>
              </a:lnSpc>
            </a:pPr>
            <a:r>
              <a:rPr lang="ru-RU" sz="2200" b="1" dirty="0"/>
              <a:t>в соответствии с требованиями санитарных правил </a:t>
            </a:r>
          </a:p>
          <a:p>
            <a:pPr algn="ctr">
              <a:lnSpc>
                <a:spcPct val="60000"/>
              </a:lnSpc>
            </a:pPr>
            <a:endParaRPr lang="ru-RU" sz="2200" b="1" i="1" dirty="0"/>
          </a:p>
          <a:p>
            <a:pPr algn="ctr">
              <a:lnSpc>
                <a:spcPct val="80000"/>
              </a:lnSpc>
            </a:pPr>
            <a:r>
              <a:rPr lang="ru-RU" sz="2200" b="1" dirty="0"/>
              <a:t>Контроль за соблюдением </a:t>
            </a:r>
            <a:r>
              <a:rPr lang="ru-RU" sz="2200" b="1" i="1" dirty="0"/>
              <a:t>«</a:t>
            </a:r>
            <a:r>
              <a:rPr lang="ru-RU" sz="2200" b="1" i="1" dirty="0" err="1"/>
              <a:t>холодовой</a:t>
            </a:r>
            <a:r>
              <a:rPr lang="ru-RU" sz="2200" b="1" i="1" dirty="0"/>
              <a:t> цепи»</a:t>
            </a:r>
            <a:r>
              <a:rPr lang="ru-RU" sz="2200" b="1" dirty="0"/>
              <a:t> </a:t>
            </a:r>
          </a:p>
          <a:p>
            <a:pPr algn="ctr">
              <a:lnSpc>
                <a:spcPct val="80000"/>
              </a:lnSpc>
            </a:pPr>
            <a:r>
              <a:rPr lang="ru-RU" sz="2200" b="1" dirty="0"/>
              <a:t>осуществляют органы и учреждения </a:t>
            </a:r>
          </a:p>
          <a:p>
            <a:pPr algn="ctr">
              <a:lnSpc>
                <a:spcPct val="80000"/>
              </a:lnSpc>
            </a:pPr>
            <a:r>
              <a:rPr lang="ru-RU" sz="2200" b="1" dirty="0"/>
              <a:t>государственной санитарно-эпидемиологической службы</a:t>
            </a:r>
          </a:p>
        </p:txBody>
      </p:sp>
    </p:spTree>
    <p:extLst>
      <p:ext uri="{BB962C8B-B14F-4D97-AF65-F5344CB8AC3E}">
        <p14:creationId xmlns:p14="http://schemas.microsoft.com/office/powerpoint/2010/main" val="105891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1"/>
            <a:ext cx="8229600" cy="836712"/>
          </a:xfrm>
        </p:spPr>
        <p:txBody>
          <a:bodyPr>
            <a:normAutofit/>
          </a:bodyPr>
          <a:lstStyle/>
          <a:p>
            <a:r>
              <a:rPr lang="ru-RU" sz="4200" b="1" dirty="0">
                <a:solidFill>
                  <a:srgbClr val="FF0000"/>
                </a:solidFill>
                <a:latin typeface="Arial" charset="0"/>
              </a:rPr>
              <a:t>Права граждан</a:t>
            </a:r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 rot="10800000">
            <a:off x="251520" y="981250"/>
            <a:ext cx="8640960" cy="1655661"/>
          </a:xfrm>
          <a:prstGeom prst="homePlate">
            <a:avLst>
              <a:gd name="adj" fmla="val 25722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7" dist="17961" dir="27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90000"/>
              </a:lnSpc>
            </a:pPr>
            <a:r>
              <a:rPr lang="ru-RU" sz="2400" b="1" dirty="0"/>
              <a:t>Получение от медицинских работников полной объективной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информации о необходимости профилактических прививок, </a:t>
            </a:r>
          </a:p>
          <a:p>
            <a:pPr algn="ctr">
              <a:lnSpc>
                <a:spcPct val="90000"/>
              </a:lnSpc>
            </a:pPr>
            <a:r>
              <a:rPr lang="ru-RU" sz="2400" b="1" u="sng" dirty="0"/>
              <a:t>последствиях отказа от них</a:t>
            </a:r>
            <a:r>
              <a:rPr lang="ru-RU" sz="2400" b="1" dirty="0"/>
              <a:t>, </a:t>
            </a:r>
          </a:p>
          <a:p>
            <a:pPr algn="ctr">
              <a:lnSpc>
                <a:spcPct val="90000"/>
              </a:lnSpc>
            </a:pPr>
            <a:r>
              <a:rPr lang="ru-RU" sz="2400" b="1" u="sng" dirty="0"/>
              <a:t>возможных поствакцинальных осложнениях</a:t>
            </a:r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 rot="10800000">
            <a:off x="235425" y="2851967"/>
            <a:ext cx="8640960" cy="1657152"/>
          </a:xfrm>
          <a:prstGeom prst="homePlate">
            <a:avLst>
              <a:gd name="adj" fmla="val 35715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7" dist="17961" dir="27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90000"/>
              </a:lnSpc>
            </a:pPr>
            <a:r>
              <a:rPr lang="ru-RU" sz="2400" b="1" dirty="0"/>
              <a:t>Выбор государственных, муниципальных или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частных организаций здравоохранения либо граждан,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занимающихся частной медицинской практикой</a:t>
            </a: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 rot="10800000">
            <a:off x="158546" y="4725144"/>
            <a:ext cx="8722599" cy="1727324"/>
          </a:xfrm>
          <a:prstGeom prst="homePlate">
            <a:avLst>
              <a:gd name="adj" fmla="val 3600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8" dist="17961" dir="135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80000"/>
              </a:lnSpc>
            </a:pPr>
            <a:r>
              <a:rPr lang="ru-RU" sz="2400" b="1" dirty="0"/>
              <a:t>Бесплатные профилактические прививки,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включенные в национальный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календарь профилактических прививок,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и профилактические прививки по эпидемическим показаниям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в государственных и муниципальных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организациях 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374958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58899"/>
          </a:xfrm>
        </p:spPr>
        <p:txBody>
          <a:bodyPr>
            <a:noAutofit/>
          </a:bodyPr>
          <a:lstStyle/>
          <a:p>
            <a:r>
              <a:rPr lang="ru-RU" sz="4200" b="1" dirty="0">
                <a:solidFill>
                  <a:srgbClr val="FF0000"/>
                </a:solidFill>
                <a:latin typeface="Arial" charset="0"/>
              </a:rPr>
              <a:t>Права граждан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 rot="10800000">
            <a:off x="179512" y="980729"/>
            <a:ext cx="8712967" cy="1296987"/>
          </a:xfrm>
          <a:prstGeom prst="homePlate">
            <a:avLst>
              <a:gd name="adj" fmla="val 2401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7" dist="17961" dir="27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90000"/>
              </a:lnSpc>
            </a:pPr>
            <a:r>
              <a:rPr lang="ru-RU" sz="2400" b="1" dirty="0"/>
              <a:t>Бесплатный медицинский осмотр /обследование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перед профилактическими прививками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в государственных и муниципальных </a:t>
            </a:r>
          </a:p>
          <a:p>
            <a:pPr algn="ctr">
              <a:lnSpc>
                <a:spcPct val="90000"/>
              </a:lnSpc>
            </a:pPr>
            <a:r>
              <a:rPr lang="ru-RU" sz="2400" b="1" dirty="0"/>
              <a:t>организациях здравоохранения</a:t>
            </a:r>
            <a:endParaRPr lang="ru-RU" sz="2400" b="1" u="sng" dirty="0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 rot="10800000">
            <a:off x="179512" y="2636912"/>
            <a:ext cx="8712967" cy="1081088"/>
          </a:xfrm>
          <a:prstGeom prst="homePlate">
            <a:avLst>
              <a:gd name="adj" fmla="val 2248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8" dist="17961" dir="135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/>
            <a:r>
              <a:rPr lang="ru-RU" sz="2400" b="1" dirty="0"/>
              <a:t>Бесплатное лечение в государственных и муниципальных </a:t>
            </a:r>
          </a:p>
          <a:p>
            <a:pPr algn="ctr"/>
            <a:r>
              <a:rPr lang="ru-RU" sz="2400" b="1" dirty="0"/>
              <a:t>организациях здравоохранения при возникновении </a:t>
            </a:r>
          </a:p>
          <a:p>
            <a:pPr algn="ctr"/>
            <a:r>
              <a:rPr lang="ru-RU" sz="2400" b="1" dirty="0"/>
              <a:t>поствакцинальных осложнений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 rot="10800000">
            <a:off x="259238" y="4150021"/>
            <a:ext cx="8622819" cy="719138"/>
          </a:xfrm>
          <a:prstGeom prst="homePlate">
            <a:avLst>
              <a:gd name="adj" fmla="val 3961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993300"/>
            </a:solidFill>
            <a:miter lim="800000"/>
            <a:headEnd/>
            <a:tailEnd/>
          </a:ln>
          <a:effectLst>
            <a:prstShdw prst="shdw17" dist="17961" dir="2700000">
              <a:srgbClr val="9933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80000"/>
              </a:lnSpc>
            </a:pPr>
            <a:r>
              <a:rPr lang="ru-RU" sz="2400" b="1" dirty="0"/>
              <a:t>Социальную защиту </a:t>
            </a:r>
          </a:p>
          <a:p>
            <a:pPr algn="ctr">
              <a:lnSpc>
                <a:spcPct val="80000"/>
              </a:lnSpc>
            </a:pPr>
            <a:r>
              <a:rPr lang="ru-RU" sz="2400" b="1" dirty="0"/>
              <a:t>при возникновении поствакцинальных осложнений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rot="10800000">
            <a:off x="172958" y="5301208"/>
            <a:ext cx="8801154" cy="719138"/>
          </a:xfrm>
          <a:prstGeom prst="homePlate">
            <a:avLst>
              <a:gd name="adj" fmla="val 70682"/>
            </a:avLst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prstShdw prst="shdw18" dist="17961" dir="13500000">
              <a:srgbClr val="800000">
                <a:gamma/>
                <a:shade val="60000"/>
                <a:invGamma/>
              </a:srgbClr>
            </a:prstShdw>
          </a:effectLst>
        </p:spPr>
        <p:txBody>
          <a:bodyPr rot="10800000" wrap="none" anchor="ctr"/>
          <a:lstStyle/>
          <a:p>
            <a:pPr algn="ctr">
              <a:lnSpc>
                <a:spcPct val="80000"/>
              </a:lnSpc>
            </a:pPr>
            <a:r>
              <a:rPr lang="ru-RU" sz="2400" b="1" dirty="0"/>
              <a:t>Отказ от профилактических прививок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п. 1 ст. 5 ФЗ «Об иммунопрофилактики инфекционных болезней»</a:t>
            </a:r>
          </a:p>
        </p:txBody>
      </p:sp>
    </p:spTree>
    <p:extLst>
      <p:ext uri="{BB962C8B-B14F-4D97-AF65-F5344CB8AC3E}">
        <p14:creationId xmlns:p14="http://schemas.microsoft.com/office/powerpoint/2010/main" val="14045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1-tub-ru.yandex.net/i?id=43f76e253b7ad41abf8f078522d36733-3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97660"/>
            <a:ext cx="8964488" cy="5495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6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2915816" y="620713"/>
            <a:ext cx="3168650" cy="865187"/>
          </a:xfrm>
          <a:prstGeom prst="leftRightArrowCallout">
            <a:avLst>
              <a:gd name="adj1" fmla="val 25000"/>
              <a:gd name="adj2" fmla="val 25000"/>
              <a:gd name="adj3" fmla="val 45780"/>
              <a:gd name="adj4" fmla="val 67231"/>
            </a:avLst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</a:rPr>
              <a:t>Обязанности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граждан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179512" y="476250"/>
            <a:ext cx="2728580" cy="12954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200"/>
              <a:t>Выполнять </a:t>
            </a:r>
          </a:p>
          <a:p>
            <a:pPr algn="ctr"/>
            <a:r>
              <a:rPr lang="ru-RU" sz="2200"/>
              <a:t>предписания </a:t>
            </a:r>
          </a:p>
          <a:p>
            <a:pPr algn="ctr"/>
            <a:r>
              <a:rPr lang="ru-RU" sz="2200"/>
              <a:t>медицинских </a:t>
            </a:r>
          </a:p>
          <a:p>
            <a:pPr algn="ctr"/>
            <a:r>
              <a:rPr lang="ru-RU" sz="2200"/>
              <a:t>работников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6156325" y="476250"/>
            <a:ext cx="2808288" cy="12954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200" u="sng"/>
              <a:t>В письменной форме </a:t>
            </a:r>
          </a:p>
          <a:p>
            <a:pPr algn="ctr"/>
            <a:r>
              <a:rPr lang="ru-RU" sz="2200" u="sng"/>
              <a:t>подтверждать отказ</a:t>
            </a:r>
            <a:r>
              <a:rPr lang="ru-RU" sz="2200"/>
              <a:t> </a:t>
            </a:r>
          </a:p>
          <a:p>
            <a:pPr algn="ctr"/>
            <a:r>
              <a:rPr lang="ru-RU" sz="2200"/>
              <a:t>от профилактических </a:t>
            </a:r>
          </a:p>
          <a:p>
            <a:pPr algn="ctr"/>
            <a:r>
              <a:rPr lang="ru-RU" sz="2200"/>
              <a:t>прививок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39552" y="1989212"/>
            <a:ext cx="8281988" cy="647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3000" b="1" dirty="0">
                <a:solidFill>
                  <a:schemeClr val="tx2"/>
                </a:solidFill>
              </a:rPr>
              <a:t>отсутствие профилактических прививок влечет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79388" y="2852738"/>
            <a:ext cx="4392612" cy="244847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prstShdw prst="shdw17" dist="17961" dir="2700000">
              <a:srgbClr val="80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200" dirty="0"/>
              <a:t>Запрет для граждан на выезд </a:t>
            </a:r>
            <a:endParaRPr lang="ru-RU" sz="2200" dirty="0" smtClean="0"/>
          </a:p>
          <a:p>
            <a:pPr algn="ctr">
              <a:lnSpc>
                <a:spcPct val="80000"/>
              </a:lnSpc>
            </a:pPr>
            <a:r>
              <a:rPr lang="ru-RU" sz="2200" dirty="0" smtClean="0"/>
              <a:t>в </a:t>
            </a:r>
            <a:r>
              <a:rPr lang="ru-RU" sz="2200" dirty="0" smtClean="0"/>
              <a:t>страны</a:t>
            </a:r>
            <a:r>
              <a:rPr lang="ru-RU" sz="2200" dirty="0"/>
              <a:t>, </a:t>
            </a:r>
            <a:r>
              <a:rPr lang="ru-RU" sz="2200" dirty="0" smtClean="0"/>
              <a:t>пребывание </a:t>
            </a:r>
            <a:r>
              <a:rPr lang="ru-RU" sz="2200" dirty="0"/>
              <a:t>в которых </a:t>
            </a:r>
          </a:p>
          <a:p>
            <a:pPr algn="ctr">
              <a:lnSpc>
                <a:spcPct val="80000"/>
              </a:lnSpc>
            </a:pPr>
            <a:r>
              <a:rPr lang="ru-RU" sz="2200" dirty="0"/>
              <a:t>в соответствии с </a:t>
            </a:r>
          </a:p>
          <a:p>
            <a:pPr algn="ctr">
              <a:lnSpc>
                <a:spcPct val="80000"/>
              </a:lnSpc>
            </a:pPr>
            <a:r>
              <a:rPr lang="ru-RU" sz="2200" dirty="0"/>
              <a:t>международными </a:t>
            </a:r>
            <a:r>
              <a:rPr lang="ru-RU" sz="2200" dirty="0" smtClean="0"/>
              <a:t>медико-</a:t>
            </a:r>
          </a:p>
          <a:p>
            <a:pPr algn="ctr">
              <a:lnSpc>
                <a:spcPct val="80000"/>
              </a:lnSpc>
            </a:pPr>
            <a:r>
              <a:rPr lang="ru-RU" sz="2200" dirty="0" smtClean="0"/>
              <a:t>санитарными правилами </a:t>
            </a:r>
            <a:endParaRPr lang="ru-RU" sz="2200" dirty="0"/>
          </a:p>
          <a:p>
            <a:pPr algn="ctr">
              <a:lnSpc>
                <a:spcPct val="80000"/>
              </a:lnSpc>
            </a:pPr>
            <a:r>
              <a:rPr lang="ru-RU" sz="2200" dirty="0"/>
              <a:t>либо международными </a:t>
            </a:r>
            <a:endParaRPr lang="ru-RU" sz="2200" dirty="0" smtClean="0"/>
          </a:p>
          <a:p>
            <a:pPr algn="ctr">
              <a:lnSpc>
                <a:spcPct val="80000"/>
              </a:lnSpc>
            </a:pPr>
            <a:r>
              <a:rPr lang="ru-RU" sz="2200" dirty="0" smtClean="0"/>
              <a:t>договорами РФ требует </a:t>
            </a:r>
            <a:r>
              <a:rPr lang="ru-RU" sz="2200" dirty="0"/>
              <a:t>конкретных </a:t>
            </a:r>
          </a:p>
          <a:p>
            <a:pPr algn="ctr">
              <a:lnSpc>
                <a:spcPct val="80000"/>
              </a:lnSpc>
            </a:pPr>
            <a:r>
              <a:rPr lang="ru-RU" sz="2200" dirty="0"/>
              <a:t>профилактических прививок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751388" y="2852738"/>
            <a:ext cx="4213225" cy="244847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prstShdw prst="shdw17" dist="17961" dir="2700000">
              <a:srgbClr val="80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2200" dirty="0"/>
              <a:t>Временный отказ в приеме </a:t>
            </a:r>
            <a:endParaRPr lang="ru-RU" sz="2200" dirty="0" smtClean="0"/>
          </a:p>
          <a:p>
            <a:pPr algn="ctr">
              <a:lnSpc>
                <a:spcPct val="90000"/>
              </a:lnSpc>
            </a:pPr>
            <a:r>
              <a:rPr lang="ru-RU" sz="2200" dirty="0" smtClean="0"/>
              <a:t>граждан в </a:t>
            </a:r>
            <a:r>
              <a:rPr lang="ru-RU" sz="2200" dirty="0"/>
              <a:t>образовательные и </a:t>
            </a:r>
          </a:p>
          <a:p>
            <a:pPr algn="ctr">
              <a:lnSpc>
                <a:spcPct val="90000"/>
              </a:lnSpc>
            </a:pPr>
            <a:r>
              <a:rPr lang="ru-RU" sz="2200" dirty="0"/>
              <a:t>оздоровительные </a:t>
            </a:r>
          </a:p>
          <a:p>
            <a:pPr algn="ctr">
              <a:lnSpc>
                <a:spcPct val="90000"/>
              </a:lnSpc>
            </a:pPr>
            <a:r>
              <a:rPr lang="ru-RU" sz="2200" dirty="0"/>
              <a:t>учреждения в случае </a:t>
            </a:r>
            <a:endParaRPr lang="ru-RU" sz="2200" dirty="0" smtClean="0"/>
          </a:p>
          <a:p>
            <a:pPr algn="ctr">
              <a:lnSpc>
                <a:spcPct val="90000"/>
              </a:lnSpc>
            </a:pPr>
            <a:r>
              <a:rPr lang="ru-RU" sz="2200" dirty="0" smtClean="0"/>
              <a:t>возникновения массовых </a:t>
            </a:r>
          </a:p>
          <a:p>
            <a:pPr algn="ctr">
              <a:lnSpc>
                <a:spcPct val="90000"/>
              </a:lnSpc>
            </a:pPr>
            <a:r>
              <a:rPr lang="ru-RU" sz="2200" dirty="0" smtClean="0"/>
              <a:t>инфекционных </a:t>
            </a:r>
            <a:r>
              <a:rPr lang="ru-RU" sz="2200" dirty="0"/>
              <a:t>заболеваний </a:t>
            </a:r>
          </a:p>
          <a:p>
            <a:pPr algn="ctr">
              <a:lnSpc>
                <a:spcPct val="90000"/>
              </a:lnSpc>
            </a:pPr>
            <a:r>
              <a:rPr lang="ru-RU" sz="2200" dirty="0"/>
              <a:t>или при угрозе </a:t>
            </a:r>
          </a:p>
          <a:p>
            <a:pPr algn="ctr">
              <a:lnSpc>
                <a:spcPct val="90000"/>
              </a:lnSpc>
            </a:pPr>
            <a:r>
              <a:rPr lang="ru-RU" sz="2200" dirty="0"/>
              <a:t>возникновения эпидемий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79388" y="5516711"/>
            <a:ext cx="8785225" cy="9366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>
            <a:prstShdw prst="shdw17" dist="17961" dir="2700000">
              <a:srgbClr val="80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400" dirty="0"/>
              <a:t>Отказ в приеме граждан на работы или отстранение граждан </a:t>
            </a:r>
            <a:endParaRPr lang="ru-RU" sz="2400" dirty="0" smtClean="0"/>
          </a:p>
          <a:p>
            <a:pPr algn="ctr">
              <a:lnSpc>
                <a:spcPct val="80000"/>
              </a:lnSpc>
            </a:pPr>
            <a:r>
              <a:rPr lang="ru-RU" sz="2400" dirty="0" smtClean="0"/>
              <a:t>от </a:t>
            </a:r>
            <a:r>
              <a:rPr lang="ru-RU" sz="2400" dirty="0"/>
              <a:t>работ, </a:t>
            </a:r>
            <a:r>
              <a:rPr lang="ru-RU" sz="2400" dirty="0" smtClean="0"/>
              <a:t>выполнение </a:t>
            </a:r>
            <a:r>
              <a:rPr lang="ru-RU" sz="2400" dirty="0"/>
              <a:t>которых связано с высоким риском </a:t>
            </a:r>
          </a:p>
          <a:p>
            <a:pPr algn="ctr">
              <a:lnSpc>
                <a:spcPct val="80000"/>
              </a:lnSpc>
            </a:pPr>
            <a:r>
              <a:rPr lang="ru-RU" sz="2400" dirty="0"/>
              <a:t>заболевания инфекционными болезнями</a:t>
            </a:r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2411413" y="2636838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6156325" y="2636838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4643438" y="2636838"/>
            <a:ext cx="0" cy="28798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п. 2,3 ст. 5 ФЗ «Об иммунопрофилактики инфекционных болезней»</a:t>
            </a:r>
          </a:p>
        </p:txBody>
      </p:sp>
    </p:spTree>
    <p:extLst>
      <p:ext uri="{BB962C8B-B14F-4D97-AF65-F5344CB8AC3E}">
        <p14:creationId xmlns:p14="http://schemas.microsoft.com/office/powerpoint/2010/main" val="30648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вакцинац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5682" y="-23613"/>
            <a:ext cx="2762250" cy="165735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8149" y="76399"/>
            <a:ext cx="6192043" cy="1557338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00"/>
                </a:solidFill>
              </a:rPr>
              <a:t>МОТИВАЦИЯ ОТКАЗОВ ОТ ПРИВИВОК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824"/>
            <a:ext cx="9137932" cy="5013176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Нет риска заразиться, почти нет инфекций и они не очень-то опасны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Страх перед </a:t>
            </a:r>
            <a:r>
              <a:rPr lang="ru-RU" sz="2600" b="1" dirty="0" err="1" smtClean="0"/>
              <a:t>поствакцинальными</a:t>
            </a:r>
            <a:r>
              <a:rPr lang="ru-RU" sz="2600" b="1" dirty="0" smtClean="0"/>
              <a:t> осложнениями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Недоверие к традиционной медицине и «большому бизнесу»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Есть другие способы защиты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Идеологические (вакцинация- «неестественна», сопротивление посягательству общества на свою автономию»)  и религиозные взгляды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ru-RU" sz="2600" b="1" dirty="0" smtClean="0"/>
              <a:t>На наших детях ставят эксперименты западные ученые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120"/>
            <a:ext cx="8978900" cy="863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Причины смерти </a:t>
            </a:r>
            <a:r>
              <a:rPr lang="en-GB" sz="2800" b="1" dirty="0" smtClean="0">
                <a:solidFill>
                  <a:srgbClr val="FF0000"/>
                </a:solidFill>
              </a:rPr>
              <a:t>4</a:t>
            </a:r>
            <a:r>
              <a:rPr lang="ru-RU" sz="2800" b="1" dirty="0" smtClean="0">
                <a:solidFill>
                  <a:srgbClr val="FF0000"/>
                </a:solidFill>
              </a:rPr>
              <a:t>,</a:t>
            </a:r>
            <a:r>
              <a:rPr lang="en-GB" sz="2800" b="1" dirty="0" smtClean="0">
                <a:solidFill>
                  <a:srgbClr val="FF0000"/>
                </a:solidFill>
              </a:rPr>
              <a:t>1 </a:t>
            </a:r>
            <a:r>
              <a:rPr lang="ru-RU" sz="2800" b="1" dirty="0" smtClean="0">
                <a:solidFill>
                  <a:srgbClr val="FF0000"/>
                </a:solidFill>
              </a:rPr>
              <a:t>млн. детей</a:t>
            </a:r>
            <a:r>
              <a:rPr lang="en-GB" sz="2800" b="1" dirty="0" smtClean="0">
                <a:solidFill>
                  <a:srgbClr val="FF0000"/>
                </a:solidFill>
              </a:rPr>
              <a:t> (</a:t>
            </a:r>
            <a:r>
              <a:rPr lang="ru-RU" sz="2800" b="1" dirty="0" smtClean="0">
                <a:solidFill>
                  <a:srgbClr val="FF0000"/>
                </a:solidFill>
              </a:rPr>
              <a:t>из 10,5 млн. случаев смерти детей в мире</a:t>
            </a:r>
            <a:r>
              <a:rPr lang="en-GB" sz="2800" b="1" dirty="0" smtClean="0">
                <a:solidFill>
                  <a:srgbClr val="FF0000"/>
                </a:solidFill>
              </a:rPr>
              <a:t>)</a:t>
            </a:r>
            <a:r>
              <a:rPr lang="ru-RU" sz="2800" b="1" dirty="0" smtClean="0">
                <a:solidFill>
                  <a:srgbClr val="FF0000"/>
                </a:solidFill>
              </a:rPr>
              <a:t> (по данным ВОЗ 2002 г.). 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sp>
        <p:nvSpPr>
          <p:cNvPr id="93187" name="Arc 3"/>
          <p:cNvSpPr>
            <a:spLocks/>
          </p:cNvSpPr>
          <p:nvPr/>
        </p:nvSpPr>
        <p:spPr bwMode="auto">
          <a:xfrm>
            <a:off x="4392613" y="2073175"/>
            <a:ext cx="55562" cy="15621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749"/>
              <a:gd name="T1" fmla="*/ 0 h 21600"/>
              <a:gd name="T2" fmla="*/ 749 w 749"/>
              <a:gd name="T3" fmla="*/ 13 h 21600"/>
              <a:gd name="T4" fmla="*/ 0 w 74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" h="21600" fill="none" extrusionOk="0">
                <a:moveTo>
                  <a:pt x="-1" y="0"/>
                </a:moveTo>
                <a:cubicBezTo>
                  <a:pt x="249" y="0"/>
                  <a:pt x="499" y="4"/>
                  <a:pt x="749" y="12"/>
                </a:cubicBezTo>
              </a:path>
              <a:path w="749" h="21600" stroke="0" extrusionOk="0">
                <a:moveTo>
                  <a:pt x="-1" y="0"/>
                </a:moveTo>
                <a:cubicBezTo>
                  <a:pt x="249" y="0"/>
                  <a:pt x="499" y="4"/>
                  <a:pt x="749" y="12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FFF00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88" name="Arc 4"/>
          <p:cNvSpPr>
            <a:spLocks/>
          </p:cNvSpPr>
          <p:nvPr/>
        </p:nvSpPr>
        <p:spPr bwMode="auto">
          <a:xfrm>
            <a:off x="4392613" y="2074763"/>
            <a:ext cx="512762" cy="1560512"/>
          </a:xfrm>
          <a:custGeom>
            <a:avLst/>
            <a:gdLst>
              <a:gd name="G0" fmla="+- 0 0 0"/>
              <a:gd name="G1" fmla="+- 21587 0 0"/>
              <a:gd name="G2" fmla="+- 21600 0 0"/>
              <a:gd name="T0" fmla="*/ 749 w 7092"/>
              <a:gd name="T1" fmla="*/ 0 h 21587"/>
              <a:gd name="T2" fmla="*/ 7092 w 7092"/>
              <a:gd name="T3" fmla="*/ 1184 h 21587"/>
              <a:gd name="T4" fmla="*/ 0 w 7092"/>
              <a:gd name="T5" fmla="*/ 21587 h 21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92" h="21587" fill="none" extrusionOk="0">
                <a:moveTo>
                  <a:pt x="749" y="-1"/>
                </a:moveTo>
                <a:cubicBezTo>
                  <a:pt x="2910" y="74"/>
                  <a:pt x="5048" y="474"/>
                  <a:pt x="7091" y="1184"/>
                </a:cubicBezTo>
              </a:path>
              <a:path w="7092" h="21587" stroke="0" extrusionOk="0">
                <a:moveTo>
                  <a:pt x="749" y="-1"/>
                </a:moveTo>
                <a:cubicBezTo>
                  <a:pt x="2910" y="74"/>
                  <a:pt x="5048" y="474"/>
                  <a:pt x="7091" y="1184"/>
                </a:cubicBezTo>
                <a:lnTo>
                  <a:pt x="0" y="21587"/>
                </a:lnTo>
                <a:close/>
              </a:path>
            </a:pathLst>
          </a:custGeom>
          <a:solidFill>
            <a:srgbClr val="339966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89" name="Arc 5"/>
          <p:cNvSpPr>
            <a:spLocks/>
          </p:cNvSpPr>
          <p:nvPr/>
        </p:nvSpPr>
        <p:spPr bwMode="auto">
          <a:xfrm>
            <a:off x="4392613" y="2160488"/>
            <a:ext cx="1104900" cy="1474787"/>
          </a:xfrm>
          <a:custGeom>
            <a:avLst/>
            <a:gdLst>
              <a:gd name="G0" fmla="+- 0 0 0"/>
              <a:gd name="G1" fmla="+- 20403 0 0"/>
              <a:gd name="G2" fmla="+- 21600 0 0"/>
              <a:gd name="T0" fmla="*/ 7092 w 15271"/>
              <a:gd name="T1" fmla="*/ 0 h 20403"/>
              <a:gd name="T2" fmla="*/ 15271 w 15271"/>
              <a:gd name="T3" fmla="*/ 5127 h 20403"/>
              <a:gd name="T4" fmla="*/ 0 w 15271"/>
              <a:gd name="T5" fmla="*/ 20403 h 20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71" h="20403" fill="none" extrusionOk="0">
                <a:moveTo>
                  <a:pt x="7091" y="0"/>
                </a:moveTo>
                <a:cubicBezTo>
                  <a:pt x="10170" y="1070"/>
                  <a:pt x="12966" y="2823"/>
                  <a:pt x="15271" y="5126"/>
                </a:cubicBezTo>
              </a:path>
              <a:path w="15271" h="20403" stroke="0" extrusionOk="0">
                <a:moveTo>
                  <a:pt x="7091" y="0"/>
                </a:moveTo>
                <a:cubicBezTo>
                  <a:pt x="10170" y="1070"/>
                  <a:pt x="12966" y="2823"/>
                  <a:pt x="15271" y="5126"/>
                </a:cubicBezTo>
                <a:lnTo>
                  <a:pt x="0" y="20403"/>
                </a:lnTo>
                <a:close/>
              </a:path>
            </a:pathLst>
          </a:custGeom>
          <a:solidFill>
            <a:srgbClr val="0000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0" name="Arc 6"/>
          <p:cNvSpPr>
            <a:spLocks/>
          </p:cNvSpPr>
          <p:nvPr/>
        </p:nvSpPr>
        <p:spPr bwMode="auto">
          <a:xfrm>
            <a:off x="4392613" y="2530375"/>
            <a:ext cx="1528762" cy="1104900"/>
          </a:xfrm>
          <a:custGeom>
            <a:avLst/>
            <a:gdLst>
              <a:gd name="G0" fmla="+- 0 0 0"/>
              <a:gd name="G1" fmla="+- 15276 0 0"/>
              <a:gd name="G2" fmla="+- 21600 0 0"/>
              <a:gd name="T0" fmla="*/ 15271 w 21122"/>
              <a:gd name="T1" fmla="*/ 0 h 15276"/>
              <a:gd name="T2" fmla="*/ 21122 w 21122"/>
              <a:gd name="T3" fmla="*/ 10759 h 15276"/>
              <a:gd name="T4" fmla="*/ 0 w 21122"/>
              <a:gd name="T5" fmla="*/ 15276 h 15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22" h="15276" fill="none" extrusionOk="0">
                <a:moveTo>
                  <a:pt x="15271" y="-1"/>
                </a:moveTo>
                <a:cubicBezTo>
                  <a:pt x="18218" y="2946"/>
                  <a:pt x="20250" y="6683"/>
                  <a:pt x="21122" y="10758"/>
                </a:cubicBezTo>
              </a:path>
              <a:path w="21122" h="15276" stroke="0" extrusionOk="0">
                <a:moveTo>
                  <a:pt x="15271" y="-1"/>
                </a:moveTo>
                <a:cubicBezTo>
                  <a:pt x="18218" y="2946"/>
                  <a:pt x="20250" y="6683"/>
                  <a:pt x="21122" y="10758"/>
                </a:cubicBezTo>
                <a:lnTo>
                  <a:pt x="0" y="15276"/>
                </a:lnTo>
                <a:close/>
              </a:path>
            </a:pathLst>
          </a:custGeom>
          <a:solidFill>
            <a:srgbClr val="CC99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1" name="Arc 7"/>
          <p:cNvSpPr>
            <a:spLocks/>
          </p:cNvSpPr>
          <p:nvPr/>
        </p:nvSpPr>
        <p:spPr bwMode="auto">
          <a:xfrm>
            <a:off x="4392613" y="3308250"/>
            <a:ext cx="1563687" cy="1243013"/>
          </a:xfrm>
          <a:custGeom>
            <a:avLst/>
            <a:gdLst>
              <a:gd name="G0" fmla="+- 0 0 0"/>
              <a:gd name="G1" fmla="+- 4517 0 0"/>
              <a:gd name="G2" fmla="+- 21600 0 0"/>
              <a:gd name="T0" fmla="*/ 21122 w 21600"/>
              <a:gd name="T1" fmla="*/ 0 h 17187"/>
              <a:gd name="T2" fmla="*/ 17494 w 21600"/>
              <a:gd name="T3" fmla="*/ 17187 h 17187"/>
              <a:gd name="T4" fmla="*/ 0 w 21600"/>
              <a:gd name="T5" fmla="*/ 4517 h 1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7187" fill="none" extrusionOk="0">
                <a:moveTo>
                  <a:pt x="21122" y="-1"/>
                </a:moveTo>
                <a:cubicBezTo>
                  <a:pt x="21439" y="1484"/>
                  <a:pt x="21600" y="2998"/>
                  <a:pt x="21600" y="4517"/>
                </a:cubicBezTo>
                <a:cubicBezTo>
                  <a:pt x="21600" y="9067"/>
                  <a:pt x="20162" y="13501"/>
                  <a:pt x="17493" y="17186"/>
                </a:cubicBezTo>
              </a:path>
              <a:path w="21600" h="17187" stroke="0" extrusionOk="0">
                <a:moveTo>
                  <a:pt x="21122" y="-1"/>
                </a:moveTo>
                <a:cubicBezTo>
                  <a:pt x="21439" y="1484"/>
                  <a:pt x="21600" y="2998"/>
                  <a:pt x="21600" y="4517"/>
                </a:cubicBezTo>
                <a:cubicBezTo>
                  <a:pt x="21600" y="9067"/>
                  <a:pt x="20162" y="13501"/>
                  <a:pt x="17493" y="17186"/>
                </a:cubicBezTo>
                <a:lnTo>
                  <a:pt x="0" y="4517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2" name="Arc 8"/>
          <p:cNvSpPr>
            <a:spLocks/>
          </p:cNvSpPr>
          <p:nvPr/>
        </p:nvSpPr>
        <p:spPr bwMode="auto">
          <a:xfrm>
            <a:off x="4392613" y="3635275"/>
            <a:ext cx="1266825" cy="147478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7494 w 17494"/>
              <a:gd name="T1" fmla="*/ 12670 h 20403"/>
              <a:gd name="T2" fmla="*/ 7092 w 17494"/>
              <a:gd name="T3" fmla="*/ 20403 h 20403"/>
              <a:gd name="T4" fmla="*/ 0 w 17494"/>
              <a:gd name="T5" fmla="*/ 0 h 20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494" h="20403" fill="none" extrusionOk="0">
                <a:moveTo>
                  <a:pt x="17493" y="12669"/>
                </a:moveTo>
                <a:cubicBezTo>
                  <a:pt x="14899" y="16251"/>
                  <a:pt x="11269" y="18950"/>
                  <a:pt x="7091" y="20402"/>
                </a:cubicBezTo>
              </a:path>
              <a:path w="17494" h="20403" stroke="0" extrusionOk="0">
                <a:moveTo>
                  <a:pt x="17493" y="12669"/>
                </a:moveTo>
                <a:cubicBezTo>
                  <a:pt x="14899" y="16251"/>
                  <a:pt x="11269" y="18950"/>
                  <a:pt x="7091" y="20402"/>
                </a:cubicBezTo>
                <a:lnTo>
                  <a:pt x="0" y="0"/>
                </a:lnTo>
                <a:close/>
              </a:path>
            </a:pathLst>
          </a:custGeom>
          <a:solidFill>
            <a:srgbClr val="993300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3" name="Arc 9"/>
          <p:cNvSpPr>
            <a:spLocks/>
          </p:cNvSpPr>
          <p:nvPr/>
        </p:nvSpPr>
        <p:spPr bwMode="auto">
          <a:xfrm>
            <a:off x="3327400" y="3635275"/>
            <a:ext cx="1579563" cy="1562100"/>
          </a:xfrm>
          <a:custGeom>
            <a:avLst/>
            <a:gdLst>
              <a:gd name="G0" fmla="+- 14734 0 0"/>
              <a:gd name="G1" fmla="+- 0 0 0"/>
              <a:gd name="G2" fmla="+- 21600 0 0"/>
              <a:gd name="T0" fmla="*/ 21826 w 21826"/>
              <a:gd name="T1" fmla="*/ 20403 h 21600"/>
              <a:gd name="T2" fmla="*/ 0 w 21826"/>
              <a:gd name="T3" fmla="*/ 15795 h 21600"/>
              <a:gd name="T4" fmla="*/ 14734 w 21826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26" h="21600" fill="none" extrusionOk="0">
                <a:moveTo>
                  <a:pt x="21825" y="20402"/>
                </a:moveTo>
                <a:cubicBezTo>
                  <a:pt x="19545" y="21195"/>
                  <a:pt x="17148" y="21599"/>
                  <a:pt x="14734" y="21600"/>
                </a:cubicBezTo>
                <a:cubicBezTo>
                  <a:pt x="9264" y="21600"/>
                  <a:pt x="3999" y="19525"/>
                  <a:pt x="0" y="15794"/>
                </a:cubicBezTo>
              </a:path>
              <a:path w="21826" h="21600" stroke="0" extrusionOk="0">
                <a:moveTo>
                  <a:pt x="21825" y="20402"/>
                </a:moveTo>
                <a:cubicBezTo>
                  <a:pt x="19545" y="21195"/>
                  <a:pt x="17148" y="21599"/>
                  <a:pt x="14734" y="21600"/>
                </a:cubicBezTo>
                <a:cubicBezTo>
                  <a:pt x="9264" y="21600"/>
                  <a:pt x="3999" y="19525"/>
                  <a:pt x="0" y="15794"/>
                </a:cubicBezTo>
                <a:lnTo>
                  <a:pt x="14734" y="0"/>
                </a:lnTo>
                <a:close/>
              </a:path>
            </a:pathLst>
          </a:custGeom>
          <a:solidFill>
            <a:srgbClr val="FF9900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4" name="Arc 10"/>
          <p:cNvSpPr>
            <a:spLocks/>
          </p:cNvSpPr>
          <p:nvPr/>
        </p:nvSpPr>
        <p:spPr bwMode="auto">
          <a:xfrm>
            <a:off x="3287713" y="3635275"/>
            <a:ext cx="1104900" cy="1143000"/>
          </a:xfrm>
          <a:custGeom>
            <a:avLst/>
            <a:gdLst>
              <a:gd name="G0" fmla="+- 15281 0 0"/>
              <a:gd name="G1" fmla="+- 0 0 0"/>
              <a:gd name="G2" fmla="+- 21600 0 0"/>
              <a:gd name="T0" fmla="*/ 547 w 15281"/>
              <a:gd name="T1" fmla="*/ 15795 h 15795"/>
              <a:gd name="T2" fmla="*/ 0 w 15281"/>
              <a:gd name="T3" fmla="*/ 15266 h 15795"/>
              <a:gd name="T4" fmla="*/ 15281 w 15281"/>
              <a:gd name="T5" fmla="*/ 0 h 15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81" h="15795" fill="none" extrusionOk="0">
                <a:moveTo>
                  <a:pt x="547" y="15794"/>
                </a:moveTo>
                <a:cubicBezTo>
                  <a:pt x="361" y="15621"/>
                  <a:pt x="179" y="15445"/>
                  <a:pt x="-1" y="15266"/>
                </a:cubicBezTo>
              </a:path>
              <a:path w="15281" h="15795" stroke="0" extrusionOk="0">
                <a:moveTo>
                  <a:pt x="547" y="15794"/>
                </a:moveTo>
                <a:cubicBezTo>
                  <a:pt x="361" y="15621"/>
                  <a:pt x="179" y="15445"/>
                  <a:pt x="-1" y="15266"/>
                </a:cubicBezTo>
                <a:lnTo>
                  <a:pt x="15281" y="0"/>
                </a:lnTo>
                <a:close/>
              </a:path>
            </a:pathLst>
          </a:custGeom>
          <a:solidFill>
            <a:srgbClr val="CCCC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5" name="Arc 11"/>
          <p:cNvSpPr>
            <a:spLocks/>
          </p:cNvSpPr>
          <p:nvPr/>
        </p:nvSpPr>
        <p:spPr bwMode="auto">
          <a:xfrm>
            <a:off x="3235325" y="3635275"/>
            <a:ext cx="1157288" cy="1103313"/>
          </a:xfrm>
          <a:custGeom>
            <a:avLst/>
            <a:gdLst>
              <a:gd name="G0" fmla="+- 16010 0 0"/>
              <a:gd name="G1" fmla="+- 0 0 0"/>
              <a:gd name="G2" fmla="+- 21600 0 0"/>
              <a:gd name="T0" fmla="*/ 729 w 16010"/>
              <a:gd name="T1" fmla="*/ 15266 h 15266"/>
              <a:gd name="T2" fmla="*/ 0 w 16010"/>
              <a:gd name="T3" fmla="*/ 14500 h 15266"/>
              <a:gd name="T4" fmla="*/ 16010 w 16010"/>
              <a:gd name="T5" fmla="*/ 0 h 15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10" h="15266" fill="none" extrusionOk="0">
                <a:moveTo>
                  <a:pt x="728" y="15266"/>
                </a:moveTo>
                <a:cubicBezTo>
                  <a:pt x="479" y="15016"/>
                  <a:pt x="236" y="14761"/>
                  <a:pt x="0" y="14499"/>
                </a:cubicBezTo>
              </a:path>
              <a:path w="16010" h="15266" stroke="0" extrusionOk="0">
                <a:moveTo>
                  <a:pt x="728" y="15266"/>
                </a:moveTo>
                <a:cubicBezTo>
                  <a:pt x="479" y="15016"/>
                  <a:pt x="236" y="14761"/>
                  <a:pt x="0" y="14499"/>
                </a:cubicBezTo>
                <a:lnTo>
                  <a:pt x="16010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6" name="Arc 12"/>
          <p:cNvSpPr>
            <a:spLocks/>
          </p:cNvSpPr>
          <p:nvPr/>
        </p:nvSpPr>
        <p:spPr bwMode="auto">
          <a:xfrm>
            <a:off x="2854325" y="3635275"/>
            <a:ext cx="1538288" cy="1049338"/>
          </a:xfrm>
          <a:custGeom>
            <a:avLst/>
            <a:gdLst>
              <a:gd name="G0" fmla="+- 21269 0 0"/>
              <a:gd name="G1" fmla="+- 0 0 0"/>
              <a:gd name="G2" fmla="+- 21600 0 0"/>
              <a:gd name="T0" fmla="*/ 5259 w 21269"/>
              <a:gd name="T1" fmla="*/ 14500 h 14500"/>
              <a:gd name="T2" fmla="*/ 0 w 21269"/>
              <a:gd name="T3" fmla="*/ 3769 h 14500"/>
              <a:gd name="T4" fmla="*/ 21269 w 21269"/>
              <a:gd name="T5" fmla="*/ 0 h 1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69" h="14500" fill="none" extrusionOk="0">
                <a:moveTo>
                  <a:pt x="5259" y="14499"/>
                </a:moveTo>
                <a:cubicBezTo>
                  <a:pt x="2531" y="11488"/>
                  <a:pt x="709" y="7769"/>
                  <a:pt x="0" y="3768"/>
                </a:cubicBezTo>
              </a:path>
              <a:path w="21269" h="14500" stroke="0" extrusionOk="0">
                <a:moveTo>
                  <a:pt x="5259" y="14499"/>
                </a:moveTo>
                <a:cubicBezTo>
                  <a:pt x="2531" y="11488"/>
                  <a:pt x="709" y="7769"/>
                  <a:pt x="0" y="3768"/>
                </a:cubicBezTo>
                <a:lnTo>
                  <a:pt x="21269" y="0"/>
                </a:lnTo>
                <a:close/>
              </a:path>
            </a:pathLst>
          </a:custGeom>
          <a:solidFill>
            <a:srgbClr val="CC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7" name="Arc 13"/>
          <p:cNvSpPr>
            <a:spLocks/>
          </p:cNvSpPr>
          <p:nvPr/>
        </p:nvSpPr>
        <p:spPr bwMode="auto">
          <a:xfrm>
            <a:off x="2828925" y="2073175"/>
            <a:ext cx="1563688" cy="18351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1 w 21600"/>
              <a:gd name="T1" fmla="*/ 25369 h 25369"/>
              <a:gd name="T2" fmla="*/ 21600 w 21600"/>
              <a:gd name="T3" fmla="*/ 0 h 25369"/>
              <a:gd name="T4" fmla="*/ 21600 w 21600"/>
              <a:gd name="T5" fmla="*/ 21600 h 25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369" fill="none" extrusionOk="0">
                <a:moveTo>
                  <a:pt x="331" y="25368"/>
                </a:moveTo>
                <a:cubicBezTo>
                  <a:pt x="110" y="24124"/>
                  <a:pt x="0" y="22863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5369" stroke="0" extrusionOk="0">
                <a:moveTo>
                  <a:pt x="331" y="25368"/>
                </a:moveTo>
                <a:cubicBezTo>
                  <a:pt x="110" y="24124"/>
                  <a:pt x="0" y="22863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FF99CC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8" name="Freeform 14"/>
          <p:cNvSpPr>
            <a:spLocks/>
          </p:cNvSpPr>
          <p:nvPr/>
        </p:nvSpPr>
        <p:spPr bwMode="auto">
          <a:xfrm>
            <a:off x="4665663" y="1701700"/>
            <a:ext cx="742950" cy="393700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59" y="0"/>
              </a:cxn>
              <a:cxn ang="0">
                <a:pos x="0" y="36"/>
              </a:cxn>
            </a:cxnLst>
            <a:rect l="0" t="0" r="r" b="b"/>
            <a:pathLst>
              <a:path w="68" h="36">
                <a:moveTo>
                  <a:pt x="68" y="0"/>
                </a:moveTo>
                <a:lnTo>
                  <a:pt x="59" y="0"/>
                </a:lnTo>
                <a:lnTo>
                  <a:pt x="0" y="36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9" name="Freeform 15"/>
          <p:cNvSpPr>
            <a:spLocks/>
          </p:cNvSpPr>
          <p:nvPr/>
        </p:nvSpPr>
        <p:spPr bwMode="auto">
          <a:xfrm>
            <a:off x="5222875" y="2106513"/>
            <a:ext cx="1409700" cy="206375"/>
          </a:xfrm>
          <a:custGeom>
            <a:avLst/>
            <a:gdLst/>
            <a:ahLst/>
            <a:cxnLst>
              <a:cxn ang="0">
                <a:pos x="129" y="0"/>
              </a:cxn>
              <a:cxn ang="0">
                <a:pos x="120" y="0"/>
              </a:cxn>
              <a:cxn ang="0">
                <a:pos x="0" y="19"/>
              </a:cxn>
            </a:cxnLst>
            <a:rect l="0" t="0" r="r" b="b"/>
            <a:pathLst>
              <a:path w="129" h="19">
                <a:moveTo>
                  <a:pt x="129" y="0"/>
                </a:moveTo>
                <a:lnTo>
                  <a:pt x="120" y="0"/>
                </a:lnTo>
                <a:lnTo>
                  <a:pt x="0" y="19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0" name="Freeform 16"/>
          <p:cNvSpPr>
            <a:spLocks/>
          </p:cNvSpPr>
          <p:nvPr/>
        </p:nvSpPr>
        <p:spPr bwMode="auto">
          <a:xfrm>
            <a:off x="5759450" y="2881213"/>
            <a:ext cx="1309688" cy="250825"/>
          </a:xfrm>
          <a:custGeom>
            <a:avLst/>
            <a:gdLst/>
            <a:ahLst/>
            <a:cxnLst>
              <a:cxn ang="0">
                <a:pos x="120" y="23"/>
              </a:cxn>
              <a:cxn ang="0">
                <a:pos x="111" y="23"/>
              </a:cxn>
              <a:cxn ang="0">
                <a:pos x="0" y="0"/>
              </a:cxn>
            </a:cxnLst>
            <a:rect l="0" t="0" r="r" b="b"/>
            <a:pathLst>
              <a:path w="120" h="23">
                <a:moveTo>
                  <a:pt x="120" y="23"/>
                </a:moveTo>
                <a:lnTo>
                  <a:pt x="111" y="23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1" name="Freeform 17"/>
          <p:cNvSpPr>
            <a:spLocks/>
          </p:cNvSpPr>
          <p:nvPr/>
        </p:nvSpPr>
        <p:spPr bwMode="auto">
          <a:xfrm>
            <a:off x="5922963" y="3962300"/>
            <a:ext cx="566737" cy="77788"/>
          </a:xfrm>
          <a:custGeom>
            <a:avLst/>
            <a:gdLst/>
            <a:ahLst/>
            <a:cxnLst>
              <a:cxn ang="0">
                <a:pos x="52" y="7"/>
              </a:cxn>
              <a:cxn ang="0">
                <a:pos x="43" y="7"/>
              </a:cxn>
              <a:cxn ang="0">
                <a:pos x="0" y="0"/>
              </a:cxn>
            </a:cxnLst>
            <a:rect l="0" t="0" r="r" b="b"/>
            <a:pathLst>
              <a:path w="52" h="7">
                <a:moveTo>
                  <a:pt x="52" y="7"/>
                </a:moveTo>
                <a:lnTo>
                  <a:pt x="43" y="7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2" name="Freeform 18"/>
          <p:cNvSpPr>
            <a:spLocks/>
          </p:cNvSpPr>
          <p:nvPr/>
        </p:nvSpPr>
        <p:spPr bwMode="auto">
          <a:xfrm>
            <a:off x="5332413" y="4881463"/>
            <a:ext cx="579437" cy="228600"/>
          </a:xfrm>
          <a:custGeom>
            <a:avLst/>
            <a:gdLst/>
            <a:ahLst/>
            <a:cxnLst>
              <a:cxn ang="0">
                <a:pos x="53" y="21"/>
              </a:cxn>
              <a:cxn ang="0">
                <a:pos x="44" y="21"/>
              </a:cxn>
              <a:cxn ang="0">
                <a:pos x="0" y="0"/>
              </a:cxn>
            </a:cxnLst>
            <a:rect l="0" t="0" r="r" b="b"/>
            <a:pathLst>
              <a:path w="53" h="21">
                <a:moveTo>
                  <a:pt x="53" y="21"/>
                </a:moveTo>
                <a:lnTo>
                  <a:pt x="44" y="21"/>
                </a:lnTo>
                <a:lnTo>
                  <a:pt x="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3" name="Freeform 19"/>
          <p:cNvSpPr>
            <a:spLocks/>
          </p:cNvSpPr>
          <p:nvPr/>
        </p:nvSpPr>
        <p:spPr bwMode="auto">
          <a:xfrm>
            <a:off x="4021138" y="5164038"/>
            <a:ext cx="44450" cy="241300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0" y="13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0" y="22"/>
                </a:moveTo>
                <a:lnTo>
                  <a:pt x="0" y="13"/>
                </a:lnTo>
                <a:lnTo>
                  <a:pt x="4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4" name="Freeform 20"/>
          <p:cNvSpPr>
            <a:spLocks/>
          </p:cNvSpPr>
          <p:nvPr/>
        </p:nvSpPr>
        <p:spPr bwMode="auto">
          <a:xfrm>
            <a:off x="2720975" y="4760813"/>
            <a:ext cx="588963" cy="873125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9" y="80"/>
              </a:cxn>
              <a:cxn ang="0">
                <a:pos x="54" y="0"/>
              </a:cxn>
            </a:cxnLst>
            <a:rect l="0" t="0" r="r" b="b"/>
            <a:pathLst>
              <a:path w="54" h="80">
                <a:moveTo>
                  <a:pt x="0" y="80"/>
                </a:moveTo>
                <a:lnTo>
                  <a:pt x="9" y="80"/>
                </a:lnTo>
                <a:lnTo>
                  <a:pt x="54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5" name="Freeform 21"/>
          <p:cNvSpPr>
            <a:spLocks/>
          </p:cNvSpPr>
          <p:nvPr/>
        </p:nvSpPr>
        <p:spPr bwMode="auto">
          <a:xfrm>
            <a:off x="2085975" y="4695725"/>
            <a:ext cx="1181100" cy="20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0"/>
              </a:cxn>
              <a:cxn ang="0">
                <a:pos x="108" y="2"/>
              </a:cxn>
            </a:cxnLst>
            <a:rect l="0" t="0" r="r" b="b"/>
            <a:pathLst>
              <a:path w="108" h="2">
                <a:moveTo>
                  <a:pt x="0" y="0"/>
                </a:moveTo>
                <a:lnTo>
                  <a:pt x="9" y="0"/>
                </a:lnTo>
                <a:lnTo>
                  <a:pt x="108" y="2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6" name="Freeform 22"/>
          <p:cNvSpPr>
            <a:spLocks/>
          </p:cNvSpPr>
          <p:nvPr/>
        </p:nvSpPr>
        <p:spPr bwMode="auto">
          <a:xfrm>
            <a:off x="2141538" y="3973413"/>
            <a:ext cx="841375" cy="3508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0"/>
              </a:cxn>
              <a:cxn ang="0">
                <a:pos x="77" y="32"/>
              </a:cxn>
            </a:cxnLst>
            <a:rect l="0" t="0" r="r" b="b"/>
            <a:pathLst>
              <a:path w="77" h="32">
                <a:moveTo>
                  <a:pt x="0" y="0"/>
                </a:moveTo>
                <a:lnTo>
                  <a:pt x="9" y="0"/>
                </a:lnTo>
                <a:lnTo>
                  <a:pt x="77" y="32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7" name="Freeform 23"/>
          <p:cNvSpPr>
            <a:spLocks/>
          </p:cNvSpPr>
          <p:nvPr/>
        </p:nvSpPr>
        <p:spPr bwMode="auto">
          <a:xfrm>
            <a:off x="2665413" y="2258913"/>
            <a:ext cx="525462" cy="371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0"/>
              </a:cxn>
              <a:cxn ang="0">
                <a:pos x="48" y="34"/>
              </a:cxn>
            </a:cxnLst>
            <a:rect l="0" t="0" r="r" b="b"/>
            <a:pathLst>
              <a:path w="48" h="34">
                <a:moveTo>
                  <a:pt x="0" y="0"/>
                </a:moveTo>
                <a:lnTo>
                  <a:pt x="9" y="0"/>
                </a:lnTo>
                <a:lnTo>
                  <a:pt x="48" y="34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8" name="Rectangle 24"/>
          <p:cNvSpPr>
            <a:spLocks noChangeArrowheads="1"/>
          </p:cNvSpPr>
          <p:nvPr/>
        </p:nvSpPr>
        <p:spPr bwMode="auto">
          <a:xfrm>
            <a:off x="6524625" y="3787675"/>
            <a:ext cx="496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Корь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6731000" y="40512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13%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7102475" y="2881213"/>
            <a:ext cx="1404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Hib</a:t>
            </a:r>
            <a:r>
              <a:rPr lang="en-GB" sz="1600" b="1">
                <a:cs typeface="Arial" charset="0"/>
              </a:rPr>
              <a:t>-</a:t>
            </a:r>
            <a:r>
              <a:rPr lang="ru-RU" sz="1600" b="1"/>
              <a:t>инфекция</a:t>
            </a:r>
            <a:endParaRPr lang="ru-RU">
              <a:latin typeface="Tahoma" pitchFamily="34" charset="0"/>
            </a:endParaRPr>
          </a:p>
        </p:txBody>
      </p:sp>
      <p:sp>
        <p:nvSpPr>
          <p:cNvPr id="93211" name="Rectangle 27"/>
          <p:cNvSpPr>
            <a:spLocks noChangeArrowheads="1"/>
          </p:cNvSpPr>
          <p:nvPr/>
        </p:nvSpPr>
        <p:spPr bwMode="auto">
          <a:xfrm>
            <a:off x="7113588" y="3143150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9%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5943600" y="4867175"/>
            <a:ext cx="2552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Ротавирусные инфекции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6218238" y="512117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10%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4" name="Rectangle 30"/>
          <p:cNvSpPr>
            <a:spLocks noChangeArrowheads="1"/>
          </p:cNvSpPr>
          <p:nvPr/>
        </p:nvSpPr>
        <p:spPr bwMode="auto">
          <a:xfrm>
            <a:off x="3267075" y="5459313"/>
            <a:ext cx="2817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Пневмококковые инфекции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3813175" y="572125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17%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1900238" y="2008088"/>
            <a:ext cx="898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Малярия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7" name="Rectangle 33"/>
          <p:cNvSpPr>
            <a:spLocks noChangeArrowheads="1"/>
          </p:cNvSpPr>
          <p:nvPr/>
        </p:nvSpPr>
        <p:spPr bwMode="auto">
          <a:xfrm>
            <a:off x="2065338" y="22700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29%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8" name="Rectangle 34"/>
          <p:cNvSpPr>
            <a:spLocks noChangeArrowheads="1"/>
          </p:cNvSpPr>
          <p:nvPr/>
        </p:nvSpPr>
        <p:spPr bwMode="auto">
          <a:xfrm>
            <a:off x="1781175" y="3722588"/>
            <a:ext cx="434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ВИЧ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19" name="Rectangle 35"/>
          <p:cNvSpPr>
            <a:spLocks noChangeArrowheads="1"/>
          </p:cNvSpPr>
          <p:nvPr/>
        </p:nvSpPr>
        <p:spPr bwMode="auto">
          <a:xfrm>
            <a:off x="1801813" y="3984525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9%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0" name="Rectangle 36"/>
          <p:cNvSpPr>
            <a:spLocks noChangeArrowheads="1"/>
          </p:cNvSpPr>
          <p:nvPr/>
        </p:nvSpPr>
        <p:spPr bwMode="auto">
          <a:xfrm>
            <a:off x="1262063" y="4443313"/>
            <a:ext cx="157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1600" b="1"/>
              <a:t>Туберкулез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1" name="Rectangle 37"/>
          <p:cNvSpPr>
            <a:spLocks noChangeArrowheads="1"/>
          </p:cNvSpPr>
          <p:nvPr/>
        </p:nvSpPr>
        <p:spPr bwMode="auto">
          <a:xfrm>
            <a:off x="1758950" y="4705250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1%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2" name="Rectangle 38"/>
          <p:cNvSpPr>
            <a:spLocks noChangeArrowheads="1"/>
          </p:cNvSpPr>
          <p:nvPr/>
        </p:nvSpPr>
        <p:spPr bwMode="auto">
          <a:xfrm>
            <a:off x="438150" y="5262463"/>
            <a:ext cx="27432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1600" b="1"/>
              <a:t>Менингококковые</a:t>
            </a:r>
            <a:r>
              <a:rPr lang="ru-RU" sz="1600" b="1">
                <a:solidFill>
                  <a:srgbClr val="000000"/>
                </a:solidFill>
              </a:rPr>
              <a:t> </a:t>
            </a:r>
            <a:r>
              <a:rPr lang="ru-RU" sz="1600" b="1"/>
              <a:t>инфекции</a:t>
            </a:r>
          </a:p>
          <a:p>
            <a:r>
              <a:rPr lang="ru-RU" sz="1600" b="1">
                <a:cs typeface="Arial" charset="0"/>
              </a:rPr>
              <a:t> 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3" name="Rectangle 39"/>
          <p:cNvSpPr>
            <a:spLocks noChangeArrowheads="1"/>
          </p:cNvSpPr>
          <p:nvPr/>
        </p:nvSpPr>
        <p:spPr bwMode="auto">
          <a:xfrm>
            <a:off x="1562100" y="5514875"/>
            <a:ext cx="711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A/C, JE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4" name="Rectangle 40"/>
          <p:cNvSpPr>
            <a:spLocks noChangeArrowheads="1"/>
          </p:cNvSpPr>
          <p:nvPr/>
        </p:nvSpPr>
        <p:spPr bwMode="auto">
          <a:xfrm>
            <a:off x="1716088" y="5776813"/>
            <a:ext cx="412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&lt;1%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5" name="Rectangle 41"/>
          <p:cNvSpPr>
            <a:spLocks noChangeArrowheads="1"/>
          </p:cNvSpPr>
          <p:nvPr/>
        </p:nvSpPr>
        <p:spPr bwMode="auto">
          <a:xfrm>
            <a:off x="6665913" y="1854100"/>
            <a:ext cx="820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Коклюш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6" name="Rectangle 42"/>
          <p:cNvSpPr>
            <a:spLocks noChangeArrowheads="1"/>
          </p:cNvSpPr>
          <p:nvPr/>
        </p:nvSpPr>
        <p:spPr bwMode="auto">
          <a:xfrm>
            <a:off x="6992938" y="2116038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7%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7" name="Rectangle 43"/>
          <p:cNvSpPr>
            <a:spLocks noChangeArrowheads="1"/>
          </p:cNvSpPr>
          <p:nvPr/>
        </p:nvSpPr>
        <p:spPr bwMode="auto">
          <a:xfrm>
            <a:off x="5440363" y="1450875"/>
            <a:ext cx="966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Столбняк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8" name="Rectangle 44"/>
          <p:cNvSpPr>
            <a:spLocks noChangeArrowheads="1"/>
          </p:cNvSpPr>
          <p:nvPr/>
        </p:nvSpPr>
        <p:spPr bwMode="auto">
          <a:xfrm>
            <a:off x="5703888" y="1712813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5%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29" name="Rectangle 45"/>
          <p:cNvSpPr>
            <a:spLocks noChangeArrowheads="1"/>
          </p:cNvSpPr>
          <p:nvPr/>
        </p:nvSpPr>
        <p:spPr bwMode="auto">
          <a:xfrm>
            <a:off x="3146425" y="1220688"/>
            <a:ext cx="1568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/>
              <a:t>ЖЛ</a:t>
            </a:r>
            <a:r>
              <a:rPr lang="ru-RU" sz="1600" b="1">
                <a:cs typeface="Arial" charset="0"/>
              </a:rPr>
              <a:t>, </a:t>
            </a:r>
            <a:r>
              <a:rPr lang="ru-RU" sz="1600" b="1"/>
              <a:t>дифтерия</a:t>
            </a:r>
            <a:r>
              <a:rPr lang="ru-RU" sz="1600" b="1">
                <a:cs typeface="Arial" charset="0"/>
              </a:rPr>
              <a:t>, </a:t>
            </a:r>
            <a:endParaRPr lang="ru-RU">
              <a:latin typeface="Tahoma" pitchFamily="34" charset="0"/>
              <a:cs typeface="Arial" charset="0"/>
            </a:endParaRPr>
          </a:p>
        </p:txBody>
      </p:sp>
      <p:sp>
        <p:nvSpPr>
          <p:cNvPr id="93230" name="Rectangle 46"/>
          <p:cNvSpPr>
            <a:spLocks noChangeArrowheads="1"/>
          </p:cNvSpPr>
          <p:nvPr/>
        </p:nvSpPr>
        <p:spPr bwMode="auto">
          <a:xfrm>
            <a:off x="2789238" y="1482625"/>
            <a:ext cx="2501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1600" b="1" dirty="0"/>
              <a:t>полиомиелит</a:t>
            </a:r>
            <a:r>
              <a:rPr lang="ru-RU" sz="1600" b="1" dirty="0">
                <a:cs typeface="Arial" charset="0"/>
              </a:rPr>
              <a:t>,</a:t>
            </a:r>
            <a:r>
              <a:rPr lang="ru-RU" sz="1600" b="1" dirty="0"/>
              <a:t> гепатит</a:t>
            </a:r>
            <a:r>
              <a:rPr lang="ru-RU" sz="1600" b="1" dirty="0">
                <a:cs typeface="Arial" charset="0"/>
              </a:rPr>
              <a:t> B</a:t>
            </a:r>
            <a:endParaRPr lang="ru-RU" dirty="0">
              <a:latin typeface="Tahoma" pitchFamily="34" charset="0"/>
              <a:cs typeface="Arial" charset="0"/>
            </a:endParaRPr>
          </a:p>
        </p:txBody>
      </p:sp>
      <p:sp>
        <p:nvSpPr>
          <p:cNvPr id="93231" name="Rectangle 47"/>
          <p:cNvSpPr>
            <a:spLocks noChangeArrowheads="1"/>
          </p:cNvSpPr>
          <p:nvPr/>
        </p:nvSpPr>
        <p:spPr bwMode="auto">
          <a:xfrm>
            <a:off x="3736975" y="1744563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600" b="1">
                <a:cs typeface="Arial" charset="0"/>
              </a:rPr>
              <a:t>0%</a:t>
            </a:r>
            <a:endParaRPr lang="ru-RU">
              <a:latin typeface="Tahoma" pitchFamily="34" charset="0"/>
              <a:cs typeface="Arial" charset="0"/>
            </a:endParaRPr>
          </a:p>
        </p:txBody>
      </p:sp>
      <p:pic>
        <p:nvPicPr>
          <p:cNvPr id="93232" name="Picture 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25" y="6965950"/>
            <a:ext cx="9166225" cy="4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233" name="Picture 49" descr="WHO 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5494" y="5716492"/>
            <a:ext cx="971002" cy="1039913"/>
          </a:xfrm>
          <a:prstGeom prst="rect">
            <a:avLst/>
          </a:prstGeom>
          <a:noFill/>
        </p:spPr>
      </p:pic>
      <p:sp>
        <p:nvSpPr>
          <p:cNvPr id="93234" name="Text Box 50"/>
          <p:cNvSpPr txBox="1">
            <a:spLocks noChangeArrowheads="1"/>
          </p:cNvSpPr>
          <p:nvPr/>
        </p:nvSpPr>
        <p:spPr bwMode="auto">
          <a:xfrm>
            <a:off x="0" y="6613525"/>
            <a:ext cx="4752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b="1"/>
              <a:t>С.М.Харит, 2007г. НИИДИ С.-Петербург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44624"/>
            <a:ext cx="8421688" cy="6778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История создания вакцин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4704"/>
            <a:ext cx="7956376" cy="5300663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179</a:t>
            </a:r>
            <a:r>
              <a:rPr lang="en-US" sz="2400" b="1" dirty="0" smtClean="0"/>
              <a:t>6</a:t>
            </a:r>
            <a:r>
              <a:rPr lang="ru-RU" sz="2400" b="1" dirty="0" smtClean="0"/>
              <a:t> – натуральная оспа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1885 – бешенство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1896 – тиф, холера, чума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1920е – дифтерия, коклюш, столбняк, ТВ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1930е – желтая лихорадка, грипп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1950е – АКДС, ОПВ, ИПВ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1960е – корь, паротит, краснуха, АКДС-ИПВ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1970е – </a:t>
            </a:r>
            <a:r>
              <a:rPr lang="en-US" sz="2400" b="1" dirty="0" smtClean="0"/>
              <a:t>MMR</a:t>
            </a:r>
            <a:r>
              <a:rPr lang="ru-RU" sz="2400" b="1" dirty="0" smtClean="0"/>
              <a:t>, пневмококк, менингококк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1980е – ВГВ, </a:t>
            </a:r>
            <a:r>
              <a:rPr lang="en-US" sz="2400" b="1" dirty="0" err="1" smtClean="0"/>
              <a:t>aK</a:t>
            </a:r>
            <a:r>
              <a:rPr lang="en-US" sz="2400" b="1" dirty="0" smtClean="0"/>
              <a:t>, </a:t>
            </a:r>
            <a:r>
              <a:rPr lang="ru-RU" sz="2400" b="1" dirty="0" smtClean="0"/>
              <a:t>ХИБ</a:t>
            </a:r>
            <a:r>
              <a:rPr lang="en-US" sz="2400" b="1" dirty="0" smtClean="0"/>
              <a:t>, </a:t>
            </a:r>
            <a:r>
              <a:rPr lang="ru-RU" sz="2400" b="1" dirty="0" smtClean="0"/>
              <a:t>ветряная оспа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1990е – ВГА, </a:t>
            </a:r>
            <a:r>
              <a:rPr lang="en-US" sz="2400" b="1" dirty="0" err="1" smtClean="0"/>
              <a:t>DTPa</a:t>
            </a:r>
            <a:r>
              <a:rPr lang="en-US" sz="2400" b="1" dirty="0" smtClean="0"/>
              <a:t>-HBV-IPV-Hib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ротавирус</a:t>
            </a:r>
            <a:r>
              <a:rPr lang="ru-RU" sz="2400" b="1" dirty="0" smtClean="0"/>
              <a:t>, б-</a:t>
            </a:r>
            <a:r>
              <a:rPr lang="ru-RU" sz="2400" b="1" dirty="0" err="1" smtClean="0"/>
              <a:t>нь</a:t>
            </a:r>
            <a:r>
              <a:rPr lang="ru-RU" sz="2400" b="1" dirty="0" smtClean="0"/>
              <a:t> Лайма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ru-RU" sz="2400" b="1" dirty="0" smtClean="0"/>
              <a:t>2000е – более 400 вакцин разрабатывается в Европе и США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/>
          <a:srcRect l="18101" r="31188" b="5403"/>
          <a:stretch/>
        </p:blipFill>
        <p:spPr>
          <a:xfrm>
            <a:off x="7010524" y="1023938"/>
            <a:ext cx="2133476" cy="3887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74712"/>
            <a:ext cx="7340600" cy="76200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КОМПОНЕНТЫ ВАКЦИН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295400"/>
            <a:ext cx="5638800" cy="2514600"/>
          </a:xfrm>
          <a:solidFill>
            <a:srgbClr val="FFCCFF"/>
          </a:solidFill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АТТЕНУИРОВАННЫЙ (ЖИВОЙ)</a:t>
            </a:r>
          </a:p>
          <a:p>
            <a:pPr algn="r"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                                           вирус/бактерия</a:t>
            </a:r>
          </a:p>
          <a:p>
            <a:pPr algn="r"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ИНАКТИВИРОВАННЫЙ   (УБИТЫЙ)</a:t>
            </a:r>
          </a:p>
          <a:p>
            <a:pPr algn="r"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                                           вирус/бактерия</a:t>
            </a:r>
          </a:p>
          <a:p>
            <a:pPr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АНАТОКСИН</a:t>
            </a:r>
          </a:p>
          <a:p>
            <a:pPr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КАПСУЛЬНЫЙ ПОЛИСАХАРИД</a:t>
            </a:r>
          </a:p>
          <a:p>
            <a:pPr>
              <a:buFont typeface="Wingdings" pitchFamily="2" charset="2"/>
              <a:buNone/>
            </a:pPr>
            <a:r>
              <a:rPr lang="en-GB" sz="1700" b="1" smtClean="0">
                <a:solidFill>
                  <a:srgbClr val="0F013B"/>
                </a:solidFill>
                <a:latin typeface="+mj-lt"/>
              </a:rPr>
              <a:t>ЧАСТИЦЫ АНТИГЕНА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990600" y="1371600"/>
            <a:ext cx="2590800" cy="519113"/>
          </a:xfrm>
          <a:prstGeom prst="rect">
            <a:avLst/>
          </a:prstGeom>
          <a:solidFill>
            <a:srgbClr val="33CC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>
                <a:latin typeface="+mj-lt"/>
              </a:rPr>
              <a:t>АНТИГЕН</a:t>
            </a:r>
            <a:endParaRPr lang="ru-RU" sz="2400">
              <a:latin typeface="+mj-lt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1219200" y="4953000"/>
            <a:ext cx="2514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 sz="2400">
              <a:latin typeface="+mj-lt"/>
            </a:endParaRP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8600" y="4267200"/>
            <a:ext cx="3200400" cy="457200"/>
          </a:xfrm>
          <a:prstGeom prst="rect">
            <a:avLst/>
          </a:prstGeom>
          <a:solidFill>
            <a:srgbClr val="99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+mj-lt"/>
              </a:rPr>
              <a:t>адъюванты</a:t>
            </a:r>
            <a:endParaRPr lang="ru-RU" sz="240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295400" y="5029200"/>
            <a:ext cx="3124200" cy="457200"/>
          </a:xfrm>
          <a:prstGeom prst="rect">
            <a:avLst/>
          </a:prstGeom>
          <a:solidFill>
            <a:srgbClr val="99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+mj-lt"/>
              </a:rPr>
              <a:t>стабилизаторы</a:t>
            </a:r>
            <a:endParaRPr lang="ru-RU" sz="240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533400" y="5715000"/>
            <a:ext cx="3124200" cy="457200"/>
          </a:xfrm>
          <a:prstGeom prst="rect">
            <a:avLst/>
          </a:prstGeom>
          <a:solidFill>
            <a:srgbClr val="99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+mj-lt"/>
              </a:rPr>
              <a:t>консерванты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4191000" y="4876800"/>
            <a:ext cx="3581400" cy="457200"/>
          </a:xfrm>
          <a:prstGeom prst="rect">
            <a:avLst/>
          </a:prstGeom>
          <a:solidFill>
            <a:srgbClr val="FF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solidFill>
                  <a:srgbClr val="A50021"/>
                </a:solidFill>
                <a:latin typeface="+mj-lt"/>
              </a:rPr>
              <a:t>Альбумин     Желатин</a:t>
            </a:r>
            <a:endParaRPr lang="ru-RU">
              <a:solidFill>
                <a:srgbClr val="A50021"/>
              </a:solidFill>
              <a:latin typeface="+mj-lt"/>
            </a:endParaRPr>
          </a:p>
        </p:txBody>
      </p:sp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2362200" y="3962400"/>
            <a:ext cx="6477000" cy="457200"/>
          </a:xfrm>
          <a:prstGeom prst="rect">
            <a:avLst/>
          </a:prstGeom>
          <a:solidFill>
            <a:srgbClr val="FF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>
                <a:solidFill>
                  <a:srgbClr val="A50021"/>
                </a:solidFill>
                <a:latin typeface="+mj-lt"/>
              </a:rPr>
              <a:t>Соль (фосфат) или гидроксид алюминия</a:t>
            </a:r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886200" y="5638800"/>
            <a:ext cx="525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 sz="2400">
              <a:latin typeface="+mj-lt"/>
            </a:endParaRPr>
          </a:p>
        </p:txBody>
      </p: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2971800" y="5867400"/>
            <a:ext cx="5867400" cy="720197"/>
          </a:xfrm>
          <a:prstGeom prst="rect">
            <a:avLst/>
          </a:prstGeom>
          <a:solidFill>
            <a:srgbClr val="FFFF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ru-RU" sz="2400" b="1">
                <a:solidFill>
                  <a:srgbClr val="A50021"/>
                </a:solidFill>
                <a:latin typeface="+mj-lt"/>
              </a:rPr>
              <a:t>тиомерсал,  формальдегид,   неомицин, 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ru-RU" sz="2400" b="1">
                <a:solidFill>
                  <a:srgbClr val="A50021"/>
                </a:solidFill>
                <a:latin typeface="+mj-lt"/>
              </a:rPr>
              <a:t>фенол, феноксиэтанол</a:t>
            </a:r>
            <a:endParaRPr lang="ru-RU" sz="240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8964613" cy="659765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/>
              <a:t>Объём прививочной дозы 0,5 мл. </a:t>
            </a:r>
            <a:r>
              <a:rPr lang="ru-RU" sz="1900" dirty="0" smtClean="0"/>
              <a:t>Удерживаемый белками и адсорбентом антисептик медленно покидает место внутримышечной инъекции, из тканевой жидкости и лимфы попадает в кровь, откуда выводится с мочой и испражнениями.</a:t>
            </a:r>
            <a:r>
              <a:rPr lang="ru-RU" sz="2600" dirty="0" smtClean="0"/>
              <a:t> 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/>
              <a:t>Если бы даже все 25-50 мкг </a:t>
            </a:r>
            <a:r>
              <a:rPr lang="ru-RU" sz="2600" dirty="0" err="1" smtClean="0"/>
              <a:t>мертиолята</a:t>
            </a:r>
            <a:r>
              <a:rPr lang="ru-RU" sz="2600" dirty="0" smtClean="0"/>
              <a:t> сразу попали в кровь и распределились в тканях организма, то при весе новорожденного 3 600 г в 1мл крови, получается </a:t>
            </a:r>
            <a:r>
              <a:rPr lang="ru-RU" sz="2600" b="1" dirty="0" smtClean="0"/>
              <a:t>0,014 мкг/мл </a:t>
            </a:r>
            <a:r>
              <a:rPr lang="ru-RU" sz="2600" dirty="0" err="1" smtClean="0"/>
              <a:t>мертиолята</a:t>
            </a:r>
            <a:r>
              <a:rPr lang="ru-RU" sz="2600" dirty="0" smtClean="0"/>
              <a:t>. Фактически </a:t>
            </a:r>
            <a:r>
              <a:rPr lang="ru-RU" sz="2600" dirty="0" err="1" smtClean="0"/>
              <a:t>атомноабсорционной</a:t>
            </a:r>
            <a:r>
              <a:rPr lang="ru-RU" sz="2600" dirty="0" smtClean="0"/>
              <a:t> спектрометрией в крови 40 доношенных детей </a:t>
            </a:r>
            <a:r>
              <a:rPr lang="ru-RU" sz="2600" b="1" dirty="0" smtClean="0"/>
              <a:t>моложе 6 мес</a:t>
            </a:r>
            <a:r>
              <a:rPr lang="ru-RU" sz="2600" dirty="0" smtClean="0"/>
              <a:t>., иммунизированных </a:t>
            </a:r>
            <a:r>
              <a:rPr lang="ru-RU" sz="2600" dirty="0" err="1" smtClean="0"/>
              <a:t>тимеросалсодержащими</a:t>
            </a:r>
            <a:r>
              <a:rPr lang="ru-RU" sz="2600" dirty="0" smtClean="0"/>
              <a:t> </a:t>
            </a:r>
            <a:r>
              <a:rPr lang="ru-RU" sz="2600" dirty="0" err="1" smtClean="0"/>
              <a:t>вакцинами«найдена</a:t>
            </a:r>
            <a:r>
              <a:rPr lang="ru-RU" sz="2600" dirty="0" smtClean="0"/>
              <a:t>» концентрация </a:t>
            </a:r>
            <a:r>
              <a:rPr lang="ru-RU" sz="2600" b="1" dirty="0" smtClean="0"/>
              <a:t>0,003 - 0,017 мкг/мл</a:t>
            </a:r>
            <a:r>
              <a:rPr lang="ru-RU" sz="2600" dirty="0" smtClean="0"/>
              <a:t>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b="1" dirty="0" smtClean="0">
                <a:solidFill>
                  <a:srgbClr val="CC0000"/>
                </a:solidFill>
              </a:rPr>
              <a:t>Максимально переносимая концентрация </a:t>
            </a:r>
            <a:r>
              <a:rPr lang="ru-RU" sz="2600" b="1" dirty="0" err="1" smtClean="0">
                <a:solidFill>
                  <a:srgbClr val="CC0000"/>
                </a:solidFill>
              </a:rPr>
              <a:t>мертиолята</a:t>
            </a:r>
            <a:r>
              <a:rPr lang="ru-RU" sz="2600" b="1" dirty="0" smtClean="0">
                <a:solidFill>
                  <a:srgbClr val="CC0000"/>
                </a:solidFill>
              </a:rPr>
              <a:t> 0,05мкг/мл во много раз выше концентрации, возникающей в крови у ребёнка</a:t>
            </a:r>
            <a:r>
              <a:rPr lang="ru-RU" sz="2600" b="1" dirty="0" smtClean="0">
                <a:solidFill>
                  <a:srgbClr val="CC0000"/>
                </a:solidFill>
              </a:rPr>
              <a:t>.</a:t>
            </a:r>
            <a:endParaRPr lang="ru-RU" sz="2600" dirty="0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вакцинац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0" y="0"/>
            <a:ext cx="2762250" cy="1657350"/>
          </a:xfrm>
          <a:prstGeom prst="rect">
            <a:avLst/>
          </a:prstGeom>
          <a:noFill/>
        </p:spPr>
      </p:pic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418" y="1844601"/>
            <a:ext cx="9172418" cy="425043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/>
              <a:t>Неправильное </a:t>
            </a:r>
            <a:r>
              <a:rPr lang="ru-RU" sz="2600" dirty="0" smtClean="0"/>
              <a:t>введение вакцин (</a:t>
            </a:r>
            <a:r>
              <a:rPr lang="ru-RU" sz="2600" dirty="0" smtClean="0">
                <a:cs typeface="Times New Roman" pitchFamily="18" charset="0"/>
              </a:rPr>
              <a:t>вакцину БЦЖ - подкожно, вакцины, содержащие гидроксид алюминия</a:t>
            </a:r>
            <a:r>
              <a:rPr lang="ru-RU" sz="2600" dirty="0" smtClean="0"/>
              <a:t> –</a:t>
            </a:r>
            <a:r>
              <a:rPr lang="ru-RU" sz="2600" dirty="0" smtClean="0">
                <a:cs typeface="Times New Roman" pitchFamily="18" charset="0"/>
              </a:rPr>
              <a:t> </a:t>
            </a:r>
            <a:r>
              <a:rPr lang="ru-RU" sz="2600" dirty="0" err="1" smtClean="0">
                <a:cs typeface="Times New Roman" pitchFamily="18" charset="0"/>
              </a:rPr>
              <a:t>внутрикожно</a:t>
            </a:r>
            <a:r>
              <a:rPr lang="ru-RU" sz="2600" dirty="0" smtClean="0">
                <a:cs typeface="Times New Roman" pitchFamily="18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>
                <a:cs typeface="Times New Roman" pitchFamily="18" charset="0"/>
              </a:rPr>
              <a:t>Введение не тех доз (10 вместо 1)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>
                <a:cs typeface="Times New Roman" pitchFamily="18" charset="0"/>
              </a:rPr>
              <a:t>Введение не тех препаратов (</a:t>
            </a:r>
            <a:r>
              <a:rPr lang="ru-RU" sz="2600" dirty="0" err="1" smtClean="0">
                <a:cs typeface="Times New Roman" pitchFamily="18" charset="0"/>
              </a:rPr>
              <a:t>туляремийная</a:t>
            </a:r>
            <a:r>
              <a:rPr lang="ru-RU" sz="2600" dirty="0" smtClean="0">
                <a:cs typeface="Times New Roman" pitchFamily="18" charset="0"/>
              </a:rPr>
              <a:t> вакцина вместо туберкулина)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>
                <a:cs typeface="Times New Roman" pitchFamily="18" charset="0"/>
              </a:rPr>
              <a:t>Введение вакцин повторно, с коротким интервалом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sz="2600" dirty="0" smtClean="0"/>
              <a:t>Случайное </a:t>
            </a:r>
            <a:r>
              <a:rPr lang="ru-RU" sz="2600" dirty="0" smtClean="0"/>
              <a:t>использование вместо растворителей различных лекарственных </a:t>
            </a:r>
            <a:r>
              <a:rPr lang="ru-RU" sz="2600" dirty="0" smtClean="0"/>
              <a:t>препаратов</a:t>
            </a:r>
            <a:endParaRPr lang="ru-RU" sz="2600" dirty="0" smtClean="0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468313" y="6095037"/>
            <a:ext cx="82224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+mj-lt"/>
              </a:rPr>
              <a:t>нарушение стерильности при инъекции</a:t>
            </a:r>
            <a:endParaRPr lang="ru-RU" sz="24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7384"/>
            <a:ext cx="7092280" cy="1340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3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НАРУШЕНИЕ ТЕХНИКИ </a:t>
            </a:r>
            <a:endParaRPr lang="ru-RU" sz="34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ru-RU" sz="3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ИММУНИЗАЦИИ</a:t>
            </a:r>
            <a:endParaRPr lang="ru-RU" sz="3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0" y="92867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Рассудок и здравый смысл не то, что оспа: привить нельзя.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997200"/>
            <a:ext cx="32766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38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425"/>
            <a:ext cx="8496300" cy="576263"/>
          </a:xfrm>
        </p:spPr>
        <p:txBody>
          <a:bodyPr>
            <a:normAutofit fontScale="90000"/>
          </a:bodyPr>
          <a:lstStyle/>
          <a:p>
            <a:r>
              <a:rPr lang="en-US" sz="3200" b="1"/>
              <a:t>1</a:t>
            </a:r>
            <a:r>
              <a:rPr lang="ru-RU" sz="3200" b="1"/>
              <a:t>0 заветов иммунизации доктора Томаса Саари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764704"/>
            <a:ext cx="8928992" cy="6552728"/>
          </a:xfrm>
        </p:spPr>
        <p:txBody>
          <a:bodyPr>
            <a:normAutofit/>
          </a:bodyPr>
          <a:lstStyle/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85371F"/>
                </a:solidFill>
                <a:latin typeface="+mj-lt"/>
              </a:rPr>
              <a:t>Не отказывай в вакцинации ни одному ребенку ибо все дети имеют право на защиту от болезней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85371F"/>
                </a:solidFill>
                <a:latin typeface="+mj-lt"/>
              </a:rPr>
              <a:t>Просветляй умы тех, кто не исполняет своего долга по защите потомства от инфекций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FF0000"/>
                </a:solidFill>
                <a:latin typeface="+mj-lt"/>
              </a:rPr>
              <a:t>Перед вакцинацией заручись согласием своего пациента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000066"/>
                </a:solidFill>
                <a:latin typeface="+mj-lt"/>
              </a:rPr>
              <a:t>Относись к вакцинам почтительно, с благоговением и обращайся с ними бережно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000066"/>
                </a:solidFill>
                <a:latin typeface="+mj-lt"/>
              </a:rPr>
              <a:t>Не бойся одновременного введения нескольких вакцин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000066"/>
                </a:solidFill>
                <a:latin typeface="+mj-lt"/>
              </a:rPr>
              <a:t>Никогда не уменьшай рекомендуемой дозы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006600"/>
                </a:solidFill>
                <a:latin typeface="+mj-lt"/>
              </a:rPr>
              <a:t>Не начинай курс вакцинации заново, если какая-либо из доз была введена с запозданием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FF0000"/>
                </a:solidFill>
                <a:latin typeface="+mj-lt"/>
              </a:rPr>
              <a:t>Не откладывай на завтра вакцинацию которая могла быть проведена сегодня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3333FF"/>
                </a:solidFill>
                <a:latin typeface="+mj-lt"/>
              </a:rPr>
              <a:t>Будь открыт к изменениям в календаре прививок и придерживайся рекомендуемых специалистами схем вакцинации</a:t>
            </a:r>
          </a:p>
          <a:p>
            <a:pPr marL="360363" indent="-360363">
              <a:spcBef>
                <a:spcPts val="0"/>
              </a:spcBef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ru-RU" sz="2000" b="1" dirty="0">
                <a:solidFill>
                  <a:srgbClr val="FF0000"/>
                </a:solidFill>
                <a:latin typeface="+mj-lt"/>
              </a:rPr>
              <a:t>Не забывай тех 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дней, </a:t>
            </a:r>
            <a:r>
              <a:rPr lang="ru-RU" sz="2000" b="1" dirty="0">
                <a:solidFill>
                  <a:srgbClr val="FF0000"/>
                </a:solidFill>
                <a:latin typeface="+mj-lt"/>
              </a:rPr>
              <a:t>когда твои предки страдали от болезней в отсутствии вакцин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ru-RU" sz="2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99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Oval 2" descr="EF2"/>
          <p:cNvSpPr>
            <a:spLocks noGrp="1" noChangeArrowheads="1"/>
          </p:cNvSpPr>
          <p:nvPr>
            <p:ph type="body" idx="1"/>
          </p:nvPr>
        </p:nvSpPr>
        <p:spPr>
          <a:xfrm>
            <a:off x="900113" y="836613"/>
            <a:ext cx="7772400" cy="5627687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  <a:round/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1619672" y="2348880"/>
            <a:ext cx="5832177" cy="261560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1163" y="-77788"/>
            <a:ext cx="9967913" cy="70199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68592"/>
          </a:xfrm>
        </p:spPr>
        <p:txBody>
          <a:bodyPr>
            <a:noAutofit/>
          </a:bodyPr>
          <a:lstStyle/>
          <a:p>
            <a:r>
              <a:rPr lang="ru-RU" sz="5500" b="1" dirty="0">
                <a:solidFill>
                  <a:srgbClr val="FF0000"/>
                </a:solidFill>
              </a:rPr>
              <a:t>Вакцинация –</a:t>
            </a:r>
            <a:endParaRPr lang="ru-RU" sz="55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360" y="908720"/>
            <a:ext cx="8401080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это введение антигенного материала, с целью создания </a:t>
            </a:r>
            <a:r>
              <a:rPr lang="ru-RU" sz="4000" dirty="0" smtClean="0"/>
              <a:t>специфической   </a:t>
            </a:r>
            <a:r>
              <a:rPr lang="ru-RU" sz="4000" dirty="0" smtClean="0"/>
              <a:t>невосприимчивости   </a:t>
            </a:r>
            <a:r>
              <a:rPr lang="ru-RU" sz="4000" dirty="0" smtClean="0"/>
              <a:t>                               к </a:t>
            </a:r>
            <a:r>
              <a:rPr lang="ru-RU" sz="4000" dirty="0" smtClean="0"/>
              <a:t>инфекционному </a:t>
            </a:r>
            <a:r>
              <a:rPr lang="ru-RU" sz="4000" dirty="0" smtClean="0"/>
              <a:t>заболеванию  путем имитации естественного                      и </a:t>
            </a:r>
            <a:r>
              <a:rPr lang="ru-RU" sz="4000" dirty="0" smtClean="0"/>
              <a:t>инфекционного процесса </a:t>
            </a:r>
            <a:r>
              <a:rPr lang="ru-RU" sz="4000" dirty="0" smtClean="0"/>
              <a:t>                          с </a:t>
            </a:r>
            <a:r>
              <a:rPr lang="ru-RU" sz="4000" dirty="0" smtClean="0"/>
              <a:t>благоприятным исходом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  <p:pic>
        <p:nvPicPr>
          <p:cNvPr id="4" name="Рисунок 3" descr="http://imglife.ru/uploads/posts/2011-02/thumbs/1296668101_15e1a34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8602" y="3908251"/>
            <a:ext cx="2259902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70396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44624"/>
            <a:ext cx="7623175" cy="1752600"/>
          </a:xfrm>
          <a:noFill/>
          <a:ln>
            <a:solidFill>
              <a:schemeClr val="accent1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ru-RU" sz="4200" b="1" dirty="0">
                <a:latin typeface="Arial" charset="0"/>
              </a:rPr>
              <a:t>«Об иммунопрофилактике инфекционных болезней»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2180828"/>
            <a:ext cx="8064896" cy="312038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Федеральный закон № 157-ФЗ от 17 сентября 1998 г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(в ред. Федеральных законов от 07.08.2000 N 122-ФЗ,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10.01.2003 N 15-ФЗ, от 22.08.2004 N 122-ФЗ,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29.12.2004 N 199-ФЗ, от 30.06.2006 N 91-ФЗ,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18.10.2007 N 230-ФЗ, от 01.12.2007 N 309-ФЗ,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23.07.2008 N 160-ФЗ, от 25.12.2008 N 281-ФЗ,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30.12.2008 N 313-ФЗ, от 24.07.2009 N 213-ФЗ,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08.12.2010 N 341-ФЗ, от 18.07.2011 N 242-ФЗ,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25.12.2012 N 264-ФЗ, от 07.05.2013 N 104-ФЗ,</a:t>
            </a:r>
          </a:p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tx1"/>
                </a:solidFill>
              </a:rPr>
              <a:t>от 02.07.2013 N 185-ФЗ, от 25.11.2013 N 317-ФЗ)</a:t>
            </a:r>
          </a:p>
          <a:p>
            <a:pPr>
              <a:lnSpc>
                <a:spcPct val="90000"/>
              </a:lnSpc>
            </a:pPr>
            <a:endParaRPr lang="ru-RU" sz="26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ru-RU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0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2008" y="188640"/>
            <a:ext cx="9396536" cy="93610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НАЦИОНАЛЬНЫЙ КАЛЕНДАРЬ ПРОФИЛАКТИЧЕСКИХ ПРИВИВОК РФ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Приказ Минздрава России № 125н от 21.03.2014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804985"/>
              </p:ext>
            </p:extLst>
          </p:nvPr>
        </p:nvGraphicFramePr>
        <p:xfrm>
          <a:off x="179512" y="1052736"/>
          <a:ext cx="8712966" cy="5616625"/>
        </p:xfrm>
        <a:graphic>
          <a:graphicData uri="http://schemas.openxmlformats.org/drawingml/2006/table">
            <a:tbl>
              <a:tblPr/>
              <a:tblGrid>
                <a:gridCol w="1031987"/>
                <a:gridCol w="471343"/>
                <a:gridCol w="340825"/>
                <a:gridCol w="470814"/>
                <a:gridCol w="470814"/>
                <a:gridCol w="470814"/>
                <a:gridCol w="470814"/>
                <a:gridCol w="325502"/>
                <a:gridCol w="349279"/>
                <a:gridCol w="349279"/>
                <a:gridCol w="535808"/>
                <a:gridCol w="240956"/>
                <a:gridCol w="267905"/>
                <a:gridCol w="267905"/>
                <a:gridCol w="272131"/>
                <a:gridCol w="535808"/>
                <a:gridCol w="535808"/>
                <a:gridCol w="331313"/>
                <a:gridCol w="973861"/>
              </a:tblGrid>
              <a:tr h="20907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F243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8275" algn="l"/>
                          <a:tab pos="3477895" algn="ctr"/>
                        </a:tabLs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		дети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взрослые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9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месяцы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3-5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8-13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15-17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Туберкулез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3-7 дней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МБТ-</a:t>
                      </a: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Гепатит 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rowSpan="2"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взрослые от 18 до 55 лет*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688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4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Пневмококковая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инфекция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Коклюш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КДС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КДС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КДС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КДС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Дифтерия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АДС-М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АДС-М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Каждые 10 лет от момента последней ревакцинации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89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Столбняк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62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Полиомиелит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ИПВ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Корь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 35 лет*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6752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Краснуха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женщины от 18 до 25 лет (включительно)*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76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Эпидемический паротит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Грипп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ежегодно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ежегодно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76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ХИБ-инфекция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F243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RV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3" marR="55373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88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27"/>
            <a:ext cx="8229600" cy="1139825"/>
          </a:xfrm>
        </p:spPr>
        <p:txBody>
          <a:bodyPr/>
          <a:lstStyle/>
          <a:p>
            <a:r>
              <a:rPr lang="ru-RU" sz="3400" b="1" dirty="0">
                <a:solidFill>
                  <a:srgbClr val="FF0000"/>
                </a:solidFill>
                <a:latin typeface="Arial" charset="0"/>
              </a:rPr>
              <a:t>Профилактические прививки </a:t>
            </a:r>
            <a:br>
              <a:rPr lang="ru-RU" sz="3400" b="1" dirty="0">
                <a:solidFill>
                  <a:srgbClr val="FF0000"/>
                </a:solidFill>
                <a:latin typeface="Arial" charset="0"/>
              </a:rPr>
            </a:br>
            <a:r>
              <a:rPr lang="ru-RU" sz="3400" b="1" dirty="0">
                <a:solidFill>
                  <a:srgbClr val="FF0000"/>
                </a:solidFill>
                <a:latin typeface="Arial" charset="0"/>
              </a:rPr>
              <a:t>по эпидемическим показаниям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23850" y="1412875"/>
            <a:ext cx="8424863" cy="792163"/>
          </a:xfrm>
          <a:prstGeom prst="rect">
            <a:avLst/>
          </a:prstGeom>
          <a:solidFill>
            <a:schemeClr val="accent1">
              <a:alpha val="3999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/>
              <a:t>проводятся гражданам </a:t>
            </a:r>
          </a:p>
          <a:p>
            <a:pPr algn="ctr"/>
            <a:r>
              <a:rPr lang="ru-RU" sz="2400" b="1" i="1" dirty="0"/>
              <a:t>при угрозе возникновения инфекционных болезней</a:t>
            </a:r>
          </a:p>
        </p:txBody>
      </p:sp>
      <p:sp>
        <p:nvSpPr>
          <p:cNvPr id="19472" name="AutoShape 16"/>
          <p:cNvSpPr>
            <a:spLocks noChangeArrowheads="1"/>
          </p:cNvSpPr>
          <p:nvPr/>
        </p:nvSpPr>
        <p:spPr bwMode="auto">
          <a:xfrm>
            <a:off x="468313" y="2565400"/>
            <a:ext cx="3887787" cy="1944688"/>
          </a:xfrm>
          <a:prstGeom prst="downArrowCallout">
            <a:avLst>
              <a:gd name="adj1" fmla="val 14476"/>
              <a:gd name="adj2" fmla="val 14050"/>
              <a:gd name="adj3" fmla="val 12245"/>
              <a:gd name="adj4" fmla="val 84329"/>
            </a:avLst>
          </a:prstGeom>
          <a:solidFill>
            <a:schemeClr val="folHlink">
              <a:alpha val="10001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Решение</a:t>
            </a:r>
            <a:r>
              <a:rPr lang="ru-RU" sz="2000" b="1" dirty="0"/>
              <a:t> о проведении </a:t>
            </a:r>
          </a:p>
          <a:p>
            <a:pPr algn="ctr"/>
            <a:r>
              <a:rPr lang="ru-RU" sz="2000" b="1" dirty="0"/>
              <a:t>профилактических прививок </a:t>
            </a:r>
          </a:p>
          <a:p>
            <a:pPr algn="ctr"/>
            <a:r>
              <a:rPr lang="ru-RU" sz="2000" b="1" dirty="0"/>
              <a:t>по эпидемическим </a:t>
            </a:r>
          </a:p>
          <a:p>
            <a:pPr algn="ctr"/>
            <a:r>
              <a:rPr lang="ru-RU" sz="2000" b="1" dirty="0"/>
              <a:t>показаниям </a:t>
            </a:r>
          </a:p>
          <a:p>
            <a:pPr algn="ctr"/>
            <a:r>
              <a:rPr lang="ru-RU" sz="2800" b="1" dirty="0" smtClean="0"/>
              <a:t>принимают</a:t>
            </a:r>
            <a:endParaRPr lang="ru-RU" sz="2800" b="1" dirty="0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35496" y="4581525"/>
            <a:ext cx="2160588" cy="1439863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200" b="1" dirty="0"/>
              <a:t>Главный </a:t>
            </a:r>
          </a:p>
          <a:p>
            <a:pPr algn="ctr"/>
            <a:r>
              <a:rPr lang="ru-RU" sz="2200" b="1" dirty="0"/>
              <a:t>государственный </a:t>
            </a:r>
          </a:p>
          <a:p>
            <a:pPr algn="ctr"/>
            <a:r>
              <a:rPr lang="ru-RU" sz="2200" b="1" dirty="0"/>
              <a:t>санитарный </a:t>
            </a:r>
          </a:p>
          <a:p>
            <a:pPr algn="ctr"/>
            <a:r>
              <a:rPr lang="ru-RU" sz="2200" b="1" dirty="0"/>
              <a:t>врач РФ</a:t>
            </a:r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2340099" y="4581525"/>
            <a:ext cx="2519933" cy="1439863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200" b="1" dirty="0"/>
              <a:t>Главные </a:t>
            </a:r>
          </a:p>
          <a:p>
            <a:pPr algn="ctr"/>
            <a:r>
              <a:rPr lang="ru-RU" sz="2200" b="1" dirty="0" smtClean="0"/>
              <a:t>гос. санитарные</a:t>
            </a:r>
            <a:endParaRPr lang="ru-RU" sz="2200" b="1" dirty="0"/>
          </a:p>
          <a:p>
            <a:pPr algn="ctr"/>
            <a:r>
              <a:rPr lang="ru-RU" sz="2200" b="1" dirty="0"/>
              <a:t>врачи субъектов </a:t>
            </a:r>
          </a:p>
          <a:p>
            <a:pPr algn="ctr"/>
            <a:r>
              <a:rPr lang="ru-RU" sz="2200" b="1" dirty="0"/>
              <a:t>РФ</a:t>
            </a:r>
          </a:p>
        </p:txBody>
      </p:sp>
      <p:sp>
        <p:nvSpPr>
          <p:cNvPr id="19475" name="AutoShape 19"/>
          <p:cNvSpPr>
            <a:spLocks noChangeArrowheads="1"/>
          </p:cNvSpPr>
          <p:nvPr/>
        </p:nvSpPr>
        <p:spPr bwMode="auto">
          <a:xfrm>
            <a:off x="5219700" y="2420938"/>
            <a:ext cx="3744913" cy="3600450"/>
          </a:xfrm>
          <a:prstGeom prst="foldedCorner">
            <a:avLst>
              <a:gd name="adj" fmla="val 12500"/>
            </a:avLst>
          </a:prstGeom>
          <a:solidFill>
            <a:schemeClr val="accent1">
              <a:alpha val="6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/>
              <a:t>Федеральный орган </a:t>
            </a:r>
          </a:p>
          <a:p>
            <a:pPr algn="ctr"/>
            <a:r>
              <a:rPr lang="ru-RU" b="1" i="1" dirty="0"/>
              <a:t>исполнительной власти РФ </a:t>
            </a:r>
          </a:p>
          <a:p>
            <a:pPr algn="ctr"/>
            <a:r>
              <a:rPr lang="ru-RU" b="1" i="1" dirty="0"/>
              <a:t>в области здравоохранения </a:t>
            </a:r>
          </a:p>
          <a:p>
            <a:pPr algn="ctr">
              <a:lnSpc>
                <a:spcPct val="140000"/>
              </a:lnSpc>
            </a:pPr>
            <a:r>
              <a:rPr lang="ru-RU" sz="2400" b="1" i="1" dirty="0"/>
              <a:t>устанавливает </a:t>
            </a:r>
          </a:p>
          <a:p>
            <a:pPr algn="ctr">
              <a:lnSpc>
                <a:spcPct val="90000"/>
              </a:lnSpc>
            </a:pPr>
            <a:r>
              <a:rPr lang="ru-RU" sz="2400" b="1" i="1" dirty="0"/>
              <a:t>сроки</a:t>
            </a:r>
            <a:r>
              <a:rPr lang="ru-RU" b="1" i="1" dirty="0"/>
              <a:t> и </a:t>
            </a:r>
            <a:r>
              <a:rPr lang="ru-RU" sz="2400" b="1" i="1" dirty="0"/>
              <a:t>порядок</a:t>
            </a:r>
            <a:r>
              <a:rPr lang="ru-RU" b="1" i="1" dirty="0"/>
              <a:t> </a:t>
            </a:r>
          </a:p>
          <a:p>
            <a:pPr algn="ctr">
              <a:lnSpc>
                <a:spcPct val="110000"/>
              </a:lnSpc>
            </a:pPr>
            <a:r>
              <a:rPr lang="ru-RU" sz="2400" b="1" i="1" dirty="0"/>
              <a:t>проведения</a:t>
            </a:r>
            <a:r>
              <a:rPr lang="ru-RU" b="1" i="1" dirty="0"/>
              <a:t> </a:t>
            </a:r>
          </a:p>
          <a:p>
            <a:pPr algn="ctr">
              <a:lnSpc>
                <a:spcPct val="170000"/>
              </a:lnSpc>
            </a:pPr>
            <a:r>
              <a:rPr lang="ru-RU" b="1" i="1" dirty="0"/>
              <a:t>профилактических прививок </a:t>
            </a:r>
          </a:p>
          <a:p>
            <a:pPr algn="ctr"/>
            <a:r>
              <a:rPr lang="ru-RU" b="1" i="1" dirty="0"/>
              <a:t>по эпидемическим показаниям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68313" y="6381750"/>
            <a:ext cx="820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ст. 10  ФЗ «Об иммунопрофилактики инфекционных болезней»</a:t>
            </a:r>
          </a:p>
        </p:txBody>
      </p:sp>
    </p:spTree>
    <p:extLst>
      <p:ext uri="{BB962C8B-B14F-4D97-AF65-F5344CB8AC3E}">
        <p14:creationId xmlns:p14="http://schemas.microsoft.com/office/powerpoint/2010/main" val="7420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5760"/>
            <a:ext cx="9082336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НОВОВВЕДЕНИЯ В КАЛЕНДАРЬ ПРОФИЛАКТИЧЕСКИХ ПРИВИВОК ПО ЭПИДЕМИЧЕСКИМ ПОКАЗАНИЯМ РФ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Приказ Минздрава России № 125н от </a:t>
            </a:r>
            <a:r>
              <a:rPr lang="ru-RU" sz="2400" dirty="0" smtClean="0"/>
              <a:t>21.03.2014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182824"/>
              </p:ext>
            </p:extLst>
          </p:nvPr>
        </p:nvGraphicFramePr>
        <p:xfrm>
          <a:off x="179512" y="1412775"/>
          <a:ext cx="8784976" cy="5367005"/>
        </p:xfrm>
        <a:graphic>
          <a:graphicData uri="http://schemas.openxmlformats.org/drawingml/2006/table">
            <a:tbl>
              <a:tblPr/>
              <a:tblGrid>
                <a:gridCol w="1664937"/>
                <a:gridCol w="7120039"/>
              </a:tblGrid>
              <a:tr h="792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 профилактической прививки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Категории граждан, подлежащих обязательной вакцинации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Против пневмококковой инфекции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Дети в возрасте от 2 до 5 лет, взрослые из групп риска, включая лиц, подлежащих призыву на военную службу.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Против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ротавирусной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инфекции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Дети для активной вакцинации с целью профилактики заболеваний, вызываемых </a:t>
                      </a:r>
                      <a:r>
                        <a:rPr lang="ru-RU" sz="1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ротавирусами</a:t>
                      </a: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Против         </a:t>
                      </a:r>
                    </a:p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ветряной             </a:t>
                      </a:r>
                    </a:p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оспы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Дети и взрослые из групп риска, включая лиц, подлежащих призыву на военную службу, ранее не привитые и не болевшие ветряной оспой.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Против 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гемофильной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инфекции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Дети, не привитые на первом году жизни против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гемофильной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инфекции.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1452814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Против менингококковой инфекции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Дети и взрослые в очагах менингококковой инфекции, вызванной менингококками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серогрупп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A или C. Вакцинация проводится в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эндемичных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регионах, а также в случае эпидемии, вызванной менингококками </a:t>
                      </a:r>
                      <a:r>
                        <a:rPr lang="ru-RU" sz="16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серогрупп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A или C. Лица, подлежащие призыву на военную службу.</a:t>
                      </a:r>
                    </a:p>
                  </a:txBody>
                  <a:tcPr marL="55795" marR="55795" marT="0" marB="0" anchor="ctr">
                    <a:lnL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1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Отличие от календаря прививок, </a:t>
            </a:r>
            <a:r>
              <a:rPr lang="ru-RU" sz="3200" dirty="0" smtClean="0">
                <a:solidFill>
                  <a:srgbClr val="FF0000"/>
                </a:solidFill>
              </a:rPr>
              <a:t>рекомендуемого ВОЗ, </a:t>
            </a:r>
            <a:r>
              <a:rPr lang="ru-RU" sz="3200" dirty="0" smtClean="0">
                <a:solidFill>
                  <a:srgbClr val="FF0000"/>
                </a:solidFill>
              </a:rPr>
              <a:t>и календарей прививок стран Европы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72279"/>
            <a:ext cx="8964488" cy="4869089"/>
          </a:xfrm>
        </p:spPr>
        <p:txBody>
          <a:bodyPr>
            <a:normAutofit fontScale="62500" lnSpcReduction="20000"/>
          </a:bodyPr>
          <a:lstStyle/>
          <a:p>
            <a:pPr marL="0" indent="360363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b="1" dirty="0" smtClean="0"/>
              <a:t>Отличия от календаря </a:t>
            </a:r>
            <a:r>
              <a:rPr lang="ru-RU" b="1" dirty="0" smtClean="0"/>
              <a:t>ВОЗ:</a:t>
            </a:r>
            <a:endParaRPr lang="ru-RU" b="1" dirty="0" smtClean="0"/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Вакцинация против </a:t>
            </a:r>
            <a:r>
              <a:rPr lang="ru-RU" dirty="0" err="1" smtClean="0"/>
              <a:t>ротавирусной</a:t>
            </a:r>
            <a:r>
              <a:rPr lang="ru-RU" dirty="0" smtClean="0"/>
              <a:t> инфекции не в основном календаре, а по эпидемическим показаниям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ХИБ вакцинация только для детей «групп риска», а не для всех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ВПЧ вакцинация не включена ни в один раздел </a:t>
            </a:r>
            <a:r>
              <a:rPr lang="ru-RU" dirty="0" smtClean="0"/>
              <a:t>приказа</a:t>
            </a:r>
          </a:p>
          <a:p>
            <a:pPr marL="0" indent="360363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300" b="1" dirty="0" smtClean="0"/>
              <a:t>Страны</a:t>
            </a:r>
            <a:r>
              <a:rPr lang="ru-RU" b="1" dirty="0" smtClean="0"/>
              <a:t> </a:t>
            </a:r>
            <a:r>
              <a:rPr lang="ru-RU" b="1" dirty="0" smtClean="0"/>
              <a:t>Западной Европы, США, Канада, Англия и др</a:t>
            </a:r>
            <a:r>
              <a:rPr lang="ru-RU" b="1" dirty="0" smtClean="0"/>
              <a:t>.:</a:t>
            </a:r>
            <a:endParaRPr lang="ru-RU" b="1" dirty="0" smtClean="0"/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Не включены 5 и 6 компонентные комбинированные вакцины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Нет ревакцинаций против коклюша подростков, взрослых, беременных с использованием бесклеточных коклюшных вакцин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dirty="0" smtClean="0"/>
              <a:t>Нет профилактики ветряной оспы и опоясывающего герпеса, профилактика менингококковой инфекции  и гепатита А – по эпидемическим показаниям</a:t>
            </a:r>
          </a:p>
        </p:txBody>
      </p:sp>
    </p:spTree>
    <p:extLst>
      <p:ext uri="{BB962C8B-B14F-4D97-AF65-F5344CB8AC3E}">
        <p14:creationId xmlns:p14="http://schemas.microsoft.com/office/powerpoint/2010/main" val="384613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2031</Words>
  <Application>Microsoft Office PowerPoint</Application>
  <PresentationFormat>Экран (4:3)</PresentationFormat>
  <Paragraphs>437</Paragraphs>
  <Slides>29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Актуальные вопросы иммунизации. Вакцинация  «За и против»</vt:lpstr>
      <vt:lpstr>Презентация PowerPoint</vt:lpstr>
      <vt:lpstr>Презентация PowerPoint</vt:lpstr>
      <vt:lpstr>Вакцинация –</vt:lpstr>
      <vt:lpstr>«Об иммунопрофилактике инфекционных болезней»</vt:lpstr>
      <vt:lpstr>НАЦИОНАЛЬНЫЙ КАЛЕНДАРЬ ПРОФИЛАКТИЧЕСКИХ ПРИВИВОК РФ Приказ Минздрава России № 125н от 21.03.2014 </vt:lpstr>
      <vt:lpstr>Профилактические прививки  по эпидемическим показаниям</vt:lpstr>
      <vt:lpstr>НОВОВВЕДЕНИЯ В КАЛЕНДАРЬ ПРОФИЛАКТИЧЕСКИХ ПРИВИВОК ПО ЭПИДЕМИЧЕСКИМ ПОКАЗАНИЯМ РФ Приказ Минздрава России № 125н от 21.03.2014</vt:lpstr>
      <vt:lpstr>Отличие от календаря прививок, рекомендуемого ВОЗ, и календарей прививок стран Европы</vt:lpstr>
      <vt:lpstr>Презентация PowerPoint</vt:lpstr>
      <vt:lpstr>Презентация PowerPoint</vt:lpstr>
      <vt:lpstr>Наш календарь расширяется, но это приводит к увеличению инъекций. В календаре прививок 2014 г</vt:lpstr>
      <vt:lpstr>Презентация PowerPoint</vt:lpstr>
      <vt:lpstr>Проблемы множественных инъекций</vt:lpstr>
      <vt:lpstr>Требования к проведению профилактических прививок</vt:lpstr>
      <vt:lpstr>Требования к проведению профилактических прививок</vt:lpstr>
      <vt:lpstr>Требования к медицинским иммунобиологическим препаратам (МИБП)</vt:lpstr>
      <vt:lpstr>Права граждан</vt:lpstr>
      <vt:lpstr>Права граждан</vt:lpstr>
      <vt:lpstr>Презентация PowerPoint</vt:lpstr>
      <vt:lpstr>МОТИВАЦИЯ ОТКАЗОВ ОТ ПРИВИВОК</vt:lpstr>
      <vt:lpstr>Причины смерти 4,1 млн. детей (из 10,5 млн. случаев смерти детей в мире) (по данным ВОЗ 2002 г.). </vt:lpstr>
      <vt:lpstr>История создания вакцин</vt:lpstr>
      <vt:lpstr>КОМПОНЕНТЫ ВАКЦИН</vt:lpstr>
      <vt:lpstr>Презентация PowerPoint</vt:lpstr>
      <vt:lpstr>Презентация PowerPoint</vt:lpstr>
      <vt:lpstr>Презентация PowerPoint</vt:lpstr>
      <vt:lpstr>10 заветов иммунизации доктора Томаса Саари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иммунизации. Вакцинация «За и против»</dc:title>
  <dc:creator>Пользователь</dc:creator>
  <cp:lastModifiedBy>Sveta</cp:lastModifiedBy>
  <cp:revision>16</cp:revision>
  <dcterms:created xsi:type="dcterms:W3CDTF">2017-09-27T12:58:21Z</dcterms:created>
  <dcterms:modified xsi:type="dcterms:W3CDTF">2017-10-11T07:24:45Z</dcterms:modified>
</cp:coreProperties>
</file>