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6" r:id="rId3"/>
    <p:sldId id="307" r:id="rId4"/>
    <p:sldId id="308" r:id="rId5"/>
    <p:sldId id="282" r:id="rId6"/>
    <p:sldId id="305" r:id="rId7"/>
    <p:sldId id="297" r:id="rId8"/>
    <p:sldId id="290" r:id="rId9"/>
    <p:sldId id="292" r:id="rId10"/>
    <p:sldId id="299" r:id="rId11"/>
    <p:sldId id="298" r:id="rId12"/>
    <p:sldId id="306" r:id="rId13"/>
    <p:sldId id="302" r:id="rId14"/>
    <p:sldId id="30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98A221B-7CE2-436B-AB46-C2A22A0D7436}">
          <p14:sldIdLst>
            <p14:sldId id="256"/>
            <p14:sldId id="276"/>
            <p14:sldId id="307"/>
            <p14:sldId id="308"/>
            <p14:sldId id="282"/>
            <p14:sldId id="305"/>
            <p14:sldId id="297"/>
            <p14:sldId id="290"/>
            <p14:sldId id="292"/>
            <p14:sldId id="299"/>
            <p14:sldId id="298"/>
            <p14:sldId id="306"/>
            <p14:sldId id="302"/>
            <p14:sldId id="30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0000"/>
    <a:srgbClr val="800000"/>
    <a:srgbClr val="FFFFA7"/>
    <a:srgbClr val="D9E2FF"/>
    <a:srgbClr val="E1F4FF"/>
    <a:srgbClr val="E1E8FF"/>
    <a:srgbClr val="E9EFF7"/>
    <a:srgbClr val="FFFFFF"/>
    <a:srgbClr val="FFFFCC"/>
    <a:srgbClr val="FFFF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23" autoAdjust="0"/>
    <p:restoredTop sz="93002" autoAdjust="0"/>
  </p:normalViewPr>
  <p:slideViewPr>
    <p:cSldViewPr>
      <p:cViewPr varScale="1">
        <p:scale>
          <a:sx n="62" d="100"/>
          <a:sy n="62" d="100"/>
        </p:scale>
        <p:origin x="-7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762CC-FAD9-4323-BCF6-865DE9D7D758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18F31-1E20-4201-977F-E0214962C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196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C5FA3-8FE6-4AB5-B88F-12851E16F4A7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A1DA77-F516-4AA5-939A-1C4418C107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383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6A3799C4-8E9F-423F-BAF7-BDD5A3616CCB}" type="slidenum">
              <a:rPr lang="ru-RU">
                <a:solidFill>
                  <a:srgbClr val="000000"/>
                </a:solidFill>
                <a:latin typeface="Times New Roman" pitchFamily="16" charset="0"/>
              </a:rPr>
              <a:pPr eaLnBrk="1"/>
              <a:t>4</a:t>
            </a:fld>
            <a:endParaRPr 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79875" name="Text Box 1"/>
          <p:cNvSpPr txBox="1">
            <a:spLocks noChangeArrowheads="1"/>
          </p:cNvSpPr>
          <p:nvPr/>
        </p:nvSpPr>
        <p:spPr bwMode="auto">
          <a:xfrm>
            <a:off x="4317289" y="9353081"/>
            <a:ext cx="3303246" cy="485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r" eaLnBrk="1">
              <a:lnSpc>
                <a:spcPct val="95000"/>
              </a:lnSpc>
              <a:buClrTx/>
              <a:buFontTx/>
              <a:buNone/>
            </a:pPr>
            <a:fld id="{22F14AB3-D6E6-49CF-B0CC-AE97C8C9E9FF}" type="slidenum">
              <a:rPr lang="ru-RU"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rPr>
              <a:pPr algn="r" eaLnBrk="1">
                <a:lnSpc>
                  <a:spcPct val="95000"/>
                </a:lnSpc>
                <a:buClrTx/>
                <a:buFontTx/>
                <a:buNone/>
              </a:pPr>
              <a:t>4</a:t>
            </a:fld>
            <a:endParaRPr lang="ru-RU" sz="1400">
              <a:solidFill>
                <a:srgbClr val="000000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7987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52550" y="749300"/>
            <a:ext cx="4916488" cy="3686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62534" y="4677272"/>
            <a:ext cx="6098670" cy="442725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1DA77-F516-4AA5-939A-1C4418C107F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879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8BD5ADE3-9E96-46B2-9D50-6C50FD0899C7}" type="slidenum">
              <a:rPr lang="ru-RU">
                <a:solidFill>
                  <a:srgbClr val="000000"/>
                </a:solidFill>
                <a:latin typeface="Times New Roman" pitchFamily="16" charset="0"/>
              </a:rPr>
              <a:pPr eaLnBrk="1"/>
              <a:t>8</a:t>
            </a:fld>
            <a:endParaRPr 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78851" name="Text Box 1"/>
          <p:cNvSpPr txBox="1">
            <a:spLocks noChangeArrowheads="1"/>
          </p:cNvSpPr>
          <p:nvPr/>
        </p:nvSpPr>
        <p:spPr bwMode="auto">
          <a:xfrm>
            <a:off x="4317289" y="9353081"/>
            <a:ext cx="3303246" cy="485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r" eaLnBrk="1">
              <a:lnSpc>
                <a:spcPct val="95000"/>
              </a:lnSpc>
              <a:buClrTx/>
              <a:buFontTx/>
              <a:buNone/>
            </a:pPr>
            <a:fld id="{1AC4FAB9-F5EA-4C36-B65D-E637F10C9652}" type="slidenum">
              <a:rPr lang="ru-RU"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rPr>
              <a:pPr algn="r" eaLnBrk="1">
                <a:lnSpc>
                  <a:spcPct val="95000"/>
                </a:lnSpc>
                <a:buClrTx/>
                <a:buFontTx/>
                <a:buNone/>
              </a:pPr>
              <a:t>8</a:t>
            </a:fld>
            <a:endParaRPr lang="ru-RU" sz="1400">
              <a:solidFill>
                <a:srgbClr val="000000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7885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52550" y="749300"/>
            <a:ext cx="4916488" cy="3686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62534" y="4677272"/>
            <a:ext cx="6098670" cy="442725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289779CC-4A74-4E7A-B4E4-6CE5DF2EBD53}" type="slidenum">
              <a:rPr lang="ru-RU">
                <a:solidFill>
                  <a:srgbClr val="000000"/>
                </a:solidFill>
                <a:latin typeface="Times New Roman" pitchFamily="16" charset="0"/>
              </a:rPr>
              <a:pPr eaLnBrk="1"/>
              <a:t>9</a:t>
            </a:fld>
            <a:endParaRPr 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0115" name="Text Box 1"/>
          <p:cNvSpPr txBox="1">
            <a:spLocks noChangeArrowheads="1"/>
          </p:cNvSpPr>
          <p:nvPr/>
        </p:nvSpPr>
        <p:spPr bwMode="auto">
          <a:xfrm>
            <a:off x="4317289" y="9353081"/>
            <a:ext cx="3303246" cy="485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r" eaLnBrk="1">
              <a:lnSpc>
                <a:spcPct val="95000"/>
              </a:lnSpc>
              <a:buClrTx/>
              <a:buFontTx/>
              <a:buNone/>
            </a:pPr>
            <a:fld id="{0BCA3F32-DEFE-412D-B682-AC6082CB8093}" type="slidenum">
              <a:rPr lang="ru-RU"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rPr>
              <a:pPr algn="r" eaLnBrk="1">
                <a:lnSpc>
                  <a:spcPct val="95000"/>
                </a:lnSpc>
                <a:buClrTx/>
                <a:buFontTx/>
                <a:buNone/>
              </a:pPr>
              <a:t>9</a:t>
            </a:fld>
            <a:endParaRPr lang="ru-RU" sz="1400">
              <a:solidFill>
                <a:srgbClr val="000000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90116" name="Text Box 2"/>
          <p:cNvSpPr txBox="1">
            <a:spLocks noChangeArrowheads="1"/>
          </p:cNvSpPr>
          <p:nvPr/>
        </p:nvSpPr>
        <p:spPr bwMode="auto">
          <a:xfrm>
            <a:off x="4317288" y="9354543"/>
            <a:ext cx="3306450" cy="488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r" eaLnBrk="1">
              <a:lnSpc>
                <a:spcPct val="95000"/>
              </a:lnSpc>
              <a:buClrTx/>
              <a:buFontTx/>
              <a:buNone/>
            </a:pPr>
            <a:fld id="{CD153305-762F-4B93-9B13-38529A874756}" type="slidenum">
              <a:rPr lang="ru-RU"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rPr>
              <a:pPr algn="r" eaLnBrk="1">
                <a:lnSpc>
                  <a:spcPct val="95000"/>
                </a:lnSpc>
                <a:buClrTx/>
                <a:buFontTx/>
                <a:buNone/>
              </a:pPr>
              <a:t>9</a:t>
            </a:fld>
            <a:endParaRPr lang="ru-RU" sz="1400">
              <a:solidFill>
                <a:srgbClr val="000000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90117" name="Rectangle 3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52550" y="749300"/>
            <a:ext cx="4921250" cy="36909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8" name="Rectangle 4"/>
          <p:cNvSpPr txBox="1">
            <a:spLocks noGrp="1" noChangeArrowheads="1"/>
          </p:cNvSpPr>
          <p:nvPr>
            <p:ph type="body" idx="1"/>
          </p:nvPr>
        </p:nvSpPr>
        <p:spPr>
          <a:xfrm>
            <a:off x="762535" y="4677272"/>
            <a:ext cx="6103475" cy="4431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8776C1FE-F2BB-4934-9B87-B3153585A5B0}" type="slidenum">
              <a:rPr lang="ru-RU">
                <a:solidFill>
                  <a:srgbClr val="000000"/>
                </a:solidFill>
                <a:latin typeface="Times New Roman" pitchFamily="16" charset="0"/>
              </a:rPr>
              <a:pPr eaLnBrk="1"/>
              <a:t>10</a:t>
            </a:fld>
            <a:endParaRPr 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2163" name="Text Box 1"/>
          <p:cNvSpPr txBox="1">
            <a:spLocks noChangeArrowheads="1"/>
          </p:cNvSpPr>
          <p:nvPr/>
        </p:nvSpPr>
        <p:spPr bwMode="auto">
          <a:xfrm>
            <a:off x="4317289" y="9353081"/>
            <a:ext cx="3303246" cy="485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r" eaLnBrk="1">
              <a:lnSpc>
                <a:spcPct val="95000"/>
              </a:lnSpc>
              <a:buClrTx/>
              <a:buFontTx/>
              <a:buNone/>
            </a:pPr>
            <a:fld id="{5635EA00-9D27-4ECD-8A52-2B0CD80EF08E}" type="slidenum">
              <a:rPr lang="ru-RU"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rPr>
              <a:pPr algn="r" eaLnBrk="1">
                <a:lnSpc>
                  <a:spcPct val="95000"/>
                </a:lnSpc>
                <a:buClrTx/>
                <a:buFontTx/>
                <a:buNone/>
              </a:pPr>
              <a:t>10</a:t>
            </a:fld>
            <a:endParaRPr lang="ru-RU" sz="1400">
              <a:solidFill>
                <a:srgbClr val="000000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92164" name="Text Box 2"/>
          <p:cNvSpPr txBox="1">
            <a:spLocks noChangeArrowheads="1"/>
          </p:cNvSpPr>
          <p:nvPr/>
        </p:nvSpPr>
        <p:spPr bwMode="auto">
          <a:xfrm>
            <a:off x="4317288" y="9354543"/>
            <a:ext cx="3306450" cy="488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r" eaLnBrk="1">
              <a:lnSpc>
                <a:spcPct val="95000"/>
              </a:lnSpc>
              <a:buClrTx/>
              <a:buFontTx/>
              <a:buNone/>
            </a:pPr>
            <a:fld id="{E49E808B-042D-4245-9155-9A74717311AD}" type="slidenum">
              <a:rPr lang="ru-RU"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rPr>
              <a:pPr algn="r" eaLnBrk="1">
                <a:lnSpc>
                  <a:spcPct val="95000"/>
                </a:lnSpc>
                <a:buClrTx/>
                <a:buFontTx/>
                <a:buNone/>
              </a:pPr>
              <a:t>10</a:t>
            </a:fld>
            <a:endParaRPr lang="ru-RU" sz="1400">
              <a:solidFill>
                <a:srgbClr val="000000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92165" name="Rectangle 3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52550" y="749300"/>
            <a:ext cx="4921250" cy="36909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6" name="Rectangle 4"/>
          <p:cNvSpPr txBox="1">
            <a:spLocks noGrp="1" noChangeArrowheads="1"/>
          </p:cNvSpPr>
          <p:nvPr>
            <p:ph type="body" idx="1"/>
          </p:nvPr>
        </p:nvSpPr>
        <p:spPr>
          <a:xfrm>
            <a:off x="762535" y="4677272"/>
            <a:ext cx="6103475" cy="4431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vetnmo.ru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179512" y="1544129"/>
            <a:ext cx="8544316" cy="322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ru-RU" sz="4000" b="1" cap="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модели </a:t>
            </a:r>
          </a:p>
          <a:p>
            <a:pPr algn="ctr">
              <a:lnSpc>
                <a:spcPct val="130000"/>
              </a:lnSpc>
            </a:pPr>
            <a:r>
              <a:rPr lang="ru-RU" sz="4000" b="1" cap="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непрерывного медицинского образования</a:t>
            </a:r>
          </a:p>
          <a:p>
            <a:pPr algn="ctr">
              <a:lnSpc>
                <a:spcPct val="130000"/>
              </a:lnSpc>
            </a:pPr>
            <a:r>
              <a:rPr lang="ru-RU" sz="4000" b="1" cap="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сестринского </a:t>
            </a:r>
            <a:r>
              <a:rPr lang="ru-RU" sz="4000" b="1" cap="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персонала</a:t>
            </a:r>
            <a:endParaRPr lang="ru-RU" sz="4000" b="1" cap="all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267744" y="5180999"/>
            <a:ext cx="633670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500" b="1" i="1" dirty="0" smtClean="0">
                <a:solidFill>
                  <a:srgbClr val="1C1C1C"/>
                </a:solidFill>
              </a:rPr>
              <a:t>О. А. Бучко, </a:t>
            </a:r>
          </a:p>
          <a:p>
            <a:pPr algn="r"/>
            <a:r>
              <a:rPr lang="ru-RU" sz="2500" b="1" i="1" dirty="0">
                <a:solidFill>
                  <a:srgbClr val="1C1C1C"/>
                </a:solidFill>
              </a:rPr>
              <a:t>в</a:t>
            </a:r>
            <a:r>
              <a:rPr lang="ru-RU" sz="2500" b="1" i="1" dirty="0" smtClean="0">
                <a:solidFill>
                  <a:srgbClr val="1C1C1C"/>
                </a:solidFill>
              </a:rPr>
              <a:t>ице-президент ОПСА </a:t>
            </a:r>
            <a:endParaRPr lang="ru-RU" sz="2500" i="1" dirty="0">
              <a:solidFill>
                <a:srgbClr val="1C1C1C"/>
              </a:solidFill>
            </a:endParaRPr>
          </a:p>
        </p:txBody>
      </p:sp>
      <p:pic>
        <p:nvPicPr>
          <p:cNvPr id="8" name="Picture 2" descr="D:\Рабочий стол\эмблема МЗ РФ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5624"/>
            <a:ext cx="1224136" cy="1232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32097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ext Box 2"/>
          <p:cNvSpPr txBox="1">
            <a:spLocks noChangeArrowheads="1"/>
          </p:cNvSpPr>
          <p:nvPr/>
        </p:nvSpPr>
        <p:spPr bwMode="auto">
          <a:xfrm>
            <a:off x="457200" y="1655763"/>
            <a:ext cx="8229600" cy="447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60" name="Text Box 3"/>
          <p:cNvSpPr txBox="1">
            <a:spLocks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FontTx/>
              <a:buNone/>
            </a:pPr>
            <a:endParaRPr lang="ru-RU" dirty="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745829" y="1039788"/>
            <a:ext cx="8081731" cy="5432256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ru-RU"/>
            </a:defPPr>
            <a:lvl1pPr>
              <a:spcAft>
                <a:spcPts val="2400"/>
              </a:spcAft>
              <a:defRPr sz="3000" b="1">
                <a:solidFill>
                  <a:srgbClr val="002060"/>
                </a:solidFill>
              </a:defRPr>
            </a:lvl1pPr>
          </a:lstStyle>
          <a:p>
            <a:pPr>
              <a:spcAft>
                <a:spcPts val="3000"/>
              </a:spcAft>
            </a:pPr>
            <a:r>
              <a:rPr lang="ru-RU" sz="2700" dirty="0"/>
              <a:t>формируется специалистом самостоятельно</a:t>
            </a:r>
          </a:p>
          <a:p>
            <a:pPr>
              <a:spcAft>
                <a:spcPts val="3000"/>
              </a:spcAft>
            </a:pPr>
            <a:r>
              <a:rPr lang="ru-RU" sz="2700" dirty="0" smtClean="0"/>
              <a:t>документ (пакет документов), </a:t>
            </a:r>
            <a:r>
              <a:rPr lang="ru-RU" sz="2700" dirty="0"/>
              <a:t>отражающих  образовательный уровень </a:t>
            </a:r>
            <a:r>
              <a:rPr lang="ru-RU" sz="2700" dirty="0" smtClean="0"/>
              <a:t>профессиональной </a:t>
            </a:r>
            <a:r>
              <a:rPr lang="ru-RU" sz="2700" dirty="0"/>
              <a:t>деятельности лица, позволяющий </a:t>
            </a:r>
            <a:r>
              <a:rPr lang="ru-RU" sz="2700" dirty="0" smtClean="0"/>
              <a:t>объективно </a:t>
            </a:r>
            <a:r>
              <a:rPr lang="ru-RU" sz="2700" dirty="0"/>
              <a:t>оценить образовательную активность и эффективность практической деятельности </a:t>
            </a:r>
            <a:r>
              <a:rPr lang="ru-RU" sz="2700" dirty="0" smtClean="0"/>
              <a:t>специалиста;</a:t>
            </a:r>
            <a:endParaRPr lang="ru-RU" sz="2700" dirty="0"/>
          </a:p>
          <a:p>
            <a:pPr>
              <a:spcAft>
                <a:spcPts val="3000"/>
              </a:spcAft>
            </a:pPr>
            <a:r>
              <a:rPr lang="ru-RU" sz="2700" dirty="0" smtClean="0"/>
              <a:t>не </a:t>
            </a:r>
            <a:r>
              <a:rPr lang="ru-RU" sz="2700" dirty="0"/>
              <a:t>может быть </a:t>
            </a:r>
            <a:r>
              <a:rPr lang="ru-RU" sz="2700" dirty="0" err="1" smtClean="0"/>
              <a:t>экспертировано</a:t>
            </a:r>
            <a:r>
              <a:rPr lang="ru-RU" sz="2700" dirty="0" smtClean="0"/>
              <a:t> в </a:t>
            </a:r>
            <a:r>
              <a:rPr lang="ru-RU" sz="2700" dirty="0"/>
              <a:t>качестве единственной формы доказательства освоения образовательной программы или применения профессиональных </a:t>
            </a:r>
            <a:r>
              <a:rPr lang="ru-RU" sz="2700" dirty="0" smtClean="0"/>
              <a:t>компетенций </a:t>
            </a:r>
            <a:endParaRPr lang="ru-RU" sz="2700" dirty="0"/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597960" y="448857"/>
            <a:ext cx="8229600" cy="590931"/>
          </a:xfrm>
          <a:prstGeom prst="rect">
            <a:avLst/>
          </a:prstGeom>
          <a:extLst/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3000" b="1">
                <a:solidFill>
                  <a:srgbClr val="C00000"/>
                </a:solidFill>
              </a:defRPr>
            </a:lvl1pPr>
          </a:lstStyle>
          <a:p>
            <a:r>
              <a:rPr lang="en-US" sz="3600" dirty="0"/>
              <a:t>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Портфолио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95536" y="1232784"/>
            <a:ext cx="252000" cy="25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27893" y="2096880"/>
            <a:ext cx="252000" cy="25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37145" y="4742034"/>
            <a:ext cx="252000" cy="25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D:\Рабочий стол\эмблема МЗ РФ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36" y="129278"/>
            <a:ext cx="931863" cy="938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3099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323528" y="476672"/>
            <a:ext cx="837691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2600" b="1" dirty="0">
                <a:solidFill>
                  <a:srgbClr val="000000"/>
                </a:solidFill>
              </a:rPr>
              <a:t> </a:t>
            </a:r>
            <a:r>
              <a:rPr lang="ru-RU" sz="2600" b="1" dirty="0" smtClean="0">
                <a:solidFill>
                  <a:srgbClr val="000000"/>
                </a:solidFill>
              </a:rPr>
              <a:t> </a:t>
            </a:r>
            <a:r>
              <a:rPr lang="ru-RU" sz="2600" b="1" dirty="0">
                <a:solidFill>
                  <a:srgbClr val="002060"/>
                </a:solidFill>
              </a:rPr>
              <a:t>Ежегодный* </a:t>
            </a:r>
            <a:r>
              <a:rPr lang="ru-RU" sz="2600" b="1" dirty="0" smtClean="0">
                <a:solidFill>
                  <a:srgbClr val="002060"/>
                </a:solidFill>
              </a:rPr>
              <a:t>набор:  </a:t>
            </a:r>
            <a:r>
              <a:rPr lang="ru-RU" sz="2600" b="1" dirty="0">
                <a:solidFill>
                  <a:srgbClr val="002060"/>
                </a:solidFill>
              </a:rPr>
              <a:t>50 кредитов </a:t>
            </a:r>
          </a:p>
          <a:p>
            <a:pPr algn="ctr" eaLnBrk="1" hangingPunct="1"/>
            <a:r>
              <a:rPr lang="ru-RU" sz="2600" b="1" dirty="0">
                <a:solidFill>
                  <a:srgbClr val="002060"/>
                </a:solidFill>
              </a:rPr>
              <a:t>(1 </a:t>
            </a:r>
            <a:r>
              <a:rPr lang="ru-RU" sz="2600" b="1" dirty="0" smtClean="0">
                <a:solidFill>
                  <a:srgbClr val="002060"/>
                </a:solidFill>
              </a:rPr>
              <a:t>кредит = 1 </a:t>
            </a:r>
            <a:r>
              <a:rPr lang="ru-RU" sz="2600" b="1" dirty="0">
                <a:solidFill>
                  <a:srgbClr val="002060"/>
                </a:solidFill>
              </a:rPr>
              <a:t>академическому часу)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74089" y="1990536"/>
            <a:ext cx="4030429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36 </a:t>
            </a:r>
            <a:r>
              <a:rPr lang="ru-RU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часов </a:t>
            </a:r>
            <a:r>
              <a:rPr lang="ru-RU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90000"/>
              </a:lnSpc>
            </a:pPr>
            <a:r>
              <a:rPr lang="ru-RU" sz="2200" b="1" dirty="0" smtClean="0">
                <a:solidFill>
                  <a:srgbClr val="002060"/>
                </a:solidFill>
              </a:rPr>
              <a:t>18 </a:t>
            </a:r>
            <a:r>
              <a:rPr lang="ru-RU" sz="2200" b="1" dirty="0">
                <a:solidFill>
                  <a:srgbClr val="002060"/>
                </a:solidFill>
              </a:rPr>
              <a:t>часов – очное обучение </a:t>
            </a:r>
            <a:endParaRPr lang="ru-RU" sz="2200" b="1" dirty="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200" b="1" dirty="0" smtClean="0">
                <a:solidFill>
                  <a:srgbClr val="002060"/>
                </a:solidFill>
              </a:rPr>
              <a:t>по программе повышения квалификации </a:t>
            </a:r>
            <a:endParaRPr lang="ru-RU" sz="2200" b="1" dirty="0">
              <a:solidFill>
                <a:srgbClr val="002060"/>
              </a:solidFill>
            </a:endParaRPr>
          </a:p>
          <a:p>
            <a:pPr algn="ctr" eaLnBrk="1" hangingPunct="1">
              <a:lnSpc>
                <a:spcPct val="90000"/>
              </a:lnSpc>
            </a:pPr>
            <a:r>
              <a:rPr lang="ru-RU" sz="3000" b="1" dirty="0" smtClean="0">
                <a:solidFill>
                  <a:srgbClr val="C00000"/>
                </a:solidFill>
              </a:rPr>
              <a:t>+ 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b="1" dirty="0" smtClean="0">
                <a:solidFill>
                  <a:srgbClr val="002060"/>
                </a:solidFill>
              </a:rPr>
              <a:t>18 </a:t>
            </a:r>
            <a:r>
              <a:rPr lang="ru-RU" sz="2200" b="1" dirty="0">
                <a:solidFill>
                  <a:srgbClr val="002060"/>
                </a:solidFill>
              </a:rPr>
              <a:t>часов – </a:t>
            </a:r>
            <a:r>
              <a:rPr lang="ru-RU" sz="2200" b="1" dirty="0" smtClean="0">
                <a:solidFill>
                  <a:srgbClr val="002060"/>
                </a:solidFill>
              </a:rPr>
              <a:t>дистанционного обучения   </a:t>
            </a:r>
            <a:endParaRPr lang="ru-RU" sz="2200" b="1" dirty="0">
              <a:solidFill>
                <a:srgbClr val="002060"/>
              </a:solidFill>
            </a:endParaRPr>
          </a:p>
          <a:p>
            <a:pPr eaLnBrk="1" hangingPunct="1"/>
            <a:r>
              <a:rPr lang="ru-RU" sz="2200" b="1" dirty="0">
                <a:solidFill>
                  <a:srgbClr val="002060"/>
                </a:solidFill>
              </a:rPr>
              <a:t>         </a:t>
            </a:r>
            <a:r>
              <a:rPr lang="ru-RU" sz="2200" b="1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                                                                </a:t>
            </a:r>
            <a:endParaRPr lang="ru-RU" sz="2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74089" y="4267547"/>
            <a:ext cx="8640959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Год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начинает отсчитываться с момента получения сертификата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специалиста</a:t>
            </a:r>
          </a:p>
          <a:p>
            <a:pPr marL="342900" indent="-342900" algn="ctr" eaLnBrk="1" hangingPunct="1">
              <a:buFont typeface="Arial" charset="0"/>
              <a:buChar char="•"/>
            </a:pPr>
            <a:endParaRPr lang="ru-RU" sz="1200" b="1" u="sng" dirty="0">
              <a:solidFill>
                <a:srgbClr val="C00000"/>
              </a:solidFill>
              <a:latin typeface="+mn-lt"/>
              <a:cs typeface="+mn-cs"/>
            </a:endParaRPr>
          </a:p>
          <a:p>
            <a:pPr algn="ctr" eaLnBrk="1" hangingPunct="1"/>
            <a:r>
              <a:rPr lang="ru-RU" sz="2000" b="1" u="sng" dirty="0" smtClean="0">
                <a:solidFill>
                  <a:srgbClr val="002060"/>
                </a:solidFill>
              </a:rPr>
              <a:t>Например</a:t>
            </a:r>
            <a:r>
              <a:rPr lang="ru-RU" sz="2000" b="1" dirty="0">
                <a:solidFill>
                  <a:srgbClr val="002060"/>
                </a:solidFill>
              </a:rPr>
              <a:t>: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сертификат </a:t>
            </a:r>
            <a:r>
              <a:rPr lang="ru-RU" sz="2000" b="1" dirty="0">
                <a:solidFill>
                  <a:srgbClr val="002060"/>
                </a:solidFill>
              </a:rPr>
              <a:t>получен в июле 2016 </a:t>
            </a:r>
            <a:r>
              <a:rPr lang="ru-RU" sz="2000" b="1" dirty="0" smtClean="0">
                <a:solidFill>
                  <a:srgbClr val="002060"/>
                </a:solidFill>
              </a:rPr>
              <a:t>г., следовательно, ежегодный </a:t>
            </a:r>
            <a:r>
              <a:rPr lang="ru-RU" sz="2000" b="1" dirty="0">
                <a:solidFill>
                  <a:srgbClr val="002060"/>
                </a:solidFill>
              </a:rPr>
              <a:t>набор 50 кредитов осуществляется в периоды: июль </a:t>
            </a:r>
            <a:r>
              <a:rPr lang="ru-RU" sz="2000" b="1" dirty="0" smtClean="0">
                <a:solidFill>
                  <a:srgbClr val="002060"/>
                </a:solidFill>
              </a:rPr>
              <a:t>2016 г. </a:t>
            </a:r>
            <a:r>
              <a:rPr lang="ru-RU" sz="2000" b="1" dirty="0">
                <a:solidFill>
                  <a:srgbClr val="002060"/>
                </a:solidFill>
              </a:rPr>
              <a:t>– июнь </a:t>
            </a:r>
            <a:r>
              <a:rPr lang="ru-RU" sz="2000" b="1" dirty="0" smtClean="0">
                <a:solidFill>
                  <a:srgbClr val="002060"/>
                </a:solidFill>
              </a:rPr>
              <a:t>2017 г.</a:t>
            </a:r>
            <a:endParaRPr lang="ru-RU" sz="2000" b="1" dirty="0">
              <a:solidFill>
                <a:srgbClr val="002060"/>
              </a:solidFill>
            </a:endParaRPr>
          </a:p>
          <a:p>
            <a:pPr algn="ctr" eaLnBrk="1" hangingPunct="1"/>
            <a:r>
              <a:rPr lang="ru-RU" sz="2000" b="1" u="sng" dirty="0" smtClean="0">
                <a:solidFill>
                  <a:srgbClr val="002060"/>
                </a:solidFill>
              </a:rPr>
              <a:t>Повторная </a:t>
            </a:r>
            <a:r>
              <a:rPr lang="ru-RU" sz="2000" b="1" u="sng" dirty="0">
                <a:solidFill>
                  <a:srgbClr val="002060"/>
                </a:solidFill>
              </a:rPr>
              <a:t>аккредитация </a:t>
            </a:r>
            <a:r>
              <a:rPr lang="ru-RU" sz="2000" b="1" dirty="0">
                <a:solidFill>
                  <a:srgbClr val="002060"/>
                </a:solidFill>
              </a:rPr>
              <a:t>– в </a:t>
            </a:r>
            <a:r>
              <a:rPr lang="ru-RU" sz="2000" b="1" dirty="0" smtClean="0">
                <a:solidFill>
                  <a:srgbClr val="002060"/>
                </a:solidFill>
              </a:rPr>
              <a:t>июне - июле </a:t>
            </a:r>
            <a:r>
              <a:rPr lang="ru-RU" sz="2000" b="1" dirty="0">
                <a:solidFill>
                  <a:srgbClr val="002060"/>
                </a:solidFill>
              </a:rPr>
              <a:t>2021 </a:t>
            </a:r>
            <a:r>
              <a:rPr lang="ru-RU" sz="2000" b="1" dirty="0" smtClean="0">
                <a:solidFill>
                  <a:srgbClr val="002060"/>
                </a:solidFill>
              </a:rPr>
              <a:t>г.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 rot="1996624">
            <a:off x="2742148" y="1400848"/>
            <a:ext cx="377263" cy="529608"/>
          </a:xfrm>
          <a:prstGeom prst="downArrow">
            <a:avLst/>
          </a:prstGeom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800000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 rot="19603376" flipH="1">
            <a:off x="5506806" y="1374690"/>
            <a:ext cx="377263" cy="529608"/>
          </a:xfrm>
          <a:prstGeom prst="downArrow">
            <a:avLst/>
          </a:prstGeom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8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04518" y="1990536"/>
            <a:ext cx="4369683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ru-RU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часов </a:t>
            </a:r>
          </a:p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мероприятия </a:t>
            </a:r>
          </a:p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профессиональных </a:t>
            </a:r>
            <a:r>
              <a:rPr lang="ru-RU" sz="2200" b="1" dirty="0">
                <a:solidFill>
                  <a:srgbClr val="002060"/>
                </a:solidFill>
              </a:rPr>
              <a:t>сообществ</a:t>
            </a:r>
            <a:endParaRPr lang="ru-RU" sz="2200" b="1" dirty="0">
              <a:solidFill>
                <a:srgbClr val="C00000"/>
              </a:solidFill>
            </a:endParaRPr>
          </a:p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(</a:t>
            </a:r>
            <a:r>
              <a:rPr lang="ru-RU" sz="2200" b="1" dirty="0">
                <a:solidFill>
                  <a:srgbClr val="002060"/>
                </a:solidFill>
              </a:rPr>
              <a:t>конференции, </a:t>
            </a:r>
            <a:r>
              <a:rPr lang="ru-RU" sz="2200" b="1" dirty="0" smtClean="0">
                <a:solidFill>
                  <a:srgbClr val="002060"/>
                </a:solidFill>
              </a:rPr>
              <a:t>тренинг-курсы, электронные модули и др.)</a:t>
            </a:r>
            <a:r>
              <a:rPr lang="ru-RU" sz="2200" b="1" dirty="0" smtClean="0">
                <a:solidFill>
                  <a:srgbClr val="C00000"/>
                </a:solidFill>
              </a:rPr>
              <a:t>       </a:t>
            </a:r>
            <a:endParaRPr lang="ru-RU" sz="2200" b="1" dirty="0">
              <a:solidFill>
                <a:srgbClr val="002060"/>
              </a:solidFill>
            </a:endParaRPr>
          </a:p>
          <a:p>
            <a:r>
              <a:rPr lang="ru-RU" sz="2200" b="1" dirty="0">
                <a:solidFill>
                  <a:srgbClr val="002060"/>
                </a:solidFill>
              </a:rPr>
              <a:t> 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16420" y="1844824"/>
            <a:ext cx="471604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pic>
        <p:nvPicPr>
          <p:cNvPr id="10" name="Picture 2" descr="D:\Рабочий стол\эмблема МЗ РФ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92" y="128708"/>
            <a:ext cx="931863" cy="938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67148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398" y="129555"/>
            <a:ext cx="995189" cy="995189"/>
          </a:xfrm>
          <a:prstGeom prst="rect">
            <a:avLst/>
          </a:prstGeom>
          <a:noFill/>
          <a:effectLst>
            <a:outerShdw blurRad="50800" dist="101600" dir="18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822528" y="1794460"/>
            <a:ext cx="79208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РАМС является </a:t>
            </a:r>
            <a:r>
              <a:rPr lang="ru-RU" sz="2400" b="1" dirty="0">
                <a:solidFill>
                  <a:srgbClr val="002060"/>
                </a:solidFill>
              </a:rPr>
              <a:t>организатором аккредитованных образовательных мероприятий российского и регионального уровня</a:t>
            </a:r>
            <a:r>
              <a:rPr lang="ru-RU" sz="2400" b="1" dirty="0" smtClean="0">
                <a:solidFill>
                  <a:srgbClr val="002060"/>
                </a:solidFill>
              </a:rPr>
              <a:t>;</a:t>
            </a:r>
          </a:p>
          <a:p>
            <a:endParaRPr lang="ru-RU" sz="8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Сформированы </a:t>
            </a:r>
            <a:r>
              <a:rPr lang="ru-RU" sz="2400" b="1" dirty="0">
                <a:solidFill>
                  <a:srgbClr val="002060"/>
                </a:solidFill>
              </a:rPr>
              <a:t>группы экспертов – рецензентов учебных мероприятий по всем специальностям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2400" b="1" dirty="0" smtClean="0">
                <a:solidFill>
                  <a:srgbClr val="002060"/>
                </a:solidFill>
              </a:rPr>
              <a:t>В </a:t>
            </a:r>
            <a:r>
              <a:rPr lang="ru-RU" sz="2400" b="1" dirty="0">
                <a:solidFill>
                  <a:srgbClr val="002060"/>
                </a:solidFill>
              </a:rPr>
              <a:t>состав экспертов вошли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председатели </a:t>
            </a:r>
            <a:r>
              <a:rPr lang="ru-RU" sz="2400" b="1" dirty="0">
                <a:solidFill>
                  <a:srgbClr val="002060"/>
                </a:solidFill>
              </a:rPr>
              <a:t>и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члены </a:t>
            </a:r>
            <a:r>
              <a:rPr lang="ru-RU" sz="2400" b="1" dirty="0">
                <a:solidFill>
                  <a:srgbClr val="002060"/>
                </a:solidFill>
              </a:rPr>
              <a:t>специализированных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секций </a:t>
            </a:r>
            <a:r>
              <a:rPr lang="ru-RU" sz="2400" b="1" dirty="0" smtClean="0">
                <a:solidFill>
                  <a:srgbClr val="002060"/>
                </a:solidFill>
              </a:rPr>
              <a:t>РАМС;</a:t>
            </a:r>
          </a:p>
          <a:p>
            <a:endParaRPr lang="ru-RU" sz="8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Организованы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курсы </a:t>
            </a:r>
            <a:r>
              <a:rPr lang="ru-RU" sz="2400" b="1" dirty="0" smtClean="0">
                <a:solidFill>
                  <a:srgbClr val="002060"/>
                </a:solidFill>
              </a:rPr>
              <a:t>обучения экспертов.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24918" y="627149"/>
            <a:ext cx="782284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Ассоциации медицинских сестер России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реализации модели НМО</a:t>
            </a:r>
          </a:p>
        </p:txBody>
      </p:sp>
      <p:sp>
        <p:nvSpPr>
          <p:cNvPr id="5" name="Овал 4"/>
          <p:cNvSpPr/>
          <p:nvPr/>
        </p:nvSpPr>
        <p:spPr>
          <a:xfrm>
            <a:off x="446993" y="2024872"/>
            <a:ext cx="252000" cy="25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46993" y="3199430"/>
            <a:ext cx="252000" cy="25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71346" y="5433666"/>
            <a:ext cx="252000" cy="25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D:\Рабочий стол\Сестринские иследования\29.03.2017 г\Изображение 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723" y="3861048"/>
            <a:ext cx="3549365" cy="2585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66148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889" y="50010"/>
            <a:ext cx="995189" cy="995189"/>
          </a:xfrm>
          <a:prstGeom prst="rect">
            <a:avLst/>
          </a:prstGeom>
          <a:noFill/>
          <a:effectLst>
            <a:outerShdw blurRad="50800" dist="101600" dir="18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323528" y="5013176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Координационный совет по развитию НМО  </a:t>
            </a:r>
          </a:p>
          <a:p>
            <a:pPr algn="ctr"/>
            <a:r>
              <a:rPr lang="ru-RU" sz="2800" u="sng" dirty="0" smtClean="0">
                <a:hlinkClick r:id="rId3"/>
              </a:rPr>
              <a:t>WWW.SOVETNMO.RU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045199"/>
            <a:ext cx="806489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РАМС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проведено: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30 </a:t>
            </a:r>
            <a:r>
              <a:rPr lang="ru-RU" sz="2800" b="1" dirty="0">
                <a:solidFill>
                  <a:srgbClr val="002060"/>
                </a:solidFill>
              </a:rPr>
              <a:t>мероприятий, аккредитованных по специальности «Управление сестринской деятельностью</a:t>
            </a:r>
            <a:r>
              <a:rPr lang="ru-RU" sz="2800" b="1" dirty="0" smtClean="0">
                <a:solidFill>
                  <a:srgbClr val="002060"/>
                </a:solidFill>
              </a:rPr>
              <a:t>»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разработано 13 электронных модулей и это работа </a:t>
            </a:r>
            <a:r>
              <a:rPr lang="ru-RU" sz="2800" b="1" dirty="0" smtClean="0">
                <a:solidFill>
                  <a:srgbClr val="002060"/>
                </a:solidFill>
              </a:rPr>
              <a:t>продолжается………….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71346" y="2132856"/>
            <a:ext cx="252000" cy="25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61469" y="3789040"/>
            <a:ext cx="252000" cy="25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39694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39234"/>
            <a:ext cx="820897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b="1" cap="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</a:p>
        </p:txBody>
      </p:sp>
      <p:pic>
        <p:nvPicPr>
          <p:cNvPr id="3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889" y="50010"/>
            <a:ext cx="995189" cy="995189"/>
          </a:xfrm>
          <a:prstGeom prst="rect">
            <a:avLst/>
          </a:prstGeom>
          <a:noFill/>
          <a:effectLst>
            <a:outerShdw blurRad="50800" dist="101600" dir="18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121650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404664"/>
            <a:ext cx="879556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900" b="1" cap="all" dirty="0">
              <a:solidFill>
                <a:srgbClr val="8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60639" y="524545"/>
            <a:ext cx="800384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Координационный совет </a:t>
            </a:r>
            <a:endParaRPr 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МЗ РФ № 82 от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18.02.2013)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Рабочий стол\эмблема МЗ РФ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08" y="121734"/>
            <a:ext cx="931863" cy="938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74808" y="1785944"/>
            <a:ext cx="849694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Непрерывное медицинское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образование (НМО)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новая форма повышения квалификации медицинских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работников </a:t>
            </a:r>
          </a:p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отличают:</a:t>
            </a:r>
          </a:p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непрерывность</a:t>
            </a: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</a:t>
            </a:r>
            <a:r>
              <a:rPr lang="ru-RU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инновационных </a:t>
            </a: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технологий</a:t>
            </a:r>
          </a:p>
          <a:p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персональное обучение </a:t>
            </a:r>
            <a:endParaRPr lang="ru-RU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/>
          </a:p>
        </p:txBody>
      </p:sp>
      <p:sp>
        <p:nvSpPr>
          <p:cNvPr id="13" name="Овал 12"/>
          <p:cNvSpPr/>
          <p:nvPr/>
        </p:nvSpPr>
        <p:spPr>
          <a:xfrm>
            <a:off x="459318" y="3749084"/>
            <a:ext cx="252000" cy="25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65516" y="4581128"/>
            <a:ext cx="252000" cy="25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59318" y="5546592"/>
            <a:ext cx="252000" cy="25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1109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404664"/>
            <a:ext cx="879556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900" b="1" cap="all" dirty="0">
              <a:solidFill>
                <a:srgbClr val="8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60639" y="524545"/>
            <a:ext cx="80038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закон от 21.11.2011 № 323-ФЗ</a:t>
            </a:r>
            <a:b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 основах охраны здоровья граждан в </a:t>
            </a: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РФ»</a:t>
            </a:r>
            <a:endParaRPr lang="ru-RU" sz="3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060848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defRPr/>
            </a:pPr>
            <a:r>
              <a:rPr lang="ru-RU" altLang="ru-RU" sz="2800" b="1" dirty="0" smtClean="0">
                <a:solidFill>
                  <a:srgbClr val="002060"/>
                </a:solidFill>
              </a:rPr>
              <a:t>Право </a:t>
            </a:r>
            <a:r>
              <a:rPr lang="ru-RU" altLang="ru-RU" sz="2800" b="1" dirty="0">
                <a:solidFill>
                  <a:srgbClr val="002060"/>
                </a:solidFill>
              </a:rPr>
              <a:t>на осуществление медицинской </a:t>
            </a:r>
            <a:r>
              <a:rPr lang="ru-RU" altLang="ru-RU" sz="2800" b="1" dirty="0" smtClean="0">
                <a:solidFill>
                  <a:srgbClr val="002060"/>
                </a:solidFill>
              </a:rPr>
              <a:t>или </a:t>
            </a:r>
            <a:r>
              <a:rPr lang="ru-RU" altLang="ru-RU" sz="2800" b="1" dirty="0">
                <a:solidFill>
                  <a:srgbClr val="002060"/>
                </a:solidFill>
              </a:rPr>
              <a:t>фармацевтической </a:t>
            </a:r>
            <a:r>
              <a:rPr lang="ru-RU" altLang="ru-RU" sz="2800" b="1" dirty="0" smtClean="0">
                <a:solidFill>
                  <a:srgbClr val="002060"/>
                </a:solidFill>
              </a:rPr>
              <a:t>деятельности</a:t>
            </a:r>
            <a:endParaRPr lang="ru-RU" alt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645024"/>
            <a:ext cx="8136904" cy="389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  <a:defRPr/>
            </a:pPr>
            <a:r>
              <a:rPr lang="ru-RU" alt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Аккредитация специалиста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259668" y="1663780"/>
            <a:ext cx="509350" cy="469076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571791"/>
            <a:ext cx="84977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defRPr/>
            </a:pPr>
            <a:r>
              <a:rPr lang="ru-RU" altLang="ru-RU" sz="2500" b="1" dirty="0">
                <a:solidFill>
                  <a:srgbClr val="002060"/>
                </a:solidFill>
              </a:rPr>
              <a:t>процедура </a:t>
            </a:r>
            <a:r>
              <a:rPr lang="ru-RU" altLang="ru-RU" sz="2500" b="1" dirty="0" smtClean="0">
                <a:solidFill>
                  <a:srgbClr val="002060"/>
                </a:solidFill>
              </a:rPr>
              <a:t>определения соответствия </a:t>
            </a:r>
            <a:r>
              <a:rPr lang="ru-RU" altLang="ru-RU" sz="2500" b="1" dirty="0">
                <a:solidFill>
                  <a:srgbClr val="002060"/>
                </a:solidFill>
              </a:rPr>
              <a:t>лица, получившего </a:t>
            </a:r>
            <a:r>
              <a:rPr lang="ru-RU" altLang="ru-RU" sz="2500" b="1" dirty="0" smtClean="0">
                <a:solidFill>
                  <a:srgbClr val="002060"/>
                </a:solidFill>
              </a:rPr>
              <a:t>медицинское образование</a:t>
            </a:r>
            <a:r>
              <a:rPr lang="ru-RU" altLang="ru-RU" sz="2500" b="1" dirty="0">
                <a:solidFill>
                  <a:srgbClr val="002060"/>
                </a:solidFill>
              </a:rPr>
              <a:t>, </a:t>
            </a:r>
            <a:r>
              <a:rPr lang="ru-RU" altLang="ru-RU" sz="2500" b="1" dirty="0" smtClean="0">
                <a:solidFill>
                  <a:srgbClr val="002060"/>
                </a:solidFill>
              </a:rPr>
              <a:t>требованиям к </a:t>
            </a:r>
            <a:r>
              <a:rPr lang="ru-RU" altLang="ru-RU" sz="2500" b="1" dirty="0">
                <a:solidFill>
                  <a:srgbClr val="002060"/>
                </a:solidFill>
              </a:rPr>
              <a:t>осуществлению медицинской деятельности по определённой медицинской </a:t>
            </a:r>
            <a:r>
              <a:rPr lang="ru-RU" altLang="ru-RU" sz="2500" b="1" dirty="0" smtClean="0">
                <a:solidFill>
                  <a:srgbClr val="002060"/>
                </a:solidFill>
              </a:rPr>
              <a:t>специальности.</a:t>
            </a:r>
            <a:endParaRPr lang="ru-RU" altLang="ru-RU" sz="2500" b="1" dirty="0">
              <a:solidFill>
                <a:srgbClr val="00206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281321" y="4102715"/>
            <a:ext cx="509350" cy="469076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Рабочий стол\эмблема МЗ РФ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08" y="121734"/>
            <a:ext cx="931863" cy="938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9895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89096"/>
            <a:ext cx="849694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</a:t>
            </a: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МЗ РФ от 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июня 2016 </a:t>
            </a: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№ 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334н </a:t>
            </a:r>
            <a:endParaRPr lang="ru-RU" sz="3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 утверждении Положения об аккредитации специалистов»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8032" y="2348880"/>
            <a:ext cx="486003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rgbClr val="002060"/>
                </a:solidFill>
              </a:rPr>
              <a:t>Положение об аккредитации специалистов, порядок выдачи </a:t>
            </a:r>
            <a:r>
              <a:rPr lang="ru-RU" sz="2700" b="1" dirty="0" smtClean="0">
                <a:solidFill>
                  <a:srgbClr val="002060"/>
                </a:solidFill>
              </a:rPr>
              <a:t>свидетельства,               его </a:t>
            </a:r>
            <a:r>
              <a:rPr lang="ru-RU" sz="2700" b="1" dirty="0">
                <a:solidFill>
                  <a:srgbClr val="002060"/>
                </a:solidFill>
              </a:rPr>
              <a:t>форма </a:t>
            </a:r>
            <a:r>
              <a:rPr lang="ru-RU" sz="2700" b="1" dirty="0" smtClean="0">
                <a:solidFill>
                  <a:srgbClr val="002060"/>
                </a:solidFill>
              </a:rPr>
              <a:t>и </a:t>
            </a:r>
            <a:r>
              <a:rPr lang="ru-RU" sz="2700" b="1" dirty="0">
                <a:solidFill>
                  <a:srgbClr val="002060"/>
                </a:solidFill>
              </a:rPr>
              <a:t>технические требования к нему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5474556"/>
            <a:ext cx="66967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B00000"/>
                </a:solidFill>
              </a:rPr>
              <a:t>уполномоченный федеральный орган исполнительной власти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2348880"/>
            <a:ext cx="3744416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rgbClr val="002060"/>
                </a:solidFill>
              </a:rPr>
              <a:t>Формирование </a:t>
            </a:r>
            <a:r>
              <a:rPr lang="ru-RU" sz="2700" b="1" dirty="0" err="1">
                <a:solidFill>
                  <a:srgbClr val="002060"/>
                </a:solidFill>
              </a:rPr>
              <a:t>аккредитационной</a:t>
            </a:r>
            <a:r>
              <a:rPr lang="ru-RU" sz="2700" b="1" dirty="0">
                <a:solidFill>
                  <a:srgbClr val="002060"/>
                </a:solidFill>
              </a:rPr>
              <a:t> </a:t>
            </a:r>
            <a:r>
              <a:rPr lang="ru-RU" sz="2700" b="1" dirty="0" smtClean="0">
                <a:solidFill>
                  <a:srgbClr val="002060"/>
                </a:solidFill>
              </a:rPr>
              <a:t>комиссии, с участием профессиональных НКО</a:t>
            </a:r>
            <a:endParaRPr lang="ru-RU" sz="2700" b="1" dirty="0">
              <a:solidFill>
                <a:srgbClr val="002060"/>
              </a:solidFill>
            </a:endParaRPr>
          </a:p>
        </p:txBody>
      </p:sp>
      <p:sp>
        <p:nvSpPr>
          <p:cNvPr id="25" name="Стрелка вниз 24"/>
          <p:cNvSpPr/>
          <p:nvPr/>
        </p:nvSpPr>
        <p:spPr>
          <a:xfrm rot="19543576" flipH="1">
            <a:off x="3230782" y="4617516"/>
            <a:ext cx="509350" cy="648467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 rot="2056424">
            <a:off x="5862497" y="4592211"/>
            <a:ext cx="509350" cy="648467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D:\Рабочий стол\эмблема МЗ РФ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32" y="119989"/>
            <a:ext cx="931863" cy="938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3794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404664"/>
            <a:ext cx="879556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900" b="1" cap="all" dirty="0">
              <a:solidFill>
                <a:srgbClr val="8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74701" y="404664"/>
            <a:ext cx="7645771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</a:t>
            </a:r>
            <a:r>
              <a:rPr lang="ru-RU" sz="2800" b="1" dirty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от 29.12.2015 г. № 389-ФЗ «О внесении изменений в отдельные законодательные акты РФ</a:t>
            </a:r>
            <a:r>
              <a:rPr lang="ru-RU" sz="28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(ст. 69, 76, 100)</a:t>
            </a:r>
            <a:endParaRPr lang="ru-RU" sz="2800" b="1" dirty="0">
              <a:solidFill>
                <a:srgbClr val="B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465" y="2732727"/>
            <a:ext cx="186125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</a:t>
            </a:r>
            <a:endParaRPr lang="ru-RU" sz="2600" b="1" dirty="0" smtClean="0">
              <a:solidFill>
                <a:srgbClr val="B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6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ru-RU" sz="2600" b="1" dirty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января </a:t>
            </a:r>
            <a:endParaRPr lang="ru-RU" sz="2600" b="1" dirty="0" smtClean="0">
              <a:solidFill>
                <a:srgbClr val="B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6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2026 </a:t>
            </a:r>
            <a:r>
              <a:rPr lang="ru-RU" sz="2600" b="1" dirty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5416768"/>
            <a:ext cx="844487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Сертификаты специалиста выданные до 1 января 2021 г.</a:t>
            </a:r>
          </a:p>
          <a:p>
            <a:pPr algn="ctr"/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действуют до истечения указанного в них срока</a:t>
            </a:r>
            <a:endParaRPr lang="ru-RU" sz="2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7703" y="1988840"/>
            <a:ext cx="7154653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002060"/>
                </a:solidFill>
              </a:rPr>
              <a:t>Право </a:t>
            </a:r>
            <a:r>
              <a:rPr lang="ru-RU" sz="2600" b="1" dirty="0">
                <a:solidFill>
                  <a:srgbClr val="002060"/>
                </a:solidFill>
              </a:rPr>
              <a:t>на осуществление медицинской </a:t>
            </a:r>
            <a:r>
              <a:rPr lang="ru-RU" sz="2600" b="1" dirty="0" smtClean="0">
                <a:solidFill>
                  <a:srgbClr val="002060"/>
                </a:solidFill>
              </a:rPr>
              <a:t>деятельности </a:t>
            </a:r>
            <a:r>
              <a:rPr lang="ru-RU" sz="2600" b="1" dirty="0">
                <a:solidFill>
                  <a:srgbClr val="002060"/>
                </a:solidFill>
              </a:rPr>
              <a:t>в </a:t>
            </a:r>
            <a:r>
              <a:rPr lang="ru-RU" sz="2600" b="1" dirty="0" smtClean="0">
                <a:solidFill>
                  <a:srgbClr val="002060"/>
                </a:solidFill>
              </a:rPr>
              <a:t>РФ </a:t>
            </a:r>
            <a:r>
              <a:rPr lang="ru-RU" sz="2600" b="1" dirty="0">
                <a:solidFill>
                  <a:srgbClr val="002060"/>
                </a:solidFill>
              </a:rPr>
              <a:t>имеют </a:t>
            </a:r>
            <a:r>
              <a:rPr lang="ru-RU" sz="2600" b="1" dirty="0" smtClean="0">
                <a:solidFill>
                  <a:srgbClr val="002060"/>
                </a:solidFill>
              </a:rPr>
              <a:t>лица, получившие высшее </a:t>
            </a:r>
            <a:r>
              <a:rPr lang="ru-RU" sz="2600" b="1" dirty="0">
                <a:solidFill>
                  <a:srgbClr val="002060"/>
                </a:solidFill>
              </a:rPr>
              <a:t>или среднее медицинское образование </a:t>
            </a:r>
            <a:r>
              <a:rPr lang="ru-RU" sz="2600" b="1" dirty="0" smtClean="0">
                <a:solidFill>
                  <a:srgbClr val="002060"/>
                </a:solidFill>
              </a:rPr>
              <a:t>  в соответствии с </a:t>
            </a:r>
            <a:r>
              <a:rPr lang="ru-RU" sz="2600" b="1" dirty="0">
                <a:solidFill>
                  <a:srgbClr val="002060"/>
                </a:solidFill>
              </a:rPr>
              <a:t>федеральными государственными образовательными </a:t>
            </a:r>
            <a:r>
              <a:rPr lang="ru-RU" sz="2600" b="1" dirty="0" smtClean="0">
                <a:solidFill>
                  <a:srgbClr val="002060"/>
                </a:solidFill>
              </a:rPr>
              <a:t>стандартами и </a:t>
            </a:r>
            <a:r>
              <a:rPr lang="ru-RU" sz="2600" b="1" dirty="0">
                <a:solidFill>
                  <a:srgbClr val="002060"/>
                </a:solidFill>
              </a:rPr>
              <a:t>имеющие сертификат специалиста</a:t>
            </a:r>
          </a:p>
        </p:txBody>
      </p:sp>
      <p:pic>
        <p:nvPicPr>
          <p:cNvPr id="10" name="Picture 2" descr="D:\Рабочий стол\эмблема МЗ РФ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61" y="111784"/>
            <a:ext cx="931863" cy="938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8020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6149714" y="1660105"/>
            <a:ext cx="2310718" cy="129266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674030" y="1628800"/>
            <a:ext cx="3122105" cy="129266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77106" y="1628800"/>
            <a:ext cx="1806662" cy="129266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476672"/>
            <a:ext cx="720080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определяют профессиональные стандарты?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816368"/>
            <a:ext cx="230425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2400"/>
              </a:spcAft>
            </a:pPr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Кадровая политика</a:t>
            </a:r>
            <a:endParaRPr lang="ru-RU" sz="2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74030" y="1628800"/>
            <a:ext cx="312210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ФГОС </a:t>
            </a:r>
          </a:p>
          <a:p>
            <a:pPr algn="ctr"/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профессионального образования</a:t>
            </a:r>
            <a:endParaRPr lang="ru-RU" sz="2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1704290"/>
            <a:ext cx="266429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ДПО</a:t>
            </a:r>
          </a:p>
          <a:p>
            <a:pPr algn="ctr"/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501008"/>
            <a:ext cx="230425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2400"/>
              </a:spcAft>
            </a:pPr>
            <a:r>
              <a:rPr lang="ru-RU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должностные инструкции, </a:t>
            </a:r>
            <a:r>
              <a:rPr lang="ru-RU" sz="25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квалифика-ционные</a:t>
            </a:r>
            <a:r>
              <a:rPr lang="ru-RU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требования</a:t>
            </a:r>
            <a:endParaRPr lang="ru-RU" sz="2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3501008"/>
            <a:ext cx="230425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2400"/>
              </a:spcAft>
            </a:pPr>
            <a:r>
              <a:rPr lang="ru-RU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компетенции, программы, учебные материалы</a:t>
            </a:r>
            <a:endParaRPr lang="ru-RU" sz="2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3575338"/>
            <a:ext cx="310009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2400"/>
              </a:spcAft>
            </a:pPr>
            <a:r>
              <a:rPr lang="ru-RU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программы и учебные материалы</a:t>
            </a:r>
            <a:endParaRPr lang="ru-RU" sz="2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5013176"/>
            <a:ext cx="2304256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2400"/>
              </a:spcAft>
            </a:pPr>
            <a:r>
              <a:rPr lang="ru-RU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повышения квалификации</a:t>
            </a:r>
            <a:endParaRPr lang="ru-RU" sz="2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20272" y="5013176"/>
            <a:ext cx="187596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2400"/>
              </a:spcAft>
            </a:pPr>
            <a:r>
              <a:rPr lang="ru-RU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sz="25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перепод</a:t>
            </a:r>
            <a:r>
              <a:rPr lang="ru-RU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-готовки</a:t>
            </a:r>
            <a:endParaRPr lang="ru-RU" sz="2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1331640" y="3065478"/>
            <a:ext cx="432048" cy="43553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3930012" y="3065478"/>
            <a:ext cx="432048" cy="43553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986144" y="3065478"/>
            <a:ext cx="432048" cy="43553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5940152" y="4577646"/>
            <a:ext cx="216024" cy="43553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850240" y="4577646"/>
            <a:ext cx="216024" cy="43553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D:\Рабочий стол\эмблема МЗ РФ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36" y="129278"/>
            <a:ext cx="931863" cy="938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56797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698458"/>
              </p:ext>
            </p:extLst>
          </p:nvPr>
        </p:nvGraphicFramePr>
        <p:xfrm>
          <a:off x="323528" y="1700808"/>
          <a:ext cx="8496943" cy="4642437"/>
        </p:xfrm>
        <a:graphic>
          <a:graphicData uri="http://schemas.openxmlformats.org/drawingml/2006/table">
            <a:tbl>
              <a:tblPr/>
              <a:tblGrid>
                <a:gridCol w="2442621"/>
                <a:gridCol w="2021875"/>
                <a:gridCol w="4032447"/>
              </a:tblGrid>
              <a:tr h="5017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До 1 января 2016 г.</a:t>
                      </a:r>
                    </a:p>
                  </a:txBody>
                  <a:tcPr marL="91437" marR="91437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После 1 января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2018 г.</a:t>
                      </a:r>
                    </a:p>
                  </a:txBody>
                  <a:tcPr marL="91437" marR="91437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463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ОБЪЕМ И ПЕРИОДИЧНОСТЬ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cs typeface="Arial" charset="0"/>
                      </a:endParaRPr>
                    </a:p>
                  </a:txBody>
                  <a:tcPr marL="91437" marR="91437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144 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1 раз в 5 лет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250 ч  за 5 лет </a:t>
                      </a:r>
                      <a:b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</a:b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или 50 ч ежегодно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4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УЧЕТ ЗНАНИЙ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cs typeface="Arial" charset="0"/>
                      </a:endParaRPr>
                    </a:p>
                  </a:txBody>
                  <a:tcPr marL="91437" marR="91437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1 раз в 5 лет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Постоянно </a:t>
                      </a:r>
                      <a:b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</a:b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в режиме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on-line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1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КОНТРОЛЬ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cs typeface="Arial" charset="0"/>
                      </a:endParaRPr>
                    </a:p>
                  </a:txBody>
                  <a:tcPr marL="91437" marR="91437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1 раз в 5 лет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1 раз в год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6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УЧАСТИЕ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91437" marR="91437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ГБОУ ДПО </a:t>
                      </a:r>
                      <a:b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</a:b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и ФДПО</a:t>
                      </a:r>
                    </a:p>
                  </a:txBody>
                  <a:tcPr marL="91437" marR="91437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Профессиональные общества </a:t>
                      </a:r>
                      <a:b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</a:b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по специальностям, проф. общественные организации и гл. внештатные специалисты</a:t>
                      </a:r>
                    </a:p>
                  </a:txBody>
                  <a:tcPr marL="91437" marR="91437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70" name="Название 2"/>
          <p:cNvSpPr>
            <a:spLocks noGrp="1"/>
          </p:cNvSpPr>
          <p:nvPr>
            <p:ph type="title" idx="4294967295"/>
          </p:nvPr>
        </p:nvSpPr>
        <p:spPr>
          <a:xfrm>
            <a:off x="1118210" y="460063"/>
            <a:ext cx="7656364" cy="923330"/>
          </a:xfr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Основная новизна дополнительного профессионального образования</a:t>
            </a:r>
          </a:p>
        </p:txBody>
      </p:sp>
      <p:pic>
        <p:nvPicPr>
          <p:cNvPr id="5" name="Picture 2" descr="D:\Рабочий стол\эмблема МЗ РФ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36" y="129278"/>
            <a:ext cx="931863" cy="938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42136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1"/>
          <p:cNvSpPr>
            <a:spLocks noChangeArrowheads="1"/>
          </p:cNvSpPr>
          <p:nvPr/>
        </p:nvSpPr>
        <p:spPr bwMode="auto">
          <a:xfrm>
            <a:off x="299275" y="5395196"/>
            <a:ext cx="6718376" cy="485576"/>
          </a:xfrm>
          <a:prstGeom prst="rightArrowCallout">
            <a:avLst>
              <a:gd name="adj1" fmla="val 9815"/>
              <a:gd name="adj2" fmla="val 10662"/>
              <a:gd name="adj3" fmla="val 32311"/>
              <a:gd name="adj4" fmla="val 63113"/>
            </a:avLst>
          </a:prstGeom>
          <a:solidFill>
            <a:srgbClr val="FFFFFF"/>
          </a:solidFill>
          <a:ln w="19080" cap="sq">
            <a:solidFill>
              <a:srgbClr val="727CA3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dirty="0">
                <a:latin typeface="Calibri" charset="0"/>
              </a:rPr>
              <a:t>Переход указанных специалистов на программу непрерывного медицинского образования</a:t>
            </a:r>
          </a:p>
        </p:txBody>
      </p:sp>
      <p:sp>
        <p:nvSpPr>
          <p:cNvPr id="31747" name="AutoShape 2"/>
          <p:cNvSpPr>
            <a:spLocks noChangeArrowheads="1"/>
          </p:cNvSpPr>
          <p:nvPr/>
        </p:nvSpPr>
        <p:spPr bwMode="auto">
          <a:xfrm>
            <a:off x="7639050" y="1412875"/>
            <a:ext cx="1258887" cy="49688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80" cap="sq">
            <a:solidFill>
              <a:srgbClr val="9FB8CD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 dirty="0">
                <a:solidFill>
                  <a:srgbClr val="C00000"/>
                </a:solidFill>
                <a:latin typeface="Calibri" charset="0"/>
              </a:rPr>
              <a:t>Все </a:t>
            </a:r>
            <a:r>
              <a:rPr lang="ru-RU" sz="1700" b="1" dirty="0" err="1" smtClean="0">
                <a:solidFill>
                  <a:srgbClr val="C00000"/>
                </a:solidFill>
                <a:latin typeface="Calibri" charset="0"/>
              </a:rPr>
              <a:t>специа</a:t>
            </a:r>
            <a:r>
              <a:rPr lang="ru-RU" sz="1700" b="1" dirty="0" smtClean="0">
                <a:solidFill>
                  <a:srgbClr val="C00000"/>
                </a:solidFill>
                <a:latin typeface="Calibri" charset="0"/>
              </a:rPr>
              <a:t>-листы </a:t>
            </a:r>
            <a:r>
              <a:rPr lang="ru-RU" sz="1700" b="1" dirty="0">
                <a:solidFill>
                  <a:srgbClr val="C00000"/>
                </a:solidFill>
                <a:latin typeface="Calibri" charset="0"/>
              </a:rPr>
              <a:t>прошли </a:t>
            </a:r>
            <a:r>
              <a:rPr lang="ru-RU" sz="1700" b="1" dirty="0" err="1" smtClean="0">
                <a:solidFill>
                  <a:srgbClr val="C00000"/>
                </a:solidFill>
                <a:latin typeface="Calibri" charset="0"/>
              </a:rPr>
              <a:t>проце</a:t>
            </a:r>
            <a:r>
              <a:rPr lang="ru-RU" sz="1700" b="1" dirty="0" smtClean="0">
                <a:solidFill>
                  <a:srgbClr val="C00000"/>
                </a:solidFill>
                <a:latin typeface="Calibri" charset="0"/>
              </a:rPr>
              <a:t>-дуру </a:t>
            </a:r>
            <a:r>
              <a:rPr lang="ru-RU" sz="1700" b="1" dirty="0" err="1" smtClean="0">
                <a:solidFill>
                  <a:srgbClr val="C00000"/>
                </a:solidFill>
                <a:latin typeface="Calibri" charset="0"/>
              </a:rPr>
              <a:t>аккреди-тации</a:t>
            </a:r>
            <a:endParaRPr lang="ru-RU" sz="1700" b="1" dirty="0">
              <a:solidFill>
                <a:srgbClr val="C00000"/>
              </a:solidFill>
              <a:latin typeface="Calibri" charset="0"/>
            </a:endParaRP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446410" y="476672"/>
            <a:ext cx="8374062" cy="480131"/>
          </a:xfrm>
          <a:prstGeom prst="rect">
            <a:avLst/>
          </a:prstGeom>
          <a:extLst/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3000" b="1">
                <a:solidFill>
                  <a:srgbClr val="C00000"/>
                </a:solidFill>
              </a:defRPr>
            </a:lvl1pPr>
          </a:lstStyle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Этапность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внедрения аккредитации </a:t>
            </a:r>
          </a:p>
        </p:txBody>
      </p:sp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75" y="5841206"/>
            <a:ext cx="7585093" cy="36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432307" y="5955506"/>
            <a:ext cx="1338356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</a:t>
            </a:r>
            <a:r>
              <a:rPr lang="en-US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</a:t>
            </a:r>
          </a:p>
          <a:p>
            <a:pPr algn="ctr" eaLnBrk="1">
              <a:buClrTx/>
              <a:buFontTx/>
              <a:buNone/>
            </a:pPr>
            <a: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 год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299274" y="1196752"/>
            <a:ext cx="1535875" cy="2402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b="1" u="sng" dirty="0" smtClean="0">
                <a:solidFill>
                  <a:srgbClr val="C00000"/>
                </a:solidFill>
                <a:cs typeface="Times New Roman" pitchFamily="16" charset="0"/>
              </a:rPr>
              <a:t>Первичная</a:t>
            </a:r>
            <a:endParaRPr lang="ru-RU" sz="1500" b="1" u="sng" dirty="0">
              <a:solidFill>
                <a:srgbClr val="C00000"/>
              </a:solidFill>
              <a:cs typeface="Times New Roman" pitchFamily="16" charset="0"/>
            </a:endParaRPr>
          </a:p>
          <a:p>
            <a:pPr>
              <a:buFont typeface="Times New Roman" pitchFamily="16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лиц, завершивших обучение по основной </a:t>
            </a:r>
            <a:r>
              <a:rPr lang="ru-RU" sz="1500" b="1" dirty="0" smtClean="0">
                <a:solidFill>
                  <a:srgbClr val="002060"/>
                </a:solidFill>
                <a:cs typeface="Times New Roman" pitchFamily="16" charset="0"/>
              </a:rPr>
              <a:t>образ. программе </a:t>
            </a: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ВО по </a:t>
            </a:r>
            <a:r>
              <a:rPr lang="ru-RU" sz="1500" b="1" dirty="0" smtClean="0">
                <a:solidFill>
                  <a:srgbClr val="002060"/>
                </a:solidFill>
                <a:cs typeface="Times New Roman" pitchFamily="16" charset="0"/>
              </a:rPr>
              <a:t>спец. </a:t>
            </a: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«стоматология» и «фармация</a:t>
            </a:r>
            <a:r>
              <a:rPr lang="ru-RU" sz="1500" b="1" dirty="0" smtClean="0">
                <a:solidFill>
                  <a:srgbClr val="002060"/>
                </a:solidFill>
                <a:cs typeface="Times New Roman" pitchFamily="16" charset="0"/>
              </a:rPr>
              <a:t>»</a:t>
            </a:r>
            <a:endParaRPr lang="ru-RU" sz="1500" b="1" dirty="0">
              <a:solidFill>
                <a:srgbClr val="002060"/>
              </a:solidFill>
              <a:cs typeface="Times New Roman" pitchFamily="16" charset="0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1851541" y="1196752"/>
            <a:ext cx="1784355" cy="2402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b="1" u="sng" dirty="0" smtClean="0">
                <a:solidFill>
                  <a:srgbClr val="C00000"/>
                </a:solidFill>
                <a:cs typeface="Times New Roman" pitchFamily="16" charset="0"/>
              </a:rPr>
              <a:t>Первичная</a:t>
            </a:r>
            <a:endParaRPr lang="ru-RU" sz="1500" b="1" u="sng" dirty="0">
              <a:solidFill>
                <a:srgbClr val="C00000"/>
              </a:solidFill>
              <a:cs typeface="Times New Roman" pitchFamily="16" charset="0"/>
            </a:endParaRPr>
          </a:p>
          <a:p>
            <a:pPr>
              <a:buFont typeface="Times New Roman" pitchFamily="16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лиц, завершивших обучение по основной </a:t>
            </a:r>
            <a:r>
              <a:rPr lang="ru-RU" sz="1500" b="1" dirty="0" smtClean="0">
                <a:solidFill>
                  <a:srgbClr val="002060"/>
                </a:solidFill>
                <a:cs typeface="Times New Roman" pitchFamily="16" charset="0"/>
              </a:rPr>
              <a:t>образ. </a:t>
            </a: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программе ВО по всем специальностям (уровень </a:t>
            </a:r>
            <a:r>
              <a:rPr lang="ru-RU" sz="1500" b="1" dirty="0" err="1" smtClean="0">
                <a:solidFill>
                  <a:srgbClr val="002060"/>
                </a:solidFill>
                <a:cs typeface="Times New Roman" pitchFamily="16" charset="0"/>
              </a:rPr>
              <a:t>специалитета</a:t>
            </a:r>
            <a:r>
              <a:rPr lang="ru-RU" sz="1500" b="1" dirty="0" smtClean="0">
                <a:solidFill>
                  <a:srgbClr val="002060"/>
                </a:solidFill>
                <a:cs typeface="Times New Roman" pitchFamily="16" charset="0"/>
              </a:rPr>
              <a:t>).</a:t>
            </a:r>
            <a:endParaRPr lang="ru-RU" sz="1500" b="1" dirty="0">
              <a:solidFill>
                <a:srgbClr val="002060"/>
              </a:solidFill>
              <a:cs typeface="Times New Roman" pitchFamily="16" charset="0"/>
            </a:endParaRPr>
          </a:p>
        </p:txBody>
      </p:sp>
      <p:sp>
        <p:nvSpPr>
          <p:cNvPr id="31755" name="Text Box 10"/>
          <p:cNvSpPr txBox="1">
            <a:spLocks noChangeArrowheads="1"/>
          </p:cNvSpPr>
          <p:nvPr/>
        </p:nvSpPr>
        <p:spPr bwMode="auto">
          <a:xfrm>
            <a:off x="2133823" y="6017062"/>
            <a:ext cx="1275903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Второй этап</a:t>
            </a:r>
          </a:p>
          <a:p>
            <a:pPr algn="ctr" eaLnBrk="1">
              <a:buClrTx/>
              <a:buFontTx/>
              <a:buNone/>
            </a:pPr>
            <a: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 год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3563888" y="1124744"/>
            <a:ext cx="2787895" cy="378783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b="1" u="sng" dirty="0" smtClean="0">
                <a:solidFill>
                  <a:srgbClr val="C00000"/>
                </a:solidFill>
                <a:cs typeface="Times New Roman" pitchFamily="16" charset="0"/>
              </a:rPr>
              <a:t>Первичная</a:t>
            </a:r>
            <a:endParaRPr lang="ru-RU" sz="1500" b="1" u="sng" dirty="0">
              <a:solidFill>
                <a:srgbClr val="C00000"/>
              </a:solidFill>
              <a:cs typeface="Times New Roman" pitchFamily="16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dirty="0">
                <a:solidFill>
                  <a:srgbClr val="7030A0"/>
                </a:solidFill>
                <a:cs typeface="Times New Roman" pitchFamily="16" charset="0"/>
              </a:rPr>
              <a:t>-</a:t>
            </a: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лиц, завершивших обучение по </a:t>
            </a:r>
            <a:r>
              <a:rPr lang="ru-RU" sz="1500" b="1" dirty="0" smtClean="0">
                <a:solidFill>
                  <a:srgbClr val="002060"/>
                </a:solidFill>
                <a:cs typeface="Times New Roman" pitchFamily="16" charset="0"/>
              </a:rPr>
              <a:t>образ. </a:t>
            </a: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программе  ВО (уровень бакалавра и уровень магистратуры), СПО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b="1" u="sng" dirty="0" smtClean="0">
                <a:solidFill>
                  <a:srgbClr val="C00000"/>
                </a:solidFill>
                <a:cs typeface="Times New Roman" pitchFamily="16" charset="0"/>
              </a:rPr>
              <a:t>Первичная специализированная</a:t>
            </a:r>
            <a:endParaRPr lang="ru-RU" sz="1500" b="1" u="sng" dirty="0">
              <a:solidFill>
                <a:srgbClr val="C00000"/>
              </a:solidFill>
              <a:cs typeface="Times New Roman" pitchFamily="16" charset="0"/>
            </a:endParaRPr>
          </a:p>
          <a:p>
            <a:pPr>
              <a:buFont typeface="Times New Roman" pitchFamily="16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лиц, завершивших обучение по программе ординатуры;</a:t>
            </a:r>
          </a:p>
          <a:p>
            <a:pPr>
              <a:buFont typeface="Times New Roman" pitchFamily="16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лиц, прошедших программу </a:t>
            </a:r>
            <a:r>
              <a:rPr lang="ru-RU" sz="1500" b="1" dirty="0" smtClean="0">
                <a:solidFill>
                  <a:srgbClr val="002060"/>
                </a:solidFill>
                <a:cs typeface="Times New Roman" pitchFamily="16" charset="0"/>
              </a:rPr>
              <a:t>проф. </a:t>
            </a: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переподготовки;</a:t>
            </a:r>
          </a:p>
          <a:p>
            <a:pPr>
              <a:buFont typeface="Times New Roman" pitchFamily="16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лиц, получивших </a:t>
            </a:r>
            <a:r>
              <a:rPr lang="ru-RU" sz="1500" b="1" dirty="0" smtClean="0">
                <a:solidFill>
                  <a:srgbClr val="002060"/>
                </a:solidFill>
                <a:cs typeface="Times New Roman" pitchFamily="16" charset="0"/>
              </a:rPr>
              <a:t>мед. </a:t>
            </a: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или </a:t>
            </a:r>
            <a:r>
              <a:rPr lang="ru-RU" sz="1500" b="1" dirty="0" err="1" smtClean="0">
                <a:solidFill>
                  <a:srgbClr val="002060"/>
                </a:solidFill>
                <a:cs typeface="Times New Roman" pitchFamily="16" charset="0"/>
              </a:rPr>
              <a:t>фармац</a:t>
            </a:r>
            <a:r>
              <a:rPr lang="ru-RU" sz="1500" b="1" dirty="0" smtClean="0">
                <a:solidFill>
                  <a:srgbClr val="002060"/>
                </a:solidFill>
                <a:cs typeface="Times New Roman" pitchFamily="16" charset="0"/>
              </a:rPr>
              <a:t>. </a:t>
            </a: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образование в </a:t>
            </a:r>
            <a:r>
              <a:rPr lang="ru-RU" sz="1500" b="1" dirty="0" err="1" smtClean="0">
                <a:solidFill>
                  <a:srgbClr val="002060"/>
                </a:solidFill>
                <a:cs typeface="Times New Roman" pitchFamily="16" charset="0"/>
              </a:rPr>
              <a:t>иностр.государствах</a:t>
            </a:r>
            <a:endParaRPr lang="ru-RU" sz="1500" b="1" dirty="0">
              <a:solidFill>
                <a:srgbClr val="002060"/>
              </a:solidFill>
              <a:cs typeface="Times New Roman" pitchFamily="16" charset="0"/>
            </a:endParaRPr>
          </a:p>
          <a:p>
            <a:pPr>
              <a:buFont typeface="Times New Roman" pitchFamily="16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лиц, получивших иное </a:t>
            </a:r>
            <a:r>
              <a:rPr lang="ru-RU" sz="1500" b="1" dirty="0" smtClean="0">
                <a:solidFill>
                  <a:srgbClr val="002060"/>
                </a:solidFill>
                <a:cs typeface="Times New Roman" pitchFamily="16" charset="0"/>
              </a:rPr>
              <a:t>ВО </a:t>
            </a: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(</a:t>
            </a:r>
            <a:r>
              <a:rPr lang="ru-RU" sz="1500" b="1" dirty="0" err="1" smtClean="0">
                <a:solidFill>
                  <a:srgbClr val="002060"/>
                </a:solidFill>
                <a:cs typeface="Times New Roman" pitchFamily="16" charset="0"/>
              </a:rPr>
              <a:t>осущ</a:t>
            </a:r>
            <a:r>
              <a:rPr lang="ru-RU" sz="1500" b="1" dirty="0" smtClean="0">
                <a:solidFill>
                  <a:srgbClr val="002060"/>
                </a:solidFill>
                <a:cs typeface="Times New Roman" pitchFamily="16" charset="0"/>
              </a:rPr>
              <a:t>. </a:t>
            </a: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мед</a:t>
            </a:r>
            <a:r>
              <a:rPr lang="ru-RU" sz="1500" b="1" dirty="0" smtClean="0">
                <a:solidFill>
                  <a:srgbClr val="002060"/>
                </a:solidFill>
                <a:cs typeface="Times New Roman" pitchFamily="16" charset="0"/>
              </a:rPr>
              <a:t>. деятельность)</a:t>
            </a:r>
            <a:endParaRPr lang="ru-RU" sz="1500" b="1" dirty="0">
              <a:solidFill>
                <a:srgbClr val="002060"/>
              </a:solidFill>
              <a:cs typeface="Times New Roman" pitchFamily="16" charset="0"/>
            </a:endParaRPr>
          </a:p>
        </p:txBody>
      </p:sp>
      <p:sp>
        <p:nvSpPr>
          <p:cNvPr id="31758" name="Text Box 13"/>
          <p:cNvSpPr txBox="1">
            <a:spLocks noChangeArrowheads="1"/>
          </p:cNvSpPr>
          <p:nvPr/>
        </p:nvSpPr>
        <p:spPr bwMode="auto">
          <a:xfrm>
            <a:off x="4067944" y="6010275"/>
            <a:ext cx="1741989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Третий этап</a:t>
            </a:r>
          </a:p>
          <a:p>
            <a:pPr algn="ctr" eaLnBrk="1">
              <a:buClrTx/>
              <a:buFontTx/>
              <a:buNone/>
            </a:pPr>
            <a: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 год</a:t>
            </a:r>
          </a:p>
        </p:txBody>
      </p:sp>
      <p:sp>
        <p:nvSpPr>
          <p:cNvPr id="31760" name="Text Box 15"/>
          <p:cNvSpPr txBox="1">
            <a:spLocks noChangeArrowheads="1"/>
          </p:cNvSpPr>
          <p:nvPr/>
        </p:nvSpPr>
        <p:spPr bwMode="auto">
          <a:xfrm>
            <a:off x="7762007" y="5834836"/>
            <a:ext cx="1135930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2026 год</a:t>
            </a:r>
          </a:p>
        </p:txBody>
      </p:sp>
      <p:sp>
        <p:nvSpPr>
          <p:cNvPr id="31762" name="Text Box 17"/>
          <p:cNvSpPr txBox="1">
            <a:spLocks noChangeArrowheads="1"/>
          </p:cNvSpPr>
          <p:nvPr/>
        </p:nvSpPr>
        <p:spPr bwMode="auto">
          <a:xfrm>
            <a:off x="6351783" y="6043260"/>
            <a:ext cx="1388569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Четвертый </a:t>
            </a:r>
            <a:r>
              <a:rPr lang="ru-RU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2021 </a:t>
            </a:r>
            <a: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6300192" y="1196752"/>
            <a:ext cx="1584176" cy="147950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b="1" u="sng" dirty="0" smtClean="0">
                <a:solidFill>
                  <a:srgbClr val="C00000"/>
                </a:solidFill>
                <a:cs typeface="Times New Roman" pitchFamily="16" charset="0"/>
              </a:rPr>
              <a:t>Периодическая</a:t>
            </a:r>
            <a:endParaRPr lang="ru-RU" sz="1500" b="1" u="sng" dirty="0">
              <a:solidFill>
                <a:srgbClr val="C00000"/>
              </a:solidFill>
              <a:cs typeface="Times New Roman" pitchFamily="16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dirty="0">
                <a:solidFill>
                  <a:srgbClr val="7030A0"/>
                </a:solidFill>
                <a:cs typeface="Times New Roman" pitchFamily="16" charset="0"/>
              </a:rPr>
              <a:t> - </a:t>
            </a:r>
            <a:r>
              <a:rPr lang="ru-RU" sz="1500" b="1" dirty="0" smtClean="0">
                <a:solidFill>
                  <a:srgbClr val="002060"/>
                </a:solidFill>
                <a:cs typeface="Times New Roman" pitchFamily="16" charset="0"/>
              </a:rPr>
              <a:t>по завершению освоения программ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b="1" dirty="0" smtClean="0">
                <a:solidFill>
                  <a:srgbClr val="002060"/>
                </a:solidFill>
                <a:cs typeface="Times New Roman" pitchFamily="16" charset="0"/>
              </a:rPr>
              <a:t>НМО</a:t>
            </a:r>
            <a:endParaRPr lang="ru-RU" sz="1500" b="1" dirty="0">
              <a:solidFill>
                <a:srgbClr val="002060"/>
              </a:solidFill>
              <a:cs typeface="Times New Roman" pitchFamily="16" charset="0"/>
            </a:endParaRPr>
          </a:p>
        </p:txBody>
      </p:sp>
      <p:sp>
        <p:nvSpPr>
          <p:cNvPr id="31765" name="Oval 20"/>
          <p:cNvSpPr>
            <a:spLocks noChangeArrowheads="1"/>
          </p:cNvSpPr>
          <p:nvPr/>
        </p:nvSpPr>
        <p:spPr bwMode="auto">
          <a:xfrm>
            <a:off x="1779533" y="1124744"/>
            <a:ext cx="1784355" cy="3146460"/>
          </a:xfrm>
          <a:prstGeom prst="ellipse">
            <a:avLst/>
          </a:prstGeom>
          <a:noFill/>
          <a:ln w="19080" cap="sq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299821" y="4797152"/>
            <a:ext cx="1535875" cy="55617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b="1" u="sng" dirty="0" smtClean="0">
                <a:solidFill>
                  <a:srgbClr val="C00000"/>
                </a:solidFill>
                <a:cs typeface="Times New Roman" pitchFamily="16" charset="0"/>
              </a:rPr>
              <a:t>Сертификация</a:t>
            </a:r>
            <a:r>
              <a:rPr lang="ru-RU" sz="1500" b="1" dirty="0" smtClean="0">
                <a:solidFill>
                  <a:srgbClr val="FFFFFF"/>
                </a:solidFill>
                <a:cs typeface="Times New Roman" pitchFamily="16" charset="0"/>
              </a:rPr>
              <a:t> </a:t>
            </a: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иных лиц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1835696" y="4797152"/>
            <a:ext cx="1535875" cy="55617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b="1" u="sng" dirty="0" smtClean="0">
                <a:solidFill>
                  <a:srgbClr val="C00000"/>
                </a:solidFill>
                <a:cs typeface="Times New Roman" pitchFamily="16" charset="0"/>
              </a:rPr>
              <a:t>Сертификация</a:t>
            </a:r>
            <a:r>
              <a:rPr lang="ru-RU" sz="1500" b="1" dirty="0" smtClean="0">
                <a:solidFill>
                  <a:srgbClr val="FFFFFF"/>
                </a:solidFill>
                <a:cs typeface="Times New Roman" pitchFamily="16" charset="0"/>
              </a:rPr>
              <a:t> </a:t>
            </a: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иных лиц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563888" y="4975862"/>
            <a:ext cx="2376264" cy="32534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500" b="1" u="sng" dirty="0" smtClean="0">
                <a:solidFill>
                  <a:srgbClr val="C00000"/>
                </a:solidFill>
                <a:cs typeface="Times New Roman" pitchFamily="16" charset="0"/>
              </a:rPr>
              <a:t>Сертификация</a:t>
            </a:r>
            <a:r>
              <a:rPr lang="ru-RU" sz="1500" b="1" dirty="0" smtClean="0">
                <a:solidFill>
                  <a:srgbClr val="FFFFFF"/>
                </a:solidFill>
                <a:cs typeface="Times New Roman" pitchFamily="16" charset="0"/>
              </a:rPr>
              <a:t> </a:t>
            </a:r>
            <a:r>
              <a:rPr lang="ru-RU" sz="1500" b="1" dirty="0">
                <a:solidFill>
                  <a:srgbClr val="002060"/>
                </a:solidFill>
                <a:cs typeface="Times New Roman" pitchFamily="16" charset="0"/>
              </a:rPr>
              <a:t>иных лиц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V="1">
            <a:off x="1770663" y="1196752"/>
            <a:ext cx="8870" cy="403244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3563888" y="1196752"/>
            <a:ext cx="0" cy="403244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6300192" y="1196752"/>
            <a:ext cx="31373" cy="403244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370791" y="5973540"/>
            <a:ext cx="0" cy="5989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1770663" y="5965770"/>
            <a:ext cx="0" cy="5989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3677817" y="5965770"/>
            <a:ext cx="0" cy="5989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6320410" y="5979279"/>
            <a:ext cx="0" cy="5989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7" name="Picture 2" descr="D:\Рабочий стол\эмблема МЗ РФ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36" y="129278"/>
            <a:ext cx="931863" cy="938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0013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1"/>
          <p:cNvSpPr txBox="1">
            <a:spLocks noChangeArrowheads="1"/>
          </p:cNvSpPr>
          <p:nvPr/>
        </p:nvSpPr>
        <p:spPr bwMode="auto">
          <a:xfrm>
            <a:off x="571195" y="305866"/>
            <a:ext cx="8229600" cy="1338828"/>
          </a:xfrm>
          <a:prstGeom prst="rect">
            <a:avLst/>
          </a:prstGeom>
          <a:extLst/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3000" b="1">
                <a:solidFill>
                  <a:srgbClr val="C00000"/>
                </a:solidFill>
              </a:defRPr>
            </a:lvl1pPr>
          </a:lstStyle>
          <a:p>
            <a:r>
              <a:rPr lang="en-US" dirty="0"/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Аккредитационная комиссия оценивает квалификацию специалиста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011" name="Text Box 2"/>
          <p:cNvSpPr txBox="1">
            <a:spLocks noChangeArrowheads="1"/>
          </p:cNvSpPr>
          <p:nvPr/>
        </p:nvSpPr>
        <p:spPr bwMode="auto">
          <a:xfrm>
            <a:off x="701096" y="1405463"/>
            <a:ext cx="8019256" cy="4585871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ru-RU"/>
            </a:defPPr>
            <a:lvl1pPr>
              <a:spcAft>
                <a:spcPts val="2400"/>
              </a:spcAft>
              <a:defRPr sz="3000" b="1">
                <a:solidFill>
                  <a:srgbClr val="002060"/>
                </a:solidFill>
              </a:defRPr>
            </a:lvl1pPr>
          </a:lstStyle>
          <a:p>
            <a:r>
              <a:rPr lang="ru-RU" sz="2900" u="sng" dirty="0" smtClean="0">
                <a:solidFill>
                  <a:srgbClr val="C00000"/>
                </a:solidFill>
              </a:rPr>
              <a:t>Т</a:t>
            </a:r>
            <a:r>
              <a:rPr lang="en-US" sz="2900" u="sng" dirty="0" err="1">
                <a:solidFill>
                  <a:srgbClr val="C00000"/>
                </a:solidFill>
              </a:rPr>
              <a:t>естирование</a:t>
            </a:r>
            <a:r>
              <a:rPr lang="ru-RU" sz="2900" dirty="0" smtClean="0">
                <a:solidFill>
                  <a:srgbClr val="C00000"/>
                </a:solidFill>
              </a:rPr>
              <a:t>. </a:t>
            </a:r>
            <a:r>
              <a:rPr lang="ru-RU" sz="2900" dirty="0" smtClean="0"/>
              <a:t>Результат</a:t>
            </a:r>
            <a:r>
              <a:rPr lang="ru-RU" sz="2900" dirty="0"/>
              <a:t>: «сдано» или «не сдано</a:t>
            </a:r>
            <a:r>
              <a:rPr lang="ru-RU" sz="2900" dirty="0" smtClean="0"/>
              <a:t>», не менее 70% правильных ответов.</a:t>
            </a:r>
            <a:endParaRPr lang="ru-RU" sz="2900" dirty="0"/>
          </a:p>
          <a:p>
            <a:r>
              <a:rPr lang="ru-RU" sz="2900" u="sng" dirty="0">
                <a:solidFill>
                  <a:srgbClr val="C00000"/>
                </a:solidFill>
              </a:rPr>
              <a:t>О</a:t>
            </a:r>
            <a:r>
              <a:rPr lang="en-US" sz="2900" u="sng" dirty="0" err="1">
                <a:solidFill>
                  <a:srgbClr val="C00000"/>
                </a:solidFill>
              </a:rPr>
              <a:t>ценка</a:t>
            </a:r>
            <a:r>
              <a:rPr lang="en-US" sz="2900" u="sng" dirty="0">
                <a:solidFill>
                  <a:srgbClr val="C00000"/>
                </a:solidFill>
              </a:rPr>
              <a:t> </a:t>
            </a:r>
            <a:r>
              <a:rPr lang="en-US" sz="2900" u="sng" dirty="0" err="1">
                <a:solidFill>
                  <a:srgbClr val="C00000"/>
                </a:solidFill>
              </a:rPr>
              <a:t>практических</a:t>
            </a:r>
            <a:r>
              <a:rPr lang="en-US" sz="2900" u="sng" dirty="0">
                <a:solidFill>
                  <a:srgbClr val="C00000"/>
                </a:solidFill>
              </a:rPr>
              <a:t> </a:t>
            </a:r>
            <a:r>
              <a:rPr lang="en-US" sz="2900" u="sng" dirty="0" err="1">
                <a:solidFill>
                  <a:srgbClr val="C00000"/>
                </a:solidFill>
              </a:rPr>
              <a:t>навыков</a:t>
            </a:r>
            <a:r>
              <a:rPr lang="en-US" sz="2900" u="sng" dirty="0">
                <a:solidFill>
                  <a:srgbClr val="C00000"/>
                </a:solidFill>
              </a:rPr>
              <a:t> (</a:t>
            </a:r>
            <a:r>
              <a:rPr lang="en-US" sz="2900" u="sng" dirty="0" err="1">
                <a:solidFill>
                  <a:srgbClr val="C00000"/>
                </a:solidFill>
              </a:rPr>
              <a:t>умений</a:t>
            </a:r>
            <a:r>
              <a:rPr lang="en-US" sz="2900" u="sng" dirty="0">
                <a:solidFill>
                  <a:srgbClr val="C00000"/>
                </a:solidFill>
              </a:rPr>
              <a:t>) </a:t>
            </a:r>
            <a:r>
              <a:rPr lang="ru-RU" sz="2900" dirty="0" smtClean="0">
                <a:solidFill>
                  <a:srgbClr val="C00000"/>
                </a:solidFill>
              </a:rPr>
              <a:t>                  </a:t>
            </a:r>
            <a:r>
              <a:rPr lang="ru-RU" sz="2900" dirty="0" smtClean="0"/>
              <a:t>в </a:t>
            </a:r>
            <a:r>
              <a:rPr lang="ru-RU" sz="2900" dirty="0"/>
              <a:t>симулированных условиях. Результат: «выполнено» или «не выполнено».</a:t>
            </a:r>
          </a:p>
          <a:p>
            <a:r>
              <a:rPr lang="ru-RU" sz="2900" u="sng" dirty="0" smtClean="0">
                <a:solidFill>
                  <a:srgbClr val="C00000"/>
                </a:solidFill>
              </a:rPr>
              <a:t>Р</a:t>
            </a:r>
            <a:r>
              <a:rPr lang="en-US" sz="2900" u="sng" dirty="0" err="1" smtClean="0">
                <a:solidFill>
                  <a:srgbClr val="C00000"/>
                </a:solidFill>
              </a:rPr>
              <a:t>ешение</a:t>
            </a:r>
            <a:r>
              <a:rPr lang="en-US" sz="2900" u="sng" dirty="0" smtClean="0">
                <a:solidFill>
                  <a:srgbClr val="C00000"/>
                </a:solidFill>
              </a:rPr>
              <a:t> </a:t>
            </a:r>
            <a:r>
              <a:rPr lang="en-US" sz="2900" u="sng" dirty="0" err="1">
                <a:solidFill>
                  <a:srgbClr val="C00000"/>
                </a:solidFill>
              </a:rPr>
              <a:t>ситуационных</a:t>
            </a:r>
            <a:r>
              <a:rPr lang="en-US" sz="2900" u="sng" dirty="0">
                <a:solidFill>
                  <a:srgbClr val="C00000"/>
                </a:solidFill>
              </a:rPr>
              <a:t> </a:t>
            </a:r>
            <a:r>
              <a:rPr lang="en-US" sz="2900" u="sng" dirty="0" err="1">
                <a:solidFill>
                  <a:srgbClr val="C00000"/>
                </a:solidFill>
              </a:rPr>
              <a:t>задач</a:t>
            </a:r>
            <a:r>
              <a:rPr lang="ru-RU" sz="2900" u="sng" dirty="0">
                <a:solidFill>
                  <a:srgbClr val="C00000"/>
                </a:solidFill>
              </a:rPr>
              <a:t>.</a:t>
            </a:r>
            <a:r>
              <a:rPr lang="ru-RU" sz="2900" dirty="0">
                <a:solidFill>
                  <a:srgbClr val="C00000"/>
                </a:solidFill>
              </a:rPr>
              <a:t> </a:t>
            </a:r>
            <a:r>
              <a:rPr lang="ru-RU" sz="2900" dirty="0" smtClean="0"/>
              <a:t>Результат</a:t>
            </a:r>
            <a:r>
              <a:rPr lang="ru-RU" sz="2900" dirty="0"/>
              <a:t>: «сдано» или «не сдано».</a:t>
            </a:r>
          </a:p>
          <a:p>
            <a:r>
              <a:rPr lang="ru-RU" sz="2900" u="sng" dirty="0">
                <a:solidFill>
                  <a:srgbClr val="C00000"/>
                </a:solidFill>
              </a:rPr>
              <a:t>Оценка портфолио.</a:t>
            </a:r>
            <a:endParaRPr lang="en-US" sz="2900" u="sng" dirty="0">
              <a:solidFill>
                <a:srgbClr val="C00000"/>
              </a:solidFill>
            </a:endParaRPr>
          </a:p>
        </p:txBody>
      </p:sp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FontTx/>
              <a:buNone/>
            </a:pPr>
            <a:fld id="{6D284877-7300-422A-AF99-CAC28A8203DA}" type="slidenum">
              <a:rPr lang="ru-RU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>
                <a:lnSpc>
                  <a:spcPct val="100000"/>
                </a:lnSpc>
                <a:buClrTx/>
                <a:buFontTx/>
                <a:buNone/>
              </a:pPr>
              <a:t>9</a:t>
            </a:fld>
            <a:endParaRPr lang="ru-RU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2067" y="1647510"/>
            <a:ext cx="252000" cy="25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22067" y="2811974"/>
            <a:ext cx="252000" cy="25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22067" y="4401136"/>
            <a:ext cx="252000" cy="25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22067" y="5548460"/>
            <a:ext cx="252000" cy="252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 descr="C:\Users\Sveta\Desktop\Anonymous_Copyi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782" y="4840130"/>
            <a:ext cx="1224913" cy="1364806"/>
          </a:xfrm>
          <a:prstGeom prst="rect">
            <a:avLst/>
          </a:prstGeom>
          <a:noFill/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Рабочий стол\эмблема МЗ РФ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36" y="129278"/>
            <a:ext cx="931863" cy="938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3294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748</Words>
  <Application>Microsoft Office PowerPoint</Application>
  <PresentationFormat>Экран (4:3)</PresentationFormat>
  <Paragraphs>146</Paragraphs>
  <Slides>14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Основная новизна дополнительного профессионального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Пользователь</cp:lastModifiedBy>
  <cp:revision>204</cp:revision>
  <cp:lastPrinted>2017-02-14T06:03:31Z</cp:lastPrinted>
  <dcterms:created xsi:type="dcterms:W3CDTF">2015-03-18T13:09:21Z</dcterms:created>
  <dcterms:modified xsi:type="dcterms:W3CDTF">2017-04-04T07:56:07Z</dcterms:modified>
</cp:coreProperties>
</file>