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2"/>
  </p:notesMasterIdLst>
  <p:sldIdLst>
    <p:sldId id="256" r:id="rId2"/>
    <p:sldId id="309" r:id="rId3"/>
    <p:sldId id="290" r:id="rId4"/>
    <p:sldId id="300" r:id="rId5"/>
    <p:sldId id="301" r:id="rId6"/>
    <p:sldId id="280" r:id="rId7"/>
    <p:sldId id="303" r:id="rId8"/>
    <p:sldId id="314" r:id="rId9"/>
    <p:sldId id="304" r:id="rId10"/>
    <p:sldId id="305" r:id="rId11"/>
    <p:sldId id="310" r:id="rId12"/>
    <p:sldId id="306" r:id="rId13"/>
    <p:sldId id="308" r:id="rId14"/>
    <p:sldId id="299" r:id="rId15"/>
    <p:sldId id="307" r:id="rId16"/>
    <p:sldId id="311" r:id="rId17"/>
    <p:sldId id="312" r:id="rId18"/>
    <p:sldId id="313" r:id="rId19"/>
    <p:sldId id="286" r:id="rId20"/>
    <p:sldId id="289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97" autoAdjust="0"/>
    <p:restoredTop sz="94660"/>
  </p:normalViewPr>
  <p:slideViewPr>
    <p:cSldViewPr>
      <p:cViewPr varScale="1">
        <p:scale>
          <a:sx n="64" d="100"/>
          <a:sy n="64" d="100"/>
        </p:scale>
        <p:origin x="-1398" y="-96"/>
      </p:cViewPr>
      <p:guideLst>
        <p:guide orient="horz" pos="2160"/>
        <p:guide pos="2880"/>
      </p:guideLst>
    </p:cSldViewPr>
  </p:slideViewPr>
  <p:notesTextViewPr>
    <p:cViewPr>
      <p:scale>
        <a:sx n="400" d="100"/>
        <a:sy n="4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5253FE8-4326-4DD1-8C6C-07A081C42282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A3D16A6-75EB-4B9A-87B8-E990A62A48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8735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CD14C64-F684-41E2-B583-A80FBD3596E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9EC7DB1-4815-474D-AF34-88B58FB1CF7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867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39830FD-15DD-4383-8F5D-DF7171D07DB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686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13041F1-CACB-49DF-99B4-CA0DA356654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9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Группа 1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6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" name="Полилиния 7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D50AFEFC-11CC-450B-BD44-D299B34DFAAD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9E1DC695-7063-457A-A0DB-8E706CBDD7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D057549-E5C3-454A-89E3-81333788EC79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FDF7D77-EFBA-4913-B0DB-2566C2987F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6273F10-2AC6-44E3-9AF1-C24B515F72F2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830AB51-00B0-4E48-9BDE-148DA47C22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368ABA2-8E87-4DE5-A48D-DA650B63B9E5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A025711-AB66-4A6C-9FE1-D56A8E77E8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6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Нашивка 7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1E8B9D3-E9DC-4CE6-81E1-7C8B25E0D3CB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66A5221-83A1-400A-AE1D-E69A1EBD1C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1272803-FBB5-4FF3-B12F-98D09FAC637D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C48228A-7008-4DA6-8D5F-97D61322D1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D3F4DB7-360F-4CB1-9462-C62EF363F4CA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54851D3-91EC-4241-89D9-93C693D508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52248DF-DE63-4E26-8EF5-A1F05C56323D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EB3BE51-CCBA-4CF8-8B9A-750CAB0738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6D0C8E1-2A5D-4E6F-A164-1B88EDEDE3F1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0FC8BC6-07F1-4281-AEF6-AA85DC0F2A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25C13CE-8A72-428D-B150-0065800B331E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E0D9C13-46E3-4F95-8F69-968C2BA443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7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олилиния 8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11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Нашивка 12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504B7EAE-62FD-4C98-B938-2B837619B7EA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A7BAF4EA-5EEB-4D7F-AC29-5F2022565D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rgbClr val="00B050"/>
            </a:gs>
            <a:gs pos="27000">
              <a:srgbClr val="85C2FF">
                <a:lumMod val="0"/>
                <a:lumOff val="100000"/>
                <a:alpha val="93000"/>
              </a:srgbClr>
            </a:gs>
            <a:gs pos="93000">
              <a:srgbClr val="C4D6EB">
                <a:lumMod val="64000"/>
                <a:lumOff val="36000"/>
              </a:srgbClr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4A34A0C1-2540-47C4-A874-EA5B49AC0CD8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 smtClean="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CD425155-E23F-4FEE-9C2E-E3930A87D9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fontAlgn="base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fontAlgn="base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92088" y="5229200"/>
            <a:ext cx="7772400" cy="1057275"/>
          </a:xfrm>
        </p:spPr>
        <p:txBody>
          <a:bodyPr>
            <a:noAutofit/>
          </a:bodyPr>
          <a:lstStyle/>
          <a:p>
            <a:pPr marR="0"/>
            <a:r>
              <a:rPr lang="ru-RU" sz="22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О. В. </a:t>
            </a:r>
            <a:r>
              <a:rPr lang="ru-RU" sz="22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Кондратьева,</a:t>
            </a:r>
            <a:endParaRPr lang="ru-RU" sz="2200" b="1" i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/>
            <a:r>
              <a:rPr lang="ru-RU" sz="22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старшая медицинская сестра </a:t>
            </a:r>
          </a:p>
          <a:p>
            <a:pPr marR="0"/>
            <a:r>
              <a:rPr lang="ru-RU" sz="22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педиатрического отделения</a:t>
            </a:r>
          </a:p>
          <a:p>
            <a:pPr marR="0"/>
            <a:r>
              <a:rPr lang="ru-RU" sz="22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БУЗОО «Большереченская ЦРБ»</a:t>
            </a:r>
          </a:p>
        </p:txBody>
      </p:sp>
      <p:pic>
        <p:nvPicPr>
          <p:cNvPr id="14338" name="Picture 4" descr="E:\все по этике\Логотип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088" y="214313"/>
            <a:ext cx="1017491" cy="11264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WordArt 6"/>
          <p:cNvSpPr>
            <a:spLocks noChangeArrowheads="1" noChangeShapeType="1" noTextEdit="1"/>
          </p:cNvSpPr>
          <p:nvPr/>
        </p:nvSpPr>
        <p:spPr bwMode="auto">
          <a:xfrm>
            <a:off x="1928794" y="3500438"/>
            <a:ext cx="6286544" cy="1296144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0"/>
                <a:gd name="adj2" fmla="val -709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1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1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4341" name="Прямоугольник 7"/>
          <p:cNvSpPr>
            <a:spLocks noChangeArrowheads="1"/>
          </p:cNvSpPr>
          <p:nvPr/>
        </p:nvSpPr>
        <p:spPr bwMode="auto">
          <a:xfrm>
            <a:off x="1714500" y="285750"/>
            <a:ext cx="578643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Региональная  конференция  </a:t>
            </a:r>
          </a:p>
          <a:p>
            <a:pPr algn="ctr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«Актуальные  вопросы  в педиатрии» </a:t>
            </a:r>
          </a:p>
          <a:p>
            <a:pPr algn="ctr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29  сентября  2017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год</a:t>
            </a: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35792" y="1988840"/>
            <a:ext cx="8012671" cy="2428892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ЭТИЧЕСКИЕ </a:t>
            </a:r>
            <a:r>
              <a:rPr lang="ru-RU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АСПЕКТЫ </a:t>
            </a:r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</a:t>
            </a:r>
            <a:r>
              <a:rPr lang="ru-RU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РАБОТЕ СЕСТРИНСКОГО ПЕРСОНАЛА</a:t>
            </a:r>
            <a:endParaRPr lang="ru-RU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 descr="ОПСА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8640"/>
            <a:ext cx="720080" cy="1080120"/>
          </a:xfrm>
          <a:prstGeom prst="rect">
            <a:avLst/>
          </a:prstGeom>
          <a:ln w="15875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42882" y="2161877"/>
            <a:ext cx="5869278" cy="4435475"/>
          </a:xfrm>
        </p:spPr>
        <p:txBody>
          <a:bodyPr>
            <a:noAutofit/>
          </a:bodyPr>
          <a:lstStyle/>
          <a:p>
            <a:pPr marL="0" indent="0" fontAlgn="auto">
              <a:spcAft>
                <a:spcPts val="0"/>
              </a:spcAft>
              <a:buFont typeface="Wingdings 3"/>
              <a:buNone/>
              <a:defRPr/>
            </a:pPr>
            <a:r>
              <a:rPr lang="ru-RU" sz="3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Основная </a:t>
            </a:r>
            <a:r>
              <a:rPr lang="ru-RU" sz="3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задача </a:t>
            </a:r>
            <a:r>
              <a:rPr lang="ru-RU" sz="3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комитета </a:t>
            </a:r>
            <a:r>
              <a:rPr lang="ru-RU" sz="3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3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информирование специалистов </a:t>
            </a:r>
            <a:r>
              <a:rPr lang="ru-RU" sz="3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 этическим вопросам, </a:t>
            </a:r>
            <a:r>
              <a:rPr lang="ru-RU" sz="3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достижение </a:t>
            </a:r>
            <a:r>
              <a:rPr lang="ru-RU" sz="3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осознанного отношения каждого к этическим нормам и принципам</a:t>
            </a:r>
            <a:endParaRPr lang="ru-RU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260388"/>
            <a:ext cx="8857342" cy="1368412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Комитет по </a:t>
            </a:r>
            <a:r>
              <a:rPr lang="ru-RU" sz="3200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этике  </a:t>
            </a:r>
            <a:br>
              <a:rPr lang="ru-RU" sz="3200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Омской </a:t>
            </a:r>
            <a:r>
              <a:rPr lang="ru-RU" sz="3200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профессиональной сестринской ассоциации</a:t>
            </a:r>
            <a:endParaRPr lang="ru-RU" sz="3200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6082" name="Picture 2" descr="Заседание этического комитета от 20.01.2017 г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2000240"/>
            <a:ext cx="3143252" cy="2095501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Заседание этического комитета от 20.01.2017 г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7227" y="1928802"/>
            <a:ext cx="3393285" cy="2262190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Заседание этического комитета от 20.01.2017 г.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679481" y="4357694"/>
            <a:ext cx="3429023" cy="2286016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Ольга\Desktop\д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786050" y="3068960"/>
            <a:ext cx="3483949" cy="23226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8066" y="188640"/>
            <a:ext cx="9065934" cy="3143272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Члены комитета по этике проводят «круглые столы» с проведением деловых игр по вопросам медицинской этики и мастер – классы по решению этических задач с руководителями комитетов по этике Советов по сестринскому делу</a:t>
            </a:r>
            <a:endParaRPr lang="ru-RU" sz="2800" dirty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3" descr="C:\Users\Ольга\Desktop\д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18072"/>
          <a:stretch>
            <a:fillRect/>
          </a:stretch>
        </p:blipFill>
        <p:spPr>
          <a:xfrm>
            <a:off x="5286380" y="4732213"/>
            <a:ext cx="3857620" cy="2125787"/>
          </a:xfrm>
          <a:effectLst>
            <a:softEdge rad="112500"/>
          </a:effectLst>
        </p:spPr>
      </p:pic>
      <p:pic>
        <p:nvPicPr>
          <p:cNvPr id="4" name="Picture 3" descr="C:\Users\Ольга\Desktop\д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0" y="4535367"/>
            <a:ext cx="3483949" cy="23226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Содержимое 6"/>
          <p:cNvSpPr>
            <a:spLocks noGrp="1"/>
          </p:cNvSpPr>
          <p:nvPr>
            <p:ph sz="half" idx="2"/>
          </p:nvPr>
        </p:nvSpPr>
        <p:spPr>
          <a:xfrm>
            <a:off x="4286250" y="1481138"/>
            <a:ext cx="4400550" cy="4525962"/>
          </a:xfrm>
        </p:spPr>
        <p:txBody>
          <a:bodyPr/>
          <a:lstStyle/>
          <a:p>
            <a:pPr>
              <a:buFont typeface="Wingdings 3" pitchFamily="18" charset="2"/>
              <a:buNone/>
            </a:pPr>
            <a:endParaRPr lang="ru-RU" smtClean="0"/>
          </a:p>
          <a:p>
            <a:pPr>
              <a:buFont typeface="Wingdings 3" pitchFamily="18" charset="2"/>
              <a:buNone/>
            </a:pPr>
            <a:endParaRPr lang="ru-RU" smtClean="0"/>
          </a:p>
          <a:p>
            <a:pPr>
              <a:buFont typeface="Wingdings 3" pitchFamily="18" charset="2"/>
              <a:buNone/>
            </a:pPr>
            <a:endParaRPr lang="ru-RU" smtClean="0"/>
          </a:p>
          <a:p>
            <a:pPr>
              <a:buFont typeface="Wingdings 3" pitchFamily="18" charset="2"/>
              <a:buNone/>
            </a:pPr>
            <a:endParaRPr lang="ru-RU" smtClean="0"/>
          </a:p>
          <a:p>
            <a:pPr>
              <a:buFont typeface="Wingdings 3" pitchFamily="18" charset="2"/>
              <a:buNone/>
            </a:pPr>
            <a:endParaRPr lang="ru-RU" smtClean="0"/>
          </a:p>
          <a:p>
            <a:pPr>
              <a:buFont typeface="Wingdings 3" pitchFamily="18" charset="2"/>
              <a:buNone/>
            </a:pPr>
            <a:endParaRPr lang="ru-RU" smtClean="0"/>
          </a:p>
          <a:p>
            <a:pPr>
              <a:buFont typeface="Wingdings 3" pitchFamily="18" charset="2"/>
              <a:buNone/>
            </a:pPr>
            <a:r>
              <a:rPr lang="ru-RU" sz="14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</a:p>
          <a:p>
            <a:pPr>
              <a:buFont typeface="Wingdings 3" pitchFamily="18" charset="2"/>
              <a:buNone/>
            </a:pPr>
            <a:endParaRPr lang="ru-RU" sz="14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78904" y="44624"/>
            <a:ext cx="8229600" cy="1143000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Этический комитет</a:t>
            </a:r>
            <a:br>
              <a:rPr lang="ru-RU" sz="3200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БУЗОО «</a:t>
            </a:r>
            <a:r>
              <a:rPr lang="ru-RU" sz="3200" dirty="0" err="1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Большереченская</a:t>
            </a:r>
            <a:r>
              <a:rPr lang="ru-RU" sz="3200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ЦРБ»</a:t>
            </a:r>
            <a:endParaRPr lang="ru-RU" sz="3200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 cstate="print"/>
          <a:srcRect t="14815"/>
          <a:stretch>
            <a:fillRect/>
          </a:stretch>
        </p:blipFill>
        <p:spPr bwMode="auto">
          <a:xfrm>
            <a:off x="1648376" y="1571612"/>
            <a:ext cx="5357850" cy="3500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2" name="Picture 4" descr="E:\все по этике\Логотип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1807" y="247718"/>
            <a:ext cx="1096962" cy="12144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/>
          <p:nvPr/>
        </p:nvPicPr>
        <p:blipFill>
          <a:blip r:embed="rId5" cstate="print"/>
          <a:stretch>
            <a:fillRect/>
          </a:stretch>
        </p:blipFill>
        <p:spPr bwMode="auto">
          <a:xfrm>
            <a:off x="285720" y="4214794"/>
            <a:ext cx="3976426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00562" y="4214794"/>
            <a:ext cx="4357718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74290" y="1238969"/>
            <a:ext cx="4857750" cy="5286375"/>
          </a:xfrm>
        </p:spPr>
        <p:txBody>
          <a:bodyPr>
            <a:normAutofit fontScale="85000" lnSpcReduction="10000"/>
          </a:bodyPr>
          <a:lstStyle/>
          <a:p>
            <a:pPr marL="4763" indent="-4763" fontAlgn="auto">
              <a:lnSpc>
                <a:spcPct val="120000"/>
              </a:lnSpc>
              <a:spcAft>
                <a:spcPts val="0"/>
              </a:spcAft>
              <a:buFont typeface="Wingdings 3"/>
              <a:buNone/>
              <a:defRPr/>
            </a:pP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Членами этического комитета проводятся обучение различным вопросам этики, этическое консультирование, выявляют проблемы в межличностных отношениях, контролируется соблюдение стандартов в профессиональной деятельности на основе этического кодекса медицинской сестры России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8032" y="-27384"/>
            <a:ext cx="8676456" cy="928694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2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Заседание этического комитета</a:t>
            </a:r>
            <a:endParaRPr lang="ru-RU" sz="42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 descr="SAM_023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2060848"/>
            <a:ext cx="4229105" cy="36147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79765"/>
            <a:ext cx="8784976" cy="828955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Анкетирование сотрудников и пациентов</a:t>
            </a:r>
            <a:endParaRPr lang="ru-RU" sz="3600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6978" y="908720"/>
            <a:ext cx="3830390" cy="2904522"/>
          </a:xfrm>
          <a:prstGeom prst="roundRect">
            <a:avLst>
              <a:gd name="adj" fmla="val 16667"/>
            </a:avLst>
          </a:prstGeom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908720"/>
            <a:ext cx="4321050" cy="29300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Содержимое 3"/>
          <p:cNvPicPr>
            <a:picLocks/>
          </p:cNvPicPr>
          <p:nvPr/>
        </p:nvPicPr>
        <p:blipFill>
          <a:blip r:embed="rId4" cstate="print"/>
          <a:srcRect l="11667" t="10638" b="17021"/>
          <a:stretch>
            <a:fillRect/>
          </a:stretch>
        </p:blipFill>
        <p:spPr bwMode="auto">
          <a:xfrm>
            <a:off x="2143108" y="3933056"/>
            <a:ext cx="4169434" cy="27798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64574"/>
            <a:ext cx="8929718" cy="250033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Медицинская сестра </a:t>
            </a:r>
            <a:r>
              <a:rPr lang="ru-RU" sz="3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помимо профессиональных </a:t>
            </a:r>
            <a:r>
              <a:rPr lang="ru-RU" sz="3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навыков должна обладать богатой доброй душой, а также любить свою профессию</a:t>
            </a:r>
            <a:endParaRPr lang="ru-RU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2" descr="D:\Диск С\Мои документы\д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97394" y="2276872"/>
            <a:ext cx="4339102" cy="2826525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D:\Диск С\Мои документы\д5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57435" y="3428998"/>
            <a:ext cx="4539959" cy="3026639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Содержимое 1"/>
          <p:cNvSpPr>
            <a:spLocks noGrp="1"/>
          </p:cNvSpPr>
          <p:nvPr>
            <p:ph idx="1"/>
          </p:nvPr>
        </p:nvSpPr>
        <p:spPr>
          <a:xfrm>
            <a:off x="179511" y="214307"/>
            <a:ext cx="8779145" cy="2428875"/>
          </a:xfrm>
        </p:spPr>
        <p:txBody>
          <a:bodyPr/>
          <a:lstStyle/>
          <a:p>
            <a:pPr marL="4763" indent="-4763">
              <a:buFont typeface="Wingdings 3" pitchFamily="18" charset="2"/>
              <a:buNone/>
            </a:pPr>
            <a:r>
              <a:rPr lang="ru-RU" sz="2800" b="1" smtClean="0">
                <a:latin typeface="Arial" panose="020B0604020202020204" pitchFamily="34" charset="0"/>
                <a:cs typeface="Arial" panose="020B0604020202020204" pitchFamily="34" charset="0"/>
              </a:rPr>
              <a:t>Морально – нравственный климат в коллективе не может не влиять на качество медицинской помощи, поэтому  необходимо больше уделять времени обучению сестринского персонала психологии, этике и деонтологии</a:t>
            </a:r>
          </a:p>
        </p:txBody>
      </p:sp>
      <p:pic>
        <p:nvPicPr>
          <p:cNvPr id="4" name="Picture 2" descr="D:\Диск С\Мои документы\д5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572000" y="2643182"/>
            <a:ext cx="4386657" cy="3049714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D:\Диск С\Мои документы\д5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0" y="3573016"/>
            <a:ext cx="4574571" cy="3049714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332656"/>
            <a:ext cx="8934870" cy="32258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Профессиональная этика во взаимоотношениях с пациентами и их родственниками, а также между собой духовно обогащают повседневную работу, усиливает действенность основных лечебных факторов, способствует выздоровлению пациентов</a:t>
            </a: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2" descr="D:\Диск С\Мои документы\д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86248" y="3332542"/>
            <a:ext cx="4575642" cy="3048786"/>
          </a:xfrm>
          <a:effectLst>
            <a:softEdge rad="112500"/>
          </a:effectLst>
        </p:spPr>
      </p:pic>
      <p:pic>
        <p:nvPicPr>
          <p:cNvPr id="5" name="Picture 2" descr="D:\Диск С\Рабочий стол\korrekcija-dizartri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429000"/>
            <a:ext cx="4000528" cy="2983445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51520" y="2132856"/>
            <a:ext cx="8820472" cy="3929063"/>
          </a:xfrm>
        </p:spPr>
        <p:txBody>
          <a:bodyPr>
            <a:normAutofit/>
          </a:bodyPr>
          <a:lstStyle/>
          <a:p>
            <a:pPr marL="4763" indent="-4763" fontAlgn="auto">
              <a:spcAft>
                <a:spcPts val="0"/>
              </a:spcAft>
              <a:buFont typeface="Wingdings 3"/>
              <a:buNone/>
              <a:defRPr/>
            </a:pPr>
            <a:r>
              <a:rPr lang="ru-RU" sz="3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Способствует повышению  имиджа профессии, профессиональной самостоятельности и ответственности, использованию на практике научно-обоснованных знаний; формированию навыков профессионального поведения, улучшению качества медицинской помощи, ставя на первое место интересы пациента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endParaRPr lang="ru-RU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2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Этическое регулирование </a:t>
            </a:r>
            <a:br>
              <a:rPr lang="ru-RU" sz="42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2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сестринской деятельности</a:t>
            </a:r>
            <a:endParaRPr lang="ru-RU" sz="42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/>
          </a:blip>
          <a:srcRect t="2181" b="30215"/>
          <a:stretch/>
        </p:blipFill>
        <p:spPr bwMode="auto">
          <a:xfrm>
            <a:off x="107504" y="1271904"/>
            <a:ext cx="4114800" cy="4301544"/>
          </a:xfrm>
          <a:prstGeom prst="round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35842" name="Текст 6"/>
          <p:cNvSpPr>
            <a:spLocks noGrp="1"/>
          </p:cNvSpPr>
          <p:nvPr>
            <p:ph type="body" idx="2"/>
          </p:nvPr>
        </p:nvSpPr>
        <p:spPr>
          <a:xfrm>
            <a:off x="4427984" y="836712"/>
            <a:ext cx="4536504" cy="4071937"/>
          </a:xfrm>
        </p:spPr>
        <p:txBody>
          <a:bodyPr/>
          <a:lstStyle/>
          <a:p>
            <a:pPr algn="ctr"/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Честность, человечность, простота в общении, знание дела – вот залог подлинного профессионализма, это и составляет суть этики и деонтологии медицинских сестер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5858" y="1782515"/>
            <a:ext cx="8572500" cy="1214437"/>
          </a:xfrm>
        </p:spPr>
        <p:txBody>
          <a:bodyPr>
            <a:normAutofit/>
          </a:bodyPr>
          <a:lstStyle/>
          <a:p>
            <a:pPr marL="365760" indent="-256032" algn="ctr" fontAlgn="auto">
              <a:spcAft>
                <a:spcPts val="0"/>
              </a:spcAft>
              <a:buClr>
                <a:srgbClr val="FF0000"/>
              </a:buClr>
              <a:buFont typeface="Wingdings 3"/>
              <a:buNone/>
              <a:defRPr/>
            </a:pPr>
            <a:r>
              <a:rPr lang="ru-RU" sz="33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оказание </a:t>
            </a:r>
            <a:r>
              <a:rPr lang="ru-RU" sz="33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квалифицированной помощи пациентам и получение информации</a:t>
            </a:r>
            <a:endParaRPr lang="ru-RU" sz="33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008112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2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Главный </a:t>
            </a:r>
            <a:r>
              <a:rPr lang="ru-RU" sz="42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критерий зашиты интересов </a:t>
            </a:r>
            <a:r>
              <a:rPr lang="ru-RU" sz="42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прав пациента</a:t>
            </a:r>
            <a:endParaRPr lang="ru-RU" sz="4200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C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2" descr="D:\Диск С\Мои документы\д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610" y="3429000"/>
            <a:ext cx="4646800" cy="30952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C:\Users\saimo\AppData\Local\Temp\Rar$DRa0.814\nurse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523735" y="3479544"/>
            <a:ext cx="4584769" cy="3056512"/>
          </a:xfrm>
          <a:prstGeom prst="roundRect">
            <a:avLst/>
          </a:prstGeom>
          <a:ln>
            <a:noFill/>
          </a:ln>
          <a:effectLst>
            <a:softEdge rad="112500"/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35496" y="5446954"/>
            <a:ext cx="9144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БЛАГОДАРЮ ЗА ВНИМАНИЕ!</a:t>
            </a:r>
          </a:p>
        </p:txBody>
      </p:sp>
      <p:pic>
        <p:nvPicPr>
          <p:cNvPr id="5122" name="Picture 2" descr="C:\Users\Ольга\Downloads\о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403648" y="332656"/>
            <a:ext cx="5832648" cy="46401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Прямоугольник 6"/>
          <p:cNvSpPr>
            <a:spLocks noChangeArrowheads="1"/>
          </p:cNvSpPr>
          <p:nvPr/>
        </p:nvSpPr>
        <p:spPr bwMode="auto">
          <a:xfrm>
            <a:off x="144016" y="318135"/>
            <a:ext cx="889248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Современные медицинские сёстры работают по новому: расширен объём их функциональных обязанностей, повысилась степень ответственности за пациента и качество оказанных медицинских услуг</a:t>
            </a:r>
          </a:p>
        </p:txBody>
      </p:sp>
      <p:pic>
        <p:nvPicPr>
          <p:cNvPr id="1026" name="Picture 2" descr="C:\Users\user\Desktop\доклад фото\DSCN17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3855" y="2780928"/>
            <a:ext cx="3464364" cy="25982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C:\Users\user\Desktop\доклад фото\DSCN1705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5572132" y="2938276"/>
            <a:ext cx="3464364" cy="259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Users\user\Desktop\доклад фото\DSCN1705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2858074" y="4381760"/>
            <a:ext cx="3464364" cy="2309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332656"/>
            <a:ext cx="8472518" cy="846158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Индивидуальный подход к пациенту на всех этапах лечебно – диагностического процесса</a:t>
            </a:r>
            <a:r>
              <a:rPr lang="ru-RU" sz="36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6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36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434" name="Прямоугольник 5"/>
          <p:cNvSpPr>
            <a:spLocks noChangeArrowheads="1"/>
          </p:cNvSpPr>
          <p:nvPr/>
        </p:nvSpPr>
        <p:spPr bwMode="auto">
          <a:xfrm>
            <a:off x="249113" y="1899989"/>
            <a:ext cx="8715375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требует учёта его психологии, личностных особенностей, отношения к своему заболеванию</a:t>
            </a:r>
          </a:p>
        </p:txBody>
      </p:sp>
      <p:pic>
        <p:nvPicPr>
          <p:cNvPr id="8" name="Picture 2" descr="C:\Users\saimo\AppData\Local\Temp\Rar$DRa0.814\nurse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6143636" y="2955178"/>
            <a:ext cx="2819586" cy="3786190"/>
          </a:xfrm>
          <a:prstGeom prst="round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9" name="Picture 2" descr="D:\Диск С\Мои документы\д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14282" y="2956318"/>
            <a:ext cx="2619377" cy="3929066"/>
          </a:xfrm>
          <a:prstGeom prst="roundRect">
            <a:avLst/>
          </a:prstGeom>
          <a:effectLst>
            <a:softEdge rad="112500"/>
          </a:effectLst>
        </p:spPr>
      </p:pic>
      <p:pic>
        <p:nvPicPr>
          <p:cNvPr id="10" name="Picture 2" descr="C:\Users\saimo\AppData\Local\Temp\Rar$DRa0.764\665560 - копия.jpg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2857488" y="3807280"/>
            <a:ext cx="3200422" cy="2286016"/>
          </a:xfrm>
          <a:prstGeom prst="roundRect">
            <a:avLst/>
          </a:prstGeom>
          <a:ln>
            <a:noFill/>
          </a:ln>
          <a:effectLst>
            <a:softEdge rad="112500"/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Содержимое 1"/>
          <p:cNvSpPr>
            <a:spLocks noGrp="1"/>
          </p:cNvSpPr>
          <p:nvPr>
            <p:ph idx="1"/>
          </p:nvPr>
        </p:nvSpPr>
        <p:spPr>
          <a:xfrm>
            <a:off x="251010" y="357187"/>
            <a:ext cx="8892989" cy="2928937"/>
          </a:xfrm>
        </p:spPr>
        <p:txBody>
          <a:bodyPr/>
          <a:lstStyle/>
          <a:p>
            <a:pPr marL="0" indent="0">
              <a:buFont typeface="Wingdings 3" pitchFamily="18" charset="2"/>
              <a:buNone/>
            </a:pP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Личность </a:t>
            </a: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медсестры, метод её работы, умение общаться с пациентом и родственниками, владение приемами  психологической работы с пациентами - всё это само по себе может  служить лекарством и оказывать исцеляющее действие </a:t>
            </a:r>
          </a:p>
          <a:p>
            <a:pPr>
              <a:buFont typeface="Wingdings 3" pitchFamily="18" charset="2"/>
              <a:buNone/>
            </a:pPr>
            <a:endParaRPr lang="ru-RU" sz="28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2" descr="C:\Users\saimo\AppData\Local\Temp\Rar$DRa0.814\nurse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580112" y="2852936"/>
            <a:ext cx="2613440" cy="3920161"/>
          </a:xfrm>
          <a:prstGeom prst="round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5" name="Picture 2" descr="C:\Users\saimo\AppData\Local\Temp\Rar$DRa0.814\nurse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19214" y="3305024"/>
            <a:ext cx="4944873" cy="3296582"/>
          </a:xfrm>
          <a:prstGeom prst="roundRect">
            <a:avLst/>
          </a:prstGeom>
          <a:ln>
            <a:noFill/>
          </a:ln>
          <a:effectLst>
            <a:softEdge rad="112500"/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3857620" y="5214950"/>
            <a:ext cx="5112598" cy="1277114"/>
          </a:xfrm>
          <a:prstGeom prst="roundRect">
            <a:avLst>
              <a:gd name="adj" fmla="val 14944"/>
            </a:avLst>
          </a:prstGeom>
          <a:solidFill>
            <a:srgbClr val="FFFF00">
              <a:alpha val="23000"/>
            </a:srgbClr>
          </a:solidFill>
          <a:ln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929058" y="4149080"/>
            <a:ext cx="5035430" cy="648072"/>
          </a:xfrm>
          <a:prstGeom prst="roundRect">
            <a:avLst/>
          </a:prstGeom>
          <a:solidFill>
            <a:srgbClr val="FFFF00">
              <a:alpha val="23000"/>
            </a:srgbClr>
          </a:solidFill>
          <a:ln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929058" y="2780928"/>
            <a:ext cx="5035430" cy="648072"/>
          </a:xfrm>
          <a:prstGeom prst="roundRect">
            <a:avLst/>
          </a:prstGeom>
          <a:solidFill>
            <a:srgbClr val="FFFF00">
              <a:alpha val="23000"/>
            </a:srgbClr>
          </a:solidFill>
          <a:ln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934758" y="1484784"/>
            <a:ext cx="5029730" cy="648072"/>
          </a:xfrm>
          <a:prstGeom prst="roundRect">
            <a:avLst/>
          </a:prstGeom>
          <a:solidFill>
            <a:srgbClr val="FFFF00">
              <a:alpha val="23000"/>
            </a:srgbClr>
          </a:solidFill>
          <a:ln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000240"/>
            <a:ext cx="2717812" cy="36425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4429125" y="1486743"/>
            <a:ext cx="360045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милосердие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357688" y="2786063"/>
            <a:ext cx="3671887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автономия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071938" y="4143375"/>
            <a:ext cx="4079875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справедливость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857625" y="5286375"/>
            <a:ext cx="5072063" cy="113823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ja-JP" sz="3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доступность медицинской помощи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3357554" y="5872882"/>
            <a:ext cx="505766" cy="1588"/>
          </a:xfrm>
          <a:prstGeom prst="line">
            <a:avLst/>
          </a:prstGeom>
          <a:solidFill>
            <a:srgbClr val="FF9900">
              <a:alpha val="23000"/>
            </a:srgbClr>
          </a:solidFill>
          <a:ln w="47625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357554" y="4429132"/>
            <a:ext cx="577204" cy="1588"/>
          </a:xfrm>
          <a:prstGeom prst="line">
            <a:avLst/>
          </a:prstGeom>
          <a:solidFill>
            <a:srgbClr val="FF9900">
              <a:alpha val="23000"/>
            </a:srgbClr>
          </a:solidFill>
          <a:ln w="47625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Прямая соединительная линия 13"/>
          <p:cNvCxnSpPr>
            <a:endCxn id="8" idx="1"/>
          </p:cNvCxnSpPr>
          <p:nvPr/>
        </p:nvCxnSpPr>
        <p:spPr>
          <a:xfrm>
            <a:off x="3316288" y="3104964"/>
            <a:ext cx="612770" cy="0"/>
          </a:xfrm>
          <a:prstGeom prst="line">
            <a:avLst/>
          </a:prstGeom>
          <a:solidFill>
            <a:srgbClr val="FF9900">
              <a:alpha val="23000"/>
            </a:srgbClr>
          </a:solidFill>
          <a:ln w="47625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3332874" y="1714488"/>
            <a:ext cx="596184" cy="532"/>
          </a:xfrm>
          <a:prstGeom prst="line">
            <a:avLst/>
          </a:prstGeom>
          <a:solidFill>
            <a:srgbClr val="FF9900">
              <a:alpha val="23000"/>
            </a:srgbClr>
          </a:solidFill>
          <a:ln w="47625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316288" y="1714488"/>
            <a:ext cx="0" cy="4186916"/>
          </a:xfrm>
          <a:prstGeom prst="line">
            <a:avLst/>
          </a:prstGeom>
          <a:solidFill>
            <a:srgbClr val="FF9900">
              <a:alpha val="23000"/>
            </a:srgbClr>
          </a:solidFill>
          <a:ln w="47625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2928926" y="3602038"/>
            <a:ext cx="387362" cy="0"/>
          </a:xfrm>
          <a:prstGeom prst="line">
            <a:avLst/>
          </a:prstGeom>
          <a:solidFill>
            <a:srgbClr val="FF9900">
              <a:alpha val="23000"/>
            </a:srgbClr>
          </a:solidFill>
          <a:ln w="47625"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384" y="1489313"/>
            <a:ext cx="792088" cy="63367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  <p:pic>
        <p:nvPicPr>
          <p:cNvPr id="7171" name="Picture 3" descr="D:\Рисунки\человечки\3D_Figures\0012.jpg"/>
          <p:cNvPicPr>
            <a:picLocks noChangeAspect="1" noChangeArrowheads="1"/>
          </p:cNvPicPr>
          <p:nvPr/>
        </p:nvPicPr>
        <p:blipFill>
          <a:blip r:embed="rId5" cstate="print"/>
          <a:srcRect l="11843" t="14512" r="8215" b="8507"/>
          <a:stretch>
            <a:fillRect/>
          </a:stretch>
        </p:blipFill>
        <p:spPr bwMode="auto">
          <a:xfrm>
            <a:off x="8143900" y="5286388"/>
            <a:ext cx="672998" cy="64807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  <p:pic>
        <p:nvPicPr>
          <p:cNvPr id="7172" name="Picture 4" descr="D:\Рисунки\человечки\3D_Figures\004.jpg"/>
          <p:cNvPicPr>
            <a:picLocks noChangeAspect="1" noChangeArrowheads="1"/>
          </p:cNvPicPr>
          <p:nvPr/>
        </p:nvPicPr>
        <p:blipFill>
          <a:blip r:embed="rId6" cstate="print"/>
          <a:srcRect l="10866" t="5213" r="12081" b="5642"/>
          <a:stretch>
            <a:fillRect/>
          </a:stretch>
        </p:blipFill>
        <p:spPr bwMode="auto">
          <a:xfrm>
            <a:off x="8180603" y="2741439"/>
            <a:ext cx="639869" cy="64807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7" cstate="print"/>
          <a:srcRect l="15108" r="13945" b="4941"/>
          <a:stretch>
            <a:fillRect/>
          </a:stretch>
        </p:blipFill>
        <p:spPr bwMode="auto">
          <a:xfrm>
            <a:off x="8126443" y="4149080"/>
            <a:ext cx="694029" cy="64807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  <p:sp>
        <p:nvSpPr>
          <p:cNvPr id="22" name="Прямоугольник 21"/>
          <p:cNvSpPr/>
          <p:nvPr/>
        </p:nvSpPr>
        <p:spPr>
          <a:xfrm>
            <a:off x="417659" y="334397"/>
            <a:ext cx="8402813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altLang="ja-JP" sz="4500" b="1" dirty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Этические принципы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Содержимое 4"/>
          <p:cNvSpPr>
            <a:spLocks noGrp="1"/>
          </p:cNvSpPr>
          <p:nvPr>
            <p:ph idx="1"/>
          </p:nvPr>
        </p:nvSpPr>
        <p:spPr>
          <a:xfrm>
            <a:off x="179512" y="134317"/>
            <a:ext cx="8964488" cy="2214563"/>
          </a:xfrm>
        </p:spPr>
        <p:txBody>
          <a:bodyPr/>
          <a:lstStyle/>
          <a:p>
            <a:pPr marL="6350" indent="7938">
              <a:spcBef>
                <a:spcPct val="0"/>
              </a:spcBef>
              <a:buFont typeface="Wingdings 3" pitchFamily="18" charset="2"/>
              <a:buNone/>
            </a:pP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Задачами профессиональной деятельности медицинской сестры педиатрической практики являются: комплексный всесторонний уход и наблюдение за маленькими пациентами, облегчение их страданий; восстановление здоровья и реабилитация; содействие укреплению здоровья и предупреждение заболеваний</a:t>
            </a:r>
          </a:p>
        </p:txBody>
      </p:sp>
      <p:pic>
        <p:nvPicPr>
          <p:cNvPr id="1026" name="Picture 2" descr="E:\IMG_8474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393290" y="4714884"/>
            <a:ext cx="2643206" cy="1982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C:\Users\saimo\AppData\Local\Temp\Rar$DRa0.168\IMG_8464.JPG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2639514" y="3571876"/>
            <a:ext cx="3876702" cy="2643206"/>
          </a:xfrm>
          <a:prstGeom prst="round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17410" name="Picture 2" descr="http://blagovest-penza.ru/wp-content/uploads/2013/10/deti_v_bolnice_foto2_orig.jpg"/>
          <p:cNvPicPr>
            <a:picLocks noChangeAspect="1" noChangeArrowheads="1"/>
          </p:cNvPicPr>
          <p:nvPr/>
        </p:nvPicPr>
        <p:blipFill>
          <a:blip r:embed="rId4" cstate="print"/>
          <a:srcRect t="-560" r="16335"/>
          <a:stretch>
            <a:fillRect/>
          </a:stretch>
        </p:blipFill>
        <p:spPr bwMode="auto">
          <a:xfrm>
            <a:off x="-1" y="4509121"/>
            <a:ext cx="2729587" cy="21882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265518"/>
            <a:ext cx="8822214" cy="2011354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Медицинские сестры, непосредственно работающие  с детьми, всегда должны учитывать психологические особенности детей, их переживания, чувства</a:t>
            </a:r>
            <a:endParaRPr lang="ru-RU" sz="2800" dirty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:\Users\user\Desktop\6_face_170380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9858" r="8350"/>
          <a:stretch>
            <a:fillRect/>
          </a:stretch>
        </p:blipFill>
        <p:spPr>
          <a:xfrm>
            <a:off x="22261" y="2480989"/>
            <a:ext cx="3253595" cy="2658026"/>
          </a:xfrm>
          <a:effectLst>
            <a:softEdge rad="112500"/>
          </a:effectLst>
        </p:spPr>
      </p:pic>
      <p:pic>
        <p:nvPicPr>
          <p:cNvPr id="1027" name="Picture 3" descr="C:\Users\user\Desktop\1357468105_bolnoy-rebenok-i-medicinskaya-sestra.jpg"/>
          <p:cNvPicPr>
            <a:picLocks noChangeAspect="1" noChangeArrowheads="1"/>
          </p:cNvPicPr>
          <p:nvPr/>
        </p:nvPicPr>
        <p:blipFill>
          <a:blip r:embed="rId3" cstate="print"/>
          <a:srcRect l="5000" t="2334" r="2499" b="11056"/>
          <a:stretch>
            <a:fillRect/>
          </a:stretch>
        </p:blipFill>
        <p:spPr bwMode="auto">
          <a:xfrm>
            <a:off x="2871044" y="3068960"/>
            <a:ext cx="2859230" cy="36319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3" descr="C:\Users\user\Desktop\1357468105_bolnoy-rebenok-i-medicinskaya-sestra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5715008" y="2492896"/>
            <a:ext cx="3321488" cy="25233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73133" y="836712"/>
            <a:ext cx="5524291" cy="575542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3200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Сестра должна иметь тройную квалификацию: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сердечную – </a:t>
            </a:r>
            <a:r>
              <a:rPr lang="ru-RU" sz="320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</a:t>
            </a:r>
            <a:r>
              <a:rPr lang="ru-RU" sz="3200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понимания </a:t>
            </a:r>
            <a:r>
              <a:rPr lang="ru-RU" sz="320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больных,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научную </a:t>
            </a:r>
            <a:r>
              <a:rPr lang="ru-RU" sz="3200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320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</a:t>
            </a:r>
            <a:r>
              <a:rPr lang="ru-RU" sz="3200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понимания болезни,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техническую – </a:t>
            </a:r>
            <a:r>
              <a:rPr lang="ru-RU" sz="320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</a:t>
            </a:r>
            <a:r>
              <a:rPr lang="ru-RU" sz="3200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ухода за больными»</a:t>
            </a:r>
          </a:p>
          <a:p>
            <a:pPr marL="457200" indent="-45720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3" descr="D:\Документы\МСМ\Фото\Деятели МСМ\Флоренс Найтингейл\Флоренс Найтингейл 6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 flipH="1">
            <a:off x="107504" y="1258390"/>
            <a:ext cx="3565630" cy="4474866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5652120" y="5445224"/>
            <a:ext cx="322210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i="1" spc="50" dirty="0" err="1">
                <a:ln w="11430"/>
                <a:latin typeface="Arial" panose="020B0604020202020204" pitchFamily="34" charset="0"/>
                <a:cs typeface="Arial" panose="020B0604020202020204" pitchFamily="34" charset="0"/>
              </a:rPr>
              <a:t>Флоренс</a:t>
            </a:r>
            <a:r>
              <a:rPr lang="ru-RU" sz="3000" i="1" spc="50" dirty="0">
                <a:ln w="11430"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000" i="1" spc="50" dirty="0" err="1">
                <a:ln w="11430"/>
                <a:latin typeface="Arial" panose="020B0604020202020204" pitchFamily="34" charset="0"/>
                <a:cs typeface="Arial" panose="020B0604020202020204" pitchFamily="34" charset="0"/>
              </a:rPr>
              <a:t>Найтингейл</a:t>
            </a:r>
            <a:endParaRPr lang="ru-RU" sz="3000" i="1" spc="50" dirty="0">
              <a:ln w="11430"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1363</TotalTime>
  <Words>434</Words>
  <Application>Microsoft Office PowerPoint</Application>
  <PresentationFormat>Экран (4:3)</PresentationFormat>
  <Paragraphs>53</Paragraphs>
  <Slides>20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Открытая</vt:lpstr>
      <vt:lpstr>        ЭТИЧЕСКИЕ АСПЕКТЫ           В РАБОТЕ СЕСТРИНСКОГО ПЕРСОНАЛА</vt:lpstr>
      <vt:lpstr>Главный критерий зашиты интересов и прав пациента</vt:lpstr>
      <vt:lpstr>Презентация PowerPoint</vt:lpstr>
      <vt:lpstr>  Индивидуальный подход к пациенту на всех этапах лечебно – диагностического процесса </vt:lpstr>
      <vt:lpstr>Презентация PowerPoint</vt:lpstr>
      <vt:lpstr>Презентация PowerPoint</vt:lpstr>
      <vt:lpstr>Презентация PowerPoint</vt:lpstr>
      <vt:lpstr>Медицинские сестры, непосредственно работающие  с детьми, всегда должны учитывать психологические особенности детей, их переживания, чувства</vt:lpstr>
      <vt:lpstr>Презентация PowerPoint</vt:lpstr>
      <vt:lpstr>Комитет по этике   Омской профессиональной сестринской ассоциации</vt:lpstr>
      <vt:lpstr>Члены комитета по этике проводят «круглые столы» с проведением деловых игр по вопросам медицинской этики и мастер – классы по решению этических задач с руководителями комитетов по этике Советов по сестринскому делу</vt:lpstr>
      <vt:lpstr>Этический комитет  БУЗОО «Большереченская ЦРБ»</vt:lpstr>
      <vt:lpstr>Заседание этического комитета</vt:lpstr>
      <vt:lpstr>Анкетирование сотрудников и пациентов</vt:lpstr>
      <vt:lpstr>Медицинская сестра помимо профессиональных навыков должна обладать богатой доброй душой, а также любить свою профессию</vt:lpstr>
      <vt:lpstr>Презентация PowerPoint</vt:lpstr>
      <vt:lpstr>Профессиональная этика во взаимоотношениях с пациентами и их родственниками, а также между собой духовно обогащают повседневную работу, усиливает действенность основных лечебных факторов, способствует выздоровлению пациентов </vt:lpstr>
      <vt:lpstr>Этическое регулирование  сестринской деятельности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Sveta</cp:lastModifiedBy>
  <cp:revision>198</cp:revision>
  <dcterms:created xsi:type="dcterms:W3CDTF">2017-08-21T14:05:23Z</dcterms:created>
  <dcterms:modified xsi:type="dcterms:W3CDTF">2017-10-13T07:48:17Z</dcterms:modified>
</cp:coreProperties>
</file>