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324" r:id="rId3"/>
    <p:sldId id="322" r:id="rId4"/>
    <p:sldId id="282" r:id="rId5"/>
    <p:sldId id="284" r:id="rId6"/>
    <p:sldId id="262" r:id="rId7"/>
    <p:sldId id="286" r:id="rId8"/>
    <p:sldId id="316" r:id="rId9"/>
    <p:sldId id="287" r:id="rId10"/>
    <p:sldId id="290" r:id="rId11"/>
    <p:sldId id="292" r:id="rId12"/>
    <p:sldId id="320" r:id="rId13"/>
    <p:sldId id="297" r:id="rId14"/>
    <p:sldId id="313" r:id="rId15"/>
    <p:sldId id="312" r:id="rId16"/>
    <p:sldId id="314" r:id="rId17"/>
    <p:sldId id="291" r:id="rId18"/>
    <p:sldId id="289" r:id="rId19"/>
    <p:sldId id="294" r:id="rId20"/>
    <p:sldId id="288" r:id="rId21"/>
    <p:sldId id="266" r:id="rId22"/>
    <p:sldId id="315" r:id="rId23"/>
    <p:sldId id="319" r:id="rId24"/>
    <p:sldId id="293" r:id="rId25"/>
    <p:sldId id="321" r:id="rId26"/>
    <p:sldId id="285" r:id="rId27"/>
    <p:sldId id="301" r:id="rId28"/>
    <p:sldId id="30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00"/>
    <a:srgbClr val="004200"/>
    <a:srgbClr val="006600"/>
    <a:srgbClr val="FFFFCC"/>
    <a:srgbClr val="007A3D"/>
    <a:srgbClr val="FFFFF3"/>
    <a:srgbClr val="CCFFCC"/>
    <a:srgbClr val="008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660"/>
  </p:normalViewPr>
  <p:slideViewPr>
    <p:cSldViewPr>
      <p:cViewPr>
        <p:scale>
          <a:sx n="60" d="100"/>
          <a:sy n="60" d="100"/>
        </p:scale>
        <p:origin x="-145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83FAB22-B502-45C9-9414-81B8EDCCF04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EF5E8EE-58A3-4545-B68A-A1B5E4EA3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808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FC0D11-99A9-4733-9395-8DFE8919EB9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4E5BF-7188-413B-ACF0-2EB717E0650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8317-28CD-4B1E-8E29-DE4F5B277C6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9C6F-4603-4976-BEEB-AADB438D5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D85D6-6AB5-46E1-9021-2A25F6D1DCB6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E7A9-32CB-47DB-9DA4-E459316D4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5C53D-990B-4629-A642-FA3D26991E85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90ECE-F670-4D5B-B141-6CED503AB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252F2-A198-4157-8BFF-D1F92828D60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8318F-9B27-40E9-BB13-3251B1C98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FDAB5-E310-4613-83E5-4B2714D191D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76AC5-7206-4106-A77E-B0BEC1D4C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C9095-275B-45C7-9B13-1853F667465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699C7-4CF0-443A-96C1-8012094EB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681F7-D0BB-4536-A127-A4B3A86FE46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71014-1A4E-409D-A10C-B30E86665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E4E1-5F11-41E1-AE38-DDDE56F1B102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C5B1-2E6B-4206-B0B8-5B2955942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2CB2F-3039-4463-AA7D-2648FB7FAA2D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2DF9-C6EE-49E5-9F90-0453E3791F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10FBE-7956-4354-AD32-2FFE899F3A2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E2C48-78F5-438A-9F01-680E23A31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F5A8-2DD1-485E-851F-35E25C099D90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1416B-3E58-47A5-A8A4-C8A0303B2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29B4E9-C7E3-462A-86CC-C5E58FFB10D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E4F821-0B55-4ED2-AAAC-8AAD1133E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8143875" y="117128"/>
            <a:ext cx="828675" cy="863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TextBox 14"/>
          <p:cNvSpPr txBox="1">
            <a:spLocks noChangeArrowheads="1"/>
          </p:cNvSpPr>
          <p:nvPr/>
        </p:nvSpPr>
        <p:spPr bwMode="auto">
          <a:xfrm>
            <a:off x="3500438" y="5085184"/>
            <a:ext cx="54657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 i="1" dirty="0" err="1">
                <a:solidFill>
                  <a:srgbClr val="003300"/>
                </a:solidFill>
                <a:latin typeface="Calibri" pitchFamily="34" charset="0"/>
                <a:cs typeface="Arial" charset="0"/>
              </a:rPr>
              <a:t>Е.Н.Усачева</a:t>
            </a:r>
            <a:r>
              <a:rPr lang="ru-RU" sz="2400" b="1" i="1" dirty="0">
                <a:solidFill>
                  <a:srgbClr val="003300"/>
                </a:solidFill>
                <a:latin typeface="Calibri" pitchFamily="34" charset="0"/>
                <a:cs typeface="Arial" charset="0"/>
              </a:rPr>
              <a:t>,</a:t>
            </a:r>
          </a:p>
          <a:p>
            <a:pPr algn="r"/>
            <a:r>
              <a:rPr lang="ru-RU" sz="2400" b="1" i="1" dirty="0">
                <a:solidFill>
                  <a:srgbClr val="003300"/>
                </a:solidFill>
                <a:latin typeface="Calibri" pitchFamily="34" charset="0"/>
                <a:cs typeface="Arial" charset="0"/>
              </a:rPr>
              <a:t>медицинская сестра палатная нейрохирургического отделения</a:t>
            </a:r>
          </a:p>
          <a:p>
            <a:pPr algn="r"/>
            <a:r>
              <a:rPr lang="ru-RU" sz="2400" b="1" i="1" dirty="0">
                <a:solidFill>
                  <a:srgbClr val="003300"/>
                </a:solidFill>
                <a:latin typeface="Calibri" pitchFamily="34" charset="0"/>
                <a:cs typeface="Arial" charset="0"/>
              </a:rPr>
              <a:t>БУЗОО "ГДКБ №3"</a:t>
            </a:r>
          </a:p>
        </p:txBody>
      </p:sp>
      <p:sp>
        <p:nvSpPr>
          <p:cNvPr id="14339" name="TextBox 18"/>
          <p:cNvSpPr txBox="1">
            <a:spLocks noChangeArrowheads="1"/>
          </p:cNvSpPr>
          <p:nvPr/>
        </p:nvSpPr>
        <p:spPr bwMode="auto">
          <a:xfrm>
            <a:off x="0" y="-9939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+mn-lt"/>
              </a:rPr>
              <a:t>Региональная конференция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n-lt"/>
              </a:rPr>
              <a:t> «Актуальные вопросы в педиатрии»</a:t>
            </a:r>
            <a:endParaRPr lang="en-US" sz="2400" b="1" dirty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n-lt"/>
              </a:rPr>
              <a:t>29 сентября 2017 год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8275" y="95250"/>
            <a:ext cx="831850" cy="9048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341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5779"/>
            <a:ext cx="541834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496" y="1779200"/>
            <a:ext cx="9110816" cy="23698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700" b="1" dirty="0">
                <a:ln w="11430"/>
                <a:solidFill>
                  <a:srgbClr val="C00000"/>
                </a:solidFill>
                <a:latin typeface="+mn-lt"/>
              </a:rPr>
              <a:t>РОЛЬ МЕДИЦИНСКОЙ СЕСТРЫ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700" b="1" dirty="0">
                <a:ln w="11430"/>
                <a:solidFill>
                  <a:srgbClr val="C00000"/>
                </a:solidFill>
                <a:latin typeface="+mn-lt"/>
              </a:rPr>
              <a:t>В </a:t>
            </a:r>
            <a:r>
              <a:rPr lang="ru-RU" sz="3700" b="1" dirty="0" smtClean="0">
                <a:ln w="11430"/>
                <a:solidFill>
                  <a:srgbClr val="C00000"/>
                </a:solidFill>
                <a:latin typeface="+mn-lt"/>
              </a:rPr>
              <a:t>ОКАЗАНИИ</a:t>
            </a:r>
            <a:r>
              <a:rPr lang="en-US" sz="3700" b="1" dirty="0" smtClean="0">
                <a:ln w="11430"/>
                <a:solidFill>
                  <a:srgbClr val="C00000"/>
                </a:solidFill>
                <a:latin typeface="+mn-lt"/>
              </a:rPr>
              <a:t> </a:t>
            </a:r>
            <a:r>
              <a:rPr lang="ru-RU" sz="3700" b="1" dirty="0" smtClean="0">
                <a:ln w="11430"/>
                <a:solidFill>
                  <a:srgbClr val="C00000"/>
                </a:solidFill>
                <a:latin typeface="+mn-lt"/>
              </a:rPr>
              <a:t> </a:t>
            </a:r>
            <a:r>
              <a:rPr lang="ru-RU" sz="3700" b="1" dirty="0">
                <a:ln w="11430"/>
                <a:solidFill>
                  <a:srgbClr val="C00000"/>
                </a:solidFill>
                <a:latin typeface="+mn-lt"/>
              </a:rPr>
              <a:t>ВЫСОКОТЕХНОЛОГИЧНОЙ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700" b="1" dirty="0">
                <a:ln w="11430"/>
                <a:solidFill>
                  <a:srgbClr val="C00000"/>
                </a:solidFill>
                <a:latin typeface="+mn-lt"/>
              </a:rPr>
              <a:t> МЕДИЦИНСКОЙ ПОМОЩИ ПАЦИЕНТАМ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700" b="1" dirty="0">
                <a:ln w="11430"/>
                <a:solidFill>
                  <a:srgbClr val="C00000"/>
                </a:solidFill>
                <a:latin typeface="+mn-lt"/>
              </a:rPr>
              <a:t>НЕЙРОХИРУРГИЧЕСКОГО ОТДЕЛЕНИЯ </a:t>
            </a:r>
          </a:p>
        </p:txBody>
      </p:sp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191394"/>
            <a:ext cx="714375" cy="7635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500063" y="-99392"/>
            <a:ext cx="8229600" cy="1143000"/>
          </a:xfrm>
        </p:spPr>
        <p:txBody>
          <a:bodyPr/>
          <a:lstStyle/>
          <a:p>
            <a:r>
              <a:rPr lang="ru-RU" sz="5500" b="1" dirty="0" smtClean="0">
                <a:solidFill>
                  <a:schemeClr val="bg1"/>
                </a:solidFill>
              </a:rPr>
              <a:t>Гидроцефалия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4896544" cy="45259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3400" b="1" dirty="0" smtClean="0">
                <a:solidFill>
                  <a:srgbClr val="004200"/>
                </a:solidFill>
              </a:rPr>
              <a:t>Методом выбора </a:t>
            </a:r>
            <a:r>
              <a:rPr lang="ru-RU" sz="3400" b="1" dirty="0" smtClean="0">
                <a:solidFill>
                  <a:srgbClr val="004200"/>
                </a:solidFill>
              </a:rPr>
              <a:t>при лечении гидроцефалии до </a:t>
            </a:r>
            <a:r>
              <a:rPr lang="ru-RU" sz="3400" b="1" dirty="0" smtClean="0">
                <a:solidFill>
                  <a:srgbClr val="004200"/>
                </a:solidFill>
              </a:rPr>
              <a:t>последнего </a:t>
            </a:r>
            <a:r>
              <a:rPr lang="ru-RU" sz="3400" b="1" dirty="0" smtClean="0">
                <a:solidFill>
                  <a:srgbClr val="004200"/>
                </a:solidFill>
              </a:rPr>
              <a:t>времени являлось </a:t>
            </a:r>
            <a:r>
              <a:rPr lang="ru-RU" sz="3400" b="1" dirty="0" err="1" smtClean="0">
                <a:solidFill>
                  <a:srgbClr val="004200"/>
                </a:solidFill>
              </a:rPr>
              <a:t>вентрикуло-перитонеальное</a:t>
            </a:r>
            <a:r>
              <a:rPr lang="ru-RU" sz="3400" b="1" dirty="0" smtClean="0">
                <a:solidFill>
                  <a:srgbClr val="004200"/>
                </a:solidFill>
              </a:rPr>
              <a:t> шунтирование </a:t>
            </a:r>
            <a:r>
              <a:rPr lang="ru-RU" sz="3400" b="1" dirty="0" smtClean="0">
                <a:solidFill>
                  <a:srgbClr val="004200"/>
                </a:solidFill>
              </a:rPr>
              <a:t>(ВПШ)</a:t>
            </a:r>
          </a:p>
          <a:p>
            <a:pPr marL="0" indent="0"/>
            <a:endParaRPr lang="ru-RU" sz="3400" dirty="0" smtClean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3561" name="Picture 7" descr="C:\Documents and Settings\Admin\Рабочий стол\615624_5.jpe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4509" y="1484784"/>
            <a:ext cx="432949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107504" y="1285875"/>
            <a:ext cx="8822183" cy="4143375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400" b="1" dirty="0" smtClean="0">
                <a:solidFill>
                  <a:srgbClr val="004200"/>
                </a:solidFill>
              </a:rPr>
              <a:t>нет </a:t>
            </a:r>
            <a:r>
              <a:rPr lang="ru-RU" sz="3400" b="1" dirty="0" smtClean="0">
                <a:solidFill>
                  <a:srgbClr val="004200"/>
                </a:solidFill>
              </a:rPr>
              <a:t>необходимости установки ВПШ</a:t>
            </a:r>
          </a:p>
          <a:p>
            <a:pPr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400" b="1" dirty="0" smtClean="0">
                <a:solidFill>
                  <a:srgbClr val="004200"/>
                </a:solidFill>
              </a:rPr>
              <a:t>позволяет избежать шунт – зависимости</a:t>
            </a:r>
          </a:p>
          <a:p>
            <a:pPr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400" b="1" dirty="0" smtClean="0">
                <a:solidFill>
                  <a:srgbClr val="004200"/>
                </a:solidFill>
              </a:rPr>
              <a:t>не требует многочисленных ревизий шунтирующей системы</a:t>
            </a:r>
          </a:p>
          <a:p>
            <a:pPr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400" b="1" dirty="0" smtClean="0">
                <a:solidFill>
                  <a:srgbClr val="004200"/>
                </a:solidFill>
              </a:rPr>
              <a:t>оперируются дети </a:t>
            </a:r>
            <a:r>
              <a:rPr lang="ru-RU" sz="3400" b="1" dirty="0" smtClean="0">
                <a:solidFill>
                  <a:srgbClr val="004200"/>
                </a:solidFill>
              </a:rPr>
              <a:t>более  </a:t>
            </a:r>
            <a:r>
              <a:rPr lang="ru-RU" sz="3400" b="1" dirty="0" smtClean="0">
                <a:solidFill>
                  <a:srgbClr val="004200"/>
                </a:solidFill>
              </a:rPr>
              <a:t>раннего </a:t>
            </a:r>
            <a:r>
              <a:rPr lang="ru-RU" sz="3400" b="1" dirty="0" smtClean="0">
                <a:solidFill>
                  <a:srgbClr val="004200"/>
                </a:solidFill>
              </a:rPr>
              <a:t> возраста</a:t>
            </a:r>
            <a:r>
              <a:rPr lang="ru-RU" sz="3400" b="1" dirty="0" smtClean="0">
                <a:solidFill>
                  <a:srgbClr val="004200"/>
                </a:solidFill>
              </a:rPr>
              <a:t>, </a:t>
            </a:r>
            <a:r>
              <a:rPr lang="ru-RU" sz="3400" b="1" dirty="0" smtClean="0">
                <a:solidFill>
                  <a:srgbClr val="004200"/>
                </a:solidFill>
              </a:rPr>
              <a:t>недоношенные                                             </a:t>
            </a:r>
            <a:r>
              <a:rPr lang="ru-RU" sz="3400" b="1" dirty="0" smtClean="0">
                <a:solidFill>
                  <a:srgbClr val="004200"/>
                </a:solidFill>
              </a:rPr>
              <a:t>с сочетанными </a:t>
            </a:r>
            <a:r>
              <a:rPr lang="ru-RU" sz="3400" b="1" dirty="0" smtClean="0">
                <a:solidFill>
                  <a:srgbClr val="004200"/>
                </a:solidFill>
              </a:rPr>
              <a:t>заболеваниями</a:t>
            </a:r>
            <a:endParaRPr lang="ru-RU" sz="3400" b="1" dirty="0" smtClean="0">
              <a:solidFill>
                <a:srgbClr val="0042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4579" name="Picture 2" descr="http://www.neurosurgery.com.ua/gallery/22/3_ru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6689" y="3789040"/>
            <a:ext cx="23018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-364" y="0"/>
            <a:ext cx="9252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Эндоскопическая </a:t>
            </a:r>
            <a:r>
              <a:rPr lang="ru-RU" sz="3600" b="1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тривентрикулостомия</a:t>
            </a:r>
            <a:r>
              <a:rPr lang="ru-RU" sz="36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 Преимущества:</a:t>
            </a:r>
            <a:endParaRPr lang="ru-RU" sz="3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214313" y="1285875"/>
            <a:ext cx="8715375" cy="5095453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Оказывается высокотехнологичная</a:t>
            </a:r>
          </a:p>
          <a:p>
            <a:pPr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медицинская помощь пациентам с</a:t>
            </a:r>
          </a:p>
          <a:p>
            <a:pPr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врожденными и приобретенными</a:t>
            </a:r>
          </a:p>
          <a:p>
            <a:pPr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дефектами черепа сложной формы</a:t>
            </a:r>
          </a:p>
          <a:p>
            <a:pPr>
              <a:buFont typeface="Arial" charset="0"/>
              <a:buNone/>
            </a:pPr>
            <a:endParaRPr lang="ru-RU" sz="3000" b="1" dirty="0" smtClean="0">
              <a:solidFill>
                <a:srgbClr val="004200"/>
              </a:solidFill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Проведение высокотехнологичных операций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позволило сократить  пребывание пациентов в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отделении  с  21 дня до 10,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 снизить риск   послеоперационных   осложнений</a:t>
            </a:r>
          </a:p>
          <a:p>
            <a:pPr>
              <a:buFont typeface="Arial" charset="0"/>
              <a:buNone/>
            </a:pPr>
            <a:endParaRPr lang="ru-RU" sz="3000" b="1" dirty="0" smtClean="0">
              <a:solidFill>
                <a:srgbClr val="0042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Высокотехнологичная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медицинская помощь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214422"/>
            <a:ext cx="2144349" cy="23574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 descr="C:\Documents and Settings\Admin\Рабочий стол\новые фоны\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141430"/>
            <a:ext cx="8572560" cy="5504000"/>
          </a:xfrm>
          <a:prstGeom prst="rect">
            <a:avLst/>
          </a:prstGeom>
          <a:noFill/>
          <a:effectLst>
            <a:softEdge rad="635000"/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627" name="Прямоугольник 25"/>
          <p:cNvSpPr>
            <a:spLocks noChangeArrowheads="1"/>
          </p:cNvSpPr>
          <p:nvPr/>
        </p:nvSpPr>
        <p:spPr bwMode="auto">
          <a:xfrm>
            <a:off x="259815" y="44624"/>
            <a:ext cx="856065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50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Психологическая </a:t>
            </a:r>
            <a:r>
              <a:rPr lang="ru-RU" sz="5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поддержка</a:t>
            </a:r>
            <a:endParaRPr lang="ru-RU" sz="5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49155" name="Picture 3" descr="D:\фото\разные мс\P421023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142984"/>
            <a:ext cx="2238569" cy="167878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" name="Picture 3" descr="D:\фото\Фото в презинтацию гидроцеф\P925007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594" y="4143380"/>
            <a:ext cx="3291678" cy="241906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2" name="Picture 2" descr="D:\фото\старшие и дублеры\Брагина АВ\01.06.201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2763500"/>
            <a:ext cx="2571736" cy="216569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3" name="Picture 3" descr="D:\фото\разные мс\P4210240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9637" y="1359130"/>
            <a:ext cx="2814540" cy="24897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4" name="Picture 4" descr="E:\Папка с фото Усачевой\SAM_1695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498" y="4071942"/>
            <a:ext cx="3012006" cy="252619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214422"/>
            <a:ext cx="2915816" cy="260127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21505" name="Picture 1" descr="G:\104___04\IMG_0198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4857760"/>
            <a:ext cx="2405204" cy="18038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Documents and Settings\Admin\Рабочий стол\новые фоны\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9438" y="1078620"/>
            <a:ext cx="6143668" cy="5504000"/>
          </a:xfrm>
          <a:prstGeom prst="rect">
            <a:avLst/>
          </a:prstGeom>
          <a:noFill/>
          <a:effectLst>
            <a:softEdge rad="635000"/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0" y="1071563"/>
            <a:ext cx="9144000" cy="15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1" name="Picture 5" descr="H:\фильм ГДКБ\c lдетьми\S600229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142984"/>
            <a:ext cx="2214578" cy="150522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26" name="Picture 2" descr="C:\Documents and Settings\Admin\Рабочий стол\Доклад в ОДКБ 22.09.16\P826068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4857760"/>
            <a:ext cx="2401111" cy="172880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8677" name="Прямоугольник 25"/>
          <p:cNvSpPr>
            <a:spLocks noChangeArrowheads="1"/>
          </p:cNvSpPr>
          <p:nvPr/>
        </p:nvSpPr>
        <p:spPr bwMode="auto">
          <a:xfrm>
            <a:off x="706388" y="-193759"/>
            <a:ext cx="7610028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50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Взаимодействие служб</a:t>
            </a:r>
          </a:p>
        </p:txBody>
      </p:sp>
      <p:pic>
        <p:nvPicPr>
          <p:cNvPr id="49155" name="Picture 3" descr="D:\фото\разные мс\P42102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786058"/>
            <a:ext cx="2667245" cy="200026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7" name="Picture 2" descr="D:\фото\ХПО\P101037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142984"/>
            <a:ext cx="1989989" cy="18137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4" name="Picture 2" descr="D:\фото\разные мс\P8150737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5404" y="1142984"/>
            <a:ext cx="2148596" cy="150768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8" name="Picture 2" descr="D:\фото\операционная, Rg\IMG_2469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4959874"/>
            <a:ext cx="2953594" cy="18981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4820" name="Picture 4" descr="D:\фото\Доклад в ОДКБ 22.09.16\P8240678.JPG"/>
          <p:cNvPicPr>
            <a:picLocks noChangeAspect="1" noChangeArrowheads="1"/>
          </p:cNvPicPr>
          <p:nvPr/>
        </p:nvPicPr>
        <p:blipFill>
          <a:blip r:embed="rId10" cstate="screen">
            <a:lum bright="2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2714620"/>
            <a:ext cx="1643074" cy="21685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9457" name="Picture 1" descr="C:\Documents and Settings\Admin\Рабочий стол\День защиты детей 2017\Изображение 256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4857760"/>
            <a:ext cx="2399217" cy="17994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9" name="Picture 5" descr="C:\Documents and Settings\Admin\Мои документы\все фото\фото 1111\фото с пациентами\122___05\IMG_0004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786050" y="1080206"/>
            <a:ext cx="1785950" cy="156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596" y="2928934"/>
            <a:ext cx="1947863" cy="1974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AutoShape 2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2" name="AutoShape 4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3" name="AutoShape 6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4" name="AutoShape 8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5" name="AutoShape 10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6" name="AutoShape 13" descr="http://%D0%BF%D0%B0%D0%BA%D1%81%D0%BC%D0%B5%D0%B4.%D1%80%D1%84/upload/iblock/df2/df2deb53076c8992eb55f543994188c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-126687"/>
            <a:ext cx="803592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Операционная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нейрохирургического отделения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3794" name="Picture 2" descr="D:\фото\операционная, Rg\IMG_246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9154" y="1785926"/>
            <a:ext cx="6019160" cy="478634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14422"/>
            <a:ext cx="4091486" cy="365473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AutoShape 2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46" name="AutoShape 4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47" name="AutoShape 6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48" name="AutoShape 8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49" name="AutoShape 10" descr="https://medoptima61.ru/images/site/catalog/dixion/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50" name="AutoShape 13" descr="http://%D0%BF%D0%B0%D0%BA%D1%81%D0%BC%D0%B5%D0%B4.%D1%80%D1%84/upload/iblock/df2/df2deb53076c8992eb55f543994188c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5575" y="42009"/>
            <a:ext cx="885137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Оснащение операционной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222" y="928670"/>
            <a:ext cx="5929354" cy="444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5842" name="Picture 2" descr="D:\фото\операционная, Rg\IMG_246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2548677"/>
            <a:ext cx="5599796" cy="430932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5614988" cy="50720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Медицинская сестра</a:t>
            </a:r>
            <a:r>
              <a:rPr lang="ru-RU" sz="2800" b="1" i="1" dirty="0" smtClean="0">
                <a:solidFill>
                  <a:srgbClr val="004200"/>
                </a:solidFill>
              </a:rPr>
              <a:t> </a:t>
            </a:r>
            <a:r>
              <a:rPr lang="ru-RU" sz="2800" b="1" dirty="0" smtClean="0">
                <a:solidFill>
                  <a:srgbClr val="004200"/>
                </a:solidFill>
              </a:rPr>
              <a:t>осуществляет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круглосуточный мониторинг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состояния пациента, проводит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мероприятия по  поддержанию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водно-электролитного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баланса, обеспечивает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сестринский уход в  процессе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искусственной вентиляции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4200"/>
                </a:solidFill>
              </a:rPr>
              <a:t>легких </a:t>
            </a:r>
          </a:p>
          <a:p>
            <a:pPr>
              <a:buFont typeface="Arial" charset="0"/>
              <a:buNone/>
            </a:pPr>
            <a:endParaRPr lang="ru-RU" sz="3000" b="1" dirty="0" smtClean="0">
              <a:solidFill>
                <a:srgbClr val="0042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773" name="Прямоугольник 9"/>
          <p:cNvSpPr>
            <a:spLocks noChangeArrowheads="1"/>
          </p:cNvSpPr>
          <p:nvPr/>
        </p:nvSpPr>
        <p:spPr bwMode="auto">
          <a:xfrm>
            <a:off x="390847" y="-126687"/>
            <a:ext cx="84296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Calibri" pitchFamily="34" charset="0"/>
              </a:rPr>
              <a:t>Отделение </a:t>
            </a:r>
            <a:r>
              <a:rPr lang="ru-RU" sz="4000" b="1" dirty="0" smtClean="0">
                <a:solidFill>
                  <a:schemeClr val="bg1"/>
                </a:solidFill>
                <a:latin typeface="Calibri" pitchFamily="34" charset="0"/>
              </a:rPr>
              <a:t>реанимации </a:t>
            </a:r>
            <a:r>
              <a:rPr lang="ru-RU" sz="4000" b="1" dirty="0">
                <a:solidFill>
                  <a:schemeClr val="bg1"/>
                </a:solidFill>
                <a:latin typeface="Calibri" pitchFamily="34" charset="0"/>
              </a:rPr>
              <a:t>и интенсивной терапии </a:t>
            </a:r>
          </a:p>
        </p:txBody>
      </p:sp>
      <p:pic>
        <p:nvPicPr>
          <p:cNvPr id="7169" name="Picture 1" descr="D:\фото\разные мс\скрипкарёва\image (4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0380" y="1484784"/>
            <a:ext cx="3658124" cy="46805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796" name="Прямоугольник 9"/>
          <p:cNvSpPr>
            <a:spLocks noChangeArrowheads="1"/>
          </p:cNvSpPr>
          <p:nvPr/>
        </p:nvSpPr>
        <p:spPr bwMode="auto">
          <a:xfrm>
            <a:off x="453727" y="116632"/>
            <a:ext cx="815072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500" b="1" dirty="0">
                <a:solidFill>
                  <a:schemeClr val="bg1"/>
                </a:solidFill>
                <a:latin typeface="Calibri" pitchFamily="34" charset="0"/>
              </a:rPr>
              <a:t>Нейрохирургическое отделение</a:t>
            </a:r>
          </a:p>
        </p:txBody>
      </p:sp>
      <p:sp>
        <p:nvSpPr>
          <p:cNvPr id="33797" name="Содержимое 2"/>
          <p:cNvSpPr>
            <a:spLocks noGrp="1"/>
          </p:cNvSpPr>
          <p:nvPr>
            <p:ph idx="1"/>
          </p:nvPr>
        </p:nvSpPr>
        <p:spPr>
          <a:xfrm>
            <a:off x="181148" y="1165250"/>
            <a:ext cx="5614988" cy="5072062"/>
          </a:xfrm>
        </p:spPr>
        <p:txBody>
          <a:bodyPr/>
          <a:lstStyle/>
          <a:p>
            <a:pPr marL="0" indent="0">
              <a:spcBef>
                <a:spcPts val="1200"/>
              </a:spcBef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Медицинские сестры  </a:t>
            </a:r>
            <a:r>
              <a:rPr lang="ru-RU" b="1" dirty="0" smtClean="0">
                <a:solidFill>
                  <a:srgbClr val="004200"/>
                </a:solidFill>
              </a:rPr>
              <a:t>выполняют </a:t>
            </a:r>
            <a:r>
              <a:rPr lang="ru-RU" b="1" dirty="0" smtClean="0">
                <a:solidFill>
                  <a:srgbClr val="004200"/>
                </a:solidFill>
              </a:rPr>
              <a:t>врачебные </a:t>
            </a:r>
            <a:r>
              <a:rPr lang="ru-RU" b="1" dirty="0" smtClean="0">
                <a:solidFill>
                  <a:srgbClr val="004200"/>
                </a:solidFill>
              </a:rPr>
              <a:t>назначения </a:t>
            </a:r>
            <a:r>
              <a:rPr lang="ru-RU" b="1" dirty="0" smtClean="0">
                <a:solidFill>
                  <a:srgbClr val="004200"/>
                </a:solidFill>
              </a:rPr>
              <a:t>и </a:t>
            </a:r>
            <a:r>
              <a:rPr lang="ru-RU" b="1" dirty="0" smtClean="0">
                <a:solidFill>
                  <a:srgbClr val="004200"/>
                </a:solidFill>
              </a:rPr>
              <a:t>осуществляют </a:t>
            </a:r>
            <a:r>
              <a:rPr lang="ru-RU" b="1" dirty="0" smtClean="0">
                <a:solidFill>
                  <a:srgbClr val="004200"/>
                </a:solidFill>
              </a:rPr>
              <a:t>уход за пациентом </a:t>
            </a:r>
            <a:r>
              <a:rPr lang="ru-RU" b="1" dirty="0" smtClean="0">
                <a:solidFill>
                  <a:srgbClr val="004200"/>
                </a:solidFill>
              </a:rPr>
              <a:t>до </a:t>
            </a:r>
            <a:r>
              <a:rPr lang="ru-RU" b="1" dirty="0" smtClean="0">
                <a:solidFill>
                  <a:srgbClr val="004200"/>
                </a:solidFill>
              </a:rPr>
              <a:t>выписки  из стационара</a:t>
            </a:r>
          </a:p>
        </p:txBody>
      </p:sp>
      <p:pic>
        <p:nvPicPr>
          <p:cNvPr id="5121" name="Picture 1" descr="D:\фото\Доклад в ОДКБ 22.09.16\P826068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662753"/>
            <a:ext cx="4104457" cy="307861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379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1838" y="1071563"/>
            <a:ext cx="3332162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 descr="D:\фото\Фото в презинтацию гидроцеф\ФОТО в доклад 21.09.12\P9210037.JPG"/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406" y="3660605"/>
            <a:ext cx="3273978" cy="315277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500063" y="-27384"/>
            <a:ext cx="8229600" cy="1143000"/>
          </a:xfrm>
        </p:spPr>
        <p:txBody>
          <a:bodyPr/>
          <a:lstStyle/>
          <a:p>
            <a:r>
              <a:rPr lang="ru-RU" sz="5000" b="1" dirty="0" smtClean="0">
                <a:solidFill>
                  <a:schemeClr val="bg1"/>
                </a:solidFill>
              </a:rPr>
              <a:t>Профилактика пролежней</a:t>
            </a:r>
          </a:p>
        </p:txBody>
      </p:sp>
      <p:pic>
        <p:nvPicPr>
          <p:cNvPr id="34818" name="Picture 8" descr="http://www.pro-medic.ru/upload/product/original/cf/74/21466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688" y="1357313"/>
            <a:ext cx="41354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0" descr="https://svprom.com/content/images/22/podushka-protivoprolezhnevaya-zatylochnaya-lezheboka-96722595.pn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01" t="11539" r="17499" b="16922"/>
          <a:stretch>
            <a:fillRect/>
          </a:stretch>
        </p:blipFill>
        <p:spPr bwMode="auto">
          <a:xfrm>
            <a:off x="357188" y="1357313"/>
            <a:ext cx="179546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2292" name="Picture 4" descr="http://shop.invitro.ru/upload/iblock/04c/04c78b148de178aeb824c0685dceda2f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3357562"/>
            <a:ext cx="1973556" cy="1652843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  <p:pic>
        <p:nvPicPr>
          <p:cNvPr id="34824" name="Picture 6" descr="http://www.okapia.ru/published/publicdata/OKAPIA44WA/attachments/SC/products_pictures/cosmpr_st_0_enl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3214688"/>
            <a:ext cx="1619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AutoShape 8" descr="http://vector-med.ru/tovar/id_205/prozrachnaya-gidrogelevaya-povyazka-dlya-lecheniya-ran-vo-vlazhnoy-srede-hidrosorb-hartmann-1-sht-10h10-sm-280116005850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26" name="AutoShape 10" descr="http://vector-med.ru/tovar/id_205/prozrachnaya-gidrogelevaya-povyazka-dlya-lecheniya-ran-vo-vlazhnoy-srede-hidrosorb-hartmann-1-sht-10h10-sm-280116005850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4827" name="Picture 12" descr="http://www.farmlek.ru/content/catalog/images/138051157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75" y="4643438"/>
            <a:ext cx="1587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4" descr="http://static.apteka.uz/news/Medilife/voskosorb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4572008"/>
            <a:ext cx="1861399" cy="150603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  <p:pic>
        <p:nvPicPr>
          <p:cNvPr id="34829" name="Picture 18" descr="http://www.starmlad.ru/upload/iblock/054/054e391ab4947b8ee1ad278ef0537504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9300" y="3429000"/>
            <a:ext cx="700088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0" name="AutoShape 20" descr="https://onco74.ru/wp-content/uploads/2015/10/menali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31" name="AutoShape 22" descr="https://onco74.ru/wp-content/uploads/2015/10/menali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32" name="AutoShape 24" descr="https://onco74.ru/wp-content/uploads/2015/10/menali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33" name="AutoShape 26" descr="https://onco74.ru/wp-content/uploads/2015/10/menali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4834" name="Picture 28" descr="https://myfamilydoctor.ru/wp-content/uploads/2014/12/%D0%BF%D1%80%D0%BE%D1%84%D0%B8%D0%BB%D0%B0%D0%BA%D1%82%D0%B8%D0%BA%D0%B0-%D0%BF%D1%80%D0%BE%D0%BB%D0%B5%D0%B6%D0%BD%D0%B5%D0%B9_%D1%81%D1%80%D0%B5%D0%B4%D1%81%D1%82%D0%B2%D0%B0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6588" y="3643313"/>
            <a:ext cx="24780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5" name="Picture 2" descr="http://www.prolejni.ru/upload/iblock/631/631c5ab218a716254010da9073e0245e.jpe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38" y="1357313"/>
            <a:ext cx="2786062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ikopol.net.ua/uploads/images/1490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3825" y="1174601"/>
            <a:ext cx="3336420" cy="261909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5367" name="Прямоугольник 10"/>
          <p:cNvSpPr>
            <a:spLocks noChangeArrowheads="1"/>
          </p:cNvSpPr>
          <p:nvPr/>
        </p:nvSpPr>
        <p:spPr bwMode="auto">
          <a:xfrm>
            <a:off x="0" y="12180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chemeClr val="bg1"/>
                </a:solidFill>
                <a:latin typeface="Calibri" pitchFamily="34" charset="0"/>
              </a:rPr>
              <a:t>Здоровье граждан - важный аспект развития </a:t>
            </a:r>
            <a:r>
              <a:rPr lang="ru-RU" sz="3400" b="1" dirty="0" smtClean="0">
                <a:solidFill>
                  <a:schemeClr val="bg1"/>
                </a:solidFill>
                <a:latin typeface="Calibri" pitchFamily="34" charset="0"/>
              </a:rPr>
              <a:t>государства</a:t>
            </a:r>
            <a:endParaRPr lang="ru-RU" sz="3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7106" name="Picture 2" descr="https://mbdou5-psn.edumsko.ru/uploads/3000/2465/section/158743/img18.jpg?146193460379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2" y="1795143"/>
            <a:ext cx="6226755" cy="467006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Documents and Settings\Admin\Мои документы\Мои рисунки\Рисунок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1214422"/>
            <a:ext cx="2189068" cy="288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845" name="Прямоугольник 13"/>
          <p:cNvSpPr>
            <a:spLocks noChangeArrowheads="1"/>
          </p:cNvSpPr>
          <p:nvPr/>
        </p:nvSpPr>
        <p:spPr bwMode="auto">
          <a:xfrm>
            <a:off x="251520" y="188640"/>
            <a:ext cx="87154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Ведение медицинской документации</a:t>
            </a:r>
          </a:p>
        </p:txBody>
      </p:sp>
      <p:pic>
        <p:nvPicPr>
          <p:cNvPr id="2056" name="Picture 8" descr="C:\Documents and Settings\Admin\Мои документы\Мои рисунки\Рисунок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785926"/>
            <a:ext cx="2043727" cy="288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5" name="Picture 7" descr="C:\Documents and Settings\Admin\Мои документы\Мои рисунки\Рисунок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214422"/>
            <a:ext cx="1906211" cy="288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8" name="Picture 10" descr="C:\Documents and Settings\Admin\Мои документы\Мои рисунки\Рисунок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1785926"/>
            <a:ext cx="1880497" cy="2880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0" name="Picture 2" descr="C:\Documents and Settings\Admin\Мои документы\Мои рисунки\Рисунок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3786190"/>
            <a:ext cx="2016000" cy="281779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1" name="Picture 3" descr="C:\Documents and Settings\Admin\Мои документы\Рисунок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3714752"/>
            <a:ext cx="1925225" cy="288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44624"/>
            <a:ext cx="8893175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Повышение квалификации</a:t>
            </a:r>
          </a:p>
        </p:txBody>
      </p:sp>
      <p:sp>
        <p:nvSpPr>
          <p:cNvPr id="36866" name="TextBox 4"/>
          <p:cNvSpPr txBox="1">
            <a:spLocks noChangeArrowheads="1"/>
          </p:cNvSpPr>
          <p:nvPr/>
        </p:nvSpPr>
        <p:spPr bwMode="auto">
          <a:xfrm>
            <a:off x="107504" y="1285875"/>
            <a:ext cx="6286500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8288" indent="-268288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 smtClean="0">
                <a:solidFill>
                  <a:srgbClr val="004200"/>
                </a:solidFill>
                <a:latin typeface="Calibri" pitchFamily="34" charset="0"/>
              </a:rPr>
              <a:t> занятия </a:t>
            </a: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внутри отделений</a:t>
            </a:r>
          </a:p>
          <a:p>
            <a:pPr marL="268288" indent="-268288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конференции</a:t>
            </a:r>
          </a:p>
          <a:p>
            <a:pPr marL="268288" indent="-268288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семинары</a:t>
            </a:r>
          </a:p>
          <a:p>
            <a:pPr marL="268288" indent="-268288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мастер-классы </a:t>
            </a:r>
          </a:p>
          <a:p>
            <a:pPr marL="268288" indent="-268288">
              <a:spcAft>
                <a:spcPts val="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сдача зачетов  в УМК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ru-RU" sz="3000" b="1" dirty="0">
              <a:solidFill>
                <a:srgbClr val="004200"/>
              </a:solidFill>
              <a:latin typeface="Calibri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2" descr="D:\фото\ПВК, ЦВК\ЦВК ПВК\P101036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9764" y="1285858"/>
            <a:ext cx="3372716" cy="2575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3" name="Picture 2" descr="D:\фото\АКЦИИ\псих здоровье\день псих здоровья 2016\Изображение 02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041208"/>
            <a:ext cx="3746926" cy="262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10241" name="Picture 1" descr="D:\фото\Cеминары и мастер классы\инф линии Клешнева\P101002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445" y="4041209"/>
            <a:ext cx="3504498" cy="262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329" y="42009"/>
            <a:ext cx="8893175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Повышение квалификации</a:t>
            </a:r>
          </a:p>
        </p:txBody>
      </p:sp>
      <p:sp>
        <p:nvSpPr>
          <p:cNvPr id="37890" name="TextBox 4"/>
          <p:cNvSpPr txBox="1">
            <a:spLocks noChangeArrowheads="1"/>
          </p:cNvSpPr>
          <p:nvPr/>
        </p:nvSpPr>
        <p:spPr bwMode="auto">
          <a:xfrm>
            <a:off x="6846" y="1357313"/>
            <a:ext cx="5429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 обучение в БУ ДПО ОО</a:t>
            </a:r>
            <a:endParaRPr lang="en-US" sz="3000" b="1" dirty="0">
              <a:solidFill>
                <a:srgbClr val="004200"/>
              </a:solidFill>
              <a:latin typeface="Calibri" pitchFamily="34" charset="0"/>
            </a:endParaRPr>
          </a:p>
          <a:p>
            <a:pPr>
              <a:buClr>
                <a:srgbClr val="C00000"/>
              </a:buClr>
            </a:pPr>
            <a:r>
              <a:rPr lang="en-US" sz="3000" b="1" dirty="0">
                <a:solidFill>
                  <a:srgbClr val="004200"/>
                </a:solidFill>
                <a:latin typeface="Calibri" pitchFamily="34" charset="0"/>
              </a:rPr>
              <a:t>     </a:t>
            </a: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«Центр повышения</a:t>
            </a:r>
          </a:p>
          <a:p>
            <a:pPr>
              <a:buClr>
                <a:srgbClr val="C00000"/>
              </a:buClr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     квалификации работников</a:t>
            </a:r>
          </a:p>
          <a:p>
            <a:pPr>
              <a:buClr>
                <a:srgbClr val="C00000"/>
              </a:buClr>
            </a:pPr>
            <a:r>
              <a:rPr lang="ru-RU" sz="3000" b="1" dirty="0">
                <a:solidFill>
                  <a:srgbClr val="004200"/>
                </a:solidFill>
                <a:latin typeface="Calibri" pitchFamily="34" charset="0"/>
              </a:rPr>
              <a:t>      здравоохранения»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8" name="Picture 4" descr="http://cpkrz-omsk.ru/sites/default/files/styles/galleryformatter_slide/public/%D0%98%D0%B7%D0%BE%D0%B1%D1%80%D0%B0%D0%B6%D0%B5%D0%BD%D0%B8%D0%B5%20182.jpg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783285" y="3868974"/>
            <a:ext cx="4076747" cy="2543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11" name="Picture 18" descr="shkola-medicinskoy-sestry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072" y="1325083"/>
            <a:ext cx="3822408" cy="508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42009"/>
            <a:ext cx="8893175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Повышение квалификации</a:t>
            </a:r>
          </a:p>
        </p:txBody>
      </p:sp>
      <p:sp>
        <p:nvSpPr>
          <p:cNvPr id="38914" name="TextBox 4"/>
          <p:cNvSpPr txBox="1">
            <a:spLocks noChangeArrowheads="1"/>
          </p:cNvSpPr>
          <p:nvPr/>
        </p:nvSpPr>
        <p:spPr bwMode="auto">
          <a:xfrm>
            <a:off x="0" y="1500188"/>
            <a:ext cx="5929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  мероприятия ОРОО</a:t>
            </a:r>
          </a:p>
          <a:p>
            <a:pPr>
              <a:buClr>
                <a:srgbClr val="C00000"/>
              </a:buClr>
            </a:pP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     «Омская профессиональная</a:t>
            </a:r>
          </a:p>
          <a:p>
            <a:pPr>
              <a:buClr>
                <a:srgbClr val="C00000"/>
              </a:buClr>
            </a:pP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     сестринская ассоциация»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D:\фото\конференции  и семинары регион и Всеросс\семинар опса палатных мс\PA28013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3286124"/>
            <a:ext cx="3239101" cy="24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3" name="Picture 2" descr="D:\фото\МЕРОПРИЯТИЯ ОПСА\расш зас этич ком 24.03.17\vmeste-my-sila-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214818"/>
            <a:ext cx="3149828" cy="24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11" name="Picture 16" descr="uchastniki-zaschity-sestrinskih-issledovaniy-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4374" y="1142984"/>
            <a:ext cx="332962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071563"/>
          </a:xfrm>
        </p:spPr>
        <p:txBody>
          <a:bodyPr/>
          <a:lstStyle/>
          <a:p>
            <a:r>
              <a:rPr lang="ru-RU" sz="3600" b="1" smtClean="0">
                <a:solidFill>
                  <a:schemeClr val="bg1"/>
                </a:solidFill>
              </a:rPr>
              <a:t>Сестринский коллектив</a:t>
            </a:r>
            <a:br>
              <a:rPr lang="ru-RU" sz="3600" b="1" smtClean="0">
                <a:solidFill>
                  <a:schemeClr val="bg1"/>
                </a:solidFill>
              </a:rPr>
            </a:br>
            <a:r>
              <a:rPr lang="ru-RU" sz="3600" b="1" smtClean="0">
                <a:solidFill>
                  <a:schemeClr val="bg1"/>
                </a:solidFill>
              </a:rPr>
              <a:t> нейрохирургического отделения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9941" name="Объект 2"/>
          <p:cNvSpPr>
            <a:spLocks noGrp="1"/>
          </p:cNvSpPr>
          <p:nvPr>
            <p:ph idx="1"/>
          </p:nvPr>
        </p:nvSpPr>
        <p:spPr>
          <a:xfrm>
            <a:off x="0" y="1221284"/>
            <a:ext cx="9144000" cy="3071812"/>
          </a:xfrm>
        </p:spPr>
        <p:txBody>
          <a:bodyPr/>
          <a:lstStyle/>
          <a:p>
            <a:pPr algn="ctr">
              <a:spcBef>
                <a:spcPct val="0"/>
              </a:spcBef>
              <a:spcAft>
                <a:spcPts val="1800"/>
              </a:spcAft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4200"/>
                </a:solidFill>
              </a:rPr>
              <a:t>немаловажная роль в оказании высокотехнологичной медицинской помощи пациентам нейрохирургического отделения отводится  сестринскому персоналу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9" name="Picture 1" descr="D:\фото\сестр коллективы 2016\Сестринский коллектив фото\IMG_0830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8363" y="3368684"/>
            <a:ext cx="4692529" cy="3300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071563"/>
          </a:xfrm>
        </p:spPr>
        <p:txBody>
          <a:bodyPr/>
          <a:lstStyle/>
          <a:p>
            <a:r>
              <a:rPr lang="ru-RU" sz="3600" b="1" smtClean="0">
                <a:solidFill>
                  <a:schemeClr val="bg1"/>
                </a:solidFill>
              </a:rPr>
              <a:t>Коллектив нейрохирургического отделения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8433" name="Picture 1" descr="D:\фото\старшие и дублеры\Брагина АВ\Алевтина Брагина\DSC_103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697" y="1066800"/>
            <a:ext cx="8686799" cy="57912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3553" name="Picture 1" descr="C:\Documents and Settings\Admin\Рабочий стол\Усачева ЕН 2017\IMG_68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3523" y="1216920"/>
            <a:ext cx="5858997" cy="439424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1" name="Picture 1" descr="E:\Папка с фото Усачевой\SAM_169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3664259" cy="39604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1990" name="Содержимое 2"/>
          <p:cNvSpPr txBox="1">
            <a:spLocks/>
          </p:cNvSpPr>
          <p:nvPr/>
        </p:nvSpPr>
        <p:spPr bwMode="auto">
          <a:xfrm>
            <a:off x="4000500" y="5643563"/>
            <a:ext cx="34290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endParaRPr lang="ru-RU" sz="3200" b="1">
              <a:solidFill>
                <a:srgbClr val="004200"/>
              </a:solidFill>
              <a:latin typeface="Calibri" pitchFamily="34" charset="0"/>
            </a:endParaRPr>
          </a:p>
        </p:txBody>
      </p:sp>
      <p:sp>
        <p:nvSpPr>
          <p:cNvPr id="41991" name="Содержимое 2"/>
          <p:cNvSpPr txBox="1">
            <a:spLocks/>
          </p:cNvSpPr>
          <p:nvPr/>
        </p:nvSpPr>
        <p:spPr bwMode="auto">
          <a:xfrm>
            <a:off x="107504" y="5517232"/>
            <a:ext cx="900112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buFont typeface="Arial" charset="0"/>
              <a:buNone/>
            </a:pP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с</a:t>
            </a:r>
            <a:r>
              <a:rPr lang="en-US" sz="3200" b="1" dirty="0">
                <a:solidFill>
                  <a:srgbClr val="004200"/>
                </a:solidFill>
                <a:latin typeface="Calibri" pitchFamily="34" charset="0"/>
              </a:rPr>
              <a:t> </a:t>
            </a: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врачом-нейрохирургом Коваль Р.П. и</a:t>
            </a:r>
          </a:p>
          <a:p>
            <a:pPr marL="342900" indent="-342900" algn="ctr">
              <a:buFont typeface="Arial" charset="0"/>
              <a:buNone/>
            </a:pPr>
            <a:r>
              <a:rPr lang="ru-RU" sz="3200" b="1" dirty="0">
                <a:solidFill>
                  <a:srgbClr val="004200"/>
                </a:solidFill>
                <a:latin typeface="Calibri" pitchFamily="34" charset="0"/>
              </a:rPr>
              <a:t>медицинской сестрой палатной  Усачевой Е.Н.</a:t>
            </a: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14672" y="1"/>
            <a:ext cx="9129327" cy="1071546"/>
          </a:xfrm>
        </p:spPr>
        <p:txBody>
          <a:bodyPr/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  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Вчера – пациенты нейрохирургического </a:t>
            </a:r>
          </a:p>
          <a:p>
            <a:pPr algn="ctr">
              <a:spcBef>
                <a:spcPct val="0"/>
              </a:spcBef>
              <a:buNone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отделения,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сегодня – </a:t>
            </a: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первоклассники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8275" y="95250"/>
            <a:ext cx="903288" cy="9048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200" y="120650"/>
            <a:ext cx="61118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143875" y="142875"/>
            <a:ext cx="828675" cy="863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3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214313"/>
            <a:ext cx="714375" cy="7635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4" name="Содержимое 2"/>
          <p:cNvSpPr txBox="1">
            <a:spLocks/>
          </p:cNvSpPr>
          <p:nvPr/>
        </p:nvSpPr>
        <p:spPr>
          <a:xfrm>
            <a:off x="714375" y="1285875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solidFill>
                  <a:srgbClr val="004200"/>
                </a:solidFill>
                <a:latin typeface="+mn-lt"/>
              </a:rPr>
              <a:t>Тот, кто осушил слезы на лице ребенка</a:t>
            </a:r>
            <a:endParaRPr lang="ru-RU" sz="3200" dirty="0">
              <a:solidFill>
                <a:srgbClr val="004200"/>
              </a:solidFill>
              <a:latin typeface="+mn-lt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solidFill>
                  <a:srgbClr val="004200"/>
                </a:solidFill>
                <a:latin typeface="+mn-lt"/>
              </a:rPr>
              <a:t>и вызвал улыбку на его устах,</a:t>
            </a:r>
            <a:endParaRPr lang="ru-RU" sz="3200" dirty="0">
              <a:solidFill>
                <a:srgbClr val="004200"/>
              </a:solidFill>
              <a:latin typeface="+mn-lt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solidFill>
                  <a:srgbClr val="004200"/>
                </a:solidFill>
                <a:latin typeface="+mn-lt"/>
              </a:rPr>
              <a:t>достойнее зодчего, построившего самый</a:t>
            </a:r>
            <a:endParaRPr lang="ru-RU" sz="3200" dirty="0">
              <a:solidFill>
                <a:srgbClr val="004200"/>
              </a:solidFill>
              <a:latin typeface="+mn-lt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dirty="0">
                <a:solidFill>
                  <a:srgbClr val="004200"/>
                </a:solidFill>
                <a:latin typeface="+mn-lt"/>
              </a:rPr>
              <a:t>величественный храм</a:t>
            </a:r>
            <a:endParaRPr lang="ru-RU" sz="3200" i="1" dirty="0">
              <a:solidFill>
                <a:schemeClr val="tx1">
                  <a:tint val="75000"/>
                </a:schemeClr>
              </a:solidFill>
              <a:latin typeface="+mn-lt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b="1" i="1" dirty="0">
              <a:solidFill>
                <a:srgbClr val="004200"/>
              </a:solidFill>
              <a:latin typeface="+mn-lt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b="1" i="1" dirty="0" smtClean="0">
              <a:solidFill>
                <a:srgbClr val="004200"/>
              </a:solidFill>
              <a:latin typeface="+mn-lt"/>
            </a:endParaRPr>
          </a:p>
          <a:p>
            <a:pPr algn="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i="1" dirty="0" smtClean="0">
                <a:solidFill>
                  <a:srgbClr val="004200"/>
                </a:solidFill>
                <a:latin typeface="+mn-lt"/>
              </a:rPr>
              <a:t>Индийская </a:t>
            </a:r>
            <a:r>
              <a:rPr lang="ru-RU" sz="2200" b="1" i="1" dirty="0">
                <a:solidFill>
                  <a:srgbClr val="004200"/>
                </a:solidFill>
                <a:latin typeface="+mn-lt"/>
              </a:rPr>
              <a:t>народная мудрость</a:t>
            </a:r>
            <a:endParaRPr lang="ru-RU" sz="2400" b="1" dirty="0">
              <a:solidFill>
                <a:srgbClr val="004200"/>
              </a:solidFill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43015" name="Picture 3" descr="D:\фото\Фото в презинтацию гидроцеф\Гидроцефалия\77670177______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875" y="2977932"/>
            <a:ext cx="4714875" cy="361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0" y="-95910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 «Актуальные вопросы в педиатрии</a:t>
            </a:r>
            <a:r>
              <a:rPr lang="ru-RU" sz="2600" b="1" dirty="0" smtClean="0">
                <a:solidFill>
                  <a:schemeClr val="bg1"/>
                </a:solidFill>
                <a:latin typeface="Calibri" pitchFamily="34" charset="0"/>
              </a:rPr>
              <a:t>»</a:t>
            </a: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Calibri" pitchFamily="34" charset="0"/>
              </a:rPr>
              <a:t>29 сентября 2017 г.</a:t>
            </a:r>
            <a:endParaRPr lang="ru-RU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4"/>
          <p:cNvSpPr txBox="1">
            <a:spLocks noChangeArrowheads="1"/>
          </p:cNvSpPr>
          <p:nvPr/>
        </p:nvSpPr>
        <p:spPr bwMode="auto">
          <a:xfrm>
            <a:off x="571500" y="1428750"/>
            <a:ext cx="81724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000" b="1">
                <a:solidFill>
                  <a:srgbClr val="006000"/>
                </a:solidFill>
                <a:latin typeface="Calibri" pitchFamily="34" charset="0"/>
              </a:rPr>
              <a:t>Благодарю за внимание!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8275" y="95250"/>
            <a:ext cx="831850" cy="9048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4035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200" y="120650"/>
            <a:ext cx="576263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143875" y="142875"/>
            <a:ext cx="828675" cy="863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214313"/>
            <a:ext cx="714375" cy="7635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44039" name="TextBox 13"/>
          <p:cNvSpPr txBox="1">
            <a:spLocks noChangeArrowheads="1"/>
          </p:cNvSpPr>
          <p:nvPr/>
        </p:nvSpPr>
        <p:spPr bwMode="auto">
          <a:xfrm>
            <a:off x="0" y="-95910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Региональная конференция</a:t>
            </a:r>
          </a:p>
          <a:p>
            <a:pPr algn="ctr"/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 «Актуальные вопросы в педиатрии</a:t>
            </a:r>
            <a:r>
              <a:rPr lang="ru-RU" sz="2600" b="1" dirty="0" smtClean="0">
                <a:solidFill>
                  <a:schemeClr val="bg1"/>
                </a:solidFill>
                <a:latin typeface="Calibri" pitchFamily="34" charset="0"/>
              </a:rPr>
              <a:t>»</a:t>
            </a: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Calibri" pitchFamily="34" charset="0"/>
              </a:rPr>
              <a:t>29 сентября 2017 г.</a:t>
            </a:r>
            <a:endParaRPr lang="ru-RU" sz="2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4040" name="Picture 2" descr="http://www.stihi.ru/pics/2014/01/28/49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5F1"/>
              </a:clrFrom>
              <a:clrTo>
                <a:srgbClr val="F6F5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2544" y="2214563"/>
            <a:ext cx="4357688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4" descr="http://29apnd.ru/wp-content/uploads/2016/04/%D0%A4%D0%97-%D0%9E%D0%B1-%D0%BE%D1%81%D0%BD%D0%BE%D0%B2%D0%B0%D1%85-%D0%BE%D1%85%D1%80%D0%B0%D0%BD%D1%8B-%D0%B7%D0%B4%D0%BE%D1%80%D0%BE%D0%B2%D1%8C%D1%8F-%D0%B2-%D0%A0%D0%A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633805" cy="535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Прямоугольник 10"/>
          <p:cNvSpPr>
            <a:spLocks noChangeArrowheads="1"/>
          </p:cNvSpPr>
          <p:nvPr/>
        </p:nvSpPr>
        <p:spPr bwMode="auto">
          <a:xfrm>
            <a:off x="36512" y="88176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С 2015 года предусмотрено включение основных видов высокотехнологичной медицинской помощи </a:t>
            </a:r>
            <a:r>
              <a:rPr lang="ru-RU" sz="2600" b="1" dirty="0" smtClean="0">
                <a:solidFill>
                  <a:schemeClr val="bg1"/>
                </a:solidFill>
                <a:latin typeface="Calibri" pitchFamily="34" charset="0"/>
              </a:rPr>
              <a:t>в </a:t>
            </a:r>
            <a:r>
              <a:rPr lang="ru-RU" sz="2600" b="1" dirty="0">
                <a:solidFill>
                  <a:schemeClr val="bg1"/>
                </a:solidFill>
                <a:latin typeface="Calibri" pitchFamily="34" charset="0"/>
              </a:rPr>
              <a:t>систему ОМС</a:t>
            </a:r>
          </a:p>
        </p:txBody>
      </p:sp>
      <p:pic>
        <p:nvPicPr>
          <p:cNvPr id="1030" name="Picture 6" descr="http://vizit-nt.ru/images/product_images/popup_images/11498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27209" y="1268760"/>
            <a:ext cx="3808331" cy="53920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Высокотехнологичная </a:t>
            </a:r>
            <a:br>
              <a:rPr lang="ru-RU" sz="3600" b="1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медицинская помощь </a:t>
            </a:r>
            <a:endParaRPr lang="ru-RU" sz="3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177105" y="1268760"/>
            <a:ext cx="8715375" cy="4525962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3400" b="1" dirty="0" smtClean="0">
                <a:solidFill>
                  <a:srgbClr val="006000"/>
                </a:solidFill>
              </a:rPr>
              <a:t>использование сложных и уникальных</a:t>
            </a:r>
          </a:p>
          <a:p>
            <a:pPr>
              <a:buFont typeface="Arial" charset="0"/>
              <a:buNone/>
            </a:pPr>
            <a:r>
              <a:rPr lang="ru-RU" sz="3400" b="1" dirty="0" smtClean="0">
                <a:solidFill>
                  <a:srgbClr val="006000"/>
                </a:solidFill>
              </a:rPr>
              <a:t>медицинских технологий, основанных на</a:t>
            </a:r>
          </a:p>
          <a:p>
            <a:pPr>
              <a:buFont typeface="Arial" charset="0"/>
              <a:buNone/>
            </a:pPr>
            <a:r>
              <a:rPr lang="ru-RU" sz="3400" b="1" dirty="0" smtClean="0">
                <a:solidFill>
                  <a:srgbClr val="006000"/>
                </a:solidFill>
              </a:rPr>
              <a:t>современных достижениях науки и техники</a:t>
            </a:r>
          </a:p>
          <a:p>
            <a:endParaRPr lang="ru-RU" sz="3400" dirty="0" smtClean="0">
              <a:solidFill>
                <a:srgbClr val="006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2772" name="Picture 4" descr="http://gazetauzao.ru/wa-data/public/blog/slider_img/2704/%D0%BC%D0%B5%D0%B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286123"/>
            <a:ext cx="4384152" cy="3357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http://omsk.sibnovosti.ru/pictures/0497/0432/v_omske_otkryvayutsya_rentgenoperatsionnye_dlya_okazaniya_pomoschi_postradavshim_v_dtp_thumb_fed_phot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286124"/>
            <a:ext cx="4286280" cy="335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D:\фото\Фото в презинтацию гидроцеф\Гидроцефалия\f8f1f15a7a766df4520d1ea7b65e050e.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775" y="4222699"/>
            <a:ext cx="3874020" cy="2600063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r>
              <a:rPr lang="ru-RU" sz="3600" b="1" smtClean="0">
                <a:solidFill>
                  <a:schemeClr val="bg1"/>
                </a:solidFill>
              </a:rPr>
              <a:t>Высокотехнологичная </a:t>
            </a:r>
            <a:br>
              <a:rPr lang="ru-RU" sz="3600" b="1" smtClean="0">
                <a:solidFill>
                  <a:schemeClr val="bg1"/>
                </a:solidFill>
              </a:rPr>
            </a:br>
            <a:r>
              <a:rPr lang="ru-RU" sz="3600" b="1" smtClean="0">
                <a:solidFill>
                  <a:schemeClr val="bg1"/>
                </a:solidFill>
              </a:rPr>
              <a:t>медицинская помощь 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07504" y="1207294"/>
            <a:ext cx="9036496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Условиями оказания </a:t>
            </a:r>
            <a:r>
              <a:rPr lang="ru-RU" b="1" dirty="0" smtClean="0">
                <a:solidFill>
                  <a:srgbClr val="004200"/>
                </a:solidFill>
              </a:rPr>
              <a:t>высокотехнологичной медицинской </a:t>
            </a:r>
            <a:r>
              <a:rPr lang="ru-RU" b="1" dirty="0" smtClean="0">
                <a:solidFill>
                  <a:srgbClr val="004200"/>
                </a:solidFill>
              </a:rPr>
              <a:t>помощи являются:</a:t>
            </a:r>
          </a:p>
          <a:p>
            <a:pPr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наличие материальной базы</a:t>
            </a:r>
          </a:p>
          <a:p>
            <a:pPr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современного медицинского  оборудования</a:t>
            </a:r>
          </a:p>
          <a:p>
            <a:pPr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</a:t>
            </a:r>
            <a:r>
              <a:rPr lang="ru-RU" b="1" dirty="0" smtClean="0">
                <a:solidFill>
                  <a:srgbClr val="004200"/>
                </a:solidFill>
              </a:rPr>
              <a:t>высококвалифицированных                 медицинских кадров</a:t>
            </a:r>
            <a:endParaRPr lang="ru-RU" b="1" dirty="0" smtClean="0">
              <a:solidFill>
                <a:srgbClr val="0042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93175" cy="1138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БУЗОО «ГДКБ №3»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хирургический стационар</a:t>
            </a:r>
          </a:p>
        </p:txBody>
      </p:sp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2124075" y="3057525"/>
            <a:ext cx="46085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6000"/>
                </a:solidFill>
                <a:latin typeface="Calibri" pitchFamily="34" charset="0"/>
              </a:rPr>
              <a:t>Текст слайда</a:t>
            </a:r>
          </a:p>
          <a:p>
            <a:pPr algn="ctr"/>
            <a:r>
              <a:rPr lang="ru-RU" sz="3200" b="1">
                <a:solidFill>
                  <a:srgbClr val="006000"/>
                </a:solidFill>
                <a:latin typeface="Calibri" pitchFamily="34" charset="0"/>
              </a:rPr>
              <a:t>Текст слайда</a:t>
            </a:r>
          </a:p>
          <a:p>
            <a:pPr algn="ctr"/>
            <a:r>
              <a:rPr lang="ru-RU" sz="3200" b="1">
                <a:solidFill>
                  <a:srgbClr val="006000"/>
                </a:solidFill>
                <a:latin typeface="Calibri" pitchFamily="34" charset="0"/>
              </a:rPr>
              <a:t>Текст слайда</a:t>
            </a:r>
          </a:p>
        </p:txBody>
      </p:sp>
      <p:pic>
        <p:nvPicPr>
          <p:cNvPr id="8" name="Picture 2" descr="D:\фото\ФОТО КОРПУСОВ\DSC035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30" y="1214422"/>
            <a:ext cx="7371720" cy="5338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0" name="Прямоугольник 20"/>
          <p:cNvSpPr>
            <a:spLocks noChangeArrowheads="1"/>
          </p:cNvSpPr>
          <p:nvPr/>
        </p:nvSpPr>
        <p:spPr bwMode="auto">
          <a:xfrm>
            <a:off x="0" y="6215063"/>
            <a:ext cx="91440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4200"/>
                </a:solidFill>
                <a:latin typeface="Calibri" pitchFamily="34" charset="0"/>
              </a:rPr>
              <a:t>Нейрохирургическое  отделение создано в 1993 году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230832" y="1235546"/>
            <a:ext cx="8913168" cy="485775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C00000"/>
              </a:buClr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Медицинская помощь с применением высоких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C00000"/>
              </a:buClr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технологий оказывается  по нозологическим 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C00000"/>
              </a:buClr>
              <a:buFont typeface="Arial" charset="0"/>
              <a:buNone/>
            </a:pPr>
            <a:r>
              <a:rPr lang="ru-RU" b="1" dirty="0" smtClean="0">
                <a:solidFill>
                  <a:srgbClr val="004200"/>
                </a:solidFill>
              </a:rPr>
              <a:t>формам: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черепно-мозговые травмы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гидроцефалия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опухоли ЦНС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4200"/>
                </a:solidFill>
              </a:rPr>
              <a:t> краниостенозы </a:t>
            </a:r>
          </a:p>
          <a:p>
            <a:pPr>
              <a:buFont typeface="Arial" charset="0"/>
              <a:buNone/>
            </a:pPr>
            <a:endParaRPr lang="ru-RU" b="1" dirty="0" smtClean="0">
              <a:solidFill>
                <a:srgbClr val="006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Высокотехнологичная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7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медицинская помощь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3143248"/>
            <a:ext cx="2646037" cy="328789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" name="Прямоугольник 10"/>
          <p:cNvSpPr/>
          <p:nvPr/>
        </p:nvSpPr>
        <p:spPr>
          <a:xfrm>
            <a:off x="6715125" y="4857750"/>
            <a:ext cx="914400" cy="2143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"/>
          </p:nvPr>
        </p:nvSpPr>
        <p:spPr>
          <a:xfrm>
            <a:off x="590872" y="1214438"/>
            <a:ext cx="8229600" cy="48637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000" b="1" dirty="0" smtClean="0">
                <a:solidFill>
                  <a:srgbClr val="004200"/>
                </a:solidFill>
              </a:rPr>
              <a:t>С 2014 года прооперировано 187 пациентов</a:t>
            </a:r>
          </a:p>
          <a:p>
            <a:pPr algn="ctr">
              <a:buFont typeface="Arial" charset="0"/>
              <a:buNone/>
            </a:pPr>
            <a:endParaRPr lang="ru-RU" sz="3000" b="1" dirty="0" smtClean="0">
              <a:solidFill>
                <a:srgbClr val="00600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ТАБЛИЦА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0001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Высокотехнологичная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медицинская помощь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682169"/>
              </p:ext>
            </p:extLst>
          </p:nvPr>
        </p:nvGraphicFramePr>
        <p:xfrm>
          <a:off x="250001" y="1988840"/>
          <a:ext cx="8643997" cy="4607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3897"/>
                <a:gridCol w="1538338"/>
                <a:gridCol w="1611593"/>
                <a:gridCol w="1538338"/>
                <a:gridCol w="1391831"/>
              </a:tblGrid>
              <a:tr h="9286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solidFill>
                            <a:schemeClr val="bg1"/>
                          </a:solidFill>
                        </a:rPr>
                        <a:t>Нозологическая форма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2014 год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2015 год</a:t>
                      </a:r>
                      <a:endParaRPr lang="ru-RU" sz="2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2016 год</a:t>
                      </a:r>
                      <a:endParaRPr lang="ru-RU" sz="2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Всего</a:t>
                      </a:r>
                      <a:endParaRPr lang="ru-RU" sz="2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006600"/>
                    </a:solidFill>
                  </a:tcPr>
                </a:tc>
              </a:tr>
              <a:tr h="699493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  Гидроцефалия</a:t>
                      </a:r>
                      <a:endParaRPr lang="ru-RU" sz="26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27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36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42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105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1449990">
                <a:tc>
                  <a:txBody>
                    <a:bodyPr/>
                    <a:lstStyle/>
                    <a:p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600" b="1" kern="1200" dirty="0" err="1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Черепно</a:t>
                      </a:r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r>
                        <a:rPr lang="ru-RU" sz="2600" b="1" kern="1200" baseline="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мозговые</a:t>
                      </a:r>
                    </a:p>
                    <a:p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  травмы</a:t>
                      </a:r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12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16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19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47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</a:tr>
              <a:tr h="7645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  Опухоли ЦНС</a:t>
                      </a:r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3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7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11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21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7645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1200" dirty="0" smtClean="0">
                          <a:solidFill>
                            <a:srgbClr val="004200"/>
                          </a:solidFill>
                          <a:latin typeface="+mn-lt"/>
                          <a:ea typeface="+mn-ea"/>
                          <a:cs typeface="+mn-cs"/>
                        </a:rPr>
                        <a:t> Краниостенозы</a:t>
                      </a:r>
                      <a:endParaRPr lang="ru-RU" sz="2600" b="1" dirty="0" smtClean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2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5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7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 smtClean="0">
                          <a:solidFill>
                            <a:srgbClr val="004200"/>
                          </a:solidFill>
                        </a:rPr>
                        <a:t>14</a:t>
                      </a:r>
                      <a:endParaRPr lang="ru-RU" sz="2600" b="1" dirty="0">
                        <a:solidFill>
                          <a:srgbClr val="004200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500063" y="-99392"/>
            <a:ext cx="8229600" cy="1143000"/>
          </a:xfrm>
        </p:spPr>
        <p:txBody>
          <a:bodyPr/>
          <a:lstStyle/>
          <a:p>
            <a:r>
              <a:rPr lang="ru-RU" sz="5500" b="1" dirty="0" smtClean="0">
                <a:solidFill>
                  <a:schemeClr val="bg1"/>
                </a:solidFill>
              </a:rPr>
              <a:t>Гидроцефалия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" y="1357312"/>
            <a:ext cx="4572001" cy="5214938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dirty="0" smtClean="0">
                <a:solidFill>
                  <a:srgbClr val="004200"/>
                </a:solidFill>
              </a:rPr>
              <a:t>Характеризуется избыточным накоплением ликвора  в </a:t>
            </a:r>
            <a:r>
              <a:rPr lang="ru-RU" sz="3500" b="1" dirty="0" smtClean="0">
                <a:solidFill>
                  <a:srgbClr val="004200"/>
                </a:solidFill>
              </a:rPr>
              <a:t>краниальной </a:t>
            </a:r>
            <a:r>
              <a:rPr lang="ru-RU" sz="3500" b="1" dirty="0" smtClean="0">
                <a:solidFill>
                  <a:srgbClr val="004200"/>
                </a:solidFill>
              </a:rPr>
              <a:t>полости в </a:t>
            </a:r>
            <a:r>
              <a:rPr lang="ru-RU" sz="3500" b="1" dirty="0" smtClean="0">
                <a:solidFill>
                  <a:srgbClr val="004200"/>
                </a:solidFill>
              </a:rPr>
              <a:t>результате </a:t>
            </a:r>
            <a:r>
              <a:rPr lang="ru-RU" sz="3500" b="1" dirty="0" smtClean="0">
                <a:solidFill>
                  <a:srgbClr val="004200"/>
                </a:solidFill>
              </a:rPr>
              <a:t>расстройств </a:t>
            </a:r>
            <a:r>
              <a:rPr lang="ru-RU" sz="3500" b="1" dirty="0" err="1" smtClean="0">
                <a:solidFill>
                  <a:srgbClr val="004200"/>
                </a:solidFill>
              </a:rPr>
              <a:t>ликворообращения</a:t>
            </a:r>
            <a:r>
              <a:rPr lang="ru-RU" sz="3500" b="1" dirty="0" smtClean="0">
                <a:solidFill>
                  <a:srgbClr val="004200"/>
                </a:solidFill>
              </a:rPr>
              <a:t> и</a:t>
            </a:r>
            <a:r>
              <a:rPr lang="en-US" sz="3500" b="1" dirty="0" smtClean="0">
                <a:solidFill>
                  <a:srgbClr val="004200"/>
                </a:solidFill>
              </a:rPr>
              <a:t>  </a:t>
            </a:r>
            <a:r>
              <a:rPr lang="ru-RU" sz="3500" b="1" dirty="0" smtClean="0">
                <a:solidFill>
                  <a:srgbClr val="004200"/>
                </a:solidFill>
              </a:rPr>
              <a:t>сопровождается значительным увеличением желудочков мозга </a:t>
            </a:r>
            <a:endParaRPr lang="ru-RU" sz="3500" b="1" dirty="0" smtClean="0">
              <a:solidFill>
                <a:srgbClr val="0042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668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532" name="AutoShape 2" descr="https://glmozg.ru/wp-content/uploads/2017/05/gidrocefaliya-u-dete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3" name="AutoShape 4" descr="https://glmozg.ru/wp-content/uploads/2017/05/gidrocefaliya-u-dete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2536" name="Picture 2" descr="http://okeydoc.ru/wp-content/uploads/2015/12/Gidrotsefaliya-ploda-1-728x632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916832"/>
            <a:ext cx="4500562" cy="42195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469</Words>
  <Application>Microsoft Office PowerPoint</Application>
  <PresentationFormat>Экран (4:3)</PresentationFormat>
  <Paragraphs>149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Высокотехнологичная  медицинская помощь </vt:lpstr>
      <vt:lpstr>Высокотехнологичная  медицинская помощь </vt:lpstr>
      <vt:lpstr>Презентация PowerPoint</vt:lpstr>
      <vt:lpstr>Презентация PowerPoint</vt:lpstr>
      <vt:lpstr>Презентация PowerPoint</vt:lpstr>
      <vt:lpstr>Гидроцефалия </vt:lpstr>
      <vt:lpstr>Гидроцефалия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Профилактика пролежней</vt:lpstr>
      <vt:lpstr>Презентация PowerPoint</vt:lpstr>
      <vt:lpstr>Презентация PowerPoint</vt:lpstr>
      <vt:lpstr>Презентация PowerPoint</vt:lpstr>
      <vt:lpstr>Презентация PowerPoint</vt:lpstr>
      <vt:lpstr>Сестринский коллектив  нейрохирургического отделения</vt:lpstr>
      <vt:lpstr>Коллектив нейрохирургического отделения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368</cp:revision>
  <dcterms:created xsi:type="dcterms:W3CDTF">2016-11-07T18:04:20Z</dcterms:created>
  <dcterms:modified xsi:type="dcterms:W3CDTF">2017-10-13T07:34:06Z</dcterms:modified>
</cp:coreProperties>
</file>