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321" r:id="rId3"/>
    <p:sldId id="322" r:id="rId4"/>
    <p:sldId id="257" r:id="rId5"/>
    <p:sldId id="279" r:id="rId6"/>
    <p:sldId id="293" r:id="rId7"/>
    <p:sldId id="294" r:id="rId8"/>
    <p:sldId id="297" r:id="rId9"/>
    <p:sldId id="296" r:id="rId10"/>
    <p:sldId id="295" r:id="rId11"/>
    <p:sldId id="298" r:id="rId12"/>
    <p:sldId id="323" r:id="rId13"/>
    <p:sldId id="299" r:id="rId14"/>
    <p:sldId id="300" r:id="rId15"/>
    <p:sldId id="324" r:id="rId16"/>
    <p:sldId id="301" r:id="rId17"/>
    <p:sldId id="326" r:id="rId18"/>
    <p:sldId id="327" r:id="rId19"/>
    <p:sldId id="341" r:id="rId20"/>
    <p:sldId id="330" r:id="rId21"/>
    <p:sldId id="305" r:id="rId22"/>
    <p:sldId id="331" r:id="rId23"/>
    <p:sldId id="342" r:id="rId24"/>
    <p:sldId id="343" r:id="rId25"/>
    <p:sldId id="332" r:id="rId26"/>
    <p:sldId id="333" r:id="rId27"/>
    <p:sldId id="334" r:id="rId28"/>
    <p:sldId id="335" r:id="rId29"/>
    <p:sldId id="336" r:id="rId30"/>
    <p:sldId id="282" r:id="rId31"/>
    <p:sldId id="337" r:id="rId32"/>
    <p:sldId id="340" r:id="rId33"/>
    <p:sldId id="344" r:id="rId34"/>
    <p:sldId id="338" r:id="rId35"/>
    <p:sldId id="316" r:id="rId36"/>
    <p:sldId id="317" r:id="rId37"/>
    <p:sldId id="315" r:id="rId38"/>
    <p:sldId id="318" r:id="rId39"/>
    <p:sldId id="320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B92D14"/>
    <a:srgbClr val="35759D"/>
    <a:srgbClr val="35B19D"/>
    <a:srgbClr val="20A6C6"/>
    <a:srgbClr val="DEDEDE"/>
    <a:srgbClr val="075ED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49" autoAdjust="0"/>
    <p:restoredTop sz="95596" autoAdjust="0"/>
  </p:normalViewPr>
  <p:slideViewPr>
    <p:cSldViewPr>
      <p:cViewPr varScale="1">
        <p:scale>
          <a:sx n="69" d="100"/>
          <a:sy n="69" d="100"/>
        </p:scale>
        <p:origin x="-8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6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1022F11-46DC-408E-B077-891ADD60D3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9587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8523A94-EAA0-4B43-9613-78DE640663C4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21501A-3F2B-4D4D-BC62-ECD990AAD8AE}" type="slidenum">
              <a:rPr lang="en-US" smtClean="0">
                <a:solidFill>
                  <a:srgbClr val="000000"/>
                </a:solidFill>
              </a:rPr>
              <a:pPr/>
              <a:t>13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AB1CBE5-BF9E-4470-B1F1-D2105F6EFC9C}" type="slidenum">
              <a:rPr lang="en-US" smtClean="0">
                <a:solidFill>
                  <a:srgbClr val="000000"/>
                </a:solidFill>
              </a:rPr>
              <a:pPr/>
              <a:t>14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EF3B0C-8520-4109-8166-549BAE0925EA}" type="slidenum">
              <a:rPr lang="en-US" smtClean="0">
                <a:solidFill>
                  <a:srgbClr val="000000"/>
                </a:solidFill>
              </a:rPr>
              <a:pPr/>
              <a:t>16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8FA0660-B367-4FFA-9484-F335B6EF760A}" type="slidenum">
              <a:rPr lang="en-US" smtClean="0">
                <a:solidFill>
                  <a:srgbClr val="000000"/>
                </a:solidFill>
              </a:rPr>
              <a:pPr/>
              <a:t>21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91649A-5042-4629-9CB4-1674AD576621}" type="slidenum">
              <a:rPr lang="en-US" smtClean="0">
                <a:solidFill>
                  <a:srgbClr val="000000"/>
                </a:solidFill>
              </a:rPr>
              <a:pPr/>
              <a:t>30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6FA39AC-B89A-4D99-8865-0087FE57233B}" type="slidenum">
              <a:rPr lang="en-US" smtClean="0">
                <a:solidFill>
                  <a:srgbClr val="000000"/>
                </a:solidFill>
              </a:rPr>
              <a:pPr/>
              <a:t>32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F03C729-50FA-4928-AEF7-3BDE7B2AEF2F}" type="slidenum">
              <a:rPr lang="en-US" smtClean="0">
                <a:solidFill>
                  <a:srgbClr val="000000"/>
                </a:solidFill>
              </a:rPr>
              <a:pPr/>
              <a:t>34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F0A5CE7-9944-4B3D-93B4-3BDAFF949FDD}" type="slidenum">
              <a:rPr lang="en-US" smtClean="0">
                <a:solidFill>
                  <a:srgbClr val="000000"/>
                </a:solidFill>
              </a:rPr>
              <a:pPr/>
              <a:t>35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9E1EB38-9030-4D2A-AE1D-2CB5476EA7C5}" type="slidenum">
              <a:rPr lang="en-US" smtClean="0">
                <a:solidFill>
                  <a:srgbClr val="000000"/>
                </a:solidFill>
              </a:rPr>
              <a:pPr/>
              <a:t>36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E0396C8-768C-4A35-BC23-2340F1662054}" type="slidenum">
              <a:rPr lang="en-US" smtClean="0">
                <a:solidFill>
                  <a:srgbClr val="000000"/>
                </a:solidFill>
              </a:rPr>
              <a:pPr/>
              <a:t>37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AA7860-0BC7-417E-9DD7-CBE62DB74174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13E477A-B8CF-4D02-AE1A-3145BD86067D}" type="slidenum">
              <a:rPr lang="en-US" smtClean="0">
                <a:solidFill>
                  <a:srgbClr val="000000"/>
                </a:solidFill>
              </a:rPr>
              <a:pPr/>
              <a:t>38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FC9670B-037D-45BD-89DB-617477EB61BF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0D7C6E6-4D99-4D9E-A120-DD0E5919358F}" type="slidenum">
              <a:rPr lang="en-US" smtClean="0">
                <a:solidFill>
                  <a:srgbClr val="000000"/>
                </a:solidFill>
              </a:rPr>
              <a:pPr/>
              <a:t>6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937D89F-7065-4FED-801D-DE1058909F11}" type="slidenum">
              <a:rPr lang="en-US" smtClean="0">
                <a:solidFill>
                  <a:srgbClr val="000000"/>
                </a:solidFill>
              </a:rPr>
              <a:pPr/>
              <a:t>7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42718A-9DC3-46B0-87B4-84B9AFA860F1}" type="slidenum">
              <a:rPr lang="en-US" smtClean="0">
                <a:solidFill>
                  <a:srgbClr val="000000"/>
                </a:solidFill>
              </a:rPr>
              <a:pPr/>
              <a:t>8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7105218-14BA-434A-A4AB-FEF1C6B57C6F}" type="slidenum">
              <a:rPr lang="en-US" smtClean="0">
                <a:solidFill>
                  <a:srgbClr val="000000"/>
                </a:solidFill>
              </a:rPr>
              <a:pPr/>
              <a:t>9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BE6729B-9412-406E-BF00-CAD4D61473CF}" type="slidenum">
              <a:rPr lang="en-US" smtClean="0">
                <a:solidFill>
                  <a:srgbClr val="000000"/>
                </a:solidFill>
              </a:rPr>
              <a:pPr/>
              <a:t>10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F83B1A-B301-4A33-B2C2-31B2C0C7C5E6}" type="slidenum">
              <a:rPr lang="en-US" smtClean="0">
                <a:solidFill>
                  <a:srgbClr val="000000"/>
                </a:solidFill>
              </a:rPr>
              <a:pPr/>
              <a:t>11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/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/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1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microsoft.com/office/2007/relationships/hdphoto" Target="../media/hdphoto5.wdp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3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38.jpeg"/><Relationship Id="rId4" Type="http://schemas.microsoft.com/office/2007/relationships/hdphoto" Target="../media/hdphoto7.wdp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10.wdp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emf"/><Relationship Id="rId5" Type="http://schemas.microsoft.com/office/2007/relationships/hdphoto" Target="../media/hdphoto13.wdp"/><Relationship Id="rId4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microsoft.com/office/2007/relationships/hdphoto" Target="../media/hdphoto14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-72008" y="1894186"/>
            <a:ext cx="9252520" cy="304698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latin typeface="Calibri" pitchFamily="34" charset="0"/>
              </a:rPr>
              <a:t>Роль </a:t>
            </a:r>
            <a:r>
              <a:rPr lang="ru-RU" sz="4200" b="1" dirty="0">
                <a:solidFill>
                  <a:sysClr val="windowText" lastClr="000000"/>
                </a:solidFill>
                <a:latin typeface="Calibri" pitchFamily="34" charset="0"/>
              </a:rPr>
              <a:t>специализированной секции «Сестринское дело в педиатрии и неонатологии» в оказании эффективной медицинской помощи </a:t>
            </a:r>
            <a:r>
              <a:rPr lang="ru-RU" sz="4200" b="1" dirty="0" smtClean="0">
                <a:solidFill>
                  <a:sysClr val="windowText" lastClr="000000"/>
                </a:solidFill>
                <a:latin typeface="Calibri" pitchFamily="34" charset="0"/>
              </a:rPr>
              <a:t>детям</a:t>
            </a:r>
            <a:endParaRPr lang="ru-RU" sz="4200" b="1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2339752" y="5445224"/>
            <a:ext cx="6688633" cy="1224186"/>
          </a:xfrm>
        </p:spPr>
        <p:txBody>
          <a:bodyPr/>
          <a:lstStyle/>
          <a:p>
            <a:pPr eaLnBrk="1" hangingPunct="1">
              <a:spcBef>
                <a:spcPts val="0"/>
              </a:spcBef>
              <a:defRPr/>
            </a:pPr>
            <a:r>
              <a:rPr lang="ru-RU" sz="2600" b="1" dirty="0" smtClean="0">
                <a:solidFill>
                  <a:srgbClr val="011E6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</a:t>
            </a:r>
            <a:r>
              <a:rPr lang="ru-RU" sz="2600" b="1" dirty="0" smtClean="0">
                <a:solidFill>
                  <a:srgbClr val="011E6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. А. Мехова,</a:t>
            </a:r>
            <a:endParaRPr lang="ru-RU" sz="2600" b="1" dirty="0" smtClean="0">
              <a:solidFill>
                <a:srgbClr val="011E6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lang="ru-RU" sz="2600" b="1" dirty="0" smtClean="0">
                <a:solidFill>
                  <a:srgbClr val="011E6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председатель </a:t>
            </a:r>
            <a:r>
              <a:rPr lang="ru-RU" sz="2600" b="1" dirty="0" smtClean="0">
                <a:solidFill>
                  <a:srgbClr val="011E6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специализированной секции </a:t>
            </a:r>
            <a:r>
              <a:rPr lang="ru-RU" sz="2600" b="1" dirty="0" smtClean="0">
                <a:solidFill>
                  <a:srgbClr val="011E6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ОПСА «СД в </a:t>
            </a:r>
            <a:r>
              <a:rPr lang="ru-RU" sz="2600" b="1" dirty="0" smtClean="0">
                <a:solidFill>
                  <a:srgbClr val="011E6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педиатрии и неонатологии</a:t>
            </a:r>
            <a:r>
              <a:rPr lang="ru-RU" sz="2600" b="1" dirty="0" smtClean="0">
                <a:solidFill>
                  <a:srgbClr val="011E6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»</a:t>
            </a:r>
            <a:endParaRPr lang="ru-RU" sz="2600" b="1" dirty="0" smtClean="0">
              <a:solidFill>
                <a:srgbClr val="011E6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142949" y="82609"/>
            <a:ext cx="972666" cy="14398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343" name="Picture 7" descr="645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958" y="188912"/>
            <a:ext cx="900657" cy="122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Группа 3"/>
          <p:cNvGrpSpPr/>
          <p:nvPr/>
        </p:nvGrpSpPr>
        <p:grpSpPr>
          <a:xfrm>
            <a:off x="7555415" y="147247"/>
            <a:ext cx="1295500" cy="1310512"/>
            <a:chOff x="7555415" y="147247"/>
            <a:chExt cx="1295500" cy="1310512"/>
          </a:xfrm>
        </p:grpSpPr>
        <p:sp>
          <p:nvSpPr>
            <p:cNvPr id="3" name="Овал 2"/>
            <p:cNvSpPr/>
            <p:nvPr/>
          </p:nvSpPr>
          <p:spPr bwMode="auto">
            <a:xfrm>
              <a:off x="7555415" y="147247"/>
              <a:ext cx="1295500" cy="13105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4341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596188" y="188913"/>
              <a:ext cx="1223962" cy="1225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ъект 1"/>
          <p:cNvSpPr>
            <a:spLocks noGrp="1"/>
          </p:cNvSpPr>
          <p:nvPr>
            <p:ph idx="1"/>
          </p:nvPr>
        </p:nvSpPr>
        <p:spPr>
          <a:xfrm>
            <a:off x="1763688" y="1038200"/>
            <a:ext cx="7315200" cy="41910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z="4500" dirty="0" smtClean="0">
                <a:solidFill>
                  <a:schemeClr val="accent5">
                    <a:lumMod val="25000"/>
                  </a:schemeClr>
                </a:solidFill>
                <a:latin typeface="Georgia" pitchFamily="18" charset="0"/>
              </a:rPr>
              <a:t> </a:t>
            </a:r>
            <a:r>
              <a:rPr lang="ru-RU" sz="45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В своей деятельности </a:t>
            </a:r>
            <a:r>
              <a:rPr lang="ru-RU" sz="45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секция руководствуется </a:t>
            </a:r>
            <a:r>
              <a:rPr lang="ru-RU" sz="45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Уставом Ассоциации, положением о </a:t>
            </a:r>
            <a:r>
              <a:rPr lang="ru-RU" sz="45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секции, </a:t>
            </a:r>
            <a:r>
              <a:rPr lang="ru-RU" sz="45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законодательными и </a:t>
            </a:r>
            <a:r>
              <a:rPr lang="ru-RU" sz="45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иными </a:t>
            </a:r>
            <a:r>
              <a:rPr lang="ru-RU" sz="45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актами </a:t>
            </a:r>
            <a:r>
              <a:rPr lang="ru-RU" sz="45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РФ</a:t>
            </a:r>
            <a:endParaRPr lang="ru-RU" sz="4500" dirty="0" smtClean="0">
              <a:solidFill>
                <a:schemeClr val="accent5">
                  <a:lumMod val="2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Рабочий стол\мой доклад\P106002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48896" y="2132856"/>
            <a:ext cx="4286250" cy="2642046"/>
          </a:xfrm>
          <a:ln>
            <a:solidFill>
              <a:srgbClr val="0000FF"/>
            </a:solidFill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2771" name="Прямоугольник 3"/>
          <p:cNvSpPr>
            <a:spLocks noChangeArrowheads="1"/>
          </p:cNvSpPr>
          <p:nvPr/>
        </p:nvSpPr>
        <p:spPr bwMode="auto">
          <a:xfrm>
            <a:off x="1878806" y="3031"/>
            <a:ext cx="726519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В настоящее время секцию объединяет команда единомышленников, которые являются лидерами сестринского дела в педиатрии и неонатологии</a:t>
            </a:r>
          </a:p>
        </p:txBody>
      </p:sp>
      <p:pic>
        <p:nvPicPr>
          <p:cNvPr id="5" name="Picture 2" descr="E:\В доклад 22.09.16год\награжденные 3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19" t="12491" r="9344" b="9934"/>
          <a:stretch/>
        </p:blipFill>
        <p:spPr bwMode="auto">
          <a:xfrm>
            <a:off x="5364088" y="4139142"/>
            <a:ext cx="3565881" cy="2459279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5008" y="2420888"/>
            <a:ext cx="8928992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45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Для поддержания традиций </a:t>
            </a:r>
            <a:r>
              <a:rPr lang="ru-RU" sz="45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сестринского дела </a:t>
            </a:r>
            <a:r>
              <a:rPr lang="ru-RU" sz="45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  внедрения инноваций и была </a:t>
            </a:r>
            <a:r>
              <a:rPr lang="ru-RU" sz="45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организована </a:t>
            </a:r>
            <a:r>
              <a:rPr lang="ru-RU" sz="45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секция «Сестринское дело в </a:t>
            </a:r>
          </a:p>
          <a:p>
            <a:pPr algn="ctr"/>
            <a:r>
              <a:rPr lang="ru-RU" sz="45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педиатрии и неонатологии»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ъект 2"/>
          <p:cNvSpPr>
            <a:spLocks noGrp="1"/>
          </p:cNvSpPr>
          <p:nvPr>
            <p:ph idx="1"/>
          </p:nvPr>
        </p:nvSpPr>
        <p:spPr>
          <a:xfrm>
            <a:off x="1692275" y="981075"/>
            <a:ext cx="7315200" cy="4751388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Сегодня в 60 бюджетных учреждениях здравоохранения Омской области 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работают  </a:t>
            </a:r>
            <a:r>
              <a:rPr lang="ru-RU" b="1" dirty="0" smtClean="0">
                <a:solidFill>
                  <a:srgbClr val="C00000"/>
                </a:solidFill>
                <a:latin typeface="Calibri" pitchFamily="34" charset="0"/>
              </a:rPr>
              <a:t>2316</a:t>
            </a:r>
            <a:r>
              <a:rPr lang="ru-RU" b="1" dirty="0" smtClean="0">
                <a:solidFill>
                  <a:srgbClr val="033CD2"/>
                </a:solidFill>
                <a:latin typeface="Calibri" pitchFamily="34" charset="0"/>
              </a:rPr>
              <a:t> 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медицинских 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сестер, имеющих сертификат по специальности «Сестринское дело в педиатрии», из них </a:t>
            </a:r>
            <a:r>
              <a:rPr lang="ru-RU" b="1" dirty="0" smtClean="0">
                <a:solidFill>
                  <a:srgbClr val="C00000"/>
                </a:solidFill>
                <a:latin typeface="Calibri" pitchFamily="34" charset="0"/>
              </a:rPr>
              <a:t>1886 </a:t>
            </a:r>
            <a:r>
              <a:rPr lang="ru-RU" b="1" dirty="0" smtClean="0">
                <a:solidFill>
                  <a:srgbClr val="033CD2"/>
                </a:solidFill>
                <a:latin typeface="Calibri" pitchFamily="34" charset="0"/>
              </a:rPr>
              <a:t> 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являются членами Омской профессиональной сестринской 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ассоциации</a:t>
            </a:r>
            <a:endParaRPr lang="ru-RU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713" y="217488"/>
            <a:ext cx="7272783" cy="1267296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Эффективная система повышения квалификации сестринского персонала</a:t>
            </a:r>
          </a:p>
        </p:txBody>
      </p:sp>
      <p:sp>
        <p:nvSpPr>
          <p:cNvPr id="37891" name="Rectangle 40"/>
          <p:cNvSpPr>
            <a:spLocks noChangeArrowheads="1"/>
          </p:cNvSpPr>
          <p:nvPr/>
        </p:nvSpPr>
        <p:spPr bwMode="auto">
          <a:xfrm>
            <a:off x="2682746" y="1692276"/>
            <a:ext cx="5256286" cy="71913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2B166E"/>
              </a:solidFill>
              <a:latin typeface="Georgia" pitchFamily="18" charset="0"/>
            </a:endParaRPr>
          </a:p>
        </p:txBody>
      </p:sp>
      <p:sp>
        <p:nvSpPr>
          <p:cNvPr id="37892" name="Text Box 42"/>
          <p:cNvSpPr txBox="1">
            <a:spLocks noChangeArrowheads="1"/>
          </p:cNvSpPr>
          <p:nvPr/>
        </p:nvSpPr>
        <p:spPr bwMode="auto">
          <a:xfrm>
            <a:off x="2645246" y="1765048"/>
            <a:ext cx="54464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chemeClr val="bg1"/>
                </a:solidFill>
                <a:latin typeface="Calibri" pitchFamily="34" charset="0"/>
              </a:rPr>
              <a:t>Медицинский колледж</a:t>
            </a:r>
          </a:p>
        </p:txBody>
      </p:sp>
      <p:sp>
        <p:nvSpPr>
          <p:cNvPr id="37893" name="Rectangle 43"/>
          <p:cNvSpPr>
            <a:spLocks noChangeArrowheads="1"/>
          </p:cNvSpPr>
          <p:nvPr/>
        </p:nvSpPr>
        <p:spPr bwMode="auto">
          <a:xfrm>
            <a:off x="2682746" y="2780928"/>
            <a:ext cx="5256286" cy="719138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2B166E"/>
              </a:solidFill>
              <a:latin typeface="Georgia" pitchFamily="18" charset="0"/>
            </a:endParaRPr>
          </a:p>
        </p:txBody>
      </p:sp>
      <p:sp>
        <p:nvSpPr>
          <p:cNvPr id="37894" name="Rectangle 44"/>
          <p:cNvSpPr>
            <a:spLocks noChangeArrowheads="1"/>
          </p:cNvSpPr>
          <p:nvPr/>
        </p:nvSpPr>
        <p:spPr bwMode="auto">
          <a:xfrm>
            <a:off x="2682746" y="3933031"/>
            <a:ext cx="5256286" cy="71913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2B166E"/>
              </a:solidFill>
              <a:latin typeface="Georgia" pitchFamily="18" charset="0"/>
            </a:endParaRPr>
          </a:p>
        </p:txBody>
      </p:sp>
      <p:sp>
        <p:nvSpPr>
          <p:cNvPr id="37895" name="Rectangle 45"/>
          <p:cNvSpPr>
            <a:spLocks noChangeArrowheads="1"/>
          </p:cNvSpPr>
          <p:nvPr/>
        </p:nvSpPr>
        <p:spPr bwMode="auto">
          <a:xfrm>
            <a:off x="2682746" y="5085184"/>
            <a:ext cx="5256286" cy="719138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2B166E"/>
              </a:solidFill>
              <a:latin typeface="Georgia" pitchFamily="18" charset="0"/>
            </a:endParaRPr>
          </a:p>
        </p:txBody>
      </p:sp>
      <p:sp>
        <p:nvSpPr>
          <p:cNvPr id="37896" name="Text Box 46"/>
          <p:cNvSpPr txBox="1">
            <a:spLocks noChangeArrowheads="1"/>
          </p:cNvSpPr>
          <p:nvPr/>
        </p:nvSpPr>
        <p:spPr bwMode="auto">
          <a:xfrm>
            <a:off x="2682746" y="2925391"/>
            <a:ext cx="53970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chemeClr val="bg1"/>
                </a:solidFill>
                <a:latin typeface="Calibri" pitchFamily="34" charset="0"/>
              </a:rPr>
              <a:t>Медицинская организация</a:t>
            </a:r>
          </a:p>
        </p:txBody>
      </p:sp>
      <p:sp>
        <p:nvSpPr>
          <p:cNvPr id="37897" name="Text Box 47"/>
          <p:cNvSpPr txBox="1">
            <a:spLocks noChangeArrowheads="1"/>
          </p:cNvSpPr>
          <p:nvPr/>
        </p:nvSpPr>
        <p:spPr bwMode="auto">
          <a:xfrm>
            <a:off x="2722173" y="4006056"/>
            <a:ext cx="52512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Специализация</a:t>
            </a:r>
          </a:p>
        </p:txBody>
      </p:sp>
      <p:sp>
        <p:nvSpPr>
          <p:cNvPr id="37898" name="Text Box 48"/>
          <p:cNvSpPr txBox="1">
            <a:spLocks noChangeArrowheads="1"/>
          </p:cNvSpPr>
          <p:nvPr/>
        </p:nvSpPr>
        <p:spPr bwMode="auto">
          <a:xfrm>
            <a:off x="2831411" y="5147539"/>
            <a:ext cx="510762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Усовершенствование</a:t>
            </a:r>
          </a:p>
        </p:txBody>
      </p:sp>
      <p:sp>
        <p:nvSpPr>
          <p:cNvPr id="37900" name="Line 51"/>
          <p:cNvSpPr>
            <a:spLocks noChangeShapeType="1"/>
          </p:cNvSpPr>
          <p:nvPr/>
        </p:nvSpPr>
        <p:spPr bwMode="auto">
          <a:xfrm>
            <a:off x="5428965" y="2349823"/>
            <a:ext cx="0" cy="43110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" name="Line 51"/>
          <p:cNvSpPr>
            <a:spLocks noChangeShapeType="1"/>
          </p:cNvSpPr>
          <p:nvPr/>
        </p:nvSpPr>
        <p:spPr bwMode="auto">
          <a:xfrm>
            <a:off x="5387363" y="3510166"/>
            <a:ext cx="0" cy="43110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" name="Line 51"/>
          <p:cNvSpPr>
            <a:spLocks noChangeShapeType="1"/>
          </p:cNvSpPr>
          <p:nvPr/>
        </p:nvSpPr>
        <p:spPr bwMode="auto">
          <a:xfrm>
            <a:off x="5387363" y="4652168"/>
            <a:ext cx="0" cy="43110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Прямоугольник 1"/>
          <p:cNvSpPr>
            <a:spLocks noChangeArrowheads="1"/>
          </p:cNvSpPr>
          <p:nvPr/>
        </p:nvSpPr>
        <p:spPr bwMode="auto">
          <a:xfrm>
            <a:off x="323528" y="2636912"/>
            <a:ext cx="860444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5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В 2016 году секция отметила свой первый юбилей – </a:t>
            </a:r>
            <a:r>
              <a:rPr lang="ru-RU" sz="5500" b="1" dirty="0">
                <a:solidFill>
                  <a:srgbClr val="FF0000"/>
                </a:solidFill>
                <a:latin typeface="Calibri" pitchFamily="34" charset="0"/>
              </a:rPr>
              <a:t>5</a:t>
            </a:r>
            <a:r>
              <a:rPr lang="ru-RU" sz="5500" b="1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ru-RU" sz="55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лет со дня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Рабочий стол\мой доклад\IMG_755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0" y="1285874"/>
            <a:ext cx="3181350" cy="25447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40963" name="Объект 2"/>
          <p:cNvSpPr>
            <a:spLocks noGrp="1"/>
          </p:cNvSpPr>
          <p:nvPr>
            <p:ph idx="1"/>
          </p:nvPr>
        </p:nvSpPr>
        <p:spPr>
          <a:xfrm>
            <a:off x="1224533" y="0"/>
            <a:ext cx="8027987" cy="1341438"/>
          </a:xfrm>
        </p:spPr>
        <p:txBody>
          <a:bodyPr/>
          <a:lstStyle/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ru-RU" sz="3800" b="1" dirty="0" smtClean="0">
                <a:solidFill>
                  <a:srgbClr val="C00000"/>
                </a:solidFill>
                <a:latin typeface="Calibri" pitchFamily="34" charset="0"/>
              </a:rPr>
              <a:t>Конференции </a:t>
            </a:r>
            <a:endParaRPr lang="ru-RU" sz="3800" b="1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ru-RU" sz="3800" b="1" dirty="0" smtClean="0">
                <a:solidFill>
                  <a:srgbClr val="C00000"/>
                </a:solidFill>
                <a:latin typeface="Calibri" pitchFamily="34" charset="0"/>
              </a:rPr>
              <a:t>по </a:t>
            </a:r>
            <a:r>
              <a:rPr lang="ru-RU" sz="3800" b="1" dirty="0" smtClean="0">
                <a:solidFill>
                  <a:srgbClr val="C00000"/>
                </a:solidFill>
                <a:latin typeface="Calibri" pitchFamily="34" charset="0"/>
              </a:rPr>
              <a:t>грудному вскармливанию    </a:t>
            </a:r>
          </a:p>
        </p:txBody>
      </p:sp>
      <p:pic>
        <p:nvPicPr>
          <p:cNvPr id="4" name="Picture 2" descr="D:\Рабочий стол\мой доклад\IMG_576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813" y="1285875"/>
            <a:ext cx="3571875" cy="25447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38913" name="Picture 1" descr="E:\В доклад 22.09.16год\конференция по ГВ  медсестры 2016 год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813" y="4239914"/>
            <a:ext cx="3571875" cy="23574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38914" name="Picture 2" descr="E:\В доклад 22.09.16год\конференция по ГВ медсестры 2  2016год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938" y="4239914"/>
            <a:ext cx="3173412" cy="2401736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E:\В доклад 22.09.16год\Плакат Чужих детей не бывает.g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718" y="2492375"/>
            <a:ext cx="4032250" cy="4217988"/>
          </a:xfrm>
          <a:prstGeom prst="rect">
            <a:avLst/>
          </a:prstGeom>
          <a:noFill/>
          <a:ln w="317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492375"/>
            <a:ext cx="4176713" cy="417671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1258888" y="765175"/>
            <a:ext cx="684053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500" b="1">
                <a:solidFill>
                  <a:srgbClr val="C00000"/>
                </a:solidFill>
                <a:latin typeface="Calibri" pitchFamily="34" charset="0"/>
              </a:rPr>
              <a:t>Акция </a:t>
            </a:r>
          </a:p>
          <a:p>
            <a:pPr algn="ctr"/>
            <a:r>
              <a:rPr lang="ru-RU" sz="4500" b="1">
                <a:solidFill>
                  <a:srgbClr val="C00000"/>
                </a:solidFill>
                <a:latin typeface="Calibri" pitchFamily="34" charset="0"/>
              </a:rPr>
              <a:t>«Чужих детей не бывает»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Прямоугольник 1"/>
          <p:cNvSpPr>
            <a:spLocks noChangeArrowheads="1"/>
          </p:cNvSpPr>
          <p:nvPr/>
        </p:nvSpPr>
        <p:spPr bwMode="auto">
          <a:xfrm>
            <a:off x="29669" y="1398732"/>
            <a:ext cx="9114331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2400"/>
              </a:spcAft>
            </a:pPr>
            <a:r>
              <a:rPr lang="ru-RU" sz="3200" b="1" dirty="0">
                <a:solidFill>
                  <a:srgbClr val="C00000"/>
                </a:solidFill>
                <a:latin typeface="Calibri" pitchFamily="34" charset="0"/>
              </a:rPr>
              <a:t>Основные задачи конкурса лучший плакат «Чужих детей не бывает»:</a:t>
            </a:r>
          </a:p>
          <a:p>
            <a:pPr marL="342900" indent="-342900">
              <a:spcBef>
                <a:spcPts val="0"/>
              </a:spcBef>
              <a:spcAft>
                <a:spcPts val="2400"/>
              </a:spcAft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привлечь </a:t>
            </a:r>
            <a:r>
              <a:rPr lang="ru-RU" sz="28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внимание взрослого населения к </a:t>
            </a:r>
            <a:r>
              <a:rPr lang="ru-RU" sz="28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проблемам</a:t>
            </a:r>
            <a:r>
              <a:rPr lang="ru-RU" sz="28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     детей – сирот и детей, оставшихся без попечения родителей</a:t>
            </a:r>
          </a:p>
          <a:p>
            <a:pPr marL="342900" indent="-342900">
              <a:spcBef>
                <a:spcPts val="0"/>
              </a:spcBef>
              <a:spcAft>
                <a:spcPts val="2400"/>
              </a:spcAft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привлечь внимание к проблеме «сиротства» при живых родителях</a:t>
            </a:r>
          </a:p>
          <a:p>
            <a:pPr marL="342900" indent="-342900">
              <a:spcBef>
                <a:spcPts val="0"/>
              </a:spcBef>
              <a:spcAft>
                <a:spcPts val="2400"/>
              </a:spcAft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напомнить </a:t>
            </a:r>
            <a:r>
              <a:rPr lang="ru-RU" sz="28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взрослым, что дети – заложники сложных жизненных ситуаций и мы не имеем права делить их на своих и чужих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9389"/>
          <a:stretch/>
        </p:blipFill>
        <p:spPr bwMode="auto">
          <a:xfrm>
            <a:off x="136763" y="2564904"/>
            <a:ext cx="4147205" cy="3694759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</p:pic>
      <p:pic>
        <p:nvPicPr>
          <p:cNvPr id="45060" name="Picture 4" descr="плакаты -конкурс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6737" y="2564904"/>
            <a:ext cx="4599759" cy="3694759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576100" y="1014988"/>
            <a:ext cx="799465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800" b="1">
                <a:solidFill>
                  <a:srgbClr val="C00000"/>
                </a:solidFill>
                <a:latin typeface="Calibri" pitchFamily="34" charset="0"/>
              </a:rPr>
              <a:t>Конкурс ОПСА лучший плакат </a:t>
            </a:r>
          </a:p>
          <a:p>
            <a:pPr algn="ctr"/>
            <a:r>
              <a:rPr lang="ru-RU" sz="3800" b="1">
                <a:solidFill>
                  <a:srgbClr val="C00000"/>
                </a:solidFill>
                <a:latin typeface="Calibri" pitchFamily="34" charset="0"/>
              </a:rPr>
              <a:t>«Чужих детей не бывает»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2"/>
          <p:cNvSpPr>
            <a:spLocks noChangeArrowheads="1"/>
          </p:cNvSpPr>
          <p:nvPr/>
        </p:nvSpPr>
        <p:spPr bwMode="auto">
          <a:xfrm>
            <a:off x="0" y="2204864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2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cs typeface="Times New Roman" pitchFamily="18" charset="0"/>
              </a:rPr>
              <a:t>Этапы истории педиатрии весьма многогранны. </a:t>
            </a:r>
          </a:p>
          <a:p>
            <a:pPr algn="ctr"/>
            <a:r>
              <a:rPr lang="ru-RU" sz="42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cs typeface="Times New Roman" pitchFamily="18" charset="0"/>
              </a:rPr>
              <a:t>Первая в мире детская больница была открыта в Париже в 1802 году, а первые детские койки в России были открыты в 1834 году в Петербурге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83788" y="2697301"/>
            <a:ext cx="8606587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5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В проведении Всемирной недели грудного</a:t>
            </a:r>
          </a:p>
          <a:p>
            <a:pPr algn="ctr"/>
            <a:r>
              <a:rPr lang="ru-RU" sz="35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 вскармливания  приняли участие </a:t>
            </a:r>
          </a:p>
          <a:p>
            <a:pPr algn="ctr"/>
            <a:r>
              <a:rPr lang="ru-RU" sz="3500" b="1" dirty="0">
                <a:solidFill>
                  <a:srgbClr val="FF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3500" b="1" dirty="0">
                <a:solidFill>
                  <a:srgbClr val="FF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8</a:t>
            </a:r>
            <a:r>
              <a:rPr lang="ru-RU" sz="3500" b="1" dirty="0">
                <a:solidFill>
                  <a:schemeClr val="bg2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медицинских организаций,</a:t>
            </a:r>
          </a:p>
          <a:p>
            <a:pPr algn="ctr"/>
            <a:r>
              <a:rPr lang="en-US" sz="3500" b="1" dirty="0">
                <a:solidFill>
                  <a:srgbClr val="FF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1670</a:t>
            </a:r>
            <a:r>
              <a:rPr lang="ru-RU" sz="3500" b="1" dirty="0">
                <a:solidFill>
                  <a:schemeClr val="bg2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медицинских сестер,</a:t>
            </a:r>
          </a:p>
          <a:p>
            <a:pPr algn="ctr"/>
            <a:r>
              <a:rPr lang="ru-RU" sz="35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 smtClean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фельдшеров, </a:t>
            </a:r>
            <a:r>
              <a:rPr lang="ru-RU" sz="35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и охвачено </a:t>
            </a:r>
            <a:r>
              <a:rPr lang="ru-RU" sz="3500" b="1" dirty="0">
                <a:solidFill>
                  <a:srgbClr val="FF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7</a:t>
            </a:r>
            <a:r>
              <a:rPr lang="en-US" sz="3500" b="1" dirty="0">
                <a:solidFill>
                  <a:srgbClr val="FF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990</a:t>
            </a:r>
            <a:r>
              <a:rPr lang="ru-RU" sz="3500" b="1" dirty="0">
                <a:solidFill>
                  <a:srgbClr val="FF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5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человек </a:t>
            </a:r>
          </a:p>
          <a:p>
            <a:pPr algn="ctr"/>
            <a:r>
              <a:rPr lang="ru-RU" sz="35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населения города и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07704" y="332656"/>
            <a:ext cx="6934200" cy="7159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200" b="1" dirty="0" smtClean="0">
                <a:solidFill>
                  <a:srgbClr val="C00000"/>
                </a:solidFill>
                <a:latin typeface="Calibri" pitchFamily="34" charset="0"/>
              </a:rPr>
              <a:t>Всемирная неделя грудного вскармливания</a:t>
            </a:r>
            <a:endParaRPr lang="en-US" sz="42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47114" name="Picture 10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45" y="1491597"/>
            <a:ext cx="2808287" cy="22320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</p:pic>
      <p:pic>
        <p:nvPicPr>
          <p:cNvPr id="47115" name="Picture 11" descr="ГКПЦ АКУШ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1491597"/>
            <a:ext cx="2809875" cy="22320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47116" name="Picture 12" descr="ОКБ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897" y="3933056"/>
            <a:ext cx="2808834" cy="23050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47117" name="Picture 13" descr="Б-РЕЧЕНСКАЯ ЦРБ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264" y="3940040"/>
            <a:ext cx="2736850" cy="22320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47118" name="Picture 14" descr="ТАРСКАЯ ЦРБ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788" y="1484784"/>
            <a:ext cx="2736850" cy="22388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47119" name="Picture 15" descr="РОДДОМ № 2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3970362"/>
            <a:ext cx="2735262" cy="22669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38" y="1107079"/>
            <a:ext cx="6858000" cy="11906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Calibri" pitchFamily="34" charset="0"/>
              </a:rPr>
              <a:t>Всемирная неделя грудного вскармливания</a:t>
            </a:r>
            <a:endParaRPr lang="ru-RU" sz="36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49154" name="Rectangle 1"/>
          <p:cNvSpPr>
            <a:spLocks noChangeArrowheads="1"/>
          </p:cNvSpPr>
          <p:nvPr/>
        </p:nvSpPr>
        <p:spPr bwMode="auto">
          <a:xfrm>
            <a:off x="107504" y="2303001"/>
            <a:ext cx="903649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Участниками акции были подготовлены:</a:t>
            </a:r>
          </a:p>
          <a:p>
            <a:pPr algn="ctr"/>
            <a:r>
              <a:rPr lang="ru-RU" sz="3200" b="1" dirty="0">
                <a:solidFill>
                  <a:schemeClr val="bg2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1358</a:t>
            </a:r>
            <a:r>
              <a:rPr lang="ru-RU" sz="3200" b="1" dirty="0">
                <a:solidFill>
                  <a:schemeClr val="bg2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буклетов, </a:t>
            </a:r>
            <a:r>
              <a:rPr lang="ru-RU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1650</a:t>
            </a:r>
            <a:r>
              <a:rPr lang="ru-RU" sz="3200" b="1" dirty="0">
                <a:solidFill>
                  <a:schemeClr val="bg2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листовок, </a:t>
            </a:r>
            <a:r>
              <a:rPr lang="ru-RU" sz="3200" b="1" dirty="0" smtClean="0">
                <a:solidFill>
                  <a:schemeClr val="bg2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23</a:t>
            </a:r>
            <a:r>
              <a:rPr lang="ru-RU" sz="3200" b="1" dirty="0">
                <a:solidFill>
                  <a:schemeClr val="bg2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санитарных бюллетеня, </a:t>
            </a:r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проведено </a:t>
            </a:r>
            <a:r>
              <a:rPr lang="ru-RU" sz="32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1 выступление на </a:t>
            </a:r>
            <a:r>
              <a:rPr lang="ru-RU" sz="3200" b="1" dirty="0" smtClean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телевидение </a:t>
            </a:r>
            <a:r>
              <a:rPr lang="ru-RU" sz="3200" b="1" dirty="0" smtClean="0">
                <a:solidFill>
                  <a:schemeClr val="bg2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и </a:t>
            </a:r>
            <a:r>
              <a:rPr lang="ru-RU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940</a:t>
            </a:r>
            <a:r>
              <a:rPr lang="ru-RU" sz="3200" b="1" dirty="0">
                <a:solidFill>
                  <a:schemeClr val="bg2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accent5">
                    <a:lumMod val="25000"/>
                  </a:schemeClr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бесед с матерями</a:t>
            </a:r>
          </a:p>
        </p:txBody>
      </p:sp>
      <p:pic>
        <p:nvPicPr>
          <p:cNvPr id="49156" name="Picture 4" descr="Павлоградская ЦРБ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437906"/>
            <a:ext cx="2879725" cy="23034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49157" name="Picture 5" descr="КОРМИЛОВСКАЯ ЦРБ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763" y="4437906"/>
            <a:ext cx="2879725" cy="23034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49158" name="Picture 6" descr="Р-ПОЛЯНСКАЯ ЦРБ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8706" y="4437906"/>
            <a:ext cx="2378075" cy="23034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7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532"/>
          <a:stretch/>
        </p:blipFill>
        <p:spPr bwMode="auto">
          <a:xfrm>
            <a:off x="468313" y="4436888"/>
            <a:ext cx="3598862" cy="229255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0179" name="Picture 3" descr="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1988963"/>
            <a:ext cx="3598862" cy="22860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0180" name="Picture 4" descr="1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1988963"/>
            <a:ext cx="3744913" cy="23050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0181" name="Picture 5" descr="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4436888"/>
            <a:ext cx="3743325" cy="229255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948879" y="260648"/>
            <a:ext cx="76780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Психологический тренинг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«Секреты общения с различными типами мам»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1989138"/>
            <a:ext cx="4181475" cy="23034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1205" name="Picture 5" descr="1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4365625"/>
            <a:ext cx="4392613" cy="23749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1206" name="Picture 6" descr="13 (1)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989138"/>
            <a:ext cx="4160837" cy="23034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48879" y="260648"/>
            <a:ext cx="76780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Психологический тренинг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«Секреты общения с различными типами мам»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Прямоугольник 2"/>
          <p:cNvSpPr>
            <a:spLocks noChangeArrowheads="1"/>
          </p:cNvSpPr>
          <p:nvPr/>
        </p:nvSpPr>
        <p:spPr bwMode="auto">
          <a:xfrm>
            <a:off x="539750" y="332656"/>
            <a:ext cx="828072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Участие во </a:t>
            </a:r>
            <a:r>
              <a:rPr lang="ru-RU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всероссийских </a:t>
            </a:r>
            <a:r>
              <a:rPr lang="ru-RU" sz="3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форумах и региональных конференциях </a:t>
            </a:r>
          </a:p>
        </p:txBody>
      </p:sp>
      <p:pic>
        <p:nvPicPr>
          <p:cNvPr id="4" name="Picture 2" descr="U:\Обмен\мехова\мой доклад\питер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3250127" cy="2232026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52227" name="Picture 2" descr="E:\В доклад 22.09.16год\проскурякова выступление на конференции.JPG"/>
          <p:cNvPicPr>
            <a:picLocks noChangeAspect="1" noChangeArrowheads="1"/>
          </p:cNvPicPr>
          <p:nvPr/>
        </p:nvPicPr>
        <p:blipFill>
          <a:blip r:embed="rId3" cstate="screen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4328803"/>
            <a:ext cx="3591353" cy="2231254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52229" name="Picture 5" descr="ОДКБ -юбилей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2855" y="2492896"/>
            <a:ext cx="3591353" cy="2735461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E:\В доклад 22.09.16год\члены секции РАМС.JPG"/>
          <p:cNvPicPr>
            <a:picLocks noChangeAspect="1" noChangeArrowheads="1"/>
          </p:cNvPicPr>
          <p:nvPr/>
        </p:nvPicPr>
        <p:blipFill>
          <a:blip r:embed="rId2" cstate="screen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468" y="1872208"/>
            <a:ext cx="4000500" cy="34290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83971" name="Picture 3" descr="E:\В доклад 22.09.16год\P109006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538" y="3714750"/>
            <a:ext cx="4502150" cy="28575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53251" name="TextBox 3"/>
          <p:cNvSpPr txBox="1">
            <a:spLocks noChangeArrowheads="1"/>
          </p:cNvSpPr>
          <p:nvPr/>
        </p:nvSpPr>
        <p:spPr bwMode="auto">
          <a:xfrm>
            <a:off x="251520" y="411922"/>
            <a:ext cx="8604052" cy="784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defRPr>
            </a:lvl1pPr>
          </a:lstStyle>
          <a:p>
            <a:r>
              <a:rPr lang="ru-RU" sz="4500" dirty="0"/>
              <a:t>Сотрудничество с секцией РАМС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238125" y="2267575"/>
            <a:ext cx="862965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8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 рамках участия РАМС в реализации модели </a:t>
            </a:r>
            <a:r>
              <a:rPr lang="ru-RU" sz="3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НМО  </a:t>
            </a:r>
            <a:r>
              <a:rPr lang="ru-RU" sz="38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 аккредитации специалистов нами предложены </a:t>
            </a:r>
            <a:r>
              <a:rPr lang="ru-RU" sz="3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темы </a:t>
            </a:r>
            <a:r>
              <a:rPr lang="ru-RU" sz="38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для разработки электронных учебных модулей</a:t>
            </a:r>
            <a:r>
              <a:rPr lang="ru-RU" sz="3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38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общие и темы по </a:t>
            </a:r>
            <a:r>
              <a:rPr lang="ru-RU" sz="3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специальности </a:t>
            </a:r>
            <a:r>
              <a:rPr lang="ru-RU" sz="38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«Сестринское дело в педиатрии»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Прямоугольник 1"/>
          <p:cNvSpPr>
            <a:spLocks noChangeArrowheads="1"/>
          </p:cNvSpPr>
          <p:nvPr/>
        </p:nvSpPr>
        <p:spPr bwMode="auto">
          <a:xfrm>
            <a:off x="72008" y="2769309"/>
            <a:ext cx="882047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2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Предложены темы для рассмотрения в </a:t>
            </a:r>
            <a:r>
              <a:rPr lang="ru-RU" sz="42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международном </a:t>
            </a:r>
            <a:r>
              <a:rPr lang="ru-RU" sz="42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проекте «Выхаживание новорожденных детей с низкой и экстремально низкой массой тела»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U:\Обмен\мехова\мой доклад\P107058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760552" y="2521851"/>
            <a:ext cx="5234927" cy="3500462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ContrastingRightFacing"/>
            <a:lightRig rig="threePt" dir="t"/>
          </a:scene3d>
          <a:extLst/>
        </p:spPr>
      </p:pic>
      <p:pic>
        <p:nvPicPr>
          <p:cNvPr id="3" name="Picture 2" descr="D:\Рабочий стол\11490_html_m1b36fbf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4398" y="2204864"/>
            <a:ext cx="1458432" cy="1368152"/>
          </a:xfrm>
          <a:prstGeom prst="ellipse">
            <a:avLst/>
          </a:prstGeom>
          <a:ln w="19050">
            <a:solidFill>
              <a:srgbClr val="002060"/>
            </a:solidFill>
          </a:ln>
          <a:effectLst/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Documents and Settings\2rd2-rean2-ss\Рабочий стол\detskaya-klinicheskaya-bolnica-2-imv-p-bisyarinoy-37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04813"/>
            <a:ext cx="4071937" cy="292893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7410" name="Picture 3" descr="C:\Documents and Settings\2rd2-rean2-ss\Рабочий стол\3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04813"/>
            <a:ext cx="4032250" cy="29527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7411" name="Picture 5" descr="C:\Documents and Settings\2rd2-rean2-ss\Рабочий стол\72533605112973358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573463"/>
            <a:ext cx="3959225" cy="29511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030" name="Picture 6" descr="C:\Documents and Settings\2rd2-rean2-ss\Рабочий стол\detskaya-gorodskaya-bolnica-4_share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1227" y="3651254"/>
            <a:ext cx="571504" cy="571505"/>
          </a:xfrm>
          <a:prstGeom prst="ellipse">
            <a:avLst/>
          </a:prstGeom>
          <a:noFill/>
        </p:spPr>
      </p:pic>
      <p:pic>
        <p:nvPicPr>
          <p:cNvPr id="17413" name="Picture 7" descr="C:\Documents and Settings\2rd2-rean2-ss\Рабочий стол\340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3573463"/>
            <a:ext cx="4071937" cy="29527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7414" name="Picture 8" descr="C:\Documents and Settings\2rd2-rean2-ss\Рабочий стол\poliklinika-2-detskoy-bolnicy-3_share.jpg"/>
          <p:cNvPicPr>
            <a:picLocks noChangeAspect="1" noChangeArrowheads="1"/>
          </p:cNvPicPr>
          <p:nvPr/>
        </p:nvPicPr>
        <p:blipFill>
          <a:blip r:embed="rId7" cstate="screen">
            <a:lum bright="10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3644900"/>
            <a:ext cx="5032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TextBox 8"/>
          <p:cNvSpPr txBox="1">
            <a:spLocks noChangeArrowheads="1"/>
          </p:cNvSpPr>
          <p:nvPr/>
        </p:nvSpPr>
        <p:spPr bwMode="auto">
          <a:xfrm>
            <a:off x="1428750" y="2786063"/>
            <a:ext cx="2841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</a:rPr>
              <a:t>ГДКБ № 2 им. В.П. Бисяриной</a:t>
            </a:r>
          </a:p>
        </p:txBody>
      </p:sp>
      <p:sp>
        <p:nvSpPr>
          <p:cNvPr id="17416" name="TextBox 9"/>
          <p:cNvSpPr txBox="1">
            <a:spLocks noChangeArrowheads="1"/>
          </p:cNvSpPr>
          <p:nvPr/>
        </p:nvSpPr>
        <p:spPr bwMode="auto">
          <a:xfrm>
            <a:off x="6286500" y="4143375"/>
            <a:ext cx="10620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</a:rPr>
              <a:t>ДКБ № 4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339975" y="6165850"/>
            <a:ext cx="1173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</a:rPr>
              <a:t>ГДКБ №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333375"/>
            <a:ext cx="7272337" cy="715963"/>
          </a:xfrm>
        </p:spPr>
        <p:txBody>
          <a:bodyPr/>
          <a:lstStyle/>
          <a:p>
            <a:pPr algn="ctr" eaLnBrk="1" hangingPunct="1"/>
            <a:r>
              <a:rPr lang="ru-RU" sz="3200" b="1" dirty="0" smtClean="0">
                <a:solidFill>
                  <a:srgbClr val="C00000"/>
                </a:solidFill>
                <a:latin typeface="Calibri" pitchFamily="34" charset="0"/>
              </a:rPr>
              <a:t>Всероссийский конкурс профессиональных фотографий РАМС «Своей профессией горжусь» </a:t>
            </a:r>
            <a:endParaRPr lang="en-US" sz="3200" b="1" dirty="0" smtClean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5967" y="1412776"/>
            <a:ext cx="1871663" cy="184943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0" indent="0" algn="r" eaLnBrk="1" hangingPunct="1">
              <a:buFontTx/>
              <a:buNone/>
              <a:defRPr/>
            </a:pP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1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место - Мехова Татьяна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Александровна, старшая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медицинская сестра отделения новорожденных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ОКБ</a:t>
            </a: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7" name="Picture 2" descr="U:\Обмен\мехова\мой доклад\P107058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35788" y="1758950"/>
            <a:ext cx="3098948" cy="4838402"/>
          </a:xfrm>
          <a:ln>
            <a:solidFill>
              <a:srgbClr val="0000FF"/>
            </a:solidFill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1557338"/>
            <a:ext cx="3241675" cy="25447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519" y="4372018"/>
            <a:ext cx="3241675" cy="22780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4422011"/>
            <a:ext cx="1763713" cy="20313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r">
              <a:defRPr/>
            </a:pP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3 место – Иващенко Любовь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Алексеевна,</a:t>
            </a: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r">
              <a:defRPr/>
            </a:pP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главная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медицинская сестра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ОДКБ</a:t>
            </a:r>
            <a:endParaRPr 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E:\В доклад 22.09.16год\ГКПЦ на конкурс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88" y="449163"/>
            <a:ext cx="7286625" cy="5572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9394" name="TextBox 2"/>
          <p:cNvSpPr txBox="1">
            <a:spLocks noChangeArrowheads="1"/>
          </p:cNvSpPr>
          <p:nvPr/>
        </p:nvSpPr>
        <p:spPr bwMode="auto">
          <a:xfrm>
            <a:off x="883769" y="6143625"/>
            <a:ext cx="7509813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800" b="1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ГКПЦ (педиатрический стационар)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750" y="1500188"/>
            <a:ext cx="7704138" cy="480853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                      </a:t>
            </a:r>
            <a:endParaRPr lang="ru-RU" sz="2500" b="1" smtClean="0">
              <a:solidFill>
                <a:srgbClr val="033CD2"/>
              </a:solidFill>
              <a:latin typeface="Georgia" pitchFamily="18" charset="0"/>
            </a:endParaRPr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107505" y="2391266"/>
            <a:ext cx="8928992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4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Благодаря сплоченной работе и неравнодушному отношению к порученному делу члены специализированной секции ведут активную работу по внедрению  инновационных форм организации труда и ухода за маленькими пациентами, тем самым показывая компетентность и профессионализм сестринского </a:t>
            </a:r>
            <a:r>
              <a:rPr lang="ru-RU" sz="34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персонала</a:t>
            </a:r>
            <a:endParaRPr lang="ru-RU" sz="3400" b="1" dirty="0">
              <a:solidFill>
                <a:schemeClr val="accent5">
                  <a:lumMod val="2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>
          <a:xfrm>
            <a:off x="-72008" y="333078"/>
            <a:ext cx="9252520" cy="1655762"/>
          </a:xfrm>
        </p:spPr>
        <p:txBody>
          <a:bodyPr/>
          <a:lstStyle/>
          <a:p>
            <a:pPr algn="ctr" eaLnBrk="1" hangingPunct="1"/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Первый региональный форум</a:t>
            </a:r>
            <a:b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r>
              <a:rPr lang="ru-RU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«Сохраняя традиции, устремляемся в будущее: профессионализм, инновации, качество»</a:t>
            </a:r>
            <a:endParaRPr lang="ru-RU" sz="35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2468" name="Picture 4" descr="i?id=763ac6140428e9a1dec66a726035c863-l&amp;n=1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9638" y="2420888"/>
            <a:ext cx="291632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5" descr="Изображение 00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32" y="2349499"/>
            <a:ext cx="3250176" cy="258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6" descr="Lenovo_A1000_IMG_20161223_132533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910" b="12099"/>
          <a:stretch/>
        </p:blipFill>
        <p:spPr bwMode="auto">
          <a:xfrm>
            <a:off x="5867400" y="2413438"/>
            <a:ext cx="2825042" cy="252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7" descr="пп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1765" y="4437063"/>
            <a:ext cx="3312070" cy="240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504" y="1844824"/>
            <a:ext cx="8784976" cy="1724199"/>
          </a:xfrm>
        </p:spPr>
        <p:txBody>
          <a:bodyPr/>
          <a:lstStyle/>
          <a:p>
            <a:pPr algn="ctr" eaLnBrk="1" hangingPunct="1"/>
            <a:r>
              <a:rPr lang="ru-RU" sz="3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Мы готовы участвовать в переменах</a:t>
            </a:r>
            <a:r>
              <a:rPr lang="ru-RU" sz="3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,         </a:t>
            </a:r>
            <a:r>
              <a:rPr lang="ru-RU" sz="3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а не читать о них в газетах! </a:t>
            </a:r>
            <a:endParaRPr lang="en-US" sz="3800" b="1" dirty="0" smtClean="0">
              <a:solidFill>
                <a:schemeClr val="accent5">
                  <a:lumMod val="25000"/>
                </a:schemeClr>
              </a:solidFill>
              <a:latin typeface="Georgia" pitchFamily="18" charset="0"/>
            </a:endParaRPr>
          </a:p>
        </p:txBody>
      </p:sp>
      <p:pic>
        <p:nvPicPr>
          <p:cNvPr id="63490" name="Picture 2" descr="D:\Рабочий стол\zumre-825x5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3728" y="3645024"/>
            <a:ext cx="5081588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63688" y="-27384"/>
            <a:ext cx="7315200" cy="41910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1200"/>
              </a:spcAft>
              <a:buFontTx/>
              <a:buNone/>
            </a:pPr>
            <a:r>
              <a:rPr lang="ru-RU" sz="3500" dirty="0" smtClean="0">
                <a:solidFill>
                  <a:srgbClr val="FF0000"/>
                </a:solidFill>
                <a:latin typeface="Georgia" pitchFamily="18" charset="0"/>
              </a:rPr>
              <a:t>                      </a:t>
            </a:r>
            <a:r>
              <a:rPr lang="ru-RU" sz="3500" b="1" u="sng" dirty="0" smtClean="0">
                <a:solidFill>
                  <a:srgbClr val="C00000"/>
                </a:solidFill>
                <a:latin typeface="Calibri" pitchFamily="34" charset="0"/>
              </a:rPr>
              <a:t>Задачи:</a:t>
            </a:r>
          </a:p>
          <a:p>
            <a:pPr eaLnBrk="1" hangingPunct="1">
              <a:spcBef>
                <a:spcPts val="0"/>
              </a:spcBef>
              <a:spcAft>
                <a:spcPts val="2400"/>
              </a:spcAft>
              <a:buFont typeface="Wingdings" panose="05000000000000000000" pitchFamily="2" charset="2"/>
              <a:buChar char="§"/>
            </a:pPr>
            <a:r>
              <a:rPr lang="ru-RU" sz="2800" b="1" kern="1200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Сохранить кадровый потенциал специалистов сестринского дела в педиатрии и неонатологии</a:t>
            </a:r>
          </a:p>
          <a:p>
            <a:pPr eaLnBrk="1" hangingPunct="1">
              <a:spcBef>
                <a:spcPts val="0"/>
              </a:spcBef>
              <a:spcAft>
                <a:spcPts val="2400"/>
              </a:spcAft>
              <a:buFont typeface="Wingdings" panose="05000000000000000000" pitchFamily="2" charset="2"/>
              <a:buChar char="§"/>
            </a:pPr>
            <a:r>
              <a:rPr lang="ru-RU" sz="2800" b="1" kern="1200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Совершенствовать подготовку сестринского персонала к аттестации на квалификационную категорию</a:t>
            </a:r>
          </a:p>
          <a:p>
            <a:pPr eaLnBrk="1" hangingPunct="1">
              <a:spcBef>
                <a:spcPts val="0"/>
              </a:spcBef>
              <a:spcAft>
                <a:spcPts val="2400"/>
              </a:spcAft>
              <a:buFont typeface="Wingdings" panose="05000000000000000000" pitchFamily="2" charset="2"/>
              <a:buChar char="§"/>
            </a:pPr>
            <a:r>
              <a:rPr lang="ru-RU" sz="2800" b="1" kern="1200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Продолжить внедрение в практику инновационных сестринских технологий</a:t>
            </a:r>
          </a:p>
          <a:p>
            <a:pPr eaLnBrk="1" hangingPunct="1">
              <a:spcBef>
                <a:spcPts val="0"/>
              </a:spcBef>
              <a:spcAft>
                <a:spcPts val="2400"/>
              </a:spcAft>
              <a:buFont typeface="Wingdings" panose="05000000000000000000" pitchFamily="2" charset="2"/>
              <a:buChar char="§"/>
            </a:pPr>
            <a:r>
              <a:rPr lang="ru-RU" sz="2800" b="1" kern="1200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Продолжить распространение достижений и передового опыта в области сестринского дела в педиатрии и неонатологии, с целью повышения престижа профессии</a:t>
            </a:r>
          </a:p>
          <a:p>
            <a:pPr marL="0" indent="0" eaLnBrk="1" hangingPunct="1">
              <a:spcBef>
                <a:spcPts val="0"/>
              </a:spcBef>
              <a:spcAft>
                <a:spcPts val="1200"/>
              </a:spcAft>
            </a:pPr>
            <a:endParaRPr lang="ru-RU" sz="2800" dirty="0" smtClean="0">
              <a:solidFill>
                <a:srgbClr val="033CD2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63688" y="102096"/>
            <a:ext cx="7315200" cy="41910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1800"/>
              </a:spcAft>
              <a:buFontTx/>
              <a:buNone/>
            </a:pPr>
            <a:r>
              <a:rPr lang="ru-RU" b="1" dirty="0" smtClean="0">
                <a:solidFill>
                  <a:srgbClr val="033CD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                      </a:t>
            </a:r>
            <a:r>
              <a:rPr lang="ru-RU" sz="3500" b="1" u="sng" dirty="0">
                <a:solidFill>
                  <a:srgbClr val="C00000"/>
                </a:solidFill>
                <a:latin typeface="Calibri" pitchFamily="34" charset="0"/>
              </a:rPr>
              <a:t>Задачи:</a:t>
            </a:r>
          </a:p>
          <a:p>
            <a:pPr eaLnBrk="1" hangingPunct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2600" b="1" kern="1200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Продолжить работу по привлечению медицинских сестер к проведению научных исследований сестринского дела в педиатрии</a:t>
            </a:r>
          </a:p>
          <a:p>
            <a:pPr eaLnBrk="1" hangingPunct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2600" b="1" kern="1200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Продолжить работу, направленную на соблюдение принципов медицинской этики и деонтологии</a:t>
            </a:r>
          </a:p>
          <a:p>
            <a:pPr eaLnBrk="1" hangingPunct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2600" b="1" kern="1200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 Активно привлекать медицинских сестер к реализации мероприятий по формированию стереотипов здорового образа жизни детей и подростков </a:t>
            </a:r>
          </a:p>
          <a:p>
            <a:pPr eaLnBrk="1" hangingPunct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2600" b="1" kern="1200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Активизировать работу по привлечению в члены Омской профессиональной сестринской ассоциации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835150" y="115416"/>
            <a:ext cx="7172325" cy="6553944"/>
          </a:xfrm>
        </p:spPr>
        <p:txBody>
          <a:bodyPr/>
          <a:lstStyle/>
          <a:p>
            <a:pPr marL="0" indent="0" algn="ct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ru-RU" sz="3500" b="1" u="sng" dirty="0">
                <a:solidFill>
                  <a:srgbClr val="C00000"/>
                </a:solidFill>
                <a:latin typeface="Calibri" pitchFamily="34" charset="0"/>
              </a:rPr>
              <a:t>Задачи:</a:t>
            </a:r>
          </a:p>
          <a:p>
            <a:pPr marL="0" indent="0" algn="ct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ru-RU" sz="1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800" b="1" kern="1200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Продолжить взаимодействие с секциями РАМС «Сестринское дело в педиатрии» и «Сестринское дело в неонатологии»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ru-RU" sz="2800" b="1" kern="1200" dirty="0" smtClean="0">
              <a:solidFill>
                <a:schemeClr val="accent5">
                  <a:lumMod val="25000"/>
                </a:schemeClr>
              </a:solidFill>
              <a:latin typeface="Calibri" pitchFamily="34" charset="0"/>
            </a:endParaRP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800" b="1" kern="1200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Активно </a:t>
            </a:r>
            <a:r>
              <a:rPr lang="ru-RU" sz="2800" b="1" kern="1200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участвовать в реализации стратегии развития ОПСА до 2020 года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ru-RU" sz="2800" b="1" kern="1200" dirty="0" smtClean="0">
              <a:solidFill>
                <a:schemeClr val="accent5">
                  <a:lumMod val="25000"/>
                </a:schemeClr>
              </a:solidFill>
              <a:latin typeface="Calibri" pitchFamily="34" charset="0"/>
            </a:endParaRP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800" b="1" kern="1200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Принять </a:t>
            </a:r>
            <a:r>
              <a:rPr lang="ru-RU" sz="2800" b="1" kern="1200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активное участие в подготовке и проведении Всероссийского конгресса, посвященного </a:t>
            </a:r>
            <a:r>
              <a:rPr lang="ru-RU" sz="2800" b="1" kern="1200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25-летию РАМС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691680" y="117351"/>
            <a:ext cx="7452320" cy="2231529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sz="3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Педиатрия – отрасль особая. </a:t>
            </a:r>
            <a:endParaRPr lang="ru-RU" sz="3800" b="1" dirty="0" smtClean="0">
              <a:solidFill>
                <a:schemeClr val="accent5">
                  <a:lumMod val="25000"/>
                </a:schemeClr>
              </a:solidFill>
              <a:latin typeface="Calibri" pitchFamily="34" charset="0"/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ru-RU" sz="3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В </a:t>
            </a:r>
            <a:r>
              <a:rPr lang="ru-RU" sz="3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ней остаются навсегда </a:t>
            </a:r>
            <a:r>
              <a:rPr lang="ru-RU" sz="3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                 или </a:t>
            </a:r>
            <a:r>
              <a:rPr lang="ru-RU" sz="3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уходят.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sz="3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Те кто остался – люди долга!</a:t>
            </a:r>
            <a:endParaRPr lang="ru-RU" sz="3800" b="1" dirty="0">
              <a:solidFill>
                <a:schemeClr val="accent5">
                  <a:lumMod val="25000"/>
                </a:schemeClr>
              </a:solidFill>
              <a:latin typeface="Calibri" pitchFamily="34" charset="0"/>
            </a:endParaRPr>
          </a:p>
        </p:txBody>
      </p:sp>
      <p:pic>
        <p:nvPicPr>
          <p:cNvPr id="4098" name="Picture 2" descr="D:\Рабочий стол\NurseWithChil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3768" y="2851150"/>
            <a:ext cx="5665787" cy="37703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1" name="Picture 5" descr="D:\Рабочий стол\слайды\ек.gif"/>
          <p:cNvPicPr>
            <a:picLocks noChangeAspect="1" noChangeArrowheads="1" noCrop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188640"/>
            <a:ext cx="7848872" cy="7159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000" b="1" i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>
            <a:spLocks noGrp="1" noChangeArrowheads="1"/>
          </p:cNvSpPr>
          <p:nvPr>
            <p:ph type="title"/>
          </p:nvPr>
        </p:nvSpPr>
        <p:spPr>
          <a:xfrm>
            <a:off x="107504" y="3937174"/>
            <a:ext cx="9036496" cy="715962"/>
          </a:xfrm>
        </p:spPr>
        <p:txBody>
          <a:bodyPr/>
          <a:lstStyle/>
          <a:p>
            <a:pPr algn="ctr" eaLnBrk="1" hangingPunct="1"/>
            <a:r>
              <a:rPr lang="ru-RU" sz="42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Здоровье детей является самым ценным достижением общества, поэтому сохранение и укрепление его – важная задача, в выполнении которой должны принимать участие все без исключения</a:t>
            </a:r>
            <a:r>
              <a:rPr lang="ru-RU" sz="4200" b="1" dirty="0" smtClean="0">
                <a:solidFill>
                  <a:schemeClr val="accent5">
                    <a:lumMod val="25000"/>
                  </a:schemeClr>
                </a:solidFill>
                <a:latin typeface="Georgia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1680" y="-99392"/>
            <a:ext cx="6336704" cy="2664296"/>
          </a:xfrm>
        </p:spPr>
        <p:txBody>
          <a:bodyPr/>
          <a:lstStyle/>
          <a:p>
            <a:pPr marL="0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Сохранение, </a:t>
            </a:r>
          </a:p>
          <a:p>
            <a:pPr marL="0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укрепление и восстановление здоровья каждого ребенка продолжает оставаться приоритетной государственной задачей</a:t>
            </a: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  <a:latin typeface="Georgia" pitchFamily="18" charset="0"/>
              </a:rPr>
              <a:t> </a:t>
            </a:r>
            <a:endParaRPr lang="en-US" b="1" dirty="0" smtClean="0">
              <a:solidFill>
                <a:schemeClr val="accent5">
                  <a:lumMod val="25000"/>
                </a:schemeClr>
              </a:solidFill>
              <a:latin typeface="Georgia" pitchFamily="18" charset="0"/>
            </a:endParaRPr>
          </a:p>
        </p:txBody>
      </p:sp>
      <p:pic>
        <p:nvPicPr>
          <p:cNvPr id="4" name="Рисунок 9" descr="P1030329.JPG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40352" y="-18417"/>
            <a:ext cx="1403647" cy="1555041"/>
          </a:xfrm>
          <a:prstGeom prst="ellipse">
            <a:avLst/>
          </a:prstGeom>
          <a:solidFill>
            <a:schemeClr val="accent1">
              <a:lumMod val="20000"/>
              <a:lumOff val="80000"/>
              <a:alpha val="85000"/>
            </a:schemeClr>
          </a:solidFill>
          <a:ln>
            <a:noFill/>
          </a:ln>
          <a:effectLst>
            <a:softEdge rad="112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6" name="Picture 2" descr="D:\Рабочий стол\Outside Kid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55776" y="3068960"/>
            <a:ext cx="4896916" cy="35512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5696" y="92239"/>
            <a:ext cx="729187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0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Для улучшения организации эффективной помощи детям Омской области создана специализированная секция «Сестринское дело в педиатрии и неонатологии»</a:t>
            </a:r>
          </a:p>
        </p:txBody>
      </p:sp>
      <p:pic>
        <p:nvPicPr>
          <p:cNvPr id="2050" name="Picture 2" descr="C:\Documents and Settings\2rd2-rean2-ss\Рабочий стол\В доклад 22.09.16год\ОДКБ в доклад\P108081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2665437"/>
            <a:ext cx="6858000" cy="357187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Рабочий стол\мой доклад\IMG_387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16463" y="3500438"/>
            <a:ext cx="4202112" cy="2817812"/>
          </a:xfrm>
          <a:ln>
            <a:solidFill>
              <a:srgbClr val="0000FF"/>
            </a:solidFill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6" name="Picture 2" descr="D:\Рабочий стол\мой доклад\IMG_017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813" y="332656"/>
            <a:ext cx="4000500" cy="300037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24580" name="Прямоугольник 2"/>
          <p:cNvSpPr>
            <a:spLocks noChangeArrowheads="1"/>
          </p:cNvSpPr>
          <p:nvPr/>
        </p:nvSpPr>
        <p:spPr bwMode="auto">
          <a:xfrm>
            <a:off x="5903912" y="563776"/>
            <a:ext cx="32766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Секция </a:t>
            </a:r>
            <a:endParaRPr lang="ru-RU" sz="2200" b="1" dirty="0" smtClean="0">
              <a:solidFill>
                <a:schemeClr val="accent5">
                  <a:lumMod val="25000"/>
                </a:schemeClr>
              </a:solidFill>
              <a:latin typeface="Calibri" pitchFamily="34" charset="0"/>
            </a:endParaRPr>
          </a:p>
          <a:p>
            <a:pPr algn="ctr"/>
            <a:r>
              <a:rPr lang="ru-RU" sz="22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«</a:t>
            </a:r>
            <a:r>
              <a:rPr lang="ru-RU" sz="22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Сестринское дело в </a:t>
            </a:r>
          </a:p>
          <a:p>
            <a:pPr algn="ctr"/>
            <a:r>
              <a:rPr lang="ru-RU" sz="22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неонатологии» была организована 31 мая 2011 г. </a:t>
            </a:r>
          </a:p>
        </p:txBody>
      </p:sp>
      <p:sp>
        <p:nvSpPr>
          <p:cNvPr id="24581" name="Прямоугольник 4"/>
          <p:cNvSpPr>
            <a:spLocks noChangeArrowheads="1"/>
          </p:cNvSpPr>
          <p:nvPr/>
        </p:nvSpPr>
        <p:spPr bwMode="auto">
          <a:xfrm>
            <a:off x="1691680" y="3969638"/>
            <a:ext cx="309562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В 2015 году проведена реорганизация и создана секция «Сестринское дело в педиатрии и неонатологии»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304" y="750168"/>
            <a:ext cx="7315200" cy="4191000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Секция содействует развитию профессионализма сестринского персонала в педиатрии и неонатологии, повышению качества оказания сестринской помощи населению, продвижению новаторских идей, распространению передового опыта, повышению профессионального престижа и статуса сестринского персонала</a:t>
            </a:r>
          </a:p>
          <a:p>
            <a:pPr marL="0" indent="0" eaLnBrk="1" hangingPunct="1">
              <a:defRPr/>
            </a:pPr>
            <a:endParaRPr lang="ru-RU" dirty="0" smtClean="0">
              <a:solidFill>
                <a:schemeClr val="accent5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3304" y="102096"/>
            <a:ext cx="7315200" cy="4191000"/>
          </a:xfrm>
        </p:spPr>
        <p:txBody>
          <a:bodyPr/>
          <a:lstStyle/>
          <a:p>
            <a:pPr marL="0" indent="0" algn="ctr" eaLnBrk="1" hangingPunct="1">
              <a:spcBef>
                <a:spcPts val="0"/>
              </a:spcBef>
              <a:spcAft>
                <a:spcPts val="1200"/>
              </a:spcAft>
              <a:buFontTx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Calibri" pitchFamily="34" charset="0"/>
              </a:rPr>
              <a:t>Основными задачами секции </a:t>
            </a:r>
            <a:r>
              <a:rPr lang="ru-RU" sz="2800" b="1" dirty="0" smtClean="0">
                <a:solidFill>
                  <a:srgbClr val="C00000"/>
                </a:solidFill>
                <a:latin typeface="Calibri" pitchFamily="34" charset="0"/>
              </a:rPr>
              <a:t>являются</a:t>
            </a:r>
            <a:r>
              <a:rPr lang="ru-RU" sz="2800" b="1" dirty="0" smtClean="0">
                <a:solidFill>
                  <a:srgbClr val="C00000"/>
                </a:solidFill>
                <a:latin typeface="Calibri" pitchFamily="34" charset="0"/>
              </a:rPr>
              <a:t>: 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участие </a:t>
            </a:r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в разработке и  внедрении профессиональных стандартов; 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 развитие современных технологий деятельности сестринского персонала;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обобщение и распространение передового опыта профессиональной деятельности в педиатрии и неонатологии; 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укрепление профессиональной солидарности, социальной и профессиональной защищенности;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содействие </a:t>
            </a:r>
            <a:r>
              <a:rPr lang="ru-RU" sz="28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</a:rPr>
              <a:t>повышению значимости профессиональных морально-этических норм</a:t>
            </a:r>
          </a:p>
          <a:p>
            <a:pPr marL="0" indent="0" eaLnBrk="1" hangingPunct="1">
              <a:spcBef>
                <a:spcPts val="0"/>
              </a:spcBef>
              <a:spcAft>
                <a:spcPts val="1200"/>
              </a:spcAft>
            </a:pPr>
            <a:endParaRPr lang="ru-RU" sz="28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9">
  <a:themeElements>
    <a:clrScheme name="">
      <a:dk1>
        <a:srgbClr val="5F5F5F"/>
      </a:dk1>
      <a:lt1>
        <a:srgbClr val="FFFFFF"/>
      </a:lt1>
      <a:dk2>
        <a:srgbClr val="5F5F5F"/>
      </a:dk2>
      <a:lt2>
        <a:srgbClr val="005DF2"/>
      </a:lt2>
      <a:accent1>
        <a:srgbClr val="1684FE"/>
      </a:accent1>
      <a:accent2>
        <a:srgbClr val="299CF3"/>
      </a:accent2>
      <a:accent3>
        <a:srgbClr val="FFFFFF"/>
      </a:accent3>
      <a:accent4>
        <a:srgbClr val="505050"/>
      </a:accent4>
      <a:accent5>
        <a:srgbClr val="ABC2FE"/>
      </a:accent5>
      <a:accent6>
        <a:srgbClr val="248DDC"/>
      </a:accent6>
      <a:hlink>
        <a:srgbClr val="59ABFF"/>
      </a:hlink>
      <a:folHlink>
        <a:srgbClr val="CFCFCF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910</TotalTime>
  <Words>775</Words>
  <Application>Microsoft Office PowerPoint</Application>
  <PresentationFormat>Экран (4:3)</PresentationFormat>
  <Paragraphs>112</Paragraphs>
  <Slides>39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шаблон 9</vt:lpstr>
      <vt:lpstr>Роль специализированной секции «Сестринское дело в педиатрии и неонатологии» в оказании эффективной медицинской помощи детям</vt:lpstr>
      <vt:lpstr>Презентация PowerPoint</vt:lpstr>
      <vt:lpstr>Презентация PowerPoint</vt:lpstr>
      <vt:lpstr>Здоровье детей является самым ценным достижением общества, поэтому сохранение и укрепление его – важная задача, в выполнении которой должны принимать участие все без исключения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Всемирная неделя грудного вскармливания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Всероссийский конкурс профессиональных фотографий РАМС «Своей профессией горжусь» </vt:lpstr>
      <vt:lpstr>Презентация PowerPoint</vt:lpstr>
      <vt:lpstr>Презентация PowerPoint</vt:lpstr>
      <vt:lpstr>Первый региональный форум  «Сохраняя традиции, устремляемся в будущее: профессионализм, инновации, качество»</vt:lpstr>
      <vt:lpstr>Мы готовы участвовать в переменах,         а не читать о них в газетах!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1rd1-akfiz-ss</dc:creator>
  <cp:lastModifiedBy>Sveta</cp:lastModifiedBy>
  <cp:revision>92</cp:revision>
  <dcterms:created xsi:type="dcterms:W3CDTF">2015-08-20T02:08:50Z</dcterms:created>
  <dcterms:modified xsi:type="dcterms:W3CDTF">2017-10-11T07:52:17Z</dcterms:modified>
</cp:coreProperties>
</file>