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40"/>
  </p:notesMasterIdLst>
  <p:sldIdLst>
    <p:sldId id="256" r:id="rId2"/>
    <p:sldId id="283" r:id="rId3"/>
    <p:sldId id="286" r:id="rId4"/>
    <p:sldId id="287" r:id="rId5"/>
    <p:sldId id="259" r:id="rId6"/>
    <p:sldId id="263" r:id="rId7"/>
    <p:sldId id="266" r:id="rId8"/>
    <p:sldId id="271" r:id="rId9"/>
    <p:sldId id="269" r:id="rId10"/>
    <p:sldId id="272" r:id="rId11"/>
    <p:sldId id="273" r:id="rId12"/>
    <p:sldId id="274" r:id="rId13"/>
    <p:sldId id="310" r:id="rId14"/>
    <p:sldId id="311" r:id="rId15"/>
    <p:sldId id="317" r:id="rId16"/>
    <p:sldId id="312" r:id="rId17"/>
    <p:sldId id="276" r:id="rId18"/>
    <p:sldId id="288" r:id="rId19"/>
    <p:sldId id="292" r:id="rId20"/>
    <p:sldId id="316" r:id="rId21"/>
    <p:sldId id="291" r:id="rId22"/>
    <p:sldId id="318" r:id="rId23"/>
    <p:sldId id="293" r:id="rId24"/>
    <p:sldId id="294" r:id="rId25"/>
    <p:sldId id="295" r:id="rId26"/>
    <p:sldId id="279" r:id="rId27"/>
    <p:sldId id="303" r:id="rId28"/>
    <p:sldId id="304" r:id="rId29"/>
    <p:sldId id="308" r:id="rId30"/>
    <p:sldId id="305" r:id="rId31"/>
    <p:sldId id="306" r:id="rId32"/>
    <p:sldId id="307" r:id="rId33"/>
    <p:sldId id="309" r:id="rId34"/>
    <p:sldId id="313" r:id="rId35"/>
    <p:sldId id="315" r:id="rId36"/>
    <p:sldId id="314" r:id="rId37"/>
    <p:sldId id="281" r:id="rId38"/>
    <p:sldId id="28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0206BE"/>
    <a:srgbClr val="CC33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>
      <p:cViewPr varScale="1">
        <p:scale>
          <a:sx n="63" d="100"/>
          <a:sy n="63" d="100"/>
        </p:scale>
        <p:origin x="-2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9B673-F01C-4229-9D5A-C2667CDB076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F0643B-B943-4E85-A13E-730DB201ACE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100" b="1" dirty="0" smtClean="0">
              <a:solidFill>
                <a:srgbClr val="0206BE"/>
              </a:solidFill>
            </a:rPr>
            <a:t>R-</a:t>
          </a:r>
          <a:r>
            <a:rPr lang="ru-RU" sz="2100" b="1" dirty="0" smtClean="0">
              <a:solidFill>
                <a:srgbClr val="0206BE"/>
              </a:solidFill>
            </a:rPr>
            <a:t>кабинет хирургического стационара</a:t>
          </a:r>
          <a:endParaRPr lang="ru-RU" sz="2100" b="1" dirty="0">
            <a:solidFill>
              <a:srgbClr val="0206BE"/>
            </a:solidFill>
          </a:endParaRPr>
        </a:p>
      </dgm:t>
    </dgm:pt>
    <dgm:pt modelId="{E30EF3D3-282E-42D5-830F-EAAB97C454E8}" type="parTrans" cxnId="{5E7E9F16-DB97-4918-A74B-E5156BEBAA9A}">
      <dgm:prSet/>
      <dgm:spPr/>
      <dgm:t>
        <a:bodyPr/>
        <a:lstStyle/>
        <a:p>
          <a:endParaRPr lang="ru-RU"/>
        </a:p>
      </dgm:t>
    </dgm:pt>
    <dgm:pt modelId="{B600E949-6C96-4566-A20B-ECC2401FBA7E}" type="sibTrans" cxnId="{5E7E9F16-DB97-4918-A74B-E5156BEBAA9A}">
      <dgm:prSet/>
      <dgm:spPr/>
      <dgm:t>
        <a:bodyPr/>
        <a:lstStyle/>
        <a:p>
          <a:endParaRPr lang="ru-RU"/>
        </a:p>
      </dgm:t>
    </dgm:pt>
    <dgm:pt modelId="{DF41749D-1BAE-4B65-9633-E32687C38FE6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0206BE"/>
              </a:solidFill>
            </a:rPr>
            <a:t>R-</a:t>
          </a:r>
          <a:r>
            <a:rPr lang="ru-RU" b="1" dirty="0" smtClean="0">
              <a:solidFill>
                <a:srgbClr val="0206BE"/>
              </a:solidFill>
            </a:rPr>
            <a:t>кабинет инфекционного стационара</a:t>
          </a:r>
          <a:endParaRPr lang="ru-RU" b="1" dirty="0">
            <a:solidFill>
              <a:srgbClr val="0206BE"/>
            </a:solidFill>
          </a:endParaRPr>
        </a:p>
      </dgm:t>
    </dgm:pt>
    <dgm:pt modelId="{FE8B65BF-C00D-4A52-ADED-D7A22363F150}" type="parTrans" cxnId="{1FA4DE52-32E9-45B7-B8E2-792DF3B5B7FE}">
      <dgm:prSet/>
      <dgm:spPr/>
      <dgm:t>
        <a:bodyPr/>
        <a:lstStyle/>
        <a:p>
          <a:endParaRPr lang="ru-RU"/>
        </a:p>
      </dgm:t>
    </dgm:pt>
    <dgm:pt modelId="{DAB6528E-22A1-4E7D-A22E-24310890EE00}" type="sibTrans" cxnId="{1FA4DE52-32E9-45B7-B8E2-792DF3B5B7FE}">
      <dgm:prSet/>
      <dgm:spPr/>
      <dgm:t>
        <a:bodyPr/>
        <a:lstStyle/>
        <a:p>
          <a:endParaRPr lang="ru-RU"/>
        </a:p>
      </dgm:t>
    </dgm:pt>
    <dgm:pt modelId="{E9BCCDF7-5A3E-4339-A475-32B8D8ECC0C8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206BE"/>
              </a:solidFill>
            </a:rPr>
            <a:t>Кабинеты УЗИ</a:t>
          </a:r>
          <a:endParaRPr lang="ru-RU" b="1" dirty="0">
            <a:solidFill>
              <a:srgbClr val="0206BE"/>
            </a:solidFill>
          </a:endParaRPr>
        </a:p>
      </dgm:t>
    </dgm:pt>
    <dgm:pt modelId="{EEDB5E7A-A6CA-4019-9067-248772B9036D}" type="parTrans" cxnId="{B3DEF334-FD21-458B-A4E6-0FB90F9CFA2F}">
      <dgm:prSet/>
      <dgm:spPr/>
      <dgm:t>
        <a:bodyPr/>
        <a:lstStyle/>
        <a:p>
          <a:endParaRPr lang="ru-RU"/>
        </a:p>
      </dgm:t>
    </dgm:pt>
    <dgm:pt modelId="{D2903E92-3D08-4FAE-AA01-3E7830BEFCA6}" type="sibTrans" cxnId="{B3DEF334-FD21-458B-A4E6-0FB90F9CFA2F}">
      <dgm:prSet/>
      <dgm:spPr/>
      <dgm:t>
        <a:bodyPr/>
        <a:lstStyle/>
        <a:p>
          <a:endParaRPr lang="ru-RU"/>
        </a:p>
      </dgm:t>
    </dgm:pt>
    <dgm:pt modelId="{452BF9D8-F856-48CE-8FE4-0FD9A738E70A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206BE"/>
              </a:solidFill>
            </a:rPr>
            <a:t>Кабинет МРТ</a:t>
          </a:r>
          <a:endParaRPr lang="ru-RU" b="1" dirty="0">
            <a:solidFill>
              <a:srgbClr val="0206BE"/>
            </a:solidFill>
          </a:endParaRPr>
        </a:p>
      </dgm:t>
    </dgm:pt>
    <dgm:pt modelId="{A322CB47-6230-4767-BA95-63C3DF801CB7}" type="parTrans" cxnId="{C3E6B105-0F57-42C8-8F85-9626C01D0CFE}">
      <dgm:prSet/>
      <dgm:spPr/>
      <dgm:t>
        <a:bodyPr/>
        <a:lstStyle/>
        <a:p>
          <a:endParaRPr lang="ru-RU"/>
        </a:p>
      </dgm:t>
    </dgm:pt>
    <dgm:pt modelId="{1D5A9026-4C99-4EC1-A3A9-51FCBEC4CECA}" type="sibTrans" cxnId="{C3E6B105-0F57-42C8-8F85-9626C01D0CFE}">
      <dgm:prSet/>
      <dgm:spPr/>
      <dgm:t>
        <a:bodyPr/>
        <a:lstStyle/>
        <a:p>
          <a:endParaRPr lang="ru-RU"/>
        </a:p>
      </dgm:t>
    </dgm:pt>
    <dgm:pt modelId="{21AF3B32-C384-4725-A2A2-50C437CC9C3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0206BE"/>
              </a:solidFill>
            </a:rPr>
            <a:t>R-</a:t>
          </a:r>
          <a:r>
            <a:rPr lang="ru-RU" b="1" dirty="0" smtClean="0">
              <a:solidFill>
                <a:srgbClr val="0206BE"/>
              </a:solidFill>
            </a:rPr>
            <a:t>кабинет педиатрического стационара</a:t>
          </a:r>
          <a:endParaRPr lang="ru-RU" b="1" dirty="0">
            <a:solidFill>
              <a:srgbClr val="0206BE"/>
            </a:solidFill>
          </a:endParaRPr>
        </a:p>
      </dgm:t>
    </dgm:pt>
    <dgm:pt modelId="{A6559EC4-8D16-4D3A-9EF0-34B6EDF5236C}" type="parTrans" cxnId="{D236A782-FD1B-441D-B123-7EFF011DD7D9}">
      <dgm:prSet/>
      <dgm:spPr/>
      <dgm:t>
        <a:bodyPr/>
        <a:lstStyle/>
        <a:p>
          <a:endParaRPr lang="ru-RU"/>
        </a:p>
      </dgm:t>
    </dgm:pt>
    <dgm:pt modelId="{A2E449C4-46A4-4B35-89E8-A6BB856B9453}" type="sibTrans" cxnId="{D236A782-FD1B-441D-B123-7EFF011DD7D9}">
      <dgm:prSet/>
      <dgm:spPr/>
      <dgm:t>
        <a:bodyPr/>
        <a:lstStyle/>
        <a:p>
          <a:endParaRPr lang="ru-RU"/>
        </a:p>
      </dgm:t>
    </dgm:pt>
    <dgm:pt modelId="{42E65D06-1266-4D97-91DD-17A1A87E8D3C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0206BE"/>
              </a:solidFill>
            </a:rPr>
            <a:t>R-</a:t>
          </a:r>
          <a:r>
            <a:rPr lang="ru-RU" b="1" dirty="0" smtClean="0">
              <a:solidFill>
                <a:srgbClr val="0206BE"/>
              </a:solidFill>
            </a:rPr>
            <a:t>кабинет поликлиники №1</a:t>
          </a:r>
          <a:endParaRPr lang="ru-RU" b="1" dirty="0">
            <a:solidFill>
              <a:srgbClr val="0206BE"/>
            </a:solidFill>
          </a:endParaRPr>
        </a:p>
      </dgm:t>
    </dgm:pt>
    <dgm:pt modelId="{6BF71DED-29A6-47B6-A179-9F00A00D7A7B}" type="parTrans" cxnId="{DC4DC905-829D-4D60-98FF-0D7C3A42EF8D}">
      <dgm:prSet/>
      <dgm:spPr/>
      <dgm:t>
        <a:bodyPr/>
        <a:lstStyle/>
        <a:p>
          <a:endParaRPr lang="ru-RU"/>
        </a:p>
      </dgm:t>
    </dgm:pt>
    <dgm:pt modelId="{28627045-3452-46CD-BF0C-545F97DB34D3}" type="sibTrans" cxnId="{DC4DC905-829D-4D60-98FF-0D7C3A42EF8D}">
      <dgm:prSet/>
      <dgm:spPr/>
      <dgm:t>
        <a:bodyPr/>
        <a:lstStyle/>
        <a:p>
          <a:endParaRPr lang="ru-RU"/>
        </a:p>
      </dgm:t>
    </dgm:pt>
    <dgm:pt modelId="{3C7ABD53-EEFA-4DA0-A3F1-F247AB6E8AB8}" type="pres">
      <dgm:prSet presAssocID="{AF69B673-F01C-4229-9D5A-C2667CDB07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F13FC2-10E0-4146-9C42-4648FBACBD29}" type="pres">
      <dgm:prSet presAssocID="{17F0643B-B943-4E85-A13E-730DB201ACE6}" presName="node" presStyleLbl="node1" presStyleIdx="0" presStyleCnt="6" custScaleX="202327" custScaleY="107705" custRadScaleRad="100804" custRadScaleInc="11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62554-82EC-4120-8734-27654DCB1177}" type="pres">
      <dgm:prSet presAssocID="{17F0643B-B943-4E85-A13E-730DB201ACE6}" presName="spNode" presStyleCnt="0"/>
      <dgm:spPr/>
    </dgm:pt>
    <dgm:pt modelId="{42492150-6304-4853-B872-5A099D7B09CB}" type="pres">
      <dgm:prSet presAssocID="{B600E949-6C96-4566-A20B-ECC2401FBA7E}" presName="sibTrans" presStyleLbl="sibTrans1D1" presStyleIdx="0" presStyleCnt="6"/>
      <dgm:spPr/>
      <dgm:t>
        <a:bodyPr/>
        <a:lstStyle/>
        <a:p>
          <a:endParaRPr lang="ru-RU"/>
        </a:p>
      </dgm:t>
    </dgm:pt>
    <dgm:pt modelId="{AD2EE4BB-59D6-4D5B-9E83-5DAEE4F48263}" type="pres">
      <dgm:prSet presAssocID="{DF41749D-1BAE-4B65-9633-E32687C38FE6}" presName="node" presStyleLbl="node1" presStyleIdx="1" presStyleCnt="6" custScaleX="175721" custScaleY="121730" custRadScaleRad="120579" custRadScaleInc="34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A9A0D-3357-4024-899C-6DAD00D4AA1C}" type="pres">
      <dgm:prSet presAssocID="{DF41749D-1BAE-4B65-9633-E32687C38FE6}" presName="spNode" presStyleCnt="0"/>
      <dgm:spPr/>
    </dgm:pt>
    <dgm:pt modelId="{52109749-255F-4670-9EEC-1ADF32B61C04}" type="pres">
      <dgm:prSet presAssocID="{DAB6528E-22A1-4E7D-A22E-24310890EE00}" presName="sibTrans" presStyleLbl="sibTrans1D1" presStyleIdx="1" presStyleCnt="6"/>
      <dgm:spPr/>
      <dgm:t>
        <a:bodyPr/>
        <a:lstStyle/>
        <a:p>
          <a:endParaRPr lang="ru-RU"/>
        </a:p>
      </dgm:t>
    </dgm:pt>
    <dgm:pt modelId="{C6C851DA-8080-43AA-B9E6-A9E4C5E127FE}" type="pres">
      <dgm:prSet presAssocID="{E9BCCDF7-5A3E-4339-A475-32B8D8ECC0C8}" presName="node" presStyleLbl="node1" presStyleIdx="2" presStyleCnt="6" custScaleX="172885" custScaleY="111248" custRadScaleRad="104910" custRadScaleInc="-37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A6A86-9068-4B38-B5B3-5F0F6C3F6E40}" type="pres">
      <dgm:prSet presAssocID="{E9BCCDF7-5A3E-4339-A475-32B8D8ECC0C8}" presName="spNode" presStyleCnt="0"/>
      <dgm:spPr/>
    </dgm:pt>
    <dgm:pt modelId="{19890521-B77F-44D1-8627-DFA58C6C0766}" type="pres">
      <dgm:prSet presAssocID="{D2903E92-3D08-4FAE-AA01-3E7830BEFCA6}" presName="sibTrans" presStyleLbl="sibTrans1D1" presStyleIdx="2" presStyleCnt="6"/>
      <dgm:spPr/>
      <dgm:t>
        <a:bodyPr/>
        <a:lstStyle/>
        <a:p>
          <a:endParaRPr lang="ru-RU"/>
        </a:p>
      </dgm:t>
    </dgm:pt>
    <dgm:pt modelId="{16FA2DC8-41BB-4668-B202-B8879A86876B}" type="pres">
      <dgm:prSet presAssocID="{452BF9D8-F856-48CE-8FE4-0FD9A738E70A}" presName="node" presStyleLbl="node1" presStyleIdx="3" presStyleCnt="6" custScaleX="171605" custScaleY="116789" custRadScaleRad="91838" custRadScaleInc="-1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4BDAB-D901-452F-933E-B2DAC4F4CFEE}" type="pres">
      <dgm:prSet presAssocID="{452BF9D8-F856-48CE-8FE4-0FD9A738E70A}" presName="spNode" presStyleCnt="0"/>
      <dgm:spPr/>
    </dgm:pt>
    <dgm:pt modelId="{E29A07EE-F034-4098-9F80-9BB612E66302}" type="pres">
      <dgm:prSet presAssocID="{1D5A9026-4C99-4EC1-A3A9-51FCBEC4CECA}" presName="sibTrans" presStyleLbl="sibTrans1D1" presStyleIdx="3" presStyleCnt="6"/>
      <dgm:spPr/>
      <dgm:t>
        <a:bodyPr/>
        <a:lstStyle/>
        <a:p>
          <a:endParaRPr lang="ru-RU"/>
        </a:p>
      </dgm:t>
    </dgm:pt>
    <dgm:pt modelId="{D27A221B-6EB5-4BC9-B3AB-1BCF8DEFDC61}" type="pres">
      <dgm:prSet presAssocID="{42E65D06-1266-4D97-91DD-17A1A87E8D3C}" presName="node" presStyleLbl="node1" presStyleIdx="4" presStyleCnt="6" custScaleX="185557" custScaleY="119152" custRadScaleRad="103155" custRadScaleInc="46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04451-8A50-4309-B0AD-B1F3C308FB0B}" type="pres">
      <dgm:prSet presAssocID="{42E65D06-1266-4D97-91DD-17A1A87E8D3C}" presName="spNode" presStyleCnt="0"/>
      <dgm:spPr/>
    </dgm:pt>
    <dgm:pt modelId="{761418EA-1A4D-40AD-B6A3-8BD5E87C2B6B}" type="pres">
      <dgm:prSet presAssocID="{28627045-3452-46CD-BF0C-545F97DB34D3}" presName="sibTrans" presStyleLbl="sibTrans1D1" presStyleIdx="4" presStyleCnt="6"/>
      <dgm:spPr/>
      <dgm:t>
        <a:bodyPr/>
        <a:lstStyle/>
        <a:p>
          <a:endParaRPr lang="ru-RU"/>
        </a:p>
      </dgm:t>
    </dgm:pt>
    <dgm:pt modelId="{FE033015-6FEE-4AAB-9E6D-E9C5C1AA78C7}" type="pres">
      <dgm:prSet presAssocID="{21AF3B32-C384-4725-A2A2-50C437CC9C3A}" presName="node" presStyleLbl="node1" presStyleIdx="5" presStyleCnt="6" custScaleX="187918" custScaleY="123879" custRadScaleRad="107216" custRadScaleInc="-27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99E1A-D23C-452F-8422-329E435703FD}" type="pres">
      <dgm:prSet presAssocID="{21AF3B32-C384-4725-A2A2-50C437CC9C3A}" presName="spNode" presStyleCnt="0"/>
      <dgm:spPr/>
    </dgm:pt>
    <dgm:pt modelId="{BBA9433A-2C62-4B07-8F0F-35628A8373B2}" type="pres">
      <dgm:prSet presAssocID="{A2E449C4-46A4-4B35-89E8-A6BB856B9453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C3E6B105-0F57-42C8-8F85-9626C01D0CFE}" srcId="{AF69B673-F01C-4229-9D5A-C2667CDB0763}" destId="{452BF9D8-F856-48CE-8FE4-0FD9A738E70A}" srcOrd="3" destOrd="0" parTransId="{A322CB47-6230-4767-BA95-63C3DF801CB7}" sibTransId="{1D5A9026-4C99-4EC1-A3A9-51FCBEC4CECA}"/>
    <dgm:cxn modelId="{DC4DC905-829D-4D60-98FF-0D7C3A42EF8D}" srcId="{AF69B673-F01C-4229-9D5A-C2667CDB0763}" destId="{42E65D06-1266-4D97-91DD-17A1A87E8D3C}" srcOrd="4" destOrd="0" parTransId="{6BF71DED-29A6-47B6-A179-9F00A00D7A7B}" sibTransId="{28627045-3452-46CD-BF0C-545F97DB34D3}"/>
    <dgm:cxn modelId="{6BF35C46-6B76-4937-8302-02DDAD268B81}" type="presOf" srcId="{DF41749D-1BAE-4B65-9633-E32687C38FE6}" destId="{AD2EE4BB-59D6-4D5B-9E83-5DAEE4F48263}" srcOrd="0" destOrd="0" presId="urn:microsoft.com/office/officeart/2005/8/layout/cycle6"/>
    <dgm:cxn modelId="{250A59B2-8876-4F9D-8D6C-6C18D1EC788D}" type="presOf" srcId="{E9BCCDF7-5A3E-4339-A475-32B8D8ECC0C8}" destId="{C6C851DA-8080-43AA-B9E6-A9E4C5E127FE}" srcOrd="0" destOrd="0" presId="urn:microsoft.com/office/officeart/2005/8/layout/cycle6"/>
    <dgm:cxn modelId="{9D1F3FE5-41A5-41BB-8EE1-F4B57616EB8A}" type="presOf" srcId="{1D5A9026-4C99-4EC1-A3A9-51FCBEC4CECA}" destId="{E29A07EE-F034-4098-9F80-9BB612E66302}" srcOrd="0" destOrd="0" presId="urn:microsoft.com/office/officeart/2005/8/layout/cycle6"/>
    <dgm:cxn modelId="{1FA4DE52-32E9-45B7-B8E2-792DF3B5B7FE}" srcId="{AF69B673-F01C-4229-9D5A-C2667CDB0763}" destId="{DF41749D-1BAE-4B65-9633-E32687C38FE6}" srcOrd="1" destOrd="0" parTransId="{FE8B65BF-C00D-4A52-ADED-D7A22363F150}" sibTransId="{DAB6528E-22A1-4E7D-A22E-24310890EE00}"/>
    <dgm:cxn modelId="{89383046-3B76-4F54-98E9-99D622E44065}" type="presOf" srcId="{DAB6528E-22A1-4E7D-A22E-24310890EE00}" destId="{52109749-255F-4670-9EEC-1ADF32B61C04}" srcOrd="0" destOrd="0" presId="urn:microsoft.com/office/officeart/2005/8/layout/cycle6"/>
    <dgm:cxn modelId="{EDCE5DBF-EBB5-480D-A7CC-603E7A2A398A}" type="presOf" srcId="{452BF9D8-F856-48CE-8FE4-0FD9A738E70A}" destId="{16FA2DC8-41BB-4668-B202-B8879A86876B}" srcOrd="0" destOrd="0" presId="urn:microsoft.com/office/officeart/2005/8/layout/cycle6"/>
    <dgm:cxn modelId="{D236A782-FD1B-441D-B123-7EFF011DD7D9}" srcId="{AF69B673-F01C-4229-9D5A-C2667CDB0763}" destId="{21AF3B32-C384-4725-A2A2-50C437CC9C3A}" srcOrd="5" destOrd="0" parTransId="{A6559EC4-8D16-4D3A-9EF0-34B6EDF5236C}" sibTransId="{A2E449C4-46A4-4B35-89E8-A6BB856B9453}"/>
    <dgm:cxn modelId="{DFD1DB95-AD18-4718-A0E3-17148F35E842}" type="presOf" srcId="{D2903E92-3D08-4FAE-AA01-3E7830BEFCA6}" destId="{19890521-B77F-44D1-8627-DFA58C6C0766}" srcOrd="0" destOrd="0" presId="urn:microsoft.com/office/officeart/2005/8/layout/cycle6"/>
    <dgm:cxn modelId="{ACA689B4-15AD-475B-9281-C8118A442B02}" type="presOf" srcId="{17F0643B-B943-4E85-A13E-730DB201ACE6}" destId="{49F13FC2-10E0-4146-9C42-4648FBACBD29}" srcOrd="0" destOrd="0" presId="urn:microsoft.com/office/officeart/2005/8/layout/cycle6"/>
    <dgm:cxn modelId="{B3DEF334-FD21-458B-A4E6-0FB90F9CFA2F}" srcId="{AF69B673-F01C-4229-9D5A-C2667CDB0763}" destId="{E9BCCDF7-5A3E-4339-A475-32B8D8ECC0C8}" srcOrd="2" destOrd="0" parTransId="{EEDB5E7A-A6CA-4019-9067-248772B9036D}" sibTransId="{D2903E92-3D08-4FAE-AA01-3E7830BEFCA6}"/>
    <dgm:cxn modelId="{05D7CAC7-5B9C-49C5-A2F7-F238B31D2372}" type="presOf" srcId="{28627045-3452-46CD-BF0C-545F97DB34D3}" destId="{761418EA-1A4D-40AD-B6A3-8BD5E87C2B6B}" srcOrd="0" destOrd="0" presId="urn:microsoft.com/office/officeart/2005/8/layout/cycle6"/>
    <dgm:cxn modelId="{5E7E9F16-DB97-4918-A74B-E5156BEBAA9A}" srcId="{AF69B673-F01C-4229-9D5A-C2667CDB0763}" destId="{17F0643B-B943-4E85-A13E-730DB201ACE6}" srcOrd="0" destOrd="0" parTransId="{E30EF3D3-282E-42D5-830F-EAAB97C454E8}" sibTransId="{B600E949-6C96-4566-A20B-ECC2401FBA7E}"/>
    <dgm:cxn modelId="{3646A8F7-7AB8-415D-B575-B852110B66B8}" type="presOf" srcId="{21AF3B32-C384-4725-A2A2-50C437CC9C3A}" destId="{FE033015-6FEE-4AAB-9E6D-E9C5C1AA78C7}" srcOrd="0" destOrd="0" presId="urn:microsoft.com/office/officeart/2005/8/layout/cycle6"/>
    <dgm:cxn modelId="{3AA36DDE-0B68-4037-B264-39A7C028A4B0}" type="presOf" srcId="{AF69B673-F01C-4229-9D5A-C2667CDB0763}" destId="{3C7ABD53-EEFA-4DA0-A3F1-F247AB6E8AB8}" srcOrd="0" destOrd="0" presId="urn:microsoft.com/office/officeart/2005/8/layout/cycle6"/>
    <dgm:cxn modelId="{9B680B5F-1E00-43E8-9C80-AC78BA871B9C}" type="presOf" srcId="{42E65D06-1266-4D97-91DD-17A1A87E8D3C}" destId="{D27A221B-6EB5-4BC9-B3AB-1BCF8DEFDC61}" srcOrd="0" destOrd="0" presId="urn:microsoft.com/office/officeart/2005/8/layout/cycle6"/>
    <dgm:cxn modelId="{7DABD09E-9C88-4966-9321-91D694CE0F22}" type="presOf" srcId="{A2E449C4-46A4-4B35-89E8-A6BB856B9453}" destId="{BBA9433A-2C62-4B07-8F0F-35628A8373B2}" srcOrd="0" destOrd="0" presId="urn:microsoft.com/office/officeart/2005/8/layout/cycle6"/>
    <dgm:cxn modelId="{BE94F7FC-B029-4667-B45D-2D4DA91370D1}" type="presOf" srcId="{B600E949-6C96-4566-A20B-ECC2401FBA7E}" destId="{42492150-6304-4853-B872-5A099D7B09CB}" srcOrd="0" destOrd="0" presId="urn:microsoft.com/office/officeart/2005/8/layout/cycle6"/>
    <dgm:cxn modelId="{7BDAC530-3B05-453B-BA4B-05EBC552C8E3}" type="presParOf" srcId="{3C7ABD53-EEFA-4DA0-A3F1-F247AB6E8AB8}" destId="{49F13FC2-10E0-4146-9C42-4648FBACBD29}" srcOrd="0" destOrd="0" presId="urn:microsoft.com/office/officeart/2005/8/layout/cycle6"/>
    <dgm:cxn modelId="{09BD6D75-0719-4B05-9697-8AE42DC78CD3}" type="presParOf" srcId="{3C7ABD53-EEFA-4DA0-A3F1-F247AB6E8AB8}" destId="{CC662554-82EC-4120-8734-27654DCB1177}" srcOrd="1" destOrd="0" presId="urn:microsoft.com/office/officeart/2005/8/layout/cycle6"/>
    <dgm:cxn modelId="{07CC9427-ACAC-4C92-884D-2BEDDAAA190C}" type="presParOf" srcId="{3C7ABD53-EEFA-4DA0-A3F1-F247AB6E8AB8}" destId="{42492150-6304-4853-B872-5A099D7B09CB}" srcOrd="2" destOrd="0" presId="urn:microsoft.com/office/officeart/2005/8/layout/cycle6"/>
    <dgm:cxn modelId="{BF7A483D-B31D-40C1-BD60-AC9CBABE3BF3}" type="presParOf" srcId="{3C7ABD53-EEFA-4DA0-A3F1-F247AB6E8AB8}" destId="{AD2EE4BB-59D6-4D5B-9E83-5DAEE4F48263}" srcOrd="3" destOrd="0" presId="urn:microsoft.com/office/officeart/2005/8/layout/cycle6"/>
    <dgm:cxn modelId="{C1C81A1F-7CD0-45F9-8103-A1039D5BECEB}" type="presParOf" srcId="{3C7ABD53-EEFA-4DA0-A3F1-F247AB6E8AB8}" destId="{254A9A0D-3357-4024-899C-6DAD00D4AA1C}" srcOrd="4" destOrd="0" presId="urn:microsoft.com/office/officeart/2005/8/layout/cycle6"/>
    <dgm:cxn modelId="{E94D1641-96C4-4F45-9074-79F22B34A056}" type="presParOf" srcId="{3C7ABD53-EEFA-4DA0-A3F1-F247AB6E8AB8}" destId="{52109749-255F-4670-9EEC-1ADF32B61C04}" srcOrd="5" destOrd="0" presId="urn:microsoft.com/office/officeart/2005/8/layout/cycle6"/>
    <dgm:cxn modelId="{4E63B13A-58BD-416A-987A-AECEA2F6C0E1}" type="presParOf" srcId="{3C7ABD53-EEFA-4DA0-A3F1-F247AB6E8AB8}" destId="{C6C851DA-8080-43AA-B9E6-A9E4C5E127FE}" srcOrd="6" destOrd="0" presId="urn:microsoft.com/office/officeart/2005/8/layout/cycle6"/>
    <dgm:cxn modelId="{412AD9C3-2915-411A-9003-63B10F3ED663}" type="presParOf" srcId="{3C7ABD53-EEFA-4DA0-A3F1-F247AB6E8AB8}" destId="{25FA6A86-9068-4B38-B5B3-5F0F6C3F6E40}" srcOrd="7" destOrd="0" presId="urn:microsoft.com/office/officeart/2005/8/layout/cycle6"/>
    <dgm:cxn modelId="{0A8BF549-735F-4F8A-9C5D-442239BF9868}" type="presParOf" srcId="{3C7ABD53-EEFA-4DA0-A3F1-F247AB6E8AB8}" destId="{19890521-B77F-44D1-8627-DFA58C6C0766}" srcOrd="8" destOrd="0" presId="urn:microsoft.com/office/officeart/2005/8/layout/cycle6"/>
    <dgm:cxn modelId="{1322BE7C-357E-4111-B9D0-7018D06EE4C2}" type="presParOf" srcId="{3C7ABD53-EEFA-4DA0-A3F1-F247AB6E8AB8}" destId="{16FA2DC8-41BB-4668-B202-B8879A86876B}" srcOrd="9" destOrd="0" presId="urn:microsoft.com/office/officeart/2005/8/layout/cycle6"/>
    <dgm:cxn modelId="{BC6F3162-2760-4177-BD3B-6AE8C373248F}" type="presParOf" srcId="{3C7ABD53-EEFA-4DA0-A3F1-F247AB6E8AB8}" destId="{F514BDAB-D901-452F-933E-B2DAC4F4CFEE}" srcOrd="10" destOrd="0" presId="urn:microsoft.com/office/officeart/2005/8/layout/cycle6"/>
    <dgm:cxn modelId="{83674E71-0C2E-4364-84F3-8F7B1BD201BC}" type="presParOf" srcId="{3C7ABD53-EEFA-4DA0-A3F1-F247AB6E8AB8}" destId="{E29A07EE-F034-4098-9F80-9BB612E66302}" srcOrd="11" destOrd="0" presId="urn:microsoft.com/office/officeart/2005/8/layout/cycle6"/>
    <dgm:cxn modelId="{DCCAFB3D-E48D-4854-84D0-54773596BBF5}" type="presParOf" srcId="{3C7ABD53-EEFA-4DA0-A3F1-F247AB6E8AB8}" destId="{D27A221B-6EB5-4BC9-B3AB-1BCF8DEFDC61}" srcOrd="12" destOrd="0" presId="urn:microsoft.com/office/officeart/2005/8/layout/cycle6"/>
    <dgm:cxn modelId="{6BEE85EB-CBF4-46C9-AF4D-C3EFBB6B9586}" type="presParOf" srcId="{3C7ABD53-EEFA-4DA0-A3F1-F247AB6E8AB8}" destId="{80504451-8A50-4309-B0AD-B1F3C308FB0B}" srcOrd="13" destOrd="0" presId="urn:microsoft.com/office/officeart/2005/8/layout/cycle6"/>
    <dgm:cxn modelId="{A0AD5AC6-7006-4A7C-AD22-4450B42E7F68}" type="presParOf" srcId="{3C7ABD53-EEFA-4DA0-A3F1-F247AB6E8AB8}" destId="{761418EA-1A4D-40AD-B6A3-8BD5E87C2B6B}" srcOrd="14" destOrd="0" presId="urn:microsoft.com/office/officeart/2005/8/layout/cycle6"/>
    <dgm:cxn modelId="{3A133509-AEF1-416E-B04D-EF9693FFDC46}" type="presParOf" srcId="{3C7ABD53-EEFA-4DA0-A3F1-F247AB6E8AB8}" destId="{FE033015-6FEE-4AAB-9E6D-E9C5C1AA78C7}" srcOrd="15" destOrd="0" presId="urn:microsoft.com/office/officeart/2005/8/layout/cycle6"/>
    <dgm:cxn modelId="{EA2DF219-4B42-462D-8FB4-CA988940D43F}" type="presParOf" srcId="{3C7ABD53-EEFA-4DA0-A3F1-F247AB6E8AB8}" destId="{54D99E1A-D23C-452F-8422-329E435703FD}" srcOrd="16" destOrd="0" presId="urn:microsoft.com/office/officeart/2005/8/layout/cycle6"/>
    <dgm:cxn modelId="{9E6F065F-EA2D-40EF-9B3F-EA7E1D4D9E37}" type="presParOf" srcId="{3C7ABD53-EEFA-4DA0-A3F1-F247AB6E8AB8}" destId="{BBA9433A-2C62-4B07-8F0F-35628A8373B2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13FC2-10E0-4146-9C42-4648FBACBD29}">
      <dsp:nvSpPr>
        <dsp:cNvPr id="0" name=""/>
        <dsp:cNvSpPr/>
      </dsp:nvSpPr>
      <dsp:spPr>
        <a:xfrm>
          <a:off x="2928955" y="-55719"/>
          <a:ext cx="2879352" cy="996300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206BE"/>
              </a:solidFill>
            </a:rPr>
            <a:t>R-</a:t>
          </a:r>
          <a:r>
            <a:rPr lang="ru-RU" sz="2100" b="1" kern="1200" dirty="0" smtClean="0">
              <a:solidFill>
                <a:srgbClr val="0206BE"/>
              </a:solidFill>
            </a:rPr>
            <a:t>кабинет хирургического стационара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2977590" y="-7084"/>
        <a:ext cx="2782082" cy="899030"/>
      </dsp:txXfrm>
    </dsp:sp>
    <dsp:sp modelId="{42492150-6304-4853-B872-5A099D7B09CB}">
      <dsp:nvSpPr>
        <dsp:cNvPr id="0" name=""/>
        <dsp:cNvSpPr/>
      </dsp:nvSpPr>
      <dsp:spPr>
        <a:xfrm>
          <a:off x="3570707" y="939073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2105776" y="1256"/>
              </a:moveTo>
              <a:arcTo wR="2179767" hR="2179767" stAng="16083284" swAng="109642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2EE4BB-59D6-4D5B-9E83-5DAEE4F48263}">
      <dsp:nvSpPr>
        <dsp:cNvPr id="0" name=""/>
        <dsp:cNvSpPr/>
      </dsp:nvSpPr>
      <dsp:spPr>
        <a:xfrm>
          <a:off x="5447328" y="1028989"/>
          <a:ext cx="2500717" cy="1126035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206BE"/>
              </a:solidFill>
            </a:rPr>
            <a:t>R-</a:t>
          </a:r>
          <a:r>
            <a:rPr lang="ru-RU" sz="2100" b="1" kern="1200" dirty="0" smtClean="0">
              <a:solidFill>
                <a:srgbClr val="0206BE"/>
              </a:solidFill>
            </a:rPr>
            <a:t>кабинет инфекционного стационара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5502296" y="1083957"/>
        <a:ext cx="2390781" cy="1016099"/>
      </dsp:txXfrm>
    </dsp:sp>
    <dsp:sp modelId="{52109749-255F-4670-9EEC-1ADF32B61C04}">
      <dsp:nvSpPr>
        <dsp:cNvPr id="0" name=""/>
        <dsp:cNvSpPr/>
      </dsp:nvSpPr>
      <dsp:spPr>
        <a:xfrm>
          <a:off x="2538626" y="-396980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4325977" y="2560781"/>
              </a:moveTo>
              <a:arcTo wR="2179767" hR="2179767" stAng="604005" swAng="13871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C851DA-8080-43AA-B9E6-A9E4C5E127FE}">
      <dsp:nvSpPr>
        <dsp:cNvPr id="0" name=""/>
        <dsp:cNvSpPr/>
      </dsp:nvSpPr>
      <dsp:spPr>
        <a:xfrm>
          <a:off x="5161964" y="2983340"/>
          <a:ext cx="2460358" cy="1029073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206BE"/>
              </a:solidFill>
            </a:rPr>
            <a:t>Кабинеты УЗИ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5212199" y="3033575"/>
        <a:ext cx="2359888" cy="928603"/>
      </dsp:txXfrm>
    </dsp:sp>
    <dsp:sp modelId="{19890521-B77F-44D1-8627-DFA58C6C0766}">
      <dsp:nvSpPr>
        <dsp:cNvPr id="0" name=""/>
        <dsp:cNvSpPr/>
      </dsp:nvSpPr>
      <dsp:spPr>
        <a:xfrm>
          <a:off x="2967803" y="-130289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3122039" y="4145349"/>
              </a:moveTo>
              <a:arcTo wR="2179767" hR="2179767" stAng="3863256" swAng="9465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A2DC8-41BB-4668-B202-B8879A86876B}">
      <dsp:nvSpPr>
        <dsp:cNvPr id="0" name=""/>
        <dsp:cNvSpPr/>
      </dsp:nvSpPr>
      <dsp:spPr>
        <a:xfrm>
          <a:off x="3071831" y="4083845"/>
          <a:ext cx="2442142" cy="1080329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206BE"/>
              </a:solidFill>
            </a:rPr>
            <a:t>Кабинет МРТ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3124568" y="4136582"/>
        <a:ext cx="2336668" cy="974855"/>
      </dsp:txXfrm>
    </dsp:sp>
    <dsp:sp modelId="{E29A07EE-F034-4098-9F80-9BB612E66302}">
      <dsp:nvSpPr>
        <dsp:cNvPr id="0" name=""/>
        <dsp:cNvSpPr/>
      </dsp:nvSpPr>
      <dsp:spPr>
        <a:xfrm>
          <a:off x="1428419" y="-73888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1637207" y="4290932"/>
              </a:moveTo>
              <a:arcTo wR="2179767" hR="2179767" stAng="6264772" swAng="9934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7A221B-6EB5-4BC9-B3AB-1BCF8DEFDC61}">
      <dsp:nvSpPr>
        <dsp:cNvPr id="0" name=""/>
        <dsp:cNvSpPr/>
      </dsp:nvSpPr>
      <dsp:spPr>
        <a:xfrm>
          <a:off x="857249" y="2869407"/>
          <a:ext cx="2640695" cy="1102188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206BE"/>
              </a:solidFill>
            </a:rPr>
            <a:t>R-</a:t>
          </a:r>
          <a:r>
            <a:rPr lang="ru-RU" sz="2100" b="1" kern="1200" dirty="0" smtClean="0">
              <a:solidFill>
                <a:srgbClr val="0206BE"/>
              </a:solidFill>
            </a:rPr>
            <a:t>кабинет поликлиники №1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911053" y="2923211"/>
        <a:ext cx="2533087" cy="994580"/>
      </dsp:txXfrm>
    </dsp:sp>
    <dsp:sp modelId="{761418EA-1A4D-40AD-B6A3-8BD5E87C2B6B}">
      <dsp:nvSpPr>
        <dsp:cNvPr id="0" name=""/>
        <dsp:cNvSpPr/>
      </dsp:nvSpPr>
      <dsp:spPr>
        <a:xfrm>
          <a:off x="1974015" y="138874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69111" y="2724302"/>
              </a:moveTo>
              <a:arcTo wR="2179767" hR="2179767" stAng="9932013" swAng="9986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33015-6FEE-4AAB-9E6D-E9C5C1AA78C7}">
      <dsp:nvSpPr>
        <dsp:cNvPr id="0" name=""/>
        <dsp:cNvSpPr/>
      </dsp:nvSpPr>
      <dsp:spPr>
        <a:xfrm>
          <a:off x="814335" y="1083457"/>
          <a:ext cx="2674295" cy="1145914"/>
        </a:xfrm>
        <a:prstGeom prst="roundRect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solidFill>
                <a:srgbClr val="0206BE"/>
              </a:solidFill>
            </a:rPr>
            <a:t>R-</a:t>
          </a:r>
          <a:r>
            <a:rPr lang="ru-RU" sz="2100" b="1" kern="1200" dirty="0" smtClean="0">
              <a:solidFill>
                <a:srgbClr val="0206BE"/>
              </a:solidFill>
            </a:rPr>
            <a:t>кабинет педиатрического стационара</a:t>
          </a:r>
          <a:endParaRPr lang="ru-RU" sz="2100" b="1" kern="1200" dirty="0">
            <a:solidFill>
              <a:srgbClr val="0206BE"/>
            </a:solidFill>
          </a:endParaRPr>
        </a:p>
      </dsp:txBody>
      <dsp:txXfrm>
        <a:off x="870274" y="1139396"/>
        <a:ext cx="2562417" cy="1034036"/>
      </dsp:txXfrm>
    </dsp:sp>
    <dsp:sp modelId="{BBA9433A-2C62-4B07-8F0F-35628A8373B2}">
      <dsp:nvSpPr>
        <dsp:cNvPr id="0" name=""/>
        <dsp:cNvSpPr/>
      </dsp:nvSpPr>
      <dsp:spPr>
        <a:xfrm>
          <a:off x="1396856" y="810594"/>
          <a:ext cx="4359535" cy="4359535"/>
        </a:xfrm>
        <a:custGeom>
          <a:avLst/>
          <a:gdLst/>
          <a:ahLst/>
          <a:cxnLst/>
          <a:rect l="0" t="0" r="0" b="0"/>
          <a:pathLst>
            <a:path>
              <a:moveTo>
                <a:pt x="1127670" y="270715"/>
              </a:moveTo>
              <a:arcTo wR="2179767" hR="2179767" stAng="14468425" swAng="6874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E9115-7081-479B-970D-7E47414D40B3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54A72-6938-4190-B9EA-E31A4EA167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53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54A72-6938-4190-B9EA-E31A4EA167DB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924944"/>
            <a:ext cx="8501122" cy="18288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FF0000"/>
                </a:solidFill>
              </a:rPr>
              <a:t>Особенности рентгенологических исследований  у детей младшего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cap="none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941168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200" b="1" i="1" dirty="0" smtClean="0">
                <a:solidFill>
                  <a:srgbClr val="0206B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Старший рентгенолаборант </a:t>
            </a:r>
          </a:p>
          <a:p>
            <a:pPr algn="r"/>
            <a:r>
              <a:rPr lang="ru-RU" sz="2200" b="1" i="1" dirty="0" smtClean="0">
                <a:solidFill>
                  <a:srgbClr val="0206B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рентгеновского отделения </a:t>
            </a:r>
          </a:p>
          <a:p>
            <a:pPr algn="r"/>
            <a:r>
              <a:rPr lang="ru-RU" sz="2200" b="1" i="1" dirty="0" smtClean="0">
                <a:solidFill>
                  <a:srgbClr val="0206B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БУЗОО "ГДКБ № 3" С.А. Аникина</a:t>
            </a:r>
            <a:r>
              <a:rPr lang="ru-RU" b="1" i="1" dirty="0" smtClean="0">
                <a:solidFill>
                  <a:srgbClr val="0206B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r"/>
            <a:r>
              <a:rPr lang="ru-RU" i="1" dirty="0" smtClean="0">
                <a:solidFill>
                  <a:srgbClr val="120C9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5" name="Рисунок 1" descr="C:\Documents and Settings\Admin\Рабочий стол\Лого Индюк кс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668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33265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120C90"/>
                </a:solidFill>
                <a:latin typeface="Arial" pitchFamily="34" charset="0"/>
                <a:cs typeface="Arial" pitchFamily="34" charset="0"/>
              </a:rPr>
              <a:t>Бюджетное учреждение здравоохранения Омской области </a:t>
            </a:r>
            <a:br>
              <a:rPr lang="ru-RU" b="1" dirty="0" smtClean="0">
                <a:solidFill>
                  <a:srgbClr val="120C90"/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120C90"/>
                </a:solidFill>
                <a:latin typeface="Arial" pitchFamily="34" charset="0"/>
                <a:cs typeface="Arial" pitchFamily="34" charset="0"/>
              </a:rPr>
              <a:t>″</a:t>
            </a:r>
            <a:r>
              <a:rPr lang="ru-RU" b="1" dirty="0" smtClean="0">
                <a:solidFill>
                  <a:srgbClr val="120C90"/>
                </a:solidFill>
                <a:latin typeface="Arial" pitchFamily="34" charset="0"/>
                <a:cs typeface="Arial" pitchFamily="34" charset="0"/>
              </a:rPr>
              <a:t>Городская детская клиническая больница № 3</a:t>
            </a:r>
            <a:r>
              <a:rPr lang="en-US" b="1" dirty="0" smtClean="0">
                <a:solidFill>
                  <a:srgbClr val="120C90"/>
                </a:solidFill>
                <a:latin typeface="Arial" pitchFamily="34" charset="0"/>
                <a:cs typeface="Arial" pitchFamily="34" charset="0"/>
              </a:rPr>
              <a:t>″</a:t>
            </a:r>
            <a:endParaRPr lang="ru-RU" dirty="0"/>
          </a:p>
        </p:txBody>
      </p:sp>
      <p:pic>
        <p:nvPicPr>
          <p:cNvPr id="17409" name="Picture 1" descr="ОПС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93540" cy="792089"/>
          </a:xfrm>
          <a:prstGeom prst="rect">
            <a:avLst/>
          </a:prstGeom>
          <a:noFill/>
          <a:ln w="19050" algn="ctr">
            <a:solidFill>
              <a:srgbClr val="006699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709160"/>
          </a:xfrm>
        </p:spPr>
        <p:txBody>
          <a:bodyPr/>
          <a:lstStyle/>
          <a:p>
            <a:pPr marL="411163" indent="38100" algn="ctr">
              <a:buClrTx/>
              <a:buNone/>
            </a:pPr>
            <a:r>
              <a:rPr lang="ru-RU" dirty="0" smtClean="0">
                <a:solidFill>
                  <a:srgbClr val="0206BE"/>
                </a:solidFill>
              </a:rPr>
              <a:t>Дети, которые испытывают страх и ведут себя агрессивно, становятся более послушными, оставшись наедине с персоналом</a:t>
            </a:r>
          </a:p>
          <a:p>
            <a:endParaRPr lang="ru-RU" dirty="0"/>
          </a:p>
        </p:txBody>
      </p:sp>
      <p:pic>
        <p:nvPicPr>
          <p:cNvPr id="13314" name="Picture 2" descr="C:\Users\user\Desktop\tomografija-legkih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854" y="2786058"/>
            <a:ext cx="335758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C:\Users\user\Desktop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928934"/>
            <a:ext cx="361893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 проведения исследований</a:t>
            </a:r>
            <a:endParaRPr lang="ru-RU" dirty="0"/>
          </a:p>
        </p:txBody>
      </p:sp>
      <p:pic>
        <p:nvPicPr>
          <p:cNvPr id="13315" name="Picture 3" descr="C:\Users\user\Desktop\computed-tomography-c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357694"/>
            <a:ext cx="3786214" cy="229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09160"/>
          </a:xfrm>
        </p:spPr>
        <p:txBody>
          <a:bodyPr>
            <a:normAutofit/>
          </a:bodyPr>
          <a:lstStyle/>
          <a:p>
            <a:pPr marL="87313" indent="49213" algn="ctr">
              <a:buClrTx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Использование средств индивидуальной защиты (СИЗ) является важнейшим аспектом снижения доз облучения       у детей </a:t>
            </a:r>
            <a:endParaRPr lang="ru-RU" sz="2400" dirty="0">
              <a:solidFill>
                <a:srgbClr val="0206BE"/>
              </a:solidFill>
            </a:endParaRPr>
          </a:p>
        </p:txBody>
      </p:sp>
      <p:pic>
        <p:nvPicPr>
          <p:cNvPr id="14340" name="Picture 4" descr="C:\Users\user\Desktop\86-0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2536229" cy="313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C:\Users\user\Desktop\86-0-big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80928"/>
            <a:ext cx="2664296" cy="3101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3" name="Picture 7" descr="C:\Users\user\Desktop\p111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780928"/>
            <a:ext cx="2016225" cy="3043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27584" y="5877272"/>
            <a:ext cx="1207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206BE"/>
                </a:solidFill>
              </a:rPr>
              <a:t>Воротник</a:t>
            </a:r>
            <a:endParaRPr lang="ru-RU" dirty="0">
              <a:solidFill>
                <a:srgbClr val="0206B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877272"/>
            <a:ext cx="1343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206BE"/>
                </a:solidFill>
              </a:rPr>
              <a:t>Передники</a:t>
            </a:r>
            <a:endParaRPr lang="ru-RU" dirty="0">
              <a:solidFill>
                <a:srgbClr val="0206B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5949280"/>
            <a:ext cx="1680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206BE"/>
                </a:solidFill>
              </a:rPr>
              <a:t>Юбка, фартук</a:t>
            </a:r>
            <a:endParaRPr lang="ru-RU" dirty="0">
              <a:solidFill>
                <a:srgbClr val="0206BE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79296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Средства индивидуальной защиты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komplekt-plastin-2-4-elementa-pb-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00504"/>
            <a:ext cx="2857520" cy="2663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 descr="C:\Users\user\Desktop\rentgen_11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3456384" cy="255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презентация рентгенология — копия\nmp1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142984"/>
            <a:ext cx="3429024" cy="5110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929190" y="3571876"/>
            <a:ext cx="3792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206BE"/>
                </a:solidFill>
              </a:rPr>
              <a:t>Набор защитных пластин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4282" y="0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Средства индивидуальной защиты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:\фото\ФОТО КОРПУСОВ\DSC035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9" y="2500306"/>
            <a:ext cx="4286280" cy="3208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Структура отделения лучевой диагностики БУЗОО "ГДКБ № 3"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4725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Рентгенодиагностические аппараты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6093296"/>
            <a:ext cx="26642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</a:t>
            </a:r>
            <a:r>
              <a:rPr lang="en-US" sz="2400" dirty="0" smtClean="0">
                <a:solidFill>
                  <a:schemeClr val="bg1"/>
                </a:solidFill>
              </a:rPr>
              <a:t>CLINODIGIT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(на 3 рабочих места)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6" name="Picture 3" descr="D:\СВЕТИК\фото для презентации\DSCN99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3240360" cy="2468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" descr="D:\СВЕТИК\фото для презентации\DSCN00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34888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D:\СВЕТИК\фото для презентации\DSCN99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3293501" cy="247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131840" y="4869160"/>
            <a:ext cx="24397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 </a:t>
            </a:r>
            <a:r>
              <a:rPr lang="ru-RU" sz="2800" dirty="0" err="1" smtClean="0">
                <a:solidFill>
                  <a:schemeClr val="bg1"/>
                </a:solidFill>
              </a:rPr>
              <a:t>Телемедикс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(на 3 рабочих места)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717032"/>
            <a:ext cx="2439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</a:t>
            </a:r>
            <a:r>
              <a:rPr lang="en-US" sz="2400" dirty="0" smtClean="0">
                <a:solidFill>
                  <a:schemeClr val="bg1"/>
                </a:solidFill>
              </a:rPr>
              <a:t>CLINOMAT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(на 2 рабочих места)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Рентгенодиагностическая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аппаратура</a:t>
            </a:r>
            <a:endParaRPr lang="ru-RU" dirty="0"/>
          </a:p>
        </p:txBody>
      </p:sp>
      <p:pic>
        <p:nvPicPr>
          <p:cNvPr id="52227" name="Picture 3" descr="D:\СВЕТИК\фото для презентации\DSCN99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93643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9" name="Picture 5" descr="D:\СВЕТИК\фото для презентации\DSCN99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3095415" cy="226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8" name="Picture 4" descr="D:\СВЕТИК\фото для презентации\DSCN997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59869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4365104"/>
            <a:ext cx="5141729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206BE"/>
                </a:solidFill>
              </a:rPr>
              <a:t>Дигитайзеры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206BE"/>
                </a:solidFill>
              </a:rPr>
              <a:t>Проявочные машины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206BE"/>
                </a:solidFill>
              </a:rPr>
              <a:t>Кассеты с люминесцентными </a:t>
            </a:r>
          </a:p>
          <a:p>
            <a:r>
              <a:rPr lang="ru-RU" sz="2800" dirty="0" smtClean="0">
                <a:solidFill>
                  <a:srgbClr val="0206BE"/>
                </a:solidFill>
              </a:rPr>
              <a:t>  экранами</a:t>
            </a:r>
            <a:endParaRPr lang="ru-RU" sz="2800" dirty="0">
              <a:solidFill>
                <a:srgbClr val="0206BE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Рентген исследования на С-дуге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2771" name="Picture 3" descr="C:\Users\user\Desktop\escoli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1944216" cy="2904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5" descr="C:\Users\user\Desktop\11_2-730x10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256657"/>
            <a:ext cx="1872208" cy="2977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C:\Users\user\Desktop\perelom-kostej-predplechy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365104"/>
            <a:ext cx="4058817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5" name="Picture 7" descr="C:\Users\user\Desktop\0a3ef359638ab0cdab3e9e22e4a92b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248091"/>
            <a:ext cx="2952328" cy="2398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" descr="D:\СВЕТИК\фото для презентации\DSCN00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4032448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70916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рентгенография органов                          грудной  клетки 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рентгенография черепа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рентгенография конечностей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рентгенография позвоночника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внутривенная урография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цистография 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бронхографии</a:t>
            </a:r>
          </a:p>
          <a:p>
            <a:pPr>
              <a:buClr>
                <a:srgbClr val="C00000"/>
              </a:buClr>
            </a:pPr>
            <a:r>
              <a:rPr lang="ru-RU" b="1" dirty="0" smtClean="0">
                <a:solidFill>
                  <a:srgbClr val="0206BE"/>
                </a:solidFill>
              </a:rPr>
              <a:t>ирригография</a:t>
            </a:r>
            <a:endParaRPr lang="ru-RU" dirty="0">
              <a:solidFill>
                <a:srgbClr val="0206BE"/>
              </a:solidFill>
            </a:endParaRPr>
          </a:p>
        </p:txBody>
      </p:sp>
      <p:pic>
        <p:nvPicPr>
          <p:cNvPr id="4" name="Picture 6" descr="328324-562219-58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7000892" y="1357298"/>
            <a:ext cx="1584325" cy="216058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7" descr="normal_ivu"/>
          <p:cNvPicPr>
            <a:picLocks noChangeAspect="1" noChangeArrowheads="1"/>
          </p:cNvPicPr>
          <p:nvPr/>
        </p:nvPicPr>
        <p:blipFill>
          <a:blip r:embed="rId3" cstate="screen">
            <a:lum bright="-2000" contrast="2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929066"/>
            <a:ext cx="1681163" cy="225425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Рентгенологические обследования у детей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521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Количественное распределение рентген исследований 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3075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476250" y="1755775"/>
          <a:ext cx="8248650" cy="400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Лист" r:id="rId3" imgW="7078975" imgH="3436560" progId="Excel.Sheet.8">
                  <p:embed/>
                </p:oleObj>
              </mc:Choice>
              <mc:Fallback>
                <p:oleObj name="Лист" r:id="rId3" imgW="7078975" imgH="3436560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0" y="1755775"/>
                        <a:ext cx="8248650" cy="40052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7BA8D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 descr="C:\Users\user\Desktop\Новая папка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3998912" cy="47656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методы исследования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7" name="Picture 5" descr="C:\Users\user\Desktop\R-чашеч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916832"/>
            <a:ext cx="4032447" cy="482453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3528" y="620688"/>
            <a:ext cx="590465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Внутривенная урография 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Киста правой почки 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Гидронефроз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6309320"/>
            <a:ext cx="300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0F0F0"/>
                </a:solidFill>
              </a:rPr>
              <a:t>1</a:t>
            </a:r>
            <a:endParaRPr lang="ru-RU" sz="2400" dirty="0">
              <a:solidFill>
                <a:srgbClr val="F0F0F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460432" y="6237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0F0F0"/>
                </a:solidFill>
              </a:rPr>
              <a:t>2</a:t>
            </a:r>
            <a:endParaRPr lang="ru-RU" sz="2400" dirty="0">
              <a:solidFill>
                <a:srgbClr val="F0F0F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5976" y="630932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4290"/>
            <a:ext cx="8589640" cy="5879006"/>
          </a:xfrm>
        </p:spPr>
        <p:txBody>
          <a:bodyPr/>
          <a:lstStyle/>
          <a:p>
            <a:pPr algn="ctr">
              <a:buClrTx/>
              <a:buNone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Главные задачи при проведении </a:t>
            </a:r>
            <a:r>
              <a:rPr lang="ru-RU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рентгенологическихх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исследований у детей: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206BE"/>
                </a:solidFill>
              </a:rPr>
              <a:t>качество получаемой                        диагностической информации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206BE"/>
                </a:solidFill>
              </a:rPr>
              <a:t>безопасность проведения                             исследования</a:t>
            </a:r>
          </a:p>
          <a:p>
            <a:pPr>
              <a:buClr>
                <a:srgbClr val="C00000"/>
              </a:buClr>
              <a:buNone/>
            </a:pPr>
            <a:endParaRPr lang="ru-RU" u="sng" dirty="0" smtClean="0">
              <a:solidFill>
                <a:srgbClr val="0206BE"/>
              </a:solidFill>
            </a:endParaRPr>
          </a:p>
        </p:txBody>
      </p:sp>
      <p:pic>
        <p:nvPicPr>
          <p:cNvPr id="3074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500174"/>
            <a:ext cx="2816401" cy="1875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3500438"/>
            <a:ext cx="8072494" cy="30469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    Обеспечение радиационной безопасности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при проведении детям  рентгенологических   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  исследований предусматривает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       комплекс защитных мероприятий,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       требующих участия различных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                категорий специалистов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             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Picture 1" descr="C:\Users\user\Desktop\RadiationHazard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857628"/>
            <a:ext cx="2498687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методы исследования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9" name="Picture 7" descr="C:\Users\user\Desktop\циста-рефлюкс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844824"/>
            <a:ext cx="3826209" cy="4880542"/>
          </a:xfrm>
          <a:prstGeom prst="rect">
            <a:avLst/>
          </a:prstGeom>
          <a:noFill/>
        </p:spPr>
      </p:pic>
      <p:pic>
        <p:nvPicPr>
          <p:cNvPr id="44040" name="Picture 8" descr="C:\Users\user\Desktop\ПМР в удвое лев п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713594" cy="489654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707904" y="6237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44408" y="630932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620688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Цистография</a:t>
            </a:r>
          </a:p>
          <a:p>
            <a:r>
              <a:rPr lang="ru-RU" sz="2400" b="1" dirty="0" smtClean="0">
                <a:solidFill>
                  <a:srgbClr val="0206BE"/>
                </a:solidFill>
              </a:rPr>
              <a:t>1. Двухсторонний пузырно-мочеточниковый рефлюкс</a:t>
            </a:r>
          </a:p>
          <a:p>
            <a:r>
              <a:rPr lang="ru-RU" sz="2400" b="1" dirty="0" smtClean="0">
                <a:solidFill>
                  <a:srgbClr val="0206BE"/>
                </a:solidFill>
              </a:rPr>
              <a:t>2. Удвоение левой почки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5976" y="630932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Специальные исследования с бариевой смесью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96752"/>
            <a:ext cx="8784976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Высокая желудочно-кишечная непроходимость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Обзорная рентгенограмма органов брюшной полости  до и после введения контрастного препарата </a:t>
            </a:r>
            <a:r>
              <a:rPr lang="en-US" sz="2400" dirty="0" smtClean="0">
                <a:solidFill>
                  <a:srgbClr val="0206BE"/>
                </a:solidFill>
              </a:rPr>
              <a:t> per </a:t>
            </a:r>
            <a:r>
              <a:rPr lang="en-US" sz="2400" dirty="0" err="1" smtClean="0">
                <a:solidFill>
                  <a:srgbClr val="0206BE"/>
                </a:solidFill>
              </a:rPr>
              <a:t>os</a:t>
            </a:r>
            <a:r>
              <a:rPr lang="en-US" sz="2400" dirty="0" smtClean="0">
                <a:solidFill>
                  <a:srgbClr val="0206BE"/>
                </a:solidFill>
              </a:rPr>
              <a:t> </a:t>
            </a:r>
            <a:r>
              <a:rPr lang="ru-RU" sz="2400" dirty="0" smtClean="0">
                <a:solidFill>
                  <a:srgbClr val="0206BE"/>
                </a:solidFill>
              </a:rPr>
              <a:t>(бариевая смесь) </a:t>
            </a:r>
          </a:p>
        </p:txBody>
      </p:sp>
      <p:pic>
        <p:nvPicPr>
          <p:cNvPr id="50177" name="Picture 1" descr="C:\Users\user\Desktop\Новая папка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3681413" cy="4383088"/>
          </a:xfrm>
          <a:prstGeom prst="rect">
            <a:avLst/>
          </a:prstGeom>
          <a:noFill/>
        </p:spPr>
      </p:pic>
      <p:pic>
        <p:nvPicPr>
          <p:cNvPr id="50178" name="Picture 2" descr="C:\Users\user\Desktop\Новая папка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4864"/>
            <a:ext cx="3687763" cy="4383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Специальные исследования с бариевой смесью</a:t>
            </a:r>
            <a:endParaRPr lang="ru-RU" sz="3200" dirty="0"/>
          </a:p>
        </p:txBody>
      </p:sp>
      <p:pic>
        <p:nvPicPr>
          <p:cNvPr id="4" name="Picture 3" descr="C:\Users\user\Desktop\павлов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3316157" cy="4176464"/>
          </a:xfrm>
          <a:prstGeom prst="rect">
            <a:avLst/>
          </a:prstGeom>
          <a:noFill/>
        </p:spPr>
      </p:pic>
      <p:pic>
        <p:nvPicPr>
          <p:cNvPr id="5" name="Picture 4" descr="C:\Users\user\Desktop\павл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3359655" cy="41764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63888" y="6237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40352" y="62373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196752"/>
            <a:ext cx="8244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Ирригография</a:t>
            </a:r>
            <a:r>
              <a:rPr lang="ru-RU" sz="2400" b="1" dirty="0" smtClean="0">
                <a:solidFill>
                  <a:srgbClr val="C00000"/>
                </a:solidFill>
              </a:rPr>
              <a:t>. Кишечная непроходимость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206BE"/>
                </a:solidFill>
              </a:rPr>
              <a:t>Наполнение кишечника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206BE"/>
                </a:solidFill>
              </a:rPr>
              <a:t>Опорожнение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 descr="C:\Users\user\Desktop\Новая папка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789040"/>
            <a:ext cx="2614613" cy="28400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Инородные тела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 descr="C:\Users\user\Desktop\ртут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6261" y="3789040"/>
            <a:ext cx="2077023" cy="2808312"/>
          </a:xfrm>
          <a:prstGeom prst="rect">
            <a:avLst/>
          </a:prstGeom>
          <a:noFill/>
        </p:spPr>
      </p:pic>
      <p:pic>
        <p:nvPicPr>
          <p:cNvPr id="46083" name="Picture 3" descr="C:\Users\user\Desktop\ИТ пищ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2664296" cy="3056104"/>
          </a:xfrm>
          <a:prstGeom prst="rect">
            <a:avLst/>
          </a:prstGeom>
          <a:noFill/>
        </p:spPr>
      </p:pic>
      <p:pic>
        <p:nvPicPr>
          <p:cNvPr id="46084" name="Picture 4" descr="C:\Users\user\Desktop\vyj;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692696"/>
            <a:ext cx="2088232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355976" y="335699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3356992"/>
            <a:ext cx="300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6021288"/>
            <a:ext cx="300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6093296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2132856"/>
            <a:ext cx="4572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Монета в пищеводе,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    булавка в нижнем отделе кишечника</a:t>
            </a:r>
          </a:p>
          <a:p>
            <a:pPr marL="358775" indent="-342900"/>
            <a:r>
              <a:rPr lang="ru-RU" sz="2400" b="1" dirty="0" smtClean="0">
                <a:solidFill>
                  <a:srgbClr val="0206BE"/>
                </a:solidFill>
              </a:rPr>
              <a:t>2. Батарейки в нижнем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     отделе кишечника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3. Ключ в пищеводе 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4. Ртуть в кишечнике</a:t>
            </a:r>
            <a:endParaRPr lang="ru-RU" sz="2400" dirty="0">
              <a:solidFill>
                <a:srgbClr val="0206B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 descr="C:\Users\user\Desktop\Новая папка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293096"/>
            <a:ext cx="2389188" cy="23891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Рентгенологические исследования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7106" name="Picture 2" descr="C:\Users\user\Desktop\полидактилия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484784"/>
            <a:ext cx="2353673" cy="2728121"/>
          </a:xfrm>
          <a:prstGeom prst="rect">
            <a:avLst/>
          </a:prstGeom>
          <a:noFill/>
        </p:spPr>
      </p:pic>
      <p:pic>
        <p:nvPicPr>
          <p:cNvPr id="47107" name="Picture 3" descr="C:\Users\user\Desktop\мтс0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2896" y="1484784"/>
            <a:ext cx="2553283" cy="2664296"/>
          </a:xfrm>
          <a:prstGeom prst="rect">
            <a:avLst/>
          </a:prstGeom>
          <a:noFill/>
        </p:spPr>
      </p:pic>
      <p:pic>
        <p:nvPicPr>
          <p:cNvPr id="47109" name="Picture 5" descr="C:\Users\user\Desktop\вдавл пер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293096"/>
            <a:ext cx="2448272" cy="2386551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3779912" y="4365104"/>
            <a:ext cx="144016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868144" y="1772816"/>
            <a:ext cx="216024" cy="648072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796136" y="371703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60432" y="378904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388424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1643050"/>
            <a:ext cx="3635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Объемное образование легкого</a:t>
            </a:r>
          </a:p>
          <a:p>
            <a:pPr marL="342900" indent="-342900"/>
            <a:endParaRPr lang="ru-RU" sz="2400" b="1" dirty="0" smtClean="0">
              <a:solidFill>
                <a:srgbClr val="0206BE"/>
              </a:solidFill>
            </a:endParaRPr>
          </a:p>
          <a:p>
            <a:pPr marL="457200" indent="-457200"/>
            <a:r>
              <a:rPr lang="ru-RU" sz="2400" b="1" dirty="0" smtClean="0">
                <a:solidFill>
                  <a:srgbClr val="0206BE"/>
                </a:solidFill>
              </a:rPr>
              <a:t>2.   Полидактилия</a:t>
            </a:r>
          </a:p>
          <a:p>
            <a:pPr marL="457200" indent="-457200"/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3.   Вдавленный перелом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 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4.   Перелом плечевой кости и обеих костей предплечья со смещением</a:t>
            </a:r>
            <a:endParaRPr lang="ru-RU" sz="2400" dirty="0">
              <a:solidFill>
                <a:srgbClr val="0206B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Количественное распределение рентген исследований по органам и системам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1" y="1772816"/>
          <a:ext cx="8928994" cy="4085075"/>
        </p:xfrm>
        <a:graphic>
          <a:graphicData uri="http://schemas.openxmlformats.org/drawingml/2006/table">
            <a:tbl>
              <a:tblPr/>
              <a:tblGrid>
                <a:gridCol w="776008"/>
                <a:gridCol w="800009"/>
                <a:gridCol w="800009"/>
                <a:gridCol w="800009"/>
                <a:gridCol w="800009"/>
                <a:gridCol w="800009"/>
                <a:gridCol w="800009"/>
                <a:gridCol w="850677"/>
                <a:gridCol w="850677"/>
                <a:gridCol w="825789"/>
                <a:gridCol w="825789"/>
              </a:tblGrid>
              <a:tr h="120727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Года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Органы грудной клетки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Желудочно-кишечный тракт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Кости черепа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Костно-суставная система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Снимки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Снимки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Снимки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Снимки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Снимки</a:t>
                      </a:r>
                      <a:endParaRPr lang="ru-RU" sz="1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64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11113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7805" algn="ctr"/>
                        </a:tabLs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20818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452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375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12844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7082  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77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15477</a:t>
                      </a:r>
                      <a:endParaRPr lang="ru-RU" sz="16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29133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586</a:t>
                      </a:r>
                      <a:endParaRPr lang="ru-RU" sz="16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</a:t>
                      </a:r>
                      <a:endParaRPr lang="ru-RU" sz="16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</a:t>
                      </a:r>
                      <a:endParaRPr lang="ru-RU" sz="16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7072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14059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7262 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13911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8834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Магнитно-резонансная томография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571612"/>
            <a:ext cx="47149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206BE"/>
                </a:solidFill>
              </a:rPr>
              <a:t>головного мозга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ангиография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гипофиза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придаточных пазух носа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всех отделов позвоночника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органов брюшной полости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суставов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206BE"/>
                </a:solidFill>
              </a:rPr>
              <a:t> малого таза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928670"/>
            <a:ext cx="49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Виды МР- исследований </a:t>
            </a:r>
            <a:endParaRPr lang="ru-RU" sz="2800" b="1" dirty="0"/>
          </a:p>
        </p:txBody>
      </p:sp>
      <p:pic>
        <p:nvPicPr>
          <p:cNvPr id="9" name="Picture 7" descr="mrt-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4714883"/>
            <a:ext cx="1621728" cy="1929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" name="Picture 8" descr="13-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714884"/>
            <a:ext cx="1584584" cy="1928826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3009" name="Picture 1" descr="C:\Users\user\Desktop\DSCN79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9597" y="4077072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1" name="Picture 3" descr="C:\Users\user\Desktop\Рисунок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052736"/>
            <a:ext cx="2376264" cy="291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Количественное распределение </a:t>
            </a:r>
            <a:r>
              <a:rPr lang="ru-RU" sz="3600" dirty="0" err="1" smtClean="0">
                <a:solidFill>
                  <a:srgbClr val="C00000"/>
                </a:solidFill>
              </a:rPr>
              <a:t>МР-исследований</a:t>
            </a:r>
            <a:r>
              <a:rPr lang="ru-RU" sz="3600" dirty="0" smtClean="0">
                <a:solidFill>
                  <a:srgbClr val="C00000"/>
                </a:solidFill>
              </a:rPr>
              <a:t> по аномалиям головного мозга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18" y="1556792"/>
          <a:ext cx="8643999" cy="5086918"/>
        </p:xfrm>
        <a:graphic>
          <a:graphicData uri="http://schemas.openxmlformats.org/drawingml/2006/table">
            <a:tbl>
              <a:tblPr/>
              <a:tblGrid>
                <a:gridCol w="6162851"/>
                <a:gridCol w="1280593"/>
                <a:gridCol w="1200555"/>
              </a:tblGrid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 /Годы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2016г.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2017г.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8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Головного мозга при демиелинизирующих заболеваниях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209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Головного мозга сосудистая </a:t>
                      </a:r>
                      <a:r>
                        <a:rPr lang="ru-RU" sz="16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патология:</a:t>
                      </a:r>
                      <a:endParaRPr lang="ru-RU" sz="1600" b="0" dirty="0" smtClean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Артериовенозная мальформация</a:t>
                      </a:r>
                      <a:endParaRPr lang="ru-RU" sz="1600" b="0" dirty="0" smtClean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Кавернозные ангиомы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Ишемическое нарушение мозгового кровообращения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0" dirty="0" smtClean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Аномалия Арнольда - Киари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207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Агенезия мозолистого тела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273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Комплекс Денди - Уокера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Гидроцефалия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Нейрофиброматоз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Опухоли и опухолевые заболевания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Гипоксический – ишемический процесс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6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16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1124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1623</a:t>
                      </a:r>
                      <a:endParaRPr lang="ru-RU" sz="16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305" marR="6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Users\user\Desktop\Новая папка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268760"/>
            <a:ext cx="2103438" cy="26511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Виды выявленной патологии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 descr="C:\Users\user\Desktop\отработанные\Новая папка\Новая папка\ВЧ синуси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2164510" cy="2664296"/>
          </a:xfrm>
          <a:prstGeom prst="rect">
            <a:avLst/>
          </a:prstGeom>
          <a:noFill/>
        </p:spPr>
      </p:pic>
      <p:pic>
        <p:nvPicPr>
          <p:cNvPr id="34819" name="Picture 3" descr="C:\Users\user\Desktop\отработанные\Новая папка\Новая папка\Гемотом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160240" cy="2712410"/>
          </a:xfrm>
          <a:prstGeom prst="rect">
            <a:avLst/>
          </a:prstGeom>
          <a:noFill/>
        </p:spPr>
      </p:pic>
      <p:pic>
        <p:nvPicPr>
          <p:cNvPr id="34820" name="Picture 4" descr="C:\Users\user\Desktop\отработанные\Новая папка\Новая папка\Гидроцифа.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2160240" cy="2664296"/>
          </a:xfrm>
          <a:prstGeom prst="rect">
            <a:avLst/>
          </a:prstGeom>
          <a:noFill/>
        </p:spPr>
      </p:pic>
      <p:pic>
        <p:nvPicPr>
          <p:cNvPr id="34821" name="Picture 5" descr="C:\Users\user\Desktop\отработанные\Новая папка\Новая папка\ОНМК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149080"/>
            <a:ext cx="2101738" cy="2494693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395536" y="1484784"/>
            <a:ext cx="432048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236296" y="5157192"/>
            <a:ext cx="648072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50100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357301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357301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 flipV="1">
            <a:off x="8460432" y="3068960"/>
            <a:ext cx="432048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8676456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676456" y="350100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0" y="4221088"/>
            <a:ext cx="7102394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Подапоневротическая гематома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Верхний челюстной синусит двухсторонний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Гидроцефалия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Аномалия Арнольда-Киари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Острое нарушение мозгового кровообращения </a:t>
            </a:r>
          </a:p>
          <a:p>
            <a:pPr marL="342900" indent="-342900">
              <a:buAutoNum type="arabicPeriod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выявленной патологии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5842" name="Picture 2" descr="C:\Users\user\Desktop\отработанные\Новая папка\Новая папка\Объем. образ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2646469" cy="2664296"/>
          </a:xfrm>
          <a:prstGeom prst="rect">
            <a:avLst/>
          </a:prstGeom>
          <a:noFill/>
        </p:spPr>
      </p:pic>
      <p:pic>
        <p:nvPicPr>
          <p:cNvPr id="35843" name="Picture 3" descr="C:\Users\user\Desktop\отработанные\Новая папка\Новая папка\объем.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412776"/>
            <a:ext cx="2268760" cy="2664295"/>
          </a:xfrm>
          <a:prstGeom prst="rect">
            <a:avLst/>
          </a:prstGeom>
          <a:noFill/>
        </p:spPr>
      </p:pic>
      <p:pic>
        <p:nvPicPr>
          <p:cNvPr id="35844" name="Picture 4" descr="C:\Users\user\Desktop\отработанные\Новая папка\Новая папка\Рас. склерос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221088"/>
            <a:ext cx="2525181" cy="2520280"/>
          </a:xfrm>
          <a:prstGeom prst="rect">
            <a:avLst/>
          </a:prstGeom>
          <a:noFill/>
        </p:spPr>
      </p:pic>
      <p:pic>
        <p:nvPicPr>
          <p:cNvPr id="35846" name="Picture 6" descr="C:\Users\user\Desktop\МРТ -АБСЦЕС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221088"/>
            <a:ext cx="2273700" cy="25202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300192" y="36450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76456" y="36450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956376" y="5085184"/>
            <a:ext cx="79208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1556792"/>
            <a:ext cx="38918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Объемное образование до введение контрастного препарата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2.  Объемное образование после введения контрастного препарата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3. </a:t>
            </a:r>
            <a:r>
              <a:rPr lang="ru-RU" sz="2400" b="1" dirty="0" err="1" smtClean="0">
                <a:solidFill>
                  <a:srgbClr val="0206BE"/>
                </a:solidFill>
              </a:rPr>
              <a:t>Демиелинизирующий</a:t>
            </a:r>
            <a:r>
              <a:rPr lang="ru-RU" sz="2400" b="1" dirty="0" smtClean="0">
                <a:solidFill>
                  <a:srgbClr val="0206BE"/>
                </a:solidFill>
              </a:rPr>
              <a:t> процесс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4.  Абсцесс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3026046"/>
          </a:xfrm>
        </p:spPr>
        <p:txBody>
          <a:bodyPr>
            <a:normAutofit fontScale="92500" lnSpcReduction="10000"/>
          </a:bodyPr>
          <a:lstStyle/>
          <a:p>
            <a:pPr algn="ctr">
              <a:buClrTx/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Дети – это особые пациенты</a:t>
            </a:r>
          </a:p>
          <a:p>
            <a:pPr algn="ctr">
              <a:buClrTx/>
              <a:buNone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206BE"/>
                </a:solidFill>
              </a:rPr>
              <a:t>необходимо бережно обращаться и понимать их  </a:t>
            </a:r>
          </a:p>
          <a:p>
            <a:pPr marL="174625" indent="-38100"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206BE"/>
                </a:solidFill>
              </a:rPr>
              <a:t>чтобы поговорить с ребенком и подружиться с ним, требуется терпение и время</a:t>
            </a: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206BE"/>
                </a:solidFill>
              </a:rPr>
              <a:t> чтобы он сотрудничал с вами при исследовании, найти способ объяснить ребенку ваши действия </a:t>
            </a:r>
          </a:p>
          <a:p>
            <a:endParaRPr lang="ru-RU" dirty="0"/>
          </a:p>
        </p:txBody>
      </p:sp>
      <p:pic>
        <p:nvPicPr>
          <p:cNvPr id="4098" name="Picture 2" descr="C:\Users\user\Desktop\_mg_9412_thithsthithythitfrthithhthdya_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00438"/>
            <a:ext cx="4608512" cy="3072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sovremennaya-rentgen-ustanovka-podarennaya-blagotvoritelnym-fondom-rimsko-katolicheskoy-cerkvi-karita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3286124"/>
            <a:ext cx="2838022" cy="331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9817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Количественное распределение </a:t>
            </a:r>
            <a:r>
              <a:rPr lang="ru-RU" sz="3200" dirty="0" err="1" smtClean="0">
                <a:solidFill>
                  <a:srgbClr val="C00000"/>
                </a:solidFill>
              </a:rPr>
              <a:t>МР-исследований</a:t>
            </a:r>
            <a:r>
              <a:rPr lang="ru-RU" sz="3200" dirty="0" smtClean="0">
                <a:solidFill>
                  <a:srgbClr val="C00000"/>
                </a:solidFill>
              </a:rPr>
              <a:t> по патологиям позвоночника 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3" y="1467176"/>
          <a:ext cx="8143934" cy="5064176"/>
        </p:xfrm>
        <a:graphic>
          <a:graphicData uri="http://schemas.openxmlformats.org/drawingml/2006/table">
            <a:tbl>
              <a:tblPr/>
              <a:tblGrid>
                <a:gridCol w="4807888"/>
                <a:gridCol w="1653756"/>
                <a:gridCol w="1682290"/>
              </a:tblGrid>
              <a:tr h="449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выявленной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патологии / Годы</a:t>
                      </a:r>
                      <a:endParaRPr lang="ru-RU" sz="20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52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Дегенеративно-дистрофические заболевания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1908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2287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Компрессионные переломы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234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258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4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Метастатическое поражение 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Опухоли позвоночника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Опухоли спинного мозга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Сирингомиелия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Спондилит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Демиелинизирующий процесс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Кисты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Сосудистая патология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Остеохондропатия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Спондилолистез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8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14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Норма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316</a:t>
                      </a:r>
                      <a:endParaRPr lang="ru-RU" sz="180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345</a:t>
                      </a:r>
                      <a:endParaRPr lang="ru-RU" sz="18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73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2664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3107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931" marR="40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выявленной патологии</a:t>
            </a:r>
            <a:endParaRPr lang="ru-RU" dirty="0"/>
          </a:p>
        </p:txBody>
      </p:sp>
      <p:pic>
        <p:nvPicPr>
          <p:cNvPr id="36866" name="Picture 2" descr="C:\Users\user\Desktop\отработанные\Новая папка\Новая папка\Компрес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268761"/>
            <a:ext cx="2160240" cy="2448271"/>
          </a:xfrm>
          <a:prstGeom prst="rect">
            <a:avLst/>
          </a:prstGeom>
          <a:noFill/>
        </p:spPr>
      </p:pic>
      <p:pic>
        <p:nvPicPr>
          <p:cNvPr id="36867" name="Picture 3" descr="C:\Users\user\Desktop\отработанные\Новая папка\Новая папка\Объе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2304256" cy="2448272"/>
          </a:xfrm>
          <a:prstGeom prst="rect">
            <a:avLst/>
          </a:prstGeom>
          <a:noFill/>
        </p:spPr>
      </p:pic>
      <p:pic>
        <p:nvPicPr>
          <p:cNvPr id="36868" name="Picture 4" descr="C:\Users\user\Desktop\отработанные\Новая папка\Новая папка\Сколеоз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861048"/>
            <a:ext cx="2304256" cy="27980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56176" y="328498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60432" y="328498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616530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988840"/>
            <a:ext cx="442798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ru-RU" sz="2400" b="1" dirty="0" smtClean="0">
                <a:solidFill>
                  <a:srgbClr val="0206BE"/>
                </a:solidFill>
              </a:rPr>
              <a:t>. Объемное образование</a:t>
            </a:r>
          </a:p>
          <a:p>
            <a:pPr marL="342900" indent="-342900">
              <a:buAutoNum type="arabicPeriod"/>
            </a:pPr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2. Компрессионный перелом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 </a:t>
            </a: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3. Сколиоз грудо-поясничный</a:t>
            </a:r>
          </a:p>
          <a:p>
            <a:pPr marL="342900" indent="-342900">
              <a:buAutoNum type="arabicPeriod"/>
            </a:pPr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4. Гидромиелия</a:t>
            </a:r>
          </a:p>
          <a:p>
            <a:pPr marL="342900" indent="-342900"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6870" name="Picture 6" descr="C:\Users\user\Desktop\Новая папка (2)\DSCN99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861048"/>
            <a:ext cx="2160240" cy="282872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8532440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292080" y="2708920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668344" y="1700808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20313115">
            <a:off x="7884368" y="4005064"/>
            <a:ext cx="504056" cy="1224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Количественное распределение </a:t>
            </a:r>
            <a:r>
              <a:rPr lang="ru-RU" sz="3200" dirty="0" err="1" smtClean="0">
                <a:solidFill>
                  <a:srgbClr val="C00000"/>
                </a:solidFill>
              </a:rPr>
              <a:t>МР-исследований</a:t>
            </a:r>
            <a:r>
              <a:rPr lang="ru-RU" sz="3200" dirty="0" smtClean="0">
                <a:solidFill>
                  <a:srgbClr val="C00000"/>
                </a:solidFill>
              </a:rPr>
              <a:t> по суставам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628800"/>
          <a:ext cx="7786741" cy="4800596"/>
        </p:xfrm>
        <a:graphic>
          <a:graphicData uri="http://schemas.openxmlformats.org/drawingml/2006/table">
            <a:tbl>
              <a:tblPr/>
              <a:tblGrid>
                <a:gridCol w="3754528"/>
                <a:gridCol w="1848338"/>
                <a:gridCol w="2183875"/>
              </a:tblGrid>
              <a:tr h="59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Исследования /Годы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336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Плечевого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Локтевого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Лучезапястного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Тазобедренного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Коленного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275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291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Голеностопного </a:t>
                      </a: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сустава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206B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2400" dirty="0">
                        <a:solidFill>
                          <a:srgbClr val="0206B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95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C:\Users\user\Desktop\Новая папка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2316163" cy="2749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выявленной патологии</a:t>
            </a:r>
            <a:endParaRPr lang="ru-RU" dirty="0"/>
          </a:p>
        </p:txBody>
      </p:sp>
      <p:pic>
        <p:nvPicPr>
          <p:cNvPr id="37891" name="Picture 3" descr="C:\Users\user\Desktop\отработанные\Новая папка\Новая папка\Синови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5" y="980728"/>
            <a:ext cx="2664296" cy="2736304"/>
          </a:xfrm>
          <a:prstGeom prst="rect">
            <a:avLst/>
          </a:prstGeom>
          <a:noFill/>
        </p:spPr>
      </p:pic>
      <p:pic>
        <p:nvPicPr>
          <p:cNvPr id="37892" name="Picture 4" descr="C:\Users\user\Desktop\отработанные\Новая папка\Новая папка\Остеомелит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2736304" cy="2736304"/>
          </a:xfrm>
          <a:prstGeom prst="rect">
            <a:avLst/>
          </a:prstGeom>
          <a:noFill/>
        </p:spPr>
      </p:pic>
      <p:pic>
        <p:nvPicPr>
          <p:cNvPr id="37893" name="Picture 5" descr="C:\Users\user\Desktop\отработанные\Новая папка\Новая папка\ТБС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2304256" cy="27761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23728" y="335699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35699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62373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1556792"/>
            <a:ext cx="3851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Объемное образование бедренной кости</a:t>
            </a:r>
          </a:p>
          <a:p>
            <a:pPr marL="342900" indent="-342900">
              <a:buAutoNum type="arabicPeriod"/>
            </a:pPr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Синовит плечевого сустава</a:t>
            </a:r>
          </a:p>
          <a:p>
            <a:pPr marL="342900" indent="-342900">
              <a:buAutoNum type="arabicPeriod"/>
            </a:pPr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206BE"/>
                </a:solidFill>
              </a:rPr>
              <a:t> Гемартроз коленного сустава</a:t>
            </a:r>
          </a:p>
          <a:p>
            <a:pPr marL="342900" indent="-342900"/>
            <a:endParaRPr lang="ru-RU" sz="2400" b="1" dirty="0" smtClean="0">
              <a:solidFill>
                <a:srgbClr val="0206BE"/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rgbClr val="0206BE"/>
                </a:solidFill>
              </a:rPr>
              <a:t>4.    Остеомиелит пяточной кости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95536" y="2132856"/>
            <a:ext cx="648072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139952" y="4797152"/>
            <a:ext cx="1080120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1835696" y="4437112"/>
            <a:ext cx="432048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4427984" y="2780928"/>
            <a:ext cx="288032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C:\Users\user\Desktop\DSCN79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2906044" cy="2179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4" name="Picture 2" descr="C:\Users\user\Desktop\DSCN79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268760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Ультразвуковое исследование</a:t>
            </a:r>
            <a:r>
              <a:rPr lang="ru-RU" sz="4400" dirty="0" smtClean="0">
                <a:solidFill>
                  <a:srgbClr val="860000"/>
                </a:solidFill>
              </a:rPr>
              <a:t/>
            </a:r>
            <a:br>
              <a:rPr lang="ru-RU" sz="4400" dirty="0" smtClean="0">
                <a:solidFill>
                  <a:srgbClr val="86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70916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err="1" smtClean="0">
                <a:solidFill>
                  <a:srgbClr val="002060"/>
                </a:solidFill>
              </a:rPr>
              <a:t>нейросонография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органов брюшной полости и 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</a:t>
            </a:r>
            <a:r>
              <a:rPr lang="ru-RU" b="1" dirty="0" err="1" smtClean="0">
                <a:solidFill>
                  <a:srgbClr val="002060"/>
                </a:solidFill>
              </a:rPr>
              <a:t>забрюшинного</a:t>
            </a:r>
            <a:r>
              <a:rPr lang="ru-RU" b="1" dirty="0" smtClean="0">
                <a:solidFill>
                  <a:srgbClr val="002060"/>
                </a:solidFill>
              </a:rPr>
              <a:t> пространства 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органов грудной клетки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гинекологическое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органов мошонки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щитовидной и слюнных желез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костно-суставной системы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тазобедренных суставов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rgbClr val="860000"/>
              </a:buCl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у детей первого года жизни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solidFill>
                  <a:srgbClr val="C00000"/>
                </a:solidFill>
              </a:rPr>
              <a:t>Скрининговое</a:t>
            </a:r>
            <a:r>
              <a:rPr lang="ru-RU" sz="3600" dirty="0" smtClean="0">
                <a:solidFill>
                  <a:srgbClr val="C00000"/>
                </a:solidFill>
              </a:rPr>
              <a:t> исследование тазобедренных суставов </a:t>
            </a:r>
            <a:r>
              <a:rPr lang="ru-RU" sz="4400" dirty="0" smtClean="0">
                <a:solidFill>
                  <a:srgbClr val="860000"/>
                </a:solidFill>
              </a:rPr>
              <a:t/>
            </a:r>
            <a:br>
              <a:rPr lang="ru-RU" sz="4400" dirty="0" smtClean="0">
                <a:solidFill>
                  <a:srgbClr val="860000"/>
                </a:solidFill>
              </a:rPr>
            </a:br>
            <a:endParaRPr lang="ru-RU" dirty="0"/>
          </a:p>
        </p:txBody>
      </p:sp>
      <p:pic>
        <p:nvPicPr>
          <p:cNvPr id="4" name="Picture 3" descr="C:\Users\днс\Pictures\Новая папка (2)\7_i_gal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3144349" cy="277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днс\Pictures\Новая папка (2)\fourlaborat473030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384376" cy="2803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 descr="DSC0148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869160"/>
            <a:ext cx="2116138" cy="17272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4" descr="C:\Users\днс\Pictures\Новая папка (2)\b_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869160"/>
            <a:ext cx="1804988" cy="17272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5" descr="C:\Users\днс\Pictures\Новая папка (2)\223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4869160"/>
            <a:ext cx="2303462" cy="17272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Количественное распределение ультразвуковых исследований</a:t>
            </a:r>
            <a:r>
              <a:rPr lang="ru-RU" sz="4400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2772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95288" y="1758950"/>
          <a:ext cx="8569325" cy="456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name="Лист" r:id="rId3" imgW="5836822" imgH="3108888" progId="Excel.Sheet.8">
                  <p:embed/>
                </p:oleObj>
              </mc:Choice>
              <mc:Fallback>
                <p:oleObj name="Лист" r:id="rId3" imgW="5836822" imgH="3108888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758950"/>
                        <a:ext cx="8569325" cy="45624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4F81BD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EEECE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днс\Pictures\Новая папка (2)\rezonans-magnetyczny-helimed-diagnostic-imaging-sp-z-oo-sp-komandytow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035166" cy="4231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B3D6DE"/>
              </a:clrFrom>
              <a:clrTo>
                <a:srgbClr val="B3D6DE">
                  <a:alpha val="0"/>
                </a:srgbClr>
              </a:clrTo>
            </a:clrChange>
            <a:lum bright="4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142984"/>
            <a:ext cx="2699422" cy="4445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днс\Pictures\Новая папка (2)\7_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14554"/>
            <a:ext cx="3033050" cy="4066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Рентгенология в педиатрии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_84048865926267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4714884"/>
            <a:ext cx="7895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Благодарю за внимание!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esktop\det_ren_gr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714884"/>
            <a:ext cx="291632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t_370_600_910c12dbcf3d3fa828b9fcfd2f897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2194" y="2357430"/>
            <a:ext cx="2631806" cy="224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000760" cy="6669360"/>
          </a:xfrm>
        </p:spPr>
        <p:txBody>
          <a:bodyPr>
            <a:normAutofit fontScale="40000" lnSpcReduction="2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5100" dirty="0" smtClean="0">
              <a:solidFill>
                <a:schemeClr val="bg1"/>
              </a:solidFill>
            </a:endParaRPr>
          </a:p>
          <a:p>
            <a:pPr marL="411163" indent="-47625">
              <a:buClr>
                <a:srgbClr val="FF0000"/>
              </a:buClr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При наличии клинических            показаний на рентгенологические исследования могут быть              направлены дети любого возраста</a:t>
            </a:r>
            <a:endParaRPr lang="ru-RU" sz="60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51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1160463" indent="0">
              <a:buClr>
                <a:srgbClr val="FF0000"/>
              </a:buClr>
              <a:buNone/>
            </a:pPr>
            <a:r>
              <a:rPr lang="ru-RU" sz="6000" b="1" dirty="0" smtClean="0">
                <a:solidFill>
                  <a:srgbClr val="0206BE"/>
                </a:solidFill>
              </a:rPr>
              <a:t>Исследование с диагностической целью (особенно повторное) должно быть обосновано лечащим врачом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4500" dirty="0" smtClean="0">
              <a:solidFill>
                <a:srgbClr val="0070C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4500" dirty="0" smtClean="0">
              <a:solidFill>
                <a:srgbClr val="0070C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4500" dirty="0" smtClean="0">
              <a:solidFill>
                <a:srgbClr val="0070C0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363538" indent="0">
              <a:buClr>
                <a:srgbClr val="FF0000"/>
              </a:buClr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Проверочным исследованиям</a:t>
            </a:r>
          </a:p>
          <a:p>
            <a:pPr marL="363538" indent="0">
              <a:buClr>
                <a:srgbClr val="FF0000"/>
              </a:buClr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могут быть подвергнуты дети, </a:t>
            </a:r>
          </a:p>
          <a:p>
            <a:pPr marL="363538" indent="0">
              <a:buClr>
                <a:srgbClr val="FF0000"/>
              </a:buClr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начиная с 15 лет и старше.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user\Desktop\detyam-do-16-let-rentgen-delayut-pri-perelomah-ili-drugih-ekstrennyh-sluchayah-50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0"/>
            <a:ext cx="2993556" cy="201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428596" y="2214554"/>
            <a:ext cx="81369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71472" y="4643446"/>
            <a:ext cx="82089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85720" y="3143248"/>
            <a:ext cx="8286808" cy="30469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ClrTx/>
            </a:pPr>
            <a:r>
              <a:rPr lang="ru-RU" sz="2400" b="1" dirty="0" smtClean="0">
                <a:solidFill>
                  <a:srgbClr val="0206BE"/>
                </a:solidFill>
              </a:rPr>
              <a:t>Дети обладают рядом особенностей, </a:t>
            </a:r>
          </a:p>
          <a:p>
            <a:pPr>
              <a:buClrTx/>
            </a:pPr>
            <a:r>
              <a:rPr lang="ru-RU" sz="2400" b="1" dirty="0" smtClean="0">
                <a:solidFill>
                  <a:srgbClr val="0206BE"/>
                </a:solidFill>
              </a:rPr>
              <a:t>усугубляющих воздействие на них </a:t>
            </a:r>
          </a:p>
          <a:p>
            <a:pPr>
              <a:buClrTx/>
            </a:pPr>
            <a:r>
              <a:rPr lang="ru-RU" sz="2400" b="1" dirty="0" smtClean="0">
                <a:solidFill>
                  <a:srgbClr val="0206BE"/>
                </a:solidFill>
              </a:rPr>
              <a:t>ионизирующего излучения</a:t>
            </a:r>
          </a:p>
          <a:p>
            <a:pPr>
              <a:buClrTx/>
            </a:pPr>
            <a:endParaRPr lang="ru-RU" sz="2400" b="1" dirty="0" smtClean="0">
              <a:solidFill>
                <a:srgbClr val="0206BE"/>
              </a:solidFill>
            </a:endParaRPr>
          </a:p>
          <a:p>
            <a:pPr>
              <a:buClrTx/>
            </a:pPr>
            <a:r>
              <a:rPr lang="ru-RU" sz="2400" b="1" dirty="0" smtClean="0">
                <a:solidFill>
                  <a:srgbClr val="C00000"/>
                </a:solidFill>
              </a:rPr>
              <a:t>Основным источником медицинского </a:t>
            </a:r>
          </a:p>
          <a:p>
            <a:pPr>
              <a:buClrTx/>
            </a:pPr>
            <a:r>
              <a:rPr lang="ru-RU" sz="2400" b="1" dirty="0" smtClean="0">
                <a:solidFill>
                  <a:srgbClr val="C00000"/>
                </a:solidFill>
              </a:rPr>
              <a:t>облучения детей является лучевая</a:t>
            </a:r>
          </a:p>
          <a:p>
            <a:pPr>
              <a:buClrTx/>
            </a:pPr>
            <a:r>
              <a:rPr lang="ru-RU" sz="2400" b="1" dirty="0" smtClean="0">
                <a:solidFill>
                  <a:srgbClr val="C00000"/>
                </a:solidFill>
              </a:rPr>
              <a:t> (рентгеновская) диагностика</a:t>
            </a:r>
            <a:endParaRPr lang="ru-RU" sz="2400" b="1" dirty="0" smtClean="0">
              <a:solidFill>
                <a:srgbClr val="0206BE"/>
              </a:solidFill>
            </a:endParaRPr>
          </a:p>
          <a:p>
            <a:pPr>
              <a:buClrTx/>
            </a:pPr>
            <a:r>
              <a:rPr lang="ru-RU" sz="2400" b="1" dirty="0" smtClean="0">
                <a:solidFill>
                  <a:srgbClr val="0206BE"/>
                </a:solidFill>
              </a:rPr>
              <a:t>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357158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Неблагоприятные факторы </a:t>
            </a:r>
            <a:endParaRPr lang="ru-RU" sz="3600" dirty="0"/>
          </a:p>
        </p:txBody>
      </p:sp>
      <p:pic>
        <p:nvPicPr>
          <p:cNvPr id="2050" name="Picture 2" descr="C:\Users\user\Desktop\8284dbafc14575be0b412aef0391e26c_c98023460ca1203a04d7457b21c63d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2552858" cy="1928826"/>
          </a:xfrm>
          <a:prstGeom prst="rect">
            <a:avLst/>
          </a:prstGeom>
          <a:noFill/>
        </p:spPr>
      </p:pic>
      <p:pic>
        <p:nvPicPr>
          <p:cNvPr id="2052" name="Picture 4" descr="C:\Users\user\Desktop\big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928670"/>
            <a:ext cx="2786739" cy="1928826"/>
          </a:xfrm>
          <a:prstGeom prst="rect">
            <a:avLst/>
          </a:prstGeom>
          <a:noFill/>
        </p:spPr>
      </p:pic>
      <p:pic>
        <p:nvPicPr>
          <p:cNvPr id="2051" name="Picture 3" descr="C:\Users\user\Desktop\7321371-0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000108"/>
            <a:ext cx="2594447" cy="1857388"/>
          </a:xfrm>
          <a:prstGeom prst="rect">
            <a:avLst/>
          </a:prstGeom>
          <a:noFill/>
        </p:spPr>
      </p:pic>
      <p:pic>
        <p:nvPicPr>
          <p:cNvPr id="9" name="Picture 4" descr="C:\Users\user\Desktop\rentgen-rebenku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643445"/>
            <a:ext cx="1928826" cy="1448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C:\Users\user\Desktop\mrt_malich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3286124"/>
            <a:ext cx="1714512" cy="1371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555440" cy="3168352"/>
          </a:xfrm>
        </p:spPr>
        <p:txBody>
          <a:bodyPr>
            <a:normAutofit lnSpcReduction="10000"/>
          </a:bodyPr>
          <a:lstStyle/>
          <a:p>
            <a:pPr>
              <a:buClrTx/>
              <a:buNone/>
            </a:pPr>
            <a:endParaRPr lang="ru-RU" sz="2400" dirty="0" smtClean="0">
              <a:solidFill>
                <a:srgbClr val="0206BE"/>
              </a:solidFill>
            </a:endParaRPr>
          </a:p>
          <a:p>
            <a:pPr>
              <a:spcBef>
                <a:spcPts val="0"/>
              </a:spcBef>
              <a:buClrTx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Рентген исследование детей старшего</a:t>
            </a:r>
          </a:p>
          <a:p>
            <a:pPr>
              <a:spcBef>
                <a:spcPts val="0"/>
              </a:spcBef>
              <a:buClrTx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возраста проводится так же, как и взрослым</a:t>
            </a:r>
            <a:r>
              <a:rPr lang="ru-RU" sz="2600" dirty="0" smtClean="0">
                <a:solidFill>
                  <a:srgbClr val="0206BE"/>
                </a:solidFill>
              </a:rPr>
              <a:t> </a:t>
            </a:r>
          </a:p>
          <a:p>
            <a:pPr>
              <a:spcBef>
                <a:spcPts val="0"/>
              </a:spcBef>
              <a:buClrTx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      </a:t>
            </a:r>
          </a:p>
          <a:p>
            <a:pPr>
              <a:buClrTx/>
              <a:buNone/>
            </a:pPr>
            <a:endParaRPr lang="ru-RU" sz="2400" dirty="0" smtClean="0">
              <a:solidFill>
                <a:srgbClr val="0206BE"/>
              </a:solidFill>
            </a:endParaRPr>
          </a:p>
          <a:p>
            <a:pPr marL="174625" indent="0" algn="ctr">
              <a:buClrTx/>
              <a:buNone/>
            </a:pPr>
            <a:r>
              <a:rPr lang="ru-RU" sz="2400" dirty="0" smtClean="0">
                <a:solidFill>
                  <a:srgbClr val="0206BE"/>
                </a:solidFill>
              </a:rPr>
              <a:t>Фиксирующие приспособления при рентген исследовании новорожденных и детей младшего возраста в рентген кабинетах</a:t>
            </a:r>
            <a:endParaRPr lang="ru-RU" dirty="0"/>
          </a:p>
        </p:txBody>
      </p:sp>
      <p:pic>
        <p:nvPicPr>
          <p:cNvPr id="6148" name="Picture 4" descr="C:\Users\user\Desktop\680x4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071546"/>
            <a:ext cx="2249386" cy="1498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14290"/>
            <a:ext cx="8229600" cy="6944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Фиксация пациента с помощью устройств </a:t>
            </a:r>
            <a:endParaRPr lang="ru-RU" dirty="0"/>
          </a:p>
        </p:txBody>
      </p:sp>
      <p:pic>
        <p:nvPicPr>
          <p:cNvPr id="6" name="Picture 3" descr="C:\Users\user\Desktop\big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929066"/>
            <a:ext cx="1857388" cy="2516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рис 20-2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071942"/>
            <a:ext cx="314327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user\Desktop\49985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000504"/>
            <a:ext cx="226828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57158" y="2714620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рис 20-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42918"/>
            <a:ext cx="2714644" cy="2297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рис 20-11-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714356"/>
            <a:ext cx="330202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643570" y="2928934"/>
            <a:ext cx="1869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206BE"/>
                </a:solidFill>
              </a:rPr>
              <a:t>пеленание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857496"/>
            <a:ext cx="2992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206BE"/>
                </a:solidFill>
              </a:rPr>
              <a:t>подручные средства</a:t>
            </a:r>
            <a:endParaRPr lang="ru-RU" sz="2400" dirty="0">
              <a:solidFill>
                <a:srgbClr val="0206BE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 для фиксации</a:t>
            </a:r>
            <a:endParaRPr lang="ru-RU" sz="320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8596" y="3429000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34289" y="3500438"/>
            <a:ext cx="9009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отсутствии фиксаторов помощь родителей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89" name="Picture 1" descr="D:\СВЕТИК\фото для презентации\DSCN00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1424" y="4149080"/>
            <a:ext cx="3611894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7" name="Picture 1" descr="C:\Users\user\Desktop\dscKbggj-J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143380"/>
            <a:ext cx="288716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709160"/>
          </a:xfrm>
        </p:spPr>
        <p:txBody>
          <a:bodyPr/>
          <a:lstStyle/>
          <a:p>
            <a:pPr algn="ctr">
              <a:buClrTx/>
              <a:buNone/>
            </a:pPr>
            <a:r>
              <a:rPr lang="ru-RU" dirty="0" smtClean="0">
                <a:solidFill>
                  <a:srgbClr val="0206BE"/>
                </a:solidFill>
              </a:rPr>
              <a:t>Очень важно чувство доверия, возникающее между ребенком и рентгенолаборантом в момент первой встречи</a:t>
            </a:r>
            <a:endParaRPr lang="ru-RU" dirty="0">
              <a:solidFill>
                <a:srgbClr val="0206BE"/>
              </a:solidFill>
            </a:endParaRPr>
          </a:p>
        </p:txBody>
      </p:sp>
      <p:pic>
        <p:nvPicPr>
          <p:cNvPr id="11266" name="Picture 2" descr="C:\Users\user\Desktop\_mg_9156_thithsthithythitfrthithhthdya_p_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2428868"/>
            <a:ext cx="4607751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user\Desktop\detskij-rentg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714752"/>
            <a:ext cx="4429156" cy="2952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 проведения исследований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709160"/>
          </a:xfrm>
        </p:spPr>
        <p:txBody>
          <a:bodyPr/>
          <a:lstStyle/>
          <a:p>
            <a:pPr lvl="0">
              <a:buClrTx/>
            </a:pPr>
            <a:r>
              <a:rPr lang="ru-RU" sz="2400" dirty="0" smtClean="0">
                <a:solidFill>
                  <a:srgbClr val="0206BE"/>
                </a:solidFill>
              </a:rPr>
              <a:t>Первым и самым важным является отношение рентгенолаборанта к ребенку и подход к нему</a:t>
            </a:r>
          </a:p>
          <a:p>
            <a:pPr>
              <a:buClrTx/>
            </a:pPr>
            <a:r>
              <a:rPr lang="ru-RU" sz="2400" dirty="0" smtClean="0">
                <a:solidFill>
                  <a:srgbClr val="0206BE"/>
                </a:solidFill>
              </a:rPr>
              <a:t>Второе необходимое условие — это техническая подготовка кабинета, включающая определенные фиксирующие устройства</a:t>
            </a:r>
          </a:p>
          <a:p>
            <a:pPr lvl="0">
              <a:buClrTx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ClrTx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20" name="Picture 4" descr="C:\Users\user\Desktop\rentgenograf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619748"/>
            <a:ext cx="4403575" cy="323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C:\Users\user\Desktop\851_ar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86124"/>
            <a:ext cx="4286280" cy="286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 проведения исследований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1855</TotalTime>
  <Words>905</Words>
  <Application>Microsoft Office PowerPoint</Application>
  <PresentationFormat>Экран (4:3)</PresentationFormat>
  <Paragraphs>371</Paragraphs>
  <Slides>38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Апекс</vt:lpstr>
      <vt:lpstr>Лист</vt:lpstr>
      <vt:lpstr>   Особенности рентгенологических исследований  у детей младшего возраста </vt:lpstr>
      <vt:lpstr>Презентация PowerPoint</vt:lpstr>
      <vt:lpstr>Презентация PowerPoint</vt:lpstr>
      <vt:lpstr>Презентация PowerPoint</vt:lpstr>
      <vt:lpstr>Неблагоприятные факторы </vt:lpstr>
      <vt:lpstr>Фиксация пациента с помощью устройств </vt:lpstr>
      <vt:lpstr>Средства для фиксации</vt:lpstr>
      <vt:lpstr>Успех проведения исследований</vt:lpstr>
      <vt:lpstr>Успех проведения исследований</vt:lpstr>
      <vt:lpstr>Успех проведения исследований</vt:lpstr>
      <vt:lpstr>Средства индивидуальной защиты </vt:lpstr>
      <vt:lpstr>Средства индивидуальной защиты </vt:lpstr>
      <vt:lpstr>Структура отделения лучевой диагностики БУЗОО "ГДКБ № 3"</vt:lpstr>
      <vt:lpstr>Рентгенодиагностические аппараты</vt:lpstr>
      <vt:lpstr>Рентгенодиагностическая аппаратура</vt:lpstr>
      <vt:lpstr>Рентген исследования на С-дуге</vt:lpstr>
      <vt:lpstr>Рентгенологические обследования у детей</vt:lpstr>
      <vt:lpstr>Количественное распределение рентген исследований </vt:lpstr>
      <vt:lpstr>Специальные методы исследования</vt:lpstr>
      <vt:lpstr>Специальные методы исследования</vt:lpstr>
      <vt:lpstr>Специальные исследования с бариевой смесью</vt:lpstr>
      <vt:lpstr>Специальные исследования с бариевой смесью</vt:lpstr>
      <vt:lpstr>Инородные тела</vt:lpstr>
      <vt:lpstr>Рентгенологические исследования</vt:lpstr>
      <vt:lpstr>Количественное распределение рентген исследований по органам и системам</vt:lpstr>
      <vt:lpstr>Магнитно-резонансная томография</vt:lpstr>
      <vt:lpstr> Количественное распределение МР-исследований по аномалиям головного мозга</vt:lpstr>
      <vt:lpstr>Виды выявленной патологии </vt:lpstr>
      <vt:lpstr>Виды выявленной патологии</vt:lpstr>
      <vt:lpstr>Количественное распределение МР-исследований по патологиям позвоночника </vt:lpstr>
      <vt:lpstr>Виды выявленной патологии</vt:lpstr>
      <vt:lpstr>Количественное распределение МР-исследований по суставам</vt:lpstr>
      <vt:lpstr>Виды выявленной патологии</vt:lpstr>
      <vt:lpstr>Ультразвуковое исследование </vt:lpstr>
      <vt:lpstr>Скрининговое исследование тазобедренных суставов  </vt:lpstr>
      <vt:lpstr>Количественное распределение ультразвуковых исследований </vt:lpstr>
      <vt:lpstr>Рентгенология в педиатрии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206</cp:revision>
  <dcterms:created xsi:type="dcterms:W3CDTF">2016-08-28T06:57:33Z</dcterms:created>
  <dcterms:modified xsi:type="dcterms:W3CDTF">2018-04-25T11:32:17Z</dcterms:modified>
</cp:coreProperties>
</file>