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sldIdLst>
    <p:sldId id="256" r:id="rId2"/>
    <p:sldId id="257" r:id="rId3"/>
    <p:sldId id="258" r:id="rId4"/>
    <p:sldId id="265" r:id="rId5"/>
    <p:sldId id="260" r:id="rId6"/>
    <p:sldId id="288" r:id="rId7"/>
    <p:sldId id="278" r:id="rId8"/>
    <p:sldId id="279" r:id="rId9"/>
    <p:sldId id="283" r:id="rId10"/>
    <p:sldId id="284" r:id="rId11"/>
    <p:sldId id="266" r:id="rId12"/>
    <p:sldId id="270" r:id="rId13"/>
    <p:sldId id="271" r:id="rId14"/>
    <p:sldId id="272" r:id="rId15"/>
    <p:sldId id="268" r:id="rId16"/>
    <p:sldId id="273" r:id="rId17"/>
    <p:sldId id="286" r:id="rId18"/>
    <p:sldId id="274" r:id="rId19"/>
    <p:sldId id="275" r:id="rId20"/>
    <p:sldId id="259" r:id="rId21"/>
    <p:sldId id="285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7" d="100"/>
          <a:sy n="87" d="100"/>
        </p:scale>
        <p:origin x="-8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92E30E-52A1-4439-A5D2-85ECF3A9292F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F4D3628-A74D-4362-BCB0-331D5C9750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358246" cy="3500462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defRPr/>
            </a:pP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Ю.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Мокеева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>
              <a:spcBef>
                <a:spcPts val="0"/>
              </a:spcBef>
              <a:defRPr/>
            </a:pP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рентгенолаборант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рентгеновского кабинета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ФКУЗ «МСЧ МВД </a:t>
            </a:r>
          </a:p>
          <a:p>
            <a:pPr algn="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России по Омской области»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7286676" cy="307183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</a:rPr>
              <a:t>Рентгенологические </a:t>
            </a: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укладки при исследовании </a:t>
            </a:r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</a:rPr>
              <a:t>черепа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s://armedical.co.il/wp-content/uploads/2016/07/visokooplachivaemaya-rab-4-700x4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876"/>
            <a:ext cx="4000528" cy="281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ПС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332656"/>
            <a:ext cx="936104" cy="1368152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Касательный</a:t>
            </a:r>
            <a:r>
              <a:rPr lang="ru-RU" b="1" dirty="0" smtClean="0">
                <a:solidFill>
                  <a:schemeClr val="bg1"/>
                </a:solidFill>
              </a:rPr>
              <a:t> (тангенциальный)</a:t>
            </a: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снимок скуловой дуги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Снимок скуловой кости в тангенциальной проекции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применяют для выявления перелома тела скуловой кости, наружной стенки глазницы и наружной стенки верхнечелюстной пазухи.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Пациент лежит на животе. Голову поворачивает в сторону таким образом, чтобы срединная сагиттальная плоскость ее образовывала с кассетой угол в 60°, открытый кзади, а плоскость физиологической горизонтали была перпендикулярна кассете. Пучок излучения направляют касательно по отношению к исследуемой скуловой кости.</a:t>
            </a:r>
            <a:r>
              <a:rPr lang="ru-RU" dirty="0" smtClean="0"/>
              <a:t>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Критерии правильности укладок: изображение должно быть четким и резким,  видны тело скуловой кости, ее лобный отросток, передняя стенка верхнечелюстной пазухи.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https://www.medbor.ru/pics/1336_3318599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429132"/>
            <a:ext cx="3000396" cy="208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ievoncology.com/images/atlas-ukladok-pri-vypolnenii-rentgen-snimkov/atlas-ukladok-pri-vypolnenii-rentgen-snimkov-1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57950" y="4429132"/>
            <a:ext cx="1533525" cy="211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ievoncology.com/images/atlas-ukladok-pri-vypolnenii-rentgen-snimkov/atlas-ukladok-pri-vypolnenii-rentgen-snimkov-1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429132"/>
            <a:ext cx="1527727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00166" y="500042"/>
            <a:ext cx="307183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cs typeface="Arial" pitchFamily="34" charset="0"/>
              </a:rPr>
              <a:t>- </a:t>
            </a: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Кости носа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Турецкое седло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нижняя челюсть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ВНЧС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428604"/>
            <a:ext cx="34290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придаточные пазухи носа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височные кости по </a:t>
            </a:r>
            <a:r>
              <a:rPr lang="ru-RU" dirty="0" err="1" smtClean="0">
                <a:solidFill>
                  <a:schemeClr val="bg1"/>
                </a:solidFill>
                <a:cs typeface="Arial" pitchFamily="34" charset="0"/>
              </a:rPr>
              <a:t>Шюллеру</a:t>
            </a:r>
            <a:endParaRPr lang="ru-RU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височные кости по Майеру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височные кости по </a:t>
            </a:r>
            <a:r>
              <a:rPr lang="ru-RU" dirty="0" err="1" smtClean="0">
                <a:solidFill>
                  <a:schemeClr val="bg1"/>
                </a:solidFill>
                <a:cs typeface="Arial" pitchFamily="34" charset="0"/>
              </a:rPr>
              <a:t>Стенверсу</a:t>
            </a:r>
            <a:endParaRPr lang="ru-RU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Орбиты по Резе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142852"/>
            <a:ext cx="3500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    </a:t>
            </a:r>
            <a:r>
              <a:rPr lang="ru-RU" b="1" dirty="0" smtClean="0">
                <a:solidFill>
                  <a:prstClr val="black"/>
                </a:solidFill>
                <a:ea typeface="Times New Roman" pitchFamily="18" charset="0"/>
                <a:cs typeface="Arial" pitchFamily="34" charset="0"/>
              </a:rPr>
              <a:t>Прицельные снимки: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982450"/>
            <a:ext cx="850112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Прицельный снимок костей носа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Укладка производится так же, как для снимка черепа в боковой проекции, для более отчетливого изображения каждой из носовых костей снимки выполняют с обеих сторон. </a:t>
            </a:r>
            <a:endParaRPr lang="ru-RU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видна структура носовых костей, прилежащая к пленке носовая кость должна иметь неискаженное изображение.</a:t>
            </a:r>
          </a:p>
        </p:txBody>
      </p:sp>
      <p:pic>
        <p:nvPicPr>
          <p:cNvPr id="6" name="Рисунок 5" descr="Укладка для рентгенографии костей носа"/>
          <p:cNvPicPr/>
          <p:nvPr/>
        </p:nvPicPr>
        <p:blipFill>
          <a:blip r:embed="rId2" cstate="print"/>
          <a:srcRect r="32565"/>
          <a:stretch>
            <a:fillRect/>
          </a:stretch>
        </p:blipFill>
        <p:spPr bwMode="auto">
          <a:xfrm>
            <a:off x="1285852" y="3929066"/>
            <a:ext cx="2548574" cy="234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dn.bmwclub.ru/data/attachments/2030/2030543-bec60330cbbcd45e32059ec49005560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929066"/>
            <a:ext cx="242889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642918"/>
            <a:ext cx="8358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http://pituitary.kh.ua/images/pictures/Diagnostika/tureckoe_sedl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429132"/>
            <a:ext cx="2214578" cy="193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14290"/>
            <a:ext cx="850112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</a:rPr>
              <a:t>Прицельный снимок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турецкого седла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Укладка пациента для выполнения снимка и </a:t>
            </a:r>
            <a:r>
              <a:rPr lang="ru-RU" dirty="0" err="1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центрация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пучка излучения как при выполнении снимка черепа в боковой проекции (</a:t>
            </a:r>
            <a:r>
              <a:rPr lang="ru-RU" dirty="0" smtClean="0">
                <a:solidFill>
                  <a:schemeClr val="bg1"/>
                </a:solidFill>
              </a:rPr>
              <a:t>нужно найти точку, находящуюся  на 3 см  кпереди  от </a:t>
            </a:r>
            <a:r>
              <a:rPr lang="ru-RU" dirty="0" err="1" smtClean="0">
                <a:solidFill>
                  <a:schemeClr val="bg1"/>
                </a:solidFill>
              </a:rPr>
              <a:t>козелка</a:t>
            </a:r>
            <a:r>
              <a:rPr lang="ru-RU" dirty="0" smtClean="0">
                <a:solidFill>
                  <a:schemeClr val="bg1"/>
                </a:solidFill>
              </a:rPr>
              <a:t> уха  и на 1,5 см выше базальной  линии ) 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Более четкое изображение деталей турецкого седла достигается применением узкого тубуса или тщательным </a:t>
            </a:r>
            <a:r>
              <a:rPr lang="ru-RU" dirty="0" err="1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диафрагмированием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пучка излучения с помощью щелевой диафрагмы.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 </a:t>
            </a:r>
            <a:r>
              <a:rPr lang="ru-RU" sz="2000" dirty="0" smtClean="0">
                <a:solidFill>
                  <a:schemeClr val="bg1"/>
                </a:solidFill>
              </a:rPr>
              <a:t>к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онтуры деталей турецкого седла должны быть четкими и резкими, изображение структурных образований правой и левой половины седла накладывается друг на друга, и на снимке видно изображение одного переднего наклоненного отростка, определяется один контур дна турецкого седла, спинка, бугорок седла, гипофизарная ямка, клиновидная пазуха.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429132"/>
            <a:ext cx="211713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://perego-shop.ru/gallery/images/2135178_palcevye-vdavleniya-na-cherepe.jpg"/>
          <p:cNvPicPr/>
          <p:nvPr/>
        </p:nvPicPr>
        <p:blipFill>
          <a:blip r:embed="rId4" cstate="print"/>
          <a:srcRect l="-200" t="17455" r="55800" b="8727"/>
          <a:stretch>
            <a:fillRect/>
          </a:stretch>
        </p:blipFill>
        <p:spPr bwMode="auto">
          <a:xfrm>
            <a:off x="3428992" y="4357694"/>
            <a:ext cx="2500330" cy="207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1543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Прицельные снимки нижней челюсти в косой проекции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При снимке нижней челюсти в прямой проекции – голову несколько запрокидывают назад так, чтобы горизонтальное направление имела линия, соединяющая наружное слуховое отверстие и угол рта.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При снимке нижней челюсти в косой проекции – пациент лежит на боку. Кассета  располагается под углом 30° к плоскости стола, открытым в каудальном направлении. Больной прилежит к кассете щекой и нижней челюстью. Срединная сагиттальная плоскость головы с плоскостью кассеты образует угол примерно в 40°, открытый </a:t>
            </a:r>
            <a:r>
              <a:rPr lang="ru-RU" dirty="0" err="1" smtClean="0">
                <a:solidFill>
                  <a:schemeClr val="bg1"/>
                </a:solidFill>
              </a:rPr>
              <a:t>краниально</a:t>
            </a:r>
            <a:r>
              <a:rPr lang="ru-RU" dirty="0" smtClean="0">
                <a:solidFill>
                  <a:schemeClr val="bg1"/>
                </a:solidFill>
              </a:rPr>
              <a:t>. Пучок рентгеновского излучения направляют под углом 20° к вертикали в краниальном направлении на середину тела нижней челюсти в центр кассеты.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 угол и ветвь нижней челюсти накладывается изображение подъязычной кости.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iz.com.ua/uploads/2015/10/1444930913_chere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256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etodich.ru/dentalenaya-rentgenografiya-v2/20917_html_761179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286256"/>
            <a:ext cx="2571768" cy="229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omegabiz.ru/img/thumb/rentgen_ukladki_nizhney_chelusti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286256"/>
            <a:ext cx="2357454" cy="228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рицельная рентгенография ВНЧС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Укладка  как для снимка черепа в боковой проекции, выполняются снимки как с закрытым так и с открытым ртом. Более четкое изображение достигается с применением узкого тубуса. Хорошо виден ВНЧС на снимке 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височной кости в косой проекции по </a:t>
            </a:r>
            <a:r>
              <a:rPr lang="ru-RU" dirty="0" err="1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Шюллеру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 хорошо видны головка нижней челюсти, нижнечелюстная ямка, венечный и </a:t>
            </a:r>
            <a:r>
              <a:rPr lang="ru-RU" dirty="0" err="1" smtClean="0">
                <a:solidFill>
                  <a:schemeClr val="bg1"/>
                </a:solidFill>
              </a:rPr>
              <a:t>мыщелковый</a:t>
            </a:r>
            <a:r>
              <a:rPr lang="ru-RU" dirty="0" smtClean="0">
                <a:solidFill>
                  <a:schemeClr val="bg1"/>
                </a:solidFill>
              </a:rPr>
              <a:t> отросток, ветвь и угол нижней челюсти.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Укладки для рентгенографии височно-нижнечелюстного сустав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429000"/>
            <a:ext cx="2571768" cy="293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Укладки для рентгенографии височно-нижнечелюстного суста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429000"/>
            <a:ext cx="23812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5.rl0.ru/0bf2060d954f6cfb99049db684543c2b/c628x1003/sp-arenda.spb.ru/img/02e11b58e1765becdf669f8cc64603c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429000"/>
            <a:ext cx="21431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tsphoto.ru/photocache/8e/8e0c97018a53bd3457faed41b4cd02a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00438"/>
            <a:ext cx="214314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radiomed.ru/sites/default/files/imagecache/watermark/user/117/_095349000000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500438"/>
            <a:ext cx="2286016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7154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Придаточные пазухи носа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Пациент с открытым ртом находится в вертикальном положении, подбородком он касается кассеты, а кончик носа отстоит от неё на 2-2,5см. Центральный луч направлен перпендикулярно к ней и проходит в сагиттальном направлении на уровне наружных углов глазниц. На снимке должно произойти проекционное смещение изображения пирамид и всего основания черепа ниже дна верхнечелюстных пазух.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 определяется симметричностью полученного изображения, тени пирамид височных костей не перекрывают придаточные пазухи, хорошо видны костная структура стенок околоносовых пазух, наличие или отсутствие жидкости в них. </a:t>
            </a:r>
            <a:endParaRPr lang="ru-RU" dirty="0"/>
          </a:p>
        </p:txBody>
      </p:sp>
      <p:pic>
        <p:nvPicPr>
          <p:cNvPr id="6" name="Рисунок 5" descr="https://radiomed.ru/sites/default/files/1._pedzh.slayd211.jpg"/>
          <p:cNvPicPr/>
          <p:nvPr/>
        </p:nvPicPr>
        <p:blipFill>
          <a:blip r:embed="rId4" cstate="print"/>
          <a:srcRect l="48300" t="21519" r="21717" b="19891"/>
          <a:stretch>
            <a:fillRect/>
          </a:stretch>
        </p:blipFill>
        <p:spPr bwMode="auto">
          <a:xfrm>
            <a:off x="7072330" y="3500438"/>
            <a:ext cx="14287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radiomed.ru/sites/default/files/1._pedzh.slayd211.jpg"/>
          <p:cNvPicPr/>
          <p:nvPr/>
        </p:nvPicPr>
        <p:blipFill>
          <a:blip r:embed="rId4" cstate="print"/>
          <a:srcRect l="48300" t="21519" r="21717" b="19891"/>
          <a:stretch>
            <a:fillRect/>
          </a:stretch>
        </p:blipFill>
        <p:spPr bwMode="auto">
          <a:xfrm flipH="1">
            <a:off x="5357818" y="3500438"/>
            <a:ext cx="1604959" cy="23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390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Снимки височной кости в косой проекции по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Шюллеру</a:t>
            </a:r>
            <a:endParaRPr lang="ru-RU" b="1" dirty="0" smtClean="0">
              <a:solidFill>
                <a:schemeClr val="bg1"/>
              </a:solidFill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Пациент лежит на животе, голова повернута в снимаемую сторону, срединная сагиттальная плоскость головы параллельно пленке, плоскость физической горизонтали образует с пленкой угол 90º. Сжатую в кулак кисть руки, больной подкладывает под подбородок  для удержания головы в заданном положении. Ушную раковину на снимаемой стороне отгибают вперед. 	Центральный луч направлен каудально под углом 30º на  1-2 см ниже наружного слухового отверстия. Используется узкий тубус или диафрагмируется поле необходимых размеров. Снимки выполняются с двух сторон.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	Критерии правильности укладки: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выявляется структура костей, передняя и задняя поверхности пирамиды височной кости, верхушка сосцевидного отростка, его пневматические ячейки, ВНЧС, совпадают изображения наружного и внутреннего слуховых отверстий.</a:t>
            </a:r>
          </a:p>
        </p:txBody>
      </p:sp>
      <p:pic>
        <p:nvPicPr>
          <p:cNvPr id="6" name="Рисунок 5" descr="http://www.studmed.ru/lor/pic/3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143380"/>
            <a:ext cx="2143140" cy="204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143380"/>
            <a:ext cx="2164460" cy="205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143380"/>
            <a:ext cx="215861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829576" cy="57148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+mn-lt"/>
              </a:rPr>
              <a:t>Снимки височных костей в осевой проекции по Майеру</a:t>
            </a:r>
            <a:endParaRPr lang="ru-RU" sz="1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Picture 2" descr="http://vmede.org/sait/content/Onkilogiya_trufanov_t1_2010/img/15681.jpg"/>
          <p:cNvPicPr>
            <a:picLocks noChangeAspect="1" noChangeArrowheads="1"/>
          </p:cNvPicPr>
          <p:nvPr/>
        </p:nvPicPr>
        <p:blipFill>
          <a:blip r:embed="rId2" cstate="print"/>
          <a:srcRect l="7118" t="29730" r="48747" b="22490"/>
          <a:stretch>
            <a:fillRect/>
          </a:stretch>
        </p:blipFill>
        <p:spPr bwMode="auto">
          <a:xfrm>
            <a:off x="5000628" y="4572008"/>
            <a:ext cx="1428760" cy="20740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71481"/>
            <a:ext cx="87154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	Пациент лежит на спине, подбородок слегка приведен к груди. Голову больного поворачивают в сторону таким образом, чтобы срединная сагиттальная плоскость образовала с плоскостью стола угол 45°. Ушную раковину отгибают кпереди. Кассету размером 13х18 см на клиновидной подставке подкладывают под исследуемое ухо с расчетом, чтобы она располагалась по отношению к плоскости стола под углом 15°, открытым кнаружи. Наружное слуховое отверстие исследуемой стороны должно находиться по средней линии кассеты на 3 см выше ее центра. Рентгеновскую трубку скашивают в каудальном направлении, и пучок рентгеновского изучения направляют под углом 45° через лобный бугор противоположной стороны на наружное слуховое отверстие исследуемого уха. 	Критерии правильности укладки: изображение резкое, четкое, пирамида височной кости имеет прямоугольную форму, длина её в 2 раза больше ширины, на уровне головки нижней челюсти определяется отображение наружного слухового прохода.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572008"/>
            <a:ext cx="1663165" cy="20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http://images.myshared.ru/19/1204782/slide_23.jpg"/>
          <p:cNvPicPr/>
          <p:nvPr/>
        </p:nvPicPr>
        <p:blipFill>
          <a:blip r:embed="rId4" cstate="print"/>
          <a:srcRect l="9390" t="36430" r="70386" b="35281"/>
          <a:stretch>
            <a:fillRect/>
          </a:stretch>
        </p:blipFill>
        <p:spPr bwMode="auto">
          <a:xfrm>
            <a:off x="428596" y="457200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ages.myshared.ru/19/1204782/slide_23.jpg"/>
          <p:cNvPicPr/>
          <p:nvPr/>
        </p:nvPicPr>
        <p:blipFill>
          <a:blip r:embed="rId4" cstate="print"/>
          <a:srcRect l="6531" t="3136" r="70030" b="67311"/>
          <a:stretch>
            <a:fillRect/>
          </a:stretch>
        </p:blipFill>
        <p:spPr bwMode="auto">
          <a:xfrm>
            <a:off x="2571736" y="4572008"/>
            <a:ext cx="22145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Снимки височных костей в поперечной проекции по </a:t>
            </a:r>
            <a:r>
              <a:rPr lang="ru-RU" b="1" dirty="0" err="1" smtClean="0">
                <a:solidFill>
                  <a:schemeClr val="bg1"/>
                </a:solidFill>
              </a:rPr>
              <a:t>Стенверсу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Пациент лежит на животе, руки вытянуты вдоль туловища либо подложены под грудь, срединная сагиттальная плоскость головы образует с плоскостью стола угол 45º. Пациент прилежит к кассете </a:t>
            </a:r>
            <a:r>
              <a:rPr lang="ru-RU" dirty="0" err="1" smtClean="0">
                <a:solidFill>
                  <a:schemeClr val="bg1"/>
                </a:solidFill>
              </a:rPr>
              <a:t>верхнеглазничным</a:t>
            </a:r>
            <a:r>
              <a:rPr lang="ru-RU" dirty="0" smtClean="0">
                <a:solidFill>
                  <a:schemeClr val="bg1"/>
                </a:solidFill>
              </a:rPr>
              <a:t> краем, скуловой костью и кончиком носа. Подбородок прижат к передней поверхности шеи. Наружное слуховое отверстие находится на 2 см ниже центра кассеты.  Центральный луч под углом 10º скашивают </a:t>
            </a:r>
            <a:r>
              <a:rPr lang="ru-RU" dirty="0" err="1" smtClean="0">
                <a:solidFill>
                  <a:schemeClr val="bg1"/>
                </a:solidFill>
              </a:rPr>
              <a:t>краниально</a:t>
            </a:r>
            <a:r>
              <a:rPr lang="ru-RU" dirty="0" smtClean="0">
                <a:solidFill>
                  <a:schemeClr val="bg1"/>
                </a:solidFill>
              </a:rPr>
              <a:t> и направляют в центр кассеты.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 четко видна структура пирамиды и сосцевидного отростка височной кости, изображение пирамиды имеет удлиненную треугольную форму. Четко выявляются верхушка и внутренний слуховой проход.</a:t>
            </a:r>
            <a:endParaRPr lang="ru-RU" dirty="0"/>
          </a:p>
        </p:txBody>
      </p:sp>
      <p:pic>
        <p:nvPicPr>
          <p:cNvPr id="3" name="Рисунок 2" descr="https://www.medbor.ru/pics/1283_5295428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57628"/>
            <a:ext cx="2571768" cy="203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vmede.org/sait/content/Onkilogiya_trufanov_t1_2010/img/15681.jpg"/>
          <p:cNvPicPr>
            <a:picLocks noChangeAspect="1" noChangeArrowheads="1"/>
          </p:cNvPicPr>
          <p:nvPr/>
        </p:nvPicPr>
        <p:blipFill>
          <a:blip r:embed="rId3" cstate="print"/>
          <a:srcRect l="11389" t="77510" r="48747" b="192"/>
          <a:stretch>
            <a:fillRect/>
          </a:stretch>
        </p:blipFill>
        <p:spPr bwMode="auto">
          <a:xfrm>
            <a:off x="3214678" y="3857628"/>
            <a:ext cx="2736304" cy="2052228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857628"/>
            <a:ext cx="232766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214290"/>
            <a:ext cx="857256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Снимок глазницы в косой передней проекции (по Резе)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Пациент лежит на животе. Голову поворачивают в сторону и укладывают таким образом, чтобы к кассете прилегали надбровная дуга, скуловая кость и кончик носа, а в центре ее находилась исследуемая глазница (для более отчетливого изображения канала зрительного нерва). Срединная сагиттальная плоскость головы образует с плоскостью стола угол в 40-50°, открытый кзади.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Центральный луч направляют на наружный угол глаза исследуемой стороны.</a:t>
            </a:r>
            <a:endParaRPr lang="ru-RU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Критерии правильности укладки: должна быть четко видна структура костей. Изображение зрительного канала  проецируется вблизи наружной стенки глазницы в виде четкой кольцевидной тени.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s://www.medbor.ru/pics/1302_16097529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14752"/>
            <a:ext cx="2143140" cy="220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ja-zdorov.at.ua/_pu/11/369903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714752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714752"/>
            <a:ext cx="25105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28680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Рентгенография (краниография) — одна из основных методик исследования черепа  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Показанием  к выполнению снимков черепа - наличие клинических признаков повреждений или заболеваний черепа 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Противопоказания  ограничиваются крайне тяжелым общим состоянием</a:t>
            </a:r>
          </a:p>
          <a:p>
            <a:pPr lvl="0" fontAlgn="base"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Специальная подготовка к исследованию не нужна. Пациента просят снять все металлические украшения в зоне головы и шеи – они обладают высокой способностью отражать рентгеновские лучи и могут затенять важные участки рентгенограмм</a:t>
            </a:r>
          </a:p>
          <a:p>
            <a:pPr lvl="0" fontAlgn="base"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Снимки можно сделать в положении пациента  лежа, сидя и стоя</a:t>
            </a:r>
          </a:p>
        </p:txBody>
      </p:sp>
      <p:pic>
        <p:nvPicPr>
          <p:cNvPr id="4" name="Рисунок 3" descr="http://xn--90aw5c.xn--c1avg/images/6/64/Kraniographia.jpg"/>
          <p:cNvPicPr/>
          <p:nvPr/>
        </p:nvPicPr>
        <p:blipFill>
          <a:blip r:embed="rId2" cstate="print"/>
          <a:srcRect b="51102"/>
          <a:stretch>
            <a:fillRect/>
          </a:stretch>
        </p:blipFill>
        <p:spPr bwMode="auto">
          <a:xfrm>
            <a:off x="357158" y="4857760"/>
            <a:ext cx="1714512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xn--90aw5c.xn--c1avg/images/6/64/Kraniographia.jpg"/>
          <p:cNvPicPr/>
          <p:nvPr/>
        </p:nvPicPr>
        <p:blipFill>
          <a:blip r:embed="rId2" cstate="print"/>
          <a:srcRect t="51102"/>
          <a:stretch>
            <a:fillRect/>
          </a:stretch>
        </p:blipFill>
        <p:spPr bwMode="auto">
          <a:xfrm>
            <a:off x="7000892" y="4786322"/>
            <a:ext cx="178595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x-raydoctor.ru/wp-content/uploads/2016/01/rentgen4.jpg"/>
          <p:cNvPicPr/>
          <p:nvPr/>
        </p:nvPicPr>
        <p:blipFill>
          <a:blip r:embed="rId3" cstate="print"/>
          <a:srcRect l="32988" t="15384" r="12710" b="2941"/>
          <a:stretch>
            <a:fillRect/>
          </a:stretch>
        </p:blipFill>
        <p:spPr bwMode="auto">
          <a:xfrm rot="1704607">
            <a:off x="5112710" y="4861012"/>
            <a:ext cx="1587910" cy="1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nevmonya.ru/wp-content/uploads/2017/12/257_original.jpg"/>
          <p:cNvPicPr/>
          <p:nvPr/>
        </p:nvPicPr>
        <p:blipFill>
          <a:blip r:embed="rId4" cstate="print"/>
          <a:srcRect l="15096" t="-2928"/>
          <a:stretch>
            <a:fillRect/>
          </a:stretch>
        </p:blipFill>
        <p:spPr bwMode="auto">
          <a:xfrm rot="19602903">
            <a:off x="2402262" y="4897947"/>
            <a:ext cx="1614377" cy="1427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214290"/>
            <a:ext cx="850112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Многие пациенты при проведении рентгенологического исследования опасаются, что он организм подвергается определенной лучевой нагрузке,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она действительно существует, но в минимальных количествах.</a:t>
            </a:r>
            <a:r>
              <a:rPr lang="ru-RU" sz="2200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Если делать исследования с определенными интервалами по времени, то организм даже не почувствует присутствующее излучение.</a:t>
            </a:r>
            <a:r>
              <a:rPr lang="ru-RU" sz="2200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В среднем, за одно рентгенологическое исследование черепа больной получает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solidFill>
                  <a:schemeClr val="bg1"/>
                </a:solidFill>
              </a:rPr>
              <a:t>% от годовой нормы облучения от естественных источников. Примерно столько же получает человек, который в течение часа пребывает на открытом солнце.</a:t>
            </a:r>
            <a:endParaRPr lang="ru-RU" sz="2200" dirty="0" smtClean="0">
              <a:solidFill>
                <a:schemeClr val="bg1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Кроме того, у каждого пациента существует свой лучевой паспорт, в котором в обязательном порядке фиксируются данные о каждом пройденном </a:t>
            </a:r>
            <a:r>
              <a:rPr lang="ru-RU" sz="2200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рентгенологическом исследовании 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Рисунок 2" descr="https://chenki.by/upload/medialibrary/33f/33f521b7a203054ebd6dc0315941232b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929198"/>
            <a:ext cx="1428760" cy="166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cf.ppt-online.org/files/slide/z/zihJ9waHems4tSYxyGCqfj8KboVvrB3d07FWIL/slide-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929198"/>
            <a:ext cx="2214578" cy="1660934"/>
          </a:xfrm>
          <a:prstGeom prst="rect">
            <a:avLst/>
          </a:prstGeom>
          <a:noFill/>
        </p:spPr>
      </p:pic>
      <p:pic>
        <p:nvPicPr>
          <p:cNvPr id="5" name="Рисунок 4" descr="http://x-raydoctor.ru/wp-content/uploads/2015/10/easelly_visua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929198"/>
            <a:ext cx="300039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Рентгенография черепа вносит существенный вклад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в общую структуру рентгенографических исследований и востребована в клинической практике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Укладки черепа разнообразны, требуют знаний анатомических ориентиров для правильного выполнения исследования</a:t>
            </a:r>
          </a:p>
        </p:txBody>
      </p:sp>
      <p:pic>
        <p:nvPicPr>
          <p:cNvPr id="2050" name="Picture 2" descr="http://static.ozone.ru/multimedia/1015239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643182"/>
            <a:ext cx="2482471" cy="3571900"/>
          </a:xfrm>
          <a:prstGeom prst="rect">
            <a:avLst/>
          </a:prstGeom>
          <a:noFill/>
        </p:spPr>
      </p:pic>
      <p:pic>
        <p:nvPicPr>
          <p:cNvPr id="2052" name="Picture 4" descr="http://s017.radikal.ru/i424/1112/85/ae7d7467310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643182"/>
            <a:ext cx="2753290" cy="3548054"/>
          </a:xfrm>
          <a:prstGeom prst="rect">
            <a:avLst/>
          </a:prstGeom>
          <a:noFill/>
        </p:spPr>
      </p:pic>
      <p:pic>
        <p:nvPicPr>
          <p:cNvPr id="2054" name="Picture 6" descr="https://ozon-st.cdn.ngenix.net/multimedia/books_covers/10060096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643182"/>
            <a:ext cx="2551283" cy="3557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get-pdb/216365/41b48140-2597-4ed8-827f-f91dd7b07d4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215371" cy="6161529"/>
          </a:xfrm>
          <a:prstGeom prst="rect">
            <a:avLst/>
          </a:prstGeom>
          <a:noFill/>
        </p:spPr>
      </p:pic>
      <p:pic>
        <p:nvPicPr>
          <p:cNvPr id="20484" name="Picture 4" descr="http://www.zwalls.ru/pic/201310/1920x1080/zwalls.ru-27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643314"/>
            <a:ext cx="3372569" cy="1897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14290"/>
            <a:ext cx="846274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Снимки </a:t>
            </a:r>
            <a:r>
              <a:rPr lang="ru-RU" sz="2200" dirty="0">
                <a:solidFill>
                  <a:schemeClr val="bg1"/>
                </a:solidFill>
              </a:rPr>
              <a:t>черепа можно делать на любых рентгеновских </a:t>
            </a:r>
            <a:r>
              <a:rPr lang="ru-RU" sz="2200" dirty="0" smtClean="0">
                <a:solidFill>
                  <a:schemeClr val="bg1"/>
                </a:solidFill>
              </a:rPr>
              <a:t>аппаратах: стационарных, палатных, передвижных, переносных с применением как пленочной, так и цифровой технологий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 При рентгенографии на стационарных аппаратах обязательно используется отсеивающая решетка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При выборе прямой передней или задней, а также правой или левой боковой проекций руководствуются принципом, согласно которому область поражения должна быть максимально приближена к кассете.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http://www.made-in-zelenograd.com/images/upload/ru/4747/2.jpg"/>
          <p:cNvPicPr/>
          <p:nvPr/>
        </p:nvPicPr>
        <p:blipFill>
          <a:blip r:embed="rId2" cstate="print"/>
          <a:srcRect l="10963" t="8970" r="11545" b="9302"/>
          <a:stretch>
            <a:fillRect/>
          </a:stretch>
        </p:blipFill>
        <p:spPr bwMode="auto">
          <a:xfrm rot="2175896">
            <a:off x="7072279" y="4816050"/>
            <a:ext cx="1801056" cy="1504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asmaufa.ru/d/206792/d/11016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30338">
            <a:off x="5799256" y="3551616"/>
            <a:ext cx="1403140" cy="296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trimm.ru/static/uploads/images/1385/a48318c32dbfabe437e06652608297f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429000"/>
            <a:ext cx="271283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edtehnika.biz/sites/default/files/10L6.jpg?1290626251"/>
          <p:cNvPicPr/>
          <p:nvPr/>
        </p:nvPicPr>
        <p:blipFill>
          <a:blip r:embed="rId5" cstate="print"/>
          <a:srcRect l="11262" t="4693" r="27129" b="11302"/>
          <a:stretch>
            <a:fillRect/>
          </a:stretch>
        </p:blipFill>
        <p:spPr bwMode="auto">
          <a:xfrm rot="20284239">
            <a:off x="2264174" y="3723159"/>
            <a:ext cx="1357322" cy="2824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vitams.ru/upload/medialibrary/clinodigit%20omeg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85147">
            <a:off x="543407" y="4989044"/>
            <a:ext cx="1835084" cy="140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85728"/>
            <a:ext cx="857256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bg1"/>
                </a:solidFill>
              </a:rPr>
              <a:t>Краниография: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- прямая проекция (передняя и задняя)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- боковая проекция (левая и правая)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- аксиальные проекции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bg1"/>
                </a:solidFill>
              </a:rPr>
              <a:t>- </a:t>
            </a:r>
            <a:r>
              <a:rPr lang="ru-RU" sz="2200" dirty="0" err="1" smtClean="0">
                <a:solidFill>
                  <a:schemeClr val="bg1"/>
                </a:solidFill>
              </a:rPr>
              <a:t>полуаксиальные</a:t>
            </a:r>
            <a:r>
              <a:rPr lang="ru-RU" sz="2200" dirty="0" smtClean="0">
                <a:solidFill>
                  <a:schemeClr val="bg1"/>
                </a:solidFill>
              </a:rPr>
              <a:t> проекции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0482" name="Picture 2" descr="http://diagnostinfo.ru/wp-content/uploads/2016/10/rentgenologicheskoe-issledovanie-cherepa-sut-i-vozmozhnosti-metod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357430"/>
            <a:ext cx="4286280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3500438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Укладки для съемки в основных обзорных (а—</a:t>
            </a:r>
            <a:r>
              <a:rPr lang="ru-RU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полуаксиальных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 (е—</a:t>
            </a:r>
            <a:r>
              <a:rPr lang="ru-RU" dirty="0" err="1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) проекциях</a:t>
            </a:r>
            <a:endParaRPr lang="ru-RU" dirty="0" smtClean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25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Обзорные снимки черепа</a:t>
            </a:r>
          </a:p>
          <a:p>
            <a:pPr lvl="0" indent="1825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Прямая проекция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indent="1825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Пациент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стоит у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рентгенографической стойки,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руки вд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оль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туловища, голова расположена строго симметрично, срединная сагиттальная плоскость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(ССП)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перпендикулярна плоскости стола и совпадает со средней линией деки, подбородок прижат к шее, плоскость физической горизонтали перпендикулярна плоскости стола. Центральный луч направлен в центр кассеты через наружный затылочный выступ. </a:t>
            </a:r>
          </a:p>
          <a:p>
            <a:pPr indent="1825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Снимок в прямой проекции должен быть строго симметричным. При этом сосцевидные отростки располагаются на одинаковом расстоянии от срединной линии и других анатомических ориентиров. </a:t>
            </a:r>
          </a:p>
          <a:p>
            <a:pPr lvl="0" indent="182563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6" descr="D:\WORK-новый\Рентгенолаборанты\Фото укладок-Свои\P1140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3857628"/>
            <a:ext cx="3048021" cy="2286016"/>
          </a:xfrm>
          <a:prstGeom prst="rect">
            <a:avLst/>
          </a:prstGeom>
          <a:noFill/>
        </p:spPr>
      </p:pic>
      <p:pic>
        <p:nvPicPr>
          <p:cNvPr id="5" name="Рисунок 4" descr="http://hospitalfts.ru/upload/iblock/47d/%D0%A0%D0%B5%D0%BD%D1%82%D0%B3%D0%B5%D0%BD%20-%20%D0%A7%D0%B5%D1%80%D0%B5%D0%BF%20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857628"/>
            <a:ext cx="17859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www.medbor.ru/pics/1225_676468843.jpg"/>
          <p:cNvPicPr/>
          <p:nvPr/>
        </p:nvPicPr>
        <p:blipFill>
          <a:blip r:embed="rId4" cstate="print"/>
          <a:srcRect l="31400" t="4114" r="1000" b="12975"/>
          <a:stretch>
            <a:fillRect/>
          </a:stretch>
        </p:blipFill>
        <p:spPr bwMode="auto">
          <a:xfrm>
            <a:off x="5715008" y="3857628"/>
            <a:ext cx="3000396" cy="228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25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Боковая проекция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 indent="1825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Пациент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стоит у рентгенографической стойки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голова повернута в сторону, или 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пациент лежит на животе, голова повернута в сторону, кисть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сжата в кулак – под подбородок для упора.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ССП параллельна плоскости стола. Плоскость физиологической горизонтали перпендикулярна плоскости стола. Центральный луч отвесно на точку пересечения, расположенную выше наружного слухового отверстия на 1см и впереди от наружного слухового отверстия на 2см.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indent="1825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Снимок в боковой проекции: видны один передний наклоненный отросток, одна тень треугольной формы, расположенная позади турецкого седла и соответствующая изображению обеих, наложенных друг на друга, пирамид височных костей. </a:t>
            </a:r>
          </a:p>
          <a:p>
            <a:pPr indent="1825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Критерии правильности укладок: изображение должно быть симметричным, четким и резким, должны хорошо прослеживаться  наружная  и внутренняя пластины костей свода черепа, структура пирамид височных костей и костей лицевого скелета.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  <p:pic>
        <p:nvPicPr>
          <p:cNvPr id="12" name="Picture 2" descr="D:\WORK-новый\Рентгенолаборанты\Фото укладок-Свои\P1140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4500571"/>
            <a:ext cx="2928957" cy="2196718"/>
          </a:xfrm>
          <a:prstGeom prst="rect">
            <a:avLst/>
          </a:prstGeom>
          <a:noFill/>
        </p:spPr>
      </p:pic>
      <p:pic>
        <p:nvPicPr>
          <p:cNvPr id="6" name="Рисунок 5" descr="https://images.radiopaedia.org/images/1919577/f1919743a75011651390c0a0c140c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71868" y="4500570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edbor.ru/pics/1231_351150905.jpg"/>
          <p:cNvPicPr/>
          <p:nvPr/>
        </p:nvPicPr>
        <p:blipFill>
          <a:blip r:embed="rId4" cstate="print"/>
          <a:srcRect l="9600" t="3650" r="29800" b="3285"/>
          <a:stretch>
            <a:fillRect/>
          </a:stretch>
        </p:blipFill>
        <p:spPr bwMode="auto">
          <a:xfrm>
            <a:off x="6143637" y="4500570"/>
            <a:ext cx="242889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medbor.ru/pics/1253_17158716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286256"/>
            <a:ext cx="2286016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Снимки  черепа в аксиальных проекциях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Снимки черепа в передней аксиальной проекции. </a:t>
            </a:r>
            <a:r>
              <a:rPr lang="ru-RU" dirty="0" smtClean="0">
                <a:solidFill>
                  <a:schemeClr val="bg1"/>
                </a:solidFill>
              </a:rPr>
              <a:t>Пациента усаживают на низкой скамейке у снимочного стола. Вытянутая максимально вперед  голова прилежит к кассете нижней поверхностью подбородка и частично передней поверхностью шеи. Центральный пучок излучения направляют на область темени.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	Снимки черепа в задней аксиальной проекции (снимки основания черепа).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Пациента усаживают на стул спиной к стойке и сильно запрокидывают ему голову назад таким образом, чтобы темя соприкасалось с плоскостью стойки. Плоскость физиологической горизонтали устанавливают параллельно плоскости стола, а сагиттальную плоскость и плоскость ушной вертикали — перпендикулярно к ней. Пучок рентгеновского излучения направляют в горизонтальной плоскости в центр нижней поверхности подбородка.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</a:rPr>
              <a:t>	Критерии правильности укладок: кости основания черепа симметричны, имеют четкие и резкие очертания, хорошо видна их структура.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286256"/>
            <a:ext cx="1860256" cy="227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://images.myshared.ru/33/1328241/slide_50.jpg"/>
          <p:cNvPicPr/>
          <p:nvPr/>
        </p:nvPicPr>
        <p:blipFill>
          <a:blip r:embed="rId4" cstate="print"/>
          <a:srcRect l="46514" t="31513"/>
          <a:stretch>
            <a:fillRect/>
          </a:stretch>
        </p:blipFill>
        <p:spPr bwMode="auto">
          <a:xfrm>
            <a:off x="357158" y="4286256"/>
            <a:ext cx="250033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Снимки  черепа в </a:t>
            </a:r>
            <a:r>
              <a:rPr lang="ru-RU" b="1" dirty="0" err="1" smtClean="0">
                <a:solidFill>
                  <a:schemeClr val="bg1"/>
                </a:solidFill>
              </a:rPr>
              <a:t>полуаксиальных</a:t>
            </a:r>
            <a:r>
              <a:rPr lang="ru-RU" b="1" dirty="0" smtClean="0">
                <a:solidFill>
                  <a:schemeClr val="bg1"/>
                </a:solidFill>
              </a:rPr>
              <a:t> проекциях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Снимок в передней (подбородочной) </a:t>
            </a:r>
            <a:r>
              <a:rPr lang="ru-RU" dirty="0" err="1" smtClean="0">
                <a:solidFill>
                  <a:schemeClr val="bg1"/>
                </a:solidFill>
              </a:rPr>
              <a:t>полуаксиальной</a:t>
            </a:r>
            <a:r>
              <a:rPr lang="ru-RU" dirty="0" smtClean="0">
                <a:solidFill>
                  <a:schemeClr val="bg1"/>
                </a:solidFill>
              </a:rPr>
              <a:t> проекции осуществляется так же, как при съемке в </a:t>
            </a:r>
            <a:r>
              <a:rPr lang="ru-RU" dirty="0" err="1" smtClean="0">
                <a:solidFill>
                  <a:schemeClr val="bg1"/>
                </a:solidFill>
              </a:rPr>
              <a:t>носо-подбородочной</a:t>
            </a:r>
            <a:r>
              <a:rPr lang="ru-RU" dirty="0" smtClean="0">
                <a:solidFill>
                  <a:schemeClr val="bg1"/>
                </a:solidFill>
              </a:rPr>
              <a:t> проекции, однако к плоскости стола больной прилежит только подбородком, а кончик носа отстоит на 2—3 см.  Пучок  излучения направлен  перпендикулярно в центр кассеты. При выполнении снимка в задней </a:t>
            </a:r>
            <a:r>
              <a:rPr lang="ru-RU" dirty="0" err="1" smtClean="0">
                <a:solidFill>
                  <a:schemeClr val="bg1"/>
                </a:solidFill>
              </a:rPr>
              <a:t>полуаксиальной</a:t>
            </a:r>
            <a:r>
              <a:rPr lang="ru-RU" dirty="0" smtClean="0">
                <a:solidFill>
                  <a:schemeClr val="bg1"/>
                </a:solidFill>
              </a:rPr>
              <a:t> проекции Подбородок прижат к передней поверхности шеи. Область затылка прилежит к поверхности стола. Срединная сагиттальная плоскость и плоскость физиологической горизонтали перпендикулярны его поверхности. Рентгеновскую трубку наклоняют в каудальном направлении, и пучок рентгеновского излучения центрируют под углом 45° к плоскости стола на большое затылочное отверстие.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Критерии правильности укладок: хорошо отображаются структура костей, пневматическая система сосцевидных отростков, контуры валика и гребня затылочной кости, ее внутренний рельеф, определяется симметричность изображения, проецированием в большое затылочное отверстие спинки турецкого седла.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://metodich.ru/metodicheskoe-posobie-dlya-studentov-stomatologicheskogo-fakul/16285_html_520a5ac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714884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аташа\Desktop\Новая папка (2)\Полуак-БЗО.jpg"/>
          <p:cNvPicPr/>
          <p:nvPr/>
        </p:nvPicPr>
        <p:blipFill>
          <a:blip r:embed="rId3" cstate="print"/>
          <a:srcRect l="49469" t="44578"/>
          <a:stretch>
            <a:fillRect/>
          </a:stretch>
        </p:blipFill>
        <p:spPr bwMode="auto">
          <a:xfrm>
            <a:off x="7215206" y="4714884"/>
            <a:ext cx="150019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medbor.ru/pics/1247_1356802686.jpg"/>
          <p:cNvPicPr/>
          <p:nvPr/>
        </p:nvPicPr>
        <p:blipFill>
          <a:blip r:embed="rId4" cstate="print"/>
          <a:srcRect l="29667"/>
          <a:stretch>
            <a:fillRect/>
          </a:stretch>
        </p:blipFill>
        <p:spPr bwMode="auto">
          <a:xfrm>
            <a:off x="2571737" y="4714884"/>
            <a:ext cx="2214578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www.medbor.ru/pics/1244_1983864308.jpg"/>
          <p:cNvPicPr/>
          <p:nvPr/>
        </p:nvPicPr>
        <p:blipFill>
          <a:blip r:embed="rId5" cstate="print"/>
          <a:srcRect l="32189"/>
          <a:stretch>
            <a:fillRect/>
          </a:stretch>
        </p:blipFill>
        <p:spPr bwMode="auto">
          <a:xfrm>
            <a:off x="285720" y="4714884"/>
            <a:ext cx="20717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Arial" pitchFamily="34" charset="0"/>
              </a:rPr>
              <a:t>Касательные снимки свода черепа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Небольшие изменения в костях свода черепа (короткие ретины, очаги деструкции) лучше всего выявляются на контактных («прилегающих») или касательных  («тангенциальных») рентгеновских снимках.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 выполнении касательных снимков  пораженную область свода черепа выводят в </a:t>
            </a:r>
            <a:r>
              <a:rPr lang="ru-RU" dirty="0" err="1" smtClean="0">
                <a:solidFill>
                  <a:schemeClr val="bg1"/>
                </a:solidFill>
              </a:rPr>
              <a:t>краеобразующую</a:t>
            </a:r>
            <a:r>
              <a:rPr lang="ru-RU" dirty="0" smtClean="0">
                <a:solidFill>
                  <a:schemeClr val="bg1"/>
                </a:solidFill>
              </a:rPr>
              <a:t> зону, для этого голове больного придают положение, при котором исследуемый участок занимает наиболее </a:t>
            </a:r>
            <a:r>
              <a:rPr lang="ru-RU" dirty="0" err="1" smtClean="0">
                <a:solidFill>
                  <a:schemeClr val="bg1"/>
                </a:solidFill>
              </a:rPr>
              <a:t>выстоящее</a:t>
            </a:r>
            <a:r>
              <a:rPr lang="ru-RU" dirty="0" smtClean="0">
                <a:solidFill>
                  <a:schemeClr val="bg1"/>
                </a:solidFill>
              </a:rPr>
              <a:t> положение. Этот участок помещают над центром кассеты и направляют центральный пучок рентгеновского излучения по касательной  к нему в центр кассеты, перпендикулярно к ее плоскости.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	Критерии правильности укладок: контуры кости резкие, хорошо различается  наружная  и внутренняя пластинки и </a:t>
            </a:r>
            <a:r>
              <a:rPr lang="ru-RU" dirty="0" err="1" smtClean="0">
                <a:solidFill>
                  <a:schemeClr val="bg1"/>
                </a:solidFill>
              </a:rPr>
              <a:t>диплоэ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Рисунок 2" descr="https://www.medbor.ru/pics/1265_21090887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643314"/>
            <a:ext cx="2582061" cy="224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643313"/>
            <a:ext cx="3786214" cy="221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1854</TotalTime>
  <Words>741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Рентгенологические укладки при исследовании черепа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Снимки височных костей в осевой проекции по Майеру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Рентгенологические укладки при исследовании черепа </dc:title>
  <dc:creator>Наташа</dc:creator>
  <cp:lastModifiedBy>ОПСА</cp:lastModifiedBy>
  <cp:revision>45</cp:revision>
  <dcterms:created xsi:type="dcterms:W3CDTF">2018-02-01T18:14:47Z</dcterms:created>
  <dcterms:modified xsi:type="dcterms:W3CDTF">2018-04-10T14:49:47Z</dcterms:modified>
</cp:coreProperties>
</file>