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73" r:id="rId6"/>
    <p:sldId id="274" r:id="rId7"/>
    <p:sldId id="259" r:id="rId8"/>
    <p:sldId id="262" r:id="rId9"/>
    <p:sldId id="263" r:id="rId10"/>
    <p:sldId id="265" r:id="rId11"/>
    <p:sldId id="261" r:id="rId12"/>
    <p:sldId id="275" r:id="rId13"/>
    <p:sldId id="270" r:id="rId14"/>
    <p:sldId id="271" r:id="rId15"/>
    <p:sldId id="269" r:id="rId16"/>
    <p:sldId id="266" r:id="rId17"/>
    <p:sldId id="268" r:id="rId18"/>
    <p:sldId id="267"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858"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FC24816D-F2FE-466E-BC9F-B38E9AD0DA43}" type="datetimeFigureOut">
              <a:rPr lang="ru-RU" smtClean="0"/>
              <a:pPr/>
              <a:t>10.04.2018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E6C7A0D-A99F-4B0F-83A4-7A1FBA53C29A}" type="slidenum">
              <a:rPr lang="ru-RU" smtClean="0"/>
              <a:pPr/>
              <a:t>‹#›</a:t>
            </a:fld>
            <a:endParaRPr lang="ru-RU"/>
          </a:p>
        </p:txBody>
      </p:sp>
    </p:spTree>
  </p:cSld>
  <p:clrMapOvr>
    <a:masterClrMapping/>
  </p:clrMapOvr>
  <p:transition>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C24816D-F2FE-466E-BC9F-B38E9AD0DA43}" type="datetimeFigureOut">
              <a:rPr lang="ru-RU" smtClean="0"/>
              <a:pPr/>
              <a:t>10.04.2018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E6C7A0D-A99F-4B0F-83A4-7A1FBA53C29A}" type="slidenum">
              <a:rPr lang="ru-RU" smtClean="0"/>
              <a:pPr/>
              <a:t>‹#›</a:t>
            </a:fld>
            <a:endParaRPr lang="ru-RU"/>
          </a:p>
        </p:txBody>
      </p:sp>
    </p:spTree>
  </p:cSld>
  <p:clrMapOvr>
    <a:masterClrMapping/>
  </p:clrMapOvr>
  <p:transition>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C24816D-F2FE-466E-BC9F-B38E9AD0DA43}" type="datetimeFigureOut">
              <a:rPr lang="ru-RU" smtClean="0"/>
              <a:pPr/>
              <a:t>10.04.2018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E6C7A0D-A99F-4B0F-83A4-7A1FBA53C29A}" type="slidenum">
              <a:rPr lang="ru-RU" smtClean="0"/>
              <a:pPr/>
              <a:t>‹#›</a:t>
            </a:fld>
            <a:endParaRPr lang="ru-RU"/>
          </a:p>
        </p:txBody>
      </p:sp>
    </p:spTree>
  </p:cSld>
  <p:clrMapOvr>
    <a:masterClrMapping/>
  </p:clrMapOvr>
  <p:transition>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C24816D-F2FE-466E-BC9F-B38E9AD0DA43}" type="datetimeFigureOut">
              <a:rPr lang="ru-RU" smtClean="0"/>
              <a:pPr/>
              <a:t>10.04.2018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E6C7A0D-A99F-4B0F-83A4-7A1FBA53C29A}" type="slidenum">
              <a:rPr lang="ru-RU" smtClean="0"/>
              <a:pPr/>
              <a:t>‹#›</a:t>
            </a:fld>
            <a:endParaRPr lang="ru-RU"/>
          </a:p>
        </p:txBody>
      </p:sp>
    </p:spTree>
  </p:cSld>
  <p:clrMapOvr>
    <a:masterClrMapping/>
  </p:clrMapOvr>
  <p:transition>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FC24816D-F2FE-466E-BC9F-B38E9AD0DA43}" type="datetimeFigureOut">
              <a:rPr lang="ru-RU" smtClean="0"/>
              <a:pPr/>
              <a:t>10.04.2018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E6C7A0D-A99F-4B0F-83A4-7A1FBA53C29A}" type="slidenum">
              <a:rPr lang="ru-RU" smtClean="0"/>
              <a:pPr/>
              <a:t>‹#›</a:t>
            </a:fld>
            <a:endParaRPr lang="ru-RU"/>
          </a:p>
        </p:txBody>
      </p:sp>
    </p:spTree>
  </p:cSld>
  <p:clrMapOvr>
    <a:masterClrMapping/>
  </p:clrMapOvr>
  <p:transition>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FC24816D-F2FE-466E-BC9F-B38E9AD0DA43}" type="datetimeFigureOut">
              <a:rPr lang="ru-RU" smtClean="0"/>
              <a:pPr/>
              <a:t>10.04.2018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E6C7A0D-A99F-4B0F-83A4-7A1FBA53C29A}" type="slidenum">
              <a:rPr lang="ru-RU" smtClean="0"/>
              <a:pPr/>
              <a:t>‹#›</a:t>
            </a:fld>
            <a:endParaRPr lang="ru-RU"/>
          </a:p>
        </p:txBody>
      </p:sp>
    </p:spTree>
  </p:cSld>
  <p:clrMapOvr>
    <a:masterClrMapping/>
  </p:clrMapOvr>
  <p:transition>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FC24816D-F2FE-466E-BC9F-B38E9AD0DA43}" type="datetimeFigureOut">
              <a:rPr lang="ru-RU" smtClean="0"/>
              <a:pPr/>
              <a:t>10.04.2018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E6C7A0D-A99F-4B0F-83A4-7A1FBA53C29A}" type="slidenum">
              <a:rPr lang="ru-RU" smtClean="0"/>
              <a:pPr/>
              <a:t>‹#›</a:t>
            </a:fld>
            <a:endParaRPr lang="ru-RU"/>
          </a:p>
        </p:txBody>
      </p:sp>
    </p:spTree>
  </p:cSld>
  <p:clrMapOvr>
    <a:masterClrMapping/>
  </p:clrMapOvr>
  <p:transition>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FC24816D-F2FE-466E-BC9F-B38E9AD0DA43}" type="datetimeFigureOut">
              <a:rPr lang="ru-RU" smtClean="0"/>
              <a:pPr/>
              <a:t>10.04.2018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E6C7A0D-A99F-4B0F-83A4-7A1FBA53C29A}" type="slidenum">
              <a:rPr lang="ru-RU" smtClean="0"/>
              <a:pPr/>
              <a:t>‹#›</a:t>
            </a:fld>
            <a:endParaRPr lang="ru-RU"/>
          </a:p>
        </p:txBody>
      </p:sp>
    </p:spTree>
  </p:cSld>
  <p:clrMapOvr>
    <a:masterClrMapping/>
  </p:clrMapOvr>
  <p:transition>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C24816D-F2FE-466E-BC9F-B38E9AD0DA43}" type="datetimeFigureOut">
              <a:rPr lang="ru-RU" smtClean="0"/>
              <a:pPr/>
              <a:t>10.04.2018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E6C7A0D-A99F-4B0F-83A4-7A1FBA53C29A}" type="slidenum">
              <a:rPr lang="ru-RU" smtClean="0"/>
              <a:pPr/>
              <a:t>‹#›</a:t>
            </a:fld>
            <a:endParaRPr lang="ru-RU"/>
          </a:p>
        </p:txBody>
      </p:sp>
    </p:spTree>
  </p:cSld>
  <p:clrMapOvr>
    <a:masterClrMapping/>
  </p:clrMapOvr>
  <p:transition>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C24816D-F2FE-466E-BC9F-B38E9AD0DA43}" type="datetimeFigureOut">
              <a:rPr lang="ru-RU" smtClean="0"/>
              <a:pPr/>
              <a:t>10.04.2018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E6C7A0D-A99F-4B0F-83A4-7A1FBA53C29A}" type="slidenum">
              <a:rPr lang="ru-RU" smtClean="0"/>
              <a:pPr/>
              <a:t>‹#›</a:t>
            </a:fld>
            <a:endParaRPr lang="ru-RU"/>
          </a:p>
        </p:txBody>
      </p:sp>
    </p:spTree>
  </p:cSld>
  <p:clrMapOvr>
    <a:masterClrMapping/>
  </p:clrMapOvr>
  <p:transition>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C24816D-F2FE-466E-BC9F-B38E9AD0DA43}" type="datetimeFigureOut">
              <a:rPr lang="ru-RU" smtClean="0"/>
              <a:pPr/>
              <a:t>10.04.2018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E6C7A0D-A99F-4B0F-83A4-7A1FBA53C29A}" type="slidenum">
              <a:rPr lang="ru-RU" smtClean="0"/>
              <a:pPr/>
              <a:t>‹#›</a:t>
            </a:fld>
            <a:endParaRPr lang="ru-RU"/>
          </a:p>
        </p:txBody>
      </p:sp>
    </p:spTree>
  </p:cSld>
  <p:clrMapOvr>
    <a:masterClrMapping/>
  </p:clrMapOvr>
  <p:transition>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5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24816D-F2FE-466E-BC9F-B38E9AD0DA43}" type="datetimeFigureOut">
              <a:rPr lang="ru-RU" smtClean="0"/>
              <a:pPr/>
              <a:t>10.04.2018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6C7A0D-A99F-4B0F-83A4-7A1FBA53C29A}"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dissolv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4.xml"/><Relationship Id="rId4" Type="http://schemas.openxmlformats.org/officeDocument/2006/relationships/image" Target="../media/image22.jpeg"/></Relationships>
</file>

<file path=ppt/slides/_rels/slide1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dirty="0" smtClean="0">
                <a:solidFill>
                  <a:schemeClr val="bg1"/>
                </a:solidFill>
              </a:rPr>
              <a:t>Комплексное проведение МСКТ и МРТ при патологии височно-нижнечелюстных суставов</a:t>
            </a:r>
            <a:endParaRPr lang="ru-RU" dirty="0">
              <a:solidFill>
                <a:schemeClr val="bg1"/>
              </a:solidFill>
            </a:endParaRPr>
          </a:p>
        </p:txBody>
      </p:sp>
      <p:sp>
        <p:nvSpPr>
          <p:cNvPr id="3" name="Подзаголовок 2"/>
          <p:cNvSpPr>
            <a:spLocks noGrp="1"/>
          </p:cNvSpPr>
          <p:nvPr>
            <p:ph type="subTitle" idx="1"/>
          </p:nvPr>
        </p:nvSpPr>
        <p:spPr>
          <a:xfrm>
            <a:off x="3214678" y="4857760"/>
            <a:ext cx="6400800" cy="1752600"/>
          </a:xfrm>
        </p:spPr>
        <p:txBody>
          <a:bodyPr>
            <a:normAutofit/>
          </a:bodyPr>
          <a:lstStyle/>
          <a:p>
            <a:endParaRPr lang="ru-RU" dirty="0" smtClean="0"/>
          </a:p>
          <a:p>
            <a:r>
              <a:rPr lang="ru-RU" sz="2000" dirty="0" smtClean="0">
                <a:solidFill>
                  <a:schemeClr val="bg1"/>
                </a:solidFill>
              </a:rPr>
              <a:t>Мананников Максим Геннадьевич</a:t>
            </a:r>
          </a:p>
          <a:p>
            <a:r>
              <a:rPr lang="ru-RU" sz="2000" dirty="0" smtClean="0">
                <a:solidFill>
                  <a:schemeClr val="bg1"/>
                </a:solidFill>
              </a:rPr>
              <a:t>Омская областная клиническая больница</a:t>
            </a:r>
          </a:p>
          <a:p>
            <a:r>
              <a:rPr lang="ru-RU" sz="2000" dirty="0" smtClean="0">
                <a:solidFill>
                  <a:schemeClr val="bg1"/>
                </a:solidFill>
              </a:rPr>
              <a:t>Апрель 2018 г.</a:t>
            </a:r>
            <a:endParaRPr lang="ru-RU" sz="2000" dirty="0">
              <a:solidFill>
                <a:schemeClr val="bg1"/>
              </a:solidFill>
            </a:endParaRPr>
          </a:p>
        </p:txBody>
      </p:sp>
      <p:pic>
        <p:nvPicPr>
          <p:cNvPr id="4" name="Picture 2" descr="https://pp.vk.me/c631229/v631229304/1cc49/iwZDVjhm1X4.jpg"/>
          <p:cNvPicPr>
            <a:picLocks noChangeAspect="1" noChangeArrowheads="1"/>
          </p:cNvPicPr>
          <p:nvPr/>
        </p:nvPicPr>
        <p:blipFill>
          <a:blip r:embed="rId2" cstate="print"/>
          <a:srcRect/>
          <a:stretch>
            <a:fillRect/>
          </a:stretch>
        </p:blipFill>
        <p:spPr bwMode="auto">
          <a:xfrm>
            <a:off x="7236296" y="260648"/>
            <a:ext cx="1604696" cy="1643074"/>
          </a:xfrm>
          <a:prstGeom prst="rect">
            <a:avLst/>
          </a:prstGeom>
          <a:ln>
            <a:noFill/>
          </a:ln>
          <a:effectLst>
            <a:outerShdw blurRad="292100" dist="139700" dir="2700000" algn="tl" rotWithShape="0">
              <a:srgbClr val="333333">
                <a:alpha val="65000"/>
              </a:srgbClr>
            </a:outerShdw>
          </a:effectLst>
        </p:spPr>
      </p:pic>
      <p:pic>
        <p:nvPicPr>
          <p:cNvPr id="1026" name="Picture 2" descr="C:\Users\User\Desktop\ОКБ.jpg"/>
          <p:cNvPicPr>
            <a:picLocks noChangeAspect="1" noChangeArrowheads="1"/>
          </p:cNvPicPr>
          <p:nvPr/>
        </p:nvPicPr>
        <p:blipFill>
          <a:blip r:embed="rId3" cstate="print"/>
          <a:srcRect/>
          <a:stretch>
            <a:fillRect/>
          </a:stretch>
        </p:blipFill>
        <p:spPr bwMode="auto">
          <a:xfrm>
            <a:off x="500034" y="4857760"/>
            <a:ext cx="3071834" cy="1594991"/>
          </a:xfrm>
          <a:prstGeom prst="rect">
            <a:avLst/>
          </a:prstGeom>
          <a:noFill/>
        </p:spPr>
      </p:pic>
      <p:sp>
        <p:nvSpPr>
          <p:cNvPr id="7" name="Прямоугольник 2"/>
          <p:cNvSpPr>
            <a:spLocks noChangeArrowheads="1"/>
          </p:cNvSpPr>
          <p:nvPr/>
        </p:nvSpPr>
        <p:spPr bwMode="auto">
          <a:xfrm>
            <a:off x="4786314" y="1500174"/>
            <a:ext cx="2286016" cy="369332"/>
          </a:xfrm>
          <a:prstGeom prst="rect">
            <a:avLst/>
          </a:prstGeom>
          <a:noFill/>
          <a:ln w="9525">
            <a:noFill/>
            <a:miter lim="800000"/>
            <a:headEnd/>
            <a:tailEnd/>
          </a:ln>
        </p:spPr>
        <p:txBody>
          <a:bodyPr wrap="square">
            <a:spAutoFit/>
          </a:bodyPr>
          <a:lstStyle/>
          <a:p>
            <a:r>
              <a:rPr lang="en-US" b="1" dirty="0">
                <a:solidFill>
                  <a:schemeClr val="bg1"/>
                </a:solidFill>
              </a:rPr>
              <a:t>www.xraylab.ucoz.ru</a:t>
            </a:r>
            <a:endParaRPr lang="ru-RU" b="1" dirty="0">
              <a:solidFill>
                <a:schemeClr val="bg1"/>
              </a:solidFill>
            </a:endParaRPr>
          </a:p>
        </p:txBody>
      </p:sp>
      <p:sp>
        <p:nvSpPr>
          <p:cNvPr id="9" name="Прямоугольник 8"/>
          <p:cNvSpPr/>
          <p:nvPr/>
        </p:nvSpPr>
        <p:spPr>
          <a:xfrm>
            <a:off x="2071670" y="357166"/>
            <a:ext cx="2298514" cy="369332"/>
          </a:xfrm>
          <a:prstGeom prst="rect">
            <a:avLst/>
          </a:prstGeom>
        </p:spPr>
        <p:txBody>
          <a:bodyPr wrap="none">
            <a:spAutoFit/>
          </a:bodyPr>
          <a:lstStyle/>
          <a:p>
            <a:r>
              <a:rPr lang="en-US" b="1" dirty="0" smtClean="0">
                <a:solidFill>
                  <a:schemeClr val="bg1"/>
                </a:solidFill>
              </a:rPr>
              <a:t>http://www.opsa.info</a:t>
            </a:r>
            <a:endParaRPr lang="ru-RU" b="1" dirty="0">
              <a:solidFill>
                <a:schemeClr val="bg1"/>
              </a:solidFill>
            </a:endParaRPr>
          </a:p>
        </p:txBody>
      </p:sp>
      <p:pic>
        <p:nvPicPr>
          <p:cNvPr id="10" name="Рисунок 9" descr="ОПСА"/>
          <p:cNvPicPr/>
          <p:nvPr/>
        </p:nvPicPr>
        <p:blipFill>
          <a:blip r:embed="rId4" cstate="print"/>
          <a:srcRect/>
          <a:stretch>
            <a:fillRect/>
          </a:stretch>
        </p:blipFill>
        <p:spPr bwMode="auto">
          <a:xfrm>
            <a:off x="395536" y="260648"/>
            <a:ext cx="1224136" cy="1584176"/>
          </a:xfrm>
          <a:prstGeom prst="rect">
            <a:avLst/>
          </a:prstGeom>
          <a:ln w="15875">
            <a:solidFill>
              <a:schemeClr val="bg1"/>
            </a:solidFill>
          </a:ln>
          <a:effectLst>
            <a:outerShdw blurRad="292100" dist="139700" dir="2700000" algn="tl" rotWithShape="0">
              <a:srgbClr val="333333">
                <a:alpha val="65000"/>
              </a:srgbClr>
            </a:outerShdw>
          </a:effectLst>
        </p:spPr>
      </p:pic>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chemeClr val="bg1"/>
                </a:solidFill>
              </a:rPr>
              <a:t>Исследование с роторасширителем</a:t>
            </a:r>
            <a:endParaRPr lang="ru-RU" dirty="0">
              <a:solidFill>
                <a:schemeClr val="bg1"/>
              </a:solidFill>
            </a:endParaRPr>
          </a:p>
        </p:txBody>
      </p:sp>
      <p:sp>
        <p:nvSpPr>
          <p:cNvPr id="3" name="Содержимое 2"/>
          <p:cNvSpPr>
            <a:spLocks noGrp="1"/>
          </p:cNvSpPr>
          <p:nvPr>
            <p:ph idx="1"/>
          </p:nvPr>
        </p:nvSpPr>
        <p:spPr>
          <a:xfrm>
            <a:off x="457200" y="1600201"/>
            <a:ext cx="8229600" cy="2185990"/>
          </a:xfrm>
        </p:spPr>
        <p:txBody>
          <a:bodyPr>
            <a:normAutofit fontScale="92500"/>
          </a:bodyPr>
          <a:lstStyle/>
          <a:p>
            <a:pPr>
              <a:buNone/>
            </a:pPr>
            <a:r>
              <a:rPr lang="ru-RU" dirty="0">
                <a:solidFill>
                  <a:schemeClr val="bg1"/>
                </a:solidFill>
              </a:rPr>
              <a:t>	</a:t>
            </a:r>
            <a:r>
              <a:rPr lang="ru-RU" dirty="0" smtClean="0">
                <a:solidFill>
                  <a:schemeClr val="bg1"/>
                </a:solidFill>
              </a:rPr>
              <a:t>Для </a:t>
            </a:r>
            <a:r>
              <a:rPr lang="ru-RU" dirty="0">
                <a:solidFill>
                  <a:schemeClr val="bg1"/>
                </a:solidFill>
              </a:rPr>
              <a:t>надежной фиксации челюсти при функциональном исследовании применяется авторский роторасширитель, выполненный из </a:t>
            </a:r>
            <a:r>
              <a:rPr lang="ru-RU" dirty="0" err="1">
                <a:solidFill>
                  <a:schemeClr val="bg1"/>
                </a:solidFill>
              </a:rPr>
              <a:t>амагнитного</a:t>
            </a:r>
            <a:r>
              <a:rPr lang="ru-RU" dirty="0">
                <a:solidFill>
                  <a:schemeClr val="bg1"/>
                </a:solidFill>
              </a:rPr>
              <a:t> материала фторопласта. </a:t>
            </a:r>
          </a:p>
          <a:p>
            <a:pPr>
              <a:buNone/>
            </a:pPr>
            <a:endParaRPr lang="ru-RU" dirty="0">
              <a:solidFill>
                <a:schemeClr val="bg1"/>
              </a:solidFill>
            </a:endParaRPr>
          </a:p>
          <a:p>
            <a:endParaRPr lang="ru-RU" dirty="0"/>
          </a:p>
        </p:txBody>
      </p:sp>
      <p:pic>
        <p:nvPicPr>
          <p:cNvPr id="5" name="Рисунок 4" descr="D:\WORK-новый\Статьи\Савченко\P1180138.JPG"/>
          <p:cNvPicPr/>
          <p:nvPr/>
        </p:nvPicPr>
        <p:blipFill>
          <a:blip r:embed="rId2" cstate="print"/>
          <a:srcRect/>
          <a:stretch>
            <a:fillRect/>
          </a:stretch>
        </p:blipFill>
        <p:spPr bwMode="auto">
          <a:xfrm>
            <a:off x="2786050" y="4000504"/>
            <a:ext cx="3494098" cy="2357454"/>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bg1"/>
                </a:solidFill>
              </a:rPr>
              <a:t>Вспомогательные устройства</a:t>
            </a:r>
            <a:endParaRPr lang="ru-RU" dirty="0">
              <a:solidFill>
                <a:schemeClr val="bg1"/>
              </a:solidFill>
            </a:endParaRPr>
          </a:p>
        </p:txBody>
      </p:sp>
      <p:sp>
        <p:nvSpPr>
          <p:cNvPr id="3" name="Содержимое 2"/>
          <p:cNvSpPr>
            <a:spLocks noGrp="1"/>
          </p:cNvSpPr>
          <p:nvPr>
            <p:ph idx="1"/>
          </p:nvPr>
        </p:nvSpPr>
        <p:spPr>
          <a:xfrm>
            <a:off x="2143108" y="1071546"/>
            <a:ext cx="6786610" cy="5429288"/>
          </a:xfrm>
        </p:spPr>
        <p:txBody>
          <a:bodyPr>
            <a:normAutofit fontScale="70000" lnSpcReduction="20000"/>
          </a:bodyPr>
          <a:lstStyle/>
          <a:p>
            <a:pPr>
              <a:buNone/>
            </a:pPr>
            <a:endParaRPr lang="ru-RU" dirty="0">
              <a:solidFill>
                <a:schemeClr val="bg1"/>
              </a:solidFill>
            </a:endParaRPr>
          </a:p>
          <a:p>
            <a:pPr algn="just"/>
            <a:r>
              <a:rPr lang="ru-RU" dirty="0">
                <a:solidFill>
                  <a:schemeClr val="bg1"/>
                </a:solidFill>
              </a:rPr>
              <a:t>К</a:t>
            </a:r>
            <a:r>
              <a:rPr lang="ru-RU" dirty="0" smtClean="0">
                <a:solidFill>
                  <a:schemeClr val="bg1"/>
                </a:solidFill>
              </a:rPr>
              <a:t>онус </a:t>
            </a:r>
            <a:r>
              <a:rPr lang="ru-RU" dirty="0">
                <a:solidFill>
                  <a:schemeClr val="bg1"/>
                </a:solidFill>
              </a:rPr>
              <a:t>с наличием на поверхности винтообразной нарезки. Конус основания переходит в цилиндрическую часть диаметром 50 мм для удобства удержания. С целью снижения </a:t>
            </a:r>
            <a:r>
              <a:rPr lang="ru-RU" dirty="0" smtClean="0">
                <a:solidFill>
                  <a:schemeClr val="bg1"/>
                </a:solidFill>
              </a:rPr>
              <a:t>массы и удобства использования </a:t>
            </a:r>
            <a:r>
              <a:rPr lang="ru-RU" dirty="0">
                <a:solidFill>
                  <a:schemeClr val="bg1"/>
                </a:solidFill>
              </a:rPr>
              <a:t>роторасширитель изготовлен пустотным внутри. На его основание нанесена риска для подсчета сделанных устройством оборотов. Один оборот роторасширителя увеличивает открывание рта примерно на 10 мм. При помещении конуса роторасширителя между резцами по числу оборотов определяется величина открывания рта в диапазоне от 10 мм до 45 мм. </a:t>
            </a:r>
            <a:endParaRPr lang="ru-RU" dirty="0" smtClean="0">
              <a:solidFill>
                <a:schemeClr val="bg1"/>
              </a:solidFill>
            </a:endParaRPr>
          </a:p>
          <a:p>
            <a:pPr algn="just"/>
            <a:r>
              <a:rPr lang="ru-RU" dirty="0" smtClean="0">
                <a:solidFill>
                  <a:schemeClr val="bg1"/>
                </a:solidFill>
              </a:rPr>
              <a:t>Данное </a:t>
            </a:r>
            <a:r>
              <a:rPr lang="ru-RU" dirty="0">
                <a:solidFill>
                  <a:schemeClr val="bg1"/>
                </a:solidFill>
              </a:rPr>
              <a:t>изделие перед каждым исследованием </a:t>
            </a:r>
            <a:r>
              <a:rPr lang="ru-RU" dirty="0" smtClean="0">
                <a:solidFill>
                  <a:schemeClr val="bg1"/>
                </a:solidFill>
              </a:rPr>
              <a:t>проходит стерилизационную обработку в ЦСО</a:t>
            </a:r>
            <a:endParaRPr lang="ru-RU" dirty="0">
              <a:solidFill>
                <a:schemeClr val="bg1"/>
              </a:solidFill>
            </a:endParaRPr>
          </a:p>
          <a:p>
            <a:endParaRPr lang="ru-RU" dirty="0"/>
          </a:p>
        </p:txBody>
      </p:sp>
      <p:pic>
        <p:nvPicPr>
          <p:cNvPr id="8" name="Рисунок 7" descr="D:\WORK-новый\Статьи\Савченко\P1180277.JPG"/>
          <p:cNvPicPr/>
          <p:nvPr/>
        </p:nvPicPr>
        <p:blipFill>
          <a:blip r:embed="rId2" cstate="print"/>
          <a:srcRect l="26617" t="8334" r="22715" b="18803"/>
          <a:stretch>
            <a:fillRect/>
          </a:stretch>
        </p:blipFill>
        <p:spPr bwMode="auto">
          <a:xfrm>
            <a:off x="214282" y="1571612"/>
            <a:ext cx="2143140" cy="1928826"/>
          </a:xfrm>
          <a:prstGeom prst="rect">
            <a:avLst/>
          </a:prstGeom>
          <a:noFill/>
          <a:ln w="9525">
            <a:noFill/>
            <a:miter lim="800000"/>
            <a:headEnd/>
            <a:tailEnd/>
          </a:ln>
        </p:spPr>
      </p:pic>
      <p:pic>
        <p:nvPicPr>
          <p:cNvPr id="1026" name="Picture 2" descr="C:\Users\User\Desktop\Снимок.JPG"/>
          <p:cNvPicPr>
            <a:picLocks noChangeAspect="1" noChangeArrowheads="1"/>
          </p:cNvPicPr>
          <p:nvPr/>
        </p:nvPicPr>
        <p:blipFill>
          <a:blip r:embed="rId3" cstate="print"/>
          <a:srcRect/>
          <a:stretch>
            <a:fillRect/>
          </a:stretch>
        </p:blipFill>
        <p:spPr bwMode="auto">
          <a:xfrm>
            <a:off x="214282" y="3857628"/>
            <a:ext cx="2143139" cy="2166934"/>
          </a:xfrm>
          <a:prstGeom prst="rect">
            <a:avLst/>
          </a:prstGeom>
          <a:noFill/>
        </p:spPr>
      </p:pic>
    </p:spTree>
  </p:cSld>
  <p:clrMapOvr>
    <a:masterClrMapping/>
  </p:clrMapOvr>
  <p:transition>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Rot="1" noChangeArrowheads="1"/>
          </p:cNvSpPr>
          <p:nvPr>
            <p:ph type="title"/>
          </p:nvPr>
        </p:nvSpPr>
        <p:spPr/>
        <p:txBody>
          <a:bodyPr>
            <a:normAutofit/>
          </a:bodyPr>
          <a:lstStyle/>
          <a:p>
            <a:pPr eaLnBrk="1" hangingPunct="1">
              <a:defRPr/>
            </a:pPr>
            <a:r>
              <a:rPr lang="ru-RU" sz="3600" dirty="0" smtClean="0">
                <a:solidFill>
                  <a:schemeClr val="bg1"/>
                </a:solidFill>
              </a:rPr>
              <a:t>Функциональная   МРТ   ВНЧС в норме </a:t>
            </a:r>
          </a:p>
        </p:txBody>
      </p:sp>
      <p:pic>
        <p:nvPicPr>
          <p:cNvPr id="44035" name="Picture 5" descr="41 (5)"/>
          <p:cNvPicPr>
            <a:picLocks noChangeAspect="1" noChangeArrowheads="1"/>
          </p:cNvPicPr>
          <p:nvPr/>
        </p:nvPicPr>
        <p:blipFill>
          <a:blip r:embed="rId2" cstate="print">
            <a:grayscl/>
          </a:blip>
          <a:srcRect/>
          <a:stretch>
            <a:fillRect/>
          </a:stretch>
        </p:blipFill>
        <p:spPr bwMode="auto">
          <a:xfrm>
            <a:off x="6264275" y="2565400"/>
            <a:ext cx="2879725" cy="2608263"/>
          </a:xfrm>
          <a:prstGeom prst="rect">
            <a:avLst/>
          </a:prstGeom>
          <a:noFill/>
          <a:ln w="9525">
            <a:noFill/>
            <a:miter lim="800000"/>
            <a:headEnd/>
            <a:tailEnd/>
          </a:ln>
        </p:spPr>
      </p:pic>
      <p:pic>
        <p:nvPicPr>
          <p:cNvPr id="44036" name="Picture 6" descr="41 (1)"/>
          <p:cNvPicPr>
            <a:picLocks noChangeAspect="1" noChangeArrowheads="1"/>
          </p:cNvPicPr>
          <p:nvPr/>
        </p:nvPicPr>
        <p:blipFill>
          <a:blip r:embed="rId3" cstate="print">
            <a:grayscl/>
          </a:blip>
          <a:srcRect/>
          <a:stretch>
            <a:fillRect/>
          </a:stretch>
        </p:blipFill>
        <p:spPr bwMode="auto">
          <a:xfrm>
            <a:off x="250825" y="2636838"/>
            <a:ext cx="2952750" cy="2606675"/>
          </a:xfrm>
          <a:prstGeom prst="rect">
            <a:avLst/>
          </a:prstGeom>
          <a:noFill/>
          <a:ln w="9525">
            <a:noFill/>
            <a:miter lim="800000"/>
            <a:headEnd/>
            <a:tailEnd/>
          </a:ln>
        </p:spPr>
      </p:pic>
      <p:pic>
        <p:nvPicPr>
          <p:cNvPr id="44037" name="Picture 7" descr="41 (2)"/>
          <p:cNvPicPr>
            <a:picLocks noChangeAspect="1" noChangeArrowheads="1"/>
          </p:cNvPicPr>
          <p:nvPr/>
        </p:nvPicPr>
        <p:blipFill>
          <a:blip r:embed="rId4" cstate="print">
            <a:grayscl/>
          </a:blip>
          <a:srcRect/>
          <a:stretch>
            <a:fillRect/>
          </a:stretch>
        </p:blipFill>
        <p:spPr bwMode="auto">
          <a:xfrm>
            <a:off x="3276600" y="2636838"/>
            <a:ext cx="2736850" cy="2640012"/>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chemeClr val="bg1"/>
                </a:solidFill>
              </a:rPr>
              <a:t/>
            </a:r>
            <a:br>
              <a:rPr lang="ru-RU" dirty="0" smtClean="0">
                <a:solidFill>
                  <a:schemeClr val="bg1"/>
                </a:solidFill>
              </a:rPr>
            </a:br>
            <a:r>
              <a:rPr lang="ru-RU" dirty="0" smtClean="0">
                <a:solidFill>
                  <a:schemeClr val="bg1"/>
                </a:solidFill>
              </a:rPr>
              <a:t>Патология</a:t>
            </a:r>
            <a:r>
              <a:rPr lang="ru-RU" dirty="0" smtClean="0"/>
              <a:t/>
            </a:r>
            <a:br>
              <a:rPr lang="ru-RU" dirty="0" smtClean="0"/>
            </a:br>
            <a:endParaRPr lang="ru-RU" dirty="0"/>
          </a:p>
        </p:txBody>
      </p:sp>
      <p:sp>
        <p:nvSpPr>
          <p:cNvPr id="3" name="Содержимое 2"/>
          <p:cNvSpPr>
            <a:spLocks noGrp="1"/>
          </p:cNvSpPr>
          <p:nvPr>
            <p:ph idx="1"/>
          </p:nvPr>
        </p:nvSpPr>
        <p:spPr>
          <a:xfrm>
            <a:off x="457200" y="1600201"/>
            <a:ext cx="8229600" cy="1185858"/>
          </a:xfrm>
        </p:spPr>
        <p:txBody>
          <a:bodyPr>
            <a:normAutofit fontScale="85000" lnSpcReduction="10000"/>
          </a:bodyPr>
          <a:lstStyle/>
          <a:p>
            <a:r>
              <a:rPr lang="ru-RU" dirty="0" smtClean="0">
                <a:solidFill>
                  <a:schemeClr val="bg1"/>
                </a:solidFill>
              </a:rPr>
              <a:t>МРТ ВНЧС в косо-сагиттальной проекции. </a:t>
            </a:r>
          </a:p>
          <a:p>
            <a:r>
              <a:rPr lang="ru-RU" dirty="0" smtClean="0">
                <a:solidFill>
                  <a:schemeClr val="bg1"/>
                </a:solidFill>
              </a:rPr>
              <a:t>Передний вправляемый подвывих суставного диска</a:t>
            </a:r>
            <a:endParaRPr lang="ru-RU" dirty="0">
              <a:solidFill>
                <a:schemeClr val="bg1"/>
              </a:solidFill>
            </a:endParaRPr>
          </a:p>
        </p:txBody>
      </p:sp>
      <p:pic>
        <p:nvPicPr>
          <p:cNvPr id="4" name="Рисунок 3"/>
          <p:cNvPicPr/>
          <p:nvPr/>
        </p:nvPicPr>
        <p:blipFill>
          <a:blip r:embed="rId2" cstate="print"/>
          <a:srcRect l="50187" t="29736" r="7303" b="18252"/>
          <a:stretch>
            <a:fillRect/>
          </a:stretch>
        </p:blipFill>
        <p:spPr bwMode="auto">
          <a:xfrm>
            <a:off x="785786" y="3429000"/>
            <a:ext cx="3143272" cy="3000396"/>
          </a:xfrm>
          <a:prstGeom prst="rect">
            <a:avLst/>
          </a:prstGeom>
          <a:noFill/>
          <a:ln w="9525">
            <a:noFill/>
            <a:miter lim="800000"/>
            <a:headEnd/>
            <a:tailEnd/>
          </a:ln>
        </p:spPr>
      </p:pic>
      <p:pic>
        <p:nvPicPr>
          <p:cNvPr id="5" name="Рисунок 4"/>
          <p:cNvPicPr/>
          <p:nvPr/>
        </p:nvPicPr>
        <p:blipFill>
          <a:blip r:embed="rId2" cstate="print"/>
          <a:srcRect l="2264" t="28359" r="55056" b="17224"/>
          <a:stretch>
            <a:fillRect/>
          </a:stretch>
        </p:blipFill>
        <p:spPr bwMode="auto">
          <a:xfrm>
            <a:off x="4786314" y="3429000"/>
            <a:ext cx="3214710" cy="3000396"/>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chemeClr val="bg1"/>
                </a:solidFill>
              </a:rPr>
              <a:t/>
            </a:r>
            <a:br>
              <a:rPr lang="ru-RU" dirty="0" smtClean="0">
                <a:solidFill>
                  <a:schemeClr val="bg1"/>
                </a:solidFill>
              </a:rPr>
            </a:br>
            <a:r>
              <a:rPr lang="ru-RU" dirty="0" smtClean="0">
                <a:solidFill>
                  <a:schemeClr val="bg1"/>
                </a:solidFill>
              </a:rPr>
              <a:t>Патология</a:t>
            </a:r>
            <a:r>
              <a:rPr lang="ru-RU" dirty="0" smtClean="0"/>
              <a:t/>
            </a:r>
            <a:br>
              <a:rPr lang="ru-RU" dirty="0" smtClean="0"/>
            </a:br>
            <a:endParaRPr lang="ru-RU" dirty="0"/>
          </a:p>
        </p:txBody>
      </p:sp>
      <p:sp>
        <p:nvSpPr>
          <p:cNvPr id="3" name="Содержимое 2"/>
          <p:cNvSpPr>
            <a:spLocks noGrp="1"/>
          </p:cNvSpPr>
          <p:nvPr>
            <p:ph idx="1"/>
          </p:nvPr>
        </p:nvSpPr>
        <p:spPr>
          <a:xfrm>
            <a:off x="457200" y="1600201"/>
            <a:ext cx="8229600" cy="1400172"/>
          </a:xfrm>
        </p:spPr>
        <p:txBody>
          <a:bodyPr>
            <a:normAutofit fontScale="92500" lnSpcReduction="10000"/>
          </a:bodyPr>
          <a:lstStyle/>
          <a:p>
            <a:r>
              <a:rPr lang="ru-RU" dirty="0" smtClean="0">
                <a:solidFill>
                  <a:schemeClr val="bg1"/>
                </a:solidFill>
              </a:rPr>
              <a:t>МРТ ВНЧС в косо-сагиттальной проекции. Передний </a:t>
            </a:r>
            <a:r>
              <a:rPr lang="ru-RU" dirty="0" err="1" smtClean="0">
                <a:solidFill>
                  <a:schemeClr val="bg1"/>
                </a:solidFill>
              </a:rPr>
              <a:t>невправляемый</a:t>
            </a:r>
            <a:r>
              <a:rPr lang="ru-RU" dirty="0" smtClean="0">
                <a:solidFill>
                  <a:schemeClr val="bg1"/>
                </a:solidFill>
              </a:rPr>
              <a:t> вывих суставного диска. </a:t>
            </a:r>
            <a:endParaRPr lang="ru-RU" dirty="0">
              <a:solidFill>
                <a:schemeClr val="bg1"/>
              </a:solidFill>
            </a:endParaRPr>
          </a:p>
        </p:txBody>
      </p:sp>
      <p:pic>
        <p:nvPicPr>
          <p:cNvPr id="4" name="Рисунок 3"/>
          <p:cNvPicPr/>
          <p:nvPr/>
        </p:nvPicPr>
        <p:blipFill>
          <a:blip r:embed="rId2" cstate="print"/>
          <a:srcRect l="51260" t="30290" r="10252" b="23830"/>
          <a:stretch>
            <a:fillRect/>
          </a:stretch>
        </p:blipFill>
        <p:spPr bwMode="auto">
          <a:xfrm>
            <a:off x="928662" y="3214686"/>
            <a:ext cx="3286148" cy="2857520"/>
          </a:xfrm>
          <a:prstGeom prst="rect">
            <a:avLst/>
          </a:prstGeom>
          <a:noFill/>
          <a:ln w="9525">
            <a:noFill/>
            <a:miter lim="800000"/>
            <a:headEnd/>
            <a:tailEnd/>
          </a:ln>
        </p:spPr>
      </p:pic>
      <p:pic>
        <p:nvPicPr>
          <p:cNvPr id="5" name="Рисунок 4"/>
          <p:cNvPicPr/>
          <p:nvPr/>
        </p:nvPicPr>
        <p:blipFill>
          <a:blip r:embed="rId2" cstate="print"/>
          <a:srcRect l="1513" t="30735" r="59327" b="21826"/>
          <a:stretch>
            <a:fillRect/>
          </a:stretch>
        </p:blipFill>
        <p:spPr bwMode="auto">
          <a:xfrm>
            <a:off x="5500694" y="3214686"/>
            <a:ext cx="3000396" cy="285752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bg1"/>
                </a:solidFill>
              </a:rPr>
              <a:t>Параметры исследования</a:t>
            </a:r>
            <a:endParaRPr lang="ru-RU" dirty="0">
              <a:solidFill>
                <a:schemeClr val="bg1"/>
              </a:solidFill>
            </a:endParaRPr>
          </a:p>
        </p:txBody>
      </p:sp>
      <p:sp>
        <p:nvSpPr>
          <p:cNvPr id="3" name="Содержимое 2"/>
          <p:cNvSpPr>
            <a:spLocks noGrp="1"/>
          </p:cNvSpPr>
          <p:nvPr>
            <p:ph idx="1"/>
          </p:nvPr>
        </p:nvSpPr>
        <p:spPr/>
        <p:txBody>
          <a:bodyPr/>
          <a:lstStyle/>
          <a:p>
            <a:r>
              <a:rPr lang="ru-RU" dirty="0" smtClean="0">
                <a:solidFill>
                  <a:schemeClr val="bg1"/>
                </a:solidFill>
              </a:rPr>
              <a:t>Время: 15-20 минут</a:t>
            </a:r>
          </a:p>
          <a:p>
            <a:r>
              <a:rPr lang="en-US" dirty="0" smtClean="0">
                <a:solidFill>
                  <a:schemeClr val="bg1"/>
                </a:solidFill>
              </a:rPr>
              <a:t>FOV</a:t>
            </a:r>
            <a:r>
              <a:rPr lang="ru-RU" dirty="0" smtClean="0">
                <a:solidFill>
                  <a:schemeClr val="bg1"/>
                </a:solidFill>
              </a:rPr>
              <a:t>: 190 мм</a:t>
            </a:r>
          </a:p>
          <a:p>
            <a:r>
              <a:rPr lang="ru-RU" dirty="0" smtClean="0">
                <a:solidFill>
                  <a:schemeClr val="bg1"/>
                </a:solidFill>
              </a:rPr>
              <a:t>Размер шага: 2 мм.</a:t>
            </a:r>
          </a:p>
          <a:p>
            <a:r>
              <a:rPr lang="ru-RU" dirty="0" smtClean="0">
                <a:solidFill>
                  <a:schemeClr val="bg1"/>
                </a:solidFill>
              </a:rPr>
              <a:t>Т</a:t>
            </a:r>
            <a:r>
              <a:rPr lang="en-US" dirty="0" smtClean="0">
                <a:solidFill>
                  <a:schemeClr val="bg1"/>
                </a:solidFill>
              </a:rPr>
              <a:t>R</a:t>
            </a:r>
            <a:r>
              <a:rPr lang="ru-RU" dirty="0" smtClean="0">
                <a:solidFill>
                  <a:schemeClr val="bg1"/>
                </a:solidFill>
              </a:rPr>
              <a:t>: предустановленная</a:t>
            </a:r>
            <a:endParaRPr lang="ru-RU" dirty="0">
              <a:solidFill>
                <a:schemeClr val="bg1"/>
              </a:solidFill>
            </a:endParaRPr>
          </a:p>
        </p:txBody>
      </p:sp>
    </p:spTree>
  </p:cSld>
  <p:clrMapOvr>
    <a:masterClrMapping/>
  </p:clrMapOvr>
  <p:transition>
    <p:dissolv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bg1"/>
                </a:solidFill>
              </a:rPr>
              <a:t>Сложности</a:t>
            </a:r>
            <a:endParaRPr lang="ru-RU" dirty="0">
              <a:solidFill>
                <a:schemeClr val="bg1"/>
              </a:solidFill>
            </a:endParaRPr>
          </a:p>
        </p:txBody>
      </p:sp>
      <p:sp>
        <p:nvSpPr>
          <p:cNvPr id="3" name="Содержимое 2"/>
          <p:cNvSpPr>
            <a:spLocks noGrp="1"/>
          </p:cNvSpPr>
          <p:nvPr>
            <p:ph idx="1"/>
          </p:nvPr>
        </p:nvSpPr>
        <p:spPr>
          <a:xfrm>
            <a:off x="457200" y="1600201"/>
            <a:ext cx="8229600" cy="4114816"/>
          </a:xfrm>
        </p:spPr>
        <p:txBody>
          <a:bodyPr>
            <a:normAutofit/>
          </a:bodyPr>
          <a:lstStyle/>
          <a:p>
            <a:r>
              <a:rPr lang="ru-RU" dirty="0" smtClean="0">
                <a:solidFill>
                  <a:schemeClr val="bg1"/>
                </a:solidFill>
              </a:rPr>
              <a:t>Клаустрофобия</a:t>
            </a:r>
          </a:p>
          <a:p>
            <a:r>
              <a:rPr lang="ru-RU" dirty="0" smtClean="0">
                <a:solidFill>
                  <a:schemeClr val="bg1"/>
                </a:solidFill>
              </a:rPr>
              <a:t>Пациенты  </a:t>
            </a:r>
            <a:r>
              <a:rPr lang="ru-RU" dirty="0">
                <a:solidFill>
                  <a:schemeClr val="bg1"/>
                </a:solidFill>
              </a:rPr>
              <a:t>с </a:t>
            </a:r>
            <a:r>
              <a:rPr lang="ru-RU" dirty="0" smtClean="0">
                <a:solidFill>
                  <a:schemeClr val="bg1"/>
                </a:solidFill>
              </a:rPr>
              <a:t>ограничением </a:t>
            </a:r>
            <a:r>
              <a:rPr lang="ru-RU" dirty="0">
                <a:solidFill>
                  <a:schemeClr val="bg1"/>
                </a:solidFill>
              </a:rPr>
              <a:t>амплитуды движений нижней челюсти, </a:t>
            </a:r>
            <a:r>
              <a:rPr lang="ru-RU" dirty="0" smtClean="0">
                <a:solidFill>
                  <a:schemeClr val="bg1"/>
                </a:solidFill>
              </a:rPr>
              <a:t>болевым синдромом при открывании рта, что может являться причиной двигательных артефактов. </a:t>
            </a:r>
            <a:endParaRPr lang="ru-RU" dirty="0">
              <a:solidFill>
                <a:schemeClr val="bg1"/>
              </a:solidFill>
            </a:endParaRPr>
          </a:p>
          <a:p>
            <a:endParaRPr lang="ru-RU" dirty="0"/>
          </a:p>
        </p:txBody>
      </p:sp>
    </p:spTree>
  </p:cSld>
  <p:clrMapOvr>
    <a:masterClrMapping/>
  </p:clrMapOvr>
  <p:transition>
    <p:dissolv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a:solidFill>
                  <a:schemeClr val="bg1"/>
                </a:solidFill>
              </a:rPr>
              <a:t>В</a:t>
            </a:r>
            <a:r>
              <a:rPr lang="ru-RU" dirty="0" smtClean="0">
                <a:solidFill>
                  <a:schemeClr val="bg1"/>
                </a:solidFill>
              </a:rPr>
              <a:t>ыводы</a:t>
            </a:r>
            <a:endParaRPr lang="ru-RU" dirty="0">
              <a:solidFill>
                <a:schemeClr val="bg1"/>
              </a:solidFill>
            </a:endParaRPr>
          </a:p>
        </p:txBody>
      </p:sp>
      <p:sp>
        <p:nvSpPr>
          <p:cNvPr id="3" name="Содержимое 2"/>
          <p:cNvSpPr>
            <a:spLocks noGrp="1"/>
          </p:cNvSpPr>
          <p:nvPr>
            <p:ph idx="1"/>
          </p:nvPr>
        </p:nvSpPr>
        <p:spPr>
          <a:xfrm>
            <a:off x="457200" y="1214422"/>
            <a:ext cx="8229600" cy="5429288"/>
          </a:xfrm>
        </p:spPr>
        <p:txBody>
          <a:bodyPr>
            <a:normAutofit fontScale="85000" lnSpcReduction="20000"/>
          </a:bodyPr>
          <a:lstStyle/>
          <a:p>
            <a:pPr algn="just"/>
            <a:r>
              <a:rPr lang="ru-RU" dirty="0" smtClean="0">
                <a:solidFill>
                  <a:schemeClr val="bg1"/>
                </a:solidFill>
              </a:rPr>
              <a:t>Комплексное исследование </a:t>
            </a:r>
            <a:r>
              <a:rPr lang="ru-RU" dirty="0">
                <a:solidFill>
                  <a:schemeClr val="bg1"/>
                </a:solidFill>
              </a:rPr>
              <a:t>несомненно является золотым стандартом в исследовании ВНЧС. Отсутствие специализированной катушки для ВНЧС не является препятствием для исследования височно-нижнечелюстных суставов. Для этих целей можно с успехом использовать головную катушку после определенной адаптации и подбора программ исследования. </a:t>
            </a:r>
            <a:r>
              <a:rPr lang="ru-RU" dirty="0" smtClean="0">
                <a:solidFill>
                  <a:schemeClr val="bg1"/>
                </a:solidFill>
              </a:rPr>
              <a:t>Исследования </a:t>
            </a:r>
            <a:r>
              <a:rPr lang="ru-RU" dirty="0">
                <a:solidFill>
                  <a:schemeClr val="bg1"/>
                </a:solidFill>
              </a:rPr>
              <a:t>ВНЧС во избежание двигательных артефактов необходимо выполнять с устройствами для фиксации нижней челюсти в положении открытого рта. </a:t>
            </a:r>
            <a:r>
              <a:rPr lang="ru-RU" dirty="0" smtClean="0">
                <a:solidFill>
                  <a:schemeClr val="bg1"/>
                </a:solidFill>
              </a:rPr>
              <a:t>В </a:t>
            </a:r>
            <a:r>
              <a:rPr lang="ru-RU" dirty="0">
                <a:solidFill>
                  <a:schemeClr val="bg1"/>
                </a:solidFill>
              </a:rPr>
              <a:t>наших исследованиях внутрисуставные нарушения ВНЧС являлись наиболее частой причиной болевых ощущений в околоушной области и служили показанием для выполнения МРТ.</a:t>
            </a:r>
          </a:p>
          <a:p>
            <a:pPr algn="just"/>
            <a:endParaRPr lang="ru-RU" dirty="0">
              <a:solidFill>
                <a:schemeClr val="bg1"/>
              </a:solidFill>
            </a:endParaRPr>
          </a:p>
        </p:txBody>
      </p:sp>
    </p:spTree>
  </p:cSld>
  <p:clrMapOvr>
    <a:masterClrMapping/>
  </p:clrMapOvr>
  <p:transition>
    <p:dissolv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bg1"/>
                </a:solidFill>
              </a:rPr>
              <a:t>Спасибо за внимание</a:t>
            </a:r>
            <a:endParaRPr lang="ru-RU" dirty="0">
              <a:solidFill>
                <a:schemeClr val="bg1"/>
              </a:solidFill>
            </a:endParaRPr>
          </a:p>
        </p:txBody>
      </p:sp>
      <p:pic>
        <p:nvPicPr>
          <p:cNvPr id="3073" name="Picture 1"/>
          <p:cNvPicPr>
            <a:picLocks noChangeAspect="1" noChangeArrowheads="1"/>
          </p:cNvPicPr>
          <p:nvPr/>
        </p:nvPicPr>
        <p:blipFill>
          <a:blip r:embed="rId2" cstate="print"/>
          <a:srcRect/>
          <a:stretch>
            <a:fillRect/>
          </a:stretch>
        </p:blipFill>
        <p:spPr bwMode="auto">
          <a:xfrm>
            <a:off x="1857356" y="5715016"/>
            <a:ext cx="5500694" cy="857256"/>
          </a:xfrm>
          <a:prstGeom prst="rect">
            <a:avLst/>
          </a:prstGeom>
          <a:noFill/>
          <a:ln w="9525">
            <a:noFill/>
            <a:miter lim="800000"/>
            <a:headEnd/>
            <a:tailEnd/>
          </a:ln>
          <a:effectLst/>
        </p:spPr>
      </p:pic>
      <p:sp>
        <p:nvSpPr>
          <p:cNvPr id="6" name="Прямоугольник 2"/>
          <p:cNvSpPr>
            <a:spLocks noChangeArrowheads="1"/>
          </p:cNvSpPr>
          <p:nvPr/>
        </p:nvSpPr>
        <p:spPr bwMode="auto">
          <a:xfrm>
            <a:off x="3643306" y="5286388"/>
            <a:ext cx="2201821" cy="369332"/>
          </a:xfrm>
          <a:prstGeom prst="rect">
            <a:avLst/>
          </a:prstGeom>
          <a:noFill/>
          <a:ln w="9525">
            <a:noFill/>
            <a:miter lim="800000"/>
            <a:headEnd/>
            <a:tailEnd/>
          </a:ln>
        </p:spPr>
        <p:txBody>
          <a:bodyPr wrap="none">
            <a:spAutoFit/>
          </a:bodyPr>
          <a:lstStyle/>
          <a:p>
            <a:r>
              <a:rPr lang="en-US" b="1" dirty="0">
                <a:solidFill>
                  <a:schemeClr val="bg1"/>
                </a:solidFill>
              </a:rPr>
              <a:t>www.xraylab.ucoz.ru</a:t>
            </a:r>
            <a:endParaRPr lang="ru-RU" b="1" dirty="0">
              <a:solidFill>
                <a:schemeClr val="bg1"/>
              </a:solidFill>
            </a:endParaRPr>
          </a:p>
        </p:txBody>
      </p:sp>
      <p:pic>
        <p:nvPicPr>
          <p:cNvPr id="4098" name="Picture 2" descr="C:\Users\User\Desktop\вк.JPG"/>
          <p:cNvPicPr>
            <a:picLocks noGrp="1" noChangeAspect="1" noChangeArrowheads="1"/>
          </p:cNvPicPr>
          <p:nvPr>
            <p:ph idx="1"/>
          </p:nvPr>
        </p:nvPicPr>
        <p:blipFill>
          <a:blip r:embed="rId3" cstate="print"/>
          <a:srcRect/>
          <a:stretch>
            <a:fillRect/>
          </a:stretch>
        </p:blipFill>
        <p:spPr bwMode="auto">
          <a:xfrm>
            <a:off x="1857356" y="1357298"/>
            <a:ext cx="5572025" cy="2911477"/>
          </a:xfrm>
          <a:prstGeom prst="rect">
            <a:avLst/>
          </a:prstGeom>
          <a:noFill/>
        </p:spPr>
      </p:pic>
      <p:sp>
        <p:nvSpPr>
          <p:cNvPr id="8" name="Прямоугольник 7"/>
          <p:cNvSpPr/>
          <p:nvPr/>
        </p:nvSpPr>
        <p:spPr>
          <a:xfrm>
            <a:off x="3500430" y="4429132"/>
            <a:ext cx="2420534" cy="369332"/>
          </a:xfrm>
          <a:prstGeom prst="rect">
            <a:avLst/>
          </a:prstGeom>
        </p:spPr>
        <p:txBody>
          <a:bodyPr wrap="none">
            <a:spAutoFit/>
          </a:bodyPr>
          <a:lstStyle/>
          <a:p>
            <a:r>
              <a:rPr lang="en-US" b="1" dirty="0" smtClean="0">
                <a:solidFill>
                  <a:schemeClr val="bg1"/>
                </a:solidFill>
              </a:rPr>
              <a:t>https://vk.com/xraylab</a:t>
            </a:r>
            <a:endParaRPr lang="ru-RU" b="1" dirty="0">
              <a:solidFill>
                <a:schemeClr val="bg1"/>
              </a:solidFill>
            </a:endParaRPr>
          </a:p>
        </p:txBody>
      </p:sp>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chemeClr val="bg1"/>
                </a:solidFill>
              </a:rPr>
              <a:t>Областная клиническая больница</a:t>
            </a:r>
            <a:endParaRPr lang="ru-RU" dirty="0">
              <a:solidFill>
                <a:schemeClr val="bg1"/>
              </a:solidFill>
            </a:endParaRPr>
          </a:p>
        </p:txBody>
      </p:sp>
      <p:sp>
        <p:nvSpPr>
          <p:cNvPr id="3" name="Содержимое 2"/>
          <p:cNvSpPr>
            <a:spLocks noGrp="1"/>
          </p:cNvSpPr>
          <p:nvPr>
            <p:ph idx="1"/>
          </p:nvPr>
        </p:nvSpPr>
        <p:spPr/>
        <p:txBody>
          <a:bodyPr/>
          <a:lstStyle/>
          <a:p>
            <a:r>
              <a:rPr lang="ru-RU" dirty="0" smtClean="0">
                <a:solidFill>
                  <a:schemeClr val="bg1"/>
                </a:solidFill>
              </a:rPr>
              <a:t>Скоро вековой Юбилей</a:t>
            </a:r>
          </a:p>
          <a:p>
            <a:r>
              <a:rPr lang="ru-RU" dirty="0" smtClean="0">
                <a:solidFill>
                  <a:schemeClr val="bg1"/>
                </a:solidFill>
              </a:rPr>
              <a:t>29 отделений</a:t>
            </a:r>
          </a:p>
          <a:p>
            <a:r>
              <a:rPr lang="ru-RU" dirty="0" smtClean="0">
                <a:solidFill>
                  <a:schemeClr val="bg1"/>
                </a:solidFill>
              </a:rPr>
              <a:t>1120 коек</a:t>
            </a:r>
          </a:p>
          <a:p>
            <a:r>
              <a:rPr lang="ru-RU" dirty="0" smtClean="0">
                <a:solidFill>
                  <a:schemeClr val="bg1"/>
                </a:solidFill>
              </a:rPr>
              <a:t>2500 сотрудников</a:t>
            </a:r>
          </a:p>
          <a:p>
            <a:r>
              <a:rPr lang="ru-RU" dirty="0" smtClean="0">
                <a:solidFill>
                  <a:schemeClr val="bg1"/>
                </a:solidFill>
              </a:rPr>
              <a:t>1000 методов диагностики и лечения</a:t>
            </a:r>
          </a:p>
          <a:p>
            <a:r>
              <a:rPr lang="ru-RU" dirty="0" smtClean="0">
                <a:solidFill>
                  <a:schemeClr val="bg1"/>
                </a:solidFill>
              </a:rPr>
              <a:t>1 МРТ, 3 МСКТ, 12 аппаратов </a:t>
            </a:r>
            <a:r>
              <a:rPr lang="ru-RU" dirty="0" err="1" smtClean="0">
                <a:solidFill>
                  <a:schemeClr val="bg1"/>
                </a:solidFill>
              </a:rPr>
              <a:t>Р-диагностики</a:t>
            </a:r>
            <a:endParaRPr lang="ru-RU" dirty="0" smtClean="0">
              <a:solidFill>
                <a:schemeClr val="bg1"/>
              </a:solidFill>
            </a:endParaRPr>
          </a:p>
          <a:p>
            <a:r>
              <a:rPr lang="ru-RU" dirty="0" smtClean="0">
                <a:solidFill>
                  <a:schemeClr val="bg1"/>
                </a:solidFill>
              </a:rPr>
              <a:t>34 </a:t>
            </a:r>
            <a:r>
              <a:rPr lang="ru-RU" dirty="0" err="1" smtClean="0">
                <a:solidFill>
                  <a:schemeClr val="bg1"/>
                </a:solidFill>
              </a:rPr>
              <a:t>рентгенолаборанта</a:t>
            </a:r>
            <a:endParaRPr lang="ru-RU" dirty="0" smtClean="0">
              <a:solidFill>
                <a:schemeClr val="bg1"/>
              </a:solidFill>
            </a:endParaRPr>
          </a:p>
          <a:p>
            <a:endParaRPr lang="ru-RU" dirty="0">
              <a:solidFill>
                <a:schemeClr val="bg1"/>
              </a:solidFill>
            </a:endParaRPr>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bg1"/>
                </a:solidFill>
              </a:rPr>
              <a:t>Проблема</a:t>
            </a:r>
            <a:endParaRPr lang="ru-RU" dirty="0">
              <a:solidFill>
                <a:schemeClr val="bg1"/>
              </a:solidFill>
            </a:endParaRPr>
          </a:p>
        </p:txBody>
      </p:sp>
      <p:sp>
        <p:nvSpPr>
          <p:cNvPr id="3" name="Содержимое 2"/>
          <p:cNvSpPr>
            <a:spLocks noGrp="1"/>
          </p:cNvSpPr>
          <p:nvPr>
            <p:ph idx="1"/>
          </p:nvPr>
        </p:nvSpPr>
        <p:spPr/>
        <p:txBody>
          <a:bodyPr>
            <a:normAutofit fontScale="70000" lnSpcReduction="20000"/>
          </a:bodyPr>
          <a:lstStyle/>
          <a:p>
            <a:pPr algn="just"/>
            <a:r>
              <a:rPr lang="ru-RU" dirty="0">
                <a:solidFill>
                  <a:schemeClr val="bg1"/>
                </a:solidFill>
              </a:rPr>
              <a:t>Заболевания височно-нижнечелюстных суставов являются частой причиной обращения в стоматологические клиники. Среди заболеваний височно-нижнечелюстного сустава  (ВНЧС</a:t>
            </a:r>
            <a:r>
              <a:rPr lang="ru-RU" dirty="0" smtClean="0">
                <a:solidFill>
                  <a:schemeClr val="bg1"/>
                </a:solidFill>
              </a:rPr>
              <a:t>) от 70 </a:t>
            </a:r>
            <a:r>
              <a:rPr lang="ru-RU" dirty="0">
                <a:solidFill>
                  <a:schemeClr val="bg1"/>
                </a:solidFill>
              </a:rPr>
              <a:t>до 82 % от всей патологии </a:t>
            </a:r>
            <a:r>
              <a:rPr lang="ru-RU" dirty="0" smtClean="0">
                <a:solidFill>
                  <a:schemeClr val="bg1"/>
                </a:solidFill>
              </a:rPr>
              <a:t>ВНЧС приходятся на изменения </a:t>
            </a:r>
            <a:r>
              <a:rPr lang="ru-RU" dirty="0">
                <a:solidFill>
                  <a:schemeClr val="bg1"/>
                </a:solidFill>
              </a:rPr>
              <a:t>внутрисуставных  взаимоотношений, включающие смещения, дефекты, деформации суставного диска, растяжения и разрывы  суставных связок. В тесной связи с внутренними нарушениями рассматривается вторичный </a:t>
            </a:r>
            <a:r>
              <a:rPr lang="ru-RU" dirty="0" err="1">
                <a:solidFill>
                  <a:schemeClr val="bg1"/>
                </a:solidFill>
              </a:rPr>
              <a:t>остеоартроз</a:t>
            </a:r>
            <a:r>
              <a:rPr lang="ru-RU" dirty="0">
                <a:solidFill>
                  <a:schemeClr val="bg1"/>
                </a:solidFill>
              </a:rPr>
              <a:t>, развивающийся без своевременного лечения внутрисуставных нарушений. Наиболее распространенной формой  внутренних нарушений является  переднее вправляемое смещение суставного </a:t>
            </a:r>
            <a:r>
              <a:rPr lang="ru-RU" dirty="0" smtClean="0">
                <a:solidFill>
                  <a:schemeClr val="bg1"/>
                </a:solidFill>
              </a:rPr>
              <a:t>диска. </a:t>
            </a:r>
          </a:p>
          <a:p>
            <a:pPr algn="just"/>
            <a:r>
              <a:rPr lang="ru-RU" dirty="0" smtClean="0">
                <a:solidFill>
                  <a:schemeClr val="bg1"/>
                </a:solidFill>
              </a:rPr>
              <a:t>Данная </a:t>
            </a:r>
            <a:r>
              <a:rPr lang="ru-RU" dirty="0">
                <a:solidFill>
                  <a:schemeClr val="bg1"/>
                </a:solidFill>
              </a:rPr>
              <a:t>форма внутренних нарушений, как правило, не беспокоит пациентов, </a:t>
            </a:r>
            <a:r>
              <a:rPr lang="ru-RU" dirty="0" smtClean="0">
                <a:solidFill>
                  <a:schemeClr val="bg1"/>
                </a:solidFill>
              </a:rPr>
              <a:t>может проявляться щелчками </a:t>
            </a:r>
            <a:r>
              <a:rPr lang="ru-RU" dirty="0">
                <a:solidFill>
                  <a:schemeClr val="bg1"/>
                </a:solidFill>
              </a:rPr>
              <a:t>в суставе, изредка осложняется </a:t>
            </a:r>
            <a:r>
              <a:rPr lang="ru-RU" dirty="0" err="1">
                <a:solidFill>
                  <a:schemeClr val="bg1"/>
                </a:solidFill>
              </a:rPr>
              <a:t>синовитом</a:t>
            </a:r>
            <a:r>
              <a:rPr lang="ru-RU" dirty="0">
                <a:solidFill>
                  <a:schemeClr val="bg1"/>
                </a:solidFill>
              </a:rPr>
              <a:t>. Зачастую щелчки самопроизвольно исчезают  и появляются вновь, давая о себе знать на протяжении многих лет. </a:t>
            </a:r>
          </a:p>
        </p:txBody>
      </p:sp>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bg1"/>
                </a:solidFill>
              </a:rPr>
              <a:t>Аппараты</a:t>
            </a:r>
            <a:endParaRPr lang="ru-RU" dirty="0">
              <a:solidFill>
                <a:schemeClr val="bg1"/>
              </a:solidFill>
            </a:endParaRPr>
          </a:p>
        </p:txBody>
      </p:sp>
      <p:sp>
        <p:nvSpPr>
          <p:cNvPr id="3" name="Содержимое 2"/>
          <p:cNvSpPr>
            <a:spLocks noGrp="1"/>
          </p:cNvSpPr>
          <p:nvPr>
            <p:ph idx="1"/>
          </p:nvPr>
        </p:nvSpPr>
        <p:spPr>
          <a:xfrm>
            <a:off x="457200" y="1214422"/>
            <a:ext cx="8229600" cy="4911741"/>
          </a:xfrm>
        </p:spPr>
        <p:txBody>
          <a:bodyPr>
            <a:normAutofit/>
          </a:bodyPr>
          <a:lstStyle/>
          <a:p>
            <a:pPr>
              <a:buNone/>
            </a:pPr>
            <a:endParaRPr lang="ru-RU" dirty="0" smtClean="0">
              <a:solidFill>
                <a:schemeClr val="bg1"/>
              </a:solidFill>
            </a:endParaRPr>
          </a:p>
          <a:p>
            <a:r>
              <a:rPr lang="en-US" dirty="0" smtClean="0">
                <a:solidFill>
                  <a:schemeClr val="bg1"/>
                </a:solidFill>
              </a:rPr>
              <a:t>SIEMENS SOMATOM 0,2 T</a:t>
            </a:r>
            <a:endParaRPr lang="ru-RU" dirty="0" smtClean="0">
              <a:solidFill>
                <a:schemeClr val="bg1"/>
              </a:solidFill>
            </a:endParaRPr>
          </a:p>
          <a:p>
            <a:pPr>
              <a:buNone/>
            </a:pPr>
            <a:endParaRPr lang="ru-RU" dirty="0" smtClean="0">
              <a:solidFill>
                <a:schemeClr val="bg1"/>
              </a:solidFill>
            </a:endParaRPr>
          </a:p>
          <a:p>
            <a:pPr>
              <a:buNone/>
            </a:pPr>
            <a:endParaRPr lang="ru-RU" dirty="0" smtClean="0">
              <a:solidFill>
                <a:schemeClr val="bg1"/>
              </a:solidFill>
            </a:endParaRPr>
          </a:p>
          <a:p>
            <a:r>
              <a:rPr lang="en-US" dirty="0" smtClean="0">
                <a:solidFill>
                  <a:schemeClr val="bg1"/>
                </a:solidFill>
              </a:rPr>
              <a:t>PHILIPS ACHIEVA</a:t>
            </a:r>
            <a:r>
              <a:rPr lang="ru-RU" dirty="0" smtClean="0">
                <a:solidFill>
                  <a:schemeClr val="bg1"/>
                </a:solidFill>
              </a:rPr>
              <a:t> </a:t>
            </a:r>
            <a:r>
              <a:rPr lang="en-US" dirty="0" smtClean="0">
                <a:solidFill>
                  <a:schemeClr val="bg1"/>
                </a:solidFill>
              </a:rPr>
              <a:t>1,5 T</a:t>
            </a:r>
          </a:p>
          <a:p>
            <a:pPr>
              <a:buNone/>
            </a:pPr>
            <a:endParaRPr lang="en-US" dirty="0" smtClean="0"/>
          </a:p>
          <a:p>
            <a:endParaRPr lang="en-US" dirty="0" smtClean="0"/>
          </a:p>
          <a:p>
            <a:r>
              <a:rPr lang="en-US" dirty="0" smtClean="0">
                <a:solidFill>
                  <a:schemeClr val="bg1"/>
                </a:solidFill>
              </a:rPr>
              <a:t>PHILIPS BRILLIANCE 6</a:t>
            </a:r>
            <a:endParaRPr lang="ru-RU" dirty="0">
              <a:solidFill>
                <a:schemeClr val="bg1"/>
              </a:solidFill>
            </a:endParaRPr>
          </a:p>
        </p:txBody>
      </p:sp>
      <p:pic>
        <p:nvPicPr>
          <p:cNvPr id="2050" name="Picture 2" descr="E:\ОКБ\МСКТ фото\МСКТ 004.jpg"/>
          <p:cNvPicPr>
            <a:picLocks noChangeAspect="1" noChangeArrowheads="1"/>
          </p:cNvPicPr>
          <p:nvPr/>
        </p:nvPicPr>
        <p:blipFill>
          <a:blip r:embed="rId2" cstate="print"/>
          <a:srcRect/>
          <a:stretch>
            <a:fillRect/>
          </a:stretch>
        </p:blipFill>
        <p:spPr bwMode="auto">
          <a:xfrm>
            <a:off x="6500826" y="4857760"/>
            <a:ext cx="2500330" cy="1875248"/>
          </a:xfrm>
          <a:prstGeom prst="rect">
            <a:avLst/>
          </a:prstGeom>
          <a:noFill/>
        </p:spPr>
      </p:pic>
      <p:pic>
        <p:nvPicPr>
          <p:cNvPr id="5" name="Picture 5" descr="DSC01117"/>
          <p:cNvPicPr>
            <a:picLocks noChangeAspect="1" noChangeArrowheads="1"/>
          </p:cNvPicPr>
          <p:nvPr/>
        </p:nvPicPr>
        <p:blipFill>
          <a:blip r:embed="rId3" cstate="print"/>
          <a:srcRect/>
          <a:stretch>
            <a:fillRect/>
          </a:stretch>
        </p:blipFill>
        <p:spPr>
          <a:xfrm>
            <a:off x="6357950" y="1142984"/>
            <a:ext cx="2476215" cy="1857389"/>
          </a:xfrm>
          <a:prstGeom prst="rect">
            <a:avLst/>
          </a:prstGeom>
          <a:noFill/>
        </p:spPr>
      </p:pic>
      <p:pic>
        <p:nvPicPr>
          <p:cNvPr id="4" name="Picture 2" descr="C:\Users\User\Desktop\МРТ.jpg"/>
          <p:cNvPicPr>
            <a:picLocks noChangeAspect="1" noChangeArrowheads="1"/>
          </p:cNvPicPr>
          <p:nvPr/>
        </p:nvPicPr>
        <p:blipFill>
          <a:blip r:embed="rId4" cstate="print"/>
          <a:srcRect/>
          <a:stretch>
            <a:fillRect/>
          </a:stretch>
        </p:blipFill>
        <p:spPr bwMode="auto">
          <a:xfrm>
            <a:off x="4929190" y="2857496"/>
            <a:ext cx="2286016" cy="2306518"/>
          </a:xfrm>
          <a:prstGeom prst="rect">
            <a:avLst/>
          </a:prstGeom>
          <a:noFill/>
        </p:spPr>
      </p:pic>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bg1"/>
                </a:solidFill>
              </a:rPr>
              <a:t>МСКТ</a:t>
            </a:r>
            <a:endParaRPr lang="ru-RU" dirty="0">
              <a:solidFill>
                <a:schemeClr val="bg1"/>
              </a:solidFill>
            </a:endParaRPr>
          </a:p>
        </p:txBody>
      </p:sp>
      <p:sp>
        <p:nvSpPr>
          <p:cNvPr id="3" name="Содержимое 2"/>
          <p:cNvSpPr>
            <a:spLocks noGrp="1"/>
          </p:cNvSpPr>
          <p:nvPr>
            <p:ph idx="1"/>
          </p:nvPr>
        </p:nvSpPr>
        <p:spPr/>
        <p:txBody>
          <a:bodyPr/>
          <a:lstStyle/>
          <a:p>
            <a:r>
              <a:rPr lang="ru-RU" dirty="0" smtClean="0">
                <a:solidFill>
                  <a:schemeClr val="bg1"/>
                </a:solidFill>
              </a:rPr>
              <a:t>Сбор анамнеза</a:t>
            </a:r>
          </a:p>
          <a:p>
            <a:r>
              <a:rPr lang="ru-RU" dirty="0" smtClean="0">
                <a:solidFill>
                  <a:schemeClr val="bg1"/>
                </a:solidFill>
              </a:rPr>
              <a:t>Разъяснение всех нюансов для пациента</a:t>
            </a:r>
          </a:p>
          <a:p>
            <a:r>
              <a:rPr lang="ru-RU" dirty="0" smtClean="0">
                <a:solidFill>
                  <a:schemeClr val="bg1"/>
                </a:solidFill>
              </a:rPr>
              <a:t>Обычная укладка, как на головной мозг</a:t>
            </a:r>
          </a:p>
          <a:p>
            <a:endParaRPr lang="ru-RU" dirty="0">
              <a:solidFill>
                <a:schemeClr val="bg1"/>
              </a:solidFill>
            </a:endParaRPr>
          </a:p>
        </p:txBody>
      </p:sp>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bg1"/>
                </a:solidFill>
              </a:rPr>
              <a:t>Информативность</a:t>
            </a:r>
            <a:endParaRPr lang="ru-RU" dirty="0">
              <a:solidFill>
                <a:schemeClr val="bg1"/>
              </a:solidFill>
            </a:endParaRPr>
          </a:p>
        </p:txBody>
      </p:sp>
      <p:pic>
        <p:nvPicPr>
          <p:cNvPr id="3075" name="Picture 3" descr="C:\Users\User\Desktop\image010.jpg"/>
          <p:cNvPicPr>
            <a:picLocks noChangeAspect="1" noChangeArrowheads="1"/>
          </p:cNvPicPr>
          <p:nvPr/>
        </p:nvPicPr>
        <p:blipFill>
          <a:blip r:embed="rId2" cstate="print"/>
          <a:srcRect/>
          <a:stretch>
            <a:fillRect/>
          </a:stretch>
        </p:blipFill>
        <p:spPr bwMode="auto">
          <a:xfrm>
            <a:off x="5357818" y="2643182"/>
            <a:ext cx="2857505" cy="2786082"/>
          </a:xfrm>
          <a:prstGeom prst="rect">
            <a:avLst/>
          </a:prstGeom>
          <a:noFill/>
        </p:spPr>
      </p:pic>
      <p:pic>
        <p:nvPicPr>
          <p:cNvPr id="3076" name="Picture 4" descr="C:\Users\User\Desktop\vnchs_l.jpg"/>
          <p:cNvPicPr>
            <a:picLocks noChangeAspect="1" noChangeArrowheads="1"/>
          </p:cNvPicPr>
          <p:nvPr/>
        </p:nvPicPr>
        <p:blipFill>
          <a:blip r:embed="rId3" cstate="print"/>
          <a:srcRect/>
          <a:stretch>
            <a:fillRect/>
          </a:stretch>
        </p:blipFill>
        <p:spPr bwMode="auto">
          <a:xfrm>
            <a:off x="1142976" y="2643182"/>
            <a:ext cx="2905127" cy="2786083"/>
          </a:xfrm>
          <a:prstGeom prst="rect">
            <a:avLst/>
          </a:prstGeom>
          <a:noFill/>
        </p:spPr>
      </p:pic>
      <p:sp>
        <p:nvSpPr>
          <p:cNvPr id="7" name="Содержимое 6"/>
          <p:cNvSpPr>
            <a:spLocks noGrp="1"/>
          </p:cNvSpPr>
          <p:nvPr>
            <p:ph idx="1"/>
          </p:nvPr>
        </p:nvSpPr>
        <p:spPr>
          <a:xfrm>
            <a:off x="500034" y="1857365"/>
            <a:ext cx="3500462" cy="357190"/>
          </a:xfrm>
        </p:spPr>
        <p:txBody>
          <a:bodyPr>
            <a:normAutofit fontScale="62500" lnSpcReduction="20000"/>
          </a:bodyPr>
          <a:lstStyle/>
          <a:p>
            <a:endParaRPr lang="ru-RU" dirty="0"/>
          </a:p>
        </p:txBody>
      </p:sp>
    </p:spTree>
  </p:cSld>
  <p:clrMapOvr>
    <a:masterClrMapping/>
  </p:clrMapOvr>
  <p:transition>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bg1"/>
                </a:solidFill>
              </a:rPr>
              <a:t>МРТ</a:t>
            </a:r>
            <a:endParaRPr lang="ru-RU" dirty="0">
              <a:solidFill>
                <a:schemeClr val="bg1"/>
              </a:solidFill>
            </a:endParaRPr>
          </a:p>
        </p:txBody>
      </p:sp>
      <p:sp>
        <p:nvSpPr>
          <p:cNvPr id="3" name="Содержимое 2"/>
          <p:cNvSpPr>
            <a:spLocks noGrp="1"/>
          </p:cNvSpPr>
          <p:nvPr>
            <p:ph idx="1"/>
          </p:nvPr>
        </p:nvSpPr>
        <p:spPr>
          <a:xfrm>
            <a:off x="457200" y="1142984"/>
            <a:ext cx="8229600" cy="4983179"/>
          </a:xfrm>
        </p:spPr>
        <p:txBody>
          <a:bodyPr>
            <a:normAutofit/>
          </a:bodyPr>
          <a:lstStyle/>
          <a:p>
            <a:r>
              <a:rPr lang="ru-RU" sz="2800" dirty="0">
                <a:solidFill>
                  <a:schemeClr val="bg1"/>
                </a:solidFill>
              </a:rPr>
              <a:t>Для стандартного МРТ исследования необходима специализированная радиочастотная катушка, </a:t>
            </a:r>
            <a:r>
              <a:rPr lang="ru-RU" sz="2800" dirty="0" smtClean="0">
                <a:solidFill>
                  <a:schemeClr val="bg1"/>
                </a:solidFill>
              </a:rPr>
              <a:t>которая  </a:t>
            </a:r>
            <a:r>
              <a:rPr lang="ru-RU" sz="2800" dirty="0">
                <a:solidFill>
                  <a:schemeClr val="bg1"/>
                </a:solidFill>
              </a:rPr>
              <a:t>отсутствует в стандартной поставке томографов, отсутствуют стандартные немагнитные устройства для фиксации открытого рта</a:t>
            </a:r>
          </a:p>
        </p:txBody>
      </p:sp>
      <p:pic>
        <p:nvPicPr>
          <p:cNvPr id="1026" name="Picture 2" descr="C:\Users\User\Desktop\Катушка.jpg"/>
          <p:cNvPicPr>
            <a:picLocks noChangeAspect="1" noChangeArrowheads="1"/>
          </p:cNvPicPr>
          <p:nvPr/>
        </p:nvPicPr>
        <p:blipFill>
          <a:blip r:embed="rId2" cstate="print"/>
          <a:srcRect/>
          <a:stretch>
            <a:fillRect/>
          </a:stretch>
        </p:blipFill>
        <p:spPr bwMode="auto">
          <a:xfrm>
            <a:off x="928662" y="4143380"/>
            <a:ext cx="2857520" cy="2357454"/>
          </a:xfrm>
          <a:prstGeom prst="rect">
            <a:avLst/>
          </a:prstGeom>
          <a:noFill/>
        </p:spPr>
      </p:pic>
      <p:pic>
        <p:nvPicPr>
          <p:cNvPr id="4" name="Picture 2" descr="C:\Users\User\Desktop\катушка ГМ.jpg"/>
          <p:cNvPicPr>
            <a:picLocks noChangeAspect="1" noChangeArrowheads="1"/>
          </p:cNvPicPr>
          <p:nvPr/>
        </p:nvPicPr>
        <p:blipFill>
          <a:blip r:embed="rId3" cstate="print"/>
          <a:srcRect/>
          <a:stretch>
            <a:fillRect/>
          </a:stretch>
        </p:blipFill>
        <p:spPr bwMode="auto">
          <a:xfrm>
            <a:off x="5357818" y="4214819"/>
            <a:ext cx="3000396" cy="2214578"/>
          </a:xfrm>
          <a:prstGeom prst="rect">
            <a:avLst/>
          </a:prstGeom>
          <a:noFill/>
        </p:spPr>
      </p:pic>
    </p:spTree>
  </p:cSld>
  <p:clrMapOvr>
    <a:masterClrMapping/>
  </p:clrMapOvr>
  <p:transition>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bg1"/>
                </a:solidFill>
              </a:rPr>
              <a:t>Методика проведения</a:t>
            </a:r>
            <a:endParaRPr lang="ru-RU" dirty="0">
              <a:solidFill>
                <a:schemeClr val="bg1"/>
              </a:solidFill>
            </a:endParaRPr>
          </a:p>
        </p:txBody>
      </p:sp>
      <p:sp>
        <p:nvSpPr>
          <p:cNvPr id="3" name="Содержимое 2"/>
          <p:cNvSpPr>
            <a:spLocks noGrp="1"/>
          </p:cNvSpPr>
          <p:nvPr>
            <p:ph idx="1"/>
          </p:nvPr>
        </p:nvSpPr>
        <p:spPr>
          <a:xfrm>
            <a:off x="457200" y="1600201"/>
            <a:ext cx="8229600" cy="2257428"/>
          </a:xfrm>
        </p:spPr>
        <p:txBody>
          <a:bodyPr>
            <a:normAutofit fontScale="77500" lnSpcReduction="20000"/>
          </a:bodyPr>
          <a:lstStyle/>
          <a:p>
            <a:pPr algn="just"/>
            <a:r>
              <a:rPr lang="ru-RU" dirty="0">
                <a:solidFill>
                  <a:schemeClr val="bg1"/>
                </a:solidFill>
              </a:rPr>
              <a:t>Голова пациента помещается в головную катушку с максимальным смещением в сторону заднего контура головной катушки. Центр исследования позиционируется на уровне суставного мыщелка нижней челюсти. Протокол исследования включает получение Т2-ВИ или </a:t>
            </a:r>
            <a:r>
              <a:rPr lang="en-US" dirty="0">
                <a:solidFill>
                  <a:schemeClr val="bg1"/>
                </a:solidFill>
              </a:rPr>
              <a:t>Pd</a:t>
            </a:r>
            <a:r>
              <a:rPr lang="ru-RU" dirty="0">
                <a:solidFill>
                  <a:schemeClr val="bg1"/>
                </a:solidFill>
              </a:rPr>
              <a:t>-взвешенных изображений в коронарной проекции, Т1-ВИ в аксиальной проекции. </a:t>
            </a:r>
          </a:p>
        </p:txBody>
      </p:sp>
      <p:pic>
        <p:nvPicPr>
          <p:cNvPr id="5" name="Рисунок 4" descr="D:\WORK-новый\Статьи\Савченко\P1180216.JPG"/>
          <p:cNvPicPr/>
          <p:nvPr/>
        </p:nvPicPr>
        <p:blipFill>
          <a:blip r:embed="rId2" cstate="print"/>
          <a:srcRect l="33993" t="13889" r="12293" b="23077"/>
          <a:stretch>
            <a:fillRect/>
          </a:stretch>
        </p:blipFill>
        <p:spPr bwMode="auto">
          <a:xfrm>
            <a:off x="357158" y="4071942"/>
            <a:ext cx="2019300" cy="2000264"/>
          </a:xfrm>
          <a:prstGeom prst="rect">
            <a:avLst/>
          </a:prstGeom>
          <a:noFill/>
          <a:ln w="9525">
            <a:noFill/>
            <a:miter lim="800000"/>
            <a:headEnd/>
            <a:tailEnd/>
          </a:ln>
        </p:spPr>
      </p:pic>
      <p:pic>
        <p:nvPicPr>
          <p:cNvPr id="6" name="Рисунок 5" descr="D:\WORK-новый\Статьи\Савченко\P1180218.JPG"/>
          <p:cNvPicPr/>
          <p:nvPr/>
        </p:nvPicPr>
        <p:blipFill>
          <a:blip r:embed="rId3" cstate="print"/>
          <a:srcRect l="36944" t="18462" r="19864" b="24580"/>
          <a:stretch>
            <a:fillRect/>
          </a:stretch>
        </p:blipFill>
        <p:spPr bwMode="auto">
          <a:xfrm>
            <a:off x="2571736" y="4071942"/>
            <a:ext cx="1857388" cy="2071702"/>
          </a:xfrm>
          <a:prstGeom prst="rect">
            <a:avLst/>
          </a:prstGeom>
          <a:noFill/>
          <a:ln w="9525">
            <a:noFill/>
            <a:miter lim="800000"/>
            <a:headEnd/>
            <a:tailEnd/>
          </a:ln>
        </p:spPr>
      </p:pic>
      <p:pic>
        <p:nvPicPr>
          <p:cNvPr id="7" name="Рисунок 6" descr="D:\WORK-новый\Статьи\Савченко\P1180223.JPG"/>
          <p:cNvPicPr/>
          <p:nvPr/>
        </p:nvPicPr>
        <p:blipFill>
          <a:blip r:embed="rId4" cstate="print"/>
          <a:srcRect l="38420" t="10909" r="13624" b="26182"/>
          <a:stretch>
            <a:fillRect/>
          </a:stretch>
        </p:blipFill>
        <p:spPr bwMode="auto">
          <a:xfrm>
            <a:off x="4643438" y="4071942"/>
            <a:ext cx="2000264" cy="2071702"/>
          </a:xfrm>
          <a:prstGeom prst="rect">
            <a:avLst/>
          </a:prstGeom>
          <a:noFill/>
          <a:ln w="9525">
            <a:noFill/>
            <a:miter lim="800000"/>
            <a:headEnd/>
            <a:tailEnd/>
          </a:ln>
        </p:spPr>
      </p:pic>
      <p:pic>
        <p:nvPicPr>
          <p:cNvPr id="8" name="Рисунок 7" descr="D:\WORK-новый\Статьи\Савченко\P1180225.JPG"/>
          <p:cNvPicPr/>
          <p:nvPr/>
        </p:nvPicPr>
        <p:blipFill>
          <a:blip r:embed="rId5" cstate="print"/>
          <a:srcRect l="31676" t="16725" r="19895" b="33101"/>
          <a:stretch>
            <a:fillRect/>
          </a:stretch>
        </p:blipFill>
        <p:spPr bwMode="auto">
          <a:xfrm>
            <a:off x="6786578" y="4143380"/>
            <a:ext cx="2045559" cy="2000264"/>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bg1"/>
                </a:solidFill>
              </a:rPr>
              <a:t>Методика исследования</a:t>
            </a:r>
            <a:endParaRPr lang="ru-RU" dirty="0">
              <a:solidFill>
                <a:schemeClr val="bg1"/>
              </a:solidFill>
            </a:endParaRPr>
          </a:p>
        </p:txBody>
      </p:sp>
      <p:sp>
        <p:nvSpPr>
          <p:cNvPr id="3" name="Содержимое 2"/>
          <p:cNvSpPr>
            <a:spLocks noGrp="1"/>
          </p:cNvSpPr>
          <p:nvPr>
            <p:ph idx="1"/>
          </p:nvPr>
        </p:nvSpPr>
        <p:spPr>
          <a:xfrm>
            <a:off x="357158" y="1214422"/>
            <a:ext cx="8329642" cy="2786081"/>
          </a:xfrm>
        </p:spPr>
        <p:txBody>
          <a:bodyPr>
            <a:normAutofit fontScale="70000" lnSpcReduction="20000"/>
          </a:bodyPr>
          <a:lstStyle/>
          <a:p>
            <a:r>
              <a:rPr lang="ru-RU" dirty="0" smtClean="0">
                <a:solidFill>
                  <a:schemeClr val="bg1"/>
                </a:solidFill>
              </a:rPr>
              <a:t>По данным сканам закладываются косо-сагиттальные проекции одновременно на оба сустава в режиме 3</a:t>
            </a:r>
            <a:r>
              <a:rPr lang="en-US" dirty="0" smtClean="0">
                <a:solidFill>
                  <a:schemeClr val="bg1"/>
                </a:solidFill>
              </a:rPr>
              <a:t>D</a:t>
            </a:r>
            <a:r>
              <a:rPr lang="ru-RU" dirty="0" smtClean="0">
                <a:solidFill>
                  <a:schemeClr val="bg1"/>
                </a:solidFill>
              </a:rPr>
              <a:t>_</a:t>
            </a:r>
            <a:r>
              <a:rPr lang="en-US" dirty="0" err="1" smtClean="0">
                <a:solidFill>
                  <a:schemeClr val="bg1"/>
                </a:solidFill>
              </a:rPr>
              <a:t>mFFE</a:t>
            </a:r>
            <a:r>
              <a:rPr lang="ru-RU" dirty="0" smtClean="0">
                <a:solidFill>
                  <a:schemeClr val="bg1"/>
                </a:solidFill>
              </a:rPr>
              <a:t> для получения Т1-ВИ в положении окклюзии и при положении открытого рта. </a:t>
            </a:r>
            <a:r>
              <a:rPr lang="ru-RU" dirty="0">
                <a:solidFill>
                  <a:schemeClr val="bg1"/>
                </a:solidFill>
              </a:rPr>
              <a:t>Разметка косо-сагиттальных срезов проводится по аксиальным срезам на уровне суставных мыщелков двумя блоками срезов, перпендикулярно длинной поперечной оси суставного мыщелка и корректируется по коронарным срезам параллельно ветвям нижней челюсти.</a:t>
            </a:r>
          </a:p>
          <a:p>
            <a:endParaRPr lang="ru-RU" dirty="0"/>
          </a:p>
        </p:txBody>
      </p:sp>
      <p:pic>
        <p:nvPicPr>
          <p:cNvPr id="4" name="Рисунок 3" descr="D:\WORK-новый\Статьи\Савченко\P1180231.JPG"/>
          <p:cNvPicPr/>
          <p:nvPr/>
        </p:nvPicPr>
        <p:blipFill>
          <a:blip r:embed="rId2" cstate="print"/>
          <a:srcRect l="37413" t="8372" r="18881" b="26977"/>
          <a:stretch>
            <a:fillRect/>
          </a:stretch>
        </p:blipFill>
        <p:spPr bwMode="auto">
          <a:xfrm>
            <a:off x="1285852" y="3571876"/>
            <a:ext cx="2643206" cy="2928958"/>
          </a:xfrm>
          <a:prstGeom prst="rect">
            <a:avLst/>
          </a:prstGeom>
          <a:noFill/>
          <a:ln w="9525">
            <a:noFill/>
            <a:miter lim="800000"/>
            <a:headEnd/>
            <a:tailEnd/>
          </a:ln>
        </p:spPr>
      </p:pic>
      <p:pic>
        <p:nvPicPr>
          <p:cNvPr id="5" name="Рисунок 4" descr="D:\WORK-новый\Статьи\Савченко\P1180237.JPG"/>
          <p:cNvPicPr/>
          <p:nvPr/>
        </p:nvPicPr>
        <p:blipFill>
          <a:blip r:embed="rId3" cstate="print"/>
          <a:srcRect l="32708" t="11218" r="16787" b="10577"/>
          <a:stretch>
            <a:fillRect/>
          </a:stretch>
        </p:blipFill>
        <p:spPr bwMode="auto">
          <a:xfrm>
            <a:off x="5214942" y="3571876"/>
            <a:ext cx="2500330" cy="3000396"/>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208</TotalTime>
  <Words>581</Words>
  <Application>Microsoft Office PowerPoint</Application>
  <PresentationFormat>Экран (4:3)</PresentationFormat>
  <Paragraphs>63</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Тема Office</vt:lpstr>
      <vt:lpstr>Комплексное проведение МСКТ и МРТ при патологии височно-нижнечелюстных суставов</vt:lpstr>
      <vt:lpstr>Областная клиническая больница</vt:lpstr>
      <vt:lpstr>Проблема</vt:lpstr>
      <vt:lpstr>Аппараты</vt:lpstr>
      <vt:lpstr>МСКТ</vt:lpstr>
      <vt:lpstr>Информативность</vt:lpstr>
      <vt:lpstr>МРТ</vt:lpstr>
      <vt:lpstr>Методика проведения</vt:lpstr>
      <vt:lpstr>Методика исследования</vt:lpstr>
      <vt:lpstr>Исследование с роторасширителем</vt:lpstr>
      <vt:lpstr>Вспомогательные устройства</vt:lpstr>
      <vt:lpstr>Функциональная   МРТ   ВНЧС в норме </vt:lpstr>
      <vt:lpstr> Патология </vt:lpstr>
      <vt:lpstr> Патология </vt:lpstr>
      <vt:lpstr>Параметры исследования</vt:lpstr>
      <vt:lpstr>Сложности</vt:lpstr>
      <vt:lpstr>Выводы</vt:lpstr>
      <vt:lpstr>Спасибо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Методика проведения МРТ височно-нижнечелюстных суставов на головной катушке</dc:title>
  <dc:creator>x2x2</dc:creator>
  <cp:lastModifiedBy>ОПСА</cp:lastModifiedBy>
  <cp:revision>24</cp:revision>
  <dcterms:created xsi:type="dcterms:W3CDTF">2016-10-18T05:04:01Z</dcterms:created>
  <dcterms:modified xsi:type="dcterms:W3CDTF">2018-04-10T14:45:22Z</dcterms:modified>
</cp:coreProperties>
</file>