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256" r:id="rId2"/>
    <p:sldId id="261" r:id="rId3"/>
    <p:sldId id="315" r:id="rId4"/>
    <p:sldId id="258" r:id="rId5"/>
    <p:sldId id="318" r:id="rId6"/>
    <p:sldId id="319" r:id="rId7"/>
    <p:sldId id="322" r:id="rId8"/>
    <p:sldId id="333" r:id="rId9"/>
    <p:sldId id="332" r:id="rId10"/>
    <p:sldId id="334" r:id="rId11"/>
    <p:sldId id="264" r:id="rId12"/>
    <p:sldId id="335" r:id="rId13"/>
    <p:sldId id="267" r:id="rId14"/>
    <p:sldId id="269" r:id="rId15"/>
    <p:sldId id="270" r:id="rId16"/>
    <p:sldId id="337" r:id="rId17"/>
    <p:sldId id="338" r:id="rId18"/>
    <p:sldId id="271" r:id="rId19"/>
    <p:sldId id="272" r:id="rId20"/>
    <p:sldId id="339" r:id="rId21"/>
    <p:sldId id="340" r:id="rId22"/>
    <p:sldId id="341" r:id="rId23"/>
    <p:sldId id="273" r:id="rId24"/>
    <p:sldId id="274" r:id="rId25"/>
    <p:sldId id="302" r:id="rId26"/>
    <p:sldId id="311" r:id="rId27"/>
    <p:sldId id="313" r:id="rId28"/>
    <p:sldId id="342" r:id="rId29"/>
    <p:sldId id="343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3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8A604-469F-418D-AD2F-D2F325748051}" type="datetimeFigureOut">
              <a:rPr lang="ru-RU"/>
              <a:pPr>
                <a:defRPr/>
              </a:pPr>
              <a:t>25.04.2018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91149-6B9B-49F6-9D2B-02A22C7D3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D0642-F550-4628-898E-87E07845F6BD}" type="datetimeFigureOut">
              <a:rPr lang="ru-RU"/>
              <a:pPr>
                <a:defRPr/>
              </a:pPr>
              <a:t>25.04.2018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C91D7-9C91-4A79-B670-E54FB349D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BFC63-CC63-4D7F-94C1-E844CF242FEB}" type="datetimeFigureOut">
              <a:rPr lang="ru-RU"/>
              <a:pPr>
                <a:defRPr/>
              </a:pPr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A292C-CCD3-4616-9EF2-7FF75C526C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77C81-E8D1-4C1F-9C88-2BC64B9E34F9}" type="datetimeFigureOut">
              <a:rPr lang="ru-RU"/>
              <a:pPr>
                <a:defRPr/>
              </a:pPr>
              <a:t>25.04.2018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3AE85-6819-4E93-B9BE-8E9ECFA1E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202EE-F4DC-4E10-A17F-450289F4C002}" type="datetimeFigureOut">
              <a:rPr lang="ru-RU"/>
              <a:pPr>
                <a:defRPr/>
              </a:pPr>
              <a:t>25.04.2018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041AC-E3D7-4B3C-A4A5-2F48C4EA8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97E45-B01C-45E3-AF39-622837FD2811}" type="datetimeFigureOut">
              <a:rPr lang="ru-RU"/>
              <a:pPr>
                <a:defRPr/>
              </a:pPr>
              <a:t>25.04.2018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CE8C0-B8E1-49C1-9AC9-76571F2417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16D8B-BF41-4ACE-853D-248AE89B64FF}" type="datetimeFigureOut">
              <a:rPr lang="ru-RU"/>
              <a:pPr>
                <a:defRPr/>
              </a:pPr>
              <a:t>25.04.2018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C2DA8F-5E42-4E61-8B07-6DA789D5D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64424-0581-479B-A0C6-81680733C077}" type="datetimeFigureOut">
              <a:rPr lang="ru-RU"/>
              <a:pPr>
                <a:defRPr/>
              </a:pPr>
              <a:t>25.04.2018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6FBDF-28BF-431B-98CE-C1C5A844E7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43898-D7EF-41E2-AA8E-070D0CFAE13F}" type="datetimeFigureOut">
              <a:rPr lang="ru-RU"/>
              <a:pPr>
                <a:defRPr/>
              </a:pPr>
              <a:t>25.04.2018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00166-E54A-4C38-8507-908B2F4278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F1930-EC83-4325-8321-CB215A8DAC09}" type="datetimeFigureOut">
              <a:rPr lang="ru-RU"/>
              <a:pPr>
                <a:defRPr/>
              </a:pPr>
              <a:t>25.04.2018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3D575-F7AE-4BB1-AD7A-D28E0DBE90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EC7B9-3591-4D0E-93EE-0A13A50FCD23}" type="datetimeFigureOut">
              <a:rPr lang="ru-RU"/>
              <a:pPr>
                <a:defRPr/>
              </a:pPr>
              <a:t>25.04.2018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7B48B-1153-48F9-996C-D71B7C0BE9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27D9FAD-5C73-4F17-83B1-9C36F275269F}" type="datetimeFigureOut">
              <a:rPr lang="ru-RU"/>
              <a:pPr>
                <a:defRPr/>
              </a:pPr>
              <a:t>25.04.2018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B27298F-8C66-4CC9-B7BA-8F79639F8C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6" r:id="rId1"/>
    <p:sldLayoutId id="2147484097" r:id="rId2"/>
    <p:sldLayoutId id="2147484098" r:id="rId3"/>
    <p:sldLayoutId id="2147484095" r:id="rId4"/>
    <p:sldLayoutId id="2147484099" r:id="rId5"/>
    <p:sldLayoutId id="2147484094" r:id="rId6"/>
    <p:sldLayoutId id="2147484100" r:id="rId7"/>
    <p:sldLayoutId id="2147484101" r:id="rId8"/>
    <p:sldLayoutId id="2147484102" r:id="rId9"/>
    <p:sldLayoutId id="2147484093" r:id="rId10"/>
    <p:sldLayoutId id="214748410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3116"/>
            <a:ext cx="8458200" cy="122237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МЕТОДИКА   РЕНТГЕНОГРАФИИ ТАЗОБЕДРЕННЫХ   СУСТАВОВ   ПРИ ЭНДОПРОТЕЗИРОВАНИИ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5" y="5500688"/>
            <a:ext cx="8458200" cy="914400"/>
          </a:xfrm>
        </p:spPr>
        <p:txBody>
          <a:bodyPr>
            <a:noAutofit/>
          </a:bodyPr>
          <a:lstStyle/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/>
              <a:t>Куликов Юрий Андреевич</a:t>
            </a:r>
          </a:p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err="1" smtClean="0"/>
              <a:t>Рентгенолаборант</a:t>
            </a:r>
            <a:endParaRPr lang="ru-RU" sz="2000" dirty="0" smtClean="0"/>
          </a:p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/>
              <a:t>ООО «МЦСМ «ЕВРОМЕД»</a:t>
            </a:r>
            <a:endParaRPr lang="ru-RU" sz="2000" dirty="0"/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5857875"/>
            <a:ext cx="2740025" cy="628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6" name="Picture 6" descr="C:\Users\Юрий\Desktop\ТБС\Эмблема АРР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4850" y="142875"/>
            <a:ext cx="193198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ОПСА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1008112" cy="1440160"/>
          </a:xfrm>
          <a:prstGeom prst="rect">
            <a:avLst/>
          </a:prstGeom>
          <a:ln w="158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704850"/>
            <a:ext cx="4260850" cy="55800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8099" dir="54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53641" y="1394149"/>
            <a:ext cx="3705820" cy="3892240"/>
          </a:xfrm>
        </p:spPr>
        <p:txBody>
          <a:bodyPr lIns="64291" tIns="32146" rIns="35689" bIns="32146" anchor="b"/>
          <a:lstStyle/>
          <a:p>
            <a:pPr eaLnBrk="1" hangingPunct="1">
              <a:defRPr/>
            </a:pPr>
            <a:r>
              <a:rPr lang="en-US" sz="2800" dirty="0" err="1" smtClean="0">
                <a:solidFill>
                  <a:schemeClr val="tx1"/>
                </a:solidFill>
                <a:cs typeface="Times" charset="0"/>
              </a:rPr>
              <a:t>После</a:t>
            </a:r>
            <a:r>
              <a:rPr lang="en-US" sz="2800" dirty="0" smtClean="0">
                <a:solidFill>
                  <a:schemeClr val="tx1"/>
                </a:solidFill>
                <a:cs typeface="Times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cs typeface="Times" charset="0"/>
              </a:rPr>
              <a:t>планирования</a:t>
            </a:r>
            <a:r>
              <a:rPr lang="en-US" sz="2800" dirty="0" smtClean="0">
                <a:solidFill>
                  <a:schemeClr val="tx1"/>
                </a:solidFill>
                <a:cs typeface="Times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cs typeface="Times" charset="0"/>
              </a:rPr>
              <a:t>получается</a:t>
            </a:r>
            <a:r>
              <a:rPr lang="en-US" sz="2800" dirty="0" smtClean="0">
                <a:solidFill>
                  <a:schemeClr val="tx1"/>
                </a:solidFill>
                <a:cs typeface="Times" charset="0"/>
              </a:rPr>
              <a:t> «</a:t>
            </a:r>
            <a:r>
              <a:rPr lang="en-US" sz="2800" dirty="0" err="1" smtClean="0">
                <a:solidFill>
                  <a:schemeClr val="tx1"/>
                </a:solidFill>
                <a:cs typeface="Times" charset="0"/>
              </a:rPr>
              <a:t>калька</a:t>
            </a:r>
            <a:r>
              <a:rPr lang="en-US" sz="2800" dirty="0" smtClean="0">
                <a:solidFill>
                  <a:schemeClr val="tx1"/>
                </a:solidFill>
                <a:cs typeface="Times" charset="0"/>
              </a:rPr>
              <a:t>» с «</a:t>
            </a:r>
            <a:r>
              <a:rPr lang="en-US" sz="2800" dirty="0" err="1" smtClean="0">
                <a:solidFill>
                  <a:schemeClr val="tx1"/>
                </a:solidFill>
                <a:cs typeface="Times" charset="0"/>
              </a:rPr>
              <a:t>врисованным</a:t>
            </a:r>
            <a:r>
              <a:rPr lang="en-US" sz="2800" dirty="0" smtClean="0">
                <a:solidFill>
                  <a:schemeClr val="tx1"/>
                </a:solidFill>
                <a:cs typeface="Times" charset="0"/>
              </a:rPr>
              <a:t>» в </a:t>
            </a:r>
            <a:r>
              <a:rPr lang="en-US" sz="2800" dirty="0" err="1" smtClean="0">
                <a:solidFill>
                  <a:schemeClr val="tx1"/>
                </a:solidFill>
                <a:cs typeface="Times" charset="0"/>
              </a:rPr>
              <a:t>рентгенограмму</a:t>
            </a:r>
            <a:r>
              <a:rPr lang="en-US" sz="2800" dirty="0" smtClean="0">
                <a:solidFill>
                  <a:schemeClr val="tx1"/>
                </a:solidFill>
                <a:cs typeface="Times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cs typeface="Times" charset="0"/>
              </a:rPr>
              <a:t>эндопротезом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07154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/>
              <a:t>РЕНТГЕНОГРАФИЯ  ТАЗОБЕДРЕННОГО  СУСТАВА</a:t>
            </a:r>
            <a:endParaRPr lang="ru-RU" sz="2800" dirty="0"/>
          </a:p>
        </p:txBody>
      </p:sp>
      <p:sp>
        <p:nvSpPr>
          <p:cNvPr id="20483" name="Содержимое 5"/>
          <p:cNvSpPr>
            <a:spLocks noGrp="1"/>
          </p:cNvSpPr>
          <p:nvPr>
            <p:ph idx="1"/>
          </p:nvPr>
        </p:nvSpPr>
        <p:spPr>
          <a:xfrm>
            <a:off x="304800" y="1071563"/>
            <a:ext cx="8686800" cy="5643562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sz="2400" smtClean="0"/>
              <a:t>Выполнение снимков тазобедренных суставов показано при различных заболеваниях сустава: воспалительных, в том числе туберкулезных поражениях; дегенеративно-дистрофических,  аномалиях развития и других,  а также при травмах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ru-RU" smtClean="0"/>
              <a:t>      </a:t>
            </a:r>
          </a:p>
        </p:txBody>
      </p:sp>
      <p:pic>
        <p:nvPicPr>
          <p:cNvPr id="20484" name="Picture 2" descr="C:\Users\Юрий\Desktop\ТБС\АППАРАТ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5325" y="3357563"/>
            <a:ext cx="4926013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64291" tIns="32146" rIns="64291" bIns="32146">
            <a:normAutofit fontScale="90000"/>
          </a:bodyPr>
          <a:lstStyle/>
          <a:p>
            <a:pPr algn="ctr" eaLnBrk="1" hangingPunct="1">
              <a:defRPr/>
            </a:pPr>
            <a:r>
              <a:rPr lang="ru-RU" sz="3100" dirty="0" smtClean="0">
                <a:solidFill>
                  <a:schemeClr val="tx1"/>
                </a:solidFill>
              </a:rPr>
              <a:t>Рентгенологическое исследование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 до операции:</a:t>
            </a:r>
            <a:r>
              <a:rPr lang="ru-RU" sz="3000" dirty="0" smtClean="0">
                <a:latin typeface="Arial" charset="0"/>
              </a:rPr>
              <a:t/>
            </a:r>
            <a:br>
              <a:rPr lang="ru-RU" sz="3000" dirty="0" smtClean="0">
                <a:latin typeface="Arial" charset="0"/>
              </a:rPr>
            </a:br>
            <a:endParaRPr lang="ru-RU" sz="3000" dirty="0" smtClean="0">
              <a:latin typeface="Arial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569325" cy="5040313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ru-RU" sz="2800" smtClean="0"/>
              <a:t>Рентгенография пораженного сустава с захватом проксимальной трети бедренной кости:</a:t>
            </a:r>
          </a:p>
          <a:p>
            <a:pPr lvl="2" eaLnBrk="1" hangingPunct="1">
              <a:buFont typeface="Wingdings" pitchFamily="2" charset="2"/>
              <a:buChar char="§"/>
            </a:pPr>
            <a:r>
              <a:rPr lang="ru-RU" sz="2800" smtClean="0">
                <a:solidFill>
                  <a:schemeClr val="hlink"/>
                </a:solidFill>
              </a:rPr>
              <a:t>Задняя проекция</a:t>
            </a:r>
          </a:p>
          <a:p>
            <a:pPr lvl="2" eaLnBrk="1" hangingPunct="1">
              <a:buFont typeface="Wingdings" pitchFamily="2" charset="2"/>
              <a:buChar char="§"/>
            </a:pPr>
            <a:r>
              <a:rPr lang="ru-RU" sz="2800" smtClean="0">
                <a:solidFill>
                  <a:schemeClr val="hlink"/>
                </a:solidFill>
              </a:rPr>
              <a:t>Медиолатеральная проекция в положении лягушки (или по Лауенштейну)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2800" smtClean="0"/>
              <a:t>Центральный луч направляется на проекцию шейки бедренной кости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8382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3100" dirty="0" smtClean="0"/>
              <a:t>Укладка ПАЦИЕНТА для выполнения снимков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buFont typeface="Wingdings" pitchFamily="2" charset="2"/>
              <a:buChar char="§"/>
            </a:pPr>
            <a:r>
              <a:rPr lang="ru-RU" sz="2400" smtClean="0"/>
              <a:t>Укладки тазобедренного сустава производятся в двух взаимно перпендикулярных проекциях: прямой задней и боковой</a:t>
            </a:r>
          </a:p>
          <a:p>
            <a:pPr algn="just" eaLnBrk="1" hangingPunct="1">
              <a:buFont typeface="Wingdings" pitchFamily="2" charset="2"/>
              <a:buChar char="§"/>
            </a:pPr>
            <a:r>
              <a:rPr lang="ru-RU" sz="2400" smtClean="0"/>
              <a:t>Для изучения изменений мягких тканей сустава, трофических нарушений, ширины суставной щели необходима  сравнительная, то есть симметричная, рентгенография обоих суставов на одной пленке</a:t>
            </a:r>
          </a:p>
          <a:p>
            <a:pPr algn="just" eaLnBrk="1" hangingPunct="1">
              <a:buFont typeface="Wingdings" pitchFamily="2" charset="2"/>
              <a:buChar char="§"/>
            </a:pPr>
            <a:r>
              <a:rPr lang="ru-RU" sz="2400" smtClean="0"/>
              <a:t>Снимки выполняются с обязательным  применением отсеивающей решетки</a:t>
            </a:r>
            <a:endParaRPr lang="ru-RU" sz="2000" smtClean="0"/>
          </a:p>
          <a:p>
            <a:pPr algn="just" eaLnBrk="1" hangingPunct="1">
              <a:buFont typeface="Wingdings 2" pitchFamily="18" charset="2"/>
              <a:buNone/>
            </a:pPr>
            <a:r>
              <a:rPr lang="ru-RU" sz="2000" smtClean="0"/>
              <a:t> 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85728"/>
            <a:ext cx="8458200" cy="5207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b="0" dirty="0" smtClean="0"/>
              <a:t>ПРЯМАЯ  ЗАДНЯЯ  ПРОЕКЦИЯ</a:t>
            </a:r>
            <a:endParaRPr lang="ru-RU" sz="3200" b="0" dirty="0"/>
          </a:p>
        </p:txBody>
      </p:sp>
      <p:sp>
        <p:nvSpPr>
          <p:cNvPr id="23555" name="Текст 5"/>
          <p:cNvSpPr>
            <a:spLocks noGrp="1"/>
          </p:cNvSpPr>
          <p:nvPr>
            <p:ph type="body" idx="2"/>
          </p:nvPr>
        </p:nvSpPr>
        <p:spPr>
          <a:xfrm>
            <a:off x="357188" y="857250"/>
            <a:ext cx="3643312" cy="5643563"/>
          </a:xfrm>
        </p:spPr>
        <p:txBody>
          <a:bodyPr/>
          <a:lstStyle/>
          <a:p>
            <a:pPr eaLnBrk="1" hangingPunct="1"/>
            <a:r>
              <a:rPr lang="ru-RU" sz="2400" smtClean="0"/>
              <a:t>Пациент лежит на спине. Нижние конечности вытянуты вдоль стола. Шейка бедренной кости  повернута кнутри в среднем на угол 20°, и, чтобы получить неискаженное изображение, необходимо установить ее в положении, параллельном рентгенографическому столу и пленке</a:t>
            </a:r>
          </a:p>
        </p:txBody>
      </p:sp>
      <p:pic>
        <p:nvPicPr>
          <p:cNvPr id="23556" name="Содержимое 6" descr="пряма 11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71938" y="1743075"/>
            <a:ext cx="4770437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1428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24579" name="Содержимое 6"/>
          <p:cNvSpPr>
            <a:spLocks noGrp="1"/>
          </p:cNvSpPr>
          <p:nvPr>
            <p:ph sz="half" idx="2"/>
          </p:nvPr>
        </p:nvSpPr>
        <p:spPr>
          <a:xfrm>
            <a:off x="4648200" y="928688"/>
            <a:ext cx="4343400" cy="5395912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ru-RU" smtClean="0"/>
              <a:t>Для этой цели производят ротацию исследуемой конечности кнутри на угол 20°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mtClean="0"/>
              <a:t>Центрация </a:t>
            </a:r>
            <a:r>
              <a:rPr lang="en-US" smtClean="0"/>
              <a:t>Rg-</a:t>
            </a:r>
            <a:r>
              <a:rPr lang="ru-RU" smtClean="0"/>
              <a:t>луча на головку бедренной кости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mtClean="0"/>
              <a:t>Снимки производят с обязательной защитой гонад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24580" name="Содержимое 9" descr="пряма 11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38" y="547688"/>
            <a:ext cx="3071812" cy="5969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64291" tIns="32146" rIns="64291" bIns="32146">
            <a:noAutofit/>
          </a:bodyPr>
          <a:lstStyle/>
          <a:p>
            <a:pPr algn="ctr" eaLnBrk="1" hangingPunct="1"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Влияние ротации нижней конечности на изображение тазобедренного сустава</a:t>
            </a:r>
            <a:endParaRPr lang="ru-RU" sz="2800" dirty="0" smtClean="0"/>
          </a:p>
        </p:txBody>
      </p:sp>
      <p:pic>
        <p:nvPicPr>
          <p:cNvPr id="25603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688" y="1454150"/>
            <a:ext cx="4056062" cy="22288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66688" y="3784600"/>
            <a:ext cx="3762375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6" rIns="91430" bIns="45716" anchor="ctr"/>
          <a:lstStyle/>
          <a:p>
            <a:pPr algn="ctr" defTabSz="914145">
              <a:defRPr/>
            </a:pPr>
            <a:r>
              <a:rPr lang="ru-RU" sz="2000" kern="0" dirty="0">
                <a:latin typeface="+mj-lt"/>
                <a:ea typeface="+mj-ea"/>
                <a:cs typeface="+mj-cs"/>
              </a:rPr>
              <a:t>Анатомическая позиция</a:t>
            </a:r>
            <a:endParaRPr lang="ru-RU" sz="2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560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000" y="1454150"/>
            <a:ext cx="4151313" cy="223043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318000" y="3732213"/>
            <a:ext cx="420370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6" rIns="91430" bIns="45716" anchor="ctr"/>
          <a:lstStyle/>
          <a:p>
            <a:pPr algn="ctr" defTabSz="914145">
              <a:defRPr/>
            </a:pPr>
            <a:r>
              <a:rPr lang="ru-RU" sz="2000" kern="0" dirty="0">
                <a:latin typeface="+mj-lt"/>
                <a:ea typeface="+mj-ea"/>
                <a:cs typeface="+mj-cs"/>
              </a:rPr>
              <a:t>Медиальная</a:t>
            </a:r>
            <a:r>
              <a:rPr lang="ru-RU" sz="1700" b="1" kern="0" dirty="0"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+mj-cs"/>
              </a:rPr>
              <a:t> </a:t>
            </a:r>
            <a:r>
              <a:rPr lang="ru-RU" sz="2000" kern="0" dirty="0">
                <a:latin typeface="+mj-lt"/>
                <a:ea typeface="+mj-ea"/>
                <a:cs typeface="+mj-cs"/>
              </a:rPr>
              <a:t>ротация</a:t>
            </a:r>
            <a:endParaRPr lang="ru-RU" sz="2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5607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888" y="4340225"/>
            <a:ext cx="4216400" cy="22796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4268788" y="6213475"/>
            <a:ext cx="278447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6" rIns="91430" bIns="45716" anchor="ctr"/>
          <a:lstStyle/>
          <a:p>
            <a:pPr algn="ctr" defTabSz="914145">
              <a:defRPr/>
            </a:pPr>
            <a:r>
              <a:rPr lang="ru-RU" sz="2000" kern="0" dirty="0">
                <a:latin typeface="+mj-lt"/>
                <a:ea typeface="+mj-ea"/>
                <a:cs typeface="+mj-cs"/>
              </a:rPr>
              <a:t>Латеральная</a:t>
            </a:r>
            <a:r>
              <a:rPr lang="ru-RU" sz="1700" b="1" kern="0" dirty="0"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+mj-cs"/>
              </a:rPr>
              <a:t> </a:t>
            </a:r>
            <a:r>
              <a:rPr lang="ru-RU" sz="2000" kern="0" dirty="0">
                <a:latin typeface="+mj-lt"/>
                <a:ea typeface="+mj-ea"/>
                <a:cs typeface="+mj-cs"/>
              </a:rPr>
              <a:t>ротация</a:t>
            </a:r>
            <a:endParaRPr lang="ru-RU" sz="2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1500188"/>
            <a:ext cx="4143375" cy="3889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8099" dir="54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26627" name="Picture 1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5" y="1785938"/>
            <a:ext cx="4510088" cy="30845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8099" dir="54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88640"/>
            <a:ext cx="8715436" cy="1012403"/>
          </a:xfrm>
        </p:spPr>
        <p:txBody>
          <a:bodyPr lIns="64291" tIns="32146" rIns="64291" bIns="32146"/>
          <a:lstStyle/>
          <a:p>
            <a:pPr algn="ctr" eaLnBrk="1" hangingPunct="1"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Рентгенография пораженного сустава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с захватом проксимальной части бедренной кости </a:t>
            </a:r>
            <a:endParaRPr lang="ru-RU" sz="2000" dirty="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5600" y="5715000"/>
            <a:ext cx="8467725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6" rIns="91430" bIns="45716"/>
          <a:lstStyle/>
          <a:p>
            <a:pPr marL="342900" indent="-342900" defTabSz="914145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§"/>
              <a:defRPr/>
            </a:pPr>
            <a:r>
              <a:rPr lang="ru-RU" sz="2000" kern="0" dirty="0">
                <a:latin typeface="+mn-lt"/>
                <a:cs typeface="Arial" pitchFamily="34" charset="0"/>
              </a:rPr>
              <a:t>Центральный луч направляется на шейку бедренной кости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3200" dirty="0" smtClean="0"/>
              <a:t>БОКОВАЯ ПРОЕКЦИЯ С ОТВЕДЕНИЕМ</a:t>
            </a:r>
            <a:endParaRPr lang="ru-RU" sz="3200" dirty="0"/>
          </a:p>
        </p:txBody>
      </p:sp>
      <p:sp>
        <p:nvSpPr>
          <p:cNvPr id="27651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3838575" cy="4724400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ru-RU" smtClean="0"/>
              <a:t> Конечность сгибают в коленном суставе под углом в 90°</a:t>
            </a:r>
          </a:p>
          <a:p>
            <a:pPr eaLnBrk="1" hangingPunct="1">
              <a:buFont typeface="Wingdings" pitchFamily="2" charset="2"/>
              <a:buChar char="§"/>
            </a:pPr>
            <a:endParaRPr lang="ru-RU" smtClean="0"/>
          </a:p>
          <a:p>
            <a:pPr eaLnBrk="1" hangingPunct="1">
              <a:buFont typeface="Wingdings" pitchFamily="2" charset="2"/>
              <a:buChar char="§"/>
            </a:pPr>
            <a:r>
              <a:rPr lang="ru-RU" smtClean="0"/>
              <a:t>Бедро и голень наружной поверхностью  прилежат к столу</a:t>
            </a:r>
          </a:p>
        </p:txBody>
      </p:sp>
      <p:pic>
        <p:nvPicPr>
          <p:cNvPr id="27652" name="Содержимое 4" descr="отведение 11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43375" y="2160588"/>
            <a:ext cx="4749800" cy="3197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143125"/>
            <a:ext cx="2714625" cy="3571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endParaRPr lang="ru-RU" dirty="0"/>
          </a:p>
        </p:txBody>
      </p:sp>
      <p:sp>
        <p:nvSpPr>
          <p:cNvPr id="28675" name="Содержимое 3"/>
          <p:cNvSpPr>
            <a:spLocks noGrp="1"/>
          </p:cNvSpPr>
          <p:nvPr>
            <p:ph sz="half" idx="2"/>
          </p:nvPr>
        </p:nvSpPr>
        <p:spPr>
          <a:xfrm>
            <a:off x="4357688" y="1143000"/>
            <a:ext cx="4629150" cy="51530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400" smtClean="0"/>
              <a:t>Ориентирами для нахождения проекции тазобедренного сустава на кожу служат лобковый бугорок и верхняя передняя подвздошная ость. Расстояние между ними делят на три части. На 1-2 см ниже точки, лежащей на границе наружной и средней трети указанного расстояния, проецируется щель тазобедренного сустава</a:t>
            </a:r>
          </a:p>
        </p:txBody>
      </p:sp>
      <p:pic>
        <p:nvPicPr>
          <p:cNvPr id="28676" name="Содержимое 7" descr="отведение 11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85813" y="334963"/>
            <a:ext cx="3286125" cy="62722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285728"/>
            <a:ext cx="8458200" cy="5207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700" dirty="0" smtClean="0"/>
              <a:t>Анатомия  тазобедренного  сустава  человека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1267" name="Текст 5"/>
          <p:cNvSpPr>
            <a:spLocks noGrp="1"/>
          </p:cNvSpPr>
          <p:nvPr>
            <p:ph type="body" idx="2"/>
          </p:nvPr>
        </p:nvSpPr>
        <p:spPr>
          <a:xfrm>
            <a:off x="357188" y="785813"/>
            <a:ext cx="4357687" cy="5800725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r>
              <a:rPr lang="ru-RU" sz="2000" smtClean="0"/>
              <a:t>     Самый крупный в человеческом организме, тазобедренный сустав, входит в так называемый пояс нижних конечностей. Он несёт огромную нагрузку, обеспечивая двигательную активность, трудоспособность человека, возможность выполнения им различных видов деятельности. Без его здоровья и полной функциональности человек сильно ограничен в жизни, а получение инвалидности по заболеванию данного сустава может в достаточной мере снизить самооценку и социальную адаптацию в обществе.</a:t>
            </a:r>
          </a:p>
          <a:p>
            <a:pPr eaLnBrk="1" hangingPunct="1"/>
            <a:endParaRPr lang="ru-RU" smtClean="0"/>
          </a:p>
        </p:txBody>
      </p:sp>
      <p:pic>
        <p:nvPicPr>
          <p:cNvPr id="11268" name="Содержимое 6" descr="kosti-taz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19650" y="1214438"/>
            <a:ext cx="3990975" cy="4429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646" y="277937"/>
            <a:ext cx="8518922" cy="923106"/>
          </a:xfrm>
        </p:spPr>
        <p:txBody>
          <a:bodyPr lIns="64291" tIns="32146" rIns="64291" bIns="32146"/>
          <a:lstStyle/>
          <a:p>
            <a:pPr algn="ctr" eaLnBrk="1" hangingPunct="1">
              <a:defRPr/>
            </a:pPr>
            <a:r>
              <a:rPr lang="ru-RU" sz="2000" dirty="0" err="1" smtClean="0">
                <a:solidFill>
                  <a:schemeClr val="tx1"/>
                </a:solidFill>
              </a:rPr>
              <a:t>Двухстороняя</a:t>
            </a:r>
            <a:r>
              <a:rPr lang="ru-RU" sz="2000" dirty="0" smtClean="0">
                <a:solidFill>
                  <a:schemeClr val="tx1"/>
                </a:solidFill>
              </a:rPr>
              <a:t> проекция в позиции лягушки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 (отведение бедер на 40-45 градусов)</a:t>
            </a:r>
            <a:endParaRPr lang="ru-RU" sz="2000" dirty="0" smtClean="0"/>
          </a:p>
        </p:txBody>
      </p:sp>
      <p:pic>
        <p:nvPicPr>
          <p:cNvPr id="29699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2143125"/>
            <a:ext cx="4725987" cy="318928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29700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3" y="1357313"/>
            <a:ext cx="3721100" cy="248126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29701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3" y="4286250"/>
            <a:ext cx="3695700" cy="228123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64291" tIns="32146" rIns="64291" bIns="32146"/>
          <a:lstStyle/>
          <a:p>
            <a:pPr algn="ctr" eaLnBrk="1" hangingPunct="1"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Рентгенологический контроль после операции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5888" y="1404938"/>
            <a:ext cx="8848725" cy="4832350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2400" dirty="0" smtClean="0"/>
              <a:t>	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C00000"/>
                </a:solidFill>
              </a:rPr>
              <a:t>Для оценки правильности установки </a:t>
            </a:r>
            <a:r>
              <a:rPr lang="ru-RU" sz="2800" dirty="0" err="1" smtClean="0">
                <a:solidFill>
                  <a:srgbClr val="C00000"/>
                </a:solidFill>
              </a:rPr>
              <a:t>эндопротеза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</a:p>
          <a:p>
            <a:pPr algn="just" eaLnBrk="1" hangingPunct="1">
              <a:buFont typeface="Wingdings" pitchFamily="2" charset="2"/>
              <a:buChar char="§"/>
              <a:defRPr/>
            </a:pPr>
            <a:r>
              <a:rPr lang="ru-RU" sz="2800" dirty="0" smtClean="0"/>
              <a:t>После операции</a:t>
            </a:r>
          </a:p>
          <a:p>
            <a:pPr algn="just" eaLnBrk="1" hangingPunct="1">
              <a:buFont typeface="Wingdings" pitchFamily="2" charset="2"/>
              <a:buChar char="§"/>
              <a:defRPr/>
            </a:pPr>
            <a:r>
              <a:rPr lang="ru-RU" sz="2800" dirty="0" smtClean="0"/>
              <a:t>Через 2 – 3 недели </a:t>
            </a:r>
          </a:p>
          <a:p>
            <a:pPr marL="0" indent="0" algn="just" eaLnBrk="1" hangingPunct="1">
              <a:buFont typeface="Wingdings 2" pitchFamily="18" charset="2"/>
              <a:buNone/>
              <a:defRPr/>
            </a:pPr>
            <a:endParaRPr lang="ru-RU" sz="2800" dirty="0"/>
          </a:p>
          <a:p>
            <a:pPr marL="0" indent="0" algn="ctr" eaLnBrk="1" hangingPunct="1"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hlink"/>
                </a:solidFill>
              </a:rPr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Для динамического наблюдения </a:t>
            </a:r>
          </a:p>
          <a:p>
            <a:pPr algn="just" eaLnBrk="1" hangingPunct="1">
              <a:buFont typeface="Wingdings" pitchFamily="2" charset="2"/>
              <a:buChar char="§"/>
              <a:defRPr/>
            </a:pPr>
            <a:r>
              <a:rPr lang="ru-RU" sz="2800" dirty="0" smtClean="0"/>
              <a:t>Раз в 3 месяца в течение 1-го года</a:t>
            </a:r>
          </a:p>
          <a:p>
            <a:pPr algn="just" eaLnBrk="1" hangingPunct="1">
              <a:buFont typeface="Wingdings" pitchFamily="2" charset="2"/>
              <a:buChar char="§"/>
              <a:defRPr/>
            </a:pPr>
            <a:r>
              <a:rPr lang="ru-RU" sz="2800" dirty="0" smtClean="0"/>
              <a:t>Раз в год в последующем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64291" tIns="32146" rIns="64291" bIns="32146">
            <a:normAutofit fontScale="90000"/>
          </a:bodyPr>
          <a:lstStyle/>
          <a:p>
            <a:pPr algn="ctr" eaLnBrk="1" hangingPunct="1">
              <a:defRPr/>
            </a:pPr>
            <a:r>
              <a:rPr lang="ru-RU" sz="3100" dirty="0" smtClean="0">
                <a:solidFill>
                  <a:schemeClr val="tx1"/>
                </a:solidFill>
              </a:rPr>
              <a:t>Объем рентгенологического исследования   после операции :</a:t>
            </a:r>
            <a:r>
              <a:rPr lang="ru-RU" sz="3000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3000" dirty="0" smtClean="0">
                <a:solidFill>
                  <a:schemeClr val="tx1"/>
                </a:solidFill>
                <a:latin typeface="Arial" charset="0"/>
              </a:rPr>
            </a:br>
            <a:endParaRPr lang="ru-RU" sz="3000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700213"/>
            <a:ext cx="8496300" cy="4465637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ru-RU" sz="2800" smtClean="0"/>
              <a:t>Рентгенография оперированного сустава с визуализацией всей конструкции эндопротеза:</a:t>
            </a:r>
          </a:p>
          <a:p>
            <a:pPr lvl="2" eaLnBrk="1" hangingPunct="1">
              <a:buFont typeface="Wingdings" pitchFamily="2" charset="2"/>
              <a:buChar char="§"/>
            </a:pPr>
            <a:r>
              <a:rPr lang="ru-RU" sz="2800" smtClean="0">
                <a:solidFill>
                  <a:schemeClr val="hlink"/>
                </a:solidFill>
              </a:rPr>
              <a:t>Задняя проекция</a:t>
            </a:r>
          </a:p>
          <a:p>
            <a:pPr lvl="2" eaLnBrk="1" hangingPunct="1">
              <a:buFont typeface="Wingdings" pitchFamily="2" charset="2"/>
              <a:buChar char="§"/>
            </a:pPr>
            <a:r>
              <a:rPr lang="ru-RU" sz="2800" smtClean="0">
                <a:solidFill>
                  <a:schemeClr val="hlink"/>
                </a:solidFill>
              </a:rPr>
              <a:t>Медиолатеральная проекция </a:t>
            </a:r>
          </a:p>
          <a:p>
            <a:pPr lvl="2" eaLnBrk="1" hangingPunct="1">
              <a:buFont typeface="Wingdings" pitchFamily="2" charset="2"/>
              <a:buChar char="§"/>
            </a:pPr>
            <a:endParaRPr lang="ru-RU" sz="2800" smtClean="0">
              <a:solidFill>
                <a:schemeClr val="hlink"/>
              </a:solidFill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ru-RU" sz="2800" smtClean="0"/>
              <a:t>Центральный луч направляется на проекцию шейки эндопротеза</a:t>
            </a:r>
          </a:p>
          <a:p>
            <a:pPr lvl="1" eaLnBrk="1" hangingPunct="1">
              <a:buFont typeface="Wingdings" pitchFamily="2" charset="2"/>
              <a:buNone/>
            </a:pPr>
            <a:endParaRPr lang="ru-RU" sz="3000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41375"/>
          </a:xfrm>
        </p:spPr>
        <p:txBody>
          <a:bodyPr/>
          <a:lstStyle/>
          <a:p>
            <a:pPr algn="ctr">
              <a:defRPr/>
            </a:pPr>
            <a:r>
              <a:rPr lang="ru-RU" sz="2800" dirty="0" smtClean="0"/>
              <a:t>КОНТРОЛЬ В ПРЯМОЙ ПРОЕКЦИИ</a:t>
            </a:r>
            <a:endParaRPr lang="ru-RU" sz="2800" dirty="0"/>
          </a:p>
        </p:txBody>
      </p:sp>
      <p:sp>
        <p:nvSpPr>
          <p:cNvPr id="32771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2357438"/>
            <a:ext cx="3624263" cy="3967162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mtClean="0"/>
              <a:t>Пациентка 67 лет</a:t>
            </a:r>
          </a:p>
          <a:p>
            <a:pPr>
              <a:buFont typeface="Wingdings" pitchFamily="2" charset="2"/>
              <a:buChar char="§"/>
            </a:pPr>
            <a:r>
              <a:rPr lang="ru-RU" smtClean="0"/>
              <a:t>Через 5 дней после операции</a:t>
            </a:r>
          </a:p>
        </p:txBody>
      </p:sp>
      <p:pic>
        <p:nvPicPr>
          <p:cNvPr id="32772" name="Содержимое 4" descr="33333.jpg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00500" y="1285875"/>
            <a:ext cx="4919663" cy="528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41375"/>
          </a:xfrm>
        </p:spPr>
        <p:txBody>
          <a:bodyPr/>
          <a:lstStyle/>
          <a:p>
            <a:pPr algn="ctr">
              <a:defRPr/>
            </a:pPr>
            <a:r>
              <a:rPr lang="ru-RU" sz="2800" dirty="0" smtClean="0"/>
              <a:t>КОНТРОЛЬ В БОКОВОЙ ПРОЕКЦИИ</a:t>
            </a:r>
            <a:endParaRPr lang="ru-RU" sz="2800" dirty="0"/>
          </a:p>
        </p:txBody>
      </p:sp>
      <p:sp>
        <p:nvSpPr>
          <p:cNvPr id="33795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2357438"/>
            <a:ext cx="3695700" cy="3967162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mtClean="0"/>
              <a:t>Пациентка 67 лет</a:t>
            </a:r>
          </a:p>
          <a:p>
            <a:pPr>
              <a:buFont typeface="Wingdings" pitchFamily="2" charset="2"/>
              <a:buChar char="§"/>
            </a:pPr>
            <a:r>
              <a:rPr lang="ru-RU" smtClean="0"/>
              <a:t>Через 5 дней после операции</a:t>
            </a:r>
          </a:p>
          <a:p>
            <a:endParaRPr lang="ru-RU" smtClean="0"/>
          </a:p>
        </p:txBody>
      </p:sp>
      <p:pic>
        <p:nvPicPr>
          <p:cNvPr id="33796" name="Содержимое 4" descr="4444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25925" y="1273175"/>
            <a:ext cx="4630738" cy="53705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506760" y="454299"/>
            <a:ext cx="7869287" cy="832693"/>
          </a:xfrm>
        </p:spPr>
        <p:txBody>
          <a:bodyPr lIns="64291" tIns="32146" rIns="35689" bIns="32146" anchor="b">
            <a:noAutofit/>
          </a:bodyPr>
          <a:lstStyle/>
          <a:p>
            <a:pPr algn="ctr" eaLnBrk="1" hangingPunct="1">
              <a:defRPr/>
            </a:pPr>
            <a:r>
              <a:rPr lang="en-US" sz="2800" dirty="0" err="1" smtClean="0">
                <a:cs typeface="Times" charset="0"/>
              </a:rPr>
              <a:t>Поверхностное</a:t>
            </a:r>
            <a:r>
              <a:rPr lang="en-US" sz="2800" dirty="0" smtClean="0">
                <a:cs typeface="Times" charset="0"/>
              </a:rPr>
              <a:t> </a:t>
            </a:r>
            <a:r>
              <a:rPr lang="en-US" sz="2800" dirty="0" err="1" smtClean="0">
                <a:cs typeface="Times" charset="0"/>
              </a:rPr>
              <a:t>эндопротезирование</a:t>
            </a:r>
            <a:r>
              <a:rPr lang="en-US" sz="2800" dirty="0" smtClean="0">
                <a:cs typeface="Times" charset="0"/>
              </a:rPr>
              <a:t> </a:t>
            </a:r>
            <a:r>
              <a:rPr lang="ru-RU" sz="2800" dirty="0" smtClean="0">
                <a:cs typeface="Times" charset="0"/>
              </a:rPr>
              <a:t>ПАЦИЕНТ 57 ЛЕТ </a:t>
            </a:r>
            <a:r>
              <a:rPr lang="en-US" sz="2800" dirty="0" err="1" smtClean="0">
                <a:cs typeface="Times" charset="0"/>
              </a:rPr>
              <a:t>через</a:t>
            </a:r>
            <a:r>
              <a:rPr lang="en-US" sz="2800" dirty="0" smtClean="0">
                <a:cs typeface="Times" charset="0"/>
              </a:rPr>
              <a:t> 1,5 </a:t>
            </a:r>
            <a:r>
              <a:rPr lang="en-US" sz="2800" dirty="0" err="1" smtClean="0">
                <a:cs typeface="Times" charset="0"/>
              </a:rPr>
              <a:t>года</a:t>
            </a:r>
            <a:r>
              <a:rPr lang="en-US" sz="2800" dirty="0" smtClean="0">
                <a:cs typeface="Times" charset="0"/>
              </a:rPr>
              <a:t> </a:t>
            </a:r>
            <a:endParaRPr lang="en-US" sz="2800" dirty="0" smtClean="0"/>
          </a:p>
        </p:txBody>
      </p:sp>
      <p:pic>
        <p:nvPicPr>
          <p:cNvPr id="34819" name="Picture 2"/>
          <p:cNvPicPr>
            <a:picLocks noChangeArrowheads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98613"/>
            <a:ext cx="3646487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3"/>
          <p:cNvPicPr>
            <a:picLocks noChangeArrowheads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2963" y="1603375"/>
            <a:ext cx="4033837" cy="451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>
          <a:xfrm>
            <a:off x="107504" y="188640"/>
            <a:ext cx="8928992" cy="1296144"/>
          </a:xfrm>
        </p:spPr>
        <p:txBody>
          <a:bodyPr lIns="64291" tIns="32146" rIns="64291" bIns="32146">
            <a:normAutofit fontScale="90000"/>
          </a:bodyPr>
          <a:lstStyle/>
          <a:p>
            <a:pPr algn="ctr" eaLnBrk="1" hangingPunct="1">
              <a:defRPr/>
            </a:pPr>
            <a:r>
              <a:rPr lang="ru-RU" sz="3100" dirty="0" smtClean="0">
                <a:effectLst/>
              </a:rPr>
              <a:t/>
            </a:r>
            <a:br>
              <a:rPr lang="ru-RU" sz="3100" dirty="0" smtClean="0">
                <a:effectLst/>
              </a:rPr>
            </a:br>
            <a:r>
              <a:rPr lang="ru-RU" sz="3100" dirty="0" smtClean="0">
                <a:effectLst/>
              </a:rPr>
              <a:t/>
            </a:r>
            <a:br>
              <a:rPr lang="ru-RU" sz="3100" dirty="0" smtClean="0">
                <a:effectLst/>
              </a:rPr>
            </a:br>
            <a:r>
              <a:rPr lang="ru-RU" sz="3100" dirty="0" smtClean="0">
                <a:effectLst/>
              </a:rPr>
              <a:t>Тотальное </a:t>
            </a:r>
            <a:r>
              <a:rPr lang="ru-RU" sz="3100" dirty="0" err="1">
                <a:effectLst/>
              </a:rPr>
              <a:t>эндопротезирование</a:t>
            </a:r>
            <a:r>
              <a:rPr lang="ru-RU" sz="3100" dirty="0">
                <a:effectLst/>
              </a:rPr>
              <a:t> по технологии </a:t>
            </a:r>
            <a:r>
              <a:rPr lang="en-US" sz="3100" dirty="0">
                <a:effectLst/>
              </a:rPr>
              <a:t>De </a:t>
            </a:r>
            <a:r>
              <a:rPr lang="en-US" sz="3100" dirty="0" err="1">
                <a:effectLst/>
              </a:rPr>
              <a:t>Puy</a:t>
            </a:r>
            <a:r>
              <a:rPr lang="ru-RU" sz="3100" dirty="0">
                <a:effectLst/>
              </a:rPr>
              <a:t> с </a:t>
            </a:r>
            <a:r>
              <a:rPr lang="ru-RU" sz="3100" dirty="0" err="1">
                <a:effectLst/>
              </a:rPr>
              <a:t>бесцементной</a:t>
            </a:r>
            <a:r>
              <a:rPr lang="ru-RU" sz="3100" dirty="0">
                <a:effectLst/>
              </a:rPr>
              <a:t> фиксацией через </a:t>
            </a:r>
            <a:r>
              <a:rPr lang="ru-RU" sz="3100" dirty="0" smtClean="0">
                <a:effectLst/>
              </a:rPr>
              <a:t>2,5года</a:t>
            </a:r>
            <a:r>
              <a:rPr lang="ru-RU" sz="3100" dirty="0">
                <a:effectLst/>
              </a:rPr>
              <a:t>. Пациент 67 лет 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500" dirty="0" smtClean="0">
                <a:solidFill>
                  <a:schemeClr val="hlink"/>
                </a:solidFill>
              </a:rPr>
              <a:t/>
            </a:r>
            <a:br>
              <a:rPr lang="ru-RU" sz="2500" dirty="0" smtClean="0">
                <a:solidFill>
                  <a:schemeClr val="hlink"/>
                </a:solidFill>
              </a:rPr>
            </a:br>
            <a:endParaRPr lang="ru-RU" sz="2500" dirty="0" smtClean="0">
              <a:solidFill>
                <a:schemeClr val="hlink"/>
              </a:solidFill>
            </a:endParaRPr>
          </a:p>
        </p:txBody>
      </p:sp>
      <p:pic>
        <p:nvPicPr>
          <p:cNvPr id="35843" name="Picture 10" descr="снимок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lum contrast="-6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8313" y="1698625"/>
            <a:ext cx="3630612" cy="4840288"/>
          </a:xfrm>
          <a:noFill/>
        </p:spPr>
      </p:pic>
      <p:pic>
        <p:nvPicPr>
          <p:cNvPr id="35844" name="Picture 13" descr="снимок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lum bright="-6000" contrast="-1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18000" y="2447925"/>
            <a:ext cx="4410075" cy="3502025"/>
          </a:xfrm>
          <a:noFill/>
        </p:spPr>
      </p:pic>
      <p:sp>
        <p:nvSpPr>
          <p:cNvPr id="35845" name="Text Box 14"/>
          <p:cNvSpPr txBox="1">
            <a:spLocks noChangeArrowheads="1"/>
          </p:cNvSpPr>
          <p:nvPr/>
        </p:nvSpPr>
        <p:spPr bwMode="auto">
          <a:xfrm>
            <a:off x="1116013" y="2205038"/>
            <a:ext cx="403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5" tIns="45718" rIns="91435" bIns="45718">
            <a:spAutoFit/>
          </a:bodyPr>
          <a:lstStyle/>
          <a:p>
            <a:r>
              <a:rPr lang="ru-RU" sz="2400">
                <a:solidFill>
                  <a:schemeClr val="bg1"/>
                </a:solidFill>
              </a:rPr>
              <a:t>П</a:t>
            </a:r>
          </a:p>
        </p:txBody>
      </p:sp>
      <p:sp>
        <p:nvSpPr>
          <p:cNvPr id="35846" name="Text Box 15"/>
          <p:cNvSpPr txBox="1">
            <a:spLocks noChangeArrowheads="1"/>
          </p:cNvSpPr>
          <p:nvPr/>
        </p:nvSpPr>
        <p:spPr bwMode="auto">
          <a:xfrm>
            <a:off x="5003800" y="2995613"/>
            <a:ext cx="406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5" tIns="45718" rIns="91435" bIns="45718">
            <a:spAutoFit/>
          </a:bodyPr>
          <a:lstStyle/>
          <a:p>
            <a:r>
              <a:rPr lang="ru-RU" sz="2400">
                <a:solidFill>
                  <a:schemeClr val="bg1"/>
                </a:solidFill>
              </a:rPr>
              <a:t>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title"/>
          </p:nvPr>
        </p:nvSpPr>
        <p:spPr>
          <a:xfrm>
            <a:off x="319236" y="277937"/>
            <a:ext cx="8367117" cy="1143000"/>
          </a:xfrm>
        </p:spPr>
        <p:txBody>
          <a:bodyPr lIns="64291" tIns="32146" rIns="35689" bIns="32146"/>
          <a:lstStyle/>
          <a:p>
            <a:pPr algn="ctr" eaLnBrk="1" hangingPunct="1">
              <a:defRPr/>
            </a:pPr>
            <a:r>
              <a:rPr lang="ru-RU" sz="2800" dirty="0" smtClean="0">
                <a:solidFill>
                  <a:schemeClr val="tx1"/>
                </a:solidFill>
                <a:sym typeface="Hoefler Text" charset="0"/>
              </a:rPr>
              <a:t>Критерии оценки </a:t>
            </a:r>
            <a:r>
              <a:rPr lang="ru-RU" sz="2800" dirty="0" smtClean="0">
                <a:solidFill>
                  <a:schemeClr val="tx1"/>
                </a:solidFill>
                <a:ea typeface="Dotum" pitchFamily="34" charset="-127"/>
                <a:sym typeface="Hoefler Text" charset="0"/>
              </a:rPr>
              <a:t>эндопротеза</a:t>
            </a:r>
            <a:endParaRPr lang="en-US" sz="2800" dirty="0" smtClean="0">
              <a:solidFill>
                <a:schemeClr val="tx1"/>
              </a:solidFill>
              <a:ea typeface="Dotum" pitchFamily="34" charset="-127"/>
              <a:sym typeface="Hoefler Text" charset="0"/>
            </a:endParaRP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54038" y="1643063"/>
            <a:ext cx="8035925" cy="4322762"/>
          </a:xfrm>
        </p:spPr>
        <p:txBody>
          <a:bodyPr rIns="35689" anchor="ctr"/>
          <a:lstStyle/>
          <a:p>
            <a:pPr eaLnBrk="1" hangingPunct="1">
              <a:buSzPct val="124000"/>
              <a:buFont typeface="Wingdings" pitchFamily="2" charset="2"/>
              <a:buChar char="§"/>
            </a:pPr>
            <a:r>
              <a:rPr lang="en-US" sz="2800" smtClean="0"/>
              <a:t>Оценка ориентации и положения компонентов </a:t>
            </a:r>
            <a:r>
              <a:rPr lang="ru-RU" sz="2800" smtClean="0"/>
              <a:t>протеза</a:t>
            </a:r>
            <a:endParaRPr lang="en-US" sz="2800" smtClean="0"/>
          </a:p>
          <a:p>
            <a:pPr eaLnBrk="1" hangingPunct="1">
              <a:buSzPct val="124000"/>
              <a:buFont typeface="Wingdings" pitchFamily="2" charset="2"/>
              <a:buChar char="§"/>
            </a:pPr>
            <a:r>
              <a:rPr lang="en-US" sz="2800" smtClean="0"/>
              <a:t>Критерии стабильности</a:t>
            </a:r>
          </a:p>
          <a:p>
            <a:pPr eaLnBrk="1" hangingPunct="1">
              <a:buSzPct val="124000"/>
              <a:buFont typeface="Wingdings" pitchFamily="2" charset="2"/>
              <a:buChar char="§"/>
            </a:pPr>
            <a:r>
              <a:rPr lang="en-US" sz="2800" smtClean="0"/>
              <a:t>Критерии нестабильности эндопротеза </a:t>
            </a:r>
          </a:p>
          <a:p>
            <a:pPr eaLnBrk="1" hangingPunct="1">
              <a:buSzPct val="124000"/>
              <a:buFont typeface="Wingdings" pitchFamily="2" charset="2"/>
              <a:buChar char="§"/>
            </a:pPr>
            <a:r>
              <a:rPr lang="en-US" sz="2800" smtClean="0"/>
              <a:t>Критерии периартикулярной оссификации</a:t>
            </a:r>
          </a:p>
          <a:p>
            <a:pPr eaLnBrk="1" hangingPunct="1">
              <a:buSzPct val="124000"/>
              <a:buFont typeface="Wingdings" pitchFamily="2" charset="2"/>
              <a:buChar char="§"/>
            </a:pPr>
            <a:r>
              <a:rPr lang="en-US" sz="2800" smtClean="0"/>
              <a:t>Наличие перипротезных переломов</a:t>
            </a:r>
          </a:p>
          <a:p>
            <a:pPr eaLnBrk="1" hangingPunct="1">
              <a:buSzPct val="124000"/>
              <a:buFont typeface="Wingdings" pitchFamily="2" charset="2"/>
              <a:buChar char="§"/>
            </a:pPr>
            <a:r>
              <a:rPr lang="en-US" sz="2800" smtClean="0"/>
              <a:t>Критерии износа полиэтилена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2800" dirty="0" smtClean="0"/>
              <a:t>ВЫВОДЫ</a:t>
            </a:r>
            <a:endParaRPr lang="ru-RU" sz="28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554038" y="1643063"/>
            <a:ext cx="8035925" cy="432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35689" anchor="ctr"/>
          <a:lstStyle/>
          <a:p>
            <a:pPr marL="457200" indent="-457200">
              <a:spcBef>
                <a:spcPct val="20000"/>
              </a:spcBef>
              <a:buClr>
                <a:schemeClr val="accent1"/>
              </a:buClr>
              <a:buSzPct val="124000"/>
              <a:buFont typeface="Wingdings" pitchFamily="2" charset="2"/>
              <a:buChar char="§"/>
              <a:defRPr/>
            </a:pPr>
            <a:r>
              <a:rPr lang="ru-RU" sz="2800" dirty="0">
                <a:solidFill>
                  <a:schemeClr val="tx2"/>
                </a:solidFill>
                <a:latin typeface="+mn-lt"/>
                <a:cs typeface="+mn-cs"/>
              </a:rPr>
              <a:t>Успех эндопротезирования тазобедренного сустава во многом зависит от качества выполненного рентгенологического исследования.</a:t>
            </a:r>
          </a:p>
          <a:p>
            <a:pPr marL="457200" indent="-457200">
              <a:spcBef>
                <a:spcPct val="20000"/>
              </a:spcBef>
              <a:buClr>
                <a:schemeClr val="accent1"/>
              </a:buClr>
              <a:buSzPct val="124000"/>
              <a:buFont typeface="Wingdings" pitchFamily="2" charset="2"/>
              <a:buChar char="§"/>
              <a:defRPr/>
            </a:pPr>
            <a:r>
              <a:rPr lang="ru-RU" sz="2800" dirty="0">
                <a:solidFill>
                  <a:schemeClr val="tx2"/>
                </a:solidFill>
                <a:latin typeface="+mn-lt"/>
                <a:cs typeface="+mn-cs"/>
              </a:rPr>
              <a:t>Рентгенография сустава перед протезированием имеет свои особенности, которые следует скрупулезно соблюдать</a:t>
            </a:r>
            <a:endParaRPr lang="en-US" sz="2800" dirty="0">
              <a:solidFill>
                <a:schemeClr val="tx2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085184"/>
            <a:ext cx="8686800" cy="1368152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38915" name="Объект 2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59113" y="765175"/>
            <a:ext cx="3287712" cy="43846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Текст 2"/>
          <p:cNvSpPr>
            <a:spLocks noGrp="1"/>
          </p:cNvSpPr>
          <p:nvPr>
            <p:ph type="body" idx="2"/>
          </p:nvPr>
        </p:nvSpPr>
        <p:spPr>
          <a:xfrm>
            <a:off x="5214938" y="500063"/>
            <a:ext cx="3714750" cy="5500687"/>
          </a:xfrm>
        </p:spPr>
        <p:txBody>
          <a:bodyPr/>
          <a:lstStyle/>
          <a:p>
            <a:pPr eaLnBrk="1" hangingPunct="1"/>
            <a:r>
              <a:rPr lang="ru-RU" sz="2000" smtClean="0"/>
              <a:t>Анатомия тазобедренного сустава отличается от других суставов конечностей тем, что в нем участвует тазовая кость. Вернее, ее вертлужная впадина, особым образом изогнутая и полностью повторяющая очертания шаровидной головки бедра. Они полностью конгруэнтны, то есть соответствуют по размеру и форме.</a:t>
            </a:r>
          </a:p>
          <a:p>
            <a:pPr eaLnBrk="1" hangingPunct="1"/>
            <a:r>
              <a:rPr lang="ru-RU" sz="2000" smtClean="0"/>
              <a:t>Сустав относится к шаровидному типу и носит название ореховидного, так как бедренная головка закрыта вертлужной впадиной на две трети.</a:t>
            </a:r>
          </a:p>
        </p:txBody>
      </p:sp>
      <p:pic>
        <p:nvPicPr>
          <p:cNvPr id="12291" name="Picture 2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4313" y="642938"/>
            <a:ext cx="4862512" cy="53244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100" b="1" dirty="0" smtClean="0"/>
              <a:t>В каких случаях требуется замена</a:t>
            </a:r>
            <a:br>
              <a:rPr lang="ru-RU" sz="3100" b="1" dirty="0" smtClean="0"/>
            </a:br>
            <a:r>
              <a:rPr lang="ru-RU" sz="3100" b="1" dirty="0" smtClean="0"/>
              <a:t> тазобедренного сустава?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3315" name="Содержимое 5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732337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ru-RU" sz="2000" b="1" smtClean="0"/>
              <a:t>Замена тазобедренного сустава</a:t>
            </a:r>
            <a:r>
              <a:rPr lang="ru-RU" sz="2000" smtClean="0"/>
              <a:t> необходима при тяжелых повреждениях хряща, в случаях, когда гладкая поверхность становится грубой, и кость остается обнаженной из-за воспаления в суставе. При изнашивании хряща пациент испытывает </a:t>
            </a:r>
            <a:r>
              <a:rPr lang="ru-RU" sz="2000" b="1" smtClean="0"/>
              <a:t>невероятно сильную боль </a:t>
            </a:r>
            <a:r>
              <a:rPr lang="ru-RU" sz="2000" smtClean="0"/>
              <a:t>и </a:t>
            </a:r>
            <a:r>
              <a:rPr lang="ru-RU" sz="2000" b="1" smtClean="0"/>
              <a:t>дискомфорт</a:t>
            </a:r>
            <a:r>
              <a:rPr lang="ru-RU" sz="2000" smtClean="0"/>
              <a:t>, которые ограничивают движение, что приводит к тому, что пациент не в состоянии ходить, подниматься или спускаться по лестницам и жить привычной жизнью</a:t>
            </a:r>
          </a:p>
          <a:p>
            <a:pPr eaLnBrk="1" hangingPunct="1">
              <a:buFont typeface="Wingdings" pitchFamily="2" charset="2"/>
              <a:buChar char="§"/>
            </a:pPr>
            <a:endParaRPr lang="ru-RU" sz="2000" smtClean="0"/>
          </a:p>
          <a:p>
            <a:pPr eaLnBrk="1" hangingPunct="1">
              <a:buFont typeface="Wingdings" pitchFamily="2" charset="2"/>
              <a:buChar char="§"/>
            </a:pPr>
            <a:r>
              <a:rPr lang="ru-RU" sz="2000" smtClean="0"/>
              <a:t>Замена тазобедренного сустава является </a:t>
            </a:r>
            <a:r>
              <a:rPr lang="ru-RU" sz="2000" b="1" smtClean="0"/>
              <a:t>высокоэффективным решением</a:t>
            </a:r>
            <a:r>
              <a:rPr lang="ru-RU" sz="2000" smtClean="0"/>
              <a:t> для устранения физического повреждения сустава в тех случаях, когда другие нехирургические методы не помогают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lIns="64291" tIns="32146" rIns="64291" bIns="32146"/>
          <a:lstStyle/>
          <a:p>
            <a:pPr>
              <a:defRPr/>
            </a:pPr>
            <a:fld id="{28350218-309C-4984-B37B-867EFA805E74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686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19101" y="256729"/>
            <a:ext cx="7704088" cy="813718"/>
          </a:xfrm>
        </p:spPr>
        <p:txBody>
          <a:bodyPr lIns="64291" tIns="32146" rIns="64291" bIns="32146"/>
          <a:lstStyle/>
          <a:p>
            <a:pPr algn="ctr">
              <a:defRPr/>
            </a:pPr>
            <a:r>
              <a:rPr lang="ru-RU" sz="2800" dirty="0" err="1" smtClean="0">
                <a:solidFill>
                  <a:schemeClr val="tx1"/>
                </a:solidFill>
              </a:rPr>
              <a:t>Эндопротезирование</a:t>
            </a:r>
            <a:r>
              <a:rPr lang="ru-RU" sz="2800" dirty="0" smtClean="0">
                <a:solidFill>
                  <a:schemeClr val="tx1"/>
                </a:solidFill>
              </a:rPr>
              <a:t> суставов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4340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1125538"/>
            <a:ext cx="8208962" cy="4970462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400" smtClean="0"/>
              <a:t>Виды эндопротезирования: первичное, ревизионное, онкологическое</a:t>
            </a:r>
          </a:p>
          <a:p>
            <a:pPr>
              <a:buFont typeface="Wingdings" pitchFamily="2" charset="2"/>
              <a:buChar char="§"/>
            </a:pPr>
            <a:r>
              <a:rPr lang="ru-RU" sz="2400" b="1" smtClean="0"/>
              <a:t>Первичное</a:t>
            </a:r>
            <a:r>
              <a:rPr lang="ru-RU" sz="2400" smtClean="0"/>
              <a:t>: коксартроз (идопатический, диспластический, посттравматический); асептический некроз; переломы головки и шейки бедренной кости; несросшиеся переломы и ложные суставы</a:t>
            </a:r>
          </a:p>
          <a:p>
            <a:pPr>
              <a:buFont typeface="Wingdings" pitchFamily="2" charset="2"/>
              <a:buChar char="§"/>
            </a:pPr>
            <a:r>
              <a:rPr lang="ru-RU" sz="2400" b="1" smtClean="0"/>
              <a:t>Ревизионное</a:t>
            </a:r>
            <a:r>
              <a:rPr lang="ru-RU" sz="2400" smtClean="0"/>
              <a:t>: нестабильность эндопротеза; вывихи, переломы эндопротезов. нарушение правил эндопротезирования с нарушением биомеханики</a:t>
            </a:r>
          </a:p>
          <a:p>
            <a:pPr>
              <a:buFont typeface="Wingdings" pitchFamily="2" charset="2"/>
              <a:buChar char="§"/>
            </a:pPr>
            <a:r>
              <a:rPr lang="ru-RU" sz="2400" b="1" smtClean="0"/>
              <a:t>Онкологическое</a:t>
            </a:r>
            <a:r>
              <a:rPr lang="ru-RU" sz="2400" smtClean="0"/>
              <a:t>: опухоли и метастазы проксимального отдела бедренной кости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lIns="64291" tIns="32146" rIns="64291" bIns="32146"/>
          <a:lstStyle/>
          <a:p>
            <a:pPr>
              <a:defRPr/>
            </a:pPr>
            <a:fld id="{54D07053-34D0-499E-8543-5845D77068A2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686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19101" y="256729"/>
            <a:ext cx="7704088" cy="813718"/>
          </a:xfrm>
        </p:spPr>
        <p:txBody>
          <a:bodyPr lIns="64291" tIns="32146" rIns="64291" bIns="32146"/>
          <a:lstStyle/>
          <a:p>
            <a:pPr algn="ctr">
              <a:defRPr/>
            </a:pPr>
            <a:r>
              <a:rPr lang="ru-RU" sz="2800" dirty="0" err="1" smtClean="0">
                <a:solidFill>
                  <a:schemeClr val="tx1"/>
                </a:solidFill>
              </a:rPr>
              <a:t>Эндопротезы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536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1125538"/>
            <a:ext cx="8208962" cy="4970462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400" smtClean="0"/>
              <a:t>Эндопротез моделирует вид и форму нормального сустава и воспроизводит его функцию</a:t>
            </a:r>
          </a:p>
          <a:p>
            <a:pPr>
              <a:buFont typeface="Wingdings" pitchFamily="2" charset="2"/>
              <a:buChar char="§"/>
            </a:pPr>
            <a:r>
              <a:rPr lang="ru-RU" sz="2400" smtClean="0"/>
              <a:t>Арсенал хирурга: импланты для крупных (тазобедренный, коленный, голеностопный, плечевой, локтевой) и мелких суставов стоп и пальцев кисти</a:t>
            </a:r>
          </a:p>
          <a:p>
            <a:pPr>
              <a:buFont typeface="Wingdings" pitchFamily="2" charset="2"/>
              <a:buChar char="§"/>
            </a:pPr>
            <a:r>
              <a:rPr lang="ru-RU" sz="2400" smtClean="0"/>
              <a:t>Материал эндопротезов: особо прочные и биоинертные виды металлических сплавов, керамики и полиэтилена</a:t>
            </a:r>
          </a:p>
          <a:p>
            <a:pPr>
              <a:buFont typeface="Wingdings" pitchFamily="2" charset="2"/>
              <a:buChar char="§"/>
            </a:pPr>
            <a:r>
              <a:rPr lang="ru-RU" sz="2400" smtClean="0"/>
              <a:t>По составу конструкции: монополярные (только ножка) и биполярные (ножка и чаша)</a:t>
            </a:r>
          </a:p>
          <a:p>
            <a:pPr>
              <a:buFont typeface="Wingdings" pitchFamily="2" charset="2"/>
              <a:buChar char="§"/>
            </a:pPr>
            <a:r>
              <a:rPr lang="ru-RU" sz="2400" smtClean="0"/>
              <a:t>По виду фиксации: цементные, бесцементные, гибридные</a:t>
            </a:r>
          </a:p>
          <a:p>
            <a:pPr>
              <a:buFont typeface="Wingdings" pitchFamily="2" charset="2"/>
              <a:buNone/>
            </a:pPr>
            <a:endParaRPr lang="ru-RU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lIns="64291" tIns="32146" rIns="64291" bIns="32146"/>
          <a:lstStyle/>
          <a:p>
            <a:pPr>
              <a:defRPr/>
            </a:pPr>
            <a:fld id="{019AB8F8-A6F6-42C6-A59A-B76CAB777A59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686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19101" y="256729"/>
            <a:ext cx="7704088" cy="813718"/>
          </a:xfrm>
        </p:spPr>
        <p:txBody>
          <a:bodyPr lIns="64291" tIns="32146" rIns="64291" bIns="32146"/>
          <a:lstStyle/>
          <a:p>
            <a:pPr algn="ctr">
              <a:defRPr/>
            </a:pPr>
            <a:r>
              <a:rPr lang="ru-RU" sz="2800" dirty="0" err="1" smtClean="0">
                <a:solidFill>
                  <a:schemeClr val="tx1"/>
                </a:solidFill>
              </a:rPr>
              <a:t>Эндопротезы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638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1125538"/>
            <a:ext cx="8208962" cy="4970462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400" smtClean="0"/>
              <a:t>Эндопротезы выпускают около 50 фирм:</a:t>
            </a:r>
          </a:p>
          <a:p>
            <a:pPr>
              <a:buFont typeface="Wingdings" pitchFamily="2" charset="2"/>
              <a:buChar char="§"/>
            </a:pPr>
            <a:r>
              <a:rPr lang="en-US" sz="2400" smtClean="0"/>
              <a:t>Zimmer</a:t>
            </a:r>
          </a:p>
          <a:p>
            <a:pPr>
              <a:buFont typeface="Wingdings" pitchFamily="2" charset="2"/>
              <a:buChar char="§"/>
            </a:pPr>
            <a:r>
              <a:rPr lang="en-US" sz="2400" smtClean="0"/>
              <a:t>Cerafit</a:t>
            </a:r>
          </a:p>
          <a:p>
            <a:pPr>
              <a:buFont typeface="Wingdings" pitchFamily="2" charset="2"/>
              <a:buChar char="§"/>
            </a:pPr>
            <a:r>
              <a:rPr lang="en-US" sz="2400" smtClean="0"/>
              <a:t>Sulzer</a:t>
            </a:r>
          </a:p>
          <a:p>
            <a:pPr>
              <a:buFont typeface="Wingdings" pitchFamily="2" charset="2"/>
              <a:buChar char="§"/>
            </a:pPr>
            <a:r>
              <a:rPr lang="en-US" sz="2400" smtClean="0"/>
              <a:t>Biomet</a:t>
            </a:r>
          </a:p>
          <a:p>
            <a:pPr>
              <a:buFont typeface="Wingdings" pitchFamily="2" charset="2"/>
              <a:buChar char="§"/>
            </a:pPr>
            <a:r>
              <a:rPr lang="en-US" sz="2400" smtClean="0"/>
              <a:t>Keramet</a:t>
            </a:r>
          </a:p>
          <a:p>
            <a:pPr>
              <a:buFont typeface="Wingdings" pitchFamily="2" charset="2"/>
              <a:buChar char="§"/>
            </a:pPr>
            <a:r>
              <a:rPr lang="en-US" sz="2400" smtClean="0"/>
              <a:t>Aeskulap</a:t>
            </a:r>
          </a:p>
          <a:p>
            <a:pPr>
              <a:buFont typeface="Wingdings" pitchFamily="2" charset="2"/>
              <a:buChar char="§"/>
            </a:pPr>
            <a:r>
              <a:rPr lang="en-US" sz="2400" smtClean="0"/>
              <a:t>Howmedica</a:t>
            </a:r>
          </a:p>
          <a:p>
            <a:pPr>
              <a:buFont typeface="Wingdings" pitchFamily="2" charset="2"/>
              <a:buChar char="§"/>
            </a:pPr>
            <a:r>
              <a:rPr lang="en-US" sz="2400" smtClean="0"/>
              <a:t>Beznoska</a:t>
            </a:r>
            <a:endParaRPr lang="ru-RU" sz="2400" smtClean="0"/>
          </a:p>
          <a:p>
            <a:pPr>
              <a:buFont typeface="Wingdings" pitchFamily="2" charset="2"/>
              <a:buChar char="§"/>
            </a:pPr>
            <a:r>
              <a:rPr lang="ru-RU" sz="2400" smtClean="0"/>
              <a:t>ЭСИ (Россия)</a:t>
            </a:r>
          </a:p>
          <a:p>
            <a:pPr>
              <a:buFont typeface="Wingdings" pitchFamily="2" charset="2"/>
              <a:buChar char="§"/>
            </a:pPr>
            <a:r>
              <a:rPr lang="ru-RU" sz="2400" smtClean="0"/>
              <a:t>Имплант-МТ (Россия)</a:t>
            </a:r>
          </a:p>
          <a:p>
            <a:pPr>
              <a:buFont typeface="Wingdings" pitchFamily="2" charset="2"/>
              <a:buNone/>
            </a:pPr>
            <a:endParaRPr lang="ru-RU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500063"/>
            <a:ext cx="6000750" cy="457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8099" dir="54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53641" y="5054203"/>
            <a:ext cx="8036719" cy="1071563"/>
          </a:xfrm>
        </p:spPr>
        <p:txBody>
          <a:bodyPr lIns="64291" tIns="32146" rIns="35689" bIns="32146" anchor="b"/>
          <a:lstStyle/>
          <a:p>
            <a:pPr algn="ctr" eaLnBrk="1" hangingPunct="1">
              <a:defRPr/>
            </a:pPr>
            <a:r>
              <a:rPr lang="en-US" sz="2800" dirty="0" err="1" smtClean="0">
                <a:solidFill>
                  <a:schemeClr val="tx1"/>
                </a:solidFill>
                <a:cs typeface="Times" charset="0"/>
              </a:rPr>
              <a:t>Перед</a:t>
            </a:r>
            <a:r>
              <a:rPr lang="en-US" sz="2800" dirty="0" smtClean="0">
                <a:solidFill>
                  <a:schemeClr val="tx1"/>
                </a:solidFill>
                <a:cs typeface="Times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cs typeface="Times" charset="0"/>
              </a:rPr>
              <a:t>выполнением</a:t>
            </a:r>
            <a:r>
              <a:rPr lang="en-US" sz="2800" dirty="0" smtClean="0">
                <a:solidFill>
                  <a:schemeClr val="tx1"/>
                </a:solidFill>
                <a:cs typeface="Times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cs typeface="Times" charset="0"/>
              </a:rPr>
              <a:t>операции</a:t>
            </a:r>
            <a:r>
              <a:rPr lang="en-US" sz="2800" dirty="0" smtClean="0">
                <a:solidFill>
                  <a:schemeClr val="tx1"/>
                </a:solidFill>
                <a:cs typeface="Times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cs typeface="Times" charset="0"/>
              </a:rPr>
              <a:t>хирург</a:t>
            </a:r>
            <a:r>
              <a:rPr lang="en-US" sz="2800" dirty="0" smtClean="0">
                <a:solidFill>
                  <a:schemeClr val="tx1"/>
                </a:solidFill>
                <a:cs typeface="Times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cs typeface="Times" charset="0"/>
              </a:rPr>
              <a:t>планирует </a:t>
            </a:r>
            <a:r>
              <a:rPr lang="en-US" sz="2800" dirty="0" smtClean="0">
                <a:solidFill>
                  <a:schemeClr val="tx1"/>
                </a:solidFill>
                <a:cs typeface="Times" charset="0"/>
              </a:rPr>
              <a:t>е</a:t>
            </a:r>
            <a:r>
              <a:rPr lang="ru-RU" sz="2800" dirty="0" smtClean="0">
                <a:solidFill>
                  <a:schemeClr val="tx1"/>
                </a:solidFill>
                <a:cs typeface="Times" charset="0"/>
              </a:rPr>
              <a:t>Ё</a:t>
            </a:r>
            <a:r>
              <a:rPr lang="en-US" sz="2800" dirty="0" smtClean="0">
                <a:solidFill>
                  <a:schemeClr val="tx1"/>
                </a:solidFill>
                <a:cs typeface="Times" charset="0"/>
              </a:rPr>
              <a:t> с </a:t>
            </a:r>
            <a:r>
              <a:rPr lang="en-US" sz="2800" dirty="0" err="1" smtClean="0">
                <a:solidFill>
                  <a:schemeClr val="tx1"/>
                </a:solidFill>
                <a:cs typeface="Times" charset="0"/>
              </a:rPr>
              <a:t>помощью</a:t>
            </a:r>
            <a:r>
              <a:rPr lang="en-US" sz="2800" dirty="0" smtClean="0">
                <a:solidFill>
                  <a:schemeClr val="tx1"/>
                </a:solidFill>
                <a:cs typeface="Times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cs typeface="Times" charset="0"/>
              </a:rPr>
              <a:t>тр</a:t>
            </a:r>
            <a:r>
              <a:rPr lang="ru-RU" sz="2800" dirty="0" smtClean="0">
                <a:solidFill>
                  <a:schemeClr val="tx1"/>
                </a:solidFill>
                <a:cs typeface="Times" charset="0"/>
              </a:rPr>
              <a:t>А</a:t>
            </a:r>
            <a:r>
              <a:rPr lang="en-US" sz="2800" dirty="0" err="1" smtClean="0">
                <a:solidFill>
                  <a:schemeClr val="tx1"/>
                </a:solidFill>
                <a:cs typeface="Times" charset="0"/>
              </a:rPr>
              <a:t>фарета</a:t>
            </a:r>
            <a:r>
              <a:rPr lang="en-US" sz="2800" dirty="0" smtClean="0">
                <a:cs typeface="Times" charset="0"/>
              </a:rPr>
              <a:t> </a:t>
            </a: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704850"/>
            <a:ext cx="4260850" cy="55800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8099" dir="54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19236" y="1049239"/>
            <a:ext cx="3940225" cy="3808521"/>
          </a:xfrm>
        </p:spPr>
        <p:txBody>
          <a:bodyPr lIns="64291" tIns="32146" rIns="35689" bIns="32146" anchor="b">
            <a:normAutofit fontScale="90000"/>
          </a:bodyPr>
          <a:lstStyle/>
          <a:p>
            <a:pPr eaLnBrk="1" hangingPunct="1">
              <a:defRPr/>
            </a:pPr>
            <a:r>
              <a:rPr lang="en-US" sz="3300" dirty="0" err="1" smtClean="0">
                <a:solidFill>
                  <a:schemeClr val="tx1"/>
                </a:solidFill>
                <a:cs typeface="Times" charset="0"/>
              </a:rPr>
              <a:t>Для</a:t>
            </a:r>
            <a:r>
              <a:rPr lang="en-US" sz="3300" dirty="0" smtClean="0">
                <a:solidFill>
                  <a:schemeClr val="tx1"/>
                </a:solidFill>
                <a:cs typeface="Times" charset="0"/>
              </a:rPr>
              <a:t> </a:t>
            </a:r>
            <a:r>
              <a:rPr lang="en-US" sz="3300" dirty="0" err="1" smtClean="0">
                <a:solidFill>
                  <a:schemeClr val="tx1"/>
                </a:solidFill>
                <a:cs typeface="Times" charset="0"/>
              </a:rPr>
              <a:t>планирования</a:t>
            </a:r>
            <a:r>
              <a:rPr lang="en-US" sz="3300" dirty="0" smtClean="0">
                <a:solidFill>
                  <a:schemeClr val="tx1"/>
                </a:solidFill>
                <a:cs typeface="Times" charset="0"/>
              </a:rPr>
              <a:t> </a:t>
            </a:r>
            <a:r>
              <a:rPr lang="en-US" sz="3300" dirty="0" err="1" smtClean="0">
                <a:solidFill>
                  <a:schemeClr val="tx1"/>
                </a:solidFill>
                <a:cs typeface="Times" charset="0"/>
              </a:rPr>
              <a:t>любой</a:t>
            </a:r>
            <a:r>
              <a:rPr lang="en-US" sz="3300" dirty="0" smtClean="0">
                <a:solidFill>
                  <a:schemeClr val="tx1"/>
                </a:solidFill>
                <a:cs typeface="Times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cs typeface="Times" charset="0"/>
              </a:rPr>
              <a:t>операции</a:t>
            </a:r>
            <a:r>
              <a:rPr lang="en-US" sz="3300" dirty="0" smtClean="0">
                <a:solidFill>
                  <a:schemeClr val="tx1"/>
                </a:solidFill>
                <a:cs typeface="Times" charset="0"/>
              </a:rPr>
              <a:t> </a:t>
            </a:r>
            <a:r>
              <a:rPr lang="en-US" sz="3300" dirty="0" err="1" smtClean="0">
                <a:solidFill>
                  <a:schemeClr val="tx1"/>
                </a:solidFill>
                <a:cs typeface="Times" charset="0"/>
              </a:rPr>
              <a:t>эндопротезирова-ния</a:t>
            </a:r>
            <a:r>
              <a:rPr lang="en-US" sz="3300" dirty="0" smtClean="0">
                <a:solidFill>
                  <a:schemeClr val="tx1"/>
                </a:solidFill>
                <a:cs typeface="Times" charset="0"/>
              </a:rPr>
              <a:t> </a:t>
            </a:r>
            <a:r>
              <a:rPr lang="en-US" sz="3300" dirty="0" err="1" smtClean="0">
                <a:solidFill>
                  <a:schemeClr val="tx1"/>
                </a:solidFill>
                <a:cs typeface="Times" charset="0"/>
              </a:rPr>
              <a:t>существуют</a:t>
            </a:r>
            <a:r>
              <a:rPr lang="en-US" sz="3300" dirty="0" smtClean="0">
                <a:solidFill>
                  <a:schemeClr val="tx1"/>
                </a:solidFill>
                <a:cs typeface="Times" charset="0"/>
              </a:rPr>
              <a:t> </a:t>
            </a:r>
            <a:r>
              <a:rPr lang="en-US" sz="3300" dirty="0" err="1" smtClean="0">
                <a:solidFill>
                  <a:schemeClr val="tx1"/>
                </a:solidFill>
                <a:cs typeface="Times" charset="0"/>
              </a:rPr>
              <a:t>специальные</a:t>
            </a:r>
            <a:r>
              <a:rPr lang="en-US" sz="3300" dirty="0" smtClean="0">
                <a:solidFill>
                  <a:schemeClr val="tx1"/>
                </a:solidFill>
                <a:cs typeface="Times" charset="0"/>
              </a:rPr>
              <a:t> </a:t>
            </a:r>
            <a:r>
              <a:rPr lang="en-US" sz="3300" dirty="0" err="1" smtClean="0">
                <a:solidFill>
                  <a:schemeClr val="tx1"/>
                </a:solidFill>
                <a:cs typeface="Times" charset="0"/>
              </a:rPr>
              <a:t>рентген-трафареты</a:t>
            </a:r>
            <a:endParaRPr lang="en-US" sz="33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2082</TotalTime>
  <Words>757</Words>
  <Application>Microsoft Office PowerPoint</Application>
  <PresentationFormat>Экран (4:3)</PresentationFormat>
  <Paragraphs>109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Трек</vt:lpstr>
      <vt:lpstr>МЕТОДИКА   РЕНТГЕНОГРАФИИ ТАЗОБЕДРЕННЫХ   СУСТАВОВ   ПРИ ЭНДОПРОТЕЗИРОВАНИИ</vt:lpstr>
      <vt:lpstr>Анатомия  тазобедренного  сустава  человека </vt:lpstr>
      <vt:lpstr>Презентация PowerPoint</vt:lpstr>
      <vt:lpstr>В каких случаях требуется замена  тазобедренного сустава? </vt:lpstr>
      <vt:lpstr>Эндопротезирование суставов</vt:lpstr>
      <vt:lpstr>Эндопротезы</vt:lpstr>
      <vt:lpstr>Эндопротезы</vt:lpstr>
      <vt:lpstr>Перед выполнением операции хирург планирует еЁ с помощью трАфарета </vt:lpstr>
      <vt:lpstr>Для планирования любой операции эндопротезирова-ния существуют специальные рентген-трафареты</vt:lpstr>
      <vt:lpstr>После планирования получается «калька» с «врисованным» в рентгенограмму эндопротезом</vt:lpstr>
      <vt:lpstr>РЕНТГЕНОГРАФИЯ  ТАЗОБЕДРЕННОГО  СУСТАВА</vt:lpstr>
      <vt:lpstr>Рентгенологическое исследование  до операции: </vt:lpstr>
      <vt:lpstr>Укладка ПАЦИЕНТА для выполнения снимков </vt:lpstr>
      <vt:lpstr>ПРЯМАЯ  ЗАДНЯЯ  ПРОЕКЦИЯ</vt:lpstr>
      <vt:lpstr>,</vt:lpstr>
      <vt:lpstr>Влияние ротации нижней конечности на изображение тазобедренного сустава</vt:lpstr>
      <vt:lpstr>Рентгенография пораженного сустава  с захватом проксимальной части бедренной кости </vt:lpstr>
      <vt:lpstr>БОКОВАЯ ПРОЕКЦИЯ С ОТВЕДЕНИЕМ</vt:lpstr>
      <vt:lpstr>Презентация PowerPoint</vt:lpstr>
      <vt:lpstr>Двухстороняя проекция в позиции лягушки  (отведение бедер на 40-45 градусов)</vt:lpstr>
      <vt:lpstr>Рентгенологический контроль после операции</vt:lpstr>
      <vt:lpstr>Объем рентгенологического исследования   после операции : </vt:lpstr>
      <vt:lpstr>КОНТРОЛЬ В ПРЯМОЙ ПРОЕКЦИИ</vt:lpstr>
      <vt:lpstr>КОНТРОЛЬ В БОКОВОЙ ПРОЕКЦИИ</vt:lpstr>
      <vt:lpstr>Поверхностное эндопротезирование ПАЦИЕНТ 57 ЛЕТ через 1,5 года </vt:lpstr>
      <vt:lpstr>  Тотальное эндопротезирование по технологии De Puy с бесцементной фиксацией через 2,5года. Пациент 67 лет   </vt:lpstr>
      <vt:lpstr>Критерии оценки эндопротеза</vt:lpstr>
      <vt:lpstr>ВЫВОДЫ</vt:lpstr>
      <vt:lpstr>СПАСИБО ЗА ВНИМАНИЕ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  РЕНТГЕНОГРАФИИ ТАЗОБЕДРЕННЫХ   СУСТАВОВ   ПРИ ЭНДОПРОТЕЗИРОВАНИИ</dc:title>
  <dc:creator>Юрий</dc:creator>
  <cp:lastModifiedBy>Sveta</cp:lastModifiedBy>
  <cp:revision>197</cp:revision>
  <dcterms:created xsi:type="dcterms:W3CDTF">2018-02-01T07:59:51Z</dcterms:created>
  <dcterms:modified xsi:type="dcterms:W3CDTF">2018-04-25T11:32:49Z</dcterms:modified>
</cp:coreProperties>
</file>