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84" r:id="rId14"/>
    <p:sldId id="266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81" r:id="rId23"/>
    <p:sldId id="282" r:id="rId24"/>
    <p:sldId id="280" r:id="rId25"/>
    <p:sldId id="283" r:id="rId26"/>
    <p:sldId id="278" r:id="rId27"/>
    <p:sldId id="27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0" autoAdjust="0"/>
  </p:normalViewPr>
  <p:slideViewPr>
    <p:cSldViewPr>
      <p:cViewPr varScale="1">
        <p:scale>
          <a:sx n="85" d="100"/>
          <a:sy n="85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2863" y="1905004"/>
            <a:ext cx="7078274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6847" y="3657124"/>
            <a:ext cx="707429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914400" y="1600200"/>
            <a:ext cx="7306712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914400" y="4851400"/>
            <a:ext cx="7306712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=""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77844" y="434976"/>
            <a:ext cx="876528" cy="5661025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3448" y="434976"/>
            <a:ext cx="6311956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1" y="990599"/>
            <a:ext cx="7010399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1" y="3733800"/>
            <a:ext cx="7010399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12"/>
          <p:cNvGrpSpPr/>
          <p:nvPr/>
        </p:nvGrpSpPr>
        <p:grpSpPr>
          <a:xfrm>
            <a:off x="2455976" y="3475736"/>
            <a:ext cx="4232051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8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=""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803400"/>
            <a:ext cx="35814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03400"/>
            <a:ext cx="35814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7448" y="1803400"/>
            <a:ext cx="357828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2514600"/>
            <a:ext cx="35814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51248" y="1803400"/>
            <a:ext cx="357828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2514600"/>
            <a:ext cx="35814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1803401"/>
            <a:ext cx="495300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1803400"/>
            <a:ext cx="495300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04316" y="1925320"/>
            <a:ext cx="4773168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pPr rtl="0"/>
              <a:t>10.04.2018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" y="301752"/>
            <a:ext cx="8686800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31800"/>
            <a:ext cx="731520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914400" y="1803400"/>
            <a:ext cx="73152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55626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29400" y="6172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C9C09841-2629-41CB-ADB8-83319A05E60D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96201" y="6172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10DBD5DD-0FCC-4590-A682-7DF9019D2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772400" cy="30718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рентгеновской остеоденситометрии в диагностике, лечении и профилактике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остеопороза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БУЗОО «КДЦ»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929198"/>
            <a:ext cx="6072230" cy="164307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Рентгенолаборант ОРМИ  БУЗОО «КДЦ» Фокина О.В.</a:t>
            </a:r>
            <a:endParaRPr lang="ru-RU" dirty="0"/>
          </a:p>
        </p:txBody>
      </p:sp>
      <p:pic>
        <p:nvPicPr>
          <p:cNvPr id="26628" name="Picture 4" descr="http://www.okd-center.ru/sites/all/themes/bootstrap/img/logo_whi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42852"/>
            <a:ext cx="2333643" cy="875117"/>
          </a:xfrm>
          <a:prstGeom prst="rect">
            <a:avLst/>
          </a:prstGeom>
          <a:noFill/>
        </p:spPr>
      </p:pic>
      <p:pic>
        <p:nvPicPr>
          <p:cNvPr id="6" name="Рисунок 5" descr="ОПС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864096" cy="1224136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857232"/>
            <a:ext cx="3665057" cy="4929222"/>
          </a:xfrm>
          <a:prstGeom prst="rect">
            <a:avLst/>
          </a:prstGeom>
        </p:spPr>
      </p:pic>
      <p:pic>
        <p:nvPicPr>
          <p:cNvPr id="26626" name="Picture 2" descr="http://www.klinikaikozpont.u-szeged.hu/radiology/radio/trauma2/traum1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4534884" cy="49292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00108"/>
            <a:ext cx="7315200" cy="5070492"/>
          </a:xfrm>
        </p:spPr>
        <p:txBody>
          <a:bodyPr anchor="ctr">
            <a:normAutofit/>
          </a:bodyPr>
          <a:lstStyle/>
          <a:p>
            <a:pPr marL="0" indent="0" algn="just">
              <a:buNone/>
              <a:defRPr/>
            </a:pPr>
            <a:r>
              <a:rPr lang="ru-RU" dirty="0" smtClean="0">
                <a:latin typeface="Times New Roman" pitchFamily="18" charset="0"/>
              </a:rPr>
              <a:t>Также для распознавания потери плотности костной массы используют такие методы, как УЗИ, компьютерная рентгеновская томография. Имеются ультразвуковые аппараты,  или  сочетающие ультразвук  с лазерным сканированием, которые предназначены  только для сканирования одной части периферического скелета (пяточной кости, предплечья). </a:t>
            </a:r>
          </a:p>
          <a:p>
            <a:pPr marL="0" indent="0" algn="just">
              <a:buNone/>
              <a:defRPr/>
            </a:pPr>
            <a:r>
              <a:rPr lang="ru-RU" dirty="0" smtClean="0">
                <a:latin typeface="Times New Roman" pitchFamily="18" charset="0"/>
              </a:rPr>
              <a:t>Но наиболее эффективным методом на сегодняшний день является рентгеновская </a:t>
            </a:r>
            <a:r>
              <a:rPr lang="ru-RU" dirty="0" err="1" smtClean="0">
                <a:latin typeface="Times New Roman" pitchFamily="18" charset="0"/>
              </a:rPr>
              <a:t>остеоденситометрия</a:t>
            </a:r>
            <a:r>
              <a:rPr lang="ru-RU" dirty="0" smtClean="0">
                <a:latin typeface="Times New Roman" pitchFamily="18" charset="0"/>
              </a:rPr>
              <a:t>, которую с  1994 года по рекомендации экспертов ВОЗ считают  золотым стандартом диагностики минеральной плотности кости.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429264"/>
            <a:ext cx="7315200" cy="142873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В БУЗОО «КДЦ» наличие </a:t>
            </a:r>
            <a:r>
              <a:rPr lang="ru-RU" dirty="0" err="1" smtClean="0">
                <a:latin typeface="Times New Roman" pitchFamily="18" charset="0"/>
                <a:cs typeface="Times New Roman" panose="02020603050405020304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 определяют </a:t>
            </a:r>
            <a:b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dirty="0" err="1" smtClean="0">
                <a:latin typeface="Times New Roman" pitchFamily="18" charset="0"/>
                <a:cs typeface="Times New Roman" panose="02020603050405020304" pitchFamily="18" charset="0"/>
              </a:rPr>
              <a:t>двухэнергетического</a:t>
            </a: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  костного денситометра «</a:t>
            </a:r>
            <a:r>
              <a:rPr lang="en-US" dirty="0" smtClean="0">
                <a:latin typeface="Times New Roman" pitchFamily="18" charset="0"/>
                <a:cs typeface="Times New Roman" panose="02020603050405020304" pitchFamily="18" charset="0"/>
              </a:rPr>
              <a:t>Prodigy</a:t>
            </a: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» фирмы «</a:t>
            </a:r>
            <a:r>
              <a:rPr lang="ru-RU" dirty="0" err="1" smtClean="0">
                <a:latin typeface="Times New Roman" pitchFamily="18" charset="0"/>
                <a:cs typeface="Times New Roman" panose="02020603050405020304" pitchFamily="18" charset="0"/>
              </a:rPr>
              <a:t>Лунар</a:t>
            </a:r>
            <a:r>
              <a:rPr lang="ru-RU" dirty="0" smtClean="0">
                <a:latin typeface="Times New Roman" pitchFamily="18" charset="0"/>
                <a:cs typeface="Times New Roman" panose="02020603050405020304" pitchFamily="18" charset="0"/>
              </a:rPr>
              <a:t>».</a:t>
            </a:r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285728"/>
            <a:ext cx="6763169" cy="5072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00108"/>
            <a:ext cx="7443814" cy="50704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это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двухэнергетический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рентген? Этот метод считается наиболее точным при измерении тканей. В данном случае применяются два различных луча. Таким методом выполняется денситометрия позвоночника и бедра. Чем плотнее ткань, тем сложнее через нее пройти рентгеновскому лучу. При суммировании и сопоставлении результатов абсорбции двух воздействий специалист имеет возможность более точно установить снижение плотности в ткани. При помощи денситометрии можно измерить от 2% потери ее массы в год.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18"/>
            <a:ext cx="7443814" cy="5427682"/>
          </a:xfrm>
        </p:spPr>
        <p:txBody>
          <a:bodyPr anchor="ctr"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Методика проведения денситометрии: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приеме пациенту измеряют рост, вес, затем предлагают лечь на стол для денситометрического исследования.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Положение пациента  лежа на спине, голова на подголовнике, дыхание произвольное.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Процедура измерения минеральной плотности тканей занимает несколько минут.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Минеральная плотность кости выражается в граммах кальция, являющегося основным компонентом костной ткани, на квадратный сантиметр поперечного среза кости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Согласно мировым стандартам для диагностики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необходимо проведение денситометрии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поясничного отдела позвоночника и бедра.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00108"/>
            <a:ext cx="7315200" cy="5070492"/>
          </a:xfrm>
        </p:spPr>
        <p:txBody>
          <a:bodyPr anchor="ctr"/>
          <a:lstStyle/>
          <a:p>
            <a:pPr marL="0" indent="4572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 стандартными зонами исследования при рентгеновской денситометрии являются: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L1-L4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поясничных позвонков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Проксимальные отделы обеих бедренных костей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 предплечья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возможно проведение: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</a:rPr>
              <a:t>Педиатрических программ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</a:rPr>
              <a:t>Программ исследования всего тела/анализ композиционного состава тела (время сканирования 5 минут)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28670"/>
            <a:ext cx="7315200" cy="5141930"/>
          </a:xfrm>
        </p:spPr>
        <p:txBody>
          <a:bodyPr anchor="ctr">
            <a:normAutofit fontScale="92500" lnSpcReduction="20000"/>
          </a:bodyPr>
          <a:lstStyle/>
          <a:p>
            <a:pPr marL="0" indent="45720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Исследование позвоночника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Производится анализ тел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L1-L4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позвонков в прямой проекции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Позвонок исключается из зоны обследования при невозможности измерения в нем МПК при: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Выраженной патологической деформации позвонка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Наличии в теле позвонка костного цемента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Наличии в проекции позвонков металлоконструкций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остается один поясничный позвонок, доступный для оценки, диагноз должен основываться на данных измерений в других точках скелета.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имеется 6 поясничных позвонков, то нижний поясничный позвонок считается пятым.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142984"/>
            <a:ext cx="8072494" cy="443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315200" cy="5213368"/>
          </a:xfrm>
        </p:spPr>
        <p:txBody>
          <a:bodyPr anchor="ctr">
            <a:normAutofit fontScale="92500" lnSpcReduction="20000"/>
          </a:bodyPr>
          <a:lstStyle/>
          <a:p>
            <a:pPr marL="0" indent="45720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проксимальных отделов бедренных костей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включает 5 областей: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Шейку бедра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Neck)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Надвертельную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Upper Neck)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Трохантер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Troch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(Ward)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бедро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(Total)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анализа используют область шейки бедра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Neck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проксимальный отдел бедренной кости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другие области бедра не оцениваются. 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проведение исследования проксимальных отделов одновременно двух бедренных костей.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000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35" t="19409" r="7082" b="8665"/>
          <a:stretch>
            <a:fillRect/>
          </a:stretch>
        </p:blipFill>
        <p:spPr bwMode="auto">
          <a:xfrm>
            <a:off x="428596" y="714356"/>
            <a:ext cx="8261864" cy="53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315200" cy="5213368"/>
          </a:xfrm>
        </p:spPr>
        <p:txBody>
          <a:bodyPr anchor="ctr">
            <a:normAutofit/>
          </a:bodyPr>
          <a:lstStyle/>
          <a:p>
            <a:pPr marL="0" indent="457200" algn="just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Остеопороз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генерализованное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уменьшение количества костной массы с сохранением её минерализации.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микроархитектурными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нарушениями костной ткани, приводящими к повышению ломкости костей и риска возникновения переломов.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85794"/>
            <a:ext cx="7315200" cy="5284806"/>
          </a:xfrm>
        </p:spPr>
        <p:txBody>
          <a:bodyPr anchor="ctr"/>
          <a:lstStyle/>
          <a:p>
            <a:pPr marL="0" indent="45720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предплечья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оценки используются показатель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Radius 33%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(33%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лучевой кости, средняя треть лучевой кости).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дистальных отделов предплечья используется реже вышеописанных областей, при невозможности оценки поясничных позвонков, либо проксимальных отделов бедренных костей.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91" t="20683" r="1607"/>
          <a:stretch>
            <a:fillRect/>
          </a:stretch>
        </p:blipFill>
        <p:spPr bwMode="auto">
          <a:xfrm>
            <a:off x="500034" y="928670"/>
            <a:ext cx="8149131" cy="500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00108"/>
            <a:ext cx="7315200" cy="5070492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исследования «Всё тело»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измерение мышечной и жировой массы по областям тела. 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подсчета: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Процентного содержания жировой массы в организме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Индекса мышечной ткани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содержания костного минерала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SC0004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642918"/>
            <a:ext cx="7286676" cy="546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85794"/>
            <a:ext cx="7315200" cy="5284806"/>
          </a:xfrm>
        </p:spPr>
        <p:txBody>
          <a:bodyPr anchor="ctr"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Интерпретация результатов для женщин в пери-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постменопаузе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мужчин старше 50 лет: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Нормальные показатели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минеральной плотности: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Т-критерий от (+2,5) до (-1,0)</a:t>
            </a: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Остеопения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Т-критерия от (-1,0) до (-2,5)</a:t>
            </a: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Остеопороз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Т-критерия ниже (-2,5)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Интерпретация результатов для женщин с сохраненным менструальным циклом и мужчин моложе 50 лет: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Т-критерии не используются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о снижении минеральной плотности дается при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ниже (-2,0)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315200" cy="5213368"/>
          </a:xfrm>
        </p:spPr>
        <p:txBody>
          <a:bodyPr anchor="ctr"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Рекомендации по лечению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дают   специалисты  центра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которые и установят причину его развития.   В БУЗОО «КДЦ»  пациент может пройти полное обследование, включающее диагностические мероприятия  и получить консультацию такого специалиста.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БУЗОО «КДЦ» есть возможность сравнения данных проведенного исследования и ранее проведенных исследований для оценки динамики показателей минеральной плотности костей и эффективности проведенного лечения.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85794"/>
            <a:ext cx="7315200" cy="5284806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Профилактика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Первичная профилактика: контроль за достаточным потреблением кальция в период интенсивного роста у подростков, достаточное обеспечение солями кальция в периоды беременности и лактации, активный образ жизни и занятия физической культурой с умеренной физической нагрузкой, отказ от злоупотребления алкоголем и курением, от увлечения различными несбалансированными диетами и голоданием.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Вторичная профилактика: после 35 лет прием комбинированных препаратов кальция и витамина Д, включающих в себя соли кальция и физиологические дозы витамина 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0"/>
            <a:ext cx="7286676" cy="95102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rpozvonkov.ru/wp-content/uploads/2016/03/9189082f4804c1ab16e77d2cfe8d09d4_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7620000" cy="4953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315200" cy="5570558"/>
          </a:xfrm>
        </p:spPr>
        <p:txBody>
          <a:bodyPr vert="horz" anchor="ctr">
            <a:normAutofit/>
          </a:bodyPr>
          <a:lstStyle/>
          <a:p>
            <a:pPr algn="just">
              <a:buNone/>
            </a:pPr>
            <a:r>
              <a:rPr lang="ru-RU" b="1" dirty="0" smtClean="0"/>
              <a:t>       </a:t>
            </a:r>
            <a:r>
              <a:rPr lang="ru-RU" b="1" dirty="0" err="1" smtClean="0"/>
              <a:t>Остеопороз</a:t>
            </a:r>
            <a:r>
              <a:rPr lang="ru-RU" b="1" dirty="0" smtClean="0"/>
              <a:t> </a:t>
            </a:r>
            <a:r>
              <a:rPr lang="ru-RU" dirty="0" smtClean="0"/>
              <a:t>в России, как и во всем мире, представляет собой одну из важных проблем здравоохранения, частота его в последнее время увеличивается. </a:t>
            </a:r>
            <a:r>
              <a:rPr lang="ru-RU" dirty="0" err="1" smtClean="0"/>
              <a:t>Остеопороз</a:t>
            </a:r>
            <a:r>
              <a:rPr lang="ru-RU" dirty="0" smtClean="0"/>
              <a:t> вышел на четвертое место по заболеваемости, а среди лиц старше 50-лет: </a:t>
            </a:r>
          </a:p>
          <a:p>
            <a:pPr algn="just">
              <a:buNone/>
            </a:pPr>
            <a:r>
              <a:rPr lang="ru-RU" dirty="0" smtClean="0"/>
              <a:t>- каждый десятый имеет перелом позвонка; </a:t>
            </a:r>
          </a:p>
          <a:p>
            <a:pPr algn="just">
              <a:buNone/>
            </a:pPr>
            <a:r>
              <a:rPr lang="ru-RU" dirty="0" smtClean="0"/>
              <a:t>- каждый двухсотый - перелом дистального отдела предплечья; </a:t>
            </a:r>
          </a:p>
          <a:p>
            <a:pPr algn="just">
              <a:buNone/>
            </a:pPr>
            <a:r>
              <a:rPr lang="ru-RU" dirty="0" smtClean="0"/>
              <a:t>- каждый тысячный - перелом шейки бедра.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315200" cy="5499120"/>
          </a:xfrm>
        </p:spPr>
        <p:txBody>
          <a:bodyPr anchor="ctr"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Первичный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Постменопаузальный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(1-го типа) 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высоким костным метаболизмом. Его развитие связывают со снижением синтеза эстрогенов в период менопаузы.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Сенильный (2-го типа) 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низким костным обменом), или сенильный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связан с нарушением координации процессов резорбции и формирования костной ткани.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Ювенильный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Идиопатический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Вторичный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Обычно является осложнением различных заболеваний.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14356"/>
            <a:ext cx="7315200" cy="5572164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Неосложненный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вызывает клинических проявлений.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клинически проявляется при переломах, которые чаще всего наблюдаются в костях с низкой минеральной плотностью и случаются при минимальной травме: при падении с высоты не выше собственного роста человека, включая переломы развившиеся при кашле или резком движении.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Переломы костей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могут быть любой локализации, однако наиболее типичными являются переломы грудных и поясничных позвонков, дистального отдела лучевой кости и проксимального отдела бедренной кости. Заболевание развивается постепенно и нередко выявляется уже после перелома, что послужило основанием назвать его «скрытой эпидемией».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85794"/>
            <a:ext cx="7572428" cy="5284806"/>
          </a:xfrm>
        </p:spPr>
        <p:txBody>
          <a:bodyPr anchor="ctr"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 риска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модифицируемые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не зависят от самого человека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Низкая минеральная плотность кости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Женский пол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Возраст старше 65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Наследственность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Предшествующие переломы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Ранняя менопауза у женщин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Гипогонадизм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Низкая масса тела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глюкокортикоидов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Длительная иммобилизация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315200" cy="521336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 риска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Модифицируемые</a:t>
            </a:r>
            <a:r>
              <a:rPr lang="ru-RU" dirty="0" smtClean="0"/>
              <a:t>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зависят от образа жизни и поведения человека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Низкая физическая активность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Курение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Недостаточное потребление кальция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Дефицит витамина 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Злоупотребление алкоголем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Склонность к падениям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315200" cy="5213368"/>
          </a:xfrm>
        </p:spPr>
        <p:txBody>
          <a:bodyPr anchor="ctr"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Для оценки снижения МПК используется рентгенологический метод. Это связано с тем, что рентгенография костей остаётся единственным методом исследования, позволяющим оценить анатомические особенности костей и структуру костной ткани, а также различные повреждения костей. Одним из недостатков рентгенографии в диагностике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остеопороза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её низкая чувствительность, позволяющая определить уменьшение костной массы, когда степень снижения минерализации достигает 20-40%.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ига 16 х 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2801059.potx" id="{C5FD5170-17AC-4815-968A-FDC1AAB6E99D}" vid="{74C691A5-1550-4555-B870-169F3443F4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tf02801059</Template>
  <TotalTime>237</TotalTime>
  <Words>941</Words>
  <Application>Microsoft Office PowerPoint</Application>
  <PresentationFormat>Экран (4:3)</PresentationFormat>
  <Paragraphs>92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Книга 16 х 9</vt:lpstr>
      <vt:lpstr>Возможности рентгеновской остеоденситометрии в диагностике, лечении и профилактике остеопороза в БУЗОО «КДЦ»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рентгеновской остеоденситометрии в диагностике, лечении и профилактике остеопороза в БУЗОО «КДЦ»</dc:title>
  <dc:creator>DNA7 X86</dc:creator>
  <cp:lastModifiedBy>ОПСА</cp:lastModifiedBy>
  <cp:revision>51</cp:revision>
  <dcterms:created xsi:type="dcterms:W3CDTF">2018-01-31T11:39:53Z</dcterms:created>
  <dcterms:modified xsi:type="dcterms:W3CDTF">2018-04-10T14:50:49Z</dcterms:modified>
</cp:coreProperties>
</file>