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sldIdLst>
    <p:sldId id="258" r:id="rId12"/>
    <p:sldId id="295" r:id="rId13"/>
    <p:sldId id="288" r:id="rId14"/>
    <p:sldId id="289" r:id="rId15"/>
    <p:sldId id="260" r:id="rId16"/>
    <p:sldId id="261" r:id="rId17"/>
    <p:sldId id="259" r:id="rId18"/>
    <p:sldId id="262" r:id="rId19"/>
    <p:sldId id="290" r:id="rId20"/>
    <p:sldId id="291" r:id="rId21"/>
    <p:sldId id="292" r:id="rId22"/>
    <p:sldId id="293" r:id="rId23"/>
    <p:sldId id="263" r:id="rId24"/>
    <p:sldId id="264" r:id="rId25"/>
    <p:sldId id="297" r:id="rId26"/>
    <p:sldId id="266" r:id="rId27"/>
    <p:sldId id="300" r:id="rId28"/>
    <p:sldId id="268" r:id="rId29"/>
    <p:sldId id="269" r:id="rId30"/>
    <p:sldId id="270" r:id="rId31"/>
    <p:sldId id="299" r:id="rId32"/>
    <p:sldId id="271" r:id="rId33"/>
    <p:sldId id="296" r:id="rId34"/>
    <p:sldId id="301" r:id="rId35"/>
    <p:sldId id="298" r:id="rId36"/>
    <p:sldId id="294" r:id="rId37"/>
    <p:sldId id="267" r:id="rId38"/>
    <p:sldId id="265" r:id="rId39"/>
    <p:sldId id="272" r:id="rId40"/>
    <p:sldId id="273" r:id="rId41"/>
    <p:sldId id="302" r:id="rId42"/>
    <p:sldId id="285" r:id="rId43"/>
    <p:sldId id="28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D350"/>
    <a:srgbClr val="F5DD77"/>
    <a:srgbClr val="860000"/>
    <a:srgbClr val="006600"/>
    <a:srgbClr val="008E00"/>
    <a:srgbClr val="009600"/>
    <a:srgbClr val="4FC54F"/>
    <a:srgbClr val="33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42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247728"/>
      </p:ext>
    </p:extLst>
  </p:cSld>
  <p:clrMapOvr>
    <a:masterClrMapping/>
  </p:clrMapOvr>
  <p:transition spd="slow">
    <p:strips dir="rd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761233"/>
      </p:ext>
    </p:extLst>
  </p:cSld>
  <p:clrMapOvr>
    <a:masterClrMapping/>
  </p:clrMapOvr>
  <p:transition spd="slow">
    <p:strips dir="rd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286165"/>
      </p:ext>
    </p:extLst>
  </p:cSld>
  <p:clrMapOvr>
    <a:masterClrMapping/>
  </p:clrMapOvr>
  <p:transition spd="slow">
    <p:strips dir="rd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07796"/>
      </p:ext>
    </p:extLst>
  </p:cSld>
  <p:clrMapOvr>
    <a:masterClrMapping/>
  </p:clrMapOvr>
  <p:transition spd="slow">
    <p:strips dir="rd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502088"/>
      </p:ext>
    </p:extLst>
  </p:cSld>
  <p:clrMapOvr>
    <a:masterClrMapping/>
  </p:clrMapOvr>
  <p:transition spd="slow">
    <p:strips dir="rd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717172"/>
      </p:ext>
    </p:extLst>
  </p:cSld>
  <p:clrMapOvr>
    <a:masterClrMapping/>
  </p:clrMapOvr>
  <p:transition spd="slow">
    <p:strips dir="rd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849233"/>
      </p:ext>
    </p:extLst>
  </p:cSld>
  <p:clrMapOvr>
    <a:masterClrMapping/>
  </p:clrMapOvr>
  <p:transition spd="slow">
    <p:strips dir="rd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47349"/>
      </p:ext>
    </p:extLst>
  </p:cSld>
  <p:clrMapOvr>
    <a:masterClrMapping/>
  </p:clrMapOvr>
  <p:transition spd="slow">
    <p:strips dir="rd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01481"/>
      </p:ext>
    </p:extLst>
  </p:cSld>
  <p:clrMapOvr>
    <a:masterClrMapping/>
  </p:clrMapOvr>
  <p:transition spd="slow">
    <p:strips dir="rd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2517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816885"/>
      </p:ext>
    </p:extLst>
  </p:cSld>
  <p:clrMapOvr>
    <a:masterClrMapping/>
  </p:clrMapOvr>
  <p:transition spd="slow">
    <p:strips dir="rd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991011"/>
      </p:ext>
    </p:extLst>
  </p:cSld>
  <p:clrMapOvr>
    <a:masterClrMapping/>
  </p:clrMapOvr>
  <p:transition spd="slow">
    <p:strips dir="rd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232884"/>
      </p:ext>
    </p:extLst>
  </p:cSld>
  <p:clrMapOvr>
    <a:masterClrMapping/>
  </p:clrMapOvr>
  <p:transition spd="slow">
    <p:strips dir="rd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64004"/>
      </p:ext>
    </p:extLst>
  </p:cSld>
  <p:clrMapOvr>
    <a:masterClrMapping/>
  </p:clrMapOvr>
  <p:transition spd="slow">
    <p:strips dir="rd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35732"/>
      </p:ext>
    </p:extLst>
  </p:cSld>
  <p:clrMapOvr>
    <a:masterClrMapping/>
  </p:clrMapOvr>
  <p:transition spd="slow">
    <p:strips dir="rd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686770"/>
      </p:ext>
    </p:extLst>
  </p:cSld>
  <p:clrMapOvr>
    <a:masterClrMapping/>
  </p:clrMapOvr>
  <p:transition spd="slow">
    <p:strips dir="rd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73933"/>
      </p:ext>
    </p:extLst>
  </p:cSld>
  <p:clrMapOvr>
    <a:masterClrMapping/>
  </p:clrMapOvr>
  <p:transition spd="slow">
    <p:strips dir="rd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49036"/>
      </p:ext>
    </p:extLst>
  </p:cSld>
  <p:clrMapOvr>
    <a:masterClrMapping/>
  </p:clrMapOvr>
  <p:transition spd="slow">
    <p:strips dir="rd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08914"/>
      </p:ext>
    </p:extLst>
  </p:cSld>
  <p:clrMapOvr>
    <a:masterClrMapping/>
  </p:clrMapOvr>
  <p:transition spd="slow">
    <p:strips dir="rd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202191"/>
      </p:ext>
    </p:extLst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88853"/>
      </p:ext>
    </p:extLst>
  </p:cSld>
  <p:clrMapOvr>
    <a:masterClrMapping/>
  </p:clrMapOvr>
  <p:transition spd="slow">
    <p:strips dir="rd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85670"/>
      </p:ext>
    </p:extLst>
  </p:cSld>
  <p:clrMapOvr>
    <a:masterClrMapping/>
  </p:clrMapOvr>
  <p:transition spd="slow">
    <p:strips dir="rd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97013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151795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899910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48443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947660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755680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316180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817894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94564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3664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38855"/>
      </p:ext>
    </p:extLst>
  </p:cSld>
  <p:clrMapOvr>
    <a:masterClrMapping/>
  </p:clrMapOvr>
  <p:transition spd="slow"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031778"/>
      </p:ext>
    </p:extLst>
  </p:cSld>
  <p:clrMapOvr>
    <a:masterClrMapping/>
  </p:clrMapOvr>
  <p:transition spd="slow">
    <p:strips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53404"/>
      </p:ext>
    </p:extLst>
  </p:cSld>
  <p:clrMapOvr>
    <a:masterClrMapping/>
  </p:clrMapOvr>
  <p:transition spd="slow">
    <p:strips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88303"/>
      </p:ext>
    </p:extLst>
  </p:cSld>
  <p:clrMapOvr>
    <a:masterClrMapping/>
  </p:clrMapOvr>
  <p:transition spd="slow">
    <p:strips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67919"/>
      </p:ext>
    </p:extLst>
  </p:cSld>
  <p:clrMapOvr>
    <a:masterClrMapping/>
  </p:clrMapOvr>
  <p:transition spd="slow">
    <p:strips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39792"/>
      </p:ext>
    </p:extLst>
  </p:cSld>
  <p:clrMapOvr>
    <a:masterClrMapping/>
  </p:clrMapOvr>
  <p:transition spd="slow">
    <p:strips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62998"/>
      </p:ext>
    </p:extLst>
  </p:cSld>
  <p:clrMapOvr>
    <a:masterClrMapping/>
  </p:clrMapOvr>
  <p:transition spd="slow">
    <p:strips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230648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845008"/>
      </p:ext>
    </p:extLst>
  </p:cSld>
  <p:clrMapOvr>
    <a:masterClrMapping/>
  </p:clrMapOvr>
  <p:transition spd="slow">
    <p:strips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630116"/>
      </p:ext>
    </p:extLst>
  </p:cSld>
  <p:clrMapOvr>
    <a:masterClrMapping/>
  </p:clrMapOvr>
  <p:transition spd="slow">
    <p:strips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626292"/>
      </p:ext>
    </p:extLst>
  </p:cSld>
  <p:clrMapOvr>
    <a:masterClrMapping/>
  </p:clrMapOvr>
  <p:transition spd="slow">
    <p:strips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922864"/>
      </p:ext>
    </p:extLst>
  </p:cSld>
  <p:clrMapOvr>
    <a:masterClrMapping/>
  </p:clrMapOvr>
  <p:transition spd="slow">
    <p:strips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536612"/>
      </p:ext>
    </p:extLst>
  </p:cSld>
  <p:clrMapOvr>
    <a:masterClrMapping/>
  </p:clrMapOvr>
  <p:transition spd="slow">
    <p:strips dir="r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326207"/>
      </p:ext>
    </p:extLst>
  </p:cSld>
  <p:clrMapOvr>
    <a:masterClrMapping/>
  </p:clrMapOvr>
  <p:transition spd="slow">
    <p:strips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4962"/>
      </p:ext>
    </p:extLst>
  </p:cSld>
  <p:clrMapOvr>
    <a:masterClrMapping/>
  </p:clrMapOvr>
  <p:transition spd="slow">
    <p:strips dir="r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487080"/>
      </p:ext>
    </p:extLst>
  </p:cSld>
  <p:clrMapOvr>
    <a:masterClrMapping/>
  </p:clrMapOvr>
  <p:transition spd="slow">
    <p:strips dir="r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419193"/>
      </p:ext>
    </p:extLst>
  </p:cSld>
  <p:clrMapOvr>
    <a:masterClrMapping/>
  </p:clrMapOvr>
  <p:transition spd="slow">
    <p:strips dir="r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263403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10008"/>
      </p:ext>
    </p:extLst>
  </p:cSld>
  <p:clrMapOvr>
    <a:masterClrMapping/>
  </p:clrMapOvr>
  <p:transition spd="slow">
    <p:strips dir="r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505043"/>
      </p:ext>
    </p:extLst>
  </p:cSld>
  <p:clrMapOvr>
    <a:masterClrMapping/>
  </p:clrMapOvr>
  <p:transition spd="slow">
    <p:strips dir="r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00016"/>
      </p:ext>
    </p:extLst>
  </p:cSld>
  <p:clrMapOvr>
    <a:masterClrMapping/>
  </p:clrMapOvr>
  <p:transition spd="slow">
    <p:strips dir="r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89207"/>
      </p:ext>
    </p:extLst>
  </p:cSld>
  <p:clrMapOvr>
    <a:masterClrMapping/>
  </p:clrMapOvr>
  <p:transition spd="slow">
    <p:strips dir="r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14290"/>
      </p:ext>
    </p:extLst>
  </p:cSld>
  <p:clrMapOvr>
    <a:masterClrMapping/>
  </p:clrMapOvr>
  <p:transition spd="slow">
    <p:strips dir="r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1988"/>
      </p:ext>
    </p:extLst>
  </p:cSld>
  <p:clrMapOvr>
    <a:masterClrMapping/>
  </p:clrMapOvr>
  <p:transition spd="slow">
    <p:strips dir="r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45150"/>
      </p:ext>
    </p:extLst>
  </p:cSld>
  <p:clrMapOvr>
    <a:masterClrMapping/>
  </p:clrMapOvr>
  <p:transition spd="slow">
    <p:strips dir="r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132697"/>
      </p:ext>
    </p:extLst>
  </p:cSld>
  <p:clrMapOvr>
    <a:masterClrMapping/>
  </p:clrMapOvr>
  <p:transition spd="slow">
    <p:strips dir="r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57373"/>
      </p:ext>
    </p:extLst>
  </p:cSld>
  <p:clrMapOvr>
    <a:masterClrMapping/>
  </p:clrMapOvr>
  <p:transition spd="slow">
    <p:strips dir="r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451371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39013"/>
      </p:ext>
    </p:extLst>
  </p:cSld>
  <p:clrMapOvr>
    <a:masterClrMapping/>
  </p:clrMapOvr>
  <p:transition spd="slow">
    <p:strips dir="r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55277"/>
      </p:ext>
    </p:extLst>
  </p:cSld>
  <p:clrMapOvr>
    <a:masterClrMapping/>
  </p:clrMapOvr>
  <p:transition spd="slow">
    <p:strips dir="r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904707"/>
      </p:ext>
    </p:extLst>
  </p:cSld>
  <p:clrMapOvr>
    <a:masterClrMapping/>
  </p:clrMapOvr>
  <p:transition spd="slow">
    <p:strips dir="r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364333"/>
      </p:ext>
    </p:extLst>
  </p:cSld>
  <p:clrMapOvr>
    <a:masterClrMapping/>
  </p:clrMapOvr>
  <p:transition spd="slow">
    <p:strips dir="r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710821"/>
      </p:ext>
    </p:extLst>
  </p:cSld>
  <p:clrMapOvr>
    <a:masterClrMapping/>
  </p:clrMapOvr>
  <p:transition spd="slow">
    <p:strips dir="r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968848"/>
      </p:ext>
    </p:extLst>
  </p:cSld>
  <p:clrMapOvr>
    <a:masterClrMapping/>
  </p:clrMapOvr>
  <p:transition spd="slow">
    <p:strips dir="r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00570"/>
      </p:ext>
    </p:extLst>
  </p:cSld>
  <p:clrMapOvr>
    <a:masterClrMapping/>
  </p:clrMapOvr>
  <p:transition spd="slow">
    <p:strips dir="r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46754"/>
      </p:ext>
    </p:extLst>
  </p:cSld>
  <p:clrMapOvr>
    <a:masterClrMapping/>
  </p:clrMapOvr>
  <p:transition spd="slow">
    <p:strips dir="r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35667"/>
      </p:ext>
    </p:extLst>
  </p:cSld>
  <p:clrMapOvr>
    <a:masterClrMapping/>
  </p:clrMapOvr>
  <p:transition spd="slow">
    <p:strips dir="r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89914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762426"/>
      </p:ext>
    </p:extLst>
  </p:cSld>
  <p:clrMapOvr>
    <a:masterClrMapping/>
  </p:clrMapOvr>
  <p:transition spd="slow">
    <p:strips dir="r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886137"/>
      </p:ext>
    </p:extLst>
  </p:cSld>
  <p:clrMapOvr>
    <a:masterClrMapping/>
  </p:clrMapOvr>
  <p:transition spd="slow">
    <p:strips dir="r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979078"/>
      </p:ext>
    </p:extLst>
  </p:cSld>
  <p:clrMapOvr>
    <a:masterClrMapping/>
  </p:clrMapOvr>
  <p:transition spd="slow">
    <p:strips dir="r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48993"/>
      </p:ext>
    </p:extLst>
  </p:cSld>
  <p:clrMapOvr>
    <a:masterClrMapping/>
  </p:clrMapOvr>
  <p:transition spd="slow">
    <p:strips dir="r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36747"/>
      </p:ext>
    </p:extLst>
  </p:cSld>
  <p:clrMapOvr>
    <a:masterClrMapping/>
  </p:clrMapOvr>
  <p:transition spd="slow">
    <p:strips dir="r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196497"/>
      </p:ext>
    </p:extLst>
  </p:cSld>
  <p:clrMapOvr>
    <a:masterClrMapping/>
  </p:clrMapOvr>
  <p:transition spd="slow">
    <p:strips dir="r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791641"/>
      </p:ext>
    </p:extLst>
  </p:cSld>
  <p:clrMapOvr>
    <a:masterClrMapping/>
  </p:clrMapOvr>
  <p:transition spd="slow">
    <p:strips dir="r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18979"/>
      </p:ext>
    </p:extLst>
  </p:cSld>
  <p:clrMapOvr>
    <a:masterClrMapping/>
  </p:clrMapOvr>
  <p:transition spd="slow">
    <p:strips dir="r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66812"/>
      </p:ext>
    </p:extLst>
  </p:cSld>
  <p:clrMapOvr>
    <a:masterClrMapping/>
  </p:clrMapOvr>
  <p:transition spd="slow">
    <p:strips dir="r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303119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221875"/>
      </p:ext>
    </p:extLst>
  </p:cSld>
  <p:clrMapOvr>
    <a:masterClrMapping/>
  </p:clrMapOvr>
  <p:transition spd="slow">
    <p:strips dir="r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30813"/>
      </p:ext>
    </p:extLst>
  </p:cSld>
  <p:clrMapOvr>
    <a:masterClrMapping/>
  </p:clrMapOvr>
  <p:transition spd="slow">
    <p:strips dir="r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39528"/>
      </p:ext>
    </p:extLst>
  </p:cSld>
  <p:clrMapOvr>
    <a:masterClrMapping/>
  </p:clrMapOvr>
  <p:transition spd="slow">
    <p:strips dir="r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25079"/>
      </p:ext>
    </p:extLst>
  </p:cSld>
  <p:clrMapOvr>
    <a:masterClrMapping/>
  </p:clrMapOvr>
  <p:transition spd="slow">
    <p:strips dir="r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785525"/>
      </p:ext>
    </p:extLst>
  </p:cSld>
  <p:clrMapOvr>
    <a:masterClrMapping/>
  </p:clrMapOvr>
  <p:transition spd="slow">
    <p:strips dir="r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18645"/>
      </p:ext>
    </p:extLst>
  </p:cSld>
  <p:clrMapOvr>
    <a:masterClrMapping/>
  </p:clrMapOvr>
  <p:transition spd="slow">
    <p:strips dir="r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33341"/>
      </p:ext>
    </p:extLst>
  </p:cSld>
  <p:clrMapOvr>
    <a:masterClrMapping/>
  </p:clrMapOvr>
  <p:transition spd="slow">
    <p:strips dir="r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799815"/>
      </p:ext>
    </p:extLst>
  </p:cSld>
  <p:clrMapOvr>
    <a:masterClrMapping/>
  </p:clrMapOvr>
  <p:transition spd="slow">
    <p:strips dir="r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174055"/>
      </p:ext>
    </p:extLst>
  </p:cSld>
  <p:clrMapOvr>
    <a:masterClrMapping/>
  </p:clrMapOvr>
  <p:transition spd="slow">
    <p:strips dir="r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24517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45063"/>
      </p:ext>
    </p:extLst>
  </p:cSld>
  <p:clrMapOvr>
    <a:masterClrMapping/>
  </p:clrMapOvr>
  <p:transition spd="slow">
    <p:strips dir="r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05705"/>
      </p:ext>
    </p:extLst>
  </p:cSld>
  <p:clrMapOvr>
    <a:masterClrMapping/>
  </p:clrMapOvr>
  <p:transition spd="slow">
    <p:strips dir="r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00743"/>
      </p:ext>
    </p:extLst>
  </p:cSld>
  <p:clrMapOvr>
    <a:masterClrMapping/>
  </p:clrMapOvr>
  <p:transition spd="slow">
    <p:strips dir="r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27843"/>
      </p:ext>
    </p:extLst>
  </p:cSld>
  <p:clrMapOvr>
    <a:masterClrMapping/>
  </p:clrMapOvr>
  <p:transition spd="slow">
    <p:strips dir="r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115035"/>
      </p:ext>
    </p:extLst>
  </p:cSld>
  <p:clrMapOvr>
    <a:masterClrMapping/>
  </p:clrMapOvr>
  <p:transition spd="slow">
    <p:strips dir="r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28690"/>
      </p:ext>
    </p:extLst>
  </p:cSld>
  <p:clrMapOvr>
    <a:masterClrMapping/>
  </p:clrMapOvr>
  <p:transition spd="slow">
    <p:strips dir="r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03696"/>
      </p:ext>
    </p:extLst>
  </p:cSld>
  <p:clrMapOvr>
    <a:masterClrMapping/>
  </p:clrMapOvr>
  <p:transition spd="slow">
    <p:strips dir="r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696021"/>
      </p:ext>
    </p:extLst>
  </p:cSld>
  <p:clrMapOvr>
    <a:masterClrMapping/>
  </p:clrMapOvr>
  <p:transition spd="slow">
    <p:strips dir="r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45846"/>
      </p:ext>
    </p:extLst>
  </p:cSld>
  <p:clrMapOvr>
    <a:masterClrMapping/>
  </p:clrMapOvr>
  <p:transition spd="slow">
    <p:strips dir="r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334305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048485"/>
      </p:ext>
    </p:extLst>
  </p:cSld>
  <p:clrMapOvr>
    <a:masterClrMapping/>
  </p:clrMapOvr>
  <p:transition spd="slow">
    <p:strips dir="rd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2098"/>
      </p:ext>
    </p:extLst>
  </p:cSld>
  <p:clrMapOvr>
    <a:masterClrMapping/>
  </p:clrMapOvr>
  <p:transition spd="slow">
    <p:strips dir="rd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83866"/>
      </p:ext>
    </p:extLst>
  </p:cSld>
  <p:clrMapOvr>
    <a:masterClrMapping/>
  </p:clrMapOvr>
  <p:transition spd="slow">
    <p:strips dir="rd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83383"/>
      </p:ext>
    </p:extLst>
  </p:cSld>
  <p:clrMapOvr>
    <a:masterClrMapping/>
  </p:clrMapOvr>
  <p:transition spd="slow">
    <p:strips dir="rd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658861"/>
      </p:ext>
    </p:extLst>
  </p:cSld>
  <p:clrMapOvr>
    <a:masterClrMapping/>
  </p:clrMapOvr>
  <p:transition spd="slow">
    <p:strips dir="rd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10505"/>
      </p:ext>
    </p:extLst>
  </p:cSld>
  <p:clrMapOvr>
    <a:masterClrMapping/>
  </p:clrMapOvr>
  <p:transition spd="slow">
    <p:strips dir="rd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39678"/>
      </p:ext>
    </p:extLst>
  </p:cSld>
  <p:clrMapOvr>
    <a:masterClrMapping/>
  </p:clrMapOvr>
  <p:transition spd="slow">
    <p:strips dir="rd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79093"/>
      </p:ext>
    </p:extLst>
  </p:cSld>
  <p:clrMapOvr>
    <a:masterClrMapping/>
  </p:clrMapOvr>
  <p:transition spd="slow">
    <p:strips dir="rd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365212"/>
      </p:ext>
    </p:extLst>
  </p:cSld>
  <p:clrMapOvr>
    <a:masterClrMapping/>
  </p:clrMapOvr>
  <p:transition spd="slow">
    <p:strips dir="rd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55438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144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4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80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37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01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09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608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70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5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microsoft.com/office/2007/relationships/hdphoto" Target="../media/hdphoto4.wdp"/><Relationship Id="rId18" Type="http://schemas.openxmlformats.org/officeDocument/2006/relationships/image" Target="../media/image35.jpeg"/><Relationship Id="rId3" Type="http://schemas.openxmlformats.org/officeDocument/2006/relationships/image" Target="../media/image24.png"/><Relationship Id="rId21" Type="http://schemas.openxmlformats.org/officeDocument/2006/relationships/image" Target="../media/image37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17" Type="http://schemas.openxmlformats.org/officeDocument/2006/relationships/image" Target="../media/image34.jpeg"/><Relationship Id="rId25" Type="http://schemas.microsoft.com/office/2007/relationships/hdphoto" Target="../media/hdphoto7.wdp"/><Relationship Id="rId2" Type="http://schemas.openxmlformats.org/officeDocument/2006/relationships/image" Target="../media/image3.png"/><Relationship Id="rId16" Type="http://schemas.openxmlformats.org/officeDocument/2006/relationships/image" Target="../media/image33.jpeg"/><Relationship Id="rId20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29.jpeg"/><Relationship Id="rId24" Type="http://schemas.openxmlformats.org/officeDocument/2006/relationships/image" Target="../media/image39.jpeg"/><Relationship Id="rId5" Type="http://schemas.openxmlformats.org/officeDocument/2006/relationships/image" Target="../media/image25.jpeg"/><Relationship Id="rId15" Type="http://schemas.openxmlformats.org/officeDocument/2006/relationships/image" Target="../media/image32.jpeg"/><Relationship Id="rId23" Type="http://schemas.microsoft.com/office/2007/relationships/hdphoto" Target="../media/hdphoto6.wdp"/><Relationship Id="rId10" Type="http://schemas.microsoft.com/office/2007/relationships/hdphoto" Target="../media/hdphoto3.wdp"/><Relationship Id="rId19" Type="http://schemas.microsoft.com/office/2007/relationships/hdphoto" Target="../media/hdphoto5.wdp"/><Relationship Id="rId4" Type="http://schemas.microsoft.com/office/2007/relationships/hdphoto" Target="../media/hdphoto1.wdp"/><Relationship Id="rId9" Type="http://schemas.openxmlformats.org/officeDocument/2006/relationships/image" Target="../media/image28.jpeg"/><Relationship Id="rId14" Type="http://schemas.openxmlformats.org/officeDocument/2006/relationships/image" Target="../media/image31.jpeg"/><Relationship Id="rId22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42.jpeg"/><Relationship Id="rId5" Type="http://schemas.microsoft.com/office/2007/relationships/hdphoto" Target="../media/hdphoto8.wdp"/><Relationship Id="rId4" Type="http://schemas.openxmlformats.org/officeDocument/2006/relationships/image" Target="../media/image41.jpeg"/><Relationship Id="rId9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50.jpeg"/><Relationship Id="rId7" Type="http://schemas.microsoft.com/office/2007/relationships/hdphoto" Target="../media/hdphoto1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5.jpeg"/><Relationship Id="rId4" Type="http://schemas.microsoft.com/office/2007/relationships/hdphoto" Target="../media/hdphoto10.wdp"/><Relationship Id="rId9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microsoft.com/office/2007/relationships/hdphoto" Target="../media/hdphoto12.wdp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18" Type="http://schemas.openxmlformats.org/officeDocument/2006/relationships/image" Target="../media/image75.jpeg"/><Relationship Id="rId3" Type="http://schemas.openxmlformats.org/officeDocument/2006/relationships/image" Target="../media/image61.jpeg"/><Relationship Id="rId21" Type="http://schemas.openxmlformats.org/officeDocument/2006/relationships/image" Target="../media/image78.jpe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17" Type="http://schemas.openxmlformats.org/officeDocument/2006/relationships/image" Target="../media/image74.jpeg"/><Relationship Id="rId2" Type="http://schemas.openxmlformats.org/officeDocument/2006/relationships/image" Target="../media/image3.png"/><Relationship Id="rId16" Type="http://schemas.openxmlformats.org/officeDocument/2006/relationships/image" Target="../media/image73.jpeg"/><Relationship Id="rId20" Type="http://schemas.openxmlformats.org/officeDocument/2006/relationships/image" Target="../media/image77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5" Type="http://schemas.openxmlformats.org/officeDocument/2006/relationships/image" Target="../media/image72.jpeg"/><Relationship Id="rId10" Type="http://schemas.openxmlformats.org/officeDocument/2006/relationships/image" Target="../media/image68.jpeg"/><Relationship Id="rId19" Type="http://schemas.openxmlformats.org/officeDocument/2006/relationships/image" Target="../media/image76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Relationship Id="rId14" Type="http://schemas.microsoft.com/office/2007/relationships/hdphoto" Target="../media/hdphoto1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microsoft.com/office/2007/relationships/hdphoto" Target="../media/hdphoto1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86.pn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microsoft.com/office/2007/relationships/hdphoto" Target="../media/hdphoto19.wdp"/><Relationship Id="rId3" Type="http://schemas.openxmlformats.org/officeDocument/2006/relationships/image" Target="../media/image87.jpeg"/><Relationship Id="rId7" Type="http://schemas.microsoft.com/office/2007/relationships/hdphoto" Target="../media/hdphoto16.wdp"/><Relationship Id="rId12" Type="http://schemas.openxmlformats.org/officeDocument/2006/relationships/image" Target="../media/image9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89.png"/><Relationship Id="rId11" Type="http://schemas.microsoft.com/office/2007/relationships/hdphoto" Target="../media/hdphoto18.wdp"/><Relationship Id="rId5" Type="http://schemas.microsoft.com/office/2007/relationships/hdphoto" Target="../media/hdphoto15.wdp"/><Relationship Id="rId10" Type="http://schemas.openxmlformats.org/officeDocument/2006/relationships/image" Target="../media/image91.jpeg"/><Relationship Id="rId4" Type="http://schemas.openxmlformats.org/officeDocument/2006/relationships/image" Target="../media/image88.jpeg"/><Relationship Id="rId9" Type="http://schemas.microsoft.com/office/2007/relationships/hdphoto" Target="../media/hdphoto17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image" Target="../media/image102.jpeg"/><Relationship Id="rId18" Type="http://schemas.openxmlformats.org/officeDocument/2006/relationships/image" Target="../media/image106.jpeg"/><Relationship Id="rId26" Type="http://schemas.openxmlformats.org/officeDocument/2006/relationships/image" Target="../media/image111.jpeg"/><Relationship Id="rId3" Type="http://schemas.openxmlformats.org/officeDocument/2006/relationships/image" Target="../media/image93.png"/><Relationship Id="rId21" Type="http://schemas.openxmlformats.org/officeDocument/2006/relationships/image" Target="../media/image108.jpeg"/><Relationship Id="rId7" Type="http://schemas.openxmlformats.org/officeDocument/2006/relationships/image" Target="../media/image96.jpeg"/><Relationship Id="rId12" Type="http://schemas.openxmlformats.org/officeDocument/2006/relationships/image" Target="../media/image101.jpeg"/><Relationship Id="rId17" Type="http://schemas.openxmlformats.org/officeDocument/2006/relationships/image" Target="../media/image105.jpeg"/><Relationship Id="rId25" Type="http://schemas.openxmlformats.org/officeDocument/2006/relationships/image" Target="../media/image110.jpeg"/><Relationship Id="rId2" Type="http://schemas.openxmlformats.org/officeDocument/2006/relationships/image" Target="../media/image3.png"/><Relationship Id="rId16" Type="http://schemas.openxmlformats.org/officeDocument/2006/relationships/image" Target="../media/image104.jpeg"/><Relationship Id="rId20" Type="http://schemas.microsoft.com/office/2007/relationships/hdphoto" Target="../media/hdphoto2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24" Type="http://schemas.microsoft.com/office/2007/relationships/hdphoto" Target="../media/hdphoto24.wdp"/><Relationship Id="rId5" Type="http://schemas.openxmlformats.org/officeDocument/2006/relationships/image" Target="../media/image94.jpeg"/><Relationship Id="rId15" Type="http://schemas.openxmlformats.org/officeDocument/2006/relationships/image" Target="../media/image103.jpeg"/><Relationship Id="rId23" Type="http://schemas.openxmlformats.org/officeDocument/2006/relationships/image" Target="../media/image109.jpeg"/><Relationship Id="rId10" Type="http://schemas.openxmlformats.org/officeDocument/2006/relationships/image" Target="../media/image99.jpeg"/><Relationship Id="rId19" Type="http://schemas.openxmlformats.org/officeDocument/2006/relationships/image" Target="../media/image107.jpeg"/><Relationship Id="rId4" Type="http://schemas.microsoft.com/office/2007/relationships/hdphoto" Target="../media/hdphoto20.wdp"/><Relationship Id="rId9" Type="http://schemas.openxmlformats.org/officeDocument/2006/relationships/image" Target="../media/image98.jpeg"/><Relationship Id="rId14" Type="http://schemas.microsoft.com/office/2007/relationships/hdphoto" Target="../media/hdphoto21.wdp"/><Relationship Id="rId22" Type="http://schemas.microsoft.com/office/2007/relationships/hdphoto" Target="../media/hdphoto2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11" Type="http://schemas.openxmlformats.org/officeDocument/2006/relationships/image" Target="../media/image123.png"/><Relationship Id="rId5" Type="http://schemas.openxmlformats.org/officeDocument/2006/relationships/image" Target="../media/image117.jpeg"/><Relationship Id="rId10" Type="http://schemas.openxmlformats.org/officeDocument/2006/relationships/image" Target="../media/image122.png"/><Relationship Id="rId4" Type="http://schemas.openxmlformats.org/officeDocument/2006/relationships/image" Target="../media/image116.jpeg"/><Relationship Id="rId9" Type="http://schemas.openxmlformats.org/officeDocument/2006/relationships/image" Target="../media/image1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2.xml"/><Relationship Id="rId4" Type="http://schemas.microsoft.com/office/2007/relationships/hdphoto" Target="../media/hdphoto25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28192" y="3406465"/>
            <a:ext cx="7308304" cy="2402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 ИСПОЛНЕНИИ СТРАТЕГИИ</a:t>
            </a:r>
          </a:p>
          <a:p>
            <a:pPr algn="ctr">
              <a:lnSpc>
                <a:spcPct val="110000"/>
              </a:lnSpc>
            </a:pP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РАЗВИТИЯ ОПСА  2015 – 2020 ГГ.</a:t>
            </a:r>
          </a:p>
          <a:p>
            <a:pPr algn="ctr">
              <a:lnSpc>
                <a:spcPct val="110000"/>
              </a:lnSpc>
            </a:pP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«Будущее профессии создадим вместе: исследования, расширенная сестринская практика, эффективность». </a:t>
            </a:r>
          </a:p>
          <a:p>
            <a:pPr algn="ctr">
              <a:lnSpc>
                <a:spcPct val="110000"/>
              </a:lnSpc>
            </a:pP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НА 2018 – 2020 ГГ.</a:t>
            </a:r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869141"/>
            <a:ext cx="72774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8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r"/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А. Зорина, </a:t>
            </a:r>
          </a:p>
          <a:p>
            <a:pPr algn="r"/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ОПСА</a:t>
            </a: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108520" y="3428793"/>
            <a:ext cx="2160240" cy="20884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811414"/>
            <a:ext cx="954795" cy="13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1907996" y="1272607"/>
            <a:ext cx="862357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-15180" y="1988840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3342" y="2473732"/>
            <a:ext cx="9057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Координационный совет  Омской профессиональной  сестринской ассоциации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-10646" y="3068960"/>
            <a:ext cx="861892" cy="3847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40515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528" y="44624"/>
            <a:ext cx="8855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ВЫПОЛНЕНИЕ ЗАДАЧ ПРОФЕССИОНАЛЬНОГО РЕГУЛИРОВАНИЯ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4584" y="1344825"/>
            <a:ext cx="8351912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Внедрение стандартов оказания различных видов помощи </a:t>
            </a:r>
            <a:r>
              <a:rPr lang="ru-RU" sz="2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с </a:t>
            </a: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учетом адекватных норм нагрузки на сестринский персонал.</a:t>
            </a:r>
          </a:p>
          <a:p>
            <a:pPr>
              <a:spcAft>
                <a:spcPts val="18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Реализация проектов расширения роли сестринского персонала, введение новых должностей, позволяющих медицинским сестрам с высшим образованием реализовать знания в клинической </a:t>
            </a:r>
            <a:r>
              <a:rPr lang="ru-RU" sz="2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практике </a:t>
            </a: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 адекватной оценке их вклада.</a:t>
            </a:r>
          </a:p>
          <a:p>
            <a:pPr>
              <a:spcAft>
                <a:spcPts val="18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Содействие в повышении безопасности рабочих мест, обеспечении персонала необходимыми средствами и материалами для оказания качественной помощи.</a:t>
            </a:r>
          </a:p>
          <a:p>
            <a:pPr>
              <a:spcAft>
                <a:spcPts val="18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Содействие проектам по привлечению и сохранению сестринских кадров, а так же мерам социальной защиты и поддержки сестринского персонала</a:t>
            </a:r>
            <a:r>
              <a:rPr lang="ru-RU" sz="2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ru-RU" sz="22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" name="Picture 4" descr="http://s1.iconbird.com/ico/2013/10/464/w512h5121380984608delet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474252" cy="4742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s1.iconbird.com/ico/2013/10/464/w512h5121380984608delet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645" y="2378684"/>
            <a:ext cx="474252" cy="4742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21088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445224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85875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528" y="44624"/>
            <a:ext cx="8855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ВЫПОЛНЕНИЕ ЗАДАЧ ПРОФЕССИОНАЛЬНОГО РЕГУЛИРОВАНИЯ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84784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Соблюдение сестринским персоналом принципов и норм Этического кодекса медицинской сестры России.</a:t>
            </a:r>
          </a:p>
          <a:p>
            <a:pPr>
              <a:spcAft>
                <a:spcPts val="36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Содействие в усовершенствовании программ наставничества, сохранении благоприятного климата, атмосферы поддержки и сотрудничества, предупреждении развития синдрома профессионального выгорания.</a:t>
            </a:r>
          </a:p>
          <a:p>
            <a:pPr>
              <a:spcAft>
                <a:spcPts val="36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в реализации программ ЗО, направленных на повышение доступности и качества оказания мед. услуг населению, развитие ПМСП, совершенствование помощи пациентам с сердечно-сосудистыми и онкологическими заболеваниями, усиление профилактической направленности и оказание помощи больным туберкулезом, ВИЧ/СПИД.</a:t>
            </a:r>
          </a:p>
        </p:txBody>
      </p:sp>
      <p:pic>
        <p:nvPicPr>
          <p:cNvPr id="5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98" y="4437112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98" y="2708920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1.iconbird.com/ico/2013/10/464/w512h5121380984608delete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08" y="1586596"/>
            <a:ext cx="474252" cy="4742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7777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528" y="44624"/>
            <a:ext cx="8855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ВЫПОЛНЕНИЕ ЗАДАЧ ПРОФЕССИОНАЛЬНОГО РЕГУЛИРОВАНИЯ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2087" y="1436578"/>
            <a:ext cx="813838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2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Развитие профессионализма сестринского персонала путем создания специализированных секций.</a:t>
            </a:r>
          </a:p>
          <a:p>
            <a:pPr>
              <a:spcAft>
                <a:spcPts val="42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Обобщение и распространение  передового опыта профессиональной деятельности по конкретной специальности.</a:t>
            </a:r>
          </a:p>
          <a:p>
            <a:pPr>
              <a:spcAft>
                <a:spcPts val="42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Взаимодействие специализированных секций ОПСА со специализированными секциями РАМС и профессиональными комитетами медицинских организаций Омской области.</a:t>
            </a:r>
          </a:p>
        </p:txBody>
      </p:sp>
      <p:pic>
        <p:nvPicPr>
          <p:cNvPr id="4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23" y="1556792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528" y="4797152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96768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528" y="44624"/>
            <a:ext cx="8855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РАБОТА  СПЕЦИАЛИЗИРОВАННЫХ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СЕКЦИЙ  АССОЦИАЦИИ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268760"/>
            <a:ext cx="57606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200"/>
              </a:spcAft>
            </a:pPr>
            <a:r>
              <a:rPr lang="ru-RU" sz="3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Работают 10 секций</a:t>
            </a:r>
            <a:endParaRPr lang="ru-RU" sz="3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http://www.opsa.info/img/images/specializirovannaya-sekciya-opsa-sd-vo-ftiziatrii-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256" y="2204864"/>
            <a:ext cx="1869456" cy="14317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psa.info/img/images/specializirovannaya-sekciya-opsa-akusherskoe-delo-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542180"/>
            <a:ext cx="1869457" cy="139087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opsa.info/img/images/specializirovannaya-sekciya-opsa-sd-v-pediatrii-i-neonatologii-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8646" y="2254147"/>
            <a:ext cx="1869458" cy="139087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opsa.info/img/images/specializirovannaya-sekciya-opsa-sd-v-psihiatrii-i-narkologii-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2611064"/>
            <a:ext cx="1869458" cy="1394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opsa.info/img/images/specializirovannaya-sekciya-opsa-sd-v-onkologii-2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4934" y="2132856"/>
            <a:ext cx="1861562" cy="1394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opsa.info/img/images/specializirovannaya-sekciya-opsa-rentgenologiya-2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418" y="4475679"/>
            <a:ext cx="1878294" cy="140159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opsa.info/img/images/specializirovannaya-sekciya-opsa-sd-v-pervichnom-zdravoohranenii-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5051742"/>
            <a:ext cx="1861216" cy="140159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opsa.info/img/images/specializirovannaya-sekciya-opsa-laboratornaya-diagnostika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78878" y="4547687"/>
            <a:ext cx="1869631" cy="140159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opsa.info/img/images/specializirovannaya-sekciya-opsa-anesteziologiya-i-reanimatologiya-2.jp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96180" y="4509120"/>
            <a:ext cx="1869632" cy="140159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opsa.info/img/images/specializirovannaya-sekciya-opsa-lechebnoe-delo-2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5051742"/>
            <a:ext cx="1869631" cy="140159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КОНФЕРЕНЦИИ</a:t>
            </a:r>
            <a:endParaRPr lang="ru-RU" sz="2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 descr="D:\Документы\ОПСА\12. Конференции\2016 г\УМК Физ. реаб. после трам и опер. 26 апреля 2016 г\Фото\4.Пленарная часть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4320480" cy="309634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59223" y="1466781"/>
            <a:ext cx="62811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Проведено  15  конференций.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 2574  чел.</a:t>
            </a:r>
            <a:endParaRPr 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7" name="Рисунок 6" descr="D:\Документы\ОПСА\12. Конференции\2016 г\УМК Коррегирующие методы мед. реабил. при ОНМК  30.08.2016 г\Фото\7. Мастер - класс по массажу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7916" y="2790850"/>
            <a:ext cx="4176464" cy="309634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050" name="Picture 2" descr="http://www.opsa.info/img/images/uchastniki-nauchno-prakticheskoy-konferencii-4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792976"/>
            <a:ext cx="4332306" cy="307834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psa.info/img/images/mezhregionalnaya-nauchno-prakticheskaya-konferenciya-28-10-2016-g-18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7916" y="2792976"/>
            <a:ext cx="4176464" cy="309485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D:\Документы\ОПСА\12. Конференции\2016 г\УМК Коррегирующие методы реабилитации при ДЦП 13 декабря 2016 г\Фото\IMG_5701.jpg"/>
          <p:cNvPicPr/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74" y="2792976"/>
            <a:ext cx="4338760" cy="309485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2" name="Рисунок 11" descr="D:\Документы\ОПСА\Международные дни\Международный день акушерки\2016\Фото\1. ОКБ, региональная конференция.JPG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7916" y="2780928"/>
            <a:ext cx="4176464" cy="310058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3" name="Рисунок 12" descr="D:\Документы\ОПСА\Международные дни\Европейский день операционной медсестры\2017 г\ГКПЦ акуш.ст\ГКПЦ День операционной медсестры.jpg"/>
          <p:cNvPicPr/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74" y="2780928"/>
            <a:ext cx="4319710" cy="310058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4" name="Рисунок 13" descr="D:\Документы\ОПСА\26. Симпозиумы\2017 г\Симпозиум для медициснких сестер стоматологии\IMG_8177.JPG"/>
          <p:cNvPicPr/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7916" y="2780928"/>
            <a:ext cx="4176464" cy="310058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5" name="Picture 2" descr="http://www.opsa.info/img/images/vystuplenie-s-v-tihonova-predsedatelya-specializirovannoy-sekcii-opsa-sd-v-reabilitacii-k-b-n.jp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274" y="2780928"/>
            <a:ext cx="4319710" cy="310058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6" name="Рисунок 15" descr="D:\Документы\ОПСА\День главной медсестры\2017 г\12.04.2017 г\Фотоотчет\03. Открытие конференции.JPG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677966" y="2780928"/>
            <a:ext cx="4176414" cy="310058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7" name="Picture 2" descr="http://www.opsa.info/img/images/rabota-konferencii-2.jpg"/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780928"/>
            <a:ext cx="4320480" cy="310058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8" name="Рисунок 17" descr="D:\Документы\ОПСА\12. Конференции\2017 г\06.06.2017 г УМК Актуальные вопросы мед. реаб. детей и подростков\Фотоотчет\6.jpg"/>
          <p:cNvPicPr/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324" y="2780928"/>
            <a:ext cx="4152056" cy="308007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054" name="Picture 6" descr="http://www.opsa.info/img/images/vystuplenie-s-dokladom-a-d-aytzhanovoy.jpg"/>
          <p:cNvPicPr>
            <a:picLocks noChangeAspect="1" noChangeArrowheads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274" y="2780928"/>
            <a:ext cx="4319710" cy="31108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D:\Документы\ОПСА\12. Конференции\2017 г\29.09.2017 г. Конференция Актуальные вопросы в педиатрии\Фото отчет\DSC_5279.jpg"/>
          <p:cNvPicPr/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96966" y="2780928"/>
            <a:ext cx="4157414" cy="308578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2" name="Рисунок 21" descr="D:\Фотоальбом\2017 г\08.12.2017 г. Рег. конференция РАМС 25-лет\На сайт\53. Мы вместе! РАМС - 25 лет.jpg"/>
          <p:cNvPicPr/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1016" y="2780928"/>
            <a:ext cx="4286968" cy="309180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056" name="Picture 8" descr="http://www.opsa.info/img/images/my-vmeste-rams-25-let-59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324" y="2791491"/>
            <a:ext cx="4152056" cy="308578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0"/>
                            </p:stCondLst>
                            <p:childTnLst>
                              <p:par>
                                <p:cTn id="8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ФОРУМЫ</a:t>
            </a:r>
            <a:endParaRPr lang="ru-RU" sz="2600" b="1" u="sng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36512" y="1340768"/>
            <a:ext cx="91439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Региональный форум «Общественное сестринское движение Омской области  1956 – 2016 гг. </a:t>
            </a:r>
            <a:r>
              <a:rPr lang="ru-RU" sz="2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</a:t>
            </a: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Сохраняя традиции устремляемся в будущее: профессионализм, инновации, качество</a:t>
            </a:r>
            <a:r>
              <a:rPr lang="ru-RU" sz="2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»» 2016 г.</a:t>
            </a:r>
            <a:endParaRPr lang="ru-RU" sz="22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074" name="Picture 2" descr="http://www.opsa.info/img/images/vystavka-dostizheniy-v-sestrinskom-dele-omskoy-oblasti-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2825" y="2492896"/>
            <a:ext cx="6192688" cy="40157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opsa.info/img/images/pervyy-regionalnyy-forum-obschestvennogo-sestrinskogo-dvizheniya-omskoy-oblasti-3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2492896"/>
            <a:ext cx="6192688" cy="40157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opsa.info/img/images/girfanova-e-p-doklad-evolyuciya-sestrinskogo-dela-v-psihiatrii-ot-smotritelnicy-k-medicinskoy-sestre-issledovately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6183511" cy="402230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opsa.info/img/images/pervyy-regionalnyy-forum-obschestvennogo-sestrinskogo-dvizheniya-omskoy-oblasti-13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2492896"/>
            <a:ext cx="6202561" cy="402540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D:\Документы\ОПСА\Публикации в СМИ\Журнал Вестник РАМС\2017 г\Тимофеева Е.В\6..jp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2803" y="2492896"/>
            <a:ext cx="6174356" cy="402540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036977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СЕМИНАРЫ</a:t>
            </a:r>
            <a:endParaRPr lang="ru-RU" sz="2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3239" y="1322765"/>
            <a:ext cx="62811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Проведено  3  семинара.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 62  чел.</a:t>
            </a:r>
            <a:endParaRPr 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22" name="Picture 2" descr="http://www.opsa.info/img/images/uchastniki-seminara-6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2348880"/>
            <a:ext cx="3682716" cy="245637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Документы\ОПСА\7. Специализированные секции\11. Гистология +\2016 г\Гистология семинар 13.12.16\DSCN2636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1773" y="2402112"/>
            <a:ext cx="3682715" cy="239504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4" descr="http://www.opsa.info/img/images/uchastniki-seminara-6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4069604"/>
            <a:ext cx="3667185" cy="245574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КАСКАДНЫЙ МЕТОД ОБУЧЕНИЯ</a:t>
            </a:r>
            <a:endParaRPr lang="ru-RU" sz="2600" b="1" u="sng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7686"/>
            <a:ext cx="8424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Проведено  1 обучение.</a:t>
            </a:r>
          </a:p>
          <a:p>
            <a:pPr algn="ctr"/>
            <a:r>
              <a:rPr 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 333  чел. из  15 МО</a:t>
            </a:r>
            <a:endParaRPr lang="ru-RU" sz="35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 descr="D:\Фотоальбом\2016 г\07. Обучение каскад. методом по инфуз. терапии\21. ГКБ № 1 им. Кабанова А.Н.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934072"/>
            <a:ext cx="4320480" cy="287119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http://www.opsa.info/img/images/gk-bsmp-8470-2-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934072"/>
            <a:ext cx="4320480" cy="287119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61826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ТРЕНИНГИ</a:t>
            </a:r>
            <a:endParaRPr lang="ru-RU" sz="2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15678"/>
            <a:ext cx="84249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Проведено  6 тренингов.</a:t>
            </a:r>
          </a:p>
          <a:p>
            <a:pPr algn="ctr"/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 272  чел. </a:t>
            </a: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 descr="D:\Фотоальбом\2016 г\09. Тренинг-курс Совр. техн. при провед. инфуз. терапии в педиатрии и неонат.  17-18.03.16 ЦПК РЗ\Тренинг-курс. Фото на сайт\23. Участники тренинг-курса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162" y="2708920"/>
            <a:ext cx="4236826" cy="295232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5" name="Рисунок 4" descr="D:\Фотоальбом\2016 г\12. Тренинг-курс 22.04.2016 г\Фото на сайт\38. Практические занятия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0012" y="2727970"/>
            <a:ext cx="4212468" cy="295232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7" name="Рисунок 6" descr="D:\Документы\ОПСА\16. Курсы повышения квалификации\2016\Тренинг-курс Современ. технологии 18.11.2016г\Фото\20.JPG"/>
          <p:cNvPicPr/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162" y="2708920"/>
            <a:ext cx="4236826" cy="295232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8" name="Picture 4" descr="http://www.opsa.info/img/images/psihologicheskiy-trening-sekrety-obscheniya-s-raznymi-tipami-mam-7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6858" y="2723434"/>
            <a:ext cx="4205622" cy="294967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9" name="Picture 2" descr="http://www.opsa.info/img/images/specializirovannyy-trening-kurs-10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162" y="2708920"/>
            <a:ext cx="4236826" cy="297137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0" name="Picture 2" descr="http://www.opsa.info/img/images/prakticheskaya-chast-podgotovka-infuzionnyh-rastvorov-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6858" y="2708920"/>
            <a:ext cx="4205622" cy="296262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ВЕБИНАРЫ</a:t>
            </a:r>
            <a:endParaRPr lang="ru-RU" sz="2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26876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в 4 вебинарах  369  чел.</a:t>
            </a:r>
            <a:endParaRPr lang="ru-RU" sz="32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 descr="G:\2017 фото\Вебинар\DSC04492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945708"/>
            <a:ext cx="6505338" cy="450762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140968"/>
            <a:ext cx="36724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единогласно принята на III отчетно-выборной конференции Ассоциации </a:t>
            </a:r>
          </a:p>
          <a:p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2015</a:t>
            </a:r>
            <a:r>
              <a:rPr lang="en-US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</a:t>
            </a:r>
            <a:r>
              <a:rPr lang="ru-RU" sz="3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-14029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СТРАТЕГИЯ РАЗВИТИЯ ОПСА </a:t>
            </a:r>
          </a:p>
          <a:p>
            <a:pPr algn="ctr"/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 2015-2020 ГГ. 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36512" y="1412776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«Будущее профессии создадим вместе: исследования, расширенная сестринская практика, эффективность“</a:t>
            </a:r>
          </a:p>
        </p:txBody>
      </p:sp>
      <p:pic>
        <p:nvPicPr>
          <p:cNvPr id="1026" name="Picture 2" descr="http://xn--80a1adi.xn--p1ai/img/images/golosovanie-delegatov-o-priznanii-raboty-opsa-za-2010-mdash-2015-gg-udovletvoritelnoy-i-utverzhdenie-otcheta-prezident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874325"/>
            <a:ext cx="5174227" cy="345638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3157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КОНКУРСЫ</a:t>
            </a:r>
            <a:endParaRPr lang="ru-RU" sz="2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26876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Проведены  4  конкурса</a:t>
            </a:r>
          </a:p>
        </p:txBody>
      </p:sp>
      <p:pic>
        <p:nvPicPr>
          <p:cNvPr id="7" name="Рисунок 6" descr="D:\Документы\ОПСА\18. Конкурсы\2016 г\Лучший сестр. коллектив\Фото\1. Областные МО\ОКБ, отд. новорожденных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0398" y="1916833"/>
            <a:ext cx="3621522" cy="212176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8" name="Picture 2" descr="http://www.opsa.info/img/images/zasedanie-konkursnoy-komissii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5996" y="1916832"/>
            <a:ext cx="3783557" cy="212176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/>
        </p:spPr>
      </p:pic>
      <p:pic>
        <p:nvPicPr>
          <p:cNvPr id="10" name="Picture 2" descr="http://www.opsa.info/img/images/konkursnaya-komissiya-provodit-ocenku-rabot-uchastnikov-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133850"/>
            <a:ext cx="3781150" cy="245049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/>
        </p:spPr>
      </p:pic>
      <p:pic>
        <p:nvPicPr>
          <p:cNvPr id="11" name="Picture 2" descr="http://www.opsa.info/img/images/rabota-konkursnoy-komissii-3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5148064" y="4113867"/>
            <a:ext cx="3773353" cy="248348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АКЦИИ</a:t>
            </a:r>
            <a:endParaRPr lang="ru-RU" sz="2600" b="1" u="sng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440" y="1384320"/>
            <a:ext cx="89080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Проведено  18 акций.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 12 238 чел.  Охвачено  267  246  чел.</a:t>
            </a:r>
            <a:endParaRPr lang="ru-RU" sz="26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Рисунок 4" descr="D:\Документы\ОПСА\17. Акции\2016\Всемирный день брьбы против рака 04.02.16\Отчет в РАМС\Акция в Омской области 1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379" y="2659687"/>
            <a:ext cx="4238885" cy="292433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7" name="Рисунок 6" descr="D:\Документы\ОПСА\17. Акции\2016\Всемирный день больного 11.02.16\Отчет в РАМС\1. Акция Всемир. день больного в Омской области 11.02.16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2681858"/>
            <a:ext cx="4277096" cy="291385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8" name="Рисунок 7" descr="D:\Документы\ОПСА\17. Акции\2016\Всемирный день борьбы с туберкулезом 24.03.2016\Отчет в РАМС\1. Акция в Омской области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378" y="2650359"/>
            <a:ext cx="4238885" cy="292433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0" name="Рисунок 9" descr="D:\Документы\ОПСА\17. Акции\2016\Всемирный день здоровья 07.04.2016 г\Для ОПСА\Фото\30. ГП № 11.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82426"/>
            <a:ext cx="4277096" cy="29073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1" name="Рисунок 10" descr="D:\Документы\ОПСА\17. Акции\2016\Всероссийская акция Чистые руки 5 мая 2016 г\Отчет РАМС\Акция Чистые руки Омск.jp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792" y="2651873"/>
            <a:ext cx="4238885" cy="291783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2" name="Рисунок 11" descr="D:\Документы\ОПСА\17. Акции\2016\Всероссийская акция День без табака 31.05.2016 г\фотографии на сайт\35.ГДКБ № 3 (2)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80912"/>
            <a:ext cx="4277096" cy="292112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3" name="Рисунок 12" descr="D:\Документы\ОПСА\17. Акции\2016\Всерос. акция Чужих детей не бывает 01.06.2016 г\Фото\17.Центр медицинской реабилитации.jp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226" y="2650359"/>
            <a:ext cx="4230451" cy="291783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4" name="Рисунок 13" descr="D:\Документы\ОПСА\17. Акции\2016\Всероссийская акция Скажи НЕТ наркотикам 26.06.2016 г\Фото\4. ГК БСМП № 1 .jpg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80912"/>
            <a:ext cx="4277096" cy="292112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5" name="Рисунок 14" descr="D:\Документы\ОПСА\17. Акции\2016\Всемирн. неделя под. груд. вскармл.01-07.08.16г\Фото\1. КРД №6.jpeg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791" y="2650359"/>
            <a:ext cx="4238885" cy="294382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6" name="Рисунок 15" descr="D:\Документы\ОПСА\17. Акции\2016\Всероссийская акция  День психического здоровья 10.10.2016 г\Фотографии\10. Марьяновская ЦРБ.jpg"/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80912"/>
            <a:ext cx="4277096" cy="29073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7" name="Рисунок 16" descr="D:\Документы\ОПСА\17. Акции\2016\Всероссийская акция, Всемирный день борьбы со СПИД\Фото отчет по акции\Клинический противотуберкулёзный диспансер.jpg"/>
          <p:cNvPicPr/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378" y="2650359"/>
            <a:ext cx="4229297" cy="294382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8" name="Picture 4" descr="http://www.opsa.info/img/images/gkb-1-im-kabanova-a-n.jp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2680344"/>
            <a:ext cx="4277096" cy="294217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9" name="Picture 4" descr="http://www.opsa.info/img/images/fleshmob-vserossiyskaya-akciya-posvyaschennaya-vsemirnomu-dnyu-borby-s-tuberkulezom-belaya-romashka.jpg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792" y="2650359"/>
            <a:ext cx="4238883" cy="291783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20" name="Рисунок 19" descr="D:\Документы\ОПСА\17. Акции\2017\3. Чужих детей не бывает 01.06.2017 г\Фото Акция\3. ГДКБ № 3.JPG"/>
          <p:cNvPicPr/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80344"/>
            <a:ext cx="4257484" cy="293327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1" name="Рисунок 20" descr="D:\Документы\ОПСА\17. Акции\2017\4. Нет наркотикам 26.06.2017 г\Фотоотчет\5. ОКБ.JPG"/>
          <p:cNvPicPr/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379" y="2650359"/>
            <a:ext cx="4229296" cy="293237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2" name="Picture 4" descr="http://www.opsa.info/img/images/tarskaya-crb-44.jpg"/>
          <p:cNvPicPr>
            <a:picLocks noChangeAspect="1" noChangeArrowheads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0968" y="2681858"/>
            <a:ext cx="4260524" cy="294065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6146" name="Picture 2" descr="http://www.opsa.info/img/images/bolsherechenskaya-crb-52.jpg"/>
          <p:cNvPicPr>
            <a:picLocks noChangeAspect="1" noChangeArrowheads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1379" y="2650358"/>
            <a:ext cx="4229296" cy="294535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www.opsa.info/img/images/gorodskaya-bolnica-7-1.jpg"/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34078" y="2682426"/>
            <a:ext cx="4257484" cy="294008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27659866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000"/>
                            </p:stCondLst>
                            <p:childTnLst>
                              <p:par>
                                <p:cTn id="8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0"/>
                            </p:stCondLst>
                            <p:childTnLst>
                              <p:par>
                                <p:cTn id="10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1000"/>
                            </p:stCondLst>
                            <p:childTnLst>
                              <p:par>
                                <p:cTn id="10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СОБРАНИЯ  С  ЧЛЕНАМИ  ОПСА</a:t>
            </a:r>
            <a:endParaRPr lang="ru-RU" sz="26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412776"/>
            <a:ext cx="5616624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ru-RU" sz="20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Отчет о деятельности ОПСА за 2010-2015 гг. </a:t>
            </a:r>
            <a:r>
              <a:rPr lang="ru-RU" sz="2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Стратегия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ОПСА на 2015-2020 гг. </a:t>
            </a:r>
          </a:p>
          <a:p>
            <a:pPr>
              <a:spcAft>
                <a:spcPts val="1400"/>
              </a:spcAft>
            </a:pP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101 МО,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466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чел.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 15 138 членов ОПСА  (55,9%)</a:t>
            </a:r>
          </a:p>
        </p:txBody>
      </p:sp>
      <p:pic>
        <p:nvPicPr>
          <p:cNvPr id="8" name="Рисунок 7" descr="D:\Фотоальбом\2016 г\01. Собрания с членами ОПСА 20.01.-05.04.16\08. Наркологический диспансер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4760" y="1340768"/>
            <a:ext cx="2659728" cy="152085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3140968"/>
            <a:ext cx="5747858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ru-RU" sz="20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Отчет о деятельности ОПСА за 2016 г. </a:t>
            </a:r>
            <a:br>
              <a:rPr lang="ru-RU" sz="20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План работы на 2017 г.</a:t>
            </a:r>
          </a:p>
          <a:p>
            <a:pPr>
              <a:spcAft>
                <a:spcPts val="1400"/>
              </a:spcAft>
            </a:pP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116 МО, 9 544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чел. </a:t>
            </a:r>
            <a:r>
              <a:rPr lang="en-US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15 064 членов ОПСА  (63,4%).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08520" y="6176917"/>
            <a:ext cx="9324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Деятельность </a:t>
            </a:r>
            <a:r>
              <a:rPr lang="ru-RU" sz="24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Ассоциации </a:t>
            </a:r>
            <a:r>
              <a:rPr lang="ru-RU" sz="24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признана удовлетворительной</a:t>
            </a:r>
          </a:p>
        </p:txBody>
      </p:sp>
      <p:pic>
        <p:nvPicPr>
          <p:cNvPr id="7" name="Picture 2" descr="http://www.opsa.info/img/images/okb-6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13639" y="3001247"/>
            <a:ext cx="2688757" cy="165188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/>
        </p:spPr>
      </p:pic>
      <p:pic>
        <p:nvPicPr>
          <p:cNvPr id="9" name="Рисунок 8" descr="D:\Документы\ОПСА\20. Издательская деятельность\2017 г\Отчет ОПСА за 2016 г\Обложка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600000">
            <a:off x="5004048" y="2996952"/>
            <a:ext cx="1152128" cy="164699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1026" name="Picture 2" descr="F:\Загрузки\Обложка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40352" y="4850623"/>
            <a:ext cx="1074840" cy="133204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7504" y="4878352"/>
            <a:ext cx="7531429" cy="1195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ru-RU" sz="20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Отчет о деятельности ОПСА за </a:t>
            </a:r>
            <a:r>
              <a:rPr lang="ru-RU" sz="2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</a:t>
            </a:r>
            <a:r>
              <a:rPr lang="en-US" sz="2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sz="2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г. </a:t>
            </a:r>
            <a:br>
              <a:rPr lang="ru-RU" sz="20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План работы на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</a:t>
            </a:r>
            <a:r>
              <a:rPr lang="en-US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г.</a:t>
            </a:r>
          </a:p>
          <a:p>
            <a:pPr>
              <a:spcAft>
                <a:spcPts val="1400"/>
              </a:spcAft>
            </a:pP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</a:t>
            </a:r>
            <a:r>
              <a:rPr lang="ru-RU" sz="2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r>
              <a:rPr lang="en-US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03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МО. Не проведены собрания в 19 МО.</a:t>
            </a:r>
            <a:endParaRPr lang="ru-RU" sz="2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179512" y="2996952"/>
            <a:ext cx="4536504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0" y="2996952"/>
            <a:ext cx="179512" cy="432048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71636" y="4725144"/>
            <a:ext cx="4536504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-7876" y="4725144"/>
            <a:ext cx="179512" cy="432048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РАСШИРЕННЫЕ ЗАСЕДАНИЯ</a:t>
            </a:r>
            <a:endParaRPr lang="ru-RU" sz="2600" b="1" u="sng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96752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Проведено   4  заседания</a:t>
            </a:r>
            <a:endParaRPr lang="ru-RU" sz="32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7" name="Рисунок 6" descr="D:\Фотоальбом\2016 г\05. Расшир. заседание проф. комитета 19.02.16\IMG_5792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7132" y="1867240"/>
            <a:ext cx="3340772" cy="209458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8" name="Рисунок 7" descr="D:\Фотоальбом\2016 г\06. Расшир. заседание этич. комитета 19.02.16\На семинаре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1844824"/>
            <a:ext cx="3336816" cy="211699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10" name="Picture 2" descr="http://www.opsa.info/img/images/vmeste-my-sila-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4734" y="4115172"/>
            <a:ext cx="3349063" cy="245597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/>
        </p:spPr>
      </p:pic>
      <p:pic>
        <p:nvPicPr>
          <p:cNvPr id="9218" name="Picture 2" descr="http://www.opsa.info/img/images/rasshirennoe-zasedanie-professionalnogo-komiteta-opsa-1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9857" y="4115172"/>
            <a:ext cx="3251741" cy="243688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88211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6432" y="116632"/>
            <a:ext cx="9087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МЕЖДУНАРОДНЫЕ ДНИ</a:t>
            </a:r>
            <a:endParaRPr lang="ru-RU" sz="2600" b="1" u="sng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016" y="1268760"/>
            <a:ext cx="88204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Европейский день операционной медицинской сестры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Международный день акушерки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Международный день медицинской сестры</a:t>
            </a:r>
            <a:endParaRPr lang="ru-RU" sz="26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Рисунок 4" descr="D:\Документы\ОПСА\Международные дни\Европейский день операционной медсестры\2016 г\Фото\01. ГКПЦ акушер. стационар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124" y="2852936"/>
            <a:ext cx="4320480" cy="316835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7" name="Рисунок 6" descr="D:\Документы\ОПСА\Международные дни\Международный день мед.сестры\2016 г\фото\69.ГКПЦ (акуш. стац.) (2)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6333" y="2857698"/>
            <a:ext cx="4330055" cy="317026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8" name="Рисунок 7" descr="D:\Документы\ОПСА\Международные дни\Европейский день операционной медсестры\2017 г\ГКПЦ акуш.ст\ГКПЦ День операционной медсестры.jpg"/>
          <p:cNvPicPr/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124" y="2853504"/>
            <a:ext cx="4320480" cy="316835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0" name="Picture 2" descr="http://www.opsa.info/img/images/gkpc-akusherskiy-stacionar-18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8824" y="2857698"/>
            <a:ext cx="4327564" cy="314930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1" name="Picture 2" descr="http://www.opsa.info/img/images/klinicheskiy-onkologicheskiy-dispanser-13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124" y="2853504"/>
            <a:ext cx="4320480" cy="316835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8194" name="Picture 2" descr="http://www.opsa.info/img/images/kob-im-v-p-vyhodceva-10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0215" y="2853504"/>
            <a:ext cx="4326173" cy="314930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8170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56432" y="-27384"/>
            <a:ext cx="90875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  НЕПРЕРЫВНОГО ПРОФЕССИОНАЛЬНОГО ОБРАЗОВАНИЯ.  </a:t>
            </a:r>
            <a:r>
              <a:rPr lang="ru-RU" sz="24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ВСЕРОССИЙСКИЕ И МЕЖДУНАРОДНЫЕ МЕРОПРИЯТИЯ</a:t>
            </a:r>
            <a:endParaRPr lang="ru-RU" sz="2400" b="1" u="sng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450" y="1523529"/>
            <a:ext cx="84870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 в 19 мероприятиях  92  чел.</a:t>
            </a:r>
          </a:p>
        </p:txBody>
      </p:sp>
      <p:pic>
        <p:nvPicPr>
          <p:cNvPr id="8" name="Рисунок 7" descr="D:\Фотоальбом\2016 г\04. Семинар РАМС для бухгалтеров 15-16.02.16 С.-Петербург\DSC05572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478797"/>
            <a:ext cx="4317876" cy="314930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7" name="Рисунок 6" descr="D:\Фотоальбом\2016 г\08. Координац. совет РАМС С.-Петербург 17-18.03.16\Фото на сайт\57. Делегаты ОПСА с президентом РАМС В. А. Саркисовой.jpg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512" y="2478797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0" name="Picture 2" descr="http://www.medsestre.ru/files/pimg/1464938879_sevastopol_16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247" y="2479365"/>
            <a:ext cx="4300687" cy="314930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1" name="Рисунок 10" descr="D:\Фотоальбом\2016 г\15. Семинар  РАМС 14-17 июня 2016 г\21. 2-3 день семинара, офис ОПСА.JPG"/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158" y="2479365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2" name="Рисунок 11" descr="F:\2.завершено\Тренинги, семинары, конференции\Отчет Москва октябрь 16г\IMG_20161007_125743.jpg"/>
          <p:cNvPicPr/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247" y="2479365"/>
            <a:ext cx="4300688" cy="31683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3" name="Рисунок 12" descr="D:\Документы\ОПСА\12. Конференции\2016 г\Юбилейный Конгресс общества радиологов и ренгенологов 7-9 ноября 2016 г. г. Москва\1.jpg"/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4402" y="2479365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4" name="Рисунок 13" descr="D:\Документы\ОПСА\12. Конференции\2016 г\ВНПК Инновационные технологии в отд. анестезио. и реаним. г. Астрахань 10-11.11.16 г\Участники конференции.jpg"/>
          <p:cNvPicPr/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246" y="2479363"/>
            <a:ext cx="4300687" cy="31683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5" name="Рисунок 14" descr="D:\Документы\ОПСА\12. Конференции\2016 г\V Конгресс фтизиатров в СПБ 17-19 ноября 2016 г\Фото\2.JPG"/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4775" y="2479364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6" name="Рисунок 15" descr="C:\Users\User\Desktop\unspecified.jpg"/>
          <p:cNvPicPr/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425" y="2479365"/>
            <a:ext cx="4291508" cy="31683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7" name="Рисунок 16" descr="D:\Документы\ОПСА\12. Конференции\2016 г\XX Российский онкологический конгресс г. Москва 15-17.11.2016 г\IMG_9735 (1).JPG"/>
          <p:cNvPicPr>
            <a:picLocks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157" y="2471947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8" name="Рисунок 17" descr="D:\Фотоальбом\2017 г\27.03.2017 г. Координационный совет РАМС\DSC_1044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7425" y="2479365"/>
            <a:ext cx="4291508" cy="318188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9" name="Рисунок 18" descr="D:\Фотоальбом\2017 г\27.03.2017 г. Координационный совет РАМС\DSC_0994.jpg"/>
          <p:cNvPicPr>
            <a:picLocks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512" y="2479365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0" name="Рисунок 19" descr="D:\Фотоальбом\2017 г\28-30.03.2017 г. Семинар Политика в сД\DSC_1257.jpg"/>
          <p:cNvPicPr/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25" y="2479365"/>
            <a:ext cx="4291508" cy="316835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1" name="Picture 2" descr="IX Невский радиологический форум"/>
          <p:cNvPicPr>
            <a:picLocks noChangeArrowheads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19265" y="2479365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22" name="Рисунок 21" descr="C:\Users\User\Desktop\mmoa9LOyn-M.jpg"/>
          <p:cNvPicPr/>
          <p:nvPr/>
        </p:nvPicPr>
        <p:blipFill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2479365"/>
            <a:ext cx="4301429" cy="316835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3" name="Рисунок 22" descr="D:\Фотоальбом\2017 г\27.05-01.06.2017 г. Конгресс МСМ, Испания, Барселона\DSC06556.JPG"/>
          <p:cNvPicPr>
            <a:picLocks/>
          </p:cNvPicPr>
          <p:nvPr/>
        </p:nvPicPr>
        <p:blipFill rotWithShape="1"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9641" y="2488035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4" name="Рисунок 23" descr="D:\Документы\ОПСА\12. Конференции\2017 г\25-26.05.2017 г. ВНПК г. Новосибирск\№1.JPG"/>
          <p:cNvPicPr/>
          <p:nvPr/>
        </p:nvPicPr>
        <p:blipFill rotWithShape="1">
          <a:blip r:embed="rId23" cstate="screen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424" y="2479365"/>
            <a:ext cx="4291507" cy="317321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5" name="Рисунок 24" descr="D:\Документы\ОПСА\12. Конференции\2017 г\30-31.05.2017 г. Этические, правовые аспекты.... Киров\IMG_8761.JPG"/>
          <p:cNvPicPr>
            <a:picLocks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4869" y="2479365"/>
            <a:ext cx="4302000" cy="316800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6" name="Рисунок 25" descr="D:\Фотоальбом\2017 г\17-19.10.2017 Конгресс РАМС -25 лет\20.jpg"/>
          <p:cNvPicPr/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47" y="2479365"/>
            <a:ext cx="4300684" cy="316835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65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69711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000"/>
                            </p:stCondLst>
                            <p:childTnLst>
                              <p:par>
                                <p:cTn id="8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0"/>
                            </p:stCondLst>
                            <p:childTnLst>
                              <p:par>
                                <p:cTn id="10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1000"/>
                            </p:stCondLst>
                            <p:childTnLst>
                              <p:par>
                                <p:cTn id="10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4000"/>
                            </p:stCondLst>
                            <p:childTnLst>
                              <p:par>
                                <p:cTn id="11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7504" y="116632"/>
            <a:ext cx="8943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НАУЧНО ОБОСНОВАННАЯ СЕСТРИНСКАЯ ПРАКТИКА И ВНЕДРЕНИЕ ИННОВАЦИЙ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268760"/>
            <a:ext cx="851183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создание кадрового потенциала для проведения научных исследований;</a:t>
            </a:r>
          </a:p>
          <a:p>
            <a:pPr>
              <a:spcAft>
                <a:spcPts val="1800"/>
              </a:spcAft>
            </a:pPr>
            <a:r>
              <a:rPr lang="ru-RU" sz="2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создание условий для проведения научных исследований в медицинских организациях;</a:t>
            </a:r>
          </a:p>
          <a:p>
            <a:pPr>
              <a:spcAft>
                <a:spcPts val="1800"/>
              </a:spcAft>
            </a:pPr>
            <a:r>
              <a:rPr lang="ru-RU" sz="2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постоянное обучение сестринского персонала вопросам проведения исследований в сестринской и акушерской практике;</a:t>
            </a:r>
          </a:p>
          <a:p>
            <a:pPr>
              <a:spcAft>
                <a:spcPts val="1800"/>
              </a:spcAft>
            </a:pPr>
            <a:r>
              <a:rPr lang="ru-RU" sz="2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привлечение к проведению многопрофильных и многоцентровых исследований членов специализированных секций; </a:t>
            </a:r>
          </a:p>
          <a:p>
            <a:pPr>
              <a:spcAft>
                <a:spcPts val="1800"/>
              </a:spcAft>
            </a:pPr>
            <a:r>
              <a:rPr lang="ru-RU" sz="2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создание базы научных исследований и примеров расширенной сестринской практики в Омском регионе</a:t>
            </a:r>
          </a:p>
        </p:txBody>
      </p:sp>
      <p:pic>
        <p:nvPicPr>
          <p:cNvPr id="9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412776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37" y="2348880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37" y="3284984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581128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5949280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4697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1268760"/>
            <a:ext cx="907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Научные исследования 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сестринском деле, 2016 г.</a:t>
            </a:r>
            <a:endParaRPr lang="ru-RU" sz="30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664" y="2564904"/>
            <a:ext cx="8655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«Грудное вскармливание: исследование мотивации будущих мам» (</a:t>
            </a:r>
            <a:r>
              <a:rPr lang="ru-RU" sz="25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Копина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А.Б.,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КРД 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№ 6);</a:t>
            </a:r>
          </a:p>
          <a:p>
            <a:pPr>
              <a:spcAft>
                <a:spcPts val="24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«Естественные роды: роль акушерки в снижении частоты оперативных вмешательств» (</a:t>
            </a:r>
            <a:r>
              <a:rPr lang="ru-RU" sz="25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Шестак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С.В.,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ОКБ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);</a:t>
            </a:r>
          </a:p>
          <a:p>
            <a:pPr>
              <a:spcAft>
                <a:spcPts val="24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«Внедрение современных технологий уборки площадей в медицинской организации» (Ибрагимова Н.А.,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КМХЦ 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МЗОО).</a:t>
            </a:r>
          </a:p>
        </p:txBody>
      </p:sp>
      <p:pic>
        <p:nvPicPr>
          <p:cNvPr id="1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95" y="2678148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27" y="3711349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51" y="5154556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7504" y="116632"/>
            <a:ext cx="8943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НАУЧНО ОБОСНОВАННАЯ СЕСТРИНСКАЯ ПРАКТИКА И ВНЕДРЕНИЕ ИННОВАЦИЙ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340768"/>
            <a:ext cx="9073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Проект ОПСА «Лидерство и инновации — </a:t>
            </a:r>
            <a:endParaRPr lang="ru-RU" sz="2700" b="1" dirty="0" smtClean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r>
              <a:rPr lang="ru-RU" sz="27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путь </a:t>
            </a:r>
            <a:r>
              <a:rPr lang="ru-RU" sz="27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 новым достижениям» 2017 </a:t>
            </a:r>
            <a:r>
              <a:rPr lang="ru-RU" sz="27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г.</a:t>
            </a:r>
            <a:endParaRPr lang="ru-RU" sz="27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264" y="2492896"/>
            <a:ext cx="8820472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Приняли участие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                                                   28 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человек из 13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МО.</a:t>
            </a:r>
          </a:p>
          <a:p>
            <a:endParaRPr lang="ru-RU" sz="2500" b="1" dirty="0" smtClean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Aft>
                <a:spcPts val="2400"/>
              </a:spcAft>
            </a:pP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Подготовлены работы по темам исследования, инноваций и расширенной практики.</a:t>
            </a:r>
          </a:p>
          <a:p>
            <a:pPr>
              <a:spcAft>
                <a:spcPts val="2400"/>
              </a:spcAft>
            </a:pP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Результаты представлены в журналах «Вестник РАМС»  и на конгрессе РАМС  в 2017.  Работы Ященко М.А. (ОКБ) и </a:t>
            </a:r>
            <a:r>
              <a:rPr lang="ru-RU" sz="25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Клименок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М.А. (ГКБ № 1 им. Кабанова А.Н.) внесены     в регистр ВОЗ. </a:t>
            </a:r>
            <a:endParaRPr lang="ru-RU" sz="25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2" descr="C:\Users\Sveta\Desktop\my-vmeste-rams-25-let-7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51920" y="2420888"/>
            <a:ext cx="5167800" cy="137463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/>
        </p:spPr>
      </p:pic>
      <p:pic>
        <p:nvPicPr>
          <p:cNvPr id="11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2564904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" y="4008111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52" y="5041312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7504" y="116632"/>
            <a:ext cx="8943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НАУЧНО ОБОСНОВАННАЯ СЕСТРИНСКАЯ ПРАКТИКА И ВНЕДРЕНИЕ ИННОВАЦИЙ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496" y="1340768"/>
            <a:ext cx="90730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Публикации в СМИ. Журнал «Вестник РАМС»</a:t>
            </a:r>
            <a:endParaRPr lang="ru-RU" sz="30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060848"/>
            <a:ext cx="8712968" cy="3827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2016 г. – 4 статьи  (№ 2, 3, 4, 5): </a:t>
            </a:r>
          </a:p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Саитова Т.В.,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Копина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А.Б.,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Шестак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С.В.,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Биндюк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А.В., Локтев П.П., Ибрагимова Н.А. 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2017 г. – 6 статей (№  1, 2, 4, 5):</a:t>
            </a:r>
          </a:p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Тимофеева Е.В.,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Айтжанова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А.Д., </a:t>
            </a:r>
            <a:r>
              <a:rPr lang="en-US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                                       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Саитова Т.В.,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Раздобедина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И.Н., </a:t>
            </a:r>
            <a:r>
              <a:rPr lang="en-US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                                     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Бейнерт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Л.А., </a:t>
            </a:r>
            <a:r>
              <a:rPr lang="ru-RU" sz="21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Чаркова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О.Г., </a:t>
            </a:r>
            <a:r>
              <a:rPr lang="en-US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                                                    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Бучко О.А., Четвериков Д.В., </a:t>
            </a:r>
            <a:r>
              <a:rPr lang="en-US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                              </a:t>
            </a:r>
            <a:r>
              <a:rPr lang="ru-RU" sz="21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Мальцева Е.М.</a:t>
            </a:r>
            <a:endParaRPr lang="ru-RU" sz="21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158404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728" y="3573016"/>
            <a:ext cx="356993" cy="356993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7504" y="116632"/>
            <a:ext cx="8943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НАУЧНО ОБОСНОВАННАЯ СЕСТРИНСКАЯ ПРАКТИКА И ВНЕДРЕНИЕ ИННОВАЦИЙ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F:\Загрузки\IMG-20180416-WA000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2789" y="4074025"/>
            <a:ext cx="3829691" cy="245131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57979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ВЫПОЛНЕНИЕ ЗАДАЧ </a:t>
            </a:r>
          </a:p>
          <a:p>
            <a:pPr algn="ctr"/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 ОРГАНИЗАЦИОННОМУ  РАЗВИТИЮ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6058"/>
            <a:ext cx="81724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Каждая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 должна 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стремиться к охвату не менее 75% специалистов 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СД участием </a:t>
            </a: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общественном движении.</a:t>
            </a:r>
          </a:p>
          <a:p>
            <a:pPr>
              <a:spcAft>
                <a:spcPts val="36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Поощрение инициатив по выдвижению активных медицинских сестер в ряды ключевых членов и членов специализированных секций.</a:t>
            </a:r>
          </a:p>
          <a:p>
            <a:pPr>
              <a:spcAft>
                <a:spcPts val="3600"/>
              </a:spcAft>
            </a:pPr>
            <a:r>
              <a:rPr lang="ru-RU" sz="2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Четкое информационное взаимодействие между комитетами, специализированными секциями, ключевыми членами о проводимых мероприятиях и своевременной подачей информации на сайт ОПСА</a:t>
            </a:r>
            <a:r>
              <a:rPr lang="ru-RU" sz="2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ru-RU" sz="25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14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878" y="2996197"/>
            <a:ext cx="921296" cy="921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725144"/>
            <a:ext cx="921296" cy="921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1.iconbird.com/ico/2013/10/464/w512h5121380984608delete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640" y="1586596"/>
            <a:ext cx="691896" cy="6918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584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943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НАУЧНО ОБОСНОВАННАЯ СЕСТРИНСКАЯ ПРАКТИКА И ВНЕДРЕНИЕ ИННОВАЦИЙ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40768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ИЗДАТЕЛЬСКАЯ ДЕЯТЕЛЬНОСТЬ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Picture 1" descr="C:\Users\User\Downloads\Обложки\3.bmp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33953">
            <a:off x="520917" y="2044509"/>
            <a:ext cx="1372517" cy="193992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6" name="Picture 1" descr="C:\Users\User\Downloads\Обложки\4.bmp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1373963" cy="193566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7" name="Picture 2" descr="C:\Users\User\Downloads\Обложки\00.Обложка книги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4509120"/>
            <a:ext cx="1393961" cy="195698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8" name="Picture 1" descr="C:\Users\User\Downloads\Обложки\00. Обложка материалов конференции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4509120"/>
            <a:ext cx="1412783" cy="19399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9" name="Picture 1" descr="C:\Users\User\Downloads\Обложки\2.bmp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92404">
            <a:off x="3882999" y="2144366"/>
            <a:ext cx="1373963" cy="193567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10" name="Picture 2" descr="C:\Users\User\Downloads\Обложки\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340768"/>
            <a:ext cx="2160240" cy="305648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12" name="Рисунок 11" descr="D:\Документы\ОПСА\20. Издательская деятельность\2017 г\Брошюра. Этическое регулирование сестринской деятельности\Обложка.pn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4149080"/>
            <a:ext cx="1333614" cy="197366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</p:pic>
      <p:pic>
        <p:nvPicPr>
          <p:cNvPr id="2050" name="Picture 2" descr="F:\Загрузки\00 Обложка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64948">
            <a:off x="3983889" y="4280423"/>
            <a:ext cx="1414501" cy="200661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Sveta\Desktop\3.pn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555912">
            <a:off x="587572" y="4390988"/>
            <a:ext cx="1440160" cy="198618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90962"/>
            <a:ext cx="8943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НАШИ  НАГРАДЫ</a:t>
            </a:r>
            <a:endParaRPr lang="ru-RU" sz="5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" name="Picture 2" descr="F:\Загрузки\IMG-20180416-WA000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40886" y="1400398"/>
            <a:ext cx="5472608" cy="512494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1397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121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95898"/>
            <a:ext cx="842493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НА 2018 - 2020 ГГ.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237297"/>
            <a:ext cx="9046266" cy="5504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spcAft>
                <a:spcPts val="1600"/>
              </a:spcAft>
              <a:buFont typeface="+mj-lt"/>
              <a:buAutoNum type="arabicPeriod"/>
            </a:pP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Продолжить создание 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системы непрерывного медицинского образования и подготовки сестринского персонала к аккредитации.</a:t>
            </a:r>
          </a:p>
          <a:p>
            <a:pPr marL="266700" indent="-266700">
              <a:spcAft>
                <a:spcPts val="1600"/>
              </a:spcAft>
              <a:buFont typeface="+mj-lt"/>
              <a:buAutoNum type="arabicPeriod"/>
            </a:pP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Развитие лидерских качеств 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 молодых специалистов и привлечение их к деятельности Омской профессиональной сестринской ассоциации.</a:t>
            </a:r>
          </a:p>
          <a:p>
            <a:pPr marL="266700" indent="-266700">
              <a:spcAft>
                <a:spcPts val="1600"/>
              </a:spcAft>
              <a:buFont typeface="+mj-lt"/>
              <a:buAutoNum type="arabicPeriod"/>
            </a:pP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Развитие </a:t>
            </a:r>
            <a:r>
              <a:rPr lang="ru-RU" sz="19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научно обоснованной </a:t>
            </a: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практики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научных исследований и инновационных технологий в сестринском/акушерском/фельдшерском деле.</a:t>
            </a:r>
          </a:p>
          <a:p>
            <a:pPr marL="266700" indent="-266700">
              <a:spcAft>
                <a:spcPts val="1600"/>
              </a:spcAft>
              <a:buFont typeface="+mj-lt"/>
              <a:buAutoNum type="arabicPeriod"/>
            </a:pP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Усиление роли </a:t>
            </a:r>
            <a:r>
              <a:rPr lang="ru-RU" sz="19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ОПСА 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решении законодательных и этических проблем. Продолжение создания этических комитетов в </a:t>
            </a:r>
            <a:r>
              <a:rPr lang="ru-RU" sz="1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МО.</a:t>
            </a:r>
            <a:endParaRPr lang="ru-RU" sz="1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66700" indent="-266700">
              <a:spcAft>
                <a:spcPts val="1600"/>
              </a:spcAft>
              <a:buFont typeface="+mj-lt"/>
              <a:buAutoNum type="arabicPeriod"/>
            </a:pP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Усиление информационной деятельности 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ОПСА с использованием современных </a:t>
            </a:r>
            <a:r>
              <a:rPr lang="ru-RU" sz="1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информационно-коммуникационных 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технологий и аналитических методов.</a:t>
            </a:r>
          </a:p>
          <a:p>
            <a:pPr marL="266700" indent="-266700">
              <a:spcAft>
                <a:spcPts val="1600"/>
              </a:spcAft>
              <a:buFont typeface="+mj-lt"/>
              <a:buAutoNum type="arabicPeriod"/>
            </a:pPr>
            <a:r>
              <a:rPr lang="ru-RU" sz="1900" b="1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Укрепление финансовой независимости </a:t>
            </a: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стабильности за счет развития всех источников дохода (членские взносы, предпринимательская деятельность, гранты и др.).</a:t>
            </a:r>
          </a:p>
        </p:txBody>
      </p:sp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06" y="118315"/>
            <a:ext cx="9145205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 ИСПОЛНЕНИИ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СТРАТЕГИИ 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РАЗВИТИЯ ОПСА  2015 – 2020 ГГ.</a:t>
            </a:r>
          </a:p>
          <a:p>
            <a:pPr algn="ctr">
              <a:lnSpc>
                <a:spcPct val="11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«Будущее профессии создадим вместе: исследования, расширенная сестринская практика, эффективность».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 2018 – 2020 ГГ.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628800"/>
            <a:ext cx="856895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0"/>
              </a:spcAft>
            </a:pPr>
            <a:r>
              <a:rPr lang="ru-RU" sz="5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Благодарю за внимание!</a:t>
            </a:r>
            <a:endParaRPr lang="ru-RU" sz="55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44" name="Picture 4" descr="https://ph0.qna.center/storage/photos/panda/135522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700280"/>
            <a:ext cx="4729597" cy="368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4096" y="1365731"/>
            <a:ext cx="831641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ru-RU" sz="23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Ответственное </a:t>
            </a:r>
            <a:r>
              <a:rPr lang="ru-RU" sz="23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отношение к участию в обучающих семинарах, в семинарах в рамках международных проектов, включая выбор кандидатур, последующее распространение полученных знаний каскадным методом, внедрение инноваций, отчетность.</a:t>
            </a:r>
          </a:p>
          <a:p>
            <a:pPr>
              <a:spcAft>
                <a:spcPts val="2400"/>
              </a:spcAft>
            </a:pPr>
            <a:r>
              <a:rPr lang="ru-RU" sz="23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Бережное и рациональное расходование ресурсов Ассоциации.</a:t>
            </a:r>
          </a:p>
          <a:p>
            <a:pPr>
              <a:spcAft>
                <a:spcPts val="2400"/>
              </a:spcAft>
            </a:pPr>
            <a:r>
              <a:rPr lang="ru-RU" sz="23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Поддержка инициатив индивидуальных членов в рамках профессиональных, творческих, научных конкурсов и конкурсов грантов.</a:t>
            </a:r>
          </a:p>
          <a:p>
            <a:pPr>
              <a:spcAft>
                <a:spcPts val="2400"/>
              </a:spcAft>
            </a:pPr>
            <a:r>
              <a:rPr lang="ru-RU" sz="23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Развитие международного сотрудничества через Ассоциацию медицинских сестер России.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979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ВЫПОЛНЕНИЕ ЗАДАЧ </a:t>
            </a:r>
          </a:p>
          <a:p>
            <a:pPr algn="ctr"/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 ОРГАНИЗАЦИОННОМУ  РАЗВИТИЮ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427584"/>
            <a:ext cx="921296" cy="921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429000"/>
            <a:ext cx="921296" cy="921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27599"/>
            <a:ext cx="921296" cy="921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04" y="5661248"/>
            <a:ext cx="921296" cy="9212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11145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4693" y="260648"/>
            <a:ext cx="8608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ОРГАНИЗАЦИОННОЕ  РАЗВИТИЕ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343670"/>
            <a:ext cx="898538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Членами ОПСА являются </a:t>
            </a:r>
          </a:p>
          <a:p>
            <a:pPr algn="ctr"/>
            <a:r>
              <a:rPr lang="ru-RU" sz="34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100% сестринского персонала в 5 МО </a:t>
            </a:r>
            <a:endParaRPr lang="ru-RU" sz="34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667684"/>
            <a:ext cx="741682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ru-RU" sz="3400" b="1" dirty="0" err="1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Стом</a:t>
            </a: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поликлиника</a:t>
            </a:r>
          </a:p>
          <a:p>
            <a:pPr>
              <a:spcAft>
                <a:spcPts val="2400"/>
              </a:spcAft>
            </a:pP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Госпиталь для ветеранов войн</a:t>
            </a:r>
          </a:p>
          <a:p>
            <a:pPr>
              <a:spcAft>
                <a:spcPts val="2400"/>
              </a:spcAft>
            </a:pP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ДГБ № 1</a:t>
            </a:r>
          </a:p>
          <a:p>
            <a:pPr>
              <a:spcAft>
                <a:spcPts val="2400"/>
              </a:spcAft>
            </a:pP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Детский санаторий № 2</a:t>
            </a:r>
          </a:p>
          <a:p>
            <a:pPr>
              <a:spcAft>
                <a:spcPts val="2400"/>
              </a:spcAft>
            </a:pP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ГСП № 3</a:t>
            </a: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8" name="Picture 4" descr="http://media.lpgenerator.ru/images/272256/4res_w0ENrcT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19"/>
          <a:stretch/>
        </p:blipFill>
        <p:spPr bwMode="auto">
          <a:xfrm>
            <a:off x="6228183" y="4621021"/>
            <a:ext cx="2864705" cy="183231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388881" cy="388881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44" y="3645024"/>
            <a:ext cx="388881" cy="388881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68" y="4437112"/>
            <a:ext cx="388881" cy="388881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68" y="5200359"/>
            <a:ext cx="388881" cy="388881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68" y="6064455"/>
            <a:ext cx="388881" cy="388881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5250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4693" y="260648"/>
            <a:ext cx="8608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ОРГАНИЗАЦИОННОЕ  РАЗВИТИЕ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9363" y="1484784"/>
            <a:ext cx="8815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Членами ОПСА являются минимум 75% сестринского персонала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68 МО</a:t>
            </a:r>
            <a:endParaRPr lang="ru-RU" sz="40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5" name="Picture 2" descr="ÐÐ°ÑÑÐ¸Ð½ÐºÐ¸ Ð¿Ð¾ Ð·Ð°Ð¿ÑÐ¾ÑÑ 75%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6625" y="3573016"/>
            <a:ext cx="5400600" cy="27002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07504" y="1249596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Менее 75% членов в 49 МО </a:t>
            </a:r>
            <a:endParaRPr lang="ru-RU" sz="2800" b="1" u="sng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760324"/>
            <a:ext cx="3360364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ВФД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ИКБ № 1 им. Д.М. Далматова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Марьяновская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Москаленская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Исилькульская ЦРБ 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Тевризская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Тюкалинская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Усть-Ишимская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Черлакская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Колосовская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Кормиловская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Муромцевская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Называевская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Нововаршавская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Оконешниковская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Крутинская ЦРБ им. проф. А.В.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Вишневского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1772816"/>
            <a:ext cx="300625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№ 15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8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ДГБ № 4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ГДКБ № 2 им. В.П. Бисяриной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ГКПЦ (акушер. стационар)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13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ГКБ № 11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ССМП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ДСП №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4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1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Роддом № 2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МСЧ № 7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2 им. Скворцова В.Е.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ГБ №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Роддом №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1832332"/>
            <a:ext cx="3380492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КМСЧ 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№ 9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ГБ № 17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МСЧ № 4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6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ЗСМЦ ФМБА России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Поликлиника МСЧ МВД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ОО 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ОКБ на ст. Омск-Пассажирский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Филиал №3 ФГКУ "425 ВГ"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 РФ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Таврический  дом-интернат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РЦДПОВ</a:t>
            </a:r>
          </a:p>
          <a:p>
            <a:pPr>
              <a:spcAft>
                <a:spcPts val="600"/>
              </a:spcAft>
            </a:pPr>
            <a:r>
              <a:rPr lang="ru-RU" sz="14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Марьяновский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ПНИ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Куйбышевский ДИ для престарелых и инвалидов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Санаторий «Колос»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Колледж ФГБОУ ВО </a:t>
            </a:r>
            <a:r>
              <a:rPr lang="ru-RU" sz="14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ОмГМУ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МЗ РФ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Медицинский колледж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ЦПК РЗ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4693" y="260648"/>
            <a:ext cx="8608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ОРГАНИЗАЦИОННОЕ  РАЗВИТИЕ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2" name="Picture 2" descr="ÐÐ°ÑÑÐ¸Ð½ÐºÐ¸ Ð¿Ð¾ Ð·Ð°Ð¿ÑÐ¾ÑÑ 75%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35836" y="1623065"/>
            <a:ext cx="1484636" cy="74229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7524328" y="1484784"/>
            <a:ext cx="1008112" cy="1025318"/>
          </a:xfrm>
          <a:prstGeom prst="line">
            <a:avLst/>
          </a:prstGeom>
          <a:ln w="666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>
            <a:off x="7538433" y="1481555"/>
            <a:ext cx="1008112" cy="1025318"/>
          </a:xfrm>
          <a:prstGeom prst="line">
            <a:avLst/>
          </a:prstGeom>
          <a:ln w="666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5618" y="0"/>
            <a:ext cx="849083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СОВЕРШЕНСТВОВАНИЕ </a:t>
            </a:r>
          </a:p>
          <a:p>
            <a:pPr algn="ctr"/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РАБОТЫ  САЙТА  АССОЦИАЦИИ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8520" y="1196752"/>
            <a:ext cx="8985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 открыты странички у 49 МО</a:t>
            </a:r>
            <a:endParaRPr lang="ru-RU" sz="30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496" y="1760324"/>
            <a:ext cx="3360364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ВФД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Азовская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ЦРБ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Большеуковская 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Крутинская ЦРБ им. проф. А.В. Вишневского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Марьяновская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Нововаршавская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Оконешниковская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Полтавская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ЦРБ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Русско-Полянская 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Седельниковская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Таврическая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Тевризская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Тюкалинская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Усть-Ишимская ЦРБ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Черлакская ЦРБ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39828" y="1755388"/>
            <a:ext cx="27843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ГКБ № 11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ГКСП № 1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13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15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2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Роддом № 2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ГКСП № 4 «Люксдент»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2 им. Скворцова В.Е.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4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ДС № 2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ГБ № 17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ГБ № 7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ГК БСМП № 2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7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КМСЧ № 9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Роддом № 4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10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04124" y="1760324"/>
            <a:ext cx="3360364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ГП № 9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ДГП № 6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МСЧ № 4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ЗСМЦ ФМБА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ОКБ на ст. Омск-Пассажирский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Поликлиника МСЧ МВД ОО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Филиал № 3 ФГКУ «425 ВГ» МО РФ</a:t>
            </a:r>
          </a:p>
          <a:p>
            <a:pPr>
              <a:spcAft>
                <a:spcPts val="600"/>
              </a:spcAft>
            </a:pPr>
            <a:r>
              <a:rPr lang="ru-RU" sz="14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Марьяновский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ПНИ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Куйбышевский ДИ для престарелых и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инвалидов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Таврический  дом-интернат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РЦДПОВ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Санаторий «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Колос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СП «Железнодорожник»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ЦР ФСС РФ «Омский»</a:t>
            </a:r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Евромед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Колледж ФГБОУ ВО </a:t>
            </a:r>
            <a:r>
              <a:rPr lang="ru-RU" sz="14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ОмГМУ</a:t>
            </a:r>
            <a:r>
              <a:rPr lang="ru-RU" sz="1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МЗ 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РФ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" name="Picture 2" descr="https://s1.babiki.ru/uploads/images/00/70/02/2017/09/07/preview_topic_10a110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893" y="1515213"/>
            <a:ext cx="1071563" cy="10715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94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528" y="44624"/>
            <a:ext cx="8855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ВЫПОЛНЕНИЕ ЗАДАЧ ПРОФЕССИОНАЛЬНОГО РЕГУЛИРОВАНИЯ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340768"/>
            <a:ext cx="842493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в разработке и внедрении профессиональных стандартов в деятельность сестринского персонала.</a:t>
            </a:r>
          </a:p>
          <a:p>
            <a:pPr>
              <a:spcAft>
                <a:spcPts val="24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в проведении аттестации, сертификации и аккредитации специалистов.</a:t>
            </a:r>
          </a:p>
          <a:p>
            <a:pPr>
              <a:spcAft>
                <a:spcPts val="24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Совершенствование системы </a:t>
            </a:r>
            <a:r>
              <a:rPr lang="ru-RU" sz="22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НПО и </a:t>
            </a: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внедрение накопительной системы повышения квалификации сестринского персонала.</a:t>
            </a:r>
          </a:p>
          <a:p>
            <a:pPr>
              <a:spcAft>
                <a:spcPts val="24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Взаимодействие Ассоциации и образовательных медицинских учреждений в вопросах развития новых форм повышения квалификации.</a:t>
            </a:r>
          </a:p>
          <a:p>
            <a:pPr>
              <a:spcAft>
                <a:spcPts val="2400"/>
              </a:spcAft>
            </a:pPr>
            <a:r>
              <a:rPr lang="ru-RU" sz="22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Расширение возможностей для преподавательской деятельности членами специализированных секций.</a:t>
            </a:r>
          </a:p>
        </p:txBody>
      </p:sp>
      <p:pic>
        <p:nvPicPr>
          <p:cNvPr id="4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40" y="2348880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40" y="4653136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krovgrad.by/wp-content/uploads/2018/02/%D0%B8%D0%BA%D0%BE%D0%BD%D0%BA%D0%B0-%D0%B3%D0%B0%D0%BB%D0%BE%D1%87%D0%BA%D0%B0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40" y="5949280"/>
            <a:ext cx="576064" cy="5760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5505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1549</Words>
  <Application>Microsoft Office PowerPoint</Application>
  <PresentationFormat>Экран (4:3)</PresentationFormat>
  <Paragraphs>235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33</vt:i4>
      </vt:variant>
    </vt:vector>
  </HeadingPairs>
  <TitlesOfParts>
    <vt:vector size="44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223</cp:revision>
  <dcterms:created xsi:type="dcterms:W3CDTF">2018-03-22T17:14:14Z</dcterms:created>
  <dcterms:modified xsi:type="dcterms:W3CDTF">2018-05-02T08:28:30Z</dcterms:modified>
</cp:coreProperties>
</file>