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</p:sldMasterIdLst>
  <p:notesMasterIdLst>
    <p:notesMasterId r:id="rId20"/>
  </p:notesMasterIdLst>
  <p:sldIdLst>
    <p:sldId id="258" r:id="rId5"/>
    <p:sldId id="260" r:id="rId6"/>
    <p:sldId id="289" r:id="rId7"/>
    <p:sldId id="261" r:id="rId8"/>
    <p:sldId id="259" r:id="rId9"/>
    <p:sldId id="262" r:id="rId10"/>
    <p:sldId id="290" r:id="rId11"/>
    <p:sldId id="291" r:id="rId12"/>
    <p:sldId id="310" r:id="rId13"/>
    <p:sldId id="292" r:id="rId14"/>
    <p:sldId id="311" r:id="rId15"/>
    <p:sldId id="312" r:id="rId16"/>
    <p:sldId id="313" r:id="rId17"/>
    <p:sldId id="314" r:id="rId18"/>
    <p:sldId id="31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F2D350"/>
    <a:srgbClr val="F5DD77"/>
    <a:srgbClr val="860000"/>
    <a:srgbClr val="008E00"/>
    <a:srgbClr val="009600"/>
    <a:srgbClr val="4FC54F"/>
    <a:srgbClr val="339933"/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618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3BD0F-06C0-4CAA-A100-3D0C22A61037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DFE5C-02FA-4138-8C4C-77C7FDECF6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0548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5031778"/>
      </p:ext>
    </p:extLst>
  </p:cSld>
  <p:clrMapOvr>
    <a:masterClrMapping/>
  </p:clrMapOvr>
  <p:transition spd="slow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6753404"/>
      </p:ext>
    </p:extLst>
  </p:cSld>
  <p:clrMapOvr>
    <a:masterClrMapping/>
  </p:clrMapOvr>
  <p:transition spd="slow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088303"/>
      </p:ext>
    </p:extLst>
  </p:cSld>
  <p:clrMapOvr>
    <a:masterClrMapping/>
  </p:clrMapOvr>
  <p:transition spd="slow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5467919"/>
      </p:ext>
    </p:extLst>
  </p:cSld>
  <p:clrMapOvr>
    <a:masterClrMapping/>
  </p:clrMapOvr>
  <p:transition spd="slow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8239792"/>
      </p:ext>
    </p:extLst>
  </p:cSld>
  <p:clrMapOvr>
    <a:masterClrMapping/>
  </p:clrMapOvr>
  <p:transition spd="slow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362998"/>
      </p:ext>
    </p:extLst>
  </p:cSld>
  <p:clrMapOvr>
    <a:masterClrMapping/>
  </p:clrMapOvr>
  <p:transition spd="slow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9230648"/>
      </p:ext>
    </p:extLst>
  </p:cSld>
  <p:clrMapOvr>
    <a:masterClrMapping/>
  </p:clrMapOvr>
  <p:transition spd="slow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1845008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8630116"/>
      </p:ext>
    </p:extLst>
  </p:cSld>
  <p:clrMapOvr>
    <a:masterClrMapping/>
  </p:clrMapOvr>
  <p:transition spd="slow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626292"/>
      </p:ext>
    </p:extLst>
  </p:cSld>
  <p:clrMapOvr>
    <a:masterClrMapping/>
  </p:clrMapOvr>
  <p:transition spd="slow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6922864"/>
      </p:ext>
    </p:extLst>
  </p:cSld>
  <p:clrMapOvr>
    <a:masterClrMapping/>
  </p:clrMapOvr>
  <p:transition spd="slow">
    <p:strips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2536612"/>
      </p:ext>
    </p:extLst>
  </p:cSld>
  <p:clrMapOvr>
    <a:masterClrMapping/>
  </p:clrMapOvr>
  <p:transition spd="slow">
    <p:strips dir="r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8326207"/>
      </p:ext>
    </p:extLst>
  </p:cSld>
  <p:clrMapOvr>
    <a:masterClrMapping/>
  </p:clrMapOvr>
  <p:transition spd="slow">
    <p:strips dir="r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044962"/>
      </p:ext>
    </p:extLst>
  </p:cSld>
  <p:clrMapOvr>
    <a:masterClrMapping/>
  </p:clrMapOvr>
  <p:transition spd="slow"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8487080"/>
      </p:ext>
    </p:extLst>
  </p:cSld>
  <p:clrMapOvr>
    <a:masterClrMapping/>
  </p:clrMapOvr>
  <p:transition spd="slow">
    <p:strips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0419193"/>
      </p:ext>
    </p:extLst>
  </p:cSld>
  <p:clrMapOvr>
    <a:masterClrMapping/>
  </p:clrMapOvr>
  <p:transition spd="slow">
    <p:strips dir="r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9263403"/>
      </p:ext>
    </p:extLst>
  </p:cSld>
  <p:clrMapOvr>
    <a:masterClrMapping/>
  </p:clrMapOvr>
  <p:transition spd="slow">
    <p:strips dir="r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410008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9505043"/>
      </p:ext>
    </p:extLst>
  </p:cSld>
  <p:clrMapOvr>
    <a:masterClrMapping/>
  </p:clrMapOvr>
  <p:transition spd="slow">
    <p:strips dir="r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00016"/>
      </p:ext>
    </p:extLst>
  </p:cSld>
  <p:clrMapOvr>
    <a:masterClrMapping/>
  </p:clrMapOvr>
  <p:transition spd="slow">
    <p:strips dir="r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989207"/>
      </p:ext>
    </p:extLst>
  </p:cSld>
  <p:clrMapOvr>
    <a:masterClrMapping/>
  </p:clrMapOvr>
  <p:transition spd="slow">
    <p:strips dir="r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5314290"/>
      </p:ext>
    </p:extLst>
  </p:cSld>
  <p:clrMapOvr>
    <a:masterClrMapping/>
  </p:clrMapOvr>
  <p:transition spd="slow">
    <p:strips dir="r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8114872"/>
      </p:ext>
    </p:extLst>
  </p:cSld>
  <p:clrMapOvr>
    <a:masterClrMapping/>
  </p:clrMapOvr>
  <p:transition spd="slow">
    <p:strips dir="r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1177743"/>
      </p:ext>
    </p:extLst>
  </p:cSld>
  <p:clrMapOvr>
    <a:masterClrMapping/>
  </p:clrMapOvr>
  <p:transition spd="slow">
    <p:strips dir="r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9754261"/>
      </p:ext>
    </p:extLst>
  </p:cSld>
  <p:clrMapOvr>
    <a:masterClrMapping/>
  </p:clrMapOvr>
  <p:transition spd="slow">
    <p:strips dir="r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9558783"/>
      </p:ext>
    </p:extLst>
  </p:cSld>
  <p:clrMapOvr>
    <a:masterClrMapping/>
  </p:clrMapOvr>
  <p:transition spd="slow">
    <p:strips dir="r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2253233"/>
      </p:ext>
    </p:extLst>
  </p:cSld>
  <p:clrMapOvr>
    <a:masterClrMapping/>
  </p:clrMapOvr>
  <p:transition spd="slow">
    <p:strips dir="r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4431776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0571507"/>
      </p:ext>
    </p:extLst>
  </p:cSld>
  <p:clrMapOvr>
    <a:masterClrMapping/>
  </p:clrMapOvr>
  <p:transition spd="slow">
    <p:strips dir="r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9676432"/>
      </p:ext>
    </p:extLst>
  </p:cSld>
  <p:clrMapOvr>
    <a:masterClrMapping/>
  </p:clrMapOvr>
  <p:transition spd="slow">
    <p:strips dir="r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4612372"/>
      </p:ext>
    </p:extLst>
  </p:cSld>
  <p:clrMapOvr>
    <a:masterClrMapping/>
  </p:clrMapOvr>
  <p:transition spd="slow">
    <p:strips dir="r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8305141"/>
      </p:ext>
    </p:extLst>
  </p:cSld>
  <p:clrMapOvr>
    <a:masterClrMapping/>
  </p:clrMapOvr>
  <p:transition spd="slow">
    <p:strips dir="r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6904080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1807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373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816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mza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veta\Desktop\0_8d6e5_6785b262_ori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262" b="7718"/>
          <a:stretch/>
        </p:blipFill>
        <p:spPr bwMode="auto">
          <a:xfrm>
            <a:off x="-4432" y="1"/>
            <a:ext cx="9144000" cy="385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-10646" y="3072032"/>
            <a:ext cx="9154646" cy="3785968"/>
          </a:xfrm>
          <a:custGeom>
            <a:avLst/>
            <a:gdLst>
              <a:gd name="connsiteX0" fmla="*/ 0 w 9154646"/>
              <a:gd name="connsiteY0" fmla="*/ 0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9154646 w 9154646"/>
              <a:gd name="connsiteY2" fmla="*/ 0 h 3785968"/>
              <a:gd name="connsiteX3" fmla="*/ 9154646 w 9154646"/>
              <a:gd name="connsiteY3" fmla="*/ 3785968 h 3785968"/>
              <a:gd name="connsiteX4" fmla="*/ 0 w 9154646"/>
              <a:gd name="connsiteY4" fmla="*/ 3785968 h 3785968"/>
              <a:gd name="connsiteX5" fmla="*/ 0 w 9154646"/>
              <a:gd name="connsiteY5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1071096 w 9154646"/>
              <a:gd name="connsiteY3" fmla="*/ 1368 h 3785968"/>
              <a:gd name="connsiteX4" fmla="*/ 9154646 w 9154646"/>
              <a:gd name="connsiteY4" fmla="*/ 0 h 3785968"/>
              <a:gd name="connsiteX5" fmla="*/ 9154646 w 9154646"/>
              <a:gd name="connsiteY5" fmla="*/ 3785968 h 3785968"/>
              <a:gd name="connsiteX6" fmla="*/ 0 w 9154646"/>
              <a:gd name="connsiteY6" fmla="*/ 3785968 h 3785968"/>
              <a:gd name="connsiteX7" fmla="*/ 0 w 9154646"/>
              <a:gd name="connsiteY7" fmla="*/ 0 h 3785968"/>
              <a:gd name="connsiteX0" fmla="*/ 0 w 9154646"/>
              <a:gd name="connsiteY0" fmla="*/ 0 h 3785968"/>
              <a:gd name="connsiteX1" fmla="*/ 1312396 w 9154646"/>
              <a:gd name="connsiteY1" fmla="*/ 1368 h 3785968"/>
              <a:gd name="connsiteX2" fmla="*/ 867896 w 9154646"/>
              <a:gd name="connsiteY2" fmla="*/ 1368 h 3785968"/>
              <a:gd name="connsiteX3" fmla="*/ 9154646 w 9154646"/>
              <a:gd name="connsiteY3" fmla="*/ 0 h 3785968"/>
              <a:gd name="connsiteX4" fmla="*/ 9154646 w 9154646"/>
              <a:gd name="connsiteY4" fmla="*/ 3785968 h 3785968"/>
              <a:gd name="connsiteX5" fmla="*/ 0 w 9154646"/>
              <a:gd name="connsiteY5" fmla="*/ 3785968 h 3785968"/>
              <a:gd name="connsiteX6" fmla="*/ 0 w 9154646"/>
              <a:gd name="connsiteY6" fmla="*/ 0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959336 w 9154646"/>
              <a:gd name="connsiteY6" fmla="*/ 928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86336 w 9154646"/>
              <a:gd name="connsiteY6" fmla="*/ 4420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246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60936 w 9154646"/>
              <a:gd name="connsiteY6" fmla="*/ 50555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092686 w 9154646"/>
              <a:gd name="connsiteY6" fmla="*/ 511908 h 3785968"/>
              <a:gd name="connsiteX0" fmla="*/ 867896 w 9154646"/>
              <a:gd name="connsiteY0" fmla="*/ 1368 h 3785968"/>
              <a:gd name="connsiteX1" fmla="*/ 9154646 w 9154646"/>
              <a:gd name="connsiteY1" fmla="*/ 0 h 3785968"/>
              <a:gd name="connsiteX2" fmla="*/ 9154646 w 9154646"/>
              <a:gd name="connsiteY2" fmla="*/ 3785968 h 3785968"/>
              <a:gd name="connsiteX3" fmla="*/ 0 w 9154646"/>
              <a:gd name="connsiteY3" fmla="*/ 3785968 h 3785968"/>
              <a:gd name="connsiteX4" fmla="*/ 0 w 9154646"/>
              <a:gd name="connsiteY4" fmla="*/ 0 h 3785968"/>
              <a:gd name="connsiteX5" fmla="*/ 1312396 w 9154646"/>
              <a:gd name="connsiteY5" fmla="*/ 1368 h 3785968"/>
              <a:gd name="connsiteX6" fmla="*/ 1274296 w 9154646"/>
              <a:gd name="connsiteY6" fmla="*/ 64868 h 3785968"/>
              <a:gd name="connsiteX7" fmla="*/ 1092686 w 9154646"/>
              <a:gd name="connsiteY7" fmla="*/ 511908 h 3785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4646" h="3785968">
                <a:moveTo>
                  <a:pt x="867896" y="1368"/>
                </a:moveTo>
                <a:lnTo>
                  <a:pt x="9154646" y="0"/>
                </a:lnTo>
                <a:lnTo>
                  <a:pt x="9154646" y="3785968"/>
                </a:lnTo>
                <a:lnTo>
                  <a:pt x="0" y="3785968"/>
                </a:lnTo>
                <a:lnTo>
                  <a:pt x="0" y="0"/>
                </a:lnTo>
                <a:lnTo>
                  <a:pt x="1312396" y="1368"/>
                </a:lnTo>
                <a:cubicBezTo>
                  <a:pt x="1512079" y="23821"/>
                  <a:pt x="1310914" y="-20222"/>
                  <a:pt x="1274296" y="64868"/>
                </a:cubicBezTo>
                <a:cubicBezTo>
                  <a:pt x="1237678" y="149958"/>
                  <a:pt x="1110254" y="449043"/>
                  <a:pt x="1092686" y="511908"/>
                </a:cubicBezTo>
              </a:path>
            </a:pathLst>
          </a:custGeom>
          <a:solidFill>
            <a:srgbClr val="0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00200" y="3645024"/>
            <a:ext cx="7308304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РОЛЬ  ОПСА  В  СИСТЕМЕ НЕПРЕРЫВНОГО МЕДИЦИНСКОГО ОБРАЗОВАНИЯ И АККРЕДИТАЦИИ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5869141"/>
            <a:ext cx="727748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8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algn="r"/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 А. Бучко, </a:t>
            </a:r>
          </a:p>
          <a:p>
            <a:pPr algn="r"/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вице-президент ОПСА</a:t>
            </a:r>
            <a:endParaRPr lang="ru-RU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-108520" y="3428793"/>
            <a:ext cx="2160240" cy="208843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11414"/>
            <a:ext cx="954795" cy="1345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 flipH="1">
            <a:off x="1295636" y="3072032"/>
            <a:ext cx="7848364" cy="775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070266" y="3072807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51246" y="3068960"/>
            <a:ext cx="225370" cy="500209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1907996" y="1272607"/>
            <a:ext cx="862357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0" y="6828972"/>
            <a:ext cx="9144000" cy="0"/>
          </a:xfrm>
          <a:prstGeom prst="line">
            <a:avLst/>
          </a:prstGeom>
          <a:ln w="539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-15180" y="1988840"/>
            <a:ext cx="9159179" cy="1440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3342" y="2473732"/>
            <a:ext cx="905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Координационный совет  Омской профессиональной  сестринской ассоциации</a:t>
            </a: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20 апреля 2018 г.</a:t>
            </a:r>
            <a:endParaRPr lang="ru-RU" sz="14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540515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260648"/>
            <a:ext cx="8352928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АККРЕДИТАЦИЯ СПЕЦИАЛИСТА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1415673"/>
            <a:ext cx="90364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r>
              <a:rPr lang="ru-RU" sz="2400" b="1" dirty="0">
                <a:solidFill>
                  <a:srgbClr val="006600"/>
                </a:solidFill>
              </a:rPr>
              <a:t>Аккредитация специалиста проводится путем последовательного прохождения аккредитуемым ее этапов.</a:t>
            </a:r>
          </a:p>
          <a:p>
            <a:pPr>
              <a:buClr>
                <a:srgbClr val="C00000"/>
              </a:buClr>
            </a:pPr>
            <a:endParaRPr lang="ru-RU" sz="2400" b="1" dirty="0" smtClean="0">
              <a:solidFill>
                <a:srgbClr val="006600"/>
              </a:solidFill>
            </a:endParaRPr>
          </a:p>
          <a:p>
            <a:pPr>
              <a:buClr>
                <a:srgbClr val="C00000"/>
              </a:buClr>
            </a:pPr>
            <a:r>
              <a:rPr lang="ru-RU" sz="2400" b="1" u="sng" dirty="0" smtClean="0">
                <a:solidFill>
                  <a:srgbClr val="C00000"/>
                </a:solidFill>
              </a:rPr>
              <a:t>Первичная </a:t>
            </a:r>
            <a:r>
              <a:rPr lang="ru-RU" sz="2400" b="1" u="sng" dirty="0">
                <a:solidFill>
                  <a:srgbClr val="C00000"/>
                </a:solidFill>
              </a:rPr>
              <a:t>аккредитация и первичная специализированная аккредитация </a:t>
            </a:r>
            <a:r>
              <a:rPr lang="ru-RU" sz="2400" b="1" dirty="0">
                <a:solidFill>
                  <a:srgbClr val="006600"/>
                </a:solidFill>
              </a:rPr>
              <a:t>включают следующие этапы:</a:t>
            </a:r>
          </a:p>
          <a:p>
            <a:pPr marL="442913" indent="-2571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6600"/>
                </a:solidFill>
              </a:rPr>
              <a:t>тестирование;</a:t>
            </a:r>
          </a:p>
          <a:p>
            <a:pPr marL="442913" indent="-2571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6600"/>
                </a:solidFill>
              </a:rPr>
              <a:t>оценка практических навыков (умений) в симулированных условиях;</a:t>
            </a:r>
          </a:p>
          <a:p>
            <a:pPr marL="442913" indent="-2571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6600"/>
                </a:solidFill>
              </a:rPr>
              <a:t>решение ситуационных задач</a:t>
            </a:r>
            <a:r>
              <a:rPr lang="ru-RU" sz="2400" b="1" dirty="0" smtClean="0">
                <a:solidFill>
                  <a:srgbClr val="006600"/>
                </a:solidFill>
              </a:rPr>
              <a:t>.</a:t>
            </a:r>
            <a:endParaRPr lang="ru-RU" sz="2400" b="1" dirty="0">
              <a:solidFill>
                <a:srgbClr val="006600"/>
              </a:solidFill>
            </a:endParaRPr>
          </a:p>
          <a:p>
            <a:pPr>
              <a:buClr>
                <a:srgbClr val="C00000"/>
              </a:buClr>
            </a:pPr>
            <a:endParaRPr lang="ru-RU" sz="2400" b="1" dirty="0" smtClean="0">
              <a:solidFill>
                <a:srgbClr val="006600"/>
              </a:solidFill>
            </a:endParaRPr>
          </a:p>
          <a:p>
            <a:pPr>
              <a:buClr>
                <a:srgbClr val="C00000"/>
              </a:buClr>
            </a:pPr>
            <a:r>
              <a:rPr lang="ru-RU" sz="2400" b="1" u="sng" dirty="0" smtClean="0">
                <a:solidFill>
                  <a:srgbClr val="C00000"/>
                </a:solidFill>
              </a:rPr>
              <a:t>Периодическая </a:t>
            </a:r>
            <a:r>
              <a:rPr lang="ru-RU" sz="2400" b="1" u="sng" dirty="0">
                <a:solidFill>
                  <a:srgbClr val="C00000"/>
                </a:solidFill>
              </a:rPr>
              <a:t>аккредитация </a:t>
            </a:r>
            <a:r>
              <a:rPr lang="ru-RU" sz="2400" b="1" dirty="0">
                <a:solidFill>
                  <a:srgbClr val="006600"/>
                </a:solidFill>
              </a:rPr>
              <a:t>включает в себя следующие этапы:</a:t>
            </a:r>
          </a:p>
          <a:p>
            <a:pPr marL="442913" indent="-2571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6600"/>
                </a:solidFill>
              </a:rPr>
              <a:t>оценка портфолио (ЭЛЕКТРОННЫЙ ВАРИАНТ);</a:t>
            </a:r>
          </a:p>
          <a:p>
            <a:pPr marL="442913" indent="-25717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rgbClr val="006600"/>
                </a:solidFill>
              </a:rPr>
              <a:t>тестирование.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128277770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009" y="-21167"/>
            <a:ext cx="903649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СХЕМА  ВЗАИМОДЕЙСТВИЯ  </a:t>
            </a:r>
          </a:p>
          <a:p>
            <a:pPr algn="ctr"/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УЧАСТНИКОВ  ПРОЦЕДУРЫ  АККРЕДИТАЦИИ СПЕЦИАЛИСТОВ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16216" y="1340768"/>
            <a:ext cx="2520280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1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Автоматизированная система проведения аккредитации специалистов (АСПА)</a:t>
            </a:r>
            <a:endParaRPr lang="ru-RU" sz="1100" b="1" dirty="0">
              <a:solidFill>
                <a:srgbClr val="C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1392" y="1479644"/>
            <a:ext cx="1860328" cy="509196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Минздрав России</a:t>
            </a:r>
          </a:p>
        </p:txBody>
      </p:sp>
      <p:cxnSp>
        <p:nvCxnSpPr>
          <p:cNvPr id="5" name="Соединительная линия уступом 4"/>
          <p:cNvCxnSpPr>
            <a:endCxn id="9" idx="1"/>
          </p:cNvCxnSpPr>
          <p:nvPr/>
        </p:nvCxnSpPr>
        <p:spPr>
          <a:xfrm rot="5400000" flipH="1" flipV="1">
            <a:off x="1386931" y="3767183"/>
            <a:ext cx="2049658" cy="1584176"/>
          </a:xfrm>
          <a:prstGeom prst="bentConnector2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83568" y="1921972"/>
            <a:ext cx="0" cy="330722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238268" y="5261847"/>
            <a:ext cx="1621764" cy="5091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Аккредитационные</a:t>
            </a:r>
            <a:r>
              <a:rPr lang="ru-RU" sz="105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подкомиссии по специальностям (АПК)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5261847"/>
            <a:ext cx="1944216" cy="509196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050" b="1" dirty="0" err="1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Аккредитационная</a:t>
            </a:r>
            <a:r>
              <a:rPr lang="ru-RU" sz="105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комиссия Минздрава России </a:t>
            </a:r>
          </a:p>
          <a:p>
            <a:pPr algn="ctr"/>
            <a:r>
              <a:rPr lang="ru-RU" sz="105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в субъекте РФ (АК)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3279844"/>
            <a:ext cx="1512168" cy="5091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4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Аккредитуемые</a:t>
            </a:r>
          </a:p>
        </p:txBody>
      </p:sp>
      <p:cxnSp>
        <p:nvCxnSpPr>
          <p:cNvPr id="10" name="Прямая со стрелкой 9"/>
          <p:cNvCxnSpPr>
            <a:stCxn id="8" idx="0"/>
            <a:endCxn id="4" idx="2"/>
          </p:cNvCxnSpPr>
          <p:nvPr/>
        </p:nvCxnSpPr>
        <p:spPr>
          <a:xfrm flipV="1">
            <a:off x="1079612" y="1988840"/>
            <a:ext cx="41944" cy="327300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442804" y="3275864"/>
            <a:ext cx="1591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006600"/>
                </a:solidFill>
              </a:rPr>
              <a:t>Итоговые протоколы</a:t>
            </a:r>
            <a:endParaRPr lang="ru-RU" sz="1200" b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439211" y="3265698"/>
            <a:ext cx="191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006600"/>
                </a:solidFill>
              </a:rPr>
              <a:t>Утверждение составов АК</a:t>
            </a:r>
            <a:endParaRPr lang="ru-RU" sz="1200" b="1" dirty="0">
              <a:solidFill>
                <a:srgbClr val="0066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24328" y="3284983"/>
            <a:ext cx="1440160" cy="2480919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3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Площадка проведения аккредитации </a:t>
            </a:r>
          </a:p>
          <a:p>
            <a:pPr algn="ctr">
              <a:defRPr/>
            </a:pPr>
            <a:r>
              <a:rPr lang="ru-RU" sz="13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с необходимым организационно-техническим оснащением</a:t>
            </a:r>
            <a:endParaRPr lang="ru-RU" sz="13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157788"/>
            <a:ext cx="792088" cy="608115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1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Личный кабинет в АСПА</a:t>
            </a:r>
            <a:endParaRPr lang="ru-RU" sz="11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60232" y="3284984"/>
            <a:ext cx="792088" cy="504056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1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Личный кабинет в АСПА</a:t>
            </a:r>
            <a:endParaRPr lang="ru-RU" sz="11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73130" y="2905199"/>
            <a:ext cx="2586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6600"/>
                </a:solidFill>
              </a:rPr>
              <a:t>Образовательная организация</a:t>
            </a:r>
            <a:endParaRPr lang="ru-RU" sz="1400" b="1" dirty="0">
              <a:solidFill>
                <a:srgbClr val="006600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4283968" y="3789040"/>
            <a:ext cx="0" cy="151216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860032" y="5333758"/>
            <a:ext cx="1773681" cy="1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88025" y="2780928"/>
            <a:ext cx="1728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6600"/>
                </a:solidFill>
              </a:rPr>
              <a:t>Получение индивидуального задания из Единой базы оценочных средств</a:t>
            </a:r>
            <a:endParaRPr lang="ru-RU" sz="1100" b="1" dirty="0">
              <a:solidFill>
                <a:srgbClr val="006600"/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051720" y="5693895"/>
            <a:ext cx="1152128" cy="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051720" y="5333855"/>
            <a:ext cx="1224135" cy="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51721" y="5142384"/>
            <a:ext cx="12241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rgbClr val="006600"/>
                </a:solidFill>
              </a:rPr>
              <a:t>Формирование АПК</a:t>
            </a:r>
            <a:endParaRPr lang="ru-RU" sz="900" b="1" dirty="0">
              <a:solidFill>
                <a:srgbClr val="00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79712" y="5684603"/>
            <a:ext cx="12961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Результаты этапов аккредитации (протоколы)</a:t>
            </a:r>
            <a:endParaRPr lang="ru-RU" sz="900" b="1" dirty="0">
              <a:solidFill>
                <a:srgbClr val="00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60032" y="4797152"/>
            <a:ext cx="16561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Допуск к аккредитации, фиксация результатов, формирование протоколов </a:t>
            </a:r>
            <a:endParaRPr lang="ru-RU" sz="900" b="1" dirty="0">
              <a:solidFill>
                <a:srgbClr val="0066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17752" y="56953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Результаты проведения этапа аккредитации </a:t>
            </a:r>
            <a:endParaRPr lang="ru-RU" sz="900" b="1" dirty="0">
              <a:solidFill>
                <a:srgbClr val="006600"/>
              </a:solidFill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4860032" y="5693895"/>
            <a:ext cx="1800201" cy="2172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3953835" y="4047165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006600"/>
                </a:solidFill>
              </a:rPr>
              <a:t>Результат прохождения </a:t>
            </a:r>
          </a:p>
          <a:p>
            <a:pPr algn="ctr"/>
            <a:r>
              <a:rPr lang="ru-RU" sz="1000" b="1" dirty="0" smtClean="0">
                <a:solidFill>
                  <a:srgbClr val="006600"/>
                </a:solidFill>
              </a:rPr>
              <a:t>этапа аккредитации (протокол).</a:t>
            </a:r>
            <a:endParaRPr lang="ru-RU" sz="1000" b="1" dirty="0">
              <a:solidFill>
                <a:srgbClr val="006600"/>
              </a:solidFill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3541823" y="3789040"/>
            <a:ext cx="22065" cy="1467544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6200000">
            <a:off x="2614216" y="4085569"/>
            <a:ext cx="1301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006600"/>
                </a:solidFill>
              </a:rPr>
              <a:t>Подача документов на допуск</a:t>
            </a:r>
          </a:p>
          <a:p>
            <a:pPr algn="ctr"/>
            <a:r>
              <a:rPr lang="ru-RU" sz="1000" b="1" dirty="0" smtClean="0">
                <a:solidFill>
                  <a:srgbClr val="006600"/>
                </a:solidFill>
              </a:rPr>
              <a:t>к аккредитации</a:t>
            </a:r>
            <a:endParaRPr lang="ru-RU" sz="1000" b="1" dirty="0">
              <a:solidFill>
                <a:srgbClr val="006600"/>
              </a:solidFill>
            </a:endParaRPr>
          </a:p>
        </p:txBody>
      </p:sp>
      <p:cxnSp>
        <p:nvCxnSpPr>
          <p:cNvPr id="30" name="Прямая со стрелкой 29"/>
          <p:cNvCxnSpPr>
            <a:stCxn id="15" idx="1"/>
            <a:endCxn id="9" idx="3"/>
          </p:cNvCxnSpPr>
          <p:nvPr/>
        </p:nvCxnSpPr>
        <p:spPr>
          <a:xfrm flipH="1" flipV="1">
            <a:off x="4716016" y="3534442"/>
            <a:ext cx="1944216" cy="257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475656" y="3039343"/>
            <a:ext cx="1728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Выдача свидетельств/выписок</a:t>
            </a:r>
            <a:endParaRPr lang="ru-RU" sz="1200" b="1" dirty="0">
              <a:solidFill>
                <a:srgbClr val="0066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88224" y="2905199"/>
            <a:ext cx="2448272" cy="2932712"/>
          </a:xfrm>
          <a:prstGeom prst="rect">
            <a:avLst/>
          </a:prstGeom>
          <a:noFill/>
          <a:ln w="1905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rgbClr val="006600"/>
              </a:solidFill>
            </a:endParaRPr>
          </a:p>
        </p:txBody>
      </p:sp>
      <p:cxnSp>
        <p:nvCxnSpPr>
          <p:cNvPr id="33" name="Прямая со стрелкой 32"/>
          <p:cNvCxnSpPr>
            <a:endCxn id="4" idx="3"/>
          </p:cNvCxnSpPr>
          <p:nvPr/>
        </p:nvCxnSpPr>
        <p:spPr>
          <a:xfrm flipH="1">
            <a:off x="2051720" y="1734242"/>
            <a:ext cx="4464496" cy="0"/>
          </a:xfrm>
          <a:prstGeom prst="straightConnector1">
            <a:avLst/>
          </a:prstGeom>
          <a:ln w="2540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468912" y="1268760"/>
            <a:ext cx="3615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Контроль проведения и мониторинг результатов проведения процедуры аккредитации </a:t>
            </a:r>
            <a:endParaRPr lang="ru-RU" sz="1200" b="1" dirty="0">
              <a:solidFill>
                <a:srgbClr val="006600"/>
              </a:solidFill>
            </a:endParaRPr>
          </a:p>
        </p:txBody>
      </p:sp>
      <p:cxnSp>
        <p:nvCxnSpPr>
          <p:cNvPr id="35" name="Прямая со стрелкой 34"/>
          <p:cNvCxnSpPr>
            <a:stCxn id="3" idx="2"/>
          </p:cNvCxnSpPr>
          <p:nvPr/>
        </p:nvCxnSpPr>
        <p:spPr>
          <a:xfrm>
            <a:off x="7776356" y="1844824"/>
            <a:ext cx="0" cy="1080119"/>
          </a:xfrm>
          <a:prstGeom prst="straightConnector1">
            <a:avLst/>
          </a:prstGeom>
          <a:ln w="2540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6200000">
            <a:off x="6468310" y="1887214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Доступ к АСПА через</a:t>
            </a:r>
          </a:p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 личный кабинет с </a:t>
            </a:r>
          </a:p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использованием тех. </a:t>
            </a:r>
            <a:r>
              <a:rPr lang="ru-RU" sz="900" b="1" dirty="0" err="1" smtClean="0">
                <a:solidFill>
                  <a:srgbClr val="006600"/>
                </a:solidFill>
              </a:rPr>
              <a:t>ср-в</a:t>
            </a:r>
            <a:endParaRPr lang="ru-RU" sz="9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 обр. организации</a:t>
            </a:r>
            <a:endParaRPr lang="ru-RU" sz="900" b="1" dirty="0">
              <a:solidFill>
                <a:srgbClr val="0066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20072" y="6309320"/>
            <a:ext cx="1728192" cy="360040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9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Ответственный от образовательной организации</a:t>
            </a:r>
            <a:endParaRPr lang="ru-RU" sz="9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8" name="Соединительная линия уступом 169"/>
          <p:cNvCxnSpPr>
            <a:stCxn id="37" idx="1"/>
          </p:cNvCxnSpPr>
          <p:nvPr/>
        </p:nvCxnSpPr>
        <p:spPr>
          <a:xfrm rot="10800000">
            <a:off x="3563888" y="5765902"/>
            <a:ext cx="1656184" cy="723438"/>
          </a:xfrm>
          <a:prstGeom prst="bentConnector3">
            <a:avLst>
              <a:gd name="adj1" fmla="val 98310"/>
            </a:avLst>
          </a:prstGeom>
          <a:ln w="2540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Соединительная линия уступом 169"/>
          <p:cNvCxnSpPr>
            <a:stCxn id="37" idx="3"/>
            <a:endCxn id="13" idx="2"/>
          </p:cNvCxnSpPr>
          <p:nvPr/>
        </p:nvCxnSpPr>
        <p:spPr>
          <a:xfrm flipV="1">
            <a:off x="6948264" y="5765902"/>
            <a:ext cx="1296144" cy="723438"/>
          </a:xfrm>
          <a:prstGeom prst="bentConnector2">
            <a:avLst/>
          </a:prstGeom>
          <a:ln w="2540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63888" y="5877272"/>
            <a:ext cx="16561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006600"/>
                </a:solidFill>
              </a:rPr>
              <a:t>Решение орг. и тех. вопросов на площадке обр. организации</a:t>
            </a:r>
            <a:endParaRPr lang="ru-RU" sz="1000" b="1" dirty="0">
              <a:solidFill>
                <a:srgbClr val="0066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76256" y="5949280"/>
            <a:ext cx="13681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6600"/>
                </a:solidFill>
              </a:rPr>
              <a:t>Решение орг. и тех. вопросов на площадке обр. организации</a:t>
            </a:r>
            <a:endParaRPr lang="ru-RU" sz="9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55087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-27384"/>
            <a:ext cx="903649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ПОДГОТОВКА К ПРОВЕДЕНИЮ ПЕРВИЧНОЙ АККРЕДИТАЦИИ В 2018 ГОДУ СПЕЦИАЛИСТОВ СО СРЕДНИМ ПРОФЕССИОНАЛЬНЫМ ОБРАЗОВАНИЕМ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60232" y="1746937"/>
            <a:ext cx="2376264" cy="14035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rgbClr val="00660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87136" y="1700808"/>
            <a:ext cx="1872208" cy="1449665"/>
            <a:chOff x="395536" y="1268760"/>
            <a:chExt cx="3168352" cy="172819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95536" y="1268760"/>
              <a:ext cx="3168352" cy="17281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>
                <a:solidFill>
                  <a:srgbClr val="0066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4645" y="1600246"/>
              <a:ext cx="3050136" cy="11317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Формирование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фонда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оценочных средств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051720" y="1679322"/>
            <a:ext cx="4536504" cy="1533654"/>
            <a:chOff x="3995936" y="1202128"/>
            <a:chExt cx="4752528" cy="1872208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995936" y="1268760"/>
              <a:ext cx="4752528" cy="17281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>
                <a:solidFill>
                  <a:srgbClr val="0066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39952" y="1202128"/>
              <a:ext cx="4608512" cy="18722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Разработка оценочных средств для каждой специальности среднего профессионального образования: тестовые задания, паспорта практических заданий.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экспертизы оценочных средств экспертами образовательного и профессионального сообщества. </a:t>
              </a:r>
              <a:endParaRPr lang="ru-RU" sz="1100" b="1" strike="sngStrike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репетиционных тестирований.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Доработка оценочных средств по результатам тестирований.</a:t>
              </a:r>
              <a:endParaRPr lang="ru-RU" sz="11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7136" y="3261242"/>
            <a:ext cx="1872208" cy="1679926"/>
            <a:chOff x="395536" y="3140968"/>
            <a:chExt cx="3168352" cy="1224136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95536" y="3140968"/>
              <a:ext cx="3168352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 dirty="0">
                <a:solidFill>
                  <a:srgbClr val="0066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0958" y="3421795"/>
              <a:ext cx="2469060" cy="667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Доработка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программного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обеспечения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051720" y="3261242"/>
            <a:ext cx="4536504" cy="1679926"/>
            <a:chOff x="3995936" y="3122900"/>
            <a:chExt cx="4752528" cy="1242204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3995936" y="3140968"/>
              <a:ext cx="4752528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>
                <a:solidFill>
                  <a:srgbClr val="0066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22700" y="3122900"/>
              <a:ext cx="4608512" cy="115212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Устранение недочетов автоматизированной системы проведения аккредитации (АСПА), выявленных в результате проведения аккредитации специалистов в 2017 году.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Автоматизация взаимодействия АСПА с Федеральным регистром медицинских работников. </a:t>
              </a:r>
            </a:p>
            <a:p>
              <a:pPr marL="185738" indent="-185738" algn="just">
                <a:buFontTx/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доработки АСПА в части расширения функционала для проведения аккредитации специалистов со средним профессиональным образованием</a:t>
              </a:r>
              <a:endParaRPr lang="ru-RU" sz="1100" b="1" dirty="0" smtClean="0">
                <a:solidFill>
                  <a:srgbClr val="006600"/>
                </a:solidFill>
              </a:endParaRPr>
            </a:p>
            <a:p>
              <a:pPr marL="185738" indent="-185738" algn="just">
                <a:buAutoNum type="arabicPeriod"/>
              </a:pPr>
              <a:endParaRPr lang="ru-RU" sz="11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342900" indent="-342900" algn="just">
                <a:buAutoNum type="arabicPeriod"/>
              </a:pPr>
              <a:endParaRPr lang="ru-RU" sz="11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87136" y="5094218"/>
            <a:ext cx="1872208" cy="1440160"/>
            <a:chOff x="395536" y="4509120"/>
            <a:chExt cx="3168352" cy="1944216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395536" y="4509120"/>
              <a:ext cx="3168352" cy="19442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>
                <a:solidFill>
                  <a:srgbClr val="0066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6293" y="4982630"/>
              <a:ext cx="2450177" cy="1059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Доработка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нормативной </a:t>
              </a:r>
            </a:p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правовой базы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051720" y="5094218"/>
            <a:ext cx="4536504" cy="1486289"/>
            <a:chOff x="3995936" y="4509120"/>
            <a:chExt cx="4752528" cy="144016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995936" y="4509120"/>
              <a:ext cx="4752528" cy="14401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solidFill>
                  <a:srgbClr val="0066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39952" y="4509120"/>
              <a:ext cx="4608512" cy="144016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85738" indent="-185738" algn="just">
                <a:buAutoNum type="arabicPeriod"/>
              </a:pPr>
              <a:r>
                <a:rPr lang="ru-RU" sz="1000" b="1" dirty="0" smtClean="0">
                  <a:solidFill>
                    <a:srgbClr val="006600"/>
                  </a:solidFill>
                  <a:cs typeface="Times New Roman" pitchFamily="18" charset="0"/>
                </a:rPr>
                <a:t>Внесение изменений в Положение об аккредитации специалистов (проведение аккредитации специалистов со средним профессиональным образованием).</a:t>
              </a:r>
            </a:p>
            <a:p>
              <a:pPr marL="185738" indent="-185738" algn="just">
                <a:buAutoNum type="arabicPeriod"/>
              </a:pPr>
              <a:r>
                <a:rPr lang="ru-RU" sz="1000" b="1" dirty="0" smtClean="0">
                  <a:solidFill>
                    <a:srgbClr val="006600"/>
                  </a:solidFill>
                  <a:cs typeface="Times New Roman" pitchFamily="18" charset="0"/>
                </a:rPr>
                <a:t>Актуализация методических рекомендация для всех участников первичной аккредитации (аккредитуемые, члены комиссии, ответственные лица). </a:t>
              </a:r>
            </a:p>
            <a:p>
              <a:pPr marL="185738" indent="-185738" algn="just">
                <a:buFontTx/>
                <a:buAutoNum type="arabicPeriod"/>
              </a:pPr>
              <a:r>
                <a:rPr lang="ru-RU" sz="1000" b="1" dirty="0" smtClean="0">
                  <a:solidFill>
                    <a:srgbClr val="006600"/>
                  </a:solidFill>
                  <a:cs typeface="Times New Roman" pitchFamily="18" charset="0"/>
                </a:rPr>
                <a:t>Разработка и утверждение профессиональных стандартов для специалистов со средним медицинским и фармацевтическим образованием.</a:t>
              </a:r>
            </a:p>
            <a:p>
              <a:pPr marL="185738" indent="-185738" algn="just"/>
              <a:endParaRPr lang="ru-RU" sz="10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cxnSp>
        <p:nvCxnSpPr>
          <p:cNvPr id="22" name="Прямая соединительная линия 21"/>
          <p:cNvCxnSpPr/>
          <p:nvPr/>
        </p:nvCxnSpPr>
        <p:spPr>
          <a:xfrm>
            <a:off x="2008856" y="3261242"/>
            <a:ext cx="0" cy="1679926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008856" y="1718061"/>
            <a:ext cx="0" cy="143241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5496" y="1329746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ЗАДАЧИ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491880" y="1340768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МЕРОПРИЯТИЯ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6631088" y="1764190"/>
            <a:ext cx="0" cy="138628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60232" y="1790370"/>
            <a:ext cx="23762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1, 2 и 4. Под руководством ВУНМЦ:</a:t>
            </a:r>
          </a:p>
          <a:p>
            <a:pPr marL="228600" indent="-228600"/>
            <a:endParaRPr lang="ru-RU" sz="11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Образовательные организации</a:t>
            </a:r>
          </a:p>
          <a:p>
            <a:pPr marL="228600" indent="-228600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Профсообщетсво</a:t>
            </a:r>
          </a:p>
          <a:p>
            <a:pPr marL="228600" indent="-228600"/>
            <a:endParaRPr lang="ru-RU" sz="11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3. МЦА Минздрава России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660232" y="3307370"/>
            <a:ext cx="2376264" cy="16337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006600"/>
              </a:solidFill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631088" y="3307371"/>
            <a:ext cx="0" cy="163379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6760816" y="1336944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ИСПОЛНИТЕЛЬ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6660233" y="5094218"/>
            <a:ext cx="2467684" cy="1488847"/>
            <a:chOff x="395536" y="3140968"/>
            <a:chExt cx="3290243" cy="1226308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395536" y="3140968"/>
              <a:ext cx="3168352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0066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1545" y="3190030"/>
              <a:ext cx="3194234" cy="1177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AutoNum type="arabicPeriod"/>
              </a:pPr>
              <a:r>
                <a:rPr lang="ru-RU" sz="1200" b="1" dirty="0" smtClean="0">
                  <a:solidFill>
                    <a:srgbClr val="006600"/>
                  </a:solidFill>
                  <a:cs typeface="Times New Roman" pitchFamily="18" charset="0"/>
                </a:rPr>
                <a:t>Минздрав России</a:t>
              </a:r>
            </a:p>
            <a:p>
              <a:pPr marL="228600" indent="-228600">
                <a:buAutoNum type="arabicPeriod"/>
              </a:pPr>
              <a:endParaRPr lang="ru-RU" sz="12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228600" indent="-228600">
                <a:buAutoNum type="arabicPeriod"/>
              </a:pPr>
              <a:r>
                <a:rPr lang="ru-RU" sz="1200" b="1" dirty="0" smtClean="0">
                  <a:solidFill>
                    <a:srgbClr val="006600"/>
                  </a:solidFill>
                  <a:cs typeface="Times New Roman" pitchFamily="18" charset="0"/>
                </a:rPr>
                <a:t>МЦА и ВУНМЦ Минздрава России</a:t>
              </a:r>
            </a:p>
            <a:p>
              <a:pPr marL="228600" indent="-228600">
                <a:buAutoNum type="arabicPeriod"/>
              </a:pPr>
              <a:endParaRPr lang="ru-RU" sz="12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228600" indent="-228600">
                <a:buAutoNum type="arabicPeriod"/>
              </a:pPr>
              <a:r>
                <a:rPr lang="ru-RU" sz="1200" b="1" dirty="0" smtClean="0">
                  <a:solidFill>
                    <a:srgbClr val="006600"/>
                  </a:solidFill>
                  <a:cs typeface="Times New Roman" pitchFamily="18" charset="0"/>
                </a:rPr>
                <a:t>Минздрав России, </a:t>
              </a:r>
              <a:r>
                <a:rPr lang="ru-RU" sz="12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профсообщество</a:t>
              </a:r>
              <a:endParaRPr lang="ru-RU" sz="12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cxnSp>
        <p:nvCxnSpPr>
          <p:cNvPr id="34" name="Прямая соединительная линия 33"/>
          <p:cNvCxnSpPr/>
          <p:nvPr/>
        </p:nvCxnSpPr>
        <p:spPr>
          <a:xfrm>
            <a:off x="2008856" y="5094218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631088" y="5140347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149607" y="3822460"/>
            <a:ext cx="1372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Минздрав России</a:t>
            </a:r>
            <a:endParaRPr lang="ru-RU" sz="12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55087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45" y="9530"/>
            <a:ext cx="9158833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ПОДГОТОВКА К ПРОВЕДЕНИЮ ПЕРВИЧНОЙ АККРЕДИТАЦИИ В 2018 ГОДУ СПЕЦИАЛИСТОВ СО СРЕДНИМ ПРОФЕССИОНАЛЬНЫМ ОБРАЗОВАНИЕМ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60232" y="1772815"/>
            <a:ext cx="2376264" cy="1384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rgbClr val="006600"/>
              </a:solidFill>
            </a:endParaRPr>
          </a:p>
        </p:txBody>
      </p:sp>
      <p:grpSp>
        <p:nvGrpSpPr>
          <p:cNvPr id="4" name="Группа 28"/>
          <p:cNvGrpSpPr/>
          <p:nvPr/>
        </p:nvGrpSpPr>
        <p:grpSpPr>
          <a:xfrm>
            <a:off x="107504" y="1772816"/>
            <a:ext cx="1872209" cy="1384995"/>
            <a:chOff x="395536" y="1268760"/>
            <a:chExt cx="3168352" cy="172819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95536" y="1268760"/>
              <a:ext cx="3168352" cy="17281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>
                <a:solidFill>
                  <a:srgbClr val="0066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0624" y="1486008"/>
              <a:ext cx="2680912" cy="1267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Формирование базы для проведения аккредитации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7" name="Группа 31"/>
          <p:cNvGrpSpPr/>
          <p:nvPr/>
        </p:nvGrpSpPr>
        <p:grpSpPr>
          <a:xfrm>
            <a:off x="2123729" y="1772817"/>
            <a:ext cx="4392488" cy="1384994"/>
            <a:chOff x="3995936" y="1268760"/>
            <a:chExt cx="4752528" cy="1872208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3995936" y="1268760"/>
              <a:ext cx="4752528" cy="18722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>
                <a:solidFill>
                  <a:srgbClr val="0066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39952" y="1268760"/>
              <a:ext cx="4608512" cy="18722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Формирование перечня </a:t>
              </a:r>
              <a:r>
                <a:rPr lang="ru-RU" sz="11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СУЗов</a:t>
              </a: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, на базе которых будет проводится первичная аккредитация.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Формирование реестра лиц, ответственных за проведение первичной аккредитации.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обучающих семинаров для ответственных лиц.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Проверка готовности </a:t>
              </a:r>
              <a:r>
                <a:rPr lang="ru-RU" sz="11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СУЗов</a:t>
              </a: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 к проведению первичной аккредитации (организационно-техническая оснащенность).</a:t>
              </a:r>
            </a:p>
          </p:txBody>
        </p:sp>
      </p:grpSp>
      <p:grpSp>
        <p:nvGrpSpPr>
          <p:cNvPr id="10" name="Группа 41"/>
          <p:cNvGrpSpPr/>
          <p:nvPr/>
        </p:nvGrpSpPr>
        <p:grpSpPr>
          <a:xfrm>
            <a:off x="107504" y="3356992"/>
            <a:ext cx="1872207" cy="1440160"/>
            <a:chOff x="395536" y="3140968"/>
            <a:chExt cx="3168352" cy="1224136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95536" y="3140968"/>
              <a:ext cx="3168352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 dirty="0">
                <a:solidFill>
                  <a:srgbClr val="0066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5538" y="3447002"/>
              <a:ext cx="3168350" cy="667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Формирование </a:t>
              </a:r>
              <a:r>
                <a:rPr lang="ru-RU" sz="15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аккредитационных</a:t>
              </a:r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 комиссий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3" name="Группа 47"/>
          <p:cNvGrpSpPr/>
          <p:nvPr/>
        </p:nvGrpSpPr>
        <p:grpSpPr>
          <a:xfrm>
            <a:off x="2123729" y="3358119"/>
            <a:ext cx="4392488" cy="1439036"/>
            <a:chOff x="3995936" y="3140968"/>
            <a:chExt cx="4752528" cy="1224136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3995936" y="3140968"/>
              <a:ext cx="4752528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>
                <a:solidFill>
                  <a:srgbClr val="0066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22700" y="3212974"/>
              <a:ext cx="4608512" cy="115212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Предложения по составам </a:t>
              </a:r>
              <a:r>
                <a:rPr lang="ru-RU" sz="11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аккредитационных</a:t>
              </a: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 комиссий по субъектам РФ с учетом количества образовательных организаций и специальностей.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Утверждение составов </a:t>
              </a:r>
              <a:r>
                <a:rPr lang="ru-RU" sz="11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аккредитационных</a:t>
              </a: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 комиссий по субъектам РФ.</a:t>
              </a: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обучающих семинаров для председателей и членов </a:t>
              </a:r>
              <a:r>
                <a:rPr lang="ru-RU" sz="11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аккредитационных</a:t>
              </a: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 комиссий.</a:t>
              </a:r>
            </a:p>
            <a:p>
              <a:pPr marL="342900" indent="-342900" algn="just">
                <a:buAutoNum type="arabicPeriod"/>
              </a:pPr>
              <a:endParaRPr lang="ru-RU" sz="11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342900" indent="-342900" algn="just">
                <a:buAutoNum type="arabicPeriod"/>
              </a:pPr>
              <a:endParaRPr lang="ru-RU" sz="11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6" name="Группа 54"/>
          <p:cNvGrpSpPr/>
          <p:nvPr/>
        </p:nvGrpSpPr>
        <p:grpSpPr>
          <a:xfrm>
            <a:off x="107505" y="5085184"/>
            <a:ext cx="1872208" cy="1440160"/>
            <a:chOff x="395536" y="4509120"/>
            <a:chExt cx="3168352" cy="1944216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395536" y="4509120"/>
              <a:ext cx="3168352" cy="19442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b="1">
                <a:solidFill>
                  <a:srgbClr val="0066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6443" y="4951468"/>
              <a:ext cx="2680913" cy="1059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5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аккредитации специалистов</a:t>
              </a:r>
              <a:endParaRPr lang="ru-RU" sz="15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19" name="Группа 55"/>
          <p:cNvGrpSpPr/>
          <p:nvPr/>
        </p:nvGrpSpPr>
        <p:grpSpPr>
          <a:xfrm>
            <a:off x="2123729" y="5085184"/>
            <a:ext cx="4392488" cy="1440160"/>
            <a:chOff x="3995936" y="4509120"/>
            <a:chExt cx="4752528" cy="144016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995936" y="4509120"/>
              <a:ext cx="4752528" cy="14401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>
                <a:solidFill>
                  <a:srgbClr val="0066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39952" y="4509120"/>
              <a:ext cx="4608512" cy="144016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just">
                <a:buAutoNum type="arabicPeriod"/>
              </a:pPr>
              <a:endParaRPr lang="ru-RU" sz="11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342900" indent="-342900" algn="just">
                <a:buAutoNum type="arabicPeriod"/>
              </a:pPr>
              <a:endParaRPr lang="ru-RU" sz="11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342900" indent="-342900" algn="just">
                <a:buAutoNum type="arabicPeriod"/>
              </a:pPr>
              <a:endParaRPr lang="ru-RU" sz="1100" b="1" dirty="0" smtClean="0">
                <a:solidFill>
                  <a:srgbClr val="006600"/>
                </a:solidFill>
                <a:cs typeface="Times New Roman" pitchFamily="18" charset="0"/>
              </a:endParaRPr>
            </a:p>
            <a:p>
              <a:pPr marL="185738" indent="-185738" algn="just">
                <a:buAutoNum type="arabicPeriod"/>
              </a:pPr>
              <a:r>
                <a:rPr lang="ru-RU" sz="1100" b="1" dirty="0" smtClean="0">
                  <a:solidFill>
                    <a:srgbClr val="006600"/>
                  </a:solidFill>
                  <a:cs typeface="Times New Roman" pitchFamily="18" charset="0"/>
                </a:rPr>
                <a:t>Проведение первичной аккредитации выпускников всех специальностей среднего профессионального образования.</a:t>
              </a:r>
              <a:endParaRPr lang="ru-RU" sz="11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cxnSp>
        <p:nvCxnSpPr>
          <p:cNvPr id="22" name="Прямая соединительная линия 21"/>
          <p:cNvCxnSpPr/>
          <p:nvPr/>
        </p:nvCxnSpPr>
        <p:spPr>
          <a:xfrm>
            <a:off x="2051721" y="3356992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051721" y="1790069"/>
            <a:ext cx="0" cy="136774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07505" y="1340768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ЗАДАЧИ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491880" y="1340768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МЕРОПРИЯТИЯ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6588224" y="1790068"/>
            <a:ext cx="0" cy="136774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660232" y="3356991"/>
            <a:ext cx="2376264" cy="14401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006600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588224" y="3356991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6876256" y="1340768"/>
            <a:ext cx="194421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lIns="95782" tIns="47891" rIns="95782" bIns="47891" anchor="ctr"/>
          <a:lstStyle/>
          <a:p>
            <a:pPr algn="ctr" eaLnBrk="0" hangingPunct="0">
              <a:lnSpc>
                <a:spcPct val="8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ИСПОЛНИТЕЛЬ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grpSp>
        <p:nvGrpSpPr>
          <p:cNvPr id="30" name="Группа 56"/>
          <p:cNvGrpSpPr/>
          <p:nvPr/>
        </p:nvGrpSpPr>
        <p:grpSpPr>
          <a:xfrm>
            <a:off x="6660232" y="5085183"/>
            <a:ext cx="2395678" cy="1440160"/>
            <a:chOff x="395535" y="3140968"/>
            <a:chExt cx="3194235" cy="1224136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395536" y="3140968"/>
              <a:ext cx="3168352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rgbClr val="0066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95535" y="3544241"/>
              <a:ext cx="3194235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 algn="ctr"/>
              <a:r>
                <a:rPr lang="ru-RU" sz="1200" b="1" dirty="0" err="1" smtClean="0">
                  <a:solidFill>
                    <a:srgbClr val="006600"/>
                  </a:solidFill>
                  <a:cs typeface="Times New Roman" pitchFamily="18" charset="0"/>
                </a:rPr>
                <a:t>Аккредитационная</a:t>
              </a:r>
              <a:r>
                <a:rPr lang="ru-RU" sz="1200" b="1" dirty="0" smtClean="0">
                  <a:solidFill>
                    <a:srgbClr val="006600"/>
                  </a:solidFill>
                  <a:cs typeface="Times New Roman" pitchFamily="18" charset="0"/>
                </a:rPr>
                <a:t> комиссия, Минздрав России</a:t>
              </a:r>
              <a:endParaRPr lang="ru-RU" sz="1200" b="1" dirty="0">
                <a:solidFill>
                  <a:srgbClr val="006600"/>
                </a:solidFill>
                <a:cs typeface="Times New Roman" pitchFamily="18" charset="0"/>
              </a:endParaRPr>
            </a:p>
          </p:txBody>
        </p:sp>
      </p:grpSp>
      <p:cxnSp>
        <p:nvCxnSpPr>
          <p:cNvPr id="33" name="Прямая соединительная линия 32"/>
          <p:cNvCxnSpPr/>
          <p:nvPr/>
        </p:nvCxnSpPr>
        <p:spPr>
          <a:xfrm>
            <a:off x="2051721" y="5085184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588224" y="5085183"/>
            <a:ext cx="0" cy="144016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660232" y="1772816"/>
            <a:ext cx="2395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Субъект РФ</a:t>
            </a:r>
          </a:p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Субъект РФ, образовательная организация</a:t>
            </a:r>
          </a:p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МЦА и ВУНМЦ Минздрава России</a:t>
            </a:r>
          </a:p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Субъект РФ, </a:t>
            </a:r>
            <a:r>
              <a:rPr lang="ru-RU" sz="1200" b="1" dirty="0" err="1" smtClean="0">
                <a:solidFill>
                  <a:srgbClr val="006600"/>
                </a:solidFill>
                <a:cs typeface="Times New Roman" pitchFamily="18" charset="0"/>
              </a:rPr>
              <a:t>профсообщество</a:t>
            </a:r>
            <a:endParaRPr lang="ru-RU" sz="12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>
              <a:buAutoNum type="arabicPeriod"/>
            </a:pPr>
            <a:endParaRPr lang="ru-RU" sz="12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>
              <a:buAutoNum type="arabicPeriod"/>
            </a:pPr>
            <a:endParaRPr lang="ru-RU" sz="1200" b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24736" y="3356991"/>
            <a:ext cx="2555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Субъект РФ, </a:t>
            </a:r>
            <a:r>
              <a:rPr lang="ru-RU" sz="1200" b="1" dirty="0" err="1" smtClean="0">
                <a:solidFill>
                  <a:srgbClr val="006600"/>
                </a:solidFill>
                <a:cs typeface="Times New Roman" pitchFamily="18" charset="0"/>
              </a:rPr>
              <a:t>профсообщество</a:t>
            </a: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, образовательная организация</a:t>
            </a:r>
          </a:p>
          <a:p>
            <a:pPr marL="228600" indent="-228600">
              <a:buAutoNum type="arabicPeriod"/>
            </a:pPr>
            <a:endParaRPr lang="ru-RU" sz="12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Минздрав России</a:t>
            </a:r>
          </a:p>
          <a:p>
            <a:pPr marL="228600" indent="-228600">
              <a:buAutoNum type="arabicPeriod"/>
            </a:pPr>
            <a:endParaRPr lang="ru-RU" sz="12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МЦА и ВУНМЦ Минздрава России</a:t>
            </a:r>
            <a:endParaRPr lang="ru-RU" sz="12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55087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ИНФОРМАЦИОННЫЕ  И  МЕТОДИЧЕСКИЕ  МАТЕРИАЛЫ </a:t>
            </a:r>
          </a:p>
          <a:p>
            <a:pPr algn="ctr"/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  ПРОХОЖДЕНИЮ  ПРОЦЕДУРЫ  АККРЕДИТАЦИИ   СПЕЦИАЛИСТАМИ 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  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СРЕДНИМ   ПРОФЕССИОНАЛЬНЫМ  ОБРАЗОВАНИЕМ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412776"/>
            <a:ext cx="9036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 smtClean="0">
                <a:solidFill>
                  <a:srgbClr val="006600"/>
                </a:solidFill>
                <a:hlinkClick r:id="rId3"/>
              </a:rPr>
              <a:t>www.fmza.ru</a:t>
            </a:r>
            <a:r>
              <a:rPr lang="en-US" sz="1400" b="1" dirty="0" smtClean="0">
                <a:solidFill>
                  <a:srgbClr val="006600"/>
                </a:solidFill>
              </a:rPr>
              <a:t> </a:t>
            </a:r>
            <a:r>
              <a:rPr lang="ru-RU" sz="1400" b="1" dirty="0" smtClean="0">
                <a:solidFill>
                  <a:srgbClr val="006600"/>
                </a:solidFill>
              </a:rPr>
              <a:t> - Адрес</a:t>
            </a:r>
            <a:r>
              <a:rPr lang="en-US" sz="1400" b="1" dirty="0" smtClean="0">
                <a:solidFill>
                  <a:srgbClr val="006600"/>
                </a:solidFill>
              </a:rPr>
              <a:t> </a:t>
            </a:r>
            <a:r>
              <a:rPr lang="ru-RU" sz="1400" b="1" dirty="0" smtClean="0">
                <a:solidFill>
                  <a:srgbClr val="006600"/>
                </a:solidFill>
              </a:rPr>
              <a:t>официального сайта  Методического центра аккредитации специалистов Минздрава России</a:t>
            </a:r>
          </a:p>
          <a:p>
            <a:pPr algn="just">
              <a:spcAft>
                <a:spcPts val="600"/>
              </a:spcAft>
            </a:pPr>
            <a:r>
              <a:rPr lang="ru-RU" sz="1400" b="1" dirty="0" smtClean="0">
                <a:solidFill>
                  <a:srgbClr val="006600"/>
                </a:solidFill>
              </a:rPr>
              <a:t>1 – раздел для аккредитуемых со средним профессиональным образованием</a:t>
            </a:r>
          </a:p>
          <a:p>
            <a:pPr algn="just">
              <a:spcAft>
                <a:spcPts val="600"/>
              </a:spcAft>
            </a:pPr>
            <a:r>
              <a:rPr lang="ru-RU" sz="1400" b="1" dirty="0" smtClean="0">
                <a:solidFill>
                  <a:srgbClr val="006600"/>
                </a:solidFill>
              </a:rPr>
              <a:t>2 – инструкции и методические материалы для аккредитации специалистов по всем специальностям СПО</a:t>
            </a:r>
          </a:p>
          <a:p>
            <a:pPr algn="just">
              <a:spcAft>
                <a:spcPts val="600"/>
              </a:spcAft>
            </a:pPr>
            <a:r>
              <a:rPr lang="ru-RU" sz="1400" b="1" dirty="0" smtClean="0">
                <a:solidFill>
                  <a:srgbClr val="006600"/>
                </a:solidFill>
              </a:rPr>
              <a:t>3 – выбор специальности для доступа к странице с оценочными средствами</a:t>
            </a:r>
          </a:p>
          <a:p>
            <a:pPr algn="just">
              <a:spcAft>
                <a:spcPts val="600"/>
              </a:spcAft>
            </a:pPr>
            <a:r>
              <a:rPr lang="ru-RU" sz="1400" b="1" dirty="0" smtClean="0">
                <a:solidFill>
                  <a:srgbClr val="006600"/>
                </a:solidFill>
              </a:rPr>
              <a:t>4 – раздел для прохождения репетиционного тестирования</a:t>
            </a:r>
            <a:endParaRPr lang="ru-RU" sz="1400" b="1" dirty="0">
              <a:solidFill>
                <a:srgbClr val="006600"/>
              </a:solidFill>
            </a:endParaRPr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8256" y="3140968"/>
            <a:ext cx="9144000" cy="369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55087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856" y="1432809"/>
            <a:ext cx="854761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4500" b="1" dirty="0">
                <a:solidFill>
                  <a:srgbClr val="006600"/>
                </a:solidFill>
              </a:rPr>
              <a:t>Благодарю за внимание</a:t>
            </a:r>
            <a:r>
              <a:rPr lang="ru-RU" sz="4500" b="1" dirty="0" smtClean="0">
                <a:solidFill>
                  <a:srgbClr val="006600"/>
                </a:solidFill>
              </a:rPr>
              <a:t>!</a:t>
            </a:r>
            <a:endParaRPr lang="ru-RU" sz="4500" b="1" dirty="0">
              <a:solidFill>
                <a:srgbClr val="00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7265"/>
            <a:ext cx="9144000" cy="943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РОЛЬ  ОПСА  В  СИСТЕМЕ НЕПРЕРЫВНОГО МЕДИЦИНСКОГО ОБРАЗОВАНИЯ И АККРЕДИТАЦИИ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74545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4000" b="1" dirty="0" smtClean="0">
                <a:solidFill>
                  <a:srgbClr val="006600"/>
                </a:solidFill>
              </a:rPr>
              <a:t>Успешной подготовки к </a:t>
            </a:r>
            <a:r>
              <a:rPr lang="ru-RU" sz="4000" b="1" dirty="0">
                <a:solidFill>
                  <a:srgbClr val="006600"/>
                </a:solidFill>
              </a:rPr>
              <a:t>аккредитации!</a:t>
            </a:r>
          </a:p>
        </p:txBody>
      </p:sp>
      <p:pic>
        <p:nvPicPr>
          <p:cNvPr id="1026" name="Picture 2" descr="http://pozdravlaiem.com/wp-content/uploads/2013/10/%D0%91%D0%BB%D0%B5%D1%81%D1%82%D1%8F%D1%89%D0%B8%D0%B9-%D0%B1%D1%83%D0%BA%D0%B5%D1%82-%D1%86%D0%B2%D0%B5%D1%82%D0%BE%D0%B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5502" y="2140778"/>
            <a:ext cx="3435202" cy="36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384503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3"/>
          <p:cNvSpPr txBox="1">
            <a:spLocks noChangeArrowheads="1"/>
          </p:cNvSpPr>
          <p:nvPr/>
        </p:nvSpPr>
        <p:spPr bwMode="auto">
          <a:xfrm>
            <a:off x="72008" y="-27384"/>
            <a:ext cx="903649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6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ru-RU" sz="2500" dirty="0"/>
              <a:t>  </a:t>
            </a:r>
            <a:r>
              <a:rPr lang="ru-RU" sz="2500" dirty="0" smtClean="0"/>
              <a:t>СТРУКТУРА  НОРМАТИВНО-ПРАВОВОГО  </a:t>
            </a:r>
            <a:r>
              <a:rPr lang="ru-RU" sz="2500" dirty="0"/>
              <a:t>И МЕТОДИЧЕСКОГО </a:t>
            </a:r>
            <a:r>
              <a:rPr lang="ru-RU" sz="2500" dirty="0" smtClean="0"/>
              <a:t> РЕГУЛИРОВАНИЯ  ПРОЦЕДУРЫ АККРЕДИТАЦИИ  </a:t>
            </a:r>
            <a:r>
              <a:rPr lang="ru-RU" sz="2500" dirty="0"/>
              <a:t>СПЕЦИАЛИСТОВ</a:t>
            </a: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07504" y="1224138"/>
            <a:ext cx="3866177" cy="522919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flat" dir="t"/>
          </a:scene3d>
          <a:sp3d prstMaterial="plastic"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Прямоугольник 7"/>
          <p:cNvSpPr/>
          <p:nvPr/>
        </p:nvSpPr>
        <p:spPr>
          <a:xfrm>
            <a:off x="179513" y="1611564"/>
            <a:ext cx="3456384" cy="1512168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z="190500" extrusionH="12700" prstMaterial="plastic"/>
        </p:spPr>
        <p:style>
          <a:lnRef idx="1">
            <a:schemeClr val="accent1">
              <a:shade val="5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233" tIns="113233" rIns="113233" bIns="11323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rgbClr val="006600"/>
                </a:solidFill>
              </a:rPr>
              <a:t>Федеральный закон от 21.11.2011 №323-ФЗ «Об основах охраны здоровья граждан в Российской Федерации»</a:t>
            </a:r>
            <a:endParaRPr lang="ru-RU" sz="2000" b="1" kern="1200" dirty="0">
              <a:solidFill>
                <a:srgbClr val="0066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744418"/>
            <a:ext cx="3600400" cy="877789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z="190500" extrusionH="12700" prstMaterial="plastic"/>
        </p:spPr>
        <p:style>
          <a:lnRef idx="1">
            <a:schemeClr val="accent1">
              <a:shade val="50000"/>
              <a:hueOff val="240958"/>
              <a:satOff val="-5040"/>
              <a:lumOff val="28042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4094" tIns="114094" rIns="114094" bIns="114094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rgbClr val="006600"/>
                </a:solidFill>
              </a:rPr>
              <a:t>Ведомственные нормативные правовые акты Минздрава России</a:t>
            </a:r>
            <a:endParaRPr lang="ru-RU" sz="2000" b="1" kern="1200" dirty="0">
              <a:solidFill>
                <a:srgbClr val="00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5094236"/>
            <a:ext cx="3650153" cy="1215084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z="190500" extrusionH="12700" prstMaterial="plastic"/>
        </p:spPr>
        <p:style>
          <a:lnRef idx="1">
            <a:schemeClr val="accent1">
              <a:shade val="50000"/>
              <a:hueOff val="240958"/>
              <a:satOff val="-5040"/>
              <a:lumOff val="28042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1908" tIns="111908" rIns="111908" bIns="111908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rgbClr val="006600"/>
                </a:solidFill>
              </a:rPr>
              <a:t>Методические рекомендации, типовые регламенты и иные документы Методического  центра аккредитации</a:t>
            </a:r>
            <a:endParaRPr lang="ru-RU" sz="2000" b="1" kern="1200" dirty="0">
              <a:solidFill>
                <a:srgbClr val="006600"/>
              </a:solidFill>
            </a:endParaRPr>
          </a:p>
        </p:txBody>
      </p:sp>
      <p:cxnSp>
        <p:nvCxnSpPr>
          <p:cNvPr id="11" name="Прямая со стрелкой 10"/>
          <p:cNvCxnSpPr>
            <a:stCxn id="8" idx="3"/>
          </p:cNvCxnSpPr>
          <p:nvPr/>
        </p:nvCxnSpPr>
        <p:spPr>
          <a:xfrm flipV="1">
            <a:off x="3635897" y="2365508"/>
            <a:ext cx="470277" cy="2140"/>
          </a:xfrm>
          <a:prstGeom prst="straightConnector1">
            <a:avLst/>
          </a:prstGeom>
          <a:ln w="3175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Левая круглая скобка 11"/>
          <p:cNvSpPr/>
          <p:nvPr/>
        </p:nvSpPr>
        <p:spPr>
          <a:xfrm>
            <a:off x="4139952" y="1296146"/>
            <a:ext cx="45719" cy="2708918"/>
          </a:xfrm>
          <a:prstGeom prst="leftBracket">
            <a:avLst/>
          </a:prstGeom>
          <a:ln w="317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139952" y="1291694"/>
            <a:ext cx="5004048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выдача сертификатов пролонгирована до 2021 года, а право на профессиональную деятельность на их основании - до 2026 года;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регламентирована </a:t>
            </a:r>
            <a:r>
              <a:rPr lang="ru-RU" sz="1600" b="1" dirty="0" err="1" smtClean="0">
                <a:solidFill>
                  <a:srgbClr val="006600"/>
                </a:solidFill>
              </a:rPr>
              <a:t>этапность</a:t>
            </a:r>
            <a:r>
              <a:rPr lang="ru-RU" sz="1600" b="1" dirty="0" smtClean="0">
                <a:solidFill>
                  <a:srgbClr val="006600"/>
                </a:solidFill>
              </a:rPr>
              <a:t> перехода к процедуре аккредитации;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аккредитация специалиста проводится </a:t>
            </a:r>
            <a:r>
              <a:rPr lang="ru-RU" sz="1600" b="1" dirty="0" err="1" smtClean="0">
                <a:solidFill>
                  <a:srgbClr val="006600"/>
                </a:solidFill>
              </a:rPr>
              <a:t>аккредитационными</a:t>
            </a:r>
            <a:r>
              <a:rPr lang="ru-RU" sz="1600" b="1" dirty="0" smtClean="0">
                <a:solidFill>
                  <a:srgbClr val="006600"/>
                </a:solidFill>
              </a:rPr>
              <a:t> комиссиями;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</a:t>
            </a:r>
            <a:r>
              <a:rPr lang="ru-RU" sz="1600" b="1" dirty="0" err="1" smtClean="0">
                <a:solidFill>
                  <a:srgbClr val="C00000"/>
                </a:solidFill>
              </a:rPr>
              <a:t>аккредитационные</a:t>
            </a:r>
            <a:r>
              <a:rPr lang="ru-RU" sz="1600" b="1" dirty="0" smtClean="0">
                <a:solidFill>
                  <a:srgbClr val="C00000"/>
                </a:solidFill>
              </a:rPr>
              <a:t> комиссии формируются Минздравом России с участием некоммерческих профессиональных организаций.</a:t>
            </a:r>
            <a:endParaRPr lang="ru-RU" sz="16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52081" y="4346666"/>
            <a:ext cx="500404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с</a:t>
            </a:r>
            <a:r>
              <a:rPr lang="ru-RU" sz="1600" b="1" dirty="0" smtClean="0">
                <a:solidFill>
                  <a:srgbClr val="006600"/>
                </a:solidFill>
                <a:cs typeface="Times New Roman" pitchFamily="18" charset="0"/>
              </a:rPr>
              <a:t>роки и этапы аккредитации специалистов          </a:t>
            </a:r>
            <a:r>
              <a:rPr lang="ru-RU" sz="1600" b="1" dirty="0" smtClean="0">
                <a:solidFill>
                  <a:srgbClr val="006600"/>
                </a:solidFill>
              </a:rPr>
              <a:t>Приказ Минздрава России от 22.12.2017 № 1043н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п</a:t>
            </a:r>
            <a:r>
              <a:rPr lang="ru-RU" sz="1600" b="1" dirty="0" smtClean="0">
                <a:solidFill>
                  <a:srgbClr val="006600"/>
                </a:solidFill>
                <a:cs typeface="Times New Roman" pitchFamily="18" charset="0"/>
              </a:rPr>
              <a:t>оложение об аккредитации специалистов         </a:t>
            </a:r>
            <a:r>
              <a:rPr lang="ru-RU" sz="1600" b="1" dirty="0" smtClean="0">
                <a:solidFill>
                  <a:srgbClr val="006600"/>
                </a:solidFill>
              </a:rPr>
              <a:t>Приказ Минздрава России от 02.06.2016 № 334н 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rgbClr val="006600"/>
                </a:solidFill>
              </a:rPr>
              <a:t>- п</a:t>
            </a:r>
            <a:r>
              <a:rPr lang="ru-RU" sz="1600" b="1" dirty="0" smtClean="0">
                <a:solidFill>
                  <a:srgbClr val="006600"/>
                </a:solidFill>
                <a:cs typeface="Times New Roman" pitchFamily="18" charset="0"/>
              </a:rPr>
              <a:t>орядок выдачи свидетельства об аккредитации </a:t>
            </a:r>
            <a:r>
              <a:rPr lang="ru-RU" sz="1600" b="1" dirty="0" smtClean="0">
                <a:solidFill>
                  <a:srgbClr val="006600"/>
                </a:solidFill>
              </a:rPr>
              <a:t>Приказ Минздрава России от 06.06.2016 № 352н</a:t>
            </a:r>
            <a:endParaRPr lang="ru-RU" sz="1600" b="1" dirty="0">
              <a:solidFill>
                <a:srgbClr val="006600"/>
              </a:solidFill>
            </a:endParaRPr>
          </a:p>
        </p:txBody>
      </p:sp>
      <p:sp>
        <p:nvSpPr>
          <p:cNvPr id="15" name="Левая круглая скобка 14"/>
          <p:cNvSpPr/>
          <p:nvPr/>
        </p:nvSpPr>
        <p:spPr>
          <a:xfrm>
            <a:off x="4139952" y="4221088"/>
            <a:ext cx="45719" cy="1974706"/>
          </a:xfrm>
          <a:prstGeom prst="leftBracket">
            <a:avLst/>
          </a:prstGeom>
          <a:ln w="317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829665" y="4183312"/>
            <a:ext cx="276509" cy="541832"/>
          </a:xfrm>
          <a:prstGeom prst="straightConnector1">
            <a:avLst/>
          </a:prstGeom>
          <a:ln w="3175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3452503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3"/>
          <p:cNvSpPr txBox="1">
            <a:spLocks noChangeArrowheads="1"/>
          </p:cNvSpPr>
          <p:nvPr/>
        </p:nvSpPr>
        <p:spPr bwMode="auto">
          <a:xfrm>
            <a:off x="107504" y="-27384"/>
            <a:ext cx="90364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ru-RU" sz="3500" dirty="0"/>
              <a:t>ПОЛОЖЕНИЕ </a:t>
            </a:r>
            <a:r>
              <a:rPr lang="ru-RU" sz="3500" dirty="0" smtClean="0"/>
              <a:t> ОБ  АККРЕДИТАЦИИ  </a:t>
            </a:r>
            <a:r>
              <a:rPr lang="ru-RU" sz="3500" dirty="0"/>
              <a:t>СПЕЦИАЛИСТОВ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1340768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ЦЕЛЬ АККРЕДИТАЦИИ </a:t>
            </a:r>
            <a:r>
              <a:rPr lang="ru-RU" sz="2000" b="1" dirty="0" smtClean="0">
                <a:solidFill>
                  <a:srgbClr val="006600"/>
                </a:solidFill>
              </a:rPr>
              <a:t>– самостоятельная профессиональная деятельность  специалистов на основании  профессионального стандарта</a:t>
            </a:r>
            <a:endParaRPr lang="ru-RU" sz="20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08" y="2204864"/>
            <a:ext cx="9036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6600"/>
                </a:solidFill>
              </a:rPr>
              <a:t>Аккредитация специалистов проводится аккредитационной комиссией, в состав которой входят представители </a:t>
            </a:r>
            <a:r>
              <a:rPr lang="ru-RU" b="1" dirty="0" smtClean="0">
                <a:solidFill>
                  <a:srgbClr val="C00000"/>
                </a:solidFill>
              </a:rPr>
              <a:t>ПРОФЕССИОНАЛЬНЫХ НЕКОММЕРЧЕСКИХ ОРГАНИЗАЦИЙ, РАБОТОДАТЕЛЯ И ОБРАЗОВАТЕЛЬНОЙ ОРГАНИЗАЦИИ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b="1" dirty="0" smtClean="0">
              <a:solidFill>
                <a:srgbClr val="0066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6600"/>
                </a:solidFill>
              </a:rPr>
              <a:t>Аккредитация специалистов проводится </a:t>
            </a:r>
            <a:r>
              <a:rPr lang="ru-RU" b="1" dirty="0" smtClean="0">
                <a:solidFill>
                  <a:srgbClr val="C00000"/>
                </a:solidFill>
              </a:rPr>
              <a:t>В ПОМЕЩЕНИЯХ ОБРАЗОВАТЕЛЬНЫХ (НАУЧНЫХ) ОРГАНИЗАЦИЙ С ИСПОЛЬЗОВАНИЕМ ПРИНАДЛЕЖАЩЕГО ИМ МАТЕРИАЛЬНО-ТЕХНИЧЕСКОГО ОБЕСПЕЧЕНИЯ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535249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b="1" dirty="0" smtClean="0">
                <a:solidFill>
                  <a:srgbClr val="006600"/>
                </a:solidFill>
              </a:rPr>
              <a:t>В </a:t>
            </a:r>
            <a:r>
              <a:rPr lang="ru-RU" b="1" dirty="0">
                <a:solidFill>
                  <a:srgbClr val="006600"/>
                </a:solidFill>
              </a:rPr>
              <a:t>регионе формируется  </a:t>
            </a:r>
            <a:r>
              <a:rPr lang="ru-RU" b="1" dirty="0">
                <a:solidFill>
                  <a:srgbClr val="C00000"/>
                </a:solidFill>
              </a:rPr>
              <a:t>единая </a:t>
            </a:r>
            <a:r>
              <a:rPr lang="ru-RU" b="1" dirty="0" err="1">
                <a:solidFill>
                  <a:srgbClr val="C00000"/>
                </a:solidFill>
              </a:rPr>
              <a:t>аккредитационная</a:t>
            </a:r>
            <a:r>
              <a:rPr lang="ru-RU" b="1" dirty="0">
                <a:solidFill>
                  <a:srgbClr val="C00000"/>
                </a:solidFill>
              </a:rPr>
              <a:t> комиссия </a:t>
            </a:r>
            <a:r>
              <a:rPr lang="ru-RU" b="1" dirty="0" smtClean="0">
                <a:solidFill>
                  <a:srgbClr val="006600"/>
                </a:solidFill>
              </a:rPr>
              <a:t>– </a:t>
            </a:r>
            <a:r>
              <a:rPr lang="ru-RU" b="1" dirty="0">
                <a:solidFill>
                  <a:srgbClr val="C00000"/>
                </a:solidFill>
              </a:rPr>
              <a:t>единый председатель </a:t>
            </a:r>
            <a:r>
              <a:rPr lang="ru-RU" b="1" dirty="0">
                <a:solidFill>
                  <a:srgbClr val="006600"/>
                </a:solidFill>
              </a:rPr>
              <a:t>от некоммерческой общественной организации </a:t>
            </a:r>
          </a:p>
          <a:p>
            <a:pPr>
              <a:spcAft>
                <a:spcPts val="1200"/>
              </a:spcAft>
            </a:pPr>
            <a:r>
              <a:rPr lang="ru-RU" b="1" dirty="0" smtClean="0">
                <a:solidFill>
                  <a:srgbClr val="006600"/>
                </a:solidFill>
              </a:rPr>
              <a:t>Лица</a:t>
            </a:r>
            <a:r>
              <a:rPr lang="ru-RU" b="1" dirty="0">
                <a:solidFill>
                  <a:srgbClr val="006600"/>
                </a:solidFill>
              </a:rPr>
              <a:t>, входящие в состав </a:t>
            </a:r>
            <a:r>
              <a:rPr lang="ru-RU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b="1" dirty="0">
                <a:solidFill>
                  <a:srgbClr val="006600"/>
                </a:solidFill>
              </a:rPr>
              <a:t> комиссии, не должны иметь конфликта интересов или иной личной заинтересованности при проведении аккредитации специалиста.</a:t>
            </a:r>
          </a:p>
          <a:p>
            <a:pPr>
              <a:spcAft>
                <a:spcPts val="1200"/>
              </a:spcAft>
            </a:pPr>
            <a:r>
              <a:rPr lang="ru-RU" b="1" dirty="0" smtClean="0">
                <a:solidFill>
                  <a:srgbClr val="006600"/>
                </a:solidFill>
              </a:rPr>
              <a:t>Полный </a:t>
            </a:r>
            <a:r>
              <a:rPr lang="ru-RU" b="1" dirty="0">
                <a:solidFill>
                  <a:srgbClr val="006600"/>
                </a:solidFill>
              </a:rPr>
              <a:t>переход на </a:t>
            </a:r>
            <a:r>
              <a:rPr lang="ru-RU" b="1" dirty="0">
                <a:solidFill>
                  <a:srgbClr val="C00000"/>
                </a:solidFill>
              </a:rPr>
              <a:t>электронный документооборот</a:t>
            </a:r>
          </a:p>
        </p:txBody>
      </p:sp>
    </p:spTree>
    <p:extLst>
      <p:ext uri="{BB962C8B-B14F-4D97-AF65-F5344CB8AC3E}">
        <p14:creationId xmlns:p14="http://schemas.microsoft.com/office/powerpoint/2010/main" xmlns="" val="37251114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4624"/>
            <a:ext cx="9036496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ЭТАПНОСТЬ ВНЕДРЕНИЯ АККРЕДИТАЦИИ СПЕЦИАЛИСТОВ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(приказы Минздрава России от 25.02.2016 № 127н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               и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 22.12.2017 № 1043н)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79512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01.01.2016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058" y="2070427"/>
            <a:ext cx="13845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«стоматология» 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и «фармация»</a:t>
            </a:r>
          </a:p>
          <a:p>
            <a:pPr>
              <a:buFontTx/>
              <a:buChar char="-"/>
            </a:pPr>
            <a:endParaRPr lang="ru-RU" sz="1200" b="1" i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2070427"/>
            <a:ext cx="1368152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0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по всем специальностям (</a:t>
            </a:r>
            <a:r>
              <a:rPr lang="ru-RU" sz="1100" b="1" i="1" dirty="0" err="1" smtClean="0">
                <a:solidFill>
                  <a:srgbClr val="006600"/>
                </a:solidFill>
                <a:cs typeface="Times New Roman" pitchFamily="18" charset="0"/>
              </a:rPr>
              <a:t>специалитет</a:t>
            </a:r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)</a:t>
            </a:r>
          </a:p>
          <a:p>
            <a:pPr>
              <a:buFontTx/>
              <a:buChar char="-"/>
            </a:pPr>
            <a:endParaRPr lang="ru-RU" sz="1200" b="1" i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200" b="1" i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403648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43808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43808" y="1580307"/>
            <a:ext cx="1944216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(</a:t>
            </a:r>
            <a:r>
              <a:rPr lang="ru-RU" sz="1100" b="1" i="1" dirty="0" err="1" smtClean="0">
                <a:solidFill>
                  <a:srgbClr val="006600"/>
                </a:solidFill>
                <a:cs typeface="Times New Roman" pitchFamily="18" charset="0"/>
              </a:rPr>
              <a:t>бакалавриат</a:t>
            </a:r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, магистратура) и среднее проф. образование</a:t>
            </a: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специализированная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(ординатура);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Проф. переподготовка;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Образование, полученное в иностранном государстве;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Иное высшее образование</a:t>
            </a:r>
          </a:p>
          <a:p>
            <a:pPr>
              <a:buFontTx/>
              <a:buChar char="-"/>
            </a:pPr>
            <a:endParaRPr lang="ru-RU" sz="1200" b="1" i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16016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24328" y="1616385"/>
            <a:ext cx="151216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и специализированная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не прошедшие аккредитацию на этапах 1-3</a:t>
            </a:r>
            <a:endParaRPr lang="ru-RU" sz="11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Периодическая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аккредитация </a:t>
            </a:r>
          </a:p>
          <a:p>
            <a:pPr marL="228600" indent="-228600"/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Все специалисты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539" y="1772816"/>
            <a:ext cx="110408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C00000"/>
                </a:solidFill>
                <a:cs typeface="Times New Roman" pitchFamily="18" charset="0"/>
              </a:rPr>
              <a:t>Первый этап</a:t>
            </a:r>
            <a:endParaRPr lang="ru-RU" sz="13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1772816"/>
            <a:ext cx="105067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C00000"/>
                </a:solidFill>
                <a:cs typeface="Times New Roman" pitchFamily="18" charset="0"/>
              </a:rPr>
              <a:t>Второй этап</a:t>
            </a:r>
            <a:endParaRPr lang="ru-RU" sz="13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3808" y="1340768"/>
            <a:ext cx="102919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C00000"/>
                </a:solidFill>
                <a:cs typeface="Times New Roman" pitchFamily="18" charset="0"/>
              </a:rPr>
              <a:t>Третий этап</a:t>
            </a:r>
            <a:endParaRPr lang="ru-RU" sz="13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13191" y="1340768"/>
            <a:ext cx="130728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C00000"/>
                </a:solidFill>
                <a:cs typeface="Times New Roman" pitchFamily="18" charset="0"/>
              </a:rPr>
              <a:t>Четвертый этап</a:t>
            </a:r>
            <a:endParaRPr lang="ru-RU" sz="13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5656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01.01.2017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03848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01.01.2018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58842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01.01.2021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816" y="4509120"/>
            <a:ext cx="136815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0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b="1" i="1" dirty="0" smtClean="0">
                <a:solidFill>
                  <a:srgbClr val="FF0000"/>
                </a:solidFill>
                <a:cs typeface="Times New Roman" pitchFamily="18" charset="0"/>
              </a:rPr>
              <a:t>Среднее профессиональное образование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44008" y="4509120"/>
            <a:ext cx="1491918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(</a:t>
            </a:r>
            <a:r>
              <a:rPr lang="ru-RU" sz="1100" b="1" i="1" dirty="0" err="1" smtClean="0">
                <a:solidFill>
                  <a:srgbClr val="006600"/>
                </a:solidFill>
                <a:cs typeface="Times New Roman" pitchFamily="18" charset="0"/>
              </a:rPr>
              <a:t>бакалавриат</a:t>
            </a:r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, магистратура) </a:t>
            </a: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специализированная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Высшее образование (ординатура);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Профессиональная переподготовка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84168" y="4509120"/>
            <a:ext cx="158417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Wingdings" pitchFamily="2" charset="2"/>
              <a:buChar char="q"/>
            </a:pP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</a:t>
            </a:r>
          </a:p>
          <a:p>
            <a:pPr marL="228600" indent="-228600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специализированная</a:t>
            </a:r>
          </a:p>
          <a:p>
            <a:pPr marL="228600" indent="-228600"/>
            <a:r>
              <a:rPr lang="ru-RU" sz="1100" b="1" u="sng" dirty="0">
                <a:solidFill>
                  <a:srgbClr val="006600"/>
                </a:solidFill>
                <a:cs typeface="Times New Roman" pitchFamily="18" charset="0"/>
              </a:rPr>
              <a:t>а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Образование, полученное в иностранном государстве;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Иное высшее образование</a:t>
            </a:r>
          </a:p>
          <a:p>
            <a:pPr>
              <a:buFontTx/>
              <a:buChar char="-"/>
            </a:pPr>
            <a:endParaRPr lang="ru-RU" sz="1200" b="1" i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24328" y="4510608"/>
            <a:ext cx="151216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Первичная и специализированная аккредитация</a:t>
            </a:r>
          </a:p>
          <a:p>
            <a:r>
              <a:rPr lang="ru-RU" sz="1100" b="1" i="1" dirty="0" smtClean="0">
                <a:solidFill>
                  <a:srgbClr val="006600"/>
                </a:solidFill>
                <a:cs typeface="Times New Roman" pitchFamily="18" charset="0"/>
              </a:rPr>
              <a:t>не прошедшие аккредитацию на предыдущих этапах </a:t>
            </a:r>
            <a:endParaRPr lang="ru-RU" sz="11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228600" indent="-228600">
              <a:buFont typeface="Wingdings" pitchFamily="2" charset="2"/>
              <a:buChar char="q"/>
            </a:pPr>
            <a:r>
              <a:rPr lang="ru-RU" sz="1100" b="1" u="sng" dirty="0" smtClean="0">
                <a:solidFill>
                  <a:srgbClr val="FF0000"/>
                </a:solidFill>
                <a:cs typeface="Times New Roman" pitchFamily="18" charset="0"/>
              </a:rPr>
              <a:t>Периодическая</a:t>
            </a:r>
          </a:p>
          <a:p>
            <a:pPr marL="228600" indent="-228600"/>
            <a:r>
              <a:rPr lang="ru-RU" sz="1100" b="1" u="sng" dirty="0" smtClean="0">
                <a:solidFill>
                  <a:srgbClr val="FF0000"/>
                </a:solidFill>
                <a:cs typeface="Times New Roman" pitchFamily="18" charset="0"/>
              </a:rPr>
              <a:t>аккредитация </a:t>
            </a:r>
          </a:p>
          <a:p>
            <a:pPr marL="228600" indent="-228600"/>
            <a:r>
              <a:rPr lang="ru-RU" sz="1100" b="1" i="1" dirty="0">
                <a:solidFill>
                  <a:srgbClr val="006600"/>
                </a:solidFill>
                <a:cs typeface="Times New Roman" pitchFamily="18" charset="0"/>
              </a:rPr>
              <a:t>Все специалисты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6135926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822538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01.01.2019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524328" y="4077072"/>
            <a:ext cx="0" cy="35575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190690" y="4234153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cs typeface="Times New Roman" pitchFamily="18" charset="0"/>
              </a:rPr>
              <a:t>с 01.01.2020</a:t>
            </a:r>
            <a:endParaRPr lang="ru-RU" sz="1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403648" y="1234470"/>
            <a:ext cx="0" cy="3130634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843808" y="1265331"/>
            <a:ext cx="0" cy="5692061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716016" y="1265331"/>
            <a:ext cx="0" cy="5692061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133381" y="4111362"/>
            <a:ext cx="0" cy="2846030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524328" y="1265331"/>
            <a:ext cx="0" cy="5692061"/>
          </a:xfrm>
          <a:prstGeom prst="line">
            <a:avLst/>
          </a:prstGeom>
          <a:ln w="158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0" y="4205451"/>
            <a:ext cx="9036496" cy="0"/>
          </a:xfrm>
          <a:prstGeom prst="straightConnector1">
            <a:avLst/>
          </a:prstGeom>
          <a:ln w="2222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5811" y="1412776"/>
            <a:ext cx="2675989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006600"/>
                </a:solidFill>
              </a:rPr>
              <a:t>Приказ № 127н (утратил силу)</a:t>
            </a:r>
            <a:endParaRPr lang="ru-RU" sz="1400" b="1" i="1" dirty="0">
              <a:solidFill>
                <a:srgbClr val="0066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9512" y="4581129"/>
            <a:ext cx="2592288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6600"/>
                </a:solidFill>
              </a:rPr>
              <a:t>Приказ № 1043н (новая редакция</a:t>
            </a:r>
            <a:r>
              <a:rPr lang="ru-RU" sz="1400" b="1" i="1" dirty="0">
                <a:solidFill>
                  <a:srgbClr val="006600"/>
                </a:solidFill>
              </a:rPr>
              <a:t> </a:t>
            </a:r>
            <a:r>
              <a:rPr lang="ru-RU" sz="1400" b="1" i="1" dirty="0" smtClean="0">
                <a:solidFill>
                  <a:srgbClr val="006600"/>
                </a:solidFill>
              </a:rPr>
              <a:t>сроков и этапов)</a:t>
            </a:r>
          </a:p>
        </p:txBody>
      </p:sp>
    </p:spTree>
    <p:extLst>
      <p:ext uri="{BB962C8B-B14F-4D97-AF65-F5344CB8AC3E}">
        <p14:creationId xmlns:p14="http://schemas.microsoft.com/office/powerpoint/2010/main" xmlns="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55" y="16748"/>
            <a:ext cx="92167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ПЕРВИЧНАЯ АККРЕДИТАЦИЯ СПЕЦИАЛИСТОВ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 СРЕДНИМ ПРОФЕССИОНАЛЬНЫМ ОБРАЗОВАНИЕМ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(приказ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МЗ РФ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 02.06.2016 № 334н, с учетом проекта изменений)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772816"/>
            <a:ext cx="1728192" cy="648072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Аккредитуемый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1772816"/>
            <a:ext cx="1224136" cy="648072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Ответственный секретарь АПК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2564904"/>
            <a:ext cx="1728192" cy="3096344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- заявление о допуске к аккредитации ;</a:t>
            </a:r>
          </a:p>
          <a:p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- копия документа, удостоверяющего личность;</a:t>
            </a:r>
          </a:p>
          <a:p>
            <a:pPr>
              <a:buFontTx/>
              <a:buChar char="-"/>
            </a:pP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копия документов о высшем/среднем образовании и о квалификации                             или выписка из протокола заседания государственной экзаменационной комиссии;</a:t>
            </a:r>
          </a:p>
          <a:p>
            <a:pPr>
              <a:buFontTx/>
              <a:buChar char="-"/>
            </a:pP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копия трудовой книжки (при наличии);</a:t>
            </a:r>
          </a:p>
          <a:p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- копия СНИЛС (при наличии).</a:t>
            </a:r>
            <a:endParaRPr lang="ru-RU" sz="12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2564904"/>
            <a:ext cx="1224136" cy="2016224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Регистрация поступивших документов в день их приема и проверка соответствия поступивших документов требования приказа   № 334н</a:t>
            </a:r>
          </a:p>
          <a:p>
            <a:endParaRPr lang="ru-RU" sz="12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772816"/>
            <a:ext cx="1512168" cy="648072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Аккредитационная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подкомиссия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2564904"/>
            <a:ext cx="1512168" cy="2376264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В течении 10 дней со дня регистрации документов проведение заседания и принятие решения о допуске аккредитуемого к аккредитации специалиста и о сроках проведения аккредитации специалиста</a:t>
            </a:r>
            <a:r>
              <a:rPr lang="ru-RU" sz="1200" b="1" dirty="0" smtClean="0">
                <a:solidFill>
                  <a:srgbClr val="006600"/>
                </a:solidFill>
                <a:cs typeface="Times New Roman" pitchFamily="18" charset="0"/>
              </a:rPr>
              <a:t>.</a:t>
            </a:r>
          </a:p>
          <a:p>
            <a:endParaRPr lang="ru-RU" sz="12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835696" y="3140968"/>
            <a:ext cx="720080" cy="0"/>
          </a:xfrm>
          <a:prstGeom prst="straightConnector1">
            <a:avLst/>
          </a:prstGeom>
          <a:ln w="34925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63688" y="2540804"/>
            <a:ext cx="792088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Подача </a:t>
            </a:r>
          </a:p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доку</a:t>
            </a:r>
          </a:p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ментов</a:t>
            </a:r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3779912" y="3140968"/>
            <a:ext cx="792088" cy="0"/>
          </a:xfrm>
          <a:prstGeom prst="straightConnector1">
            <a:avLst/>
          </a:prstGeom>
          <a:ln w="34925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300192" y="1772816"/>
            <a:ext cx="1296144" cy="648072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Аккредитация специалиста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00192" y="2564904"/>
            <a:ext cx="1296144" cy="2376264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/>
          <a:p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1-й этап:</a:t>
            </a: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тестирование</a:t>
            </a:r>
          </a:p>
          <a:p>
            <a:endParaRPr lang="ru-RU" sz="11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endParaRPr lang="ru-RU" sz="11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 algn="just"/>
            <a:r>
              <a:rPr lang="ru-RU" sz="1100" b="1" u="sng" dirty="0" smtClean="0">
                <a:solidFill>
                  <a:srgbClr val="006600"/>
                </a:solidFill>
                <a:cs typeface="Times New Roman" pitchFamily="18" charset="0"/>
              </a:rPr>
              <a:t>2-й этап:</a:t>
            </a: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</a:p>
          <a:p>
            <a:pPr algn="just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оценка практических навыков (умений) в симулированных условиях</a:t>
            </a:r>
          </a:p>
          <a:p>
            <a:pPr algn="just"/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07904" y="2521472"/>
            <a:ext cx="8640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Передача</a:t>
            </a:r>
          </a:p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 доку</a:t>
            </a:r>
          </a:p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ментов 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1907704" y="5949280"/>
            <a:ext cx="705678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555776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35696" y="6093296"/>
            <a:ext cx="1440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День регистрации документов в АК</a:t>
            </a:r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572000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851920" y="6093296"/>
            <a:ext cx="12961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7 дней </a:t>
            </a: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со дня регистрации документов </a:t>
            </a:r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084168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364088" y="6093296"/>
            <a:ext cx="12961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10 дней </a:t>
            </a:r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со дня регистрации документов </a:t>
            </a:r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2555776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572000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084168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оединительная линия уступом 27"/>
          <p:cNvCxnSpPr>
            <a:stCxn id="16" idx="2"/>
            <a:endCxn id="9" idx="2"/>
          </p:cNvCxnSpPr>
          <p:nvPr/>
        </p:nvCxnSpPr>
        <p:spPr>
          <a:xfrm rot="5400000" flipH="1">
            <a:off x="4878034" y="2870938"/>
            <a:ext cx="360040" cy="3780420"/>
          </a:xfrm>
          <a:prstGeom prst="bentConnector3">
            <a:avLst>
              <a:gd name="adj1" fmla="val -63493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305000" y="4941168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</a:t>
            </a:r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одача заявления в течении 5 дней</a:t>
            </a:r>
          </a:p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в случае не прохождения этапа аккредитации (всего 3 попытки)</a:t>
            </a:r>
            <a:endParaRPr lang="ru-RU" sz="13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7596336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675088" y="6112628"/>
            <a:ext cx="130087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6600"/>
                </a:solidFill>
                <a:cs typeface="Times New Roman" pitchFamily="18" charset="0"/>
              </a:rPr>
              <a:t>День подписания итогового  протокола</a:t>
            </a:r>
            <a:endParaRPr lang="ru-RU" sz="1100" b="1" dirty="0">
              <a:solidFill>
                <a:srgbClr val="006600"/>
              </a:solidFill>
              <a:cs typeface="Times New Roman" pitchFamily="18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7596336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884368" y="5805264"/>
            <a:ext cx="0" cy="2880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776864" y="5179839"/>
            <a:ext cx="1331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30 дней </a:t>
            </a:r>
          </a:p>
          <a:p>
            <a:pPr algn="ctr"/>
            <a:r>
              <a:rPr lang="ru-RU" sz="1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со дня подписания протокола</a:t>
            </a:r>
            <a:endParaRPr lang="ru-RU" sz="1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884368" y="2564904"/>
            <a:ext cx="1187624" cy="1008112"/>
          </a:xfrm>
          <a:prstGeom prst="rect">
            <a:avLst/>
          </a:prstGeom>
          <a:noFill/>
          <a:ln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Выдача свидетельства об аккредитации</a:t>
            </a:r>
            <a:endParaRPr lang="ru-RU" sz="1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V="1">
            <a:off x="7884368" y="1556792"/>
            <a:ext cx="0" cy="432048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871529" y="5167223"/>
            <a:ext cx="21237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6372200" y="5013176"/>
            <a:ext cx="1224136" cy="2880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Не сдача</a:t>
            </a:r>
            <a:endParaRPr lang="ru-RU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47856" y="4049196"/>
            <a:ext cx="12241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C00000"/>
                </a:solidFill>
                <a:cs typeface="Times New Roman" pitchFamily="18" charset="0"/>
              </a:rPr>
              <a:t>повторное прохождение аккредитации не ранее чем через </a:t>
            </a:r>
          </a:p>
          <a:p>
            <a:pPr algn="ctr"/>
            <a:r>
              <a:rPr lang="ru-RU" sz="1100" b="1" dirty="0" smtClean="0">
                <a:solidFill>
                  <a:srgbClr val="C00000"/>
                </a:solidFill>
                <a:cs typeface="Times New Roman" pitchFamily="18" charset="0"/>
              </a:rPr>
              <a:t>1 месяц</a:t>
            </a:r>
            <a:endParaRPr lang="ru-RU" sz="11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43608" y="1259468"/>
            <a:ext cx="75116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Сроки прохождения пе</a:t>
            </a:r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рв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ичной аккредитации специалиста</a:t>
            </a:r>
            <a:endParaRPr lang="ru-RU" sz="2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273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3" y="16748"/>
            <a:ext cx="88569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АЛГОРИТМ  ПРОХОЖДЕНИЯ  ПРОЦЕДУРЫ  АККРЕДИТАЦИИ  СПЕЦИАЛИСТАМИ 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СРЕДНИМ  ПРОФЕССИОНАЛЬНЫМ  ОБРАЗОВАНИЕМ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5" y="4396540"/>
            <a:ext cx="1800201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400" b="1" dirty="0" err="1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Аккредитационная</a:t>
            </a:r>
            <a:r>
              <a:rPr lang="ru-RU" sz="14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подкомиссия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556792"/>
            <a:ext cx="1656184" cy="9582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Аккредитуемый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63888" y="1484784"/>
            <a:ext cx="1728192" cy="2664296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defRPr/>
            </a:pPr>
            <a:r>
              <a:rPr lang="ru-RU" sz="13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Первый этап аккредитации (тестирование</a:t>
            </a:r>
            <a:r>
              <a:rPr lang="ru-RU" sz="10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endParaRPr lang="ru-RU" sz="10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32239" y="1340768"/>
            <a:ext cx="2304257" cy="3024336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defRPr/>
            </a:pPr>
            <a:r>
              <a:rPr lang="ru-RU" sz="13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Второй этап </a:t>
            </a:r>
          </a:p>
          <a:p>
            <a:pPr algn="ctr">
              <a:defRPr/>
            </a:pPr>
            <a:r>
              <a:rPr lang="ru-RU" sz="13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(проверка практических навыков)</a:t>
            </a:r>
            <a:endParaRPr lang="ru-RU" sz="13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259632" y="2492896"/>
            <a:ext cx="14230" cy="1903644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1455279" y="3220698"/>
            <a:ext cx="133806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Допуск</a:t>
            </a:r>
          </a:p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к аккредитации</a:t>
            </a:r>
            <a:endParaRPr lang="ru-RU" sz="1300" b="1" dirty="0">
              <a:solidFill>
                <a:srgbClr val="0066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1907704" y="2492896"/>
            <a:ext cx="0" cy="1862916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60739" y="3209859"/>
            <a:ext cx="18821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Подача документов на </a:t>
            </a:r>
          </a:p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допуск к аккредитации</a:t>
            </a:r>
            <a:endParaRPr lang="ru-RU" sz="1300" b="1" dirty="0">
              <a:solidFill>
                <a:srgbClr val="0066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07904" y="2276872"/>
            <a:ext cx="1512168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60 вопросов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707904" y="2852936"/>
            <a:ext cx="1512168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60 мин. </a:t>
            </a:r>
          </a:p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на выполнение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707904" y="3429000"/>
            <a:ext cx="1512168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3 </a:t>
            </a:r>
            <a:r>
              <a:rPr lang="ru-RU" sz="1300" b="1" dirty="0" smtClean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попытки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896508" y="2060848"/>
            <a:ext cx="1995972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1 практическое задание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896508" y="2564904"/>
            <a:ext cx="199597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3 практических навыка:</a:t>
            </a:r>
          </a:p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2 по специальности</a:t>
            </a:r>
          </a:p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1 на проведение СЛР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896508" y="3284984"/>
            <a:ext cx="1995972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30 мин. </a:t>
            </a:r>
          </a:p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на выполнение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896508" y="3789040"/>
            <a:ext cx="1995972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3 попытки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2483768" y="2132856"/>
            <a:ext cx="1080120" cy="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48064" y="1700808"/>
            <a:ext cx="16561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Успешное прохождение тестирования</a:t>
            </a:r>
            <a:endParaRPr lang="ru-RU" sz="1300" b="1" dirty="0">
              <a:solidFill>
                <a:srgbClr val="006600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5292080" y="2420888"/>
            <a:ext cx="1440160" cy="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169"/>
          <p:cNvCxnSpPr>
            <a:stCxn id="7" idx="3"/>
          </p:cNvCxnSpPr>
          <p:nvPr/>
        </p:nvCxnSpPr>
        <p:spPr>
          <a:xfrm flipV="1">
            <a:off x="2555776" y="4365104"/>
            <a:ext cx="5040560" cy="355472"/>
          </a:xfrm>
          <a:prstGeom prst="bentConnector3">
            <a:avLst>
              <a:gd name="adj1" fmla="val 104139"/>
            </a:avLst>
          </a:prstGeom>
          <a:ln w="25400">
            <a:solidFill>
              <a:srgbClr val="0066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630404" y="4293096"/>
            <a:ext cx="241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Успешное прохождение </a:t>
            </a:r>
          </a:p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второго этапа</a:t>
            </a:r>
            <a:endParaRPr lang="ru-RU" sz="1200" b="1" dirty="0">
              <a:solidFill>
                <a:srgbClr val="0066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55576" y="6165304"/>
            <a:ext cx="2448272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400" b="1" dirty="0" err="1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Аккредитационная</a:t>
            </a:r>
            <a:r>
              <a:rPr lang="ru-RU" sz="14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комиссия в субъекте РФ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1515729" y="5044612"/>
            <a:ext cx="0" cy="1155841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6200000">
            <a:off x="632060" y="5406369"/>
            <a:ext cx="12563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Результаты</a:t>
            </a:r>
          </a:p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 аккредитации</a:t>
            </a:r>
            <a:endParaRPr lang="ru-RU" sz="1300" b="1" dirty="0">
              <a:solidFill>
                <a:srgbClr val="006600"/>
              </a:solidFill>
            </a:endParaRPr>
          </a:p>
        </p:txBody>
      </p:sp>
      <p:cxnSp>
        <p:nvCxnSpPr>
          <p:cNvPr id="31" name="Соединительная линия уступом 169"/>
          <p:cNvCxnSpPr>
            <a:stCxn id="8" idx="1"/>
            <a:endCxn id="28" idx="1"/>
          </p:cNvCxnSpPr>
          <p:nvPr/>
        </p:nvCxnSpPr>
        <p:spPr>
          <a:xfrm rot="10800000" flipV="1">
            <a:off x="755576" y="2035906"/>
            <a:ext cx="72008" cy="4381425"/>
          </a:xfrm>
          <a:prstGeom prst="bentConnector3">
            <a:avLst>
              <a:gd name="adj1" fmla="val 417465"/>
            </a:avLst>
          </a:prstGeom>
          <a:ln w="25400">
            <a:solidFill>
              <a:srgbClr val="0066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6200000">
            <a:off x="-1307782" y="3811732"/>
            <a:ext cx="322081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006600"/>
                </a:solidFill>
              </a:rPr>
              <a:t>Выдача   свидетельства  об аккредитации</a:t>
            </a:r>
            <a:endParaRPr lang="ru-RU" sz="1300" b="1" dirty="0">
              <a:solidFill>
                <a:srgbClr val="006600"/>
              </a:solidFill>
            </a:endParaRPr>
          </a:p>
        </p:txBody>
      </p:sp>
      <p:cxnSp>
        <p:nvCxnSpPr>
          <p:cNvPr id="33" name="Прямая со стрелкой 32"/>
          <p:cNvCxnSpPr>
            <a:stCxn id="10" idx="2"/>
          </p:cNvCxnSpPr>
          <p:nvPr/>
        </p:nvCxnSpPr>
        <p:spPr>
          <a:xfrm>
            <a:off x="4427984" y="4149080"/>
            <a:ext cx="0" cy="751516"/>
          </a:xfrm>
          <a:prstGeom prst="straightConnector1">
            <a:avLst/>
          </a:prstGeom>
          <a:ln w="1905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169"/>
          <p:cNvCxnSpPr/>
          <p:nvPr/>
        </p:nvCxnSpPr>
        <p:spPr>
          <a:xfrm flipV="1">
            <a:off x="2555776" y="4355812"/>
            <a:ext cx="5544616" cy="544784"/>
          </a:xfrm>
          <a:prstGeom prst="bentConnector3">
            <a:avLst>
              <a:gd name="adj1" fmla="val 99475"/>
            </a:avLst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347864" y="497260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Не сдача этапа аккредитации (заявление на пересдачу)</a:t>
            </a:r>
            <a:endParaRPr lang="ru-RU" sz="12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359451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ФОРМИРОВАНИЕ СТРУКТУРЫ АККРЕДИТАЦИОННОЙ КОМИССИИ В РЕГИОНЕ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(приказ Минздрава России от 19.05.2017 № 234н)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988840"/>
            <a:ext cx="2031979" cy="12930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7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Председатель </a:t>
            </a:r>
            <a:r>
              <a:rPr lang="ru-RU" sz="17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аккредитационной</a:t>
            </a:r>
            <a:r>
              <a:rPr lang="ru-RU" sz="17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комиссии Омской области</a:t>
            </a:r>
            <a:endParaRPr lang="ru-RU" sz="17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700" b="1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Бучко О.А.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1412776"/>
            <a:ext cx="1800200" cy="1368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7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Медицинский колледж</a:t>
            </a:r>
          </a:p>
          <a:p>
            <a:pPr algn="ctr"/>
            <a:r>
              <a:rPr lang="ru-RU" sz="1700" b="1" dirty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Заместитель председателя АК</a:t>
            </a:r>
          </a:p>
          <a:p>
            <a:pPr algn="ctr"/>
            <a:r>
              <a:rPr lang="ru-RU" sz="1700" b="1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Саитова Т.В.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3140968"/>
            <a:ext cx="1656184" cy="15841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17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Колледж </a:t>
            </a:r>
            <a:r>
              <a:rPr lang="ru-RU" sz="1700" b="1" dirty="0" err="1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ОмГМУ</a:t>
            </a:r>
            <a:endParaRPr lang="ru-RU" sz="1700" b="1" dirty="0" smtClean="0">
              <a:solidFill>
                <a:srgbClr val="C0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700" b="1" dirty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Заместитель председателя АК</a:t>
            </a:r>
          </a:p>
          <a:p>
            <a:pPr algn="ctr"/>
            <a:r>
              <a:rPr lang="ru-RU" sz="1700" b="1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Локтев П.П.</a:t>
            </a:r>
          </a:p>
        </p:txBody>
      </p:sp>
      <p:cxnSp>
        <p:nvCxnSpPr>
          <p:cNvPr id="10" name="Прямая со стрелкой 9"/>
          <p:cNvCxnSpPr>
            <a:stCxn id="7" idx="3"/>
            <a:endCxn id="8" idx="1"/>
          </p:cNvCxnSpPr>
          <p:nvPr/>
        </p:nvCxnSpPr>
        <p:spPr>
          <a:xfrm flipV="1">
            <a:off x="2139483" y="2096852"/>
            <a:ext cx="272277" cy="538535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3"/>
            <a:endCxn id="9" idx="1"/>
          </p:cNvCxnSpPr>
          <p:nvPr/>
        </p:nvCxnSpPr>
        <p:spPr>
          <a:xfrm>
            <a:off x="2139483" y="2635387"/>
            <a:ext cx="416293" cy="1297669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572000" y="1412775"/>
            <a:ext cx="4464495" cy="1657519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defRPr/>
            </a:pPr>
            <a:r>
              <a:rPr lang="ru-RU" sz="1200" b="1" u="sng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Председатели </a:t>
            </a:r>
            <a:r>
              <a:rPr lang="ru-RU" sz="1200" b="1" u="sng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аккредитационных</a:t>
            </a:r>
            <a:r>
              <a:rPr lang="ru-RU" sz="1200" b="1" u="sng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подкомиссии по специальностям: 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1.Лечебное дело 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ru-RU" sz="12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Плешечкина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С.М., старший фельдшер ССМП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2. Акушерское дело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ru-RU" sz="12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Зубакина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В.В., главная акушерка КРД № 6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3. Сестринское дело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– Ященко М.А., старшая медсестра ОКБ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4.Стоматология ортопедическая 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ru-RU" sz="12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Таймре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В.Т., ГКСП № 1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5.Стоматология профилактическая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ru-RU" sz="12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Доровских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Ю.А., гигиенист стоматологический ГП №6</a:t>
            </a:r>
          </a:p>
          <a:p>
            <a:pPr algn="just">
              <a:defRPr/>
            </a:pPr>
            <a:endParaRPr lang="ru-RU" sz="1200" b="1" dirty="0" smtClean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endParaRPr lang="ru-RU" sz="1200" b="1" dirty="0" smtClean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4077072"/>
            <a:ext cx="4464496" cy="1561876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defRPr/>
            </a:pPr>
            <a:r>
              <a:rPr lang="ru-RU" sz="1200" b="1" u="sng" dirty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Председатели </a:t>
            </a:r>
            <a:r>
              <a:rPr lang="ru-RU" sz="1200" b="1" u="sng" dirty="0" err="1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аккредитационных</a:t>
            </a:r>
            <a:r>
              <a:rPr lang="ru-RU" sz="1200" b="1" u="sng" dirty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подкомиссии по специальностям: </a:t>
            </a:r>
            <a:endParaRPr lang="ru-RU" sz="1200" b="1" u="sng" dirty="0" smtClean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1.Сестринское дело 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ru-RU" sz="1200" b="1" dirty="0" err="1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Генералова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О.А., старшая медсестра ККД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2.Лечебное дело 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– Голуб В.И., старший фельдшер ССМП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3.Фармация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– Колобаева Л.В., старший провизор  ГКБ № 11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4. Лабораторная диагностика</a:t>
            </a:r>
            <a:r>
              <a:rPr lang="ru-RU" sz="1200" b="1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– Панькова О.Д., фельдшер – лаборант ОКБ</a:t>
            </a:r>
            <a:endParaRPr lang="ru-RU" sz="1200" b="1" dirty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211960" y="2033657"/>
            <a:ext cx="360040" cy="6472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211960" y="4224595"/>
            <a:ext cx="360040" cy="6472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652120" y="6073479"/>
            <a:ext cx="2720549" cy="379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b="1" u="sng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ЧЛЕНЫ ПОДКОМИССИЙ</a:t>
            </a:r>
            <a:endParaRPr lang="ru-RU" b="1" dirty="0" smtClean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6372200" y="3070295"/>
            <a:ext cx="360040" cy="28669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765068" y="5661248"/>
            <a:ext cx="234955" cy="43204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5522270" y="3356992"/>
            <a:ext cx="2720549" cy="379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b="1" u="sng" dirty="0" smtClean="0">
                <a:solidFill>
                  <a:srgbClr val="00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ЧЛЕНЫ ПОДКОМИССИЙ</a:t>
            </a:r>
            <a:endParaRPr lang="ru-RU" b="1" dirty="0" smtClean="0">
              <a:solidFill>
                <a:srgbClr val="00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35505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036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ФОРМИРОВАНИЕ СТРУКТУРЫ АККРЕДИТАЦИОННОЙ КОМИССИИ В РЕГИОНЕ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(приказ Минздрава России от 19.05.2017 № 234н)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775713"/>
            <a:ext cx="91085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осуществляет общее </a:t>
            </a:r>
            <a:r>
              <a:rPr lang="ru-RU" sz="2100" b="1" dirty="0">
                <a:solidFill>
                  <a:srgbClr val="006600"/>
                </a:solidFill>
              </a:rPr>
              <a:t>руководство деятельностью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 и организует ее деятельность;</a:t>
            </a: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председательствует </a:t>
            </a:r>
            <a:r>
              <a:rPr lang="ru-RU" sz="2100" b="1" dirty="0">
                <a:solidFill>
                  <a:srgbClr val="006600"/>
                </a:solidFill>
              </a:rPr>
              <a:t>на заседаниях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комиссии;</a:t>
            </a: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обеспечивает </a:t>
            </a:r>
            <a:r>
              <a:rPr lang="ru-RU" sz="2100" b="1" dirty="0">
                <a:solidFill>
                  <a:srgbClr val="006600"/>
                </a:solidFill>
              </a:rPr>
              <a:t>соблюдение членами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 порядка проведения аккредитации специалиста, установленного настоящим Положением;</a:t>
            </a: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распределяет </a:t>
            </a:r>
            <a:r>
              <a:rPr lang="ru-RU" sz="2100" b="1" dirty="0">
                <a:solidFill>
                  <a:srgbClr val="006600"/>
                </a:solidFill>
              </a:rPr>
              <a:t>обязанности между членами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комиссии;</a:t>
            </a: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rgbClr val="006600"/>
                </a:solidFill>
              </a:rPr>
              <a:t>формирует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аккредитационные</a:t>
            </a:r>
            <a:r>
              <a:rPr lang="ru-RU" sz="2100" b="1" dirty="0">
                <a:solidFill>
                  <a:srgbClr val="006600"/>
                </a:solidFill>
              </a:rPr>
              <a:t> </a:t>
            </a:r>
            <a:r>
              <a:rPr lang="ru-RU" sz="2100" b="1" dirty="0" smtClean="0">
                <a:solidFill>
                  <a:srgbClr val="006600"/>
                </a:solidFill>
              </a:rPr>
              <a:t>подкомиссии </a:t>
            </a:r>
            <a:r>
              <a:rPr lang="ru-RU" sz="2100" b="1" dirty="0">
                <a:solidFill>
                  <a:srgbClr val="006600"/>
                </a:solidFill>
              </a:rPr>
              <a:t>(в ред. Приказа Минздрава РФ от 19.05.2017 N 234н</a:t>
            </a:r>
            <a:r>
              <a:rPr lang="ru-RU" sz="2100" b="1" dirty="0" smtClean="0">
                <a:solidFill>
                  <a:srgbClr val="006600"/>
                </a:solidFill>
              </a:rPr>
              <a:t>);</a:t>
            </a:r>
            <a:endParaRPr lang="ru-RU" sz="2100" b="1" dirty="0">
              <a:solidFill>
                <a:srgbClr val="006600"/>
              </a:solidFill>
            </a:endParaRP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формирует </a:t>
            </a:r>
            <a:r>
              <a:rPr lang="ru-RU" sz="2100" b="1" dirty="0">
                <a:solidFill>
                  <a:srgbClr val="006600"/>
                </a:solidFill>
              </a:rPr>
              <a:t>апелляционную комиссию и организует ее деятельность;</a:t>
            </a:r>
          </a:p>
          <a:p>
            <a:pPr marL="185738" indent="-185738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rgbClr val="006600"/>
                </a:solidFill>
              </a:rPr>
              <a:t>назначает </a:t>
            </a:r>
            <a:r>
              <a:rPr lang="ru-RU" sz="2100" b="1" dirty="0">
                <a:solidFill>
                  <a:srgbClr val="006600"/>
                </a:solidFill>
              </a:rPr>
              <a:t>заместителя председателя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 и ответственного секретаря </a:t>
            </a:r>
            <a:r>
              <a:rPr lang="ru-RU" sz="21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100" b="1" dirty="0">
                <a:solidFill>
                  <a:srgbClr val="006600"/>
                </a:solidFill>
              </a:rPr>
              <a:t> комиссии.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468" y="1196752"/>
            <a:ext cx="869163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C00000"/>
                </a:solidFill>
              </a:rPr>
              <a:t>Председатель </a:t>
            </a:r>
            <a:r>
              <a:rPr lang="ru-RU" sz="2600" b="1" dirty="0" err="1">
                <a:solidFill>
                  <a:srgbClr val="C00000"/>
                </a:solidFill>
              </a:rPr>
              <a:t>аккредитационной</a:t>
            </a:r>
            <a:r>
              <a:rPr lang="ru-RU" sz="2600" b="1" dirty="0">
                <a:solidFill>
                  <a:srgbClr val="C00000"/>
                </a:solidFill>
              </a:rPr>
              <a:t> </a:t>
            </a:r>
            <a:r>
              <a:rPr lang="ru-RU" sz="2600" b="1" dirty="0" smtClean="0">
                <a:solidFill>
                  <a:srgbClr val="C00000"/>
                </a:solidFill>
              </a:rPr>
              <a:t>комиссии:</a:t>
            </a:r>
            <a:endParaRPr lang="ru-RU" sz="2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085875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08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ФОРМИРОВАНИЕ СТРУКТУРЫ АККРЕДИТАЦИОННОЙ КОМИССИИ В РЕГИОНЕ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(приказ Минздрава России от 19.05.2017 № 234н)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4865" y="1340768"/>
            <a:ext cx="854761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C00000"/>
                </a:solidFill>
              </a:rPr>
              <a:t>Заместитель председателя </a:t>
            </a:r>
            <a:r>
              <a:rPr lang="ru-RU" sz="2600" b="1" dirty="0" err="1">
                <a:solidFill>
                  <a:srgbClr val="C00000"/>
                </a:solidFill>
              </a:rPr>
              <a:t>аккредитационной</a:t>
            </a:r>
            <a:r>
              <a:rPr lang="ru-RU" sz="2600" b="1" dirty="0">
                <a:solidFill>
                  <a:srgbClr val="C00000"/>
                </a:solidFill>
              </a:rPr>
              <a:t> комиссии: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983898"/>
            <a:ext cx="89289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rgbClr val="006600"/>
                </a:solidFill>
              </a:rPr>
              <a:t>исполняет </a:t>
            </a:r>
            <a:r>
              <a:rPr lang="ru-RU" sz="2400" b="1" dirty="0">
                <a:solidFill>
                  <a:srgbClr val="006600"/>
                </a:solidFill>
              </a:rPr>
              <a:t>обязанности председателя </a:t>
            </a:r>
            <a:r>
              <a:rPr lang="ru-RU" sz="24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400" b="1" dirty="0">
                <a:solidFill>
                  <a:srgbClr val="006600"/>
                </a:solidFill>
              </a:rPr>
              <a:t> комиссии в его </a:t>
            </a:r>
            <a:r>
              <a:rPr lang="ru-RU" sz="2400" b="1" dirty="0" smtClean="0">
                <a:solidFill>
                  <a:srgbClr val="006600"/>
                </a:solidFill>
              </a:rPr>
              <a:t>отсутствие </a:t>
            </a:r>
            <a:r>
              <a:rPr lang="ru-RU" sz="2400" b="1" dirty="0">
                <a:solidFill>
                  <a:srgbClr val="006600"/>
                </a:solidFill>
              </a:rPr>
              <a:t>(в ред. Приказа Минздрава РФ от 19.05.2017 N 234н</a:t>
            </a:r>
            <a:r>
              <a:rPr lang="ru-RU" sz="2400" b="1" dirty="0" smtClean="0">
                <a:solidFill>
                  <a:srgbClr val="006600"/>
                </a:solidFill>
              </a:rPr>
              <a:t>);</a:t>
            </a:r>
            <a:endParaRPr lang="ru-RU" sz="2400" b="1" dirty="0">
              <a:solidFill>
                <a:srgbClr val="006600"/>
              </a:solidFill>
            </a:endParaRPr>
          </a:p>
          <a:p>
            <a:pPr marL="185738" indent="-185738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rgbClr val="006600"/>
                </a:solidFill>
              </a:rPr>
              <a:t>обеспечивает </a:t>
            </a:r>
            <a:r>
              <a:rPr lang="ru-RU" sz="2400" b="1" dirty="0">
                <a:solidFill>
                  <a:srgbClr val="006600"/>
                </a:solidFill>
              </a:rPr>
              <a:t>взаимодействие председателя </a:t>
            </a:r>
            <a:r>
              <a:rPr lang="ru-RU" sz="24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400" b="1" dirty="0">
                <a:solidFill>
                  <a:srgbClr val="006600"/>
                </a:solidFill>
              </a:rPr>
              <a:t> комиссии с </a:t>
            </a:r>
            <a:r>
              <a:rPr lang="ru-RU" sz="2400" b="1" dirty="0" err="1">
                <a:solidFill>
                  <a:srgbClr val="006600"/>
                </a:solidFill>
              </a:rPr>
              <a:t>аккредитационными</a:t>
            </a:r>
            <a:r>
              <a:rPr lang="ru-RU" sz="2400" b="1" dirty="0">
                <a:solidFill>
                  <a:srgbClr val="006600"/>
                </a:solidFill>
              </a:rPr>
              <a:t> подкомиссиями; (в ред. Приказа Минздрава РФ от 19.05.2017 </a:t>
            </a:r>
            <a:r>
              <a:rPr lang="ru-RU" sz="2400" b="1" dirty="0" smtClean="0">
                <a:solidFill>
                  <a:srgbClr val="006600"/>
                </a:solidFill>
              </a:rPr>
              <a:t>  N </a:t>
            </a:r>
            <a:r>
              <a:rPr lang="ru-RU" sz="2400" b="1" dirty="0">
                <a:solidFill>
                  <a:srgbClr val="006600"/>
                </a:solidFill>
              </a:rPr>
              <a:t>234н</a:t>
            </a:r>
            <a:r>
              <a:rPr lang="ru-RU" sz="2400" b="1" dirty="0" smtClean="0">
                <a:solidFill>
                  <a:srgbClr val="006600"/>
                </a:solidFill>
              </a:rPr>
              <a:t>);</a:t>
            </a:r>
            <a:endParaRPr lang="ru-RU" sz="2400" b="1" dirty="0">
              <a:solidFill>
                <a:srgbClr val="006600"/>
              </a:solidFill>
            </a:endParaRPr>
          </a:p>
          <a:p>
            <a:pPr marL="185738" indent="-185738">
              <a:spcAft>
                <a:spcPts val="24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rgbClr val="006600"/>
                </a:solidFill>
              </a:rPr>
              <a:t>осуществляет </a:t>
            </a:r>
            <a:r>
              <a:rPr lang="ru-RU" sz="2400" b="1" dirty="0">
                <a:solidFill>
                  <a:srgbClr val="006600"/>
                </a:solidFill>
              </a:rPr>
              <a:t>иные функции по поручению председателя </a:t>
            </a:r>
            <a:r>
              <a:rPr lang="ru-RU" sz="2400" b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400" b="1" dirty="0">
                <a:solidFill>
                  <a:srgbClr val="006600"/>
                </a:solidFill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</a:rPr>
              <a:t>комиссии </a:t>
            </a:r>
            <a:r>
              <a:rPr lang="ru-RU" sz="2400" b="1" dirty="0">
                <a:solidFill>
                  <a:srgbClr val="006600"/>
                </a:solidFill>
              </a:rPr>
              <a:t>(в ред. Приказа Минздрава РФ от 19.05.2017 N 234н</a:t>
            </a:r>
            <a:r>
              <a:rPr lang="ru-RU" sz="2400" b="1" dirty="0" smtClean="0">
                <a:solidFill>
                  <a:srgbClr val="006600"/>
                </a:solidFill>
              </a:rPr>
              <a:t>).</a:t>
            </a:r>
            <a:endParaRPr lang="ru-RU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412099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1667</Words>
  <Application>Microsoft Office PowerPoint</Application>
  <PresentationFormat>Экран (4:3)</PresentationFormat>
  <Paragraphs>302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Тема Office</vt:lpstr>
      <vt:lpstr>2_Тема Office</vt:lpstr>
      <vt:lpstr>3_Тема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225</cp:revision>
  <dcterms:created xsi:type="dcterms:W3CDTF">2018-03-22T17:14:14Z</dcterms:created>
  <dcterms:modified xsi:type="dcterms:W3CDTF">2018-04-17T12:41:52Z</dcterms:modified>
</cp:coreProperties>
</file>