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323" r:id="rId3"/>
    <p:sldId id="299" r:id="rId4"/>
    <p:sldId id="305" r:id="rId5"/>
    <p:sldId id="301" r:id="rId6"/>
    <p:sldId id="302" r:id="rId7"/>
    <p:sldId id="303" r:id="rId8"/>
    <p:sldId id="304" r:id="rId9"/>
    <p:sldId id="308" r:id="rId10"/>
    <p:sldId id="306" r:id="rId11"/>
    <p:sldId id="307" r:id="rId12"/>
    <p:sldId id="311" r:id="rId13"/>
    <p:sldId id="309" r:id="rId14"/>
    <p:sldId id="312" r:id="rId15"/>
    <p:sldId id="314" r:id="rId16"/>
    <p:sldId id="313" r:id="rId17"/>
    <p:sldId id="315" r:id="rId18"/>
    <p:sldId id="316" r:id="rId19"/>
    <p:sldId id="310" r:id="rId20"/>
    <p:sldId id="319" r:id="rId21"/>
    <p:sldId id="318" r:id="rId22"/>
    <p:sldId id="317" r:id="rId23"/>
    <p:sldId id="320" r:id="rId24"/>
    <p:sldId id="321" r:id="rId25"/>
    <p:sldId id="322" r:id="rId26"/>
    <p:sldId id="298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00"/>
    <a:srgbClr val="CC0000"/>
    <a:srgbClr val="FE9700"/>
    <a:srgbClr val="003399"/>
    <a:srgbClr val="FFCC66"/>
    <a:srgbClr val="FFFFFF"/>
    <a:srgbClr val="FFEFE1"/>
    <a:srgbClr val="FFDBBD"/>
    <a:srgbClr val="800000"/>
    <a:srgbClr val="FFEB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560" autoAdjust="0"/>
    <p:restoredTop sz="94660"/>
  </p:normalViewPr>
  <p:slideViewPr>
    <p:cSldViewPr>
      <p:cViewPr>
        <p:scale>
          <a:sx n="50" d="100"/>
          <a:sy n="50" d="100"/>
        </p:scale>
        <p:origin x="-942" y="-48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trips dir="r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trips dir="r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trips dir="rd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02.05.2018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5463648"/>
      </p:ext>
    </p:extLst>
  </p:cSld>
  <p:clrMapOvr>
    <a:masterClrMapping/>
  </p:clrMapOvr>
  <p:transition spd="slow">
    <p:strips dir="rd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02.05.2018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1731061"/>
      </p:ext>
    </p:extLst>
  </p:cSld>
  <p:clrMapOvr>
    <a:masterClrMapping/>
  </p:clrMapOvr>
  <p:transition spd="slow">
    <p:strips dir="rd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02.05.2018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3232326"/>
      </p:ext>
    </p:extLst>
  </p:cSld>
  <p:clrMapOvr>
    <a:masterClrMapping/>
  </p:clrMapOvr>
  <p:transition spd="slow">
    <p:strips dir="rd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02.05.2018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3419176"/>
      </p:ext>
    </p:extLst>
  </p:cSld>
  <p:clrMapOvr>
    <a:masterClrMapping/>
  </p:clrMapOvr>
  <p:transition spd="slow">
    <p:strips dir="rd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02.05.2018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9559352"/>
      </p:ext>
    </p:extLst>
  </p:cSld>
  <p:clrMapOvr>
    <a:masterClrMapping/>
  </p:clrMapOvr>
  <p:transition spd="slow">
    <p:strips dir="rd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02.05.2018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5691694"/>
      </p:ext>
    </p:extLst>
  </p:cSld>
  <p:clrMapOvr>
    <a:masterClrMapping/>
  </p:clrMapOvr>
  <p:transition spd="slow">
    <p:strips dir="rd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02.05.2018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9601974"/>
      </p:ext>
    </p:extLst>
  </p:cSld>
  <p:clrMapOvr>
    <a:masterClrMapping/>
  </p:clrMapOvr>
  <p:transition spd="slow">
    <p:strips dir="rd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02.05.2018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4954096"/>
      </p:ext>
    </p:extLst>
  </p:cSld>
  <p:clrMapOvr>
    <a:masterClrMapping/>
  </p:clrMapOvr>
  <p:transition spd="slow">
    <p:strips dir="r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trips dir="rd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02.05.2018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2681603"/>
      </p:ext>
    </p:extLst>
  </p:cSld>
  <p:clrMapOvr>
    <a:masterClrMapping/>
  </p:clrMapOvr>
  <p:transition spd="slow">
    <p:strips dir="rd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02.05.2018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3535881"/>
      </p:ext>
    </p:extLst>
  </p:cSld>
  <p:clrMapOvr>
    <a:masterClrMapping/>
  </p:clrMapOvr>
  <p:transition spd="slow">
    <p:strips dir="rd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02.05.2018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3177650"/>
      </p:ext>
    </p:extLst>
  </p:cSld>
  <p:clrMapOvr>
    <a:masterClrMapping/>
  </p:clrMapOvr>
  <p:transition spd="slow">
    <p:strips dir="r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trips dir="r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02.05.2018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trips dir="r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02.05.2018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trips dir="r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02.05.2018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trips dir="r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02.05.2018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trips dir="r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02.05.2018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trips dir="r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02.05.2018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trips dir="r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02.05.2018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>
    <p:strips dir="rd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02.05.2018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93862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strips dir="rd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6.jpeg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9.jpeg"/><Relationship Id="rId4" Type="http://schemas.openxmlformats.org/officeDocument/2006/relationships/image" Target="../media/image4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2.jpeg"/><Relationship Id="rId4" Type="http://schemas.openxmlformats.org/officeDocument/2006/relationships/image" Target="../media/image5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5.jpeg"/><Relationship Id="rId4" Type="http://schemas.openxmlformats.org/officeDocument/2006/relationships/image" Target="../media/image5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8.jpeg"/><Relationship Id="rId4" Type="http://schemas.openxmlformats.org/officeDocument/2006/relationships/image" Target="../media/image57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2.jpeg"/><Relationship Id="rId5" Type="http://schemas.openxmlformats.org/officeDocument/2006/relationships/image" Target="../media/image61.jpeg"/><Relationship Id="rId4" Type="http://schemas.openxmlformats.org/officeDocument/2006/relationships/image" Target="../media/image60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8.jpeg"/><Relationship Id="rId3" Type="http://schemas.openxmlformats.org/officeDocument/2006/relationships/image" Target="../media/image63.png"/><Relationship Id="rId7" Type="http://schemas.openxmlformats.org/officeDocument/2006/relationships/image" Target="../media/image67.jpeg"/><Relationship Id="rId12" Type="http://schemas.openxmlformats.org/officeDocument/2006/relationships/image" Target="../media/image72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6.jpeg"/><Relationship Id="rId11" Type="http://schemas.openxmlformats.org/officeDocument/2006/relationships/image" Target="../media/image71.jpeg"/><Relationship Id="rId5" Type="http://schemas.openxmlformats.org/officeDocument/2006/relationships/image" Target="../media/image65.jpeg"/><Relationship Id="rId10" Type="http://schemas.openxmlformats.org/officeDocument/2006/relationships/image" Target="../media/image70.jpeg"/><Relationship Id="rId4" Type="http://schemas.openxmlformats.org/officeDocument/2006/relationships/image" Target="../media/image64.jpeg"/><Relationship Id="rId9" Type="http://schemas.openxmlformats.org/officeDocument/2006/relationships/image" Target="../media/image69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6.jpeg"/><Relationship Id="rId5" Type="http://schemas.openxmlformats.org/officeDocument/2006/relationships/image" Target="../media/image75.jpeg"/><Relationship Id="rId4" Type="http://schemas.openxmlformats.org/officeDocument/2006/relationships/image" Target="../media/image74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2.jpeg"/><Relationship Id="rId3" Type="http://schemas.openxmlformats.org/officeDocument/2006/relationships/image" Target="../media/image77.png"/><Relationship Id="rId7" Type="http://schemas.openxmlformats.org/officeDocument/2006/relationships/image" Target="../media/image81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0.jpeg"/><Relationship Id="rId5" Type="http://schemas.openxmlformats.org/officeDocument/2006/relationships/image" Target="../media/image79.jpeg"/><Relationship Id="rId10" Type="http://schemas.openxmlformats.org/officeDocument/2006/relationships/image" Target="../media/image84.png"/><Relationship Id="rId4" Type="http://schemas.openxmlformats.org/officeDocument/2006/relationships/image" Target="../media/image78.png"/><Relationship Id="rId9" Type="http://schemas.openxmlformats.org/officeDocument/2006/relationships/image" Target="../media/image8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9.jpeg"/><Relationship Id="rId3" Type="http://schemas.openxmlformats.org/officeDocument/2006/relationships/hyperlink" Target="http://cpkrz-omsk.ru/content/3221" TargetMode="External"/><Relationship Id="rId7" Type="http://schemas.openxmlformats.org/officeDocument/2006/relationships/image" Target="../media/image88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7.jpeg"/><Relationship Id="rId5" Type="http://schemas.openxmlformats.org/officeDocument/2006/relationships/image" Target="../media/image86.png"/><Relationship Id="rId4" Type="http://schemas.openxmlformats.org/officeDocument/2006/relationships/image" Target="../media/image85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5.jpeg"/><Relationship Id="rId3" Type="http://schemas.openxmlformats.org/officeDocument/2006/relationships/image" Target="../media/image90.jpeg"/><Relationship Id="rId7" Type="http://schemas.openxmlformats.org/officeDocument/2006/relationships/image" Target="../media/image94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3.jpeg"/><Relationship Id="rId5" Type="http://schemas.openxmlformats.org/officeDocument/2006/relationships/image" Target="../media/image92.jpeg"/><Relationship Id="rId4" Type="http://schemas.openxmlformats.org/officeDocument/2006/relationships/image" Target="../media/image91.jpe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1.jpeg"/><Relationship Id="rId3" Type="http://schemas.openxmlformats.org/officeDocument/2006/relationships/image" Target="../media/image96.jpeg"/><Relationship Id="rId7" Type="http://schemas.openxmlformats.org/officeDocument/2006/relationships/image" Target="../media/image100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9.jpeg"/><Relationship Id="rId5" Type="http://schemas.openxmlformats.org/officeDocument/2006/relationships/image" Target="../media/image98.jpeg"/><Relationship Id="rId4" Type="http://schemas.openxmlformats.org/officeDocument/2006/relationships/image" Target="../media/image97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jpeg"/><Relationship Id="rId7" Type="http://schemas.openxmlformats.org/officeDocument/2006/relationships/image" Target="../media/image10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5.jpeg"/><Relationship Id="rId5" Type="http://schemas.openxmlformats.org/officeDocument/2006/relationships/image" Target="../media/image104.jpeg"/><Relationship Id="rId4" Type="http://schemas.openxmlformats.org/officeDocument/2006/relationships/image" Target="../media/image103.jpe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2.jpeg"/><Relationship Id="rId13" Type="http://schemas.openxmlformats.org/officeDocument/2006/relationships/image" Target="../media/image117.jpeg"/><Relationship Id="rId3" Type="http://schemas.openxmlformats.org/officeDocument/2006/relationships/image" Target="../media/image107.jpeg"/><Relationship Id="rId7" Type="http://schemas.openxmlformats.org/officeDocument/2006/relationships/image" Target="../media/image111.jpeg"/><Relationship Id="rId12" Type="http://schemas.openxmlformats.org/officeDocument/2006/relationships/image" Target="../media/image11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0.jpeg"/><Relationship Id="rId11" Type="http://schemas.openxmlformats.org/officeDocument/2006/relationships/image" Target="../media/image115.jpeg"/><Relationship Id="rId5" Type="http://schemas.openxmlformats.org/officeDocument/2006/relationships/image" Target="../media/image109.jpeg"/><Relationship Id="rId10" Type="http://schemas.openxmlformats.org/officeDocument/2006/relationships/image" Target="../media/image114.jpeg"/><Relationship Id="rId4" Type="http://schemas.openxmlformats.org/officeDocument/2006/relationships/image" Target="../media/image108.jpeg"/><Relationship Id="rId9" Type="http://schemas.openxmlformats.org/officeDocument/2006/relationships/image" Target="../media/image113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10" Type="http://schemas.openxmlformats.org/officeDocument/2006/relationships/image" Target="../media/image19.jpeg"/><Relationship Id="rId4" Type="http://schemas.openxmlformats.org/officeDocument/2006/relationships/image" Target="../media/image13.jpeg"/><Relationship Id="rId9" Type="http://schemas.openxmlformats.org/officeDocument/2006/relationships/image" Target="../media/image18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eg"/><Relationship Id="rId3" Type="http://schemas.openxmlformats.org/officeDocument/2006/relationships/image" Target="../media/image20.jpeg"/><Relationship Id="rId7" Type="http://schemas.openxmlformats.org/officeDocument/2006/relationships/image" Target="../media/image24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3" Type="http://schemas.openxmlformats.org/officeDocument/2006/relationships/image" Target="../media/image26.jpeg"/><Relationship Id="rId7" Type="http://schemas.openxmlformats.org/officeDocument/2006/relationships/image" Target="../media/image30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10" Type="http://schemas.openxmlformats.org/officeDocument/2006/relationships/image" Target="../media/image33.jpeg"/><Relationship Id="rId4" Type="http://schemas.openxmlformats.org/officeDocument/2006/relationships/image" Target="../media/image27.png"/><Relationship Id="rId9" Type="http://schemas.openxmlformats.org/officeDocument/2006/relationships/image" Target="../media/image32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jpeg"/><Relationship Id="rId3" Type="http://schemas.openxmlformats.org/officeDocument/2006/relationships/image" Target="../media/image34.jpeg"/><Relationship Id="rId7" Type="http://schemas.openxmlformats.org/officeDocument/2006/relationships/image" Target="../media/image38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C:\Users\Sveta\Desktop\0_8d6e5_6785b262_orig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-4432" y="1"/>
            <a:ext cx="9144000" cy="38537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Прямоугольник 17"/>
          <p:cNvSpPr/>
          <p:nvPr/>
        </p:nvSpPr>
        <p:spPr>
          <a:xfrm>
            <a:off x="-10646" y="3072032"/>
            <a:ext cx="9154646" cy="3785968"/>
          </a:xfrm>
          <a:custGeom>
            <a:avLst/>
            <a:gdLst>
              <a:gd name="connsiteX0" fmla="*/ 0 w 9154646"/>
              <a:gd name="connsiteY0" fmla="*/ 0 h 3785968"/>
              <a:gd name="connsiteX1" fmla="*/ 9154646 w 9154646"/>
              <a:gd name="connsiteY1" fmla="*/ 0 h 3785968"/>
              <a:gd name="connsiteX2" fmla="*/ 9154646 w 9154646"/>
              <a:gd name="connsiteY2" fmla="*/ 3785968 h 3785968"/>
              <a:gd name="connsiteX3" fmla="*/ 0 w 9154646"/>
              <a:gd name="connsiteY3" fmla="*/ 3785968 h 3785968"/>
              <a:gd name="connsiteX4" fmla="*/ 0 w 9154646"/>
              <a:gd name="connsiteY4" fmla="*/ 0 h 3785968"/>
              <a:gd name="connsiteX0" fmla="*/ 0 w 9154646"/>
              <a:gd name="connsiteY0" fmla="*/ 0 h 3785968"/>
              <a:gd name="connsiteX1" fmla="*/ 1312396 w 9154646"/>
              <a:gd name="connsiteY1" fmla="*/ 1368 h 3785968"/>
              <a:gd name="connsiteX2" fmla="*/ 9154646 w 9154646"/>
              <a:gd name="connsiteY2" fmla="*/ 0 h 3785968"/>
              <a:gd name="connsiteX3" fmla="*/ 9154646 w 9154646"/>
              <a:gd name="connsiteY3" fmla="*/ 3785968 h 3785968"/>
              <a:gd name="connsiteX4" fmla="*/ 0 w 9154646"/>
              <a:gd name="connsiteY4" fmla="*/ 3785968 h 3785968"/>
              <a:gd name="connsiteX5" fmla="*/ 0 w 9154646"/>
              <a:gd name="connsiteY5" fmla="*/ 0 h 3785968"/>
              <a:gd name="connsiteX0" fmla="*/ 0 w 9154646"/>
              <a:gd name="connsiteY0" fmla="*/ 0 h 3785968"/>
              <a:gd name="connsiteX1" fmla="*/ 1312396 w 9154646"/>
              <a:gd name="connsiteY1" fmla="*/ 1368 h 3785968"/>
              <a:gd name="connsiteX2" fmla="*/ 867896 w 9154646"/>
              <a:gd name="connsiteY2" fmla="*/ 1368 h 3785968"/>
              <a:gd name="connsiteX3" fmla="*/ 9154646 w 9154646"/>
              <a:gd name="connsiteY3" fmla="*/ 0 h 3785968"/>
              <a:gd name="connsiteX4" fmla="*/ 9154646 w 9154646"/>
              <a:gd name="connsiteY4" fmla="*/ 3785968 h 3785968"/>
              <a:gd name="connsiteX5" fmla="*/ 0 w 9154646"/>
              <a:gd name="connsiteY5" fmla="*/ 3785968 h 3785968"/>
              <a:gd name="connsiteX6" fmla="*/ 0 w 9154646"/>
              <a:gd name="connsiteY6" fmla="*/ 0 h 3785968"/>
              <a:gd name="connsiteX0" fmla="*/ 0 w 9154646"/>
              <a:gd name="connsiteY0" fmla="*/ 0 h 3785968"/>
              <a:gd name="connsiteX1" fmla="*/ 1312396 w 9154646"/>
              <a:gd name="connsiteY1" fmla="*/ 1368 h 3785968"/>
              <a:gd name="connsiteX2" fmla="*/ 867896 w 9154646"/>
              <a:gd name="connsiteY2" fmla="*/ 1368 h 3785968"/>
              <a:gd name="connsiteX3" fmla="*/ 1071096 w 9154646"/>
              <a:gd name="connsiteY3" fmla="*/ 1368 h 3785968"/>
              <a:gd name="connsiteX4" fmla="*/ 9154646 w 9154646"/>
              <a:gd name="connsiteY4" fmla="*/ 0 h 3785968"/>
              <a:gd name="connsiteX5" fmla="*/ 9154646 w 9154646"/>
              <a:gd name="connsiteY5" fmla="*/ 3785968 h 3785968"/>
              <a:gd name="connsiteX6" fmla="*/ 0 w 9154646"/>
              <a:gd name="connsiteY6" fmla="*/ 3785968 h 3785968"/>
              <a:gd name="connsiteX7" fmla="*/ 0 w 9154646"/>
              <a:gd name="connsiteY7" fmla="*/ 0 h 3785968"/>
              <a:gd name="connsiteX0" fmla="*/ 0 w 9154646"/>
              <a:gd name="connsiteY0" fmla="*/ 0 h 3785968"/>
              <a:gd name="connsiteX1" fmla="*/ 1312396 w 9154646"/>
              <a:gd name="connsiteY1" fmla="*/ 1368 h 3785968"/>
              <a:gd name="connsiteX2" fmla="*/ 867896 w 9154646"/>
              <a:gd name="connsiteY2" fmla="*/ 1368 h 3785968"/>
              <a:gd name="connsiteX3" fmla="*/ 9154646 w 9154646"/>
              <a:gd name="connsiteY3" fmla="*/ 0 h 3785968"/>
              <a:gd name="connsiteX4" fmla="*/ 9154646 w 9154646"/>
              <a:gd name="connsiteY4" fmla="*/ 3785968 h 3785968"/>
              <a:gd name="connsiteX5" fmla="*/ 0 w 9154646"/>
              <a:gd name="connsiteY5" fmla="*/ 3785968 h 3785968"/>
              <a:gd name="connsiteX6" fmla="*/ 0 w 9154646"/>
              <a:gd name="connsiteY6" fmla="*/ 0 h 3785968"/>
              <a:gd name="connsiteX0" fmla="*/ 867896 w 9154646"/>
              <a:gd name="connsiteY0" fmla="*/ 1368 h 3785968"/>
              <a:gd name="connsiteX1" fmla="*/ 9154646 w 9154646"/>
              <a:gd name="connsiteY1" fmla="*/ 0 h 3785968"/>
              <a:gd name="connsiteX2" fmla="*/ 9154646 w 9154646"/>
              <a:gd name="connsiteY2" fmla="*/ 3785968 h 3785968"/>
              <a:gd name="connsiteX3" fmla="*/ 0 w 9154646"/>
              <a:gd name="connsiteY3" fmla="*/ 3785968 h 3785968"/>
              <a:gd name="connsiteX4" fmla="*/ 0 w 9154646"/>
              <a:gd name="connsiteY4" fmla="*/ 0 h 3785968"/>
              <a:gd name="connsiteX5" fmla="*/ 1312396 w 9154646"/>
              <a:gd name="connsiteY5" fmla="*/ 1368 h 3785968"/>
              <a:gd name="connsiteX6" fmla="*/ 959336 w 9154646"/>
              <a:gd name="connsiteY6" fmla="*/ 92808 h 3785968"/>
              <a:gd name="connsiteX0" fmla="*/ 867896 w 9154646"/>
              <a:gd name="connsiteY0" fmla="*/ 1368 h 3785968"/>
              <a:gd name="connsiteX1" fmla="*/ 9154646 w 9154646"/>
              <a:gd name="connsiteY1" fmla="*/ 0 h 3785968"/>
              <a:gd name="connsiteX2" fmla="*/ 9154646 w 9154646"/>
              <a:gd name="connsiteY2" fmla="*/ 3785968 h 3785968"/>
              <a:gd name="connsiteX3" fmla="*/ 0 w 9154646"/>
              <a:gd name="connsiteY3" fmla="*/ 3785968 h 3785968"/>
              <a:gd name="connsiteX4" fmla="*/ 0 w 9154646"/>
              <a:gd name="connsiteY4" fmla="*/ 0 h 3785968"/>
              <a:gd name="connsiteX5" fmla="*/ 1312396 w 9154646"/>
              <a:gd name="connsiteY5" fmla="*/ 1368 h 3785968"/>
              <a:gd name="connsiteX6" fmla="*/ 1086336 w 9154646"/>
              <a:gd name="connsiteY6" fmla="*/ 442058 h 3785968"/>
              <a:gd name="connsiteX0" fmla="*/ 867896 w 9154646"/>
              <a:gd name="connsiteY0" fmla="*/ 1368 h 3785968"/>
              <a:gd name="connsiteX1" fmla="*/ 9154646 w 9154646"/>
              <a:gd name="connsiteY1" fmla="*/ 0 h 3785968"/>
              <a:gd name="connsiteX2" fmla="*/ 9154646 w 9154646"/>
              <a:gd name="connsiteY2" fmla="*/ 3785968 h 3785968"/>
              <a:gd name="connsiteX3" fmla="*/ 0 w 9154646"/>
              <a:gd name="connsiteY3" fmla="*/ 3785968 h 3785968"/>
              <a:gd name="connsiteX4" fmla="*/ 0 w 9154646"/>
              <a:gd name="connsiteY4" fmla="*/ 0 h 3785968"/>
              <a:gd name="connsiteX5" fmla="*/ 1312396 w 9154646"/>
              <a:gd name="connsiteY5" fmla="*/ 1368 h 3785968"/>
              <a:gd name="connsiteX6" fmla="*/ 1092686 w 9154646"/>
              <a:gd name="connsiteY6" fmla="*/ 524608 h 3785968"/>
              <a:gd name="connsiteX0" fmla="*/ 867896 w 9154646"/>
              <a:gd name="connsiteY0" fmla="*/ 1368 h 3785968"/>
              <a:gd name="connsiteX1" fmla="*/ 9154646 w 9154646"/>
              <a:gd name="connsiteY1" fmla="*/ 0 h 3785968"/>
              <a:gd name="connsiteX2" fmla="*/ 9154646 w 9154646"/>
              <a:gd name="connsiteY2" fmla="*/ 3785968 h 3785968"/>
              <a:gd name="connsiteX3" fmla="*/ 0 w 9154646"/>
              <a:gd name="connsiteY3" fmla="*/ 3785968 h 3785968"/>
              <a:gd name="connsiteX4" fmla="*/ 0 w 9154646"/>
              <a:gd name="connsiteY4" fmla="*/ 0 h 3785968"/>
              <a:gd name="connsiteX5" fmla="*/ 1312396 w 9154646"/>
              <a:gd name="connsiteY5" fmla="*/ 1368 h 3785968"/>
              <a:gd name="connsiteX6" fmla="*/ 1060936 w 9154646"/>
              <a:gd name="connsiteY6" fmla="*/ 505558 h 3785968"/>
              <a:gd name="connsiteX0" fmla="*/ 867896 w 9154646"/>
              <a:gd name="connsiteY0" fmla="*/ 1368 h 3785968"/>
              <a:gd name="connsiteX1" fmla="*/ 9154646 w 9154646"/>
              <a:gd name="connsiteY1" fmla="*/ 0 h 3785968"/>
              <a:gd name="connsiteX2" fmla="*/ 9154646 w 9154646"/>
              <a:gd name="connsiteY2" fmla="*/ 3785968 h 3785968"/>
              <a:gd name="connsiteX3" fmla="*/ 0 w 9154646"/>
              <a:gd name="connsiteY3" fmla="*/ 3785968 h 3785968"/>
              <a:gd name="connsiteX4" fmla="*/ 0 w 9154646"/>
              <a:gd name="connsiteY4" fmla="*/ 0 h 3785968"/>
              <a:gd name="connsiteX5" fmla="*/ 1312396 w 9154646"/>
              <a:gd name="connsiteY5" fmla="*/ 1368 h 3785968"/>
              <a:gd name="connsiteX6" fmla="*/ 1092686 w 9154646"/>
              <a:gd name="connsiteY6" fmla="*/ 511908 h 3785968"/>
              <a:gd name="connsiteX0" fmla="*/ 867896 w 9154646"/>
              <a:gd name="connsiteY0" fmla="*/ 1368 h 3785968"/>
              <a:gd name="connsiteX1" fmla="*/ 9154646 w 9154646"/>
              <a:gd name="connsiteY1" fmla="*/ 0 h 3785968"/>
              <a:gd name="connsiteX2" fmla="*/ 9154646 w 9154646"/>
              <a:gd name="connsiteY2" fmla="*/ 3785968 h 3785968"/>
              <a:gd name="connsiteX3" fmla="*/ 0 w 9154646"/>
              <a:gd name="connsiteY3" fmla="*/ 3785968 h 3785968"/>
              <a:gd name="connsiteX4" fmla="*/ 0 w 9154646"/>
              <a:gd name="connsiteY4" fmla="*/ 0 h 3785968"/>
              <a:gd name="connsiteX5" fmla="*/ 1312396 w 9154646"/>
              <a:gd name="connsiteY5" fmla="*/ 1368 h 3785968"/>
              <a:gd name="connsiteX6" fmla="*/ 1274296 w 9154646"/>
              <a:gd name="connsiteY6" fmla="*/ 64868 h 3785968"/>
              <a:gd name="connsiteX7" fmla="*/ 1092686 w 9154646"/>
              <a:gd name="connsiteY7" fmla="*/ 511908 h 37859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154646" h="3785968">
                <a:moveTo>
                  <a:pt x="867896" y="1368"/>
                </a:moveTo>
                <a:lnTo>
                  <a:pt x="9154646" y="0"/>
                </a:lnTo>
                <a:lnTo>
                  <a:pt x="9154646" y="3785968"/>
                </a:lnTo>
                <a:lnTo>
                  <a:pt x="0" y="3785968"/>
                </a:lnTo>
                <a:lnTo>
                  <a:pt x="0" y="0"/>
                </a:lnTo>
                <a:lnTo>
                  <a:pt x="1312396" y="1368"/>
                </a:lnTo>
                <a:cubicBezTo>
                  <a:pt x="1512079" y="23821"/>
                  <a:pt x="1310914" y="-20222"/>
                  <a:pt x="1274296" y="64868"/>
                </a:cubicBezTo>
                <a:cubicBezTo>
                  <a:pt x="1237678" y="149958"/>
                  <a:pt x="1110254" y="449043"/>
                  <a:pt x="1092686" y="511908"/>
                </a:cubicBezTo>
              </a:path>
            </a:pathLst>
          </a:custGeom>
          <a:solidFill>
            <a:srgbClr val="008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cxnSp>
        <p:nvCxnSpPr>
          <p:cNvPr id="16" name="Прямая соединительная линия 15"/>
          <p:cNvCxnSpPr/>
          <p:nvPr/>
        </p:nvCxnSpPr>
        <p:spPr>
          <a:xfrm flipH="1">
            <a:off x="1295636" y="3072032"/>
            <a:ext cx="7848364" cy="775"/>
          </a:xfrm>
          <a:prstGeom prst="line">
            <a:avLst/>
          </a:prstGeom>
          <a:ln w="5397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 flipH="1">
            <a:off x="1070266" y="3072807"/>
            <a:ext cx="225370" cy="500209"/>
          </a:xfrm>
          <a:prstGeom prst="line">
            <a:avLst/>
          </a:prstGeom>
          <a:ln w="5397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/>
          <p:nvPr/>
        </p:nvCxnSpPr>
        <p:spPr>
          <a:xfrm>
            <a:off x="851246" y="3068960"/>
            <a:ext cx="225370" cy="500209"/>
          </a:xfrm>
          <a:prstGeom prst="line">
            <a:avLst/>
          </a:prstGeom>
          <a:ln w="5397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/>
        </p:nvCxnSpPr>
        <p:spPr>
          <a:xfrm flipH="1">
            <a:off x="2543229" y="1272607"/>
            <a:ext cx="227125" cy="0"/>
          </a:xfrm>
          <a:prstGeom prst="line">
            <a:avLst/>
          </a:prstGeom>
          <a:ln w="5397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единительная линия 41"/>
          <p:cNvCxnSpPr/>
          <p:nvPr/>
        </p:nvCxnSpPr>
        <p:spPr>
          <a:xfrm flipH="1">
            <a:off x="0" y="6828972"/>
            <a:ext cx="9144000" cy="0"/>
          </a:xfrm>
          <a:prstGeom prst="line">
            <a:avLst/>
          </a:prstGeom>
          <a:ln w="5397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539552" y="1916832"/>
            <a:ext cx="9159179" cy="144016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152906" y="2330296"/>
            <a:ext cx="616351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Расширенное заседание профессионального комитета ОПСА</a:t>
            </a:r>
          </a:p>
          <a:p>
            <a:pPr algn="ctr"/>
            <a:r>
              <a:rPr lang="ru-RU" sz="1400" b="1" dirty="0" smtClean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«Будущее профессии создадим вместе: исследования, расширенная сестринская практика, эффективность» 2</a:t>
            </a:r>
            <a:r>
              <a:rPr lang="en-US" sz="1400" b="1" dirty="0" smtClean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7</a:t>
            </a:r>
            <a:r>
              <a:rPr lang="ru-RU" sz="1400" b="1" dirty="0" smtClean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апреля 2018 г.</a:t>
            </a:r>
            <a:endParaRPr lang="ru-RU" sz="1400" b="1" dirty="0">
              <a:solidFill>
                <a:srgbClr val="006600"/>
              </a:solidFill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 flipH="1">
            <a:off x="624122" y="3072807"/>
            <a:ext cx="227125" cy="0"/>
          </a:xfrm>
          <a:prstGeom prst="line">
            <a:avLst/>
          </a:prstGeom>
          <a:ln w="5397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Овал 16"/>
          <p:cNvSpPr/>
          <p:nvPr/>
        </p:nvSpPr>
        <p:spPr>
          <a:xfrm>
            <a:off x="-252536" y="1272607"/>
            <a:ext cx="2448272" cy="2156393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pic>
        <p:nvPicPr>
          <p:cNvPr id="20" name="Picture 2" descr="F:\Документы\ОПСА\эмблема (2)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9552" y="1740241"/>
            <a:ext cx="835343" cy="11172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1" name="Прямая соединительная линия 20"/>
          <p:cNvCxnSpPr/>
          <p:nvPr/>
        </p:nvCxnSpPr>
        <p:spPr>
          <a:xfrm flipH="1">
            <a:off x="1070266" y="3072807"/>
            <a:ext cx="225370" cy="500209"/>
          </a:xfrm>
          <a:prstGeom prst="line">
            <a:avLst/>
          </a:prstGeom>
          <a:ln w="5397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851246" y="3068960"/>
            <a:ext cx="225370" cy="500209"/>
          </a:xfrm>
          <a:prstGeom prst="line">
            <a:avLst/>
          </a:prstGeom>
          <a:ln w="5397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 flipH="1" flipV="1">
            <a:off x="-10646" y="3068960"/>
            <a:ext cx="861894" cy="3847"/>
          </a:xfrm>
          <a:prstGeom prst="line">
            <a:avLst/>
          </a:prstGeom>
          <a:ln w="5397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6" name="Picture 2" descr="http://www.mtgraphic.com/wp-content/uploads/2014/03/ominiingranaggi.png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-36511" y="3569169"/>
            <a:ext cx="2081176" cy="187605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0000" endA="300" endPos="38500" dist="508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TextBox 24"/>
          <p:cNvSpPr txBox="1"/>
          <p:nvPr/>
        </p:nvSpPr>
        <p:spPr>
          <a:xfrm>
            <a:off x="1476360" y="3356992"/>
            <a:ext cx="7632144" cy="22929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lnSpc>
                <a:spcPct val="110000"/>
              </a:lnSpc>
              <a:defRPr sz="3500" b="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</a:lstStyle>
          <a:p>
            <a:r>
              <a:rPr lang="ru-RU" sz="2600" dirty="0"/>
              <a:t>РОЛЬ ПРОФЕССИОНАЛЬНОГО КОМИТЕТА </a:t>
            </a:r>
            <a:r>
              <a:rPr lang="ru-RU" sz="2600" dirty="0" smtClean="0"/>
              <a:t>МЕДИЦИНСКОЙ ОРГАНИЗАЦИИ В </a:t>
            </a:r>
            <a:r>
              <a:rPr lang="ru-RU" sz="2600" dirty="0"/>
              <a:t>СОЗДАНИИ УСЛОВИЙ </a:t>
            </a:r>
          </a:p>
          <a:p>
            <a:r>
              <a:rPr lang="ru-RU" sz="2600" dirty="0"/>
              <a:t>ДЛЯ НЕПРЕРЫВНОГО МЕДИЦИНСКОГО ОБРАЗОВАНИЯ</a:t>
            </a:r>
          </a:p>
        </p:txBody>
      </p:sp>
      <p:sp>
        <p:nvSpPr>
          <p:cNvPr id="27" name="Прямоугольник 26"/>
          <p:cNvSpPr/>
          <p:nvPr/>
        </p:nvSpPr>
        <p:spPr>
          <a:xfrm>
            <a:off x="683568" y="5517232"/>
            <a:ext cx="846043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0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Е.В. Ларионова</a:t>
            </a:r>
          </a:p>
          <a:p>
            <a:pPr algn="r"/>
            <a:r>
              <a:rPr lang="ru-RU" sz="20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старшая медицинская сестра УМК</a:t>
            </a:r>
            <a:r>
              <a:rPr lang="en-US" sz="20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</a:t>
            </a:r>
            <a:r>
              <a:rPr lang="ru-RU" sz="20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БУЗОО «КОД»,</a:t>
            </a:r>
          </a:p>
          <a:p>
            <a:pPr algn="r"/>
            <a:r>
              <a:rPr lang="ru-RU" sz="20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член специализированной </a:t>
            </a:r>
          </a:p>
          <a:p>
            <a:pPr algn="r"/>
            <a:r>
              <a:rPr lang="ru-RU" sz="20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секции ОПСА «СД в онкологии»</a:t>
            </a:r>
          </a:p>
        </p:txBody>
      </p:sp>
    </p:spTree>
    <p:extLst>
      <p:ext uri="{BB962C8B-B14F-4D97-AF65-F5344CB8AC3E}">
        <p14:creationId xmlns:p14="http://schemas.microsoft.com/office/powerpoint/2010/main" val="1354403051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1187624" y="44624"/>
            <a:ext cx="7956376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400" b="1" dirty="0" smtClean="0">
                <a:solidFill>
                  <a:schemeClr val="bg1"/>
                </a:solidFill>
                <a:ea typeface="Calibri" pitchFamily="34" charset="0"/>
                <a:cs typeface="Arial" pitchFamily="34" charset="0"/>
              </a:rPr>
              <a:t>ЗАДАЧИ ДЛЯ СОЗДАНИЯ МОТИВАЦИИ </a:t>
            </a:r>
          </a:p>
          <a:p>
            <a:pPr algn="ctr"/>
            <a:r>
              <a:rPr lang="ru-RU" sz="3400" b="1" dirty="0" smtClean="0">
                <a:solidFill>
                  <a:schemeClr val="bg1"/>
                </a:solidFill>
                <a:ea typeface="Calibri" pitchFamily="34" charset="0"/>
                <a:cs typeface="Arial" pitchFamily="34" charset="0"/>
              </a:rPr>
              <a:t>К ОСВОЕНИЮ НОВЫХ ЗНАНИЙ</a:t>
            </a:r>
            <a:endParaRPr lang="ru-RU" sz="3400" dirty="0">
              <a:solidFill>
                <a:schemeClr val="bg1"/>
              </a:solidFill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-180528" y="1196752"/>
            <a:ext cx="9252520" cy="388843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361950" indent="-361950">
              <a:spcAft>
                <a:spcPts val="900"/>
              </a:spcAft>
              <a:buClr>
                <a:srgbClr val="C00000"/>
              </a:buClr>
              <a:buSzPct val="120000"/>
              <a:buFont typeface="Wingdings" pitchFamily="2" charset="2"/>
              <a:buChar char="ü"/>
            </a:pPr>
            <a:r>
              <a:rPr lang="ru-RU" sz="2700" b="1" dirty="0">
                <a:solidFill>
                  <a:srgbClr val="006600"/>
                </a:solidFill>
              </a:rPr>
              <a:t>определение потребностей сестринского персонала в обучении;</a:t>
            </a:r>
          </a:p>
          <a:p>
            <a:pPr marL="361950" indent="-361950">
              <a:spcAft>
                <a:spcPts val="900"/>
              </a:spcAft>
              <a:buClr>
                <a:srgbClr val="C00000"/>
              </a:buClr>
              <a:buSzPct val="120000"/>
              <a:buFont typeface="Wingdings" pitchFamily="2" charset="2"/>
              <a:buChar char="ü"/>
            </a:pPr>
            <a:r>
              <a:rPr lang="ru-RU" sz="2700" b="1" dirty="0">
                <a:solidFill>
                  <a:srgbClr val="006600"/>
                </a:solidFill>
              </a:rPr>
              <a:t>планирование и разработка обучающих мероприятий; </a:t>
            </a:r>
          </a:p>
          <a:p>
            <a:pPr marL="361950" indent="-361950">
              <a:spcAft>
                <a:spcPts val="900"/>
              </a:spcAft>
              <a:buClr>
                <a:srgbClr val="C00000"/>
              </a:buClr>
              <a:buSzPct val="120000"/>
              <a:buFont typeface="Wingdings" pitchFamily="2" charset="2"/>
              <a:buChar char="ü"/>
            </a:pPr>
            <a:r>
              <a:rPr lang="ru-RU" sz="2700" b="1" dirty="0">
                <a:solidFill>
                  <a:srgbClr val="006600"/>
                </a:solidFill>
              </a:rPr>
              <a:t>создание условий для непрерывного обучения;</a:t>
            </a:r>
          </a:p>
          <a:p>
            <a:pPr marL="361950" indent="-361950">
              <a:spcAft>
                <a:spcPts val="900"/>
              </a:spcAft>
              <a:buClr>
                <a:srgbClr val="C00000"/>
              </a:buClr>
              <a:buSzPct val="120000"/>
              <a:buFont typeface="Wingdings" pitchFamily="2" charset="2"/>
              <a:buChar char="ü"/>
            </a:pPr>
            <a:r>
              <a:rPr lang="ru-RU" sz="2700" b="1" dirty="0">
                <a:solidFill>
                  <a:srgbClr val="006600"/>
                </a:solidFill>
              </a:rPr>
              <a:t> организация и проведение обучающих мероприятий;</a:t>
            </a:r>
          </a:p>
          <a:p>
            <a:pPr marL="361950" indent="-361950">
              <a:spcAft>
                <a:spcPts val="900"/>
              </a:spcAft>
              <a:buClr>
                <a:srgbClr val="C00000"/>
              </a:buClr>
              <a:buSzPct val="120000"/>
              <a:buFont typeface="Wingdings" pitchFamily="2" charset="2"/>
              <a:buChar char="ü"/>
            </a:pPr>
            <a:r>
              <a:rPr lang="ru-RU" sz="2700" b="1" dirty="0">
                <a:solidFill>
                  <a:srgbClr val="006600"/>
                </a:solidFill>
              </a:rPr>
              <a:t>получение обратной связи; </a:t>
            </a:r>
          </a:p>
          <a:p>
            <a:pPr marL="361950" indent="-361950">
              <a:spcAft>
                <a:spcPts val="900"/>
              </a:spcAft>
              <a:buClr>
                <a:srgbClr val="C00000"/>
              </a:buClr>
              <a:buSzPct val="120000"/>
              <a:buFont typeface="Wingdings" pitchFamily="2" charset="2"/>
              <a:buChar char="ü"/>
            </a:pPr>
            <a:r>
              <a:rPr lang="ru-RU" sz="2700" b="1" dirty="0">
                <a:solidFill>
                  <a:srgbClr val="006600"/>
                </a:solidFill>
              </a:rPr>
              <a:t>осуществление контроля.</a:t>
            </a:r>
          </a:p>
        </p:txBody>
      </p:sp>
      <p:pic>
        <p:nvPicPr>
          <p:cNvPr id="4" name="Picture 3" descr="D:\РАБОТА\Фотоархив 2012 год\Фотоархив 2012г\Комитет по сестринской практике\DSC03518.JPG"/>
          <p:cNvPicPr>
            <a:picLocks noChangeAspect="1" noChangeArrowheads="1"/>
          </p:cNvPicPr>
          <p:nvPr/>
        </p:nvPicPr>
        <p:blipFill>
          <a:blip r:embed="rId3" cstate="screen">
            <a:lum bright="1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5085184"/>
            <a:ext cx="1728192" cy="1377790"/>
          </a:xfrm>
          <a:prstGeom prst="rect">
            <a:avLst/>
          </a:prstGeom>
          <a:solidFill>
            <a:srgbClr val="FFFFFF">
              <a:shade val="85000"/>
            </a:srgbClr>
          </a:solidFill>
          <a:ln w="3175" cap="sq">
            <a:solidFill>
              <a:srgbClr val="0066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 descr="IMG_6442.JP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83768" y="5085184"/>
            <a:ext cx="1872208" cy="1404156"/>
          </a:xfrm>
          <a:prstGeom prst="rect">
            <a:avLst/>
          </a:prstGeom>
          <a:ln>
            <a:solidFill>
              <a:srgbClr val="006600"/>
            </a:solidFill>
          </a:ln>
        </p:spPr>
      </p:pic>
      <p:pic>
        <p:nvPicPr>
          <p:cNvPr id="9" name="Рисунок 8" descr="SAM_4967.JPG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48264" y="5085184"/>
            <a:ext cx="1872208" cy="1404156"/>
          </a:xfrm>
          <a:prstGeom prst="rect">
            <a:avLst/>
          </a:prstGeom>
          <a:ln>
            <a:solidFill>
              <a:srgbClr val="006600"/>
            </a:solidFill>
          </a:ln>
        </p:spPr>
      </p:pic>
      <p:pic>
        <p:nvPicPr>
          <p:cNvPr id="11" name="Picture 9" descr="D:\РАБОТА\РАБОЧАЯ\ОПСА\Сайт ОПСА\БУЗОО КОД Информация  для сайта ОПСА\Фото УМК\S6004876.JP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16016" y="5085184"/>
            <a:ext cx="1896210" cy="1368152"/>
          </a:xfrm>
          <a:prstGeom prst="rect">
            <a:avLst/>
          </a:prstGeom>
          <a:solidFill>
            <a:srgbClr val="FFFFFF">
              <a:shade val="85000"/>
            </a:srgbClr>
          </a:solidFill>
          <a:ln w="3175" cap="sq">
            <a:solidFill>
              <a:srgbClr val="0066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1115616" y="282714"/>
            <a:ext cx="8028384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000" b="1" dirty="0" smtClean="0">
                <a:solidFill>
                  <a:schemeClr val="bg1"/>
                </a:solidFill>
                <a:ea typeface="Calibri" pitchFamily="34" charset="0"/>
                <a:cs typeface="Arial" pitchFamily="34" charset="0"/>
              </a:rPr>
              <a:t>ОПРЕДЕЛЕНИЕ ПОТРЕБНОСТЕЙ В ОБУЧЕНИИ</a:t>
            </a:r>
            <a:endParaRPr lang="ru-RU" sz="3000" dirty="0">
              <a:solidFill>
                <a:schemeClr val="bg1"/>
              </a:solidFill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-252536" y="1268760"/>
            <a:ext cx="9505056" cy="54006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361950" indent="-361950">
              <a:spcAft>
                <a:spcPts val="600"/>
              </a:spcAft>
              <a:buClr>
                <a:srgbClr val="C00000"/>
              </a:buClr>
              <a:buSzPct val="120000"/>
              <a:buFont typeface="Wingdings" pitchFamily="2" charset="2"/>
              <a:buChar char="ü"/>
            </a:pPr>
            <a:r>
              <a:rPr lang="ru-RU" sz="2500" b="1" dirty="0">
                <a:solidFill>
                  <a:srgbClr val="006600"/>
                </a:solidFill>
              </a:rPr>
              <a:t>внедрение новых технологий в работу сестринского персонала; </a:t>
            </a:r>
          </a:p>
          <a:p>
            <a:pPr marL="361950" indent="-361950">
              <a:spcAft>
                <a:spcPts val="600"/>
              </a:spcAft>
              <a:buClr>
                <a:srgbClr val="C00000"/>
              </a:buClr>
              <a:buSzPct val="120000"/>
              <a:buFont typeface="Wingdings" pitchFamily="2" charset="2"/>
              <a:buChar char="ü"/>
            </a:pPr>
            <a:r>
              <a:rPr lang="ru-RU" sz="2500" b="1" dirty="0">
                <a:solidFill>
                  <a:srgbClr val="006600"/>
                </a:solidFill>
              </a:rPr>
              <a:t>составление заявки по программе </a:t>
            </a:r>
            <a:r>
              <a:rPr lang="ru-RU" sz="2500" b="1" dirty="0" smtClean="0">
                <a:solidFill>
                  <a:srgbClr val="006600"/>
                </a:solidFill>
              </a:rPr>
              <a:t>доп. проф. образования</a:t>
            </a:r>
            <a:r>
              <a:rPr lang="ru-RU" sz="2500" b="1" dirty="0">
                <a:solidFill>
                  <a:srgbClr val="006600"/>
                </a:solidFill>
              </a:rPr>
              <a:t>; </a:t>
            </a:r>
          </a:p>
          <a:p>
            <a:pPr marL="361950" indent="-361950">
              <a:spcAft>
                <a:spcPts val="600"/>
              </a:spcAft>
              <a:buClr>
                <a:srgbClr val="C00000"/>
              </a:buClr>
              <a:buSzPct val="120000"/>
              <a:buFont typeface="Wingdings" pitchFamily="2" charset="2"/>
              <a:buChar char="ü"/>
            </a:pPr>
            <a:r>
              <a:rPr lang="ru-RU" sz="2500" b="1" dirty="0">
                <a:solidFill>
                  <a:srgbClr val="006600"/>
                </a:solidFill>
              </a:rPr>
              <a:t>анкетирование сестринского персонала; </a:t>
            </a:r>
          </a:p>
          <a:p>
            <a:pPr marL="361950" indent="-361950">
              <a:spcAft>
                <a:spcPts val="600"/>
              </a:spcAft>
              <a:buClr>
                <a:srgbClr val="C00000"/>
              </a:buClr>
              <a:buSzPct val="120000"/>
              <a:buFont typeface="Wingdings" pitchFamily="2" charset="2"/>
              <a:buChar char="ü"/>
            </a:pPr>
            <a:r>
              <a:rPr lang="ru-RU" sz="2500" b="1" dirty="0">
                <a:solidFill>
                  <a:srgbClr val="006600"/>
                </a:solidFill>
              </a:rPr>
              <a:t>анализ результатов аттестации на рабочем месте;</a:t>
            </a:r>
          </a:p>
          <a:p>
            <a:pPr marL="361950" indent="-361950">
              <a:spcAft>
                <a:spcPts val="600"/>
              </a:spcAft>
              <a:buClr>
                <a:srgbClr val="C00000"/>
              </a:buClr>
              <a:buSzPct val="120000"/>
              <a:buFont typeface="Wingdings" pitchFamily="2" charset="2"/>
              <a:buChar char="ü"/>
            </a:pPr>
            <a:r>
              <a:rPr lang="ru-RU" sz="2500" b="1" dirty="0">
                <a:solidFill>
                  <a:srgbClr val="006600"/>
                </a:solidFill>
              </a:rPr>
              <a:t> анализ результатов тестирования после обучающих мероприятий; </a:t>
            </a:r>
          </a:p>
          <a:p>
            <a:pPr marL="361950" indent="-361950">
              <a:spcAft>
                <a:spcPts val="600"/>
              </a:spcAft>
              <a:buClr>
                <a:srgbClr val="C00000"/>
              </a:buClr>
              <a:buSzPct val="120000"/>
              <a:buFont typeface="Wingdings" pitchFamily="2" charset="2"/>
              <a:buChar char="ü"/>
            </a:pPr>
            <a:r>
              <a:rPr lang="ru-RU" sz="2500" b="1" dirty="0">
                <a:solidFill>
                  <a:srgbClr val="006600"/>
                </a:solidFill>
              </a:rPr>
              <a:t>анализ результатов заседания аттестационной подкомиссии; </a:t>
            </a:r>
          </a:p>
          <a:p>
            <a:pPr marL="361950" indent="-361950">
              <a:spcAft>
                <a:spcPts val="600"/>
              </a:spcAft>
              <a:buClr>
                <a:srgbClr val="C00000"/>
              </a:buClr>
              <a:buSzPct val="120000"/>
              <a:buFont typeface="Wingdings" pitchFamily="2" charset="2"/>
              <a:buChar char="ü"/>
            </a:pPr>
            <a:r>
              <a:rPr lang="ru-RU" sz="2500" b="1" dirty="0">
                <a:solidFill>
                  <a:srgbClr val="006600"/>
                </a:solidFill>
              </a:rPr>
              <a:t>наблюдение за работой персонала; </a:t>
            </a:r>
          </a:p>
          <a:p>
            <a:pPr marL="361950" indent="-361950">
              <a:spcAft>
                <a:spcPts val="600"/>
              </a:spcAft>
              <a:buClr>
                <a:srgbClr val="C00000"/>
              </a:buClr>
              <a:buSzPct val="120000"/>
              <a:buFont typeface="Wingdings" pitchFamily="2" charset="2"/>
              <a:buChar char="ü"/>
            </a:pPr>
            <a:r>
              <a:rPr lang="ru-RU" sz="2500" b="1" dirty="0">
                <a:solidFill>
                  <a:srgbClr val="006600"/>
                </a:solidFill>
              </a:rPr>
              <a:t>личном обращении;</a:t>
            </a:r>
          </a:p>
          <a:p>
            <a:pPr marL="361950" indent="-361950">
              <a:spcAft>
                <a:spcPts val="600"/>
              </a:spcAft>
              <a:buClr>
                <a:srgbClr val="C00000"/>
              </a:buClr>
              <a:buSzPct val="120000"/>
              <a:buFont typeface="Wingdings" pitchFamily="2" charset="2"/>
              <a:buChar char="ü"/>
            </a:pPr>
            <a:r>
              <a:rPr lang="ru-RU" sz="2500" b="1" dirty="0">
                <a:solidFill>
                  <a:srgbClr val="006600"/>
                </a:solidFill>
              </a:rPr>
              <a:t> проведение комплексных обходов.</a:t>
            </a:r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1691680" y="44624"/>
            <a:ext cx="655272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bg1"/>
                </a:solidFill>
                <a:ea typeface="Calibri" pitchFamily="34" charset="0"/>
                <a:cs typeface="Arial" pitchFamily="34" charset="0"/>
              </a:rPr>
              <a:t>УЧАСТИЕ В НАУЧНО-ПРАКТИЧЕСКИХ КОНФЕРЕНЦИЯХ</a:t>
            </a:r>
            <a:endParaRPr lang="ru-RU" sz="3200" dirty="0">
              <a:solidFill>
                <a:schemeClr val="bg1"/>
              </a:solidFill>
            </a:endParaRPr>
          </a:p>
        </p:txBody>
      </p:sp>
      <p:pic>
        <p:nvPicPr>
          <p:cNvPr id="3" name="Рисунок 2" descr="IMG_7999.JP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96136" y="4077072"/>
            <a:ext cx="3060340" cy="2160240"/>
          </a:xfrm>
          <a:prstGeom prst="rect">
            <a:avLst/>
          </a:prstGeom>
          <a:ln>
            <a:solidFill>
              <a:srgbClr val="006600"/>
            </a:solidFill>
          </a:ln>
        </p:spPr>
      </p:pic>
      <p:sp>
        <p:nvSpPr>
          <p:cNvPr id="5" name="Скругленный прямоугольник 4"/>
          <p:cNvSpPr/>
          <p:nvPr/>
        </p:nvSpPr>
        <p:spPr>
          <a:xfrm>
            <a:off x="35496" y="2060848"/>
            <a:ext cx="7632848" cy="194421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361950" indent="-361950">
              <a:spcAft>
                <a:spcPts val="600"/>
              </a:spcAft>
              <a:buClr>
                <a:srgbClr val="C00000"/>
              </a:buClr>
              <a:buSzPct val="120000"/>
              <a:buFont typeface="Wingdings" pitchFamily="2" charset="2"/>
              <a:buChar char="ü"/>
            </a:pPr>
            <a:r>
              <a:rPr lang="ru-RU" sz="3000" b="1" dirty="0">
                <a:solidFill>
                  <a:srgbClr val="006600"/>
                </a:solidFill>
              </a:rPr>
              <a:t>подбор участников для конференции;</a:t>
            </a:r>
          </a:p>
          <a:p>
            <a:pPr marL="361950" indent="-361950">
              <a:spcAft>
                <a:spcPts val="600"/>
              </a:spcAft>
              <a:buClr>
                <a:srgbClr val="C00000"/>
              </a:buClr>
              <a:buSzPct val="120000"/>
              <a:buFont typeface="Wingdings" pitchFamily="2" charset="2"/>
              <a:buChar char="ü"/>
            </a:pPr>
            <a:r>
              <a:rPr lang="ru-RU" sz="3000" b="1" dirty="0">
                <a:solidFill>
                  <a:srgbClr val="006600"/>
                </a:solidFill>
              </a:rPr>
              <a:t>подбор темы для выступления;</a:t>
            </a:r>
          </a:p>
          <a:p>
            <a:pPr marL="361950" indent="-361950">
              <a:spcAft>
                <a:spcPts val="600"/>
              </a:spcAft>
              <a:buClr>
                <a:srgbClr val="C00000"/>
              </a:buClr>
              <a:buSzPct val="120000"/>
              <a:buFont typeface="Wingdings" pitchFamily="2" charset="2"/>
              <a:buChar char="ü"/>
            </a:pPr>
            <a:r>
              <a:rPr lang="ru-RU" sz="3000" b="1" dirty="0">
                <a:solidFill>
                  <a:srgbClr val="006600"/>
                </a:solidFill>
              </a:rPr>
              <a:t>оказание методической помощи.</a:t>
            </a:r>
          </a:p>
        </p:txBody>
      </p:sp>
      <p:pic>
        <p:nvPicPr>
          <p:cNvPr id="6" name="Рисунок 5" descr="азарова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79512" y="4077072"/>
            <a:ext cx="3273091" cy="2160240"/>
          </a:xfrm>
          <a:prstGeom prst="rect">
            <a:avLst/>
          </a:prstGeom>
          <a:ln>
            <a:solidFill>
              <a:srgbClr val="006600"/>
            </a:solidFill>
          </a:ln>
        </p:spPr>
      </p:pic>
      <p:pic>
        <p:nvPicPr>
          <p:cNvPr id="7" name="Рисунок 6" descr="SAM_5048.JPG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779912" y="4077072"/>
            <a:ext cx="1728192" cy="2160240"/>
          </a:xfrm>
          <a:prstGeom prst="rect">
            <a:avLst/>
          </a:prstGeom>
          <a:solidFill>
            <a:srgbClr val="FFFFFF">
              <a:shade val="85000"/>
            </a:srgbClr>
          </a:solidFill>
          <a:ln w="3175" cap="sq">
            <a:solidFill>
              <a:srgbClr val="0066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" name="Прямоугольник 1"/>
          <p:cNvSpPr/>
          <p:nvPr/>
        </p:nvSpPr>
        <p:spPr>
          <a:xfrm>
            <a:off x="2595130" y="1362834"/>
            <a:ext cx="371370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Clr>
                <a:srgbClr val="C00000"/>
              </a:buClr>
              <a:buSzPct val="120000"/>
            </a:pPr>
            <a:r>
              <a:rPr lang="ru-RU" sz="3600" b="1" dirty="0">
                <a:solidFill>
                  <a:srgbClr val="C00000"/>
                </a:solidFill>
              </a:rPr>
              <a:t>Задачи комитета:</a:t>
            </a:r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1691680" y="313492"/>
            <a:ext cx="655272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bg1"/>
                </a:solidFill>
                <a:ea typeface="Calibri" pitchFamily="34" charset="0"/>
                <a:cs typeface="Arial" pitchFamily="34" charset="0"/>
              </a:rPr>
              <a:t>ОБУЧЕНИЕ НА РАБОЧЕМ МЕСТЕ</a:t>
            </a:r>
            <a:endParaRPr lang="ru-RU" sz="3600" dirty="0">
              <a:solidFill>
                <a:schemeClr val="bg1"/>
              </a:solidFill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-180528" y="1340768"/>
            <a:ext cx="9324528" cy="316835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361950" indent="-361950">
              <a:spcAft>
                <a:spcPts val="600"/>
              </a:spcAft>
              <a:buClr>
                <a:srgbClr val="C00000"/>
              </a:buClr>
              <a:buSzPct val="120000"/>
              <a:buFont typeface="Wingdings" pitchFamily="2" charset="2"/>
              <a:buChar char="ü"/>
            </a:pPr>
            <a:r>
              <a:rPr lang="ru-RU" sz="2500" b="1" dirty="0">
                <a:solidFill>
                  <a:srgbClr val="006600"/>
                </a:solidFill>
              </a:rPr>
              <a:t>включение обучаемого сотрудника в процесс деятельности другого специалиста; </a:t>
            </a:r>
          </a:p>
          <a:p>
            <a:pPr marL="361950" indent="-361950">
              <a:spcAft>
                <a:spcPts val="600"/>
              </a:spcAft>
              <a:buClr>
                <a:srgbClr val="C00000"/>
              </a:buClr>
              <a:buSzPct val="120000"/>
              <a:buFont typeface="Wingdings" pitchFamily="2" charset="2"/>
              <a:buChar char="ü"/>
            </a:pPr>
            <a:r>
              <a:rPr lang="ru-RU" sz="2500" b="1" dirty="0">
                <a:solidFill>
                  <a:srgbClr val="006600"/>
                </a:solidFill>
              </a:rPr>
              <a:t>наблюдение за процессом работы; </a:t>
            </a:r>
          </a:p>
          <a:p>
            <a:pPr marL="361950" indent="-361950">
              <a:spcAft>
                <a:spcPts val="600"/>
              </a:spcAft>
              <a:buClr>
                <a:srgbClr val="C00000"/>
              </a:buClr>
              <a:buSzPct val="120000"/>
              <a:buFont typeface="Wingdings" pitchFamily="2" charset="2"/>
              <a:buChar char="ü"/>
            </a:pPr>
            <a:r>
              <a:rPr lang="ru-RU" sz="2500" b="1" dirty="0">
                <a:solidFill>
                  <a:srgbClr val="006600"/>
                </a:solidFill>
              </a:rPr>
              <a:t>стажировки, ротации; </a:t>
            </a:r>
          </a:p>
          <a:p>
            <a:pPr marL="361950" indent="-361950">
              <a:spcAft>
                <a:spcPts val="600"/>
              </a:spcAft>
              <a:buClr>
                <a:srgbClr val="C00000"/>
              </a:buClr>
              <a:buSzPct val="120000"/>
              <a:buFont typeface="Wingdings" pitchFamily="2" charset="2"/>
              <a:buChar char="ü"/>
            </a:pPr>
            <a:r>
              <a:rPr lang="ru-RU" sz="2500" b="1" dirty="0">
                <a:solidFill>
                  <a:srgbClr val="006600"/>
                </a:solidFill>
              </a:rPr>
              <a:t>целенаправленная передача опыта; </a:t>
            </a:r>
          </a:p>
          <a:p>
            <a:pPr marL="361950" indent="-361950">
              <a:spcAft>
                <a:spcPts val="600"/>
              </a:spcAft>
              <a:buClr>
                <a:srgbClr val="C00000"/>
              </a:buClr>
              <a:buSzPct val="120000"/>
              <a:buFont typeface="Wingdings" pitchFamily="2" charset="2"/>
              <a:buChar char="ü"/>
            </a:pPr>
            <a:r>
              <a:rPr lang="ru-RU" sz="2500" b="1" dirty="0">
                <a:solidFill>
                  <a:srgbClr val="006600"/>
                </a:solidFill>
              </a:rPr>
              <a:t>сопровождение процесса обучения, обсуждение возможности и опыта применения полученных знаний в реальной практике. </a:t>
            </a:r>
          </a:p>
        </p:txBody>
      </p:sp>
      <p:pic>
        <p:nvPicPr>
          <p:cNvPr id="4" name="Рисунок 3" descr="IMG_0079.JP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0094" y="4797152"/>
            <a:ext cx="2363754" cy="1772816"/>
          </a:xfrm>
          <a:prstGeom prst="rect">
            <a:avLst/>
          </a:prstGeom>
          <a:ln>
            <a:solidFill>
              <a:srgbClr val="006600"/>
            </a:solidFill>
          </a:ln>
        </p:spPr>
      </p:pic>
      <p:pic>
        <p:nvPicPr>
          <p:cNvPr id="5" name="Рисунок 4" descr="IMG_9964.JP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89877" y="4792657"/>
            <a:ext cx="2334251" cy="1750688"/>
          </a:xfrm>
          <a:prstGeom prst="rect">
            <a:avLst/>
          </a:prstGeom>
          <a:ln>
            <a:solidFill>
              <a:srgbClr val="006600"/>
            </a:solidFill>
          </a:ln>
        </p:spPr>
      </p:pic>
      <p:pic>
        <p:nvPicPr>
          <p:cNvPr id="7" name="Рисунок 6" descr="IMG_8222.JPG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40152" y="4823527"/>
            <a:ext cx="2234497" cy="1735725"/>
          </a:xfrm>
          <a:prstGeom prst="rect">
            <a:avLst/>
          </a:prstGeom>
          <a:ln>
            <a:solidFill>
              <a:srgbClr val="006600"/>
            </a:solidFill>
          </a:ln>
        </p:spPr>
      </p:pic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1691680" y="262389"/>
            <a:ext cx="655272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bg1"/>
                </a:solidFill>
                <a:ea typeface="Calibri" pitchFamily="34" charset="0"/>
                <a:cs typeface="Arial" pitchFamily="34" charset="0"/>
              </a:rPr>
              <a:t>ОБУЧЕНИЕ НА РАБОЧЕМ МЕСТЕ</a:t>
            </a:r>
            <a:endParaRPr lang="ru-RU" sz="3600" dirty="0">
              <a:solidFill>
                <a:schemeClr val="bg1"/>
              </a:solidFill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-179512" y="1052736"/>
            <a:ext cx="9432032" cy="316835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361950" indent="-361950">
              <a:spcAft>
                <a:spcPts val="600"/>
              </a:spcAft>
              <a:buClr>
                <a:srgbClr val="C00000"/>
              </a:buClr>
              <a:buSzPct val="120000"/>
              <a:buFont typeface="Wingdings" pitchFamily="2" charset="2"/>
              <a:buChar char="ü"/>
            </a:pPr>
            <a:r>
              <a:rPr lang="ru-RU" sz="2400" b="1" dirty="0">
                <a:solidFill>
                  <a:srgbClr val="006600"/>
                </a:solidFill>
              </a:rPr>
              <a:t>реализация подхода к структуре обучения по схеме «70-20-10»;</a:t>
            </a:r>
          </a:p>
          <a:p>
            <a:pPr marL="361950" indent="-361950">
              <a:spcAft>
                <a:spcPts val="600"/>
              </a:spcAft>
              <a:buClr>
                <a:srgbClr val="C00000"/>
              </a:buClr>
              <a:buSzPct val="120000"/>
              <a:buFont typeface="Wingdings" pitchFamily="2" charset="2"/>
              <a:buChar char="ü"/>
            </a:pPr>
            <a:r>
              <a:rPr lang="ru-RU" sz="2400" b="1" dirty="0">
                <a:solidFill>
                  <a:srgbClr val="006600"/>
                </a:solidFill>
              </a:rPr>
              <a:t>использование каскадного метода обучения;</a:t>
            </a:r>
          </a:p>
          <a:p>
            <a:pPr marL="361950" indent="-361950">
              <a:spcAft>
                <a:spcPts val="600"/>
              </a:spcAft>
              <a:buClr>
                <a:srgbClr val="C00000"/>
              </a:buClr>
              <a:buSzPct val="120000"/>
              <a:buFont typeface="Wingdings" pitchFamily="2" charset="2"/>
              <a:buChar char="ü"/>
            </a:pPr>
            <a:r>
              <a:rPr lang="ru-RU" sz="2400" b="1" dirty="0">
                <a:solidFill>
                  <a:srgbClr val="006600"/>
                </a:solidFill>
              </a:rPr>
              <a:t>возможность передачи часто уникального опыта наставника;</a:t>
            </a:r>
          </a:p>
          <a:p>
            <a:pPr marL="361950" indent="-361950">
              <a:spcAft>
                <a:spcPts val="600"/>
              </a:spcAft>
              <a:buClr>
                <a:srgbClr val="C00000"/>
              </a:buClr>
              <a:buSzPct val="120000"/>
              <a:buFont typeface="Wingdings" pitchFamily="2" charset="2"/>
              <a:buChar char="ü"/>
            </a:pPr>
            <a:r>
              <a:rPr lang="ru-RU" sz="2400" b="1" dirty="0">
                <a:solidFill>
                  <a:srgbClr val="006600"/>
                </a:solidFill>
              </a:rPr>
              <a:t>возможность построения индивидуальной образовательной траектории;</a:t>
            </a:r>
          </a:p>
          <a:p>
            <a:pPr marL="361950" indent="-361950">
              <a:spcAft>
                <a:spcPts val="600"/>
              </a:spcAft>
              <a:buClr>
                <a:srgbClr val="C00000"/>
              </a:buClr>
              <a:buSzPct val="120000"/>
              <a:buFont typeface="Wingdings" pitchFamily="2" charset="2"/>
              <a:buChar char="ü"/>
            </a:pPr>
            <a:r>
              <a:rPr lang="ru-RU" sz="2400" b="1" dirty="0">
                <a:solidFill>
                  <a:srgbClr val="006600"/>
                </a:solidFill>
              </a:rPr>
              <a:t>экономическая эффективность.</a:t>
            </a:r>
          </a:p>
        </p:txBody>
      </p:sp>
      <p:pic>
        <p:nvPicPr>
          <p:cNvPr id="4" name="Рисунок 3" descr="Е.В.Ларионова, тренинг курс проведение инфузтонной терапии.JP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9512" y="4293096"/>
            <a:ext cx="2808312" cy="2106234"/>
          </a:xfrm>
          <a:prstGeom prst="rect">
            <a:avLst/>
          </a:prstGeom>
          <a:ln>
            <a:solidFill>
              <a:srgbClr val="006600"/>
            </a:solidFill>
          </a:ln>
        </p:spPr>
      </p:pic>
      <p:pic>
        <p:nvPicPr>
          <p:cNvPr id="6" name="Picture 2" descr="D:\РАБОТА\РАБОЧАЯ\ОПСА\Материалы для книги ОПСА\БУКЛЕТ\4\S6001954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56174" y="4311097"/>
            <a:ext cx="2736306" cy="2088233"/>
          </a:xfrm>
          <a:prstGeom prst="rect">
            <a:avLst/>
          </a:prstGeom>
          <a:solidFill>
            <a:srgbClr val="FFFFFF">
              <a:shade val="85000"/>
            </a:srgbClr>
          </a:solidFill>
          <a:ln w="3175" cap="sq">
            <a:solidFill>
              <a:srgbClr val="0066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 descr="IMG_4069-01-04-18-11-05.JPG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03848" y="4311098"/>
            <a:ext cx="2784309" cy="2088232"/>
          </a:xfrm>
          <a:prstGeom prst="rect">
            <a:avLst/>
          </a:prstGeom>
          <a:ln>
            <a:solidFill>
              <a:srgbClr val="006600"/>
            </a:solidFill>
          </a:ln>
        </p:spPr>
      </p:pic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1259632" y="88756"/>
            <a:ext cx="745232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300" b="1" dirty="0" smtClean="0">
                <a:solidFill>
                  <a:schemeClr val="bg1"/>
                </a:solidFill>
                <a:ea typeface="Calibri" pitchFamily="34" charset="0"/>
                <a:cs typeface="Arial" pitchFamily="34" charset="0"/>
              </a:rPr>
              <a:t>ОСНАЩЕНИЕ УЧЕБНО-МЕТОДИЧЕСКОГО КАБИНЕТА</a:t>
            </a:r>
            <a:endParaRPr lang="ru-RU" sz="3300" dirty="0">
              <a:solidFill>
                <a:schemeClr val="bg1"/>
              </a:solidFill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-108520" y="1628800"/>
            <a:ext cx="9433048" cy="2952328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361950" indent="-361950">
              <a:spcAft>
                <a:spcPts val="600"/>
              </a:spcAft>
              <a:buClr>
                <a:srgbClr val="C00000"/>
              </a:buClr>
              <a:buSzPct val="120000"/>
              <a:buFont typeface="Wingdings" pitchFamily="2" charset="2"/>
              <a:buChar char="ü"/>
            </a:pPr>
            <a:r>
              <a:rPr lang="ru-RU" sz="2400" b="1" dirty="0">
                <a:solidFill>
                  <a:srgbClr val="006600"/>
                </a:solidFill>
              </a:rPr>
              <a:t>«Зондирование и промывание желудка»;</a:t>
            </a:r>
          </a:p>
          <a:p>
            <a:pPr marL="361950" indent="-361950">
              <a:spcAft>
                <a:spcPts val="600"/>
              </a:spcAft>
              <a:buClr>
                <a:srgbClr val="C00000"/>
              </a:buClr>
              <a:buSzPct val="120000"/>
              <a:buFont typeface="Wingdings" pitchFamily="2" charset="2"/>
              <a:buChar char="ü"/>
            </a:pPr>
            <a:r>
              <a:rPr lang="ru-RU" sz="2400" b="1" dirty="0">
                <a:solidFill>
                  <a:srgbClr val="006600"/>
                </a:solidFill>
              </a:rPr>
              <a:t> «Тренажер сердечно-легочной и мозговой реанимации «Максим 3»; </a:t>
            </a:r>
          </a:p>
          <a:p>
            <a:pPr marL="361950" indent="-361950">
              <a:spcAft>
                <a:spcPts val="600"/>
              </a:spcAft>
              <a:buClr>
                <a:srgbClr val="C00000"/>
              </a:buClr>
              <a:buSzPct val="120000"/>
              <a:buFont typeface="Wingdings" pitchFamily="2" charset="2"/>
              <a:buChar char="ü"/>
            </a:pPr>
            <a:r>
              <a:rPr lang="ru-RU" sz="2400" b="1" dirty="0">
                <a:solidFill>
                  <a:srgbClr val="006600"/>
                </a:solidFill>
              </a:rPr>
              <a:t>«Фантомы руки» предназначенные для отработки практических навыков внутривенных, внутримышечных и подкожных инъекций; </a:t>
            </a:r>
          </a:p>
          <a:p>
            <a:pPr marL="361950" indent="-361950">
              <a:spcAft>
                <a:spcPts val="600"/>
              </a:spcAft>
              <a:buClr>
                <a:srgbClr val="C00000"/>
              </a:buClr>
              <a:buSzPct val="120000"/>
              <a:buFont typeface="Wingdings" pitchFamily="2" charset="2"/>
              <a:buChar char="ü"/>
            </a:pPr>
            <a:r>
              <a:rPr lang="ru-RU" sz="2400" b="1" dirty="0">
                <a:solidFill>
                  <a:srgbClr val="006600"/>
                </a:solidFill>
              </a:rPr>
              <a:t>«Для постановки клизм, внутримышечных инъекций и катетеризации женского мочевого пузыря»; </a:t>
            </a:r>
          </a:p>
          <a:p>
            <a:pPr marL="361950" indent="-361950">
              <a:spcAft>
                <a:spcPts val="600"/>
              </a:spcAft>
              <a:buClr>
                <a:srgbClr val="C00000"/>
              </a:buClr>
              <a:buSzPct val="120000"/>
              <a:buFont typeface="Wingdings" pitchFamily="2" charset="2"/>
              <a:buChar char="ü"/>
            </a:pPr>
            <a:r>
              <a:rPr lang="ru-RU" sz="2400" b="1" dirty="0">
                <a:solidFill>
                  <a:srgbClr val="006600"/>
                </a:solidFill>
              </a:rPr>
              <a:t>«Для катетеризации мочевого пузыря, женского и мужского».</a:t>
            </a:r>
          </a:p>
        </p:txBody>
      </p:sp>
      <p:pic>
        <p:nvPicPr>
          <p:cNvPr id="5" name="Picture 3" descr="D:\РАБОТА\РАБОЧАЯ\ОПСА\Материалы для книги ОПСА\БУКЛЕТ\3\Изображение 033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09522" y="5157192"/>
            <a:ext cx="1662278" cy="1341172"/>
          </a:xfrm>
          <a:prstGeom prst="rect">
            <a:avLst/>
          </a:prstGeom>
          <a:solidFill>
            <a:srgbClr val="FFFFFF">
              <a:shade val="85000"/>
            </a:srgbClr>
          </a:solidFill>
          <a:ln w="3175" cap="sq">
            <a:solidFill>
              <a:srgbClr val="0066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 descr="IMG_1143.JP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88024" y="5229200"/>
            <a:ext cx="1787852" cy="1340889"/>
          </a:xfrm>
          <a:prstGeom prst="rect">
            <a:avLst/>
          </a:prstGeom>
          <a:ln>
            <a:solidFill>
              <a:srgbClr val="006600"/>
            </a:solidFill>
          </a:ln>
        </p:spPr>
      </p:pic>
      <p:pic>
        <p:nvPicPr>
          <p:cNvPr id="7" name="Рисунок 6" descr="IMG_1154.JPG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6200000">
            <a:off x="3088377" y="5072949"/>
            <a:ext cx="1535992" cy="1416447"/>
          </a:xfrm>
          <a:prstGeom prst="rect">
            <a:avLst/>
          </a:prstGeom>
          <a:ln>
            <a:solidFill>
              <a:srgbClr val="006600"/>
            </a:solidFill>
          </a:ln>
        </p:spPr>
      </p:pic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971600" y="44624"/>
            <a:ext cx="8100392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b="1" dirty="0" smtClean="0">
                <a:solidFill>
                  <a:schemeClr val="bg1"/>
                </a:solidFill>
                <a:ea typeface="Calibri" pitchFamily="34" charset="0"/>
                <a:cs typeface="Arial" pitchFamily="34" charset="0"/>
              </a:rPr>
              <a:t>ОСНАЩЕНИЕ УЧЕБНО-МЕТОДИЧЕСКОГО КАБИНЕТА</a:t>
            </a:r>
            <a:endParaRPr lang="ru-RU" sz="3500" dirty="0">
              <a:solidFill>
                <a:schemeClr val="bg1"/>
              </a:solidFill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-36512" y="1484784"/>
            <a:ext cx="6418094" cy="2952328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361950" indent="-361950">
              <a:spcAft>
                <a:spcPts val="600"/>
              </a:spcAft>
              <a:buClr>
                <a:srgbClr val="C00000"/>
              </a:buClr>
              <a:buSzPct val="120000"/>
              <a:buFont typeface="Wingdings" pitchFamily="2" charset="2"/>
              <a:buChar char="ü"/>
            </a:pPr>
            <a:r>
              <a:rPr lang="ru-RU" sz="2400" b="1" dirty="0">
                <a:solidFill>
                  <a:srgbClr val="006600"/>
                </a:solidFill>
              </a:rPr>
              <a:t>«Катетеризация мочевого пузыря»</a:t>
            </a:r>
          </a:p>
          <a:p>
            <a:pPr marL="361950" indent="-361950">
              <a:spcAft>
                <a:spcPts val="600"/>
              </a:spcAft>
              <a:buClr>
                <a:srgbClr val="C00000"/>
              </a:buClr>
              <a:buSzPct val="120000"/>
              <a:buFont typeface="Wingdings" pitchFamily="2" charset="2"/>
              <a:buChar char="ü"/>
            </a:pPr>
            <a:r>
              <a:rPr lang="ru-RU" sz="2400" b="1" dirty="0">
                <a:solidFill>
                  <a:srgbClr val="006600"/>
                </a:solidFill>
              </a:rPr>
              <a:t>«Постановка очистительной клизмы»</a:t>
            </a:r>
          </a:p>
          <a:p>
            <a:pPr marL="361950" indent="-361950">
              <a:spcAft>
                <a:spcPts val="600"/>
              </a:spcAft>
              <a:buClr>
                <a:srgbClr val="C00000"/>
              </a:buClr>
              <a:buSzPct val="120000"/>
              <a:buFont typeface="Wingdings" pitchFamily="2" charset="2"/>
              <a:buChar char="ü"/>
            </a:pPr>
            <a:r>
              <a:rPr lang="ru-RU" sz="2400" b="1" dirty="0">
                <a:solidFill>
                  <a:srgbClr val="006600"/>
                </a:solidFill>
              </a:rPr>
              <a:t>«Катетеризация периферических вен»</a:t>
            </a:r>
          </a:p>
          <a:p>
            <a:pPr marL="361950" indent="-361950">
              <a:spcAft>
                <a:spcPts val="600"/>
              </a:spcAft>
              <a:buClr>
                <a:srgbClr val="C00000"/>
              </a:buClr>
              <a:buSzPct val="120000"/>
              <a:buFont typeface="Wingdings" pitchFamily="2" charset="2"/>
              <a:buChar char="ü"/>
            </a:pPr>
            <a:r>
              <a:rPr lang="ru-RU" sz="2400" b="1" dirty="0">
                <a:solidFill>
                  <a:srgbClr val="006600"/>
                </a:solidFill>
              </a:rPr>
              <a:t>«Промывание желудка»</a:t>
            </a:r>
          </a:p>
          <a:p>
            <a:pPr marL="361950" indent="-361950">
              <a:spcAft>
                <a:spcPts val="600"/>
              </a:spcAft>
              <a:buClr>
                <a:srgbClr val="C00000"/>
              </a:buClr>
              <a:buSzPct val="120000"/>
              <a:buFont typeface="Wingdings" pitchFamily="2" charset="2"/>
              <a:buChar char="ü"/>
            </a:pPr>
            <a:r>
              <a:rPr lang="ru-RU" sz="2400" b="1" dirty="0">
                <a:solidFill>
                  <a:srgbClr val="006600"/>
                </a:solidFill>
              </a:rPr>
              <a:t>«Внутримышечное введение лекарств»</a:t>
            </a:r>
          </a:p>
          <a:p>
            <a:pPr marL="361950" indent="-361950">
              <a:spcAft>
                <a:spcPts val="600"/>
              </a:spcAft>
              <a:buClr>
                <a:srgbClr val="C00000"/>
              </a:buClr>
              <a:buSzPct val="120000"/>
              <a:buFont typeface="Wingdings" pitchFamily="2" charset="2"/>
              <a:buChar char="ü"/>
            </a:pPr>
            <a:r>
              <a:rPr lang="ru-RU" sz="2400" b="1" dirty="0">
                <a:solidFill>
                  <a:srgbClr val="006600"/>
                </a:solidFill>
              </a:rPr>
              <a:t>«Осуществление гигиенического ухода»</a:t>
            </a:r>
          </a:p>
          <a:p>
            <a:pPr marL="361950" indent="-361950">
              <a:spcAft>
                <a:spcPts val="600"/>
              </a:spcAft>
              <a:buClr>
                <a:srgbClr val="C00000"/>
              </a:buClr>
              <a:buSzPct val="120000"/>
              <a:buFont typeface="Wingdings" pitchFamily="2" charset="2"/>
              <a:buChar char="ü"/>
            </a:pPr>
            <a:r>
              <a:rPr lang="ru-RU" sz="2400" b="1" dirty="0">
                <a:solidFill>
                  <a:srgbClr val="006600"/>
                </a:solidFill>
              </a:rPr>
              <a:t>«Измерение артериального давления»</a:t>
            </a:r>
          </a:p>
          <a:p>
            <a:pPr marL="361950" indent="-361950">
              <a:spcAft>
                <a:spcPts val="600"/>
              </a:spcAft>
              <a:buClr>
                <a:srgbClr val="C00000"/>
              </a:buClr>
              <a:buSzPct val="120000"/>
              <a:buFont typeface="Wingdings" pitchFamily="2" charset="2"/>
              <a:buChar char="ü"/>
            </a:pPr>
            <a:r>
              <a:rPr lang="ru-RU" sz="2400" b="1" dirty="0">
                <a:solidFill>
                  <a:srgbClr val="006600"/>
                </a:solidFill>
              </a:rPr>
              <a:t>«Взятие крови из периферической вены»</a:t>
            </a:r>
          </a:p>
        </p:txBody>
      </p:sp>
      <p:pic>
        <p:nvPicPr>
          <p:cNvPr id="6" name="Picture 5" descr="D:\РАБОТА\РАБОЧАЯ\ОПСА\Материалы для книги ОПСА\БУКЛЕТ\3\Изображение 030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5289" y="4797152"/>
            <a:ext cx="2242535" cy="1744193"/>
          </a:xfrm>
          <a:prstGeom prst="rect">
            <a:avLst/>
          </a:prstGeom>
          <a:solidFill>
            <a:srgbClr val="FFFFFF">
              <a:shade val="85000"/>
            </a:srgbClr>
          </a:solidFill>
          <a:ln w="3175" cap="sq">
            <a:solidFill>
              <a:srgbClr val="0066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 descr="IMG_1151.JP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21577" y="4798168"/>
            <a:ext cx="2306607" cy="1752397"/>
          </a:xfrm>
          <a:prstGeom prst="rect">
            <a:avLst/>
          </a:prstGeom>
          <a:ln>
            <a:solidFill>
              <a:srgbClr val="006600"/>
            </a:solidFill>
          </a:ln>
        </p:spPr>
      </p:pic>
      <p:pic>
        <p:nvPicPr>
          <p:cNvPr id="8" name="Рисунок 7" descr="IMG_0914.JPG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6480085" y="4134241"/>
            <a:ext cx="2843808" cy="2132856"/>
          </a:xfrm>
          <a:prstGeom prst="rect">
            <a:avLst/>
          </a:prstGeom>
          <a:ln>
            <a:solidFill>
              <a:srgbClr val="006600"/>
            </a:solidFill>
          </a:ln>
        </p:spPr>
      </p:pic>
      <p:pic>
        <p:nvPicPr>
          <p:cNvPr id="7" name="Рисунок 6" descr="IMG_0918.JPG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6179123" y="1615234"/>
            <a:ext cx="2771800" cy="2078850"/>
          </a:xfrm>
          <a:prstGeom prst="rect">
            <a:avLst/>
          </a:prstGeom>
          <a:ln>
            <a:solidFill>
              <a:srgbClr val="006600"/>
            </a:solidFill>
          </a:ln>
        </p:spPr>
      </p:pic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1691680" y="-3577"/>
            <a:ext cx="655272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bg1"/>
                </a:solidFill>
                <a:ea typeface="Calibri" pitchFamily="34" charset="0"/>
                <a:cs typeface="Arial" pitchFamily="34" charset="0"/>
              </a:rPr>
              <a:t>МЕТОДИЧЕСКАЯ ПОМОЩЬ СЕСТРИНСКОМУ ПЕРСОНАЛУ</a:t>
            </a:r>
            <a:endParaRPr lang="ru-RU" sz="3600" dirty="0">
              <a:solidFill>
                <a:schemeClr val="bg1"/>
              </a:solidFill>
            </a:endParaRPr>
          </a:p>
        </p:txBody>
      </p:sp>
      <p:pic>
        <p:nvPicPr>
          <p:cNvPr id="7" name="Picture 1" descr="D:\РАБОТА\РАБОЧАЯ\ПЕЧАТНЫЕ ИЗДАНИЯ\Тезисы евразийский онкожурнал\евразийский онко журнал. обложка.bmp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0578770">
            <a:off x="360443" y="4829141"/>
            <a:ext cx="916065" cy="1373302"/>
          </a:xfrm>
          <a:prstGeom prst="rect">
            <a:avLst/>
          </a:prstGeom>
          <a:noFill/>
          <a:ln>
            <a:solidFill>
              <a:srgbClr val="008000"/>
            </a:solidFill>
          </a:ln>
        </p:spPr>
      </p:pic>
      <p:pic>
        <p:nvPicPr>
          <p:cNvPr id="9" name="Рисунок 8" descr="Уход за стомой-1(испр.1).jp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20565152">
            <a:off x="204295" y="2297794"/>
            <a:ext cx="1067581" cy="1539961"/>
          </a:xfrm>
          <a:prstGeom prst="rect">
            <a:avLst/>
          </a:prstGeom>
          <a:ln>
            <a:solidFill>
              <a:srgbClr val="006600"/>
            </a:solidFill>
          </a:ln>
        </p:spPr>
      </p:pic>
      <p:pic>
        <p:nvPicPr>
          <p:cNvPr id="12" name="Picture 2" descr="E:\документы\АЛЁНА\Якубовская\Брошюры-памятки\Упражнения для мышц таза\Упражнения для мышц таза.jp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804235">
            <a:off x="1579485" y="2314876"/>
            <a:ext cx="1143188" cy="1651389"/>
          </a:xfrm>
          <a:prstGeom prst="rect">
            <a:avLst/>
          </a:prstGeom>
          <a:noFill/>
        </p:spPr>
      </p:pic>
      <p:pic>
        <p:nvPicPr>
          <p:cNvPr id="13" name="Picture 4" descr="D:\РАБОТА\РАБОЧАЯ\ПЕЧАТНЫЕ ИЗДАНИЯ\2017\ЯкушеваТезисы конференции 18.06.17г\Обложка.jp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809064">
            <a:off x="1753800" y="4842881"/>
            <a:ext cx="895519" cy="1256287"/>
          </a:xfrm>
          <a:prstGeom prst="rect">
            <a:avLst/>
          </a:prstGeom>
          <a:noFill/>
          <a:ln>
            <a:solidFill>
              <a:srgbClr val="008000"/>
            </a:solidFill>
          </a:ln>
        </p:spPr>
      </p:pic>
      <p:pic>
        <p:nvPicPr>
          <p:cNvPr id="8" name="Рисунок 7" descr="Иващенко стр. 23.jpg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9592" y="4725144"/>
            <a:ext cx="1008112" cy="1397319"/>
          </a:xfrm>
          <a:prstGeom prst="rect">
            <a:avLst/>
          </a:prstGeom>
          <a:ln>
            <a:solidFill>
              <a:srgbClr val="006600"/>
            </a:solidFill>
          </a:ln>
        </p:spPr>
      </p:pic>
      <p:pic>
        <p:nvPicPr>
          <p:cNvPr id="11" name="Рисунок 10" descr="IMG_1158.JPG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40152" y="1700808"/>
            <a:ext cx="2808312" cy="2005936"/>
          </a:xfrm>
          <a:prstGeom prst="rect">
            <a:avLst/>
          </a:prstGeom>
          <a:ln>
            <a:solidFill>
              <a:srgbClr val="006600"/>
            </a:solidFill>
          </a:ln>
        </p:spPr>
      </p:pic>
      <p:pic>
        <p:nvPicPr>
          <p:cNvPr id="14" name="Рисунок 13" descr="IMG_1157.JPG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59832" y="1700808"/>
            <a:ext cx="2592288" cy="2016224"/>
          </a:xfrm>
          <a:prstGeom prst="rect">
            <a:avLst/>
          </a:prstGeom>
          <a:ln>
            <a:solidFill>
              <a:srgbClr val="006600"/>
            </a:solidFill>
          </a:ln>
        </p:spPr>
      </p:pic>
      <p:pic>
        <p:nvPicPr>
          <p:cNvPr id="15" name="Рисунок 14" descr="IMG_1161.JPG"/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012160" y="4293096"/>
            <a:ext cx="2847999" cy="2016224"/>
          </a:xfrm>
          <a:prstGeom prst="rect">
            <a:avLst/>
          </a:prstGeom>
          <a:ln>
            <a:solidFill>
              <a:srgbClr val="006600"/>
            </a:solidFill>
          </a:ln>
        </p:spPr>
      </p:pic>
      <p:pic>
        <p:nvPicPr>
          <p:cNvPr id="16" name="Рисунок 15" descr="IMG_1160.JPG"/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87824" y="4293096"/>
            <a:ext cx="2688299" cy="2016224"/>
          </a:xfrm>
          <a:prstGeom prst="rect">
            <a:avLst/>
          </a:prstGeom>
          <a:ln>
            <a:solidFill>
              <a:srgbClr val="006600"/>
            </a:solidFill>
          </a:ln>
        </p:spPr>
      </p:pic>
      <p:pic>
        <p:nvPicPr>
          <p:cNvPr id="5" name="Рисунок 4" descr="17.jpg"/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7584" y="2276872"/>
            <a:ext cx="1209735" cy="1728192"/>
          </a:xfrm>
          <a:prstGeom prst="rect">
            <a:avLst/>
          </a:prstGeom>
        </p:spPr>
      </p:pic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1691680" y="-27384"/>
            <a:ext cx="655272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bg1"/>
                </a:solidFill>
                <a:ea typeface="Calibri" pitchFamily="34" charset="0"/>
                <a:cs typeface="Arial" pitchFamily="34" charset="0"/>
              </a:rPr>
              <a:t>ИСПОЛЬЗОВАНИЕ КОМПЬЮТЕРНЫХ ТЕХНОЛОГИЙ</a:t>
            </a:r>
            <a:endParaRPr lang="ru-RU" sz="3600" dirty="0">
              <a:solidFill>
                <a:schemeClr val="bg1"/>
              </a:solidFill>
            </a:endParaRPr>
          </a:p>
        </p:txBody>
      </p:sp>
      <p:pic>
        <p:nvPicPr>
          <p:cNvPr id="6" name="Рисунок 5" descr="IMG_1166.JP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75656" y="1268760"/>
            <a:ext cx="3360373" cy="2520280"/>
          </a:xfrm>
          <a:prstGeom prst="rect">
            <a:avLst/>
          </a:prstGeom>
          <a:ln>
            <a:solidFill>
              <a:srgbClr val="006600"/>
            </a:solidFill>
          </a:ln>
        </p:spPr>
      </p:pic>
      <p:pic>
        <p:nvPicPr>
          <p:cNvPr id="5" name="Рисунок 4" descr="Фото054.jp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5436096" y="1268760"/>
            <a:ext cx="3436745" cy="2520280"/>
          </a:xfrm>
          <a:prstGeom prst="rect">
            <a:avLst/>
          </a:prstGeom>
          <a:solidFill>
            <a:srgbClr val="FFFFFF">
              <a:shade val="85000"/>
            </a:srgbClr>
          </a:solidFill>
          <a:ln w="3175" cap="sq">
            <a:solidFill>
              <a:srgbClr val="0066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 descr="IMG_1176.JPG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436096" y="4005064"/>
            <a:ext cx="3436745" cy="2592288"/>
          </a:xfrm>
          <a:prstGeom prst="rect">
            <a:avLst/>
          </a:prstGeom>
          <a:ln>
            <a:solidFill>
              <a:srgbClr val="006600"/>
            </a:solidFill>
          </a:ln>
        </p:spPr>
      </p:pic>
      <p:pic>
        <p:nvPicPr>
          <p:cNvPr id="4" name="Рисунок 3" descr="IMG_1163.JPG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75656" y="4005064"/>
            <a:ext cx="3384376" cy="2592288"/>
          </a:xfrm>
          <a:prstGeom prst="rect">
            <a:avLst/>
          </a:prstGeom>
          <a:ln>
            <a:solidFill>
              <a:srgbClr val="006600"/>
            </a:solidFill>
          </a:ln>
        </p:spPr>
      </p:pic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1691680" y="-27384"/>
            <a:ext cx="655272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bg1"/>
                </a:solidFill>
                <a:ea typeface="Calibri" pitchFamily="34" charset="0"/>
                <a:cs typeface="Arial" pitchFamily="34" charset="0"/>
              </a:rPr>
              <a:t>ИСПОЛЬЗОВАНИЕ КОМПЬЮТЕРНЫХ ТЕХНОЛОГИЙ</a:t>
            </a:r>
            <a:endParaRPr lang="ru-RU" sz="3600" dirty="0">
              <a:solidFill>
                <a:schemeClr val="bg1"/>
              </a:solidFill>
            </a:endParaRPr>
          </a:p>
        </p:txBody>
      </p:sp>
      <p:pic>
        <p:nvPicPr>
          <p:cNvPr id="5" name="Рисунок 6" descr="Рисунок6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35896" y="5085184"/>
            <a:ext cx="1584176" cy="14146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инф 2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51520" y="1772816"/>
            <a:ext cx="3035347" cy="1961300"/>
          </a:xfrm>
          <a:prstGeom prst="rect">
            <a:avLst/>
          </a:prstGeom>
          <a:ln>
            <a:solidFill>
              <a:srgbClr val="008000"/>
            </a:solidFill>
          </a:ln>
        </p:spPr>
      </p:pic>
      <p:pic>
        <p:nvPicPr>
          <p:cNvPr id="7" name="Picture 1" descr="D:\РАБОТА\РАБОЧАЯ\ИНФОРМАЦИОННЫЙ ЛИСТ\2013\февраль\февраль 1.jp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4077072"/>
            <a:ext cx="1426652" cy="2016224"/>
          </a:xfrm>
          <a:prstGeom prst="rect">
            <a:avLst/>
          </a:prstGeom>
          <a:noFill/>
          <a:ln>
            <a:solidFill>
              <a:srgbClr val="008000"/>
            </a:solidFill>
          </a:ln>
        </p:spPr>
      </p:pic>
      <p:pic>
        <p:nvPicPr>
          <p:cNvPr id="8" name="Picture 2" descr="D:\РАБОТА\РАБОЧАЯ\ИНФОРМАЦИОННЫЙ ЛИСТ\2013\февраль\февраль 2.jp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8413" y="4063490"/>
            <a:ext cx="1477443" cy="2031484"/>
          </a:xfrm>
          <a:prstGeom prst="rect">
            <a:avLst/>
          </a:prstGeom>
          <a:noFill/>
          <a:ln>
            <a:solidFill>
              <a:srgbClr val="008000"/>
            </a:solidFill>
          </a:ln>
        </p:spPr>
      </p:pic>
      <p:pic>
        <p:nvPicPr>
          <p:cNvPr id="9" name="Рисунок 8" descr="кенкен.png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491880" y="1772816"/>
            <a:ext cx="2269343" cy="1872208"/>
          </a:xfrm>
          <a:prstGeom prst="rect">
            <a:avLst/>
          </a:prstGeom>
          <a:ln>
            <a:solidFill>
              <a:srgbClr val="006600"/>
            </a:solidFill>
          </a:ln>
        </p:spPr>
      </p:pic>
      <p:pic>
        <p:nvPicPr>
          <p:cNvPr id="11" name="Рисунок 10" descr="IMG_1164.JPG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6200000">
            <a:off x="7211349" y="1869771"/>
            <a:ext cx="1800198" cy="1462272"/>
          </a:xfrm>
          <a:prstGeom prst="rect">
            <a:avLst/>
          </a:prstGeom>
          <a:ln>
            <a:solidFill>
              <a:srgbClr val="006600"/>
            </a:solidFill>
          </a:ln>
        </p:spPr>
      </p:pic>
      <p:pic>
        <p:nvPicPr>
          <p:cNvPr id="12" name="Рисунок 11" descr="счмиси.png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568572" y="3140968"/>
            <a:ext cx="2743162" cy="1800200"/>
          </a:xfrm>
          <a:prstGeom prst="rect">
            <a:avLst/>
          </a:prstGeom>
          <a:ln>
            <a:solidFill>
              <a:srgbClr val="006600"/>
            </a:solidFill>
          </a:ln>
        </p:spPr>
      </p:pic>
      <p:pic>
        <p:nvPicPr>
          <p:cNvPr id="4" name="Рисунок 3" descr="вапвып.png"/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300192" y="4581128"/>
            <a:ext cx="2448272" cy="1728192"/>
          </a:xfrm>
          <a:prstGeom prst="rect">
            <a:avLst/>
          </a:prstGeom>
          <a:ln>
            <a:solidFill>
              <a:srgbClr val="006600"/>
            </a:solidFill>
          </a:ln>
        </p:spPr>
      </p:pic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115616" y="44624"/>
            <a:ext cx="7956376" cy="1015663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3000" b="1" dirty="0" smtClean="0">
                <a:solidFill>
                  <a:schemeClr val="bg1"/>
                </a:solidFill>
              </a:rPr>
              <a:t>РОЛЬ НЕПРЕРЫВНОГО ПРОФЕССИОНАЛЬНОГО ОБРАЗОВАНИЯ</a:t>
            </a:r>
            <a:endParaRPr lang="ru-RU" sz="3000" b="1" dirty="0">
              <a:solidFill>
                <a:schemeClr val="bg1"/>
              </a:solidFill>
            </a:endParaRPr>
          </a:p>
        </p:txBody>
      </p:sp>
      <p:pic>
        <p:nvPicPr>
          <p:cNvPr id="4" name="Рисунок 3" descr="IMG_3531.JP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51520" y="1484784"/>
            <a:ext cx="3384376" cy="2304257"/>
          </a:xfrm>
          <a:prstGeom prst="rect">
            <a:avLst/>
          </a:prstGeom>
          <a:ln>
            <a:solidFill>
              <a:srgbClr val="006600"/>
            </a:solidFill>
          </a:ln>
        </p:spPr>
      </p:pic>
      <p:pic>
        <p:nvPicPr>
          <p:cNvPr id="5" name="Рисунок 4" descr="P1040564.JP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520" y="4077072"/>
            <a:ext cx="3347864" cy="2366882"/>
          </a:xfrm>
          <a:prstGeom prst="rect">
            <a:avLst/>
          </a:prstGeom>
          <a:ln>
            <a:solidFill>
              <a:srgbClr val="006600"/>
            </a:solidFill>
          </a:ln>
        </p:spPr>
      </p:pic>
      <p:pic>
        <p:nvPicPr>
          <p:cNvPr id="8" name="Рисунок 7" descr="IMG_20170503_104625_1_BURST001_COVER.jpg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779912" y="1484784"/>
            <a:ext cx="1834807" cy="2304256"/>
          </a:xfrm>
          <a:prstGeom prst="rect">
            <a:avLst/>
          </a:prstGeom>
          <a:ln>
            <a:solidFill>
              <a:srgbClr val="006600"/>
            </a:solidFill>
          </a:ln>
        </p:spPr>
      </p:pic>
      <p:pic>
        <p:nvPicPr>
          <p:cNvPr id="9" name="Рисунок 8" descr="IMG_3557.JPG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796136" y="1484784"/>
            <a:ext cx="3024336" cy="2288054"/>
          </a:xfrm>
          <a:prstGeom prst="rect">
            <a:avLst/>
          </a:prstGeom>
          <a:ln>
            <a:solidFill>
              <a:srgbClr val="006600"/>
            </a:solidFill>
          </a:ln>
        </p:spPr>
      </p:pic>
      <p:pic>
        <p:nvPicPr>
          <p:cNvPr id="11" name="Рисунок 10" descr="IMG_0120.JPG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96136" y="4077072"/>
            <a:ext cx="3059832" cy="2315564"/>
          </a:xfrm>
          <a:prstGeom prst="rect">
            <a:avLst/>
          </a:prstGeom>
          <a:ln>
            <a:solidFill>
              <a:srgbClr val="006600"/>
            </a:solidFill>
          </a:ln>
        </p:spPr>
      </p:pic>
      <p:pic>
        <p:nvPicPr>
          <p:cNvPr id="12" name="Рисунок 11" descr="12331343-градации-колпачок-на-верхней-площадке-лестницы-сделаны-из-книг-диплом-3d-концепции.jpg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79912" y="4149080"/>
            <a:ext cx="1944216" cy="2304256"/>
          </a:xfrm>
          <a:prstGeom prst="rect">
            <a:avLst/>
          </a:prstGeom>
        </p:spPr>
      </p:pic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1763688" y="188640"/>
            <a:ext cx="655272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bg1"/>
                </a:solidFill>
                <a:ea typeface="Calibri" pitchFamily="34" charset="0"/>
                <a:cs typeface="Arial" pitchFamily="34" charset="0"/>
              </a:rPr>
              <a:t>ВЗАИМОДЕЙСТВИЕ С ЦПК РЗ</a:t>
            </a:r>
            <a:endParaRPr lang="ru-RU" sz="4000" dirty="0">
              <a:solidFill>
                <a:schemeClr val="bg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79512" y="5949280"/>
            <a:ext cx="356065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hlinkClick r:id="rId3"/>
              </a:rPr>
              <a:t>http://cpkrz-omsk.ru/content/3221</a:t>
            </a:r>
            <a:r>
              <a:rPr lang="ru-RU" dirty="0" smtClean="0"/>
              <a:t> </a:t>
            </a:r>
          </a:p>
          <a:p>
            <a:r>
              <a:rPr lang="ru-RU" dirty="0" smtClean="0"/>
              <a:t>(30.03</a:t>
            </a:r>
            <a:r>
              <a:rPr lang="en-US" dirty="0" smtClean="0"/>
              <a:t>.</a:t>
            </a:r>
            <a:r>
              <a:rPr lang="ru-RU" dirty="0" smtClean="0"/>
              <a:t>2018г.)</a:t>
            </a:r>
            <a:endParaRPr lang="ru-RU" dirty="0"/>
          </a:p>
        </p:txBody>
      </p:sp>
      <p:pic>
        <p:nvPicPr>
          <p:cNvPr id="7" name="Рисунок 6" descr="Безымянный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23528" y="1700808"/>
            <a:ext cx="3096344" cy="1944216"/>
          </a:xfrm>
          <a:prstGeom prst="rect">
            <a:avLst/>
          </a:prstGeom>
          <a:ln>
            <a:solidFill>
              <a:srgbClr val="006600"/>
            </a:solidFill>
          </a:ln>
        </p:spPr>
      </p:pic>
      <p:pic>
        <p:nvPicPr>
          <p:cNvPr id="8" name="Рисунок 7" descr="капукпукы.png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23528" y="3861048"/>
            <a:ext cx="3096344" cy="1944216"/>
          </a:xfrm>
          <a:prstGeom prst="rect">
            <a:avLst/>
          </a:prstGeom>
          <a:ln>
            <a:solidFill>
              <a:srgbClr val="006600"/>
            </a:solidFill>
          </a:ln>
        </p:spPr>
      </p:pic>
      <p:pic>
        <p:nvPicPr>
          <p:cNvPr id="11" name="Рисунок 10" descr="IMG_8424.JPG"/>
          <p:cNvPicPr>
            <a:picLocks noChangeAspect="1"/>
          </p:cNvPicPr>
          <p:nvPr/>
        </p:nvPicPr>
        <p:blipFill>
          <a:blip r:embed="rId6" cstate="screen">
            <a:lum bright="20000" contrast="1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580112" y="4437112"/>
            <a:ext cx="3292981" cy="2088232"/>
          </a:xfrm>
          <a:prstGeom prst="rect">
            <a:avLst/>
          </a:prstGeom>
          <a:ln>
            <a:solidFill>
              <a:srgbClr val="006600"/>
            </a:solidFill>
          </a:ln>
        </p:spPr>
      </p:pic>
      <p:pic>
        <p:nvPicPr>
          <p:cNvPr id="9" name="Рисунок 8" descr="IMG_6403.JPG"/>
          <p:cNvPicPr>
            <a:picLocks noChangeAspect="1"/>
          </p:cNvPicPr>
          <p:nvPr/>
        </p:nvPicPr>
        <p:blipFill>
          <a:blip r:embed="rId7" cstate="screen">
            <a:lum bright="10000" contrast="1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49232" y="2852936"/>
            <a:ext cx="2880320" cy="2160240"/>
          </a:xfrm>
          <a:prstGeom prst="rect">
            <a:avLst/>
          </a:prstGeom>
          <a:ln>
            <a:solidFill>
              <a:srgbClr val="006600"/>
            </a:solidFill>
          </a:ln>
        </p:spPr>
      </p:pic>
      <p:pic>
        <p:nvPicPr>
          <p:cNvPr id="13" name="Рисунок 12" descr="IMG_2872-01-04-18-09-34.JPG"/>
          <p:cNvPicPr>
            <a:picLocks noChangeAspect="1"/>
          </p:cNvPicPr>
          <p:nvPr/>
        </p:nvPicPr>
        <p:blipFill rotWithShape="1">
          <a:blip r:embed="rId8" cstate="screen">
            <a:lum bright="20000" contrast="1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32649" y="1700808"/>
            <a:ext cx="2915815" cy="2016224"/>
          </a:xfrm>
          <a:prstGeom prst="rect">
            <a:avLst/>
          </a:prstGeom>
          <a:ln>
            <a:solidFill>
              <a:srgbClr val="006600"/>
            </a:solidFill>
          </a:ln>
        </p:spPr>
      </p:pic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971600" y="-27384"/>
            <a:ext cx="792088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bg1"/>
                </a:solidFill>
                <a:ea typeface="Calibri" pitchFamily="34" charset="0"/>
                <a:cs typeface="Arial" pitchFamily="34" charset="0"/>
              </a:rPr>
              <a:t>ВЗАИМОДЕЙСТВИЕ </a:t>
            </a:r>
          </a:p>
          <a:p>
            <a:pPr algn="ctr"/>
            <a:r>
              <a:rPr lang="ru-RU" sz="3600" b="1" dirty="0" smtClean="0">
                <a:solidFill>
                  <a:schemeClr val="bg1"/>
                </a:solidFill>
                <a:ea typeface="Calibri" pitchFamily="34" charset="0"/>
                <a:cs typeface="Arial" pitchFamily="34" charset="0"/>
              </a:rPr>
              <a:t>С МЕДИЦИНСКИМИ КОМПАНИЯМИ</a:t>
            </a:r>
            <a:endParaRPr lang="ru-RU" sz="3600" dirty="0">
              <a:solidFill>
                <a:schemeClr val="bg1"/>
              </a:solidFill>
            </a:endParaRPr>
          </a:p>
        </p:txBody>
      </p:sp>
      <p:pic>
        <p:nvPicPr>
          <p:cNvPr id="3" name="Рисунок 2" descr="IMG_0292.JP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9512" y="4077072"/>
            <a:ext cx="2808312" cy="2106234"/>
          </a:xfrm>
          <a:prstGeom prst="rect">
            <a:avLst/>
          </a:prstGeom>
          <a:ln>
            <a:solidFill>
              <a:srgbClr val="006600"/>
            </a:solidFill>
          </a:ln>
        </p:spPr>
      </p:pic>
      <p:pic>
        <p:nvPicPr>
          <p:cNvPr id="4" name="Рисунок 3" descr="IMG_0994.JP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59832" y="4077072"/>
            <a:ext cx="2880320" cy="2160240"/>
          </a:xfrm>
          <a:prstGeom prst="rect">
            <a:avLst/>
          </a:prstGeom>
          <a:ln>
            <a:solidFill>
              <a:srgbClr val="006600"/>
            </a:solidFill>
          </a:ln>
        </p:spPr>
      </p:pic>
      <p:pic>
        <p:nvPicPr>
          <p:cNvPr id="5" name="Рисунок 4" descr="IMG_0992.JPG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12160" y="4077072"/>
            <a:ext cx="2880320" cy="2160240"/>
          </a:xfrm>
          <a:prstGeom prst="rect">
            <a:avLst/>
          </a:prstGeom>
          <a:ln>
            <a:solidFill>
              <a:srgbClr val="006600"/>
            </a:solidFill>
          </a:ln>
        </p:spPr>
      </p:pic>
      <p:pic>
        <p:nvPicPr>
          <p:cNvPr id="6" name="Рисунок 5" descr="P1060107.JPG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9511" y="1700808"/>
            <a:ext cx="2784309" cy="2088232"/>
          </a:xfrm>
          <a:prstGeom prst="rect">
            <a:avLst/>
          </a:prstGeom>
          <a:ln>
            <a:solidFill>
              <a:srgbClr val="006600"/>
            </a:solidFill>
          </a:ln>
        </p:spPr>
      </p:pic>
      <p:pic>
        <p:nvPicPr>
          <p:cNvPr id="7" name="Рисунок 6" descr="IMG_0238.JPG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59831" y="1700808"/>
            <a:ext cx="2808313" cy="2088232"/>
          </a:xfrm>
          <a:prstGeom prst="rect">
            <a:avLst/>
          </a:prstGeom>
          <a:ln>
            <a:solidFill>
              <a:srgbClr val="006600"/>
            </a:solidFill>
          </a:ln>
        </p:spPr>
      </p:pic>
      <p:pic>
        <p:nvPicPr>
          <p:cNvPr id="9" name="Рисунок 8" descr="IMG_9596.JPG"/>
          <p:cNvPicPr/>
          <p:nvPr/>
        </p:nvPicPr>
        <p:blipFill>
          <a:blip r:embed="rId8" cstate="screen">
            <a:lum bright="1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012161" y="1700808"/>
            <a:ext cx="2808312" cy="2088232"/>
          </a:xfrm>
          <a:prstGeom prst="rect">
            <a:avLst/>
          </a:prstGeom>
          <a:ln>
            <a:solidFill>
              <a:srgbClr val="006600"/>
            </a:solidFill>
          </a:ln>
        </p:spPr>
      </p:pic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1259632" y="247000"/>
            <a:ext cx="7776864" cy="6617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700" b="1" dirty="0" smtClean="0">
                <a:solidFill>
                  <a:schemeClr val="bg1"/>
                </a:solidFill>
                <a:ea typeface="Calibri" pitchFamily="34" charset="0"/>
                <a:cs typeface="Arial" pitchFamily="34" charset="0"/>
              </a:rPr>
              <a:t>ПРОФЕССИОНАЛЬНЫЕ КОНКУРСЫ</a:t>
            </a:r>
            <a:endParaRPr lang="ru-RU" sz="3700" dirty="0">
              <a:solidFill>
                <a:schemeClr val="bg1"/>
              </a:solidFill>
            </a:endParaRPr>
          </a:p>
        </p:txBody>
      </p:sp>
      <p:pic>
        <p:nvPicPr>
          <p:cNvPr id="3" name="Содержимое 3" descr="SG208050.JPG"/>
          <p:cNvPicPr>
            <a:picLocks noChangeAspect="1"/>
          </p:cNvPicPr>
          <p:nvPr/>
        </p:nvPicPr>
        <p:blipFill>
          <a:blip r:embed="rId3" cstate="screen">
            <a:lum bright="10000" contras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68144" y="4238345"/>
            <a:ext cx="3063413" cy="2286999"/>
          </a:xfrm>
          <a:prstGeom prst="rect">
            <a:avLst/>
          </a:prstGeom>
          <a:solidFill>
            <a:srgbClr val="FFFFFF">
              <a:shade val="85000"/>
            </a:srgbClr>
          </a:solidFill>
          <a:ln w="3175" cap="sq">
            <a:solidFill>
              <a:srgbClr val="0066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 descr="P1060853.JPG"/>
          <p:cNvPicPr>
            <a:picLocks noChangeAspect="1"/>
          </p:cNvPicPr>
          <p:nvPr/>
        </p:nvPicPr>
        <p:blipFill>
          <a:blip r:embed="rId4" cstate="screen">
            <a:lum contrast="1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563888" y="4221088"/>
            <a:ext cx="1901011" cy="2304256"/>
          </a:xfrm>
          <a:prstGeom prst="rect">
            <a:avLst/>
          </a:prstGeom>
          <a:solidFill>
            <a:srgbClr val="FFFFFF">
              <a:shade val="85000"/>
            </a:srgbClr>
          </a:solidFill>
          <a:ln w="3175" cap="sq">
            <a:solidFill>
              <a:srgbClr val="0066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074" name="Picture 2" descr="DSC01668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68144" y="1556792"/>
            <a:ext cx="2965004" cy="2227506"/>
          </a:xfrm>
          <a:prstGeom prst="rect">
            <a:avLst/>
          </a:prstGeom>
          <a:noFill/>
          <a:ln w="9525">
            <a:solidFill>
              <a:srgbClr val="006600"/>
            </a:solidFill>
            <a:miter lim="800000"/>
            <a:headEnd/>
            <a:tailEnd/>
          </a:ln>
        </p:spPr>
      </p:pic>
      <p:pic>
        <p:nvPicPr>
          <p:cNvPr id="9" name="Picture 3" descr="D:\РАБОТА\Фотоархив 2014г\конкурс санитарных бюллетеней\IMG_2050.jp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4221088"/>
            <a:ext cx="3072481" cy="2304256"/>
          </a:xfrm>
          <a:prstGeom prst="rect">
            <a:avLst/>
          </a:prstGeom>
          <a:solidFill>
            <a:srgbClr val="FFFFFF">
              <a:shade val="85000"/>
            </a:srgbClr>
          </a:solidFill>
          <a:ln w="3175" cap="sq">
            <a:solidFill>
              <a:srgbClr val="0066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Содержимое 3" descr="S6001427.JPG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79512" y="1772816"/>
            <a:ext cx="2952328" cy="1992823"/>
          </a:xfrm>
          <a:prstGeom prst="rect">
            <a:avLst/>
          </a:prstGeom>
          <a:solidFill>
            <a:srgbClr val="FFFFFF">
              <a:shade val="85000"/>
            </a:srgbClr>
          </a:solidFill>
          <a:ln w="3175" cap="sq">
            <a:solidFill>
              <a:srgbClr val="0066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" name="Рисунок 6" descr="image-13-02-17-09-43.jpeg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19872" y="1556792"/>
            <a:ext cx="2016224" cy="2232248"/>
          </a:xfrm>
          <a:prstGeom prst="rect">
            <a:avLst/>
          </a:prstGeom>
          <a:noFill/>
          <a:ln w="9525">
            <a:solidFill>
              <a:srgbClr val="006600"/>
            </a:solidFill>
            <a:miter lim="800000"/>
            <a:headEnd/>
            <a:tailEnd/>
          </a:ln>
        </p:spPr>
      </p:pic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1259632" y="260648"/>
            <a:ext cx="763284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bg1"/>
                </a:solidFill>
                <a:cs typeface="Arial" pitchFamily="34" charset="0"/>
              </a:rPr>
              <a:t>НАКОПИТЕЛЬНАЯ СИСТЕМА БАЛЛОВ</a:t>
            </a:r>
            <a:endParaRPr lang="ru-RU" sz="3600" dirty="0">
              <a:solidFill>
                <a:schemeClr val="bg1"/>
              </a:solidFill>
            </a:endParaRPr>
          </a:p>
        </p:txBody>
      </p:sp>
      <p:pic>
        <p:nvPicPr>
          <p:cNvPr id="3" name="Рисунок 2" descr="IMG_8165.JP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3528" y="1772816"/>
            <a:ext cx="2016224" cy="2688299"/>
          </a:xfrm>
          <a:prstGeom prst="rect">
            <a:avLst/>
          </a:prstGeom>
          <a:ln>
            <a:solidFill>
              <a:srgbClr val="006600"/>
            </a:solidFill>
          </a:ln>
        </p:spPr>
      </p:pic>
      <p:pic>
        <p:nvPicPr>
          <p:cNvPr id="5" name="Рисунок 4" descr="IMG_3245-01-04-18-09-34.JP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519" y="4869160"/>
            <a:ext cx="2112235" cy="1584176"/>
          </a:xfrm>
          <a:prstGeom prst="rect">
            <a:avLst/>
          </a:prstGeom>
          <a:ln>
            <a:solidFill>
              <a:srgbClr val="006600"/>
            </a:solidFill>
          </a:ln>
        </p:spPr>
      </p:pic>
      <p:pic>
        <p:nvPicPr>
          <p:cNvPr id="6" name="Picture 2" descr="D:\РАБОТА\Фотоархив 2013г\Аттестация перевязочных 2013г\IMG_1216.jp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55776" y="1772816"/>
            <a:ext cx="3348598" cy="2232248"/>
          </a:xfrm>
          <a:prstGeom prst="rect">
            <a:avLst/>
          </a:prstGeom>
          <a:solidFill>
            <a:srgbClr val="FFFFFF">
              <a:shade val="85000"/>
            </a:srgbClr>
          </a:solidFill>
          <a:ln w="3175" cap="sq">
            <a:solidFill>
              <a:srgbClr val="0066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 descr="IMG_1169.JPG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55776" y="4221088"/>
            <a:ext cx="3384376" cy="2268252"/>
          </a:xfrm>
          <a:prstGeom prst="rect">
            <a:avLst/>
          </a:prstGeom>
          <a:ln>
            <a:solidFill>
              <a:srgbClr val="006600"/>
            </a:solidFill>
          </a:ln>
        </p:spPr>
      </p:pic>
      <p:pic>
        <p:nvPicPr>
          <p:cNvPr id="8" name="Рисунок 7" descr="IMG_1170.JPG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5688124" y="2456892"/>
            <a:ext cx="3744415" cy="2808311"/>
          </a:xfrm>
          <a:prstGeom prst="rect">
            <a:avLst/>
          </a:prstGeom>
          <a:ln>
            <a:solidFill>
              <a:srgbClr val="006600"/>
            </a:solidFill>
          </a:ln>
        </p:spPr>
      </p:pic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1249131" y="313492"/>
            <a:ext cx="789486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ea typeface="Calibri" pitchFamily="34" charset="0"/>
                <a:cs typeface="Arial" pitchFamily="34" charset="0"/>
              </a:rPr>
              <a:t>РАЗВИТИЕ ПРОФЕССИОНАЛЬНОЙ ДЕЯТЕЛЬНОСТИ</a:t>
            </a:r>
            <a:endParaRPr lang="ru-RU" sz="2800" dirty="0">
              <a:solidFill>
                <a:schemeClr val="bg1"/>
              </a:solidFill>
            </a:endParaRPr>
          </a:p>
        </p:txBody>
      </p:sp>
      <p:pic>
        <p:nvPicPr>
          <p:cNvPr id="4" name="Рисунок 3" descr="IMG_5203.JP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31640" y="1340768"/>
            <a:ext cx="2376264" cy="155679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 descr="Ларионова Е.В. Обучение пациента. Практика..JP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51920" y="1340768"/>
            <a:ext cx="2304256" cy="156718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Picture 6" descr="D:\РАБОТА\Фотоархив 2015г\Конференция 15_09_2015\Фотографии 15.09.15\Презентация школы для пациентов с кишечными стомами, Якубовская О.А..JP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00192" y="1340768"/>
            <a:ext cx="2232248" cy="155302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4" descr="klinicheskiy-onkologicheskiy-dispanser-4-prev.jpg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3188973"/>
            <a:ext cx="2160240" cy="153617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5" descr="БУЗОО КОД.jpeg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83768" y="3188973"/>
            <a:ext cx="2088232" cy="151216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Рисунок 4" descr="prakticheskie-zanyatiya-45-prev.jpg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716016" y="3188973"/>
            <a:ext cx="2016224" cy="151871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Рисунок 10" descr="rdfer.jpg"/>
          <p:cNvPicPr/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76256" y="3188973"/>
            <a:ext cx="2088232" cy="151216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3" name="Рисунок 12" descr="image-02-07-14-11-28.jpeg"/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79512" y="4869160"/>
            <a:ext cx="2139238" cy="165618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4" name="Picture 5" descr="D:\РАБОТА\Фотоархив 2014г\Аттестация медсестер-анестезщистов\Семинары\IMG_5206.JPG"/>
          <p:cNvPicPr>
            <a:picLocks noChangeAspect="1" noChangeArrowheads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83768" y="4869160"/>
            <a:ext cx="2195736" cy="165618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5" name="Рисунок 4" descr="uchastniki-seminara-14-prev.jpg"/>
          <p:cNvPicPr>
            <a:picLocks noChangeAspect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4788024" y="4869160"/>
            <a:ext cx="2016224" cy="165618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6" name="Picture 4" descr="D:\РАБОТА\Фотоархив 2017\Сказка 2017\IMG_9913.JPG"/>
          <p:cNvPicPr>
            <a:picLocks noChangeAspect="1" noChangeArrowheads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48264" y="4869160"/>
            <a:ext cx="1944216" cy="165618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755576" y="4232295"/>
            <a:ext cx="3816424" cy="14219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endParaRPr lang="en-US" b="1" i="1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algn="ctr">
              <a:lnSpc>
                <a:spcPct val="80000"/>
              </a:lnSpc>
            </a:pPr>
            <a:endParaRPr lang="en-US" b="1" i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algn="ctr">
              <a:lnSpc>
                <a:spcPct val="80000"/>
              </a:lnSpc>
            </a:pPr>
            <a:endParaRPr lang="en-US" b="1" i="1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algn="ctr">
              <a:lnSpc>
                <a:spcPct val="80000"/>
              </a:lnSpc>
            </a:pPr>
            <a:endParaRPr lang="en-US" b="1" i="1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algn="ctr">
              <a:lnSpc>
                <a:spcPct val="80000"/>
              </a:lnSpc>
            </a:pPr>
            <a:endParaRPr lang="ru-RU" b="1" i="1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algn="ctr">
              <a:lnSpc>
                <a:spcPct val="80000"/>
              </a:lnSpc>
            </a:pPr>
            <a:endParaRPr lang="ru-RU" b="1" i="1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000628" y="4232295"/>
            <a:ext cx="3643338" cy="14219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endParaRPr lang="ru-RU" b="1" i="1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algn="ctr">
              <a:lnSpc>
                <a:spcPct val="80000"/>
              </a:lnSpc>
            </a:pPr>
            <a:endParaRPr lang="ru-RU" b="1" i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algn="ctr">
              <a:lnSpc>
                <a:spcPct val="80000"/>
              </a:lnSpc>
            </a:pPr>
            <a:endParaRPr lang="ru-RU" b="1" i="1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algn="ctr">
              <a:lnSpc>
                <a:spcPct val="80000"/>
              </a:lnSpc>
            </a:pPr>
            <a:endParaRPr lang="ru-RU" b="1" i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algn="ctr">
              <a:lnSpc>
                <a:spcPct val="80000"/>
              </a:lnSpc>
            </a:pPr>
            <a:endParaRPr lang="ru-RU" b="1" i="1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algn="ctr">
              <a:lnSpc>
                <a:spcPct val="80000"/>
              </a:lnSpc>
            </a:pPr>
            <a:endParaRPr lang="ru-RU" b="1" i="1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99592" y="2852936"/>
            <a:ext cx="7488832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500" b="1" dirty="0" smtClean="0">
                <a:solidFill>
                  <a:srgbClr val="C00000"/>
                </a:solidFill>
                <a:cs typeface="Arial" pitchFamily="34" charset="0"/>
              </a:rPr>
              <a:t>Спасибо за внимание!</a:t>
            </a:r>
            <a:endParaRPr lang="ru-RU" sz="5500" dirty="0">
              <a:solidFill>
                <a:srgbClr val="C0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84556" y="109273"/>
            <a:ext cx="7959444" cy="9434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lnSpc>
                <a:spcPct val="110000"/>
              </a:lnSpc>
              <a:defRPr sz="3500" b="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</a:lstStyle>
          <a:p>
            <a:r>
              <a:rPr lang="ru-RU" sz="2600" dirty="0"/>
              <a:t>РОЛЬ ПРОФЕССИОНАЛЬНОГО КОМИТЕТА </a:t>
            </a:r>
            <a:r>
              <a:rPr lang="ru-RU" sz="2600" dirty="0" smtClean="0"/>
              <a:t>МО В </a:t>
            </a:r>
            <a:r>
              <a:rPr lang="ru-RU" sz="2600" dirty="0"/>
              <a:t>СОЗДАНИИ УСЛОВИЙ </a:t>
            </a:r>
            <a:r>
              <a:rPr lang="ru-RU" sz="2600" dirty="0" smtClean="0"/>
              <a:t>ДЛЯ НМО</a:t>
            </a:r>
            <a:endParaRPr lang="ru-RU" sz="2600" dirty="0"/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187624" y="262389"/>
            <a:ext cx="7956376" cy="646331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3000" b="1">
                <a:solidFill>
                  <a:schemeClr val="bg1"/>
                </a:solidFill>
              </a:defRPr>
            </a:lvl1pPr>
          </a:lstStyle>
          <a:p>
            <a:r>
              <a:rPr lang="ru-RU" sz="3600" dirty="0" smtClean="0"/>
              <a:t>СОВЕТ ПО СЕСТРИНСКОМУ ДЕЛУ КОД</a:t>
            </a:r>
            <a:endParaRPr lang="ru-RU" sz="3600" dirty="0"/>
          </a:p>
        </p:txBody>
      </p:sp>
      <p:pic>
        <p:nvPicPr>
          <p:cNvPr id="4" name="Рисунок 3" descr="C:\Documents and Settings\Пользователь\Рабочий стол\Фото\IMG_4297.JPG"/>
          <p:cNvPicPr/>
          <p:nvPr/>
        </p:nvPicPr>
        <p:blipFill>
          <a:blip r:embed="rId3" cstate="screen">
            <a:lum bright="1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1484784"/>
            <a:ext cx="2304256" cy="1656184"/>
          </a:xfrm>
          <a:prstGeom prst="rect">
            <a:avLst/>
          </a:prstGeom>
          <a:noFill/>
          <a:ln w="9525">
            <a:solidFill>
              <a:srgbClr val="006600"/>
            </a:solidFill>
            <a:miter lim="800000"/>
            <a:headEnd/>
            <a:tailEnd/>
          </a:ln>
        </p:spPr>
      </p:pic>
      <p:pic>
        <p:nvPicPr>
          <p:cNvPr id="5" name="Рисунок 4" descr="klinicheskiy-onkologicheskiy-dispanser.jpg"/>
          <p:cNvPicPr/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9512" y="3212976"/>
            <a:ext cx="2304256" cy="1656184"/>
          </a:xfrm>
          <a:prstGeom prst="rect">
            <a:avLst/>
          </a:prstGeom>
          <a:ln>
            <a:solidFill>
              <a:srgbClr val="006600"/>
            </a:solidFill>
          </a:ln>
        </p:spPr>
      </p:pic>
      <p:pic>
        <p:nvPicPr>
          <p:cNvPr id="6" name="Рисунок 5" descr="Korpus_2.jpg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79512" y="4941168"/>
            <a:ext cx="2304256" cy="1728192"/>
          </a:xfrm>
          <a:prstGeom prst="rect">
            <a:avLst/>
          </a:prstGeom>
          <a:ln>
            <a:solidFill>
              <a:srgbClr val="006600"/>
            </a:solidFill>
          </a:ln>
        </p:spPr>
      </p:pic>
      <p:pic>
        <p:nvPicPr>
          <p:cNvPr id="7" name="Рисунок 6" descr="_MG_6119.jpg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43808" y="1556792"/>
            <a:ext cx="3528392" cy="2352261"/>
          </a:xfrm>
          <a:prstGeom prst="rect">
            <a:avLst/>
          </a:prstGeom>
          <a:ln>
            <a:solidFill>
              <a:srgbClr val="006600"/>
            </a:solidFill>
          </a:ln>
        </p:spPr>
      </p:pic>
      <p:pic>
        <p:nvPicPr>
          <p:cNvPr id="9" name="Рисунок 8" descr="_MG_6110.jpg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43808" y="4221088"/>
            <a:ext cx="3528392" cy="2352261"/>
          </a:xfrm>
          <a:prstGeom prst="rect">
            <a:avLst/>
          </a:prstGeom>
          <a:ln>
            <a:solidFill>
              <a:srgbClr val="006600"/>
            </a:solidFill>
          </a:ln>
        </p:spPr>
      </p:pic>
      <p:pic>
        <p:nvPicPr>
          <p:cNvPr id="10" name="Рисунок 9" descr="IMG_1084.JPG"/>
          <p:cNvPicPr>
            <a:picLocks noChangeAspect="1"/>
          </p:cNvPicPr>
          <p:nvPr/>
        </p:nvPicPr>
        <p:blipFill>
          <a:blip r:embed="rId8" cstate="screen">
            <a:lum bright="1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60232" y="3212976"/>
            <a:ext cx="2304256" cy="1674186"/>
          </a:xfrm>
          <a:prstGeom prst="rect">
            <a:avLst/>
          </a:prstGeom>
          <a:ln>
            <a:solidFill>
              <a:srgbClr val="006600"/>
            </a:solidFill>
          </a:ln>
        </p:spPr>
      </p:pic>
      <p:pic>
        <p:nvPicPr>
          <p:cNvPr id="11" name="Рисунок 10" descr="IMG_1097.JPG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60232" y="1412776"/>
            <a:ext cx="2280253" cy="1710190"/>
          </a:xfrm>
          <a:prstGeom prst="rect">
            <a:avLst/>
          </a:prstGeom>
          <a:ln>
            <a:solidFill>
              <a:srgbClr val="006600"/>
            </a:solidFill>
          </a:ln>
        </p:spPr>
      </p:pic>
      <p:pic>
        <p:nvPicPr>
          <p:cNvPr id="12" name="Picture 4" descr="D:\РАБОТА\Совет 2011\компплексный обход 25.05.11 урол\S6004446.JPG"/>
          <p:cNvPicPr>
            <a:picLocks noChangeAspect="1" noChangeArrowheads="1"/>
          </p:cNvPicPr>
          <p:nvPr/>
        </p:nvPicPr>
        <p:blipFill>
          <a:blip r:embed="rId10" cstate="screen">
            <a:lum bright="10000" contras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60232" y="5013176"/>
            <a:ext cx="2304256" cy="1620180"/>
          </a:xfrm>
          <a:prstGeom prst="rect">
            <a:avLst/>
          </a:prstGeom>
          <a:solidFill>
            <a:srgbClr val="FFFFFF">
              <a:shade val="85000"/>
            </a:srgbClr>
          </a:solidFill>
          <a:ln w="3175" cap="sq">
            <a:solidFill>
              <a:srgbClr val="0066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1046709" y="247000"/>
            <a:ext cx="7989787" cy="6617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700" b="1" dirty="0" smtClean="0">
                <a:solidFill>
                  <a:schemeClr val="bg1"/>
                </a:solidFill>
                <a:ea typeface="Calibri" pitchFamily="34" charset="0"/>
                <a:cs typeface="Arial" pitchFamily="34" charset="0"/>
              </a:rPr>
              <a:t>УЧЕБНО-МЕТОДИЧЕСКИЙ КАБИНЕТ</a:t>
            </a:r>
            <a:endParaRPr lang="ru-RU" sz="3700" dirty="0">
              <a:solidFill>
                <a:schemeClr val="bg1"/>
              </a:solidFill>
            </a:endParaRPr>
          </a:p>
        </p:txBody>
      </p:sp>
      <p:pic>
        <p:nvPicPr>
          <p:cNvPr id="5" name="Picture 6" descr="D:\РАБОТА\РАБОЧАЯ\ОПСА\Материалы для книги ОПСА\БУКЛЕТ\4\Рисунок1.jpg"/>
          <p:cNvPicPr>
            <a:picLocks noChangeAspect="1" noChangeArrowheads="1"/>
          </p:cNvPicPr>
          <p:nvPr/>
        </p:nvPicPr>
        <p:blipFill>
          <a:blip r:embed="rId3" cstate="print">
            <a:lum bright="10000"/>
          </a:blip>
          <a:srcRect/>
          <a:stretch>
            <a:fillRect/>
          </a:stretch>
        </p:blipFill>
        <p:spPr bwMode="auto">
          <a:xfrm flipH="1">
            <a:off x="6156176" y="1628800"/>
            <a:ext cx="2844000" cy="2160240"/>
          </a:xfrm>
          <a:prstGeom prst="rect">
            <a:avLst/>
          </a:prstGeom>
          <a:solidFill>
            <a:srgbClr val="FFFFFF">
              <a:shade val="85000"/>
            </a:srgbClr>
          </a:solidFill>
          <a:ln w="3175" cap="sq">
            <a:solidFill>
              <a:srgbClr val="0066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Picture 8" descr="D:\РАБОТА\РАБОЧАЯ\ОПСА\Материалы для книги ОПСА\БУКЛЕТ\4\S6002797.JPG"/>
          <p:cNvPicPr>
            <a:picLocks noChangeAspect="1" noChangeArrowheads="1"/>
          </p:cNvPicPr>
          <p:nvPr/>
        </p:nvPicPr>
        <p:blipFill>
          <a:blip r:embed="rId4" cstate="screen">
            <a:lum bright="10000" contrast="1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1628800"/>
            <a:ext cx="2880320" cy="2160240"/>
          </a:xfrm>
          <a:prstGeom prst="rect">
            <a:avLst/>
          </a:prstGeom>
          <a:solidFill>
            <a:srgbClr val="FFFFFF">
              <a:shade val="85000"/>
            </a:srgbClr>
          </a:solidFill>
          <a:ln w="3175" cap="sq">
            <a:solidFill>
              <a:srgbClr val="0066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Picture 2" descr="E:\DCIM\137___06\IMG_0381.JP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31840" y="1628800"/>
            <a:ext cx="2912324" cy="2160240"/>
          </a:xfrm>
          <a:prstGeom prst="rect">
            <a:avLst/>
          </a:prstGeom>
          <a:solidFill>
            <a:srgbClr val="FFFFFF">
              <a:shade val="85000"/>
            </a:srgbClr>
          </a:solidFill>
          <a:ln w="3175" cap="sq">
            <a:solidFill>
              <a:srgbClr val="0066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" name="Рисунок 11" descr="IMG_0929.JPG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9512" y="4221088"/>
            <a:ext cx="2880319" cy="2160240"/>
          </a:xfrm>
          <a:prstGeom prst="rect">
            <a:avLst/>
          </a:prstGeom>
          <a:ln>
            <a:solidFill>
              <a:srgbClr val="006600"/>
            </a:solidFill>
          </a:ln>
        </p:spPr>
      </p:pic>
      <p:pic>
        <p:nvPicPr>
          <p:cNvPr id="13" name="Рисунок 12" descr="image-28-01-16-12-08-8.jpeg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156176" y="4221088"/>
            <a:ext cx="2805211" cy="2160240"/>
          </a:xfrm>
          <a:prstGeom prst="rect">
            <a:avLst/>
          </a:prstGeom>
          <a:ln>
            <a:solidFill>
              <a:srgbClr val="006600"/>
            </a:solidFill>
          </a:ln>
        </p:spPr>
      </p:pic>
      <p:pic>
        <p:nvPicPr>
          <p:cNvPr id="14" name="Рисунок 13" descr="Семинар для медицинских сестер перевязочных. в рамках аттестации на рабочем месте.jpg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31840" y="4221088"/>
            <a:ext cx="2915816" cy="2160240"/>
          </a:xfrm>
          <a:prstGeom prst="rect">
            <a:avLst/>
          </a:prstGeom>
          <a:ln>
            <a:solidFill>
              <a:srgbClr val="006600"/>
            </a:solidFill>
          </a:ln>
        </p:spPr>
      </p:pic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1187624" y="44624"/>
            <a:ext cx="777686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bg1"/>
                </a:solidFill>
                <a:ea typeface="Calibri" pitchFamily="34" charset="0"/>
                <a:cs typeface="Arial" pitchFamily="34" charset="0"/>
              </a:rPr>
              <a:t>ЗАДАЧИ ПРОФЕССИОНАЛЬНОГО КОМИТЕТА</a:t>
            </a:r>
            <a:endParaRPr lang="ru-RU" sz="3600" dirty="0">
              <a:solidFill>
                <a:schemeClr val="bg1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-108520" y="1844824"/>
            <a:ext cx="9252520" cy="4176464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361950" indent="-361950">
              <a:spcAft>
                <a:spcPts val="2400"/>
              </a:spcAft>
              <a:buClr>
                <a:srgbClr val="C00000"/>
              </a:buClr>
              <a:buSzPct val="120000"/>
              <a:buFont typeface="Wingdings" pitchFamily="2" charset="2"/>
              <a:buChar char="ü"/>
            </a:pPr>
            <a:r>
              <a:rPr lang="ru-RU" sz="2600" b="1" dirty="0" smtClean="0">
                <a:solidFill>
                  <a:srgbClr val="006600"/>
                </a:solidFill>
              </a:rPr>
              <a:t>мероприятия по совершенствованию профессиональных знаний и практических навыков сестринского персонала;</a:t>
            </a:r>
          </a:p>
          <a:p>
            <a:pPr marL="361950" indent="-361950">
              <a:spcAft>
                <a:spcPts val="2400"/>
              </a:spcAft>
              <a:buClr>
                <a:srgbClr val="C00000"/>
              </a:buClr>
              <a:buSzPct val="120000"/>
              <a:buFont typeface="Wingdings" pitchFamily="2" charset="2"/>
              <a:buChar char="ü"/>
            </a:pPr>
            <a:r>
              <a:rPr lang="ru-RU" sz="2600" b="1" dirty="0" smtClean="0">
                <a:solidFill>
                  <a:srgbClr val="006600"/>
                </a:solidFill>
              </a:rPr>
              <a:t>подготовка резерва руководителей сестринского персонала;</a:t>
            </a:r>
          </a:p>
          <a:p>
            <a:pPr marL="361950" indent="-361950">
              <a:spcAft>
                <a:spcPts val="2400"/>
              </a:spcAft>
              <a:buClr>
                <a:srgbClr val="C00000"/>
              </a:buClr>
              <a:buSzPct val="120000"/>
              <a:buFont typeface="Wingdings" pitchFamily="2" charset="2"/>
              <a:buChar char="ü"/>
            </a:pPr>
            <a:r>
              <a:rPr lang="ru-RU" sz="2600" b="1" dirty="0" smtClean="0">
                <a:solidFill>
                  <a:srgbClr val="006600"/>
                </a:solidFill>
              </a:rPr>
              <a:t>мероприятия по повышению престижа и значимости профессии;</a:t>
            </a:r>
          </a:p>
          <a:p>
            <a:pPr marL="361950" indent="-361950">
              <a:spcAft>
                <a:spcPts val="2400"/>
              </a:spcAft>
              <a:buClr>
                <a:srgbClr val="C00000"/>
              </a:buClr>
              <a:buSzPct val="120000"/>
              <a:buFont typeface="Wingdings" pitchFamily="2" charset="2"/>
              <a:buChar char="ü"/>
            </a:pPr>
            <a:r>
              <a:rPr lang="ru-RU" sz="2600" b="1" dirty="0" smtClean="0">
                <a:solidFill>
                  <a:srgbClr val="006600"/>
                </a:solidFill>
              </a:rPr>
              <a:t>внутренний контроль;</a:t>
            </a:r>
          </a:p>
          <a:p>
            <a:pPr marL="361950" indent="-361950">
              <a:spcAft>
                <a:spcPts val="2400"/>
              </a:spcAft>
              <a:buClr>
                <a:srgbClr val="C00000"/>
              </a:buClr>
              <a:buSzPct val="120000"/>
              <a:buFont typeface="Wingdings" pitchFamily="2" charset="2"/>
              <a:buChar char="ü"/>
            </a:pPr>
            <a:r>
              <a:rPr lang="ru-RU" sz="2600" b="1" dirty="0" smtClean="0">
                <a:solidFill>
                  <a:srgbClr val="006600"/>
                </a:solidFill>
              </a:rPr>
              <a:t>сбор и обмен информацией в области сестринского дела. </a:t>
            </a:r>
            <a:endParaRPr lang="ru-RU" sz="2600" b="1" dirty="0">
              <a:solidFill>
                <a:srgbClr val="006600"/>
              </a:solidFill>
            </a:endParaRPr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1691680" y="44624"/>
            <a:ext cx="655272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bg1"/>
                </a:solidFill>
                <a:ea typeface="Calibri" pitchFamily="34" charset="0"/>
                <a:cs typeface="Arial" pitchFamily="34" charset="0"/>
              </a:rPr>
              <a:t>КОМПЕТЕНТНОСТЬ РУКОВОДИТЕЛЯ ПРОФЕССИОНАЛЬНОГО КОМИТЕТА</a:t>
            </a:r>
            <a:endParaRPr lang="ru-RU" sz="3200" dirty="0">
              <a:solidFill>
                <a:schemeClr val="bg1"/>
              </a:solidFill>
            </a:endParaRPr>
          </a:p>
        </p:txBody>
      </p:sp>
      <p:pic>
        <p:nvPicPr>
          <p:cNvPr id="4" name="Рисунок 3" descr="IMG_9745.JPG"/>
          <p:cNvPicPr>
            <a:picLocks noChangeAspect="1"/>
          </p:cNvPicPr>
          <p:nvPr/>
        </p:nvPicPr>
        <p:blipFill>
          <a:blip r:embed="rId3" cstate="screen">
            <a:lum bright="10000" contrast="1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9512" y="1700808"/>
            <a:ext cx="3240361" cy="2232248"/>
          </a:xfrm>
          <a:prstGeom prst="rect">
            <a:avLst/>
          </a:prstGeom>
          <a:ln>
            <a:solidFill>
              <a:srgbClr val="006600"/>
            </a:solidFill>
          </a:ln>
        </p:spPr>
      </p:pic>
      <p:pic>
        <p:nvPicPr>
          <p:cNvPr id="8" name="Рисунок 7" descr="Безымянный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79512" y="4149080"/>
            <a:ext cx="3240360" cy="2376264"/>
          </a:xfrm>
          <a:prstGeom prst="rect">
            <a:avLst/>
          </a:prstGeom>
          <a:ln>
            <a:solidFill>
              <a:srgbClr val="006600"/>
            </a:solidFill>
          </a:ln>
        </p:spPr>
      </p:pic>
      <p:pic>
        <p:nvPicPr>
          <p:cNvPr id="13" name="Рисунок 12" descr="IMG_4067-01-04-18-11-05.JPG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923928" y="1412776"/>
            <a:ext cx="1872208" cy="2448272"/>
          </a:xfrm>
          <a:prstGeom prst="rect">
            <a:avLst/>
          </a:prstGeom>
          <a:ln>
            <a:solidFill>
              <a:srgbClr val="006600"/>
            </a:solidFill>
          </a:ln>
        </p:spPr>
      </p:pic>
      <p:pic>
        <p:nvPicPr>
          <p:cNvPr id="14" name="Рисунок 13" descr="IMG_4065-01-04-18-11-05.JPG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588224" y="1412776"/>
            <a:ext cx="1800200" cy="2475275"/>
          </a:xfrm>
          <a:prstGeom prst="rect">
            <a:avLst/>
          </a:prstGeom>
          <a:ln>
            <a:solidFill>
              <a:srgbClr val="006600"/>
            </a:solidFill>
          </a:ln>
        </p:spPr>
      </p:pic>
      <p:pic>
        <p:nvPicPr>
          <p:cNvPr id="18" name="Рисунок 17" descr="Изображение 001.jpg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707904" y="4221088"/>
            <a:ext cx="1805961" cy="1368152"/>
          </a:xfrm>
          <a:prstGeom prst="rect">
            <a:avLst/>
          </a:prstGeom>
          <a:ln>
            <a:solidFill>
              <a:srgbClr val="006600"/>
            </a:solidFill>
          </a:ln>
        </p:spPr>
      </p:pic>
      <p:pic>
        <p:nvPicPr>
          <p:cNvPr id="20" name="Рисунок 19" descr="Изображение 002.jpg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67944" y="5085184"/>
            <a:ext cx="1944216" cy="1414077"/>
          </a:xfrm>
          <a:prstGeom prst="rect">
            <a:avLst/>
          </a:prstGeom>
          <a:ln>
            <a:solidFill>
              <a:srgbClr val="006600"/>
            </a:solidFill>
          </a:ln>
        </p:spPr>
      </p:pic>
      <p:pic>
        <p:nvPicPr>
          <p:cNvPr id="21" name="Рисунок 20" descr="школа цпк.jpg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156176" y="4221088"/>
            <a:ext cx="1728192" cy="1214180"/>
          </a:xfrm>
          <a:prstGeom prst="rect">
            <a:avLst/>
          </a:prstGeom>
          <a:ln>
            <a:solidFill>
              <a:srgbClr val="006600"/>
            </a:solidFill>
          </a:ln>
        </p:spPr>
      </p:pic>
      <p:pic>
        <p:nvPicPr>
          <p:cNvPr id="22" name="Рисунок 21" descr="вапрр.jpg"/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7019378" y="4870054"/>
            <a:ext cx="1369939" cy="1944216"/>
          </a:xfrm>
          <a:prstGeom prst="rect">
            <a:avLst/>
          </a:prstGeom>
          <a:ln>
            <a:solidFill>
              <a:srgbClr val="006600"/>
            </a:solidFill>
          </a:ln>
        </p:spPr>
      </p:pic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1115616" y="27201"/>
            <a:ext cx="7416824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b="1" dirty="0" smtClean="0">
                <a:solidFill>
                  <a:schemeClr val="bg1"/>
                </a:solidFill>
                <a:ea typeface="Calibri" pitchFamily="34" charset="0"/>
                <a:cs typeface="Arial" pitchFamily="34" charset="0"/>
              </a:rPr>
              <a:t>РАЗВИТИЕ ПРОФЕССИОНАЛЬНОЙ ДЕЯТЕЛЬНОСТИ</a:t>
            </a:r>
            <a:endParaRPr lang="ru-RU" sz="3500" dirty="0">
              <a:solidFill>
                <a:schemeClr val="bg1"/>
              </a:solidFill>
            </a:endParaRPr>
          </a:p>
        </p:txBody>
      </p:sp>
      <p:pic>
        <p:nvPicPr>
          <p:cNvPr id="4" name="Picture 2" descr="E:\Фотоархив 2012г\Семинар для рентгенолаборантов\Фото радиология\GEDC0027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07505" y="1628800"/>
            <a:ext cx="2808312" cy="2146300"/>
          </a:xfrm>
          <a:prstGeom prst="rect">
            <a:avLst/>
          </a:prstGeom>
          <a:solidFill>
            <a:srgbClr val="FFFFFF">
              <a:shade val="85000"/>
            </a:srgbClr>
          </a:solidFill>
          <a:ln w="3175" cap="sq">
            <a:solidFill>
              <a:srgbClr val="0066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 descr="IMG_1800.jp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504" y="4077072"/>
            <a:ext cx="2808312" cy="2160666"/>
          </a:xfrm>
          <a:prstGeom prst="rect">
            <a:avLst/>
          </a:prstGeom>
          <a:solidFill>
            <a:srgbClr val="FFFFFF">
              <a:shade val="85000"/>
            </a:srgbClr>
          </a:solidFill>
          <a:ln w="3175" cap="sq">
            <a:solidFill>
              <a:srgbClr val="0066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Picture 3" descr="E:\аппаратура\P1050401.JP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059832" y="4077071"/>
            <a:ext cx="2808312" cy="2147819"/>
          </a:xfrm>
          <a:prstGeom prst="rect">
            <a:avLst/>
          </a:prstGeom>
          <a:solidFill>
            <a:srgbClr val="FFFFFF">
              <a:shade val="85000"/>
            </a:srgbClr>
          </a:solidFill>
          <a:ln w="3175" cap="sq">
            <a:solidFill>
              <a:srgbClr val="0066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9" name="Рисунок 8" descr="DSCN3762.JPG"/>
          <p:cNvPicPr>
            <a:picLocks noChangeAspect="1"/>
          </p:cNvPicPr>
          <p:nvPr/>
        </p:nvPicPr>
        <p:blipFill>
          <a:blip r:embed="rId6" cstate="screen">
            <a:lum bright="-1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059832" y="1628800"/>
            <a:ext cx="2808312" cy="2156382"/>
          </a:xfrm>
          <a:prstGeom prst="rect">
            <a:avLst/>
          </a:prstGeom>
          <a:solidFill>
            <a:srgbClr val="FFFFFF">
              <a:shade val="85000"/>
            </a:srgbClr>
          </a:solidFill>
          <a:ln w="3175" cap="sq">
            <a:solidFill>
              <a:srgbClr val="0066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Рисунок 10" descr="DSC04597.JPG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12160" y="1628800"/>
            <a:ext cx="2890507" cy="2167880"/>
          </a:xfrm>
          <a:prstGeom prst="rect">
            <a:avLst/>
          </a:prstGeom>
          <a:solidFill>
            <a:srgbClr val="FFFFFF">
              <a:shade val="85000"/>
            </a:srgbClr>
          </a:solidFill>
          <a:ln w="3175" cap="sq">
            <a:solidFill>
              <a:srgbClr val="0066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3" name="Рисунок 12" descr="IMG_8396.JPG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012160" y="4077072"/>
            <a:ext cx="2880320" cy="2159000"/>
          </a:xfrm>
          <a:prstGeom prst="rect">
            <a:avLst/>
          </a:prstGeom>
          <a:solidFill>
            <a:srgbClr val="FFFFFF">
              <a:shade val="85000"/>
            </a:srgbClr>
          </a:solidFill>
          <a:ln w="3175" cap="sq">
            <a:solidFill>
              <a:srgbClr val="0066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4" name="Овал 13"/>
          <p:cNvSpPr/>
          <p:nvPr/>
        </p:nvSpPr>
        <p:spPr>
          <a:xfrm>
            <a:off x="467544" y="3068960"/>
            <a:ext cx="576064" cy="360040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1115616" y="44624"/>
            <a:ext cx="7920880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400" b="1" dirty="0" smtClean="0">
                <a:solidFill>
                  <a:schemeClr val="bg1"/>
                </a:solidFill>
                <a:ea typeface="Calibri" pitchFamily="34" charset="0"/>
                <a:cs typeface="Arial" pitchFamily="34" charset="0"/>
              </a:rPr>
              <a:t>ВИДЫ ОБРАЗОВАТЕЛЬНОЙ АКТИВНОСТИ СЕСТРИНСКОГО ПЕРСОНАЛА</a:t>
            </a:r>
            <a:endParaRPr lang="ru-RU" sz="3400" dirty="0">
              <a:solidFill>
                <a:schemeClr val="bg1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-252536" y="1844824"/>
            <a:ext cx="9324528" cy="4392488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361950" indent="-361950">
              <a:spcAft>
                <a:spcPts val="900"/>
              </a:spcAft>
              <a:buClr>
                <a:srgbClr val="C00000"/>
              </a:buClr>
              <a:buSzPct val="120000"/>
              <a:buFont typeface="Wingdings" pitchFamily="2" charset="2"/>
              <a:buChar char="ü"/>
            </a:pPr>
            <a:r>
              <a:rPr lang="ru-RU" sz="2500" b="1" dirty="0">
                <a:solidFill>
                  <a:srgbClr val="006600"/>
                </a:solidFill>
              </a:rPr>
              <a:t>обучение по дополнительным профессиональным программам;</a:t>
            </a:r>
          </a:p>
          <a:p>
            <a:pPr marL="361950" indent="-361950">
              <a:spcAft>
                <a:spcPts val="900"/>
              </a:spcAft>
              <a:buClr>
                <a:srgbClr val="C00000"/>
              </a:buClr>
              <a:buSzPct val="120000"/>
              <a:buFont typeface="Wingdings" pitchFamily="2" charset="2"/>
              <a:buChar char="ü"/>
            </a:pPr>
            <a:r>
              <a:rPr lang="ru-RU" sz="2500" b="1" dirty="0">
                <a:solidFill>
                  <a:srgbClr val="006600"/>
                </a:solidFill>
              </a:rPr>
              <a:t>участие в научно-практических конференциях;</a:t>
            </a:r>
          </a:p>
          <a:p>
            <a:pPr marL="361950" indent="-361950">
              <a:spcAft>
                <a:spcPts val="900"/>
              </a:spcAft>
              <a:buClr>
                <a:srgbClr val="C00000"/>
              </a:buClr>
              <a:buSzPct val="120000"/>
              <a:buFont typeface="Wingdings" pitchFamily="2" charset="2"/>
              <a:buChar char="ü"/>
            </a:pPr>
            <a:r>
              <a:rPr lang="ru-RU" sz="2500" b="1" dirty="0">
                <a:solidFill>
                  <a:srgbClr val="006600"/>
                </a:solidFill>
              </a:rPr>
              <a:t>участие в мастер-классах, семинарах;</a:t>
            </a:r>
          </a:p>
          <a:p>
            <a:pPr marL="361950" indent="-361950">
              <a:spcAft>
                <a:spcPts val="900"/>
              </a:spcAft>
              <a:buClr>
                <a:srgbClr val="C00000"/>
              </a:buClr>
              <a:buSzPct val="120000"/>
              <a:buFont typeface="Wingdings" pitchFamily="2" charset="2"/>
              <a:buChar char="ü"/>
            </a:pPr>
            <a:r>
              <a:rPr lang="ru-RU" sz="2500" b="1" dirty="0">
                <a:solidFill>
                  <a:srgbClr val="006600"/>
                </a:solidFill>
              </a:rPr>
              <a:t>обучение на рабочем месте;</a:t>
            </a:r>
          </a:p>
          <a:p>
            <a:pPr marL="361950" indent="-361950">
              <a:spcAft>
                <a:spcPts val="900"/>
              </a:spcAft>
              <a:buClr>
                <a:srgbClr val="C00000"/>
              </a:buClr>
              <a:buSzPct val="120000"/>
              <a:buFont typeface="Wingdings" pitchFamily="2" charset="2"/>
              <a:buChar char="ü"/>
            </a:pPr>
            <a:r>
              <a:rPr lang="ru-RU" sz="2500" b="1" dirty="0">
                <a:solidFill>
                  <a:srgbClr val="006600"/>
                </a:solidFill>
              </a:rPr>
              <a:t>наставничество, стажировка;</a:t>
            </a:r>
          </a:p>
          <a:p>
            <a:pPr marL="361950" indent="-361950">
              <a:spcAft>
                <a:spcPts val="900"/>
              </a:spcAft>
              <a:buClr>
                <a:srgbClr val="C00000"/>
              </a:buClr>
              <a:buSzPct val="120000"/>
              <a:buFont typeface="Wingdings" pitchFamily="2" charset="2"/>
              <a:buChar char="ü"/>
            </a:pPr>
            <a:r>
              <a:rPr lang="ru-RU" sz="2500" b="1" dirty="0">
                <a:solidFill>
                  <a:srgbClr val="006600"/>
                </a:solidFill>
              </a:rPr>
              <a:t>обучение в </a:t>
            </a:r>
            <a:r>
              <a:rPr lang="ru-RU" sz="2500" b="1" dirty="0" err="1">
                <a:solidFill>
                  <a:srgbClr val="006600"/>
                </a:solidFill>
              </a:rPr>
              <a:t>симуляционных</a:t>
            </a:r>
            <a:r>
              <a:rPr lang="ru-RU" sz="2500" b="1" dirty="0">
                <a:solidFill>
                  <a:srgbClr val="006600"/>
                </a:solidFill>
              </a:rPr>
              <a:t> центрах;</a:t>
            </a:r>
          </a:p>
          <a:p>
            <a:pPr marL="361950" indent="-361950">
              <a:spcAft>
                <a:spcPts val="900"/>
              </a:spcAft>
              <a:buClr>
                <a:srgbClr val="C00000"/>
              </a:buClr>
              <a:buSzPct val="120000"/>
              <a:buFont typeface="Wingdings" pitchFamily="2" charset="2"/>
              <a:buChar char="ü"/>
            </a:pPr>
            <a:r>
              <a:rPr lang="ru-RU" sz="2500" b="1" dirty="0">
                <a:solidFill>
                  <a:srgbClr val="006600"/>
                </a:solidFill>
              </a:rPr>
              <a:t>участие в профессиональных конкурсах;</a:t>
            </a:r>
          </a:p>
          <a:p>
            <a:pPr marL="361950" indent="-361950">
              <a:spcAft>
                <a:spcPts val="900"/>
              </a:spcAft>
              <a:buClr>
                <a:srgbClr val="C00000"/>
              </a:buClr>
              <a:buSzPct val="120000"/>
              <a:buFont typeface="Wingdings" pitchFamily="2" charset="2"/>
              <a:buChar char="ü"/>
            </a:pPr>
            <a:r>
              <a:rPr lang="ru-RU" sz="2500" b="1" dirty="0">
                <a:solidFill>
                  <a:srgbClr val="006600"/>
                </a:solidFill>
              </a:rPr>
              <a:t>разработка рекомендаций, методических </a:t>
            </a:r>
            <a:r>
              <a:rPr lang="ru-RU" sz="2500" b="1" dirty="0" smtClean="0">
                <a:solidFill>
                  <a:srgbClr val="006600"/>
                </a:solidFill>
              </a:rPr>
              <a:t>рекомендаций для </a:t>
            </a:r>
            <a:r>
              <a:rPr lang="ru-RU" sz="2500" b="1" dirty="0">
                <a:solidFill>
                  <a:srgbClr val="006600"/>
                </a:solidFill>
              </a:rPr>
              <a:t>пациентов; </a:t>
            </a:r>
          </a:p>
          <a:p>
            <a:pPr marL="361950" indent="-361950">
              <a:spcAft>
                <a:spcPts val="900"/>
              </a:spcAft>
              <a:buClr>
                <a:srgbClr val="C00000"/>
              </a:buClr>
              <a:buSzPct val="120000"/>
              <a:buFont typeface="Wingdings" pitchFamily="2" charset="2"/>
              <a:buChar char="ü"/>
            </a:pPr>
            <a:r>
              <a:rPr lang="ru-RU" sz="2500" b="1" dirty="0">
                <a:solidFill>
                  <a:srgbClr val="006600"/>
                </a:solidFill>
              </a:rPr>
              <a:t>публикации в СМИ.</a:t>
            </a:r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971600" y="262389"/>
            <a:ext cx="83164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bg1"/>
                </a:solidFill>
                <a:ea typeface="Calibri" pitchFamily="34" charset="0"/>
                <a:cs typeface="Arial" pitchFamily="34" charset="0"/>
              </a:rPr>
              <a:t>ОСОБЕННОСТИ ОБУЧЕНИЯ ВЗРОСЛЫХ</a:t>
            </a:r>
            <a:endParaRPr lang="ru-RU" sz="3600" dirty="0">
              <a:solidFill>
                <a:schemeClr val="bg1"/>
              </a:solidFill>
            </a:endParaRPr>
          </a:p>
        </p:txBody>
      </p:sp>
      <p:pic>
        <p:nvPicPr>
          <p:cNvPr id="12" name="Рисунок 11" descr="P1060091.JP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520" y="4149080"/>
            <a:ext cx="2880320" cy="2160240"/>
          </a:xfrm>
          <a:prstGeom prst="rect">
            <a:avLst/>
          </a:prstGeom>
          <a:ln>
            <a:solidFill>
              <a:srgbClr val="006600"/>
            </a:solidFill>
          </a:ln>
        </p:spPr>
      </p:pic>
      <p:sp>
        <p:nvSpPr>
          <p:cNvPr id="15" name="Скругленный прямоугольник 14"/>
          <p:cNvSpPr/>
          <p:nvPr/>
        </p:nvSpPr>
        <p:spPr>
          <a:xfrm>
            <a:off x="107504" y="1556792"/>
            <a:ext cx="9073008" cy="194421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361950" indent="-361950">
              <a:spcAft>
                <a:spcPts val="900"/>
              </a:spcAft>
              <a:buClr>
                <a:srgbClr val="C00000"/>
              </a:buClr>
              <a:buSzPct val="120000"/>
              <a:buFont typeface="Wingdings" pitchFamily="2" charset="2"/>
              <a:buChar char="ü"/>
            </a:pPr>
            <a:r>
              <a:rPr lang="ru-RU" sz="3000" b="1" dirty="0" smtClean="0">
                <a:solidFill>
                  <a:srgbClr val="006600"/>
                </a:solidFill>
              </a:rPr>
              <a:t>накопленный </a:t>
            </a:r>
            <a:r>
              <a:rPr lang="ru-RU" sz="3000" b="1" dirty="0">
                <a:solidFill>
                  <a:srgbClr val="006600"/>
                </a:solidFill>
              </a:rPr>
              <a:t>опыт обучения;</a:t>
            </a:r>
          </a:p>
          <a:p>
            <a:pPr marL="361950" indent="-361950">
              <a:spcAft>
                <a:spcPts val="900"/>
              </a:spcAft>
              <a:buClr>
                <a:srgbClr val="C00000"/>
              </a:buClr>
              <a:buSzPct val="120000"/>
              <a:buFont typeface="Wingdings" pitchFamily="2" charset="2"/>
              <a:buChar char="ü"/>
            </a:pPr>
            <a:r>
              <a:rPr lang="ru-RU" sz="3000" b="1" dirty="0">
                <a:solidFill>
                  <a:srgbClr val="006600"/>
                </a:solidFill>
              </a:rPr>
              <a:t>навыки работы;</a:t>
            </a:r>
          </a:p>
          <a:p>
            <a:pPr marL="361950" indent="-361950">
              <a:spcAft>
                <a:spcPts val="900"/>
              </a:spcAft>
              <a:buClr>
                <a:srgbClr val="C00000"/>
              </a:buClr>
              <a:buSzPct val="120000"/>
              <a:buFont typeface="Wingdings" pitchFamily="2" charset="2"/>
              <a:buChar char="ü"/>
            </a:pPr>
            <a:r>
              <a:rPr lang="ru-RU" sz="3000" b="1" dirty="0">
                <a:solidFill>
                  <a:srgbClr val="006600"/>
                </a:solidFill>
              </a:rPr>
              <a:t>конкретные запросы; </a:t>
            </a:r>
          </a:p>
          <a:p>
            <a:pPr marL="361950" indent="-361950">
              <a:spcAft>
                <a:spcPts val="900"/>
              </a:spcAft>
              <a:buClr>
                <a:srgbClr val="C00000"/>
              </a:buClr>
              <a:buSzPct val="120000"/>
              <a:buFont typeface="Wingdings" pitchFamily="2" charset="2"/>
              <a:buChar char="ü"/>
            </a:pPr>
            <a:r>
              <a:rPr lang="ru-RU" sz="3000" b="1" dirty="0">
                <a:solidFill>
                  <a:srgbClr val="006600"/>
                </a:solidFill>
              </a:rPr>
              <a:t>постоянная занятость рабочим процессом.</a:t>
            </a:r>
          </a:p>
        </p:txBody>
      </p:sp>
      <p:pic>
        <p:nvPicPr>
          <p:cNvPr id="16" name="Рисунок 15" descr="IMG_6467.JP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75856" y="4149080"/>
            <a:ext cx="2880320" cy="2160240"/>
          </a:xfrm>
          <a:prstGeom prst="rect">
            <a:avLst/>
          </a:prstGeom>
          <a:ln>
            <a:solidFill>
              <a:srgbClr val="006600"/>
            </a:solidFill>
          </a:ln>
        </p:spPr>
      </p:pic>
      <p:pic>
        <p:nvPicPr>
          <p:cNvPr id="17" name="Рисунок 16" descr="IMG_5203.JPG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284762" y="4149080"/>
            <a:ext cx="2607718" cy="2160240"/>
          </a:xfrm>
          <a:prstGeom prst="rect">
            <a:avLst/>
          </a:prstGeom>
          <a:ln>
            <a:solidFill>
              <a:srgbClr val="006600"/>
            </a:solidFill>
          </a:ln>
        </p:spPr>
      </p:pic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1965</TotalTime>
  <Words>534</Words>
  <Application>Microsoft Office PowerPoint</Application>
  <PresentationFormat>Экран (4:3)</PresentationFormat>
  <Paragraphs>105</Paragraphs>
  <Slides>25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25</vt:i4>
      </vt:variant>
    </vt:vector>
  </HeadingPairs>
  <TitlesOfParts>
    <vt:vector size="27" baseType="lpstr">
      <vt:lpstr>Тема Office</vt:lpstr>
      <vt:lpstr>1_Тема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Sveta</cp:lastModifiedBy>
  <cp:revision>294</cp:revision>
  <dcterms:created xsi:type="dcterms:W3CDTF">2011-02-11T04:51:45Z</dcterms:created>
  <dcterms:modified xsi:type="dcterms:W3CDTF">2018-05-02T16:07:52Z</dcterms:modified>
</cp:coreProperties>
</file>