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3" r:id="rId3"/>
    <p:sldId id="262" r:id="rId4"/>
    <p:sldId id="263" r:id="rId5"/>
    <p:sldId id="264" r:id="rId6"/>
    <p:sldId id="266" r:id="rId7"/>
    <p:sldId id="283" r:id="rId8"/>
    <p:sldId id="282" r:id="rId9"/>
    <p:sldId id="281" r:id="rId10"/>
    <p:sldId id="280" r:id="rId11"/>
    <p:sldId id="279" r:id="rId12"/>
    <p:sldId id="278" r:id="rId13"/>
    <p:sldId id="285" r:id="rId14"/>
    <p:sldId id="277" r:id="rId15"/>
    <p:sldId id="276" r:id="rId16"/>
    <p:sldId id="275" r:id="rId17"/>
    <p:sldId id="273" r:id="rId18"/>
    <p:sldId id="272" r:id="rId19"/>
    <p:sldId id="271" r:id="rId20"/>
    <p:sldId id="269" r:id="rId21"/>
    <p:sldId id="268" r:id="rId22"/>
    <p:sldId id="267" r:id="rId23"/>
    <p:sldId id="286" r:id="rId24"/>
    <p:sldId id="287" r:id="rId25"/>
    <p:sldId id="288" r:id="rId26"/>
    <p:sldId id="289" r:id="rId27"/>
    <p:sldId id="290" r:id="rId28"/>
    <p:sldId id="292" r:id="rId29"/>
    <p:sldId id="26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E00"/>
    <a:srgbClr val="009600"/>
    <a:srgbClr val="4FC54F"/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89" autoAdjust="0"/>
    <p:restoredTop sz="94660"/>
  </p:normalViewPr>
  <p:slideViewPr>
    <p:cSldViewPr>
      <p:cViewPr>
        <p:scale>
          <a:sx n="56" d="100"/>
          <a:sy n="56" d="100"/>
        </p:scale>
        <p:origin x="-780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45731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124824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84675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36434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25458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58298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99789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25227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786312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28853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585524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8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microsoft.com/office/2007/relationships/hdphoto" Target="../media/hdphoto3.wdp"/><Relationship Id="rId4" Type="http://schemas.openxmlformats.org/officeDocument/2006/relationships/image" Target="../media/image46.png"/><Relationship Id="rId9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.png"/><Relationship Id="rId7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.png"/><Relationship Id="rId7" Type="http://schemas.openxmlformats.org/officeDocument/2006/relationships/image" Target="../media/image6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543229" y="12726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9552" y="1916832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2906" y="2330296"/>
            <a:ext cx="6163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Расширенное заседание профессионального комитета ОПСА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«Будущее профессии создадим вместе: исследования, расширенная сестринская практика, эффективность» 2</a:t>
            </a:r>
            <a:r>
              <a:rPr lang="en-US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-252536" y="1272607"/>
            <a:ext cx="2448272" cy="2156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40241"/>
            <a:ext cx="835343" cy="1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-10646" y="3068960"/>
            <a:ext cx="861894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1" y="3569169"/>
            <a:ext cx="2081176" cy="18760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691680" y="5805264"/>
            <a:ext cx="72774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8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Ю. Дорошенко, </a:t>
            </a:r>
          </a:p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профессионального комитета</a:t>
            </a:r>
            <a:endParaRPr lang="ru-RU" sz="2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07117" y="3573016"/>
            <a:ext cx="7545403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ИСПОЛНЕНИЕ СТРАТЕГИИ </a:t>
            </a:r>
          </a:p>
          <a:p>
            <a:pPr algn="ctr">
              <a:lnSpc>
                <a:spcPct val="110000"/>
              </a:lnSpc>
            </a:pPr>
            <a:r>
              <a:rPr lang="ru-RU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РАЗВИТИЯ ОПСА. ИТОГИ РАБОТЫ ПРОФЕССИОНАЛЬНОГО КОМИТЕТА ОПСА ЗА 2017 г. ЗАДАЧИ НА 2018 г.</a:t>
            </a:r>
            <a:endParaRPr lang="ru-RU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319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66"/>
            <a:ext cx="9129589" cy="631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210466" y="149983"/>
            <a:ext cx="7858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комитет ОПСА</a:t>
            </a:r>
          </a:p>
        </p:txBody>
      </p:sp>
      <p:pic>
        <p:nvPicPr>
          <p:cNvPr id="7170" name="Picture 2" descr="D:\Work\Мои документы\Дорошенко\ОПСА\ЧЛЕН ПРАВЛЕНИЯ ОПСА\КОМИТЕТ\Заседания комитета\2017 г\Заседание комитета № 1  20.01.2017\DSC_00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59"/>
            <a:ext cx="4404343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Work\Мои документы\Мои рисунки\Мои рисунки\КОНФЕРЕНЦИИ, семинары, собрания, совещания\2017 год\Расширенное заседание 29.03.17\DSC_007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268759"/>
            <a:ext cx="3833461" cy="2520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Work\Мои документы\Мои рисунки\Мои рисунки\КОНФЕРЕНЦИИ, семинары, собрания, совещания\2017 год\Расширенное заседание 29.03.17\DSC_027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4311" y="3513263"/>
            <a:ext cx="6002084" cy="3146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528372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909601" y="18076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профессионального комитета</a:t>
            </a:r>
            <a:endParaRPr lang="ru-RU" sz="36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Users\Mariya\Desktop\zasedanie-konkursnoy-komissii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8805" y="2485636"/>
            <a:ext cx="4729708" cy="3153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4968" y="5634939"/>
            <a:ext cx="55890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Региональный этап Всероссийского конкурса</a:t>
            </a:r>
          </a:p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«Лучший специалист со средним медицинским </a:t>
            </a:r>
          </a:p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и фармацевтическим образованием»</a:t>
            </a:r>
            <a:endParaRPr lang="ru-RU" sz="2000" b="1" dirty="0">
              <a:solidFill>
                <a:srgbClr val="006600"/>
              </a:solidFill>
            </a:endParaRPr>
          </a:p>
        </p:txBody>
      </p:sp>
      <p:pic>
        <p:nvPicPr>
          <p:cNvPr id="8195" name="Picture 3" descr="C:\Users\Mariya\Desktop\uchastniki-konferencii-10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1268758"/>
            <a:ext cx="4750154" cy="3168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641" y="42930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Региональная научно-практическая конференция</a:t>
            </a:r>
          </a:p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«День главной медицинской сестры»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909601" y="18076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профессионального комитета</a:t>
            </a:r>
            <a:endParaRPr lang="ru-RU" sz="36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Mariya\Desktop\Фото для постера\26. Мы вместе! РАМС - 25 лет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17" y="1286311"/>
            <a:ext cx="4896923" cy="326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Mariya\Desktop\kptd-18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6693" y="3501008"/>
            <a:ext cx="5021820" cy="3158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8884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92277" y="-99392"/>
            <a:ext cx="80551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</a:p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образование</a:t>
            </a:r>
            <a:endParaRPr lang="ru-RU" sz="40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:\Users\Mariya\Desktop\kpb-im-n-n-solodnikova-51-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103" y="1273307"/>
            <a:ext cx="313234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Mariya\Desktop\fleshmob-vserossiyskaya-akciya-posvyaschennaya-vsemirnomu-dnyu-borby-s-tuberkulezom-belaya-romashka-2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7266" y="1412776"/>
            <a:ext cx="313234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Mariya\Desktop\gkb-1-im-kabanova-a-n-4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0048" y="1412776"/>
            <a:ext cx="3005493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Mariya\Desktop\poltavskaya-crb-36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38" y="3580654"/>
            <a:ext cx="3062067" cy="2041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Mariya\Desktop\narkologicheskiy-dispanser-35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7106" y="3960111"/>
            <a:ext cx="3032942" cy="2021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Mariya\Desktop\kptd-21-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1612" y="4633528"/>
            <a:ext cx="3017138" cy="2011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497" y="5877272"/>
            <a:ext cx="5426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3600" b="1" dirty="0" smtClean="0">
                <a:solidFill>
                  <a:srgbClr val="006600"/>
                </a:solidFill>
              </a:rPr>
              <a:t>Профилактические акции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617514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3" descr="D:\Work\Мои документы\Дорошенко\ОПСА\ЧЛЕН ПРАВЛЕНИЯ ОПСА\СПЕЦИАЛИЗИРОВАННЫЕ СЕКЦИИ\Гистология\2017\Обучающий семинар Гистология на базе ГКБ № 1 09.02.17\Фотографии\DSC_085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1268759"/>
            <a:ext cx="5228698" cy="3312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Mariya\Desktop\gkpc-akusherskiy-stacionar-18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0363" y="3431704"/>
            <a:ext cx="5122867" cy="3237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Mariya\Desktop\psihologicheskiy-trening-sekrety-obscheniya-s-raznymi-tipami-mam-7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50" y="1268756"/>
            <a:ext cx="4225652" cy="266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Mariya\Desktop\specializirovannyy-trening-kurs-4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933055"/>
            <a:ext cx="3888432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Mariya\Desktop\prakticheskaya-chast-zamena-rashodnyh-materialov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49" y="3933056"/>
            <a:ext cx="4233995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Mariya\Desktop\psihologicheskiy-trening-sekrety-obscheniya-s-raznymi-tipami-mam-5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304761"/>
            <a:ext cx="3888432" cy="2628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Mariya\Desktop\Конференция по фтизиатрии 2017\Остапчук ОЮ докладИзображение 033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1265776"/>
            <a:ext cx="4896544" cy="2667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iya\Desktop\Конференция по фтизиатрии 2017\участники конференцииИзображение 04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3862161"/>
            <a:ext cx="4896544" cy="2799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785179"/>
            <a:ext cx="2952328" cy="4106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ariya\Desktop\20170421_12222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0060" y="1628800"/>
            <a:ext cx="583548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6487" y="54701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400" b="1" dirty="0" smtClean="0">
                <a:solidFill>
                  <a:srgbClr val="006600"/>
                </a:solidFill>
              </a:rPr>
              <a:t>г. Санкт-Петербург</a:t>
            </a:r>
            <a:endParaRPr lang="ru-RU" sz="2400" dirty="0">
              <a:solidFill>
                <a:srgbClr val="006600"/>
              </a:solidFill>
            </a:endParaRPr>
          </a:p>
        </p:txBody>
      </p:sp>
      <p:pic>
        <p:nvPicPr>
          <p:cNvPr id="1026" name="Picture 2" descr="C:\Users\Mariya\Desktop\v-mezhdunarodnaya-konferenciya-orgzdrav-2017-effektivnoe-upravlenie-medicinskoy-organizaci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73" y="1401363"/>
            <a:ext cx="3138686" cy="4691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2848" y="6093296"/>
            <a:ext cx="1450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400" b="1" dirty="0">
                <a:solidFill>
                  <a:srgbClr val="006600"/>
                </a:solidFill>
              </a:rPr>
              <a:t>г. </a:t>
            </a:r>
            <a:r>
              <a:rPr lang="ru-RU" sz="2400" b="1" dirty="0" smtClean="0">
                <a:solidFill>
                  <a:srgbClr val="006600"/>
                </a:solidFill>
              </a:rPr>
              <a:t>Москва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23641" y="676623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ariya\Desktop\otkrytie-konferencii-15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70289"/>
            <a:ext cx="3852428" cy="2553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iya\Desktop\uchastniki-konferencii-111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247875"/>
            <a:ext cx="4009440" cy="2553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Mariya\Desktop\rabota-konkursnoy-komissii-3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4077072"/>
            <a:ext cx="3132961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iya\Desktop\1-mesto-n-a-chebakova-dgp-1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602" y="4077072"/>
            <a:ext cx="2999573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iya\Desktop\3-mesto-n-v-potenguy-gkpc-pediatricheskiy-stacionar-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5" y="4077072"/>
            <a:ext cx="2969365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Mariya\Desktop\vystuplenie-s-v-tihonova-predsedatelya-specializirovannoy-sekcii-opsa-sd-v-reabilitacii-k-b-n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78956"/>
            <a:ext cx="4045634" cy="2520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ariya\Desktop\rabota-konferencii-20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268759"/>
            <a:ext cx="3980038" cy="2510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ariya\Desktop\uchastniki-konferencii-102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4664" y="4005064"/>
            <a:ext cx="3980038" cy="2616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ariya\Desktop\rabota-konferencii-14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4045634" cy="2616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dirty="0" smtClean="0">
                <a:solidFill>
                  <a:prstClr val="white"/>
                </a:solidFill>
                <a:cs typeface="Arial" charset="0"/>
              </a:rPr>
              <a:t>          </a:t>
            </a:r>
            <a:r>
              <a:rPr lang="ru-RU" sz="3500" b="1" dirty="0" smtClean="0">
                <a:solidFill>
                  <a:prstClr val="white"/>
                </a:solidFill>
                <a:cs typeface="Arial" charset="0"/>
              </a:rPr>
              <a:t>Стратегия </a:t>
            </a:r>
            <a:r>
              <a:rPr lang="ru-RU" sz="3500" b="1" dirty="0">
                <a:solidFill>
                  <a:prstClr val="white"/>
                </a:solidFill>
                <a:cs typeface="Arial" charset="0"/>
              </a:rPr>
              <a:t>развития ОПСА 2015 – 2020 гг.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61563" y="3075170"/>
            <a:ext cx="3350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Текст слайда</a:t>
            </a: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268759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Принята на II</a:t>
            </a:r>
            <a:r>
              <a:rPr lang="en-US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отчетно-выборной конференции 11 декабря 2015 г.</a:t>
            </a:r>
          </a:p>
        </p:txBody>
      </p:sp>
      <p:pic>
        <p:nvPicPr>
          <p:cNvPr id="13" name="Picture 2" descr="C:\Users\Mariya\Desktop\golosovanie-mandatam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349168"/>
            <a:ext cx="7200800" cy="427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ariya\Desktop\vserossiyskiy-kongress-liderstvo-i-innovacii-put-k-novym-dostizheniyam-80-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41" y="1268758"/>
            <a:ext cx="4404343" cy="3024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iya\Desktop\vserossiyskiy-kongress-liderstvo-i-innovacii-put-k-novym-dostizheniyam-64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576" y="1189873"/>
            <a:ext cx="4337516" cy="310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iya\Desktop\vserossiyskiy-kongress-liderstvo-i-innovacii-put-k-novym-dostizheniyam-43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5930" y="4418174"/>
            <a:ext cx="3184733" cy="223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iya\Desktop\vserossiyskiy-kongress-liderstvo-i-innovacii-put-k-novym-dostizheniyam-50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01" y="4437112"/>
            <a:ext cx="3106139" cy="2232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Mariya\Desktop\vserossiyskiy-kongress-liderstvo-i-innovacii-put-k-novym-dostizheniyam-67-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8602" y="4437112"/>
            <a:ext cx="2857500" cy="2232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Mariya\Desktop\статья О.Г.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180207" cy="5040561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Work\Мои документы\Мои рисунки\Мои рисунки\КОНФЕРЕНЦИИ, семинары, собрания, совещания\2017 год\Фото конференции 08.12.17\На сайт\44. Мы вместе! РАМС - 25 ле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268759"/>
            <a:ext cx="4608512" cy="280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Work\Мои документы\Мои рисунки\Мои рисунки\КОНФЕРЕНЦИИ, семинары, собрания, совещания\2017 год\Фото конференции 08.12.17\На сайт\67. Мы вместе! РАМС - 25 лет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1728" y="4365104"/>
            <a:ext cx="5693812" cy="1944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D:\Фотоальбом\2016 г\13. УМК\IMG_98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946" y="1268758"/>
            <a:ext cx="4104456" cy="280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KiselevaGA\uchebno-metodicheskiy-kabinet-poltavskoy-crb-4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0416" y="3933056"/>
            <a:ext cx="4036248" cy="2700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KiselevaGA\uchebno-metodicheskiy-kabinet-kod-1-pr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268756"/>
            <a:ext cx="4036247" cy="2808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KiselevaGA\uchebno-metodicheskiy-kabinet-bolsherechenskoy-crb-4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946" y="3934923"/>
            <a:ext cx="4104455" cy="2698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082479" y="-99392"/>
            <a:ext cx="80430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</a:t>
            </a:r>
            <a:endParaRPr lang="ru-RU" sz="4000" b="1" spc="-1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</a:t>
            </a:r>
            <a:r>
              <a:rPr lang="ru-RU" sz="4000" b="1" spc="-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64467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65802" y="-99392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профессионального комитета </a:t>
            </a: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год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479667"/>
            <a:ext cx="8946029" cy="4973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6600"/>
                </a:solidFill>
                <a:ea typeface="Calibri"/>
              </a:rPr>
              <a:t>Продолжить деятельность профессионального комитета в соответствии со стратегией </a:t>
            </a:r>
            <a:r>
              <a:rPr lang="ru-RU" sz="2800" b="1" dirty="0" smtClean="0">
                <a:solidFill>
                  <a:srgbClr val="006600"/>
                </a:solidFill>
                <a:ea typeface="Calibri"/>
              </a:rPr>
              <a:t>ОПСА на </a:t>
            </a:r>
            <a:r>
              <a:rPr lang="ru-RU" sz="2800" b="1" dirty="0">
                <a:solidFill>
                  <a:srgbClr val="006600"/>
                </a:solidFill>
                <a:ea typeface="Calibri"/>
              </a:rPr>
              <a:t>2015 - 2020 годы «Будущее профессии создадим вместе: исследования, расширенная сестринская практика, эффективность».</a:t>
            </a:r>
            <a:endParaRPr lang="ru-RU" sz="28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540385" algn="l"/>
              </a:tabLst>
            </a:pPr>
            <a:r>
              <a:rPr lang="ru-RU" sz="2800" b="1" dirty="0">
                <a:solidFill>
                  <a:srgbClr val="006600"/>
                </a:solidFill>
                <a:ea typeface="Calibri"/>
              </a:rPr>
              <a:t>Продолжить внедрение системы непрерывного профессионального образования.</a:t>
            </a:r>
            <a:endParaRPr lang="ru-RU" sz="28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540385" algn="l"/>
              </a:tabLst>
            </a:pPr>
            <a:r>
              <a:rPr lang="ru-RU" sz="2800" b="1" dirty="0">
                <a:solidFill>
                  <a:srgbClr val="006600"/>
                </a:solidFill>
                <a:ea typeface="Calibri"/>
              </a:rPr>
              <a:t>Продолжить координацию деятельности специализированных секций </a:t>
            </a:r>
            <a:r>
              <a:rPr lang="ru-RU" sz="2800" b="1" dirty="0" smtClean="0">
                <a:solidFill>
                  <a:srgbClr val="006600"/>
                </a:solidFill>
                <a:ea typeface="Calibri"/>
              </a:rPr>
              <a:t>Ассоциации.</a:t>
            </a:r>
            <a:endParaRPr lang="ru-RU" sz="2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856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412776"/>
            <a:ext cx="8928992" cy="4918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>
              <a:lnSpc>
                <a:spcPct val="110000"/>
              </a:lnSpc>
              <a:spcAft>
                <a:spcPts val="3600"/>
              </a:spcAft>
            </a:pPr>
            <a:r>
              <a:rPr lang="ru-RU" sz="2900" b="1" dirty="0" smtClean="0">
                <a:solidFill>
                  <a:srgbClr val="006600"/>
                </a:solidFill>
                <a:ea typeface="Calibri"/>
              </a:rPr>
              <a:t>4. Совместно </a:t>
            </a:r>
            <a:r>
              <a:rPr lang="ru-RU" sz="2900" b="1" dirty="0">
                <a:solidFill>
                  <a:srgbClr val="006600"/>
                </a:solidFill>
                <a:ea typeface="Calibri"/>
              </a:rPr>
              <a:t>со специализированными секциями, учебно-методическими кабинетами и профессиональными комитетами Советов по </a:t>
            </a:r>
            <a:r>
              <a:rPr lang="ru-RU" sz="2900" b="1" dirty="0" smtClean="0">
                <a:solidFill>
                  <a:srgbClr val="006600"/>
                </a:solidFill>
                <a:ea typeface="Calibri"/>
              </a:rPr>
              <a:t>СД:</a:t>
            </a:r>
            <a:endParaRPr lang="ru-RU" sz="29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Aft>
                <a:spcPts val="3600"/>
              </a:spcAft>
              <a:buFont typeface="Wingdings"/>
              <a:buChar char=""/>
            </a:pPr>
            <a:r>
              <a:rPr lang="ru-RU" sz="2900" b="1" dirty="0">
                <a:solidFill>
                  <a:srgbClr val="006600"/>
                </a:solidFill>
                <a:ea typeface="Calibri"/>
              </a:rPr>
              <a:t>проводить координацию, разъяснительную работу по подготовке специалистов к аккредитации;</a:t>
            </a:r>
            <a:endParaRPr lang="ru-RU" sz="29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Aft>
                <a:spcPts val="3600"/>
              </a:spcAft>
              <a:buFont typeface="Wingdings"/>
              <a:buChar char=""/>
            </a:pPr>
            <a:r>
              <a:rPr lang="ru-RU" sz="2900" b="1" dirty="0">
                <a:solidFill>
                  <a:srgbClr val="006600"/>
                </a:solidFill>
                <a:ea typeface="Calibri"/>
              </a:rPr>
              <a:t>проводить ежегодный мониторинг количественного и качественного состава членов </a:t>
            </a:r>
            <a:r>
              <a:rPr lang="ru-RU" sz="2900" b="1" dirty="0" smtClean="0">
                <a:solidFill>
                  <a:srgbClr val="006600"/>
                </a:solidFill>
                <a:ea typeface="Calibri"/>
              </a:rPr>
              <a:t>ОПСА по </a:t>
            </a:r>
            <a:r>
              <a:rPr lang="ru-RU" sz="2900" b="1" dirty="0">
                <a:solidFill>
                  <a:srgbClr val="006600"/>
                </a:solidFill>
                <a:ea typeface="Calibri"/>
              </a:rPr>
              <a:t>специальностям; </a:t>
            </a:r>
            <a:endParaRPr lang="ru-RU" sz="2900" b="1" dirty="0">
              <a:solidFill>
                <a:srgbClr val="0066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5802" y="-99392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профессионального комитета </a:t>
            </a: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год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23094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53548" y="1268760"/>
            <a:ext cx="9090044" cy="5052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0000"/>
              </a:lnSpc>
              <a:spcAft>
                <a:spcPts val="3600"/>
              </a:spcAft>
              <a:buFont typeface="Wingdings"/>
              <a:buChar char=""/>
            </a:pPr>
            <a:r>
              <a:rPr lang="ru-RU" sz="3000" b="1" dirty="0" smtClean="0">
                <a:solidFill>
                  <a:srgbClr val="006600"/>
                </a:solidFill>
                <a:ea typeface="Calibri"/>
              </a:rPr>
              <a:t>применять  </a:t>
            </a:r>
            <a:r>
              <a:rPr lang="ru-RU" sz="3000" b="1" dirty="0">
                <a:solidFill>
                  <a:srgbClr val="006600"/>
                </a:solidFill>
                <a:ea typeface="Calibri"/>
              </a:rPr>
              <a:t>на практике документы по этическому регулированию сестринской деятельности; </a:t>
            </a:r>
            <a:endParaRPr lang="ru-RU" sz="30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Aft>
                <a:spcPts val="3600"/>
              </a:spcAft>
              <a:buFont typeface="Wingdings"/>
              <a:buChar char=""/>
            </a:pPr>
            <a:r>
              <a:rPr lang="ru-RU" sz="3000" b="1" dirty="0">
                <a:solidFill>
                  <a:srgbClr val="006600"/>
                </a:solidFill>
                <a:ea typeface="Calibri"/>
              </a:rPr>
              <a:t>распространять научные достижения и передовой опыт по специальностям с опубликованием научных статей в журнале Вестник «РАМС»;</a:t>
            </a:r>
            <a:endParaRPr lang="ru-RU" sz="3000" b="1" dirty="0">
              <a:solidFill>
                <a:srgbClr val="006600"/>
              </a:solidFill>
            </a:endParaRPr>
          </a:p>
          <a:p>
            <a:pPr marL="342900" lvl="0" indent="-342900">
              <a:lnSpc>
                <a:spcPct val="110000"/>
              </a:lnSpc>
              <a:spcAft>
                <a:spcPts val="3600"/>
              </a:spcAft>
              <a:buFont typeface="Wingdings"/>
              <a:buChar char=""/>
            </a:pPr>
            <a:r>
              <a:rPr lang="ru-RU" sz="3000" b="1" dirty="0">
                <a:solidFill>
                  <a:srgbClr val="006600"/>
                </a:solidFill>
                <a:ea typeface="Calibri"/>
              </a:rPr>
              <a:t>принимать участие в работе аттестационных комиссий, в первичной аккредитации выпускников.</a:t>
            </a:r>
            <a:endParaRPr lang="ru-RU" sz="3000" b="1" dirty="0">
              <a:solidFill>
                <a:srgbClr val="0066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5802" y="-99392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профессионального комитета </a:t>
            </a: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год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75204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496" y="1564175"/>
            <a:ext cx="9090044" cy="474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>
              <a:lnSpc>
                <a:spcPct val="110000"/>
              </a:lnSpc>
              <a:spcAft>
                <a:spcPts val="4800"/>
              </a:spcAft>
              <a:tabLst>
                <a:tab pos="92075" algn="l"/>
              </a:tabLst>
            </a:pPr>
            <a:r>
              <a:rPr lang="ru-RU" sz="3000" b="1" dirty="0" smtClean="0">
                <a:solidFill>
                  <a:srgbClr val="006600"/>
                </a:solidFill>
                <a:latin typeface="Calibri" panose="020F0502020204030204" pitchFamily="34" charset="0"/>
                <a:ea typeface="Calibri"/>
              </a:rPr>
              <a:t>5.Повысить </a:t>
            </a:r>
            <a:r>
              <a:rPr lang="ru-RU" sz="3000" b="1" dirty="0">
                <a:solidFill>
                  <a:srgbClr val="006600"/>
                </a:solidFill>
                <a:latin typeface="Calibri" panose="020F0502020204030204" pitchFamily="34" charset="0"/>
                <a:ea typeface="Calibri"/>
              </a:rPr>
              <a:t>эффективность взаимодействия с руководителями учебно-методических кабинетов, профессиональными комитетами Советов по сестринскому делу медицинских организаций.</a:t>
            </a:r>
            <a:endParaRPr lang="ru-RU" sz="3000" b="1" dirty="0">
              <a:solidFill>
                <a:srgbClr val="006600"/>
              </a:solidFill>
              <a:latin typeface="Calibri" panose="020F0502020204030204" pitchFamily="34" charset="0"/>
              <a:ea typeface="Times New Roman"/>
            </a:endParaRPr>
          </a:p>
          <a:p>
            <a:pPr marL="357188" lvl="0" indent="-357188">
              <a:lnSpc>
                <a:spcPct val="110000"/>
              </a:lnSpc>
              <a:spcAft>
                <a:spcPts val="4800"/>
              </a:spcAft>
              <a:tabLst>
                <a:tab pos="228600" algn="l"/>
                <a:tab pos="265113" algn="l"/>
                <a:tab pos="447675" algn="l"/>
                <a:tab pos="628650" algn="l"/>
              </a:tabLst>
            </a:pPr>
            <a:r>
              <a:rPr lang="ru-RU" sz="3000" b="1" dirty="0" smtClean="0">
                <a:solidFill>
                  <a:srgbClr val="006600"/>
                </a:solidFill>
                <a:latin typeface="Calibri" panose="020F0502020204030204" pitchFamily="34" charset="0"/>
                <a:ea typeface="Calibri"/>
              </a:rPr>
              <a:t>6.Усовершенствовать информационную деятельность профессионального комитета с использованием современных информационных технологий и аналитических методов.</a:t>
            </a:r>
            <a:endParaRPr lang="ru-RU" sz="3000" b="1" dirty="0">
              <a:solidFill>
                <a:srgbClr val="006600"/>
              </a:solidFill>
              <a:latin typeface="Calibri" panose="020F0502020204030204" pitchFamily="34" charset="0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5802" y="-99392"/>
            <a:ext cx="80724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профессионального комитета </a:t>
            </a:r>
          </a:p>
          <a:p>
            <a:pPr lvl="0" algn="ctr"/>
            <a:r>
              <a:rPr lang="ru-RU" sz="40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2018 год</a:t>
            </a:r>
            <a:endParaRPr lang="ru-RU" sz="40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590788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65802" y="180760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 единомышленников</a:t>
            </a:r>
            <a:endParaRPr lang="ru-RU" sz="4800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7" y="1257300"/>
            <a:ext cx="8640961" cy="57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 algn="just">
              <a:lnSpc>
                <a:spcPct val="110000"/>
              </a:lnSpc>
              <a:spcAft>
                <a:spcPts val="1000"/>
              </a:spcAft>
              <a:tabLst>
                <a:tab pos="92075" algn="l"/>
              </a:tabLst>
            </a:pPr>
            <a:endParaRPr lang="ru-RU" sz="3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/>
            </a:endParaRPr>
          </a:p>
        </p:txBody>
      </p:sp>
      <p:pic>
        <p:nvPicPr>
          <p:cNvPr id="11" name="Picture 2" descr="C:\Users\Mariya\Desktop\Фото для постера\DSC_025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84784"/>
            <a:ext cx="8784976" cy="4913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56466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www.1zoom.ru/prev/222/221884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1571612"/>
            <a:ext cx="914400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14810" y="1142984"/>
            <a:ext cx="47355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1688" y="39126"/>
            <a:ext cx="7808714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ИСПОЛНЕНИЕ СТРАТЕГИИ </a:t>
            </a:r>
          </a:p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РАЗВИТИЯ ОПСА. ИТОГИ РАБОТЫ ПРОФЕССИОНАЛЬНОГО КОМИТЕТА ОПСА ЗА 2017 г. ЗАДАЧИ НА 2018 г.</a:t>
            </a:r>
            <a:endParaRPr lang="ru-RU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Омская профессиональная сестринская ассоциация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 rot="2730251">
            <a:off x="2018336" y="1258530"/>
            <a:ext cx="455014" cy="2116224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9109488">
            <a:off x="6777770" y="1306346"/>
            <a:ext cx="455014" cy="2048284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357846" y="1916832"/>
            <a:ext cx="455014" cy="324036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-11399" y="3220509"/>
            <a:ext cx="40593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комитет</a:t>
            </a:r>
          </a:p>
        </p:txBody>
      </p:sp>
      <p:pic>
        <p:nvPicPr>
          <p:cNvPr id="22" name="Picture 3" descr="C:\Users\User\Desktop\35346-IBDAcademy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4428351"/>
            <a:ext cx="3255354" cy="23617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17082">
            <a:off x="210617" y="5261649"/>
            <a:ext cx="13779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198153" y="3220509"/>
            <a:ext cx="40839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Информационно-аналитический комитет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57161" y="5262092"/>
            <a:ext cx="34563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комитет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446" y="-97963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800" b="1" spc="-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Члены Ассоциации</a:t>
            </a:r>
            <a:endParaRPr lang="ru-RU" sz="4800" b="1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0" y="5661248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11" name="Picture 2" descr="D:\Work\Мои документы\Мои рисунки\Мои рисунки\КОНФЕРЕНЦИИ, семинары, собрания, совещания\2017 год\Расширенное заседание 29.03.17\DSC_006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874" y="1484784"/>
            <a:ext cx="7977433" cy="483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 flipH="1">
            <a:off x="-36512" y="105273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43608" y="180760"/>
            <a:ext cx="80344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регулирование</a:t>
            </a:r>
            <a:endParaRPr lang="ru-RU" sz="40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174173"/>
            <a:ext cx="764256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600"/>
              </a:spcAft>
            </a:pPr>
            <a:r>
              <a:rPr lang="ru-RU" sz="37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специализированные </a:t>
            </a:r>
            <a:r>
              <a:rPr lang="ru-RU" sz="37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секции, УМК</a:t>
            </a:r>
            <a:endParaRPr lang="ru-RU" sz="37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3" descr="C:\Users\Константин\Desktop\uchebno-metodicheskiy-kompleks-kpb-im-n-n-solodnikova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6384" y="4108994"/>
            <a:ext cx="442915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Mariya\Desktop\Секции\Лабораторная диагностика\04.04.201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0" y="4092994"/>
            <a:ext cx="4496862" cy="2587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iya\Desktop\Секции\СД в педиатрии и неонатологии\30.03.18 (7)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3071" y="1904683"/>
            <a:ext cx="3255782" cy="2352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ariya\Desktop\Секции\СД в онкологии\06.04.1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64" y="1881039"/>
            <a:ext cx="3295108" cy="222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393" y="591231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71600" y="116632"/>
            <a:ext cx="8038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Специализированные секции</a:t>
            </a:r>
            <a:endParaRPr lang="ru-RU" sz="48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D:\Work\Мои документы\Мои рисунки\Мои рисунки\КОНФЕРЕНЦИИ, семинары, собрания, совещания\2017 год\Фото конференции 08.12.17\На сайт\30. Мы вместе! РАМС - 25 лет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026" y="1388740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Мои документы\Мои рисунки\Мои рисунки\КОНФЕРЕНЦИИ, семинары, собрания, совещания\2017 год\Фото конференции 08.12.17\На сайт\06. Мы вместе! РАМС - 25 ле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209" y="1388740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251" y="378904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</a:pPr>
            <a:r>
              <a:rPr lang="ru-RU" sz="2200" b="1" dirty="0">
                <a:solidFill>
                  <a:srgbClr val="006600"/>
                </a:solidFill>
              </a:rPr>
              <a:t>«Сестринское дело во фтизиатрии»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18273" y="378904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200" b="1" dirty="0">
                <a:solidFill>
                  <a:srgbClr val="006600"/>
                </a:solidFill>
              </a:rPr>
              <a:t>«Акушерское дело»</a:t>
            </a:r>
          </a:p>
        </p:txBody>
      </p:sp>
      <p:pic>
        <p:nvPicPr>
          <p:cNvPr id="3076" name="Picture 4" descr="D:\Work\Мои документы\Мои рисунки\Мои рисунки\КОНФЕРЕНЦИИ, семинары, собрания, совещания\2017 год\Фото конференции 08.12.17\На сайт\24. Мы вместе! РАМС - 25 лет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2250" y="4269060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39925" y="5229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200" b="1" dirty="0">
                <a:solidFill>
                  <a:srgbClr val="006600"/>
                </a:solidFill>
              </a:rPr>
              <a:t>«Сестринское дело </a:t>
            </a:r>
            <a:endParaRPr lang="ru-RU" sz="2200" b="1" dirty="0" smtClean="0">
              <a:solidFill>
                <a:srgbClr val="006600"/>
              </a:solidFill>
            </a:endParaRPr>
          </a:p>
          <a:p>
            <a:pPr marL="0" lvl="1" algn="ctr" fontAlgn="base">
              <a:spcBef>
                <a:spcPct val="0"/>
              </a:spcBef>
              <a:tabLst>
                <a:tab pos="180975" algn="l"/>
              </a:tabLst>
              <a:defRPr/>
            </a:pPr>
            <a:r>
              <a:rPr lang="ru-RU" sz="2200" b="1" dirty="0" smtClean="0">
                <a:solidFill>
                  <a:srgbClr val="006600"/>
                </a:solidFill>
              </a:rPr>
              <a:t>в </a:t>
            </a:r>
            <a:r>
              <a:rPr lang="ru-RU" sz="2200" b="1" dirty="0">
                <a:solidFill>
                  <a:srgbClr val="006600"/>
                </a:solidFill>
              </a:rPr>
              <a:t>педиатрии и неонатологии»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Work\Мои документы\Мои рисунки\Мои рисунки\КОНФЕРЕНЦИИ, семинары, собрания, совещания\2017 год\Фото конференции 08.12.17\На сайт\10. Мы вместе! РАМС - 25 лет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170796"/>
            <a:ext cx="3384426" cy="2256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1459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b="1" dirty="0">
                <a:solidFill>
                  <a:srgbClr val="006600"/>
                </a:solidFill>
              </a:rPr>
              <a:t>«Сестринское дело в психиатрии и наркологии»</a:t>
            </a:r>
          </a:p>
        </p:txBody>
      </p:sp>
      <p:pic>
        <p:nvPicPr>
          <p:cNvPr id="4099" name="Picture 3" descr="D:\Work\Мои документы\Мои рисунки\Мои рисунки\КОНФЕРЕНЦИИ, семинары, собрания, совещания\2017 год\Фото конференции 08.12.17\На сайт\09. Мы вместе! РАМС - 25 ле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5139" y="1170796"/>
            <a:ext cx="3377350" cy="2247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44582" y="331943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</a:pPr>
            <a:r>
              <a:rPr lang="ru-RU" sz="2000" b="1" dirty="0">
                <a:solidFill>
                  <a:srgbClr val="006600"/>
                </a:solidFill>
              </a:rPr>
              <a:t>«Сестринское дело в онкологии»</a:t>
            </a:r>
          </a:p>
        </p:txBody>
      </p:sp>
      <p:pic>
        <p:nvPicPr>
          <p:cNvPr id="4100" name="Picture 4" descr="D:\Work\Мои документы\Мои рисунки\Мои рисунки\КОНФЕРЕНЦИИ, семинары, собрания, совещания\2017 год\Фото конференции 08.12.17\На сайт\74. Мы вместе! РАМС - 25 лет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888471"/>
            <a:ext cx="3468312" cy="231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7748" y="620067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000" b="1" dirty="0">
                <a:solidFill>
                  <a:srgbClr val="006600"/>
                </a:solidFill>
              </a:rPr>
              <a:t>«Рентгенология»</a:t>
            </a:r>
          </a:p>
        </p:txBody>
      </p:sp>
      <p:pic>
        <p:nvPicPr>
          <p:cNvPr id="4101" name="Picture 5" descr="D:\Work\Мои документы\Мои рисунки\Мои рисунки\КОНФЕРЕНЦИИ, семинары, собрания, совещания\2017 год\Фото конференции 08.12.17\На сайт\25. Мы вместе! РАМС - 25 лет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7304" y="3888471"/>
            <a:ext cx="3468312" cy="231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11625" y="60952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b="1" dirty="0">
                <a:solidFill>
                  <a:srgbClr val="006600"/>
                </a:solidFill>
              </a:rPr>
              <a:t>«Сестринское дело в первичном здравоохранении»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116632"/>
            <a:ext cx="8038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Специализированные секции</a:t>
            </a:r>
            <a:endParaRPr lang="ru-RU" sz="48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34379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4000" b="1" spc="-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Work\Мои документы\Мои рисунки\Мои рисунки\КОНФЕРЕНЦИИ, семинары, собрания, совещания\2017 год\Фото конференции 08.12.17\На сайт\05. Мы вместе! РАМС - 25 лет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64" y="3935365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Work\Мои документы\Мои рисунки\Мои рисунки\КОНФЕРЕНЦИИ, семинары, собрания, совещания\2017 год\Фото конференции 08.12.17\На сайт\04. Мы вместе! РАМС - 25 лет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234657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Downloads\specializirovannaya-sekciya-opsa-lechebnoe-delo-prev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64" y="1234657"/>
            <a:ext cx="3600450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Downloads\1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043" y="3935365"/>
            <a:ext cx="3528442" cy="2400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98831" y="3535255"/>
            <a:ext cx="2153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«Лечебное дело»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85886" y="3549557"/>
            <a:ext cx="4348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«Анестезиология и реаниматология»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6540" y="6269251"/>
            <a:ext cx="16727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«Гистология»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11168" y="6269251"/>
            <a:ext cx="3498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ts val="3600"/>
              </a:spcAft>
              <a:tabLst>
                <a:tab pos="180975" algn="l"/>
              </a:tabLst>
              <a:defRPr/>
            </a:pPr>
            <a:r>
              <a:rPr lang="ru-RU" sz="2000" b="1" dirty="0" smtClean="0">
                <a:solidFill>
                  <a:srgbClr val="006600"/>
                </a:solidFill>
              </a:rPr>
              <a:t>«Лабораторная диагностика»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116632"/>
            <a:ext cx="8038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Специализированные секции</a:t>
            </a:r>
            <a:endParaRPr lang="ru-RU" sz="48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87623" y="188455"/>
            <a:ext cx="7896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Профессиональный комитет ОПСА</a:t>
            </a:r>
            <a:endParaRPr lang="ru-RU" sz="40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D:\Work\Мои документы\Мои рисунки\Мои рисунки\КОНФЕРЕНЦИИ, семинары, собрания, совещания\2017 год\Фото конференции 08.12.17\На сайт\08. Мы вместе! РАМС - 25 лет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688" y="1503480"/>
            <a:ext cx="6958704" cy="4691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431</Words>
  <Application>Microsoft Office PowerPoint</Application>
  <PresentationFormat>Экран (4:3)</PresentationFormat>
  <Paragraphs>87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108</cp:revision>
  <dcterms:created xsi:type="dcterms:W3CDTF">2018-03-22T17:14:14Z</dcterms:created>
  <dcterms:modified xsi:type="dcterms:W3CDTF">2018-05-02T16:07:27Z</dcterms:modified>
</cp:coreProperties>
</file>