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sldIdLst>
    <p:sldId id="313" r:id="rId2"/>
    <p:sldId id="314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268" r:id="rId20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31"/>
    <a:srgbClr val="006600"/>
    <a:srgbClr val="D16057"/>
    <a:srgbClr val="D00000"/>
    <a:srgbClr val="33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7573" autoAdjust="0"/>
  </p:normalViewPr>
  <p:slideViewPr>
    <p:cSldViewPr>
      <p:cViewPr varScale="1">
        <p:scale>
          <a:sx n="66" d="100"/>
          <a:sy n="66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53E40-75BE-4DD7-A67E-5A68B0FB4E4F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05E10-A7E8-4D8B-83E4-953F11E882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732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2CE7A17-31AC-4680-9D0B-025880B0E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1D6AE-8717-4309-A9C6-63EFAF131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1D30D-222C-4314-A068-46CFAF980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3E903-0AF5-4A1A-8D3A-29A51BAD2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5FED9-6ADE-4E64-8C06-55FBA8619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29F08-7FC2-4AB2-9B55-9B64BA441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3B43A-DE34-4F2D-A45F-107C03B09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AF0FD-B638-4F6D-B4AA-22F8BB37A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B2756-24B1-4220-878E-1C750FEDC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17A8B-8540-4075-BF59-336E3987F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6597A-C7B0-4BE9-BC43-C8B524DDD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  <a:alpha val="9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83" name="Rectangle 3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D44FBA81-CBF5-4F30-96DE-CA710DF62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strips dir="r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71359"/>
            <a:ext cx="8215338" cy="371788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АКТУАЛЬНЫЕ АСПЕКТЫ ПРИМЕНЕНИЯ ПАЦИЕНТ-ОРИЕНТИРОВАННОЙ МОДЕЛИ ЭТИЧЕСКОГО РЕГУЛИРОВАНИЯ СЕСТРИНСКОЙ ДЕЯТЕЛЬНОСТИ.                                                  ЗАДАЧИ ЭТИЧЕСКИХ КОМИТЕТОВ МЕДИЦИНСКИХ ОРГАНИЗАЦИЙ                              НА 2018 ГОД</a:t>
            </a:r>
            <a:endParaRPr lang="ru-RU" sz="2800" b="1" dirty="0">
              <a:ln w="11430"/>
              <a:solidFill>
                <a:srgbClr val="C00000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4" y="5613047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С.Ф. </a:t>
            </a:r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Дацюк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председатель этического комитета ОПСА   </a:t>
            </a:r>
          </a:p>
        </p:txBody>
      </p:sp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356659"/>
            <a:ext cx="817737" cy="110718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85852" y="357166"/>
            <a:ext cx="7858148" cy="135421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Расширенное заседание этического комитета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Омской региональной общественной организации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«Омская профессиональная сестринская ассоциация»</a:t>
            </a:r>
          </a:p>
          <a:p>
            <a:pPr algn="ctr"/>
            <a:endParaRPr lang="ru-RU" sz="2200" b="1" dirty="0" smtClean="0">
              <a:solidFill>
                <a:srgbClr val="006600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13562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1043608" y="332656"/>
            <a:ext cx="7956376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Необходимо формировать высокую корпоративную культуру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12" descr="медуслуги в россии дорожают_shutterstock_6189467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068960"/>
            <a:ext cx="3992572" cy="2798687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1115616" y="2708920"/>
            <a:ext cx="3384376" cy="3464156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52800" y="-26988"/>
            <a:ext cx="57912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3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15616" y="260648"/>
            <a:ext cx="7956376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2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Особое внимание нужно обращать на  регистратуру</a:t>
            </a:r>
            <a:endParaRPr lang="ru-RU" sz="4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G:\Фото\поликлиника\P102059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3632" y="1988840"/>
            <a:ext cx="3902424" cy="3143272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G:\Фото\поликлиника\DSC0072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8778" y="3068960"/>
            <a:ext cx="4357718" cy="3143272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971600" y="265872"/>
            <a:ext cx="8143900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Приемное отделение стационара также требует </a:t>
            </a:r>
          </a:p>
          <a:p>
            <a:pPr algn="ctr"/>
            <a:r>
              <a:rPr lang="ru-RU" alt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к себе внимания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G:\2011 фото\Приемное\DSC0902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4455376" cy="3848571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15" descr="G:\Фото\Гинекология\P10208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2227" y="2347649"/>
            <a:ext cx="2982261" cy="3861734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52800" y="-26988"/>
            <a:ext cx="57912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3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22298" y="92239"/>
            <a:ext cx="8358214" cy="24006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0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Активное проведение сестринских исследований, участие в инновационных проектах и расширенной сестринской практике с учетом этических аспектов деятельности</a:t>
            </a:r>
            <a:endParaRPr lang="ru-RU" altLang="ru-RU" sz="3000" b="1" dirty="0">
              <a:solidFill>
                <a:srgbClr val="C00000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G:\2017 фото\Для статьи Ильиных\На Всероссийском конгрессе г. С.-Петербург 17-19 октября 2017г.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780928"/>
            <a:ext cx="2518218" cy="3648085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G:\2017 фото\Для странички ОПСА\013. Участники проекта по сестринским исследованиям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8184" y="2780927"/>
            <a:ext cx="4947992" cy="3648085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52800" y="-26988"/>
            <a:ext cx="57912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3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43608" y="203156"/>
            <a:ext cx="810039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Сестринские исследования способствуют развитию </a:t>
            </a:r>
            <a:r>
              <a:rPr lang="ru-RU" altLang="ru-RU" sz="3600" b="1" dirty="0" err="1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пациент-ориентированности</a:t>
            </a:r>
            <a:r>
              <a:rPr lang="ru-RU" sz="3600" dirty="0" smtClean="0"/>
              <a:t> </a:t>
            </a:r>
            <a:endParaRPr lang="ru-RU" altLang="ru-RU" sz="3600" b="1" dirty="0">
              <a:solidFill>
                <a:srgbClr val="C00000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D:\Фотоальбом\2017 г\08.12.2017 г. Рег. конференция РАМС 25-лет\Не отобранные\081217_медконф (62)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154310"/>
            <a:ext cx="2244925" cy="2858866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G:\2017 фото\Этический комитет\DSC0504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598756"/>
            <a:ext cx="2641088" cy="3638556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K:\мои документы\Мои документы\РАМС\ВЕСТНИК\ВЕСТНИК 4_2017\БУЛЛИНГ\Буллинг_Page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7" y="2938300"/>
            <a:ext cx="2575061" cy="3677791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52800" y="-26988"/>
            <a:ext cx="57912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3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15616" y="188640"/>
            <a:ext cx="7956376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Относиться к пациентам нужно так, как ты хочешь, чтобы относились к тебе</a:t>
            </a:r>
          </a:p>
        </p:txBody>
      </p:sp>
      <p:pic>
        <p:nvPicPr>
          <p:cNvPr id="5" name="Picture 4" descr="медсестра и пожилой мужчин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7"/>
          <a:stretch>
            <a:fillRect/>
          </a:stretch>
        </p:blipFill>
        <p:spPr bwMode="auto">
          <a:xfrm>
            <a:off x="4917408" y="2780928"/>
            <a:ext cx="4119088" cy="3714776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медсестра и пожилая да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6389" y="2276872"/>
            <a:ext cx="3813643" cy="3714776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08050" y="1268760"/>
            <a:ext cx="8072462" cy="5632951"/>
          </a:xfrm>
          <a:noFill/>
        </p:spPr>
        <p:txBody>
          <a:bodyPr wrap="square" rtlCol="0"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ru-RU" sz="24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Поддержка  инициатив  ОПСА и РАМС в рамках защиты профессиональных прав и интересов сестринского персонала.</a:t>
            </a:r>
          </a:p>
          <a:p>
            <a:pPr marL="0" indent="0">
              <a:spcBef>
                <a:spcPct val="0"/>
              </a:spcBef>
              <a:buNone/>
            </a:pPr>
            <a:endParaRPr lang="ru-RU" sz="2400" b="1" kern="1200" dirty="0"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sz="24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Содействие развитию социального </a:t>
            </a:r>
            <a:r>
              <a:rPr lang="ru-RU" sz="2400" b="1" kern="1200" dirty="0" smtClean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партнерства       </a:t>
            </a:r>
            <a:r>
              <a:rPr lang="ru-RU" sz="24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с медицинскими образовательными учреждениями.</a:t>
            </a:r>
          </a:p>
          <a:p>
            <a:pPr marL="0" indent="0">
              <a:spcBef>
                <a:spcPct val="0"/>
              </a:spcBef>
              <a:buNone/>
            </a:pPr>
            <a:endParaRPr lang="ru-RU" sz="2400" b="1" kern="1200" dirty="0"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sz="24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Продолжение сотрудничества,  развития профессиональной солидарности и   консолидации с  общественными  медицинскими  организациями.</a:t>
            </a:r>
          </a:p>
          <a:p>
            <a:pPr marL="0" indent="0">
              <a:spcBef>
                <a:spcPct val="0"/>
              </a:spcBef>
              <a:buNone/>
            </a:pPr>
            <a:endParaRPr lang="ru-RU" sz="2400" b="1" kern="1200" dirty="0"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sz="24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Повышение престижа и авторитета сестринской профессии</a:t>
            </a:r>
            <a:r>
              <a:rPr lang="ru-RU" sz="2400" b="1" kern="1200" dirty="0" smtClean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  <a:endParaRPr lang="ru-RU" sz="2400" b="1" kern="1200" dirty="0"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52128" y="-27384"/>
            <a:ext cx="7884368" cy="125272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300" b="1" dirty="0" smtClean="0">
                <a:ln w="11430"/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Задачи этического комитета ОПСА на  2018 год</a:t>
            </a:r>
            <a:endParaRPr lang="ru-RU" sz="33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683568" y="2803728"/>
            <a:ext cx="277842" cy="285752"/>
            <a:chOff x="96" y="1578"/>
            <a:chExt cx="304" cy="303"/>
          </a:xfrm>
          <a:solidFill>
            <a:srgbClr val="D16057"/>
          </a:solidFill>
        </p:grpSpPr>
        <p:sp>
          <p:nvSpPr>
            <p:cNvPr id="23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4" name="Oval 49"/>
            <p:cNvSpPr>
              <a:spLocks noChangeArrowheads="1"/>
            </p:cNvSpPr>
            <p:nvPr/>
          </p:nvSpPr>
          <p:spPr bwMode="gray">
            <a:xfrm>
              <a:off x="144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5" name="Oval 50"/>
            <p:cNvSpPr>
              <a:spLocks noChangeArrowheads="1"/>
            </p:cNvSpPr>
            <p:nvPr/>
          </p:nvSpPr>
          <p:spPr bwMode="gray">
            <a:xfrm>
              <a:off x="157" y="1632"/>
              <a:ext cx="152" cy="15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683568" y="6093296"/>
            <a:ext cx="277842" cy="285752"/>
            <a:chOff x="96" y="1578"/>
            <a:chExt cx="304" cy="303"/>
          </a:xfrm>
          <a:solidFill>
            <a:srgbClr val="D16057"/>
          </a:solidFill>
        </p:grpSpPr>
        <p:sp>
          <p:nvSpPr>
            <p:cNvPr id="27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8" name="Oval 49"/>
            <p:cNvSpPr>
              <a:spLocks noChangeArrowheads="1"/>
            </p:cNvSpPr>
            <p:nvPr/>
          </p:nvSpPr>
          <p:spPr bwMode="gray">
            <a:xfrm>
              <a:off x="144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9" name="Oval 50"/>
            <p:cNvSpPr>
              <a:spLocks noChangeArrowheads="1"/>
            </p:cNvSpPr>
            <p:nvPr/>
          </p:nvSpPr>
          <p:spPr bwMode="gray">
            <a:xfrm>
              <a:off x="157" y="1632"/>
              <a:ext cx="152" cy="15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683568" y="1303530"/>
            <a:ext cx="277842" cy="285752"/>
            <a:chOff x="96" y="1578"/>
            <a:chExt cx="304" cy="303"/>
          </a:xfrm>
          <a:solidFill>
            <a:srgbClr val="D16057"/>
          </a:solidFill>
        </p:grpSpPr>
        <p:sp>
          <p:nvSpPr>
            <p:cNvPr id="35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36" name="Oval 49"/>
            <p:cNvSpPr>
              <a:spLocks noChangeArrowheads="1"/>
            </p:cNvSpPr>
            <p:nvPr/>
          </p:nvSpPr>
          <p:spPr bwMode="gray">
            <a:xfrm>
              <a:off x="144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37" name="Oval 50"/>
            <p:cNvSpPr>
              <a:spLocks noChangeArrowheads="1"/>
            </p:cNvSpPr>
            <p:nvPr/>
          </p:nvSpPr>
          <p:spPr bwMode="gray">
            <a:xfrm>
              <a:off x="157" y="1632"/>
              <a:ext cx="152" cy="15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683568" y="4295376"/>
            <a:ext cx="277842" cy="285752"/>
            <a:chOff x="96" y="1578"/>
            <a:chExt cx="304" cy="303"/>
          </a:xfrm>
          <a:solidFill>
            <a:srgbClr val="D16057"/>
          </a:solidFill>
        </p:grpSpPr>
        <p:sp>
          <p:nvSpPr>
            <p:cNvPr id="47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48" name="Oval 49"/>
            <p:cNvSpPr>
              <a:spLocks noChangeArrowheads="1"/>
            </p:cNvSpPr>
            <p:nvPr/>
          </p:nvSpPr>
          <p:spPr bwMode="gray">
            <a:xfrm>
              <a:off x="144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49" name="Oval 50"/>
            <p:cNvSpPr>
              <a:spLocks noChangeArrowheads="1"/>
            </p:cNvSpPr>
            <p:nvPr/>
          </p:nvSpPr>
          <p:spPr bwMode="gray">
            <a:xfrm>
              <a:off x="157" y="1632"/>
              <a:ext cx="152" cy="15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42976" y="1575018"/>
            <a:ext cx="8001024" cy="5094342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ru-RU" sz="25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Повышение  информированности  сестринского персонала, содействие широкому обмену опытом</a:t>
            </a:r>
          </a:p>
          <a:p>
            <a:pPr marL="0" indent="0">
              <a:spcBef>
                <a:spcPct val="0"/>
              </a:spcBef>
              <a:buNone/>
            </a:pPr>
            <a:endParaRPr lang="ru-RU" sz="2500" b="1" kern="1200" dirty="0"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sz="25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Мониторинг, качественный разбор профессиональных ошибок и их  профилактика</a:t>
            </a:r>
          </a:p>
          <a:p>
            <a:pPr marL="0" indent="0">
              <a:spcBef>
                <a:spcPct val="0"/>
              </a:spcBef>
              <a:buNone/>
            </a:pPr>
            <a:endParaRPr lang="ru-RU" sz="2500" b="1" kern="1200" dirty="0"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sz="25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Изучение и внедрение </a:t>
            </a:r>
            <a:r>
              <a:rPr lang="ru-RU" sz="2500" b="1" kern="1200" dirty="0" smtClean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Кодекса </a:t>
            </a:r>
            <a:r>
              <a:rPr lang="ru-RU" sz="25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корпоративной </a:t>
            </a:r>
            <a:r>
              <a:rPr lang="ru-RU" sz="2500" b="1" kern="1200" dirty="0" smtClean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этики ОПСА,  Этического </a:t>
            </a:r>
            <a:r>
              <a:rPr lang="ru-RU" sz="25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кодекса акушерки </a:t>
            </a:r>
            <a:r>
              <a:rPr lang="ru-RU" sz="2500" b="1" kern="1200" dirty="0" smtClean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РФ, </a:t>
            </a:r>
            <a:r>
              <a:rPr lang="ru-RU" sz="25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материалов  Всероссийского </a:t>
            </a:r>
            <a:r>
              <a:rPr lang="ru-RU" sz="2500" b="1" kern="1200" dirty="0" smtClean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конгресса </a:t>
            </a:r>
            <a:r>
              <a:rPr lang="ru-RU" sz="2500" b="1" kern="1200" dirty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«Лидерство и инновации – путь  к новым достижениям», посвященного 25-летнему юбилею РАМС </a:t>
            </a:r>
            <a:r>
              <a:rPr lang="ru-RU" sz="2500" b="1" kern="1200" dirty="0" smtClean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в МО региона.</a:t>
            </a:r>
            <a:endParaRPr lang="ru-RU" sz="2500" b="1" kern="1200" dirty="0"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693758" y="1628800"/>
            <a:ext cx="277842" cy="285752"/>
            <a:chOff x="96" y="1578"/>
            <a:chExt cx="304" cy="303"/>
          </a:xfrm>
          <a:solidFill>
            <a:srgbClr val="D16057"/>
          </a:solidFill>
        </p:grpSpPr>
        <p:sp>
          <p:nvSpPr>
            <p:cNvPr id="19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0" name="Oval 49"/>
            <p:cNvSpPr>
              <a:spLocks noChangeArrowheads="1"/>
            </p:cNvSpPr>
            <p:nvPr/>
          </p:nvSpPr>
          <p:spPr bwMode="gray">
            <a:xfrm>
              <a:off x="144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1" name="Oval 50"/>
            <p:cNvSpPr>
              <a:spLocks noChangeArrowheads="1"/>
            </p:cNvSpPr>
            <p:nvPr/>
          </p:nvSpPr>
          <p:spPr bwMode="gray">
            <a:xfrm>
              <a:off x="157" y="1632"/>
              <a:ext cx="152" cy="15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693758" y="4293096"/>
            <a:ext cx="277842" cy="285752"/>
            <a:chOff x="96" y="1578"/>
            <a:chExt cx="304" cy="303"/>
          </a:xfrm>
          <a:solidFill>
            <a:srgbClr val="D16057"/>
          </a:solidFill>
        </p:grpSpPr>
        <p:sp>
          <p:nvSpPr>
            <p:cNvPr id="23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4" name="Oval 49"/>
            <p:cNvSpPr>
              <a:spLocks noChangeArrowheads="1"/>
            </p:cNvSpPr>
            <p:nvPr/>
          </p:nvSpPr>
          <p:spPr bwMode="gray">
            <a:xfrm>
              <a:off x="144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5" name="Oval 50"/>
            <p:cNvSpPr>
              <a:spLocks noChangeArrowheads="1"/>
            </p:cNvSpPr>
            <p:nvPr/>
          </p:nvSpPr>
          <p:spPr bwMode="gray">
            <a:xfrm>
              <a:off x="157" y="1632"/>
              <a:ext cx="152" cy="15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693758" y="3140968"/>
            <a:ext cx="277842" cy="285752"/>
            <a:chOff x="96" y="1578"/>
            <a:chExt cx="304" cy="303"/>
          </a:xfrm>
          <a:solidFill>
            <a:srgbClr val="D16057"/>
          </a:solidFill>
        </p:grpSpPr>
        <p:sp>
          <p:nvSpPr>
            <p:cNvPr id="27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8" name="Oval 49"/>
            <p:cNvSpPr>
              <a:spLocks noChangeArrowheads="1"/>
            </p:cNvSpPr>
            <p:nvPr/>
          </p:nvSpPr>
          <p:spPr bwMode="gray">
            <a:xfrm>
              <a:off x="144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9" name="Oval 50"/>
            <p:cNvSpPr>
              <a:spLocks noChangeArrowheads="1"/>
            </p:cNvSpPr>
            <p:nvPr/>
          </p:nvSpPr>
          <p:spPr bwMode="gray">
            <a:xfrm>
              <a:off x="157" y="1632"/>
              <a:ext cx="152" cy="15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</p:grpSp>
      <p:sp>
        <p:nvSpPr>
          <p:cNvPr id="18" name="Заголовок 2"/>
          <p:cNvSpPr>
            <a:spLocks noGrp="1"/>
          </p:cNvSpPr>
          <p:nvPr>
            <p:ph type="title"/>
          </p:nvPr>
        </p:nvSpPr>
        <p:spPr>
          <a:xfrm>
            <a:off x="1152128" y="-27384"/>
            <a:ext cx="7884368" cy="125272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300" b="1" dirty="0" smtClean="0">
                <a:ln w="11430"/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Задачи этического комитета ОПСА на  2018 год</a:t>
            </a:r>
            <a:endParaRPr lang="ru-RU" sz="33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одержимое 1"/>
          <p:cNvSpPr>
            <a:spLocks noGrp="1"/>
          </p:cNvSpPr>
          <p:nvPr>
            <p:ph idx="1"/>
          </p:nvPr>
        </p:nvSpPr>
        <p:spPr>
          <a:xfrm>
            <a:off x="1142976" y="492869"/>
            <a:ext cx="8001024" cy="243207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ru-RU" sz="3800" b="1" kern="1200" dirty="0" smtClean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Благодарим вас за работу!</a:t>
            </a:r>
          </a:p>
          <a:p>
            <a:pPr marL="0" indent="0" algn="ctr">
              <a:spcBef>
                <a:spcPct val="0"/>
              </a:spcBef>
              <a:buNone/>
            </a:pPr>
            <a:endParaRPr lang="ru-RU" sz="3800" b="1" kern="1200" dirty="0" smtClean="0"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ru-RU" sz="3800" b="1" kern="1200" dirty="0" smtClean="0"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Все запланированные на 2017 г. мероприятия выполнены!</a:t>
            </a:r>
            <a:endParaRPr lang="ru-RU" sz="3800" b="1" kern="1200" dirty="0"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pic>
        <p:nvPicPr>
          <p:cNvPr id="1026" name="Picture 2" descr="https://akphoto1.ask.fm/742/255/135/-39996988-1t67d15-5n5edppes15rgbk/original/skidkiUfa14104995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8516" y="3284984"/>
            <a:ext cx="2904433" cy="275694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gifimage.net/wp-content/uploads/2017/10/correct-animated-gif-13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310956"/>
            <a:ext cx="2730971" cy="2730971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37471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6"/>
          <p:cNvSpPr>
            <a:spLocks noGrp="1"/>
          </p:cNvSpPr>
          <p:nvPr>
            <p:ph idx="1"/>
          </p:nvPr>
        </p:nvSpPr>
        <p:spPr>
          <a:xfrm>
            <a:off x="965200" y="2780928"/>
            <a:ext cx="8215312" cy="70867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buFontTx/>
              <a:buNone/>
            </a:pPr>
            <a:r>
              <a:rPr lang="ru-RU" altLang="ru-RU" sz="4000" b="1" kern="12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БЛАГОДАРЮ ЗА ВНИМАНИЕ!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РАБОТА\ТИМОФЕЕВА Елена\ОПСА ключевой член\для КОНГРЕССА - ПИТЕР 2017г\DSC_6074_preview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420" y="2448818"/>
            <a:ext cx="9013580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Users\User\Desktop\2017\КОНГРЕСС\FINAL_Лого Конгресс и 25 лет РАМС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922" y="262389"/>
            <a:ext cx="1624024" cy="1071570"/>
          </a:xfrm>
          <a:prstGeom prst="snip2Diag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203848" y="419180"/>
            <a:ext cx="58206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Всероссийский конгресс  </a:t>
            </a:r>
          </a:p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«Лидерство и инновации –             путь к новым достижениям»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43608" y="1342509"/>
            <a:ext cx="2496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1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7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 – 19 октября 2017 г.,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 г. Санкт-Петербург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45359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  <a:alpha val="9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52800" y="-26988"/>
            <a:ext cx="57912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3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71538" y="798378"/>
            <a:ext cx="7929586" cy="48628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Основная цель                           пациент-ориентированности </a:t>
            </a:r>
            <a:r>
              <a:rPr lang="ru-RU" altLang="ru-RU" sz="4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–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algn="ctr"/>
            <a:endParaRPr lang="ru-RU" sz="3200" b="1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ctr"/>
            <a:r>
              <a:rPr lang="ru-RU" sz="33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это удовлетворенность пациента, которая является результатом соотношения его ожиданий и фактически оказанной медицинской помощью, когда ожидания совпадают либо превосходят ее</a:t>
            </a:r>
            <a:endParaRPr lang="ru-RU" sz="33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52800" y="-26988"/>
            <a:ext cx="57912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3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87623" y="116632"/>
            <a:ext cx="7989439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Основные принципы медицинской помощи, ориентированной на пациента: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2307644"/>
            <a:ext cx="72152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достоинство и уважение,</a:t>
            </a:r>
          </a:p>
          <a:p>
            <a:endParaRPr lang="ru-RU" sz="4000" b="1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ориентация </a:t>
            </a: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на человека в целом,</a:t>
            </a:r>
          </a:p>
          <a:p>
            <a:endParaRPr lang="ru-RU" sz="4000" b="1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партнерство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1259632" y="2535967"/>
            <a:ext cx="385193" cy="388977"/>
            <a:chOff x="96" y="1578"/>
            <a:chExt cx="304" cy="303"/>
          </a:xfrm>
          <a:solidFill>
            <a:srgbClr val="D16057"/>
          </a:solidFill>
        </p:grpSpPr>
        <p:sp>
          <p:nvSpPr>
            <p:cNvPr id="8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9" name="Oval 49"/>
            <p:cNvSpPr>
              <a:spLocks noChangeArrowheads="1"/>
            </p:cNvSpPr>
            <p:nvPr/>
          </p:nvSpPr>
          <p:spPr bwMode="gray">
            <a:xfrm>
              <a:off x="144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10" name="Oval 50"/>
            <p:cNvSpPr>
              <a:spLocks noChangeArrowheads="1"/>
            </p:cNvSpPr>
            <p:nvPr/>
          </p:nvSpPr>
          <p:spPr bwMode="gray">
            <a:xfrm>
              <a:off x="157" y="1632"/>
              <a:ext cx="152" cy="15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</p:grpSp>
      <p:grpSp>
        <p:nvGrpSpPr>
          <p:cNvPr id="20" name="Group 47"/>
          <p:cNvGrpSpPr>
            <a:grpSpLocks/>
          </p:cNvGrpSpPr>
          <p:nvPr/>
        </p:nvGrpSpPr>
        <p:grpSpPr bwMode="auto">
          <a:xfrm>
            <a:off x="1240625" y="3766889"/>
            <a:ext cx="385193" cy="388977"/>
            <a:chOff x="96" y="1578"/>
            <a:chExt cx="304" cy="303"/>
          </a:xfrm>
          <a:solidFill>
            <a:srgbClr val="D16057"/>
          </a:solidFill>
        </p:grpSpPr>
        <p:sp>
          <p:nvSpPr>
            <p:cNvPr id="21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2" name="Oval 49"/>
            <p:cNvSpPr>
              <a:spLocks noChangeArrowheads="1"/>
            </p:cNvSpPr>
            <p:nvPr/>
          </p:nvSpPr>
          <p:spPr bwMode="gray">
            <a:xfrm>
              <a:off x="144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3" name="Oval 50"/>
            <p:cNvSpPr>
              <a:spLocks noChangeArrowheads="1"/>
            </p:cNvSpPr>
            <p:nvPr/>
          </p:nvSpPr>
          <p:spPr bwMode="gray">
            <a:xfrm>
              <a:off x="157" y="1632"/>
              <a:ext cx="152" cy="15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</p:grpSp>
      <p:grpSp>
        <p:nvGrpSpPr>
          <p:cNvPr id="24" name="Group 47"/>
          <p:cNvGrpSpPr>
            <a:grpSpLocks/>
          </p:cNvGrpSpPr>
          <p:nvPr/>
        </p:nvGrpSpPr>
        <p:grpSpPr bwMode="auto">
          <a:xfrm>
            <a:off x="1306487" y="5560303"/>
            <a:ext cx="385193" cy="388977"/>
            <a:chOff x="96" y="1578"/>
            <a:chExt cx="304" cy="303"/>
          </a:xfrm>
          <a:solidFill>
            <a:srgbClr val="D16057"/>
          </a:solidFill>
        </p:grpSpPr>
        <p:sp>
          <p:nvSpPr>
            <p:cNvPr id="25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6" name="Oval 49"/>
            <p:cNvSpPr>
              <a:spLocks noChangeArrowheads="1"/>
            </p:cNvSpPr>
            <p:nvPr/>
          </p:nvSpPr>
          <p:spPr bwMode="gray">
            <a:xfrm>
              <a:off x="144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27" name="Oval 50"/>
            <p:cNvSpPr>
              <a:spLocks noChangeArrowheads="1"/>
            </p:cNvSpPr>
            <p:nvPr/>
          </p:nvSpPr>
          <p:spPr bwMode="gray">
            <a:xfrm>
              <a:off x="157" y="1632"/>
              <a:ext cx="152" cy="15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52800" y="-26988"/>
            <a:ext cx="57912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3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36573" y="196150"/>
            <a:ext cx="7929586" cy="47397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000" b="1" dirty="0" err="1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Пациент-ориентированная</a:t>
            </a:r>
            <a:r>
              <a:rPr lang="ru-RU" alt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модель медицинской помощи </a:t>
            </a:r>
            <a:r>
              <a:rPr lang="ru-RU" altLang="ru-RU" sz="4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–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ru-RU" sz="33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это технология выстраивания эффективных коммуникаций с пациентом, содружество между пациентами, их родственниками и медицинскими работниками</a:t>
            </a:r>
          </a:p>
          <a:p>
            <a:pPr algn="ctr"/>
            <a:endParaRPr lang="ru-RU" altLang="ru-RU" sz="3200" b="1" dirty="0" smtClean="0">
              <a:solidFill>
                <a:srgbClr val="C00000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 descr="C:\Users\ммм\Desktop\Rukopozhati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999"/>
          <a:stretch>
            <a:fillRect/>
          </a:stretch>
        </p:blipFill>
        <p:spPr bwMode="auto">
          <a:xfrm>
            <a:off x="3286115" y="4500570"/>
            <a:ext cx="2762993" cy="2071702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52800" y="-26988"/>
            <a:ext cx="57912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3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43608" y="369818"/>
            <a:ext cx="8208912" cy="233910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Профессионализм медицинских сестер  способствует росту удовлетворенности пациентов качеством  медицинской  помощи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Рисунок 12" descr="E:\0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556" y="3068960"/>
            <a:ext cx="3857652" cy="2520280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G:\2017 фото\парентеральное питание\DSC0435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1084" y="3068960"/>
            <a:ext cx="4143404" cy="2520280"/>
          </a:xfrm>
          <a:prstGeom prst="rect">
            <a:avLst/>
          </a:prstGeom>
          <a:ln w="1905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1043608" y="116632"/>
            <a:ext cx="8100392" cy="278537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5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Большое значение имеет укрепление   взаимоотношений между населением и медицинскими сестрами</a:t>
            </a:r>
          </a:p>
          <a:p>
            <a:endParaRPr lang="ru-RU" sz="3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2" descr="P100017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2376264" cy="2384378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28" descr="https://encrypted-tbn1.gstatic.com/images?q=tbn:ANd9GcT0vzBEExm1PEZeDEUtmN8aSY0fkyIHrEdBvhPELBvne7QfrXK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8976" y="4149080"/>
            <a:ext cx="2857520" cy="2384378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G:\Фото\Профилактическая работа по укреплению здоровья населения\1 Индивидуальная беседа  на приеме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426364"/>
            <a:ext cx="2428892" cy="2384378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52800" y="-26988"/>
            <a:ext cx="57912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3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02837" y="180328"/>
            <a:ext cx="8028384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Повышение информированности пациентов по всем видам проводимого им лечения и другим предоставляемым медицинским  услугам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G:\2013 фото\Акции\10.10\Проведение акции в поликлинике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336" y="3140968"/>
            <a:ext cx="3602680" cy="3002676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11" descr="G:\2015 фото\Акции\24.03\DSC039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140968"/>
            <a:ext cx="3942528" cy="3058858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52800" y="-26988"/>
            <a:ext cx="57912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3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28662" y="347172"/>
            <a:ext cx="821533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Выявление уровня удовлетворенности</a:t>
            </a:r>
            <a:r>
              <a:rPr lang="ru-RU" sz="3200" dirty="0" smtClean="0"/>
              <a:t> </a:t>
            </a:r>
            <a:r>
              <a:rPr lang="ru-RU" alt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качеством обслуживания и оказания медицинской помощи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G:\2013 фото\Акции\10.10\Проведение акции на территории ГКБ №1 им. Кабанова А.Н.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564904"/>
            <a:ext cx="4534703" cy="3379556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 descr="G:\Фото\ОГКБ №1\P10001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7367" y="2229014"/>
            <a:ext cx="3056439" cy="4074004"/>
          </a:xfrm>
          <a:prstGeom prst="rect">
            <a:avLst/>
          </a:prstGeom>
          <a:ln w="28575">
            <a:solidFill>
              <a:srgbClr val="D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068976">
  <a:themeElements>
    <a:clrScheme name="Другая 258">
      <a:dk1>
        <a:srgbClr val="0C002C"/>
      </a:dk1>
      <a:lt1>
        <a:srgbClr val="FFFFFF"/>
      </a:lt1>
      <a:dk2>
        <a:srgbClr val="236626"/>
      </a:dk2>
      <a:lt2>
        <a:srgbClr val="308C34"/>
      </a:lt2>
      <a:accent1>
        <a:srgbClr val="CA6CB7"/>
      </a:accent1>
      <a:accent2>
        <a:srgbClr val="842F73"/>
      </a:accent2>
      <a:accent3>
        <a:srgbClr val="E9C4EB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CC99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B98AE7"/>
        </a:accent6>
        <a:hlink>
          <a:srgbClr val="6600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258">
    <a:dk1>
      <a:srgbClr val="0C002C"/>
    </a:dk1>
    <a:lt1>
      <a:srgbClr val="FFFFFF"/>
    </a:lt1>
    <a:dk2>
      <a:srgbClr val="236626"/>
    </a:dk2>
    <a:lt2>
      <a:srgbClr val="308C34"/>
    </a:lt2>
    <a:accent1>
      <a:srgbClr val="CA6CB7"/>
    </a:accent1>
    <a:accent2>
      <a:srgbClr val="842F73"/>
    </a:accent2>
    <a:accent3>
      <a:srgbClr val="E9C4EB"/>
    </a:accent3>
    <a:accent4>
      <a:srgbClr val="F7A107"/>
    </a:accent4>
    <a:accent5>
      <a:srgbClr val="C86DCF"/>
    </a:accent5>
    <a:accent6>
      <a:srgbClr val="E6B500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6721</TotalTime>
  <Words>359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01068976</vt:lpstr>
      <vt:lpstr>АКТУАЛЬНЫЕ АСПЕКТЫ ПРИМЕНЕНИЯ ПАЦИЕНТ-ОРИЕНТИРОВАННОЙ МОДЕЛИ ЭТИЧЕСКОГО РЕГУЛИРОВАНИЯ СЕСТРИНСКОЙ ДЕЯТЕЛЬНОСТИ.                                                  ЗАДАЧИ ЭТИЧЕСКИХ КОМИТЕТОВ МЕДИЦИНСКИХ ОРГАНИЗАЦИЙ                              НА 2018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этического комитета ОПСА на  2018 год</vt:lpstr>
      <vt:lpstr>Задачи этического комитета ОПСА на  2018 год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Sveta</cp:lastModifiedBy>
  <cp:revision>192</cp:revision>
  <dcterms:created xsi:type="dcterms:W3CDTF">2009-06-16T15:42:53Z</dcterms:created>
  <dcterms:modified xsi:type="dcterms:W3CDTF">2018-05-02T16:42:55Z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TC010689761049</vt:lpwstr>
  </property>
</Properties>
</file>