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1"/>
  </p:notesMasterIdLst>
  <p:handoutMasterIdLst>
    <p:handoutMasterId r:id="rId22"/>
  </p:handoutMasterIdLst>
  <p:sldIdLst>
    <p:sldId id="256" r:id="rId2"/>
    <p:sldId id="320" r:id="rId3"/>
    <p:sldId id="290" r:id="rId4"/>
    <p:sldId id="291" r:id="rId5"/>
    <p:sldId id="294" r:id="rId6"/>
    <p:sldId id="295" r:id="rId7"/>
    <p:sldId id="310" r:id="rId8"/>
    <p:sldId id="311" r:id="rId9"/>
    <p:sldId id="312" r:id="rId10"/>
    <p:sldId id="301" r:id="rId11"/>
    <p:sldId id="308" r:id="rId12"/>
    <p:sldId id="300" r:id="rId13"/>
    <p:sldId id="313" r:id="rId14"/>
    <p:sldId id="315" r:id="rId15"/>
    <p:sldId id="316" r:id="rId16"/>
    <p:sldId id="317" r:id="rId17"/>
    <p:sldId id="318" r:id="rId18"/>
    <p:sldId id="319" r:id="rId19"/>
    <p:sldId id="293" r:id="rId2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  <a:srgbClr val="EAEAEA"/>
    <a:srgbClr val="007E39"/>
    <a:srgbClr val="C6062F"/>
    <a:srgbClr val="C6ECC6"/>
    <a:srgbClr val="FF9900"/>
    <a:srgbClr val="FF6600"/>
    <a:srgbClr val="FF7C80"/>
    <a:srgbClr val="009A46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36" autoAdjust="0"/>
    <p:restoredTop sz="98613" autoAdjust="0"/>
  </p:normalViewPr>
  <p:slideViewPr>
    <p:cSldViewPr>
      <p:cViewPr varScale="1">
        <p:scale>
          <a:sx n="65" d="100"/>
          <a:sy n="65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63503-FD2F-41B2-8D43-BDB3C7B9854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4E0D7-73C3-4201-B95F-9C40634137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123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81F48-872C-4CDB-B132-2E7532D934B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E4DB5-30CA-416C-8C86-3FEBA8B0A2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002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E4DB5-30CA-416C-8C86-3FEBA8B0A2B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E4DB5-30CA-416C-8C86-3FEBA8B0A2B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E4DB5-30CA-416C-8C86-3FEBA8B0A2B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E4DB5-30CA-416C-8C86-3FEBA8B0A2B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0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38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-1" y="71414"/>
            <a:ext cx="9144001" cy="60152"/>
            <a:chOff x="-1" y="1556792"/>
            <a:chExt cx="9144001" cy="119552"/>
          </a:xfrm>
        </p:grpSpPr>
        <p:pic>
          <p:nvPicPr>
            <p:cNvPr id="11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-14515" y="6797848"/>
            <a:ext cx="9144001" cy="60152"/>
            <a:chOff x="-1" y="1556792"/>
            <a:chExt cx="9144001" cy="119552"/>
          </a:xfrm>
        </p:grpSpPr>
        <p:pic>
          <p:nvPicPr>
            <p:cNvPr id="21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Прямоугольник 30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0" y="1916832"/>
            <a:ext cx="9036496" cy="29289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Р</a:t>
            </a:r>
            <a:r>
              <a:rPr lang="ru-RU" alt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оль творчества                     в формировании культуры оказания сестринской помощи</a:t>
            </a:r>
            <a:endParaRPr lang="ru-RU" alt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54600" y="110304263"/>
            <a:ext cx="10882313" cy="20732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4" name="Пятиугольник 23"/>
          <p:cNvSpPr/>
          <p:nvPr/>
        </p:nvSpPr>
        <p:spPr>
          <a:xfrm flipH="1">
            <a:off x="141704" y="5157192"/>
            <a:ext cx="8822784" cy="1569660"/>
          </a:xfrm>
          <a:prstGeom prst="homePlate">
            <a:avLst>
              <a:gd name="adj" fmla="val 0"/>
            </a:avLst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kern="0" dirty="0">
                <a:solidFill>
                  <a:srgbClr val="006C31"/>
                </a:solidFill>
                <a:cs typeface="Arial" charset="0"/>
              </a:rPr>
              <a:t>Е. В. </a:t>
            </a:r>
            <a:r>
              <a:rPr lang="ru-RU" sz="2400" b="1" i="1" kern="0" dirty="0" smtClean="0">
                <a:solidFill>
                  <a:srgbClr val="006C31"/>
                </a:solidFill>
                <a:cs typeface="Arial" charset="0"/>
              </a:rPr>
              <a:t>Тимофеева, </a:t>
            </a:r>
          </a:p>
          <a:p>
            <a:pPr algn="r"/>
            <a:r>
              <a:rPr lang="ru-RU" sz="2400" b="1" i="1" kern="0" dirty="0" smtClean="0">
                <a:solidFill>
                  <a:srgbClr val="006C31"/>
                </a:solidFill>
                <a:cs typeface="Arial" charset="0"/>
              </a:rPr>
              <a:t>член этического комитета  </a:t>
            </a:r>
          </a:p>
          <a:p>
            <a:pPr algn="r"/>
            <a:r>
              <a:rPr lang="ru-RU" sz="2400" b="1" i="1" kern="0" dirty="0" smtClean="0">
                <a:solidFill>
                  <a:srgbClr val="006C31"/>
                </a:solidFill>
                <a:cs typeface="Arial" charset="0"/>
              </a:rPr>
              <a:t>БУЗОО </a:t>
            </a:r>
            <a:r>
              <a:rPr lang="ru-RU" sz="2400" b="1" i="1" kern="0" dirty="0">
                <a:solidFill>
                  <a:srgbClr val="006C31"/>
                </a:solidFill>
                <a:cs typeface="Arial" charset="0"/>
              </a:rPr>
              <a:t>«Наркологический диспансер</a:t>
            </a:r>
            <a:r>
              <a:rPr lang="ru-RU" sz="2400" b="1" i="1" kern="0" dirty="0" smtClean="0">
                <a:solidFill>
                  <a:srgbClr val="006C31"/>
                </a:solidFill>
                <a:cs typeface="Arial" charset="0"/>
              </a:rPr>
              <a:t>», </a:t>
            </a:r>
          </a:p>
          <a:p>
            <a:pPr algn="r"/>
            <a:r>
              <a:rPr lang="ru-RU" sz="2400" b="1" i="1" kern="0" dirty="0" smtClean="0">
                <a:solidFill>
                  <a:srgbClr val="006C31"/>
                </a:solidFill>
                <a:cs typeface="Arial" charset="0"/>
              </a:rPr>
              <a:t>член профессионального комитета ОПСА </a:t>
            </a:r>
            <a:endParaRPr lang="ru-RU" sz="2400" b="1" i="1" kern="0" dirty="0">
              <a:solidFill>
                <a:srgbClr val="006C31"/>
              </a:solidFill>
              <a:cs typeface="Arial" charset="0"/>
            </a:endParaRPr>
          </a:p>
        </p:txBody>
      </p:sp>
      <p:pic>
        <p:nvPicPr>
          <p:cNvPr id="35" name="Рисунок 34" descr="ОПС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4290"/>
            <a:ext cx="1310399" cy="158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TextBox 31"/>
          <p:cNvSpPr txBox="1"/>
          <p:nvPr/>
        </p:nvSpPr>
        <p:spPr>
          <a:xfrm>
            <a:off x="1285852" y="357166"/>
            <a:ext cx="7858148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C3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Расширенное заседание этического комитета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6C3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Омской региональной общественной организации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6C3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«Омская профессиональная сестринская ассоциация»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2500306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24" y="1396358"/>
            <a:ext cx="6408712" cy="4616648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indent="-533400"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3300" b="1" kern="0" dirty="0" smtClean="0">
                <a:solidFill>
                  <a:srgbClr val="006C31"/>
                </a:solidFill>
                <a:cs typeface="Arial" charset="0"/>
              </a:rPr>
              <a:t>внедрение </a:t>
            </a: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медицинских технологий и </a:t>
            </a:r>
            <a:r>
              <a:rPr lang="ru-RU" sz="3300" b="1" kern="0" dirty="0" smtClean="0">
                <a:solidFill>
                  <a:srgbClr val="006C31"/>
                </a:solidFill>
                <a:cs typeface="Arial" charset="0"/>
              </a:rPr>
              <a:t>улучшение </a:t>
            </a: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качества оказываемых услуг; </a:t>
            </a:r>
          </a:p>
          <a:p>
            <a:pPr marL="533400" indent="-533400"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3300" b="1" kern="0" dirty="0" smtClean="0">
                <a:solidFill>
                  <a:srgbClr val="006C31"/>
                </a:solidFill>
                <a:cs typeface="Arial" charset="0"/>
              </a:rPr>
              <a:t>развитие </a:t>
            </a: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взаимоотношений между врачебным и сестринским </a:t>
            </a:r>
            <a:r>
              <a:rPr lang="ru-RU" sz="3300" b="1" kern="0" dirty="0" smtClean="0">
                <a:solidFill>
                  <a:srgbClr val="006C31"/>
                </a:solidFill>
                <a:cs typeface="Arial" charset="0"/>
              </a:rPr>
              <a:t>персоналом,  </a:t>
            </a: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медицинскими работниками и пациентами.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2300" y="1196752"/>
            <a:ext cx="2252188" cy="3096345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16" name="Рисунок 15" descr="Стирильн пал нов корп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32240" y="4437112"/>
            <a:ext cx="2232248" cy="2060849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79512" y="202704"/>
            <a:ext cx="8964488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5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Применение творчества</a:t>
            </a:r>
            <a:endParaRPr lang="ru-RU" sz="45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2500306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79512" y="4360168"/>
            <a:ext cx="8784976" cy="2400657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3600"/>
              </a:spcAft>
              <a:buClr>
                <a:srgbClr val="C00000"/>
              </a:buClr>
            </a:pPr>
            <a:r>
              <a:rPr lang="ru-RU" sz="3000" b="1" kern="0" dirty="0">
                <a:solidFill>
                  <a:srgbClr val="C00000"/>
                </a:solidFill>
                <a:cs typeface="Arial" charset="0"/>
              </a:rPr>
              <a:t>Овладение культурой оказания сестринской помощи - </a:t>
            </a:r>
            <a:r>
              <a:rPr lang="ru-RU" sz="3000" b="1" kern="0" dirty="0">
                <a:solidFill>
                  <a:srgbClr val="006C31"/>
                </a:solidFill>
                <a:cs typeface="Arial" charset="0"/>
              </a:rPr>
              <a:t>сложная задача, требующая творческого подхода и постоянного самосовершенствования </a:t>
            </a:r>
            <a:r>
              <a:rPr lang="ru-RU" sz="3000" b="1" kern="0" dirty="0" smtClean="0">
                <a:solidFill>
                  <a:srgbClr val="006C31"/>
                </a:solidFill>
                <a:cs typeface="Arial" charset="0"/>
              </a:rPr>
              <a:t> не </a:t>
            </a:r>
            <a:r>
              <a:rPr lang="ru-RU" sz="3000" b="1" kern="0" dirty="0">
                <a:solidFill>
                  <a:srgbClr val="006C31"/>
                </a:solidFill>
                <a:cs typeface="Arial" charset="0"/>
              </a:rPr>
              <a:t>только от специалиста, но и того сообщества, которое он </a:t>
            </a:r>
            <a:r>
              <a:rPr lang="ru-RU" sz="3000" b="1" kern="0" dirty="0" smtClean="0">
                <a:solidFill>
                  <a:srgbClr val="006C31"/>
                </a:solidFill>
                <a:cs typeface="Arial" charset="0"/>
              </a:rPr>
              <a:t>представляет</a:t>
            </a:r>
            <a:endParaRPr lang="ru-RU" sz="3000" b="1" kern="0" dirty="0">
              <a:solidFill>
                <a:srgbClr val="006C31"/>
              </a:solidFill>
              <a:cs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248472" cy="295232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4392488" cy="295232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79512" y="-27384"/>
            <a:ext cx="8964488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37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Культура оказания сестринской помощи    и профессиональная этика</a:t>
            </a:r>
            <a:endParaRPr lang="ru-RU" sz="37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2500306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-36512" y="1114872"/>
            <a:ext cx="9180512" cy="5478423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indent="-533400"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сформирован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благоприятный психологический климат; </a:t>
            </a:r>
          </a:p>
          <a:p>
            <a:pPr marL="533400" indent="-533400"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внедрена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работа по проведению </a:t>
            </a: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занятий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для снижения психоэмоциональных расстройств у пациентов;</a:t>
            </a:r>
          </a:p>
          <a:p>
            <a:pPr marL="533400" indent="-533400"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повышена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мотивация к лечению пациентов и приверженность к участию в лечебных и реабилитационных мероприятиях;</a:t>
            </a:r>
          </a:p>
          <a:p>
            <a:pPr marL="533400" indent="-533400"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отсутствуют жалобы, есть только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удовлетворенность результатом;</a:t>
            </a:r>
          </a:p>
          <a:p>
            <a:pPr marL="533400" indent="-533400"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растет количество положительных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отзывов от пациентов и их </a:t>
            </a:r>
            <a:r>
              <a:rPr lang="ru-RU" sz="2700" b="1" kern="0" dirty="0" smtClean="0">
                <a:solidFill>
                  <a:srgbClr val="006C31"/>
                </a:solidFill>
                <a:cs typeface="Arial" charset="0"/>
              </a:rPr>
              <a:t>родственников.</a:t>
            </a:r>
            <a:endParaRPr lang="ru-RU" sz="2700" b="1" kern="0" dirty="0">
              <a:solidFill>
                <a:srgbClr val="006C31"/>
              </a:solidFill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-2738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37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Результаты поддержки творческих начинаний персонала</a:t>
            </a:r>
            <a:endParaRPr lang="ru-RU" sz="37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7504" y="1560706"/>
            <a:ext cx="5688632" cy="4385816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600"/>
              </a:spcAft>
              <a:buClr>
                <a:srgbClr val="C00000"/>
              </a:buClr>
            </a:pPr>
            <a:r>
              <a:rPr lang="ru-RU" sz="3100" b="1" kern="0" dirty="0">
                <a:solidFill>
                  <a:srgbClr val="006C31"/>
                </a:solidFill>
                <a:cs typeface="Arial" charset="0"/>
              </a:rPr>
              <a:t>это совокупность моделей поведения, которые приобретены специалистом </a:t>
            </a:r>
            <a:r>
              <a:rPr lang="ru-RU" sz="3100" b="1" kern="0" dirty="0" smtClean="0">
                <a:solidFill>
                  <a:srgbClr val="006C31"/>
                </a:solidFill>
                <a:cs typeface="Arial" charset="0"/>
              </a:rPr>
              <a:t>      в </a:t>
            </a:r>
            <a:r>
              <a:rPr lang="ru-RU" sz="3100" b="1" kern="0" dirty="0">
                <a:solidFill>
                  <a:srgbClr val="006C31"/>
                </a:solidFill>
                <a:cs typeface="Arial" charset="0"/>
              </a:rPr>
              <a:t>процессе адаптации</a:t>
            </a:r>
            <a:r>
              <a:rPr lang="ru-RU" sz="3100" b="1" kern="0" dirty="0" smtClean="0">
                <a:solidFill>
                  <a:srgbClr val="006C31"/>
                </a:solidFill>
                <a:cs typeface="Arial" charset="0"/>
              </a:rPr>
              <a:t>, с </a:t>
            </a:r>
            <a:r>
              <a:rPr lang="ru-RU" sz="3100" b="1" kern="0" dirty="0">
                <a:solidFill>
                  <a:srgbClr val="006C31"/>
                </a:solidFill>
                <a:cs typeface="Arial" charset="0"/>
              </a:rPr>
              <a:t>учетом его профессиональных компетенций и внутренней интеграции, показавших </a:t>
            </a:r>
            <a:r>
              <a:rPr lang="ru-RU" sz="3100" b="1" kern="0" dirty="0" smtClean="0">
                <a:solidFill>
                  <a:srgbClr val="006C31"/>
                </a:solidFill>
                <a:cs typeface="Arial" charset="0"/>
              </a:rPr>
              <a:t>            свою </a:t>
            </a:r>
            <a:r>
              <a:rPr lang="ru-RU" sz="3100" b="1" kern="0" dirty="0">
                <a:solidFill>
                  <a:srgbClr val="006C31"/>
                </a:solidFill>
                <a:cs typeface="Arial" charset="0"/>
              </a:rPr>
              <a:t>эффективность и поддерживаемых </a:t>
            </a:r>
            <a:r>
              <a:rPr lang="ru-RU" sz="3100" b="1" kern="0" dirty="0" smtClean="0">
                <a:solidFill>
                  <a:srgbClr val="006C31"/>
                </a:solidFill>
                <a:cs typeface="Arial" charset="0"/>
              </a:rPr>
              <a:t>в обществе</a:t>
            </a:r>
            <a:endParaRPr lang="ru-RU" sz="3100" b="1" kern="0" dirty="0">
              <a:solidFill>
                <a:srgbClr val="006C31"/>
              </a:solidFill>
              <a:cs typeface="Arial" charset="0"/>
            </a:endParaRPr>
          </a:p>
        </p:txBody>
      </p:sp>
      <p:pic>
        <p:nvPicPr>
          <p:cNvPr id="7" name="Picture 2" descr="http://www.izmedic.ru/storage/app/media/page-image/lech-astmi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916094"/>
            <a:ext cx="3168352" cy="268125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5628" y="1268760"/>
            <a:ext cx="3190868" cy="2428892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5496" y="188640"/>
            <a:ext cx="8964488" cy="9361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5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Культура сестринской помощи</a:t>
            </a:r>
            <a:endParaRPr lang="ru-RU" sz="45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496" y="1188952"/>
            <a:ext cx="8928992" cy="5529719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принятые и пропагандируемые этические принципы;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уровень профессиональных компетенций;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действующая система коммуникации и стили разрешения конфликтов;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возможность самореализации;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творческий и научный потенциал специалистов;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положение профессии в обществе;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особенности </a:t>
            </a:r>
            <a:r>
              <a:rPr lang="ru-RU" sz="2600" b="1" kern="0" dirty="0" err="1">
                <a:solidFill>
                  <a:srgbClr val="006C31"/>
                </a:solidFill>
                <a:cs typeface="Arial" charset="0"/>
              </a:rPr>
              <a:t>гендерных</a:t>
            </a: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 и межнациональных взаимоотношений;</a:t>
            </a:r>
          </a:p>
          <a:p>
            <a:pPr marL="533400" indent="-533400">
              <a:spcAft>
                <a:spcPts val="1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принятая система лидерства и др.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-18003"/>
            <a:ext cx="8964488" cy="114274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Компоненты культуры  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оказания сестринской помощи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7504" y="2383464"/>
            <a:ext cx="4392488" cy="3754874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>
              <a:spcAft>
                <a:spcPts val="3600"/>
              </a:spcAft>
              <a:buClr>
                <a:srgbClr val="C00000"/>
              </a:buClr>
              <a:defRPr sz="31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pPr algn="ctr"/>
            <a:r>
              <a:rPr lang="ru-RU" sz="3400" dirty="0">
                <a:solidFill>
                  <a:srgbClr val="006C31"/>
                </a:solidFill>
              </a:rPr>
              <a:t>совершенствование управления деятельностью сестринских служб, направленной </a:t>
            </a:r>
            <a:r>
              <a:rPr lang="ru-RU" sz="3400" dirty="0" smtClean="0">
                <a:solidFill>
                  <a:srgbClr val="006C31"/>
                </a:solidFill>
              </a:rPr>
              <a:t>          на </a:t>
            </a:r>
            <a:r>
              <a:rPr lang="ru-RU" sz="3400" dirty="0">
                <a:solidFill>
                  <a:srgbClr val="006C31"/>
                </a:solidFill>
              </a:rPr>
              <a:t>формирование культурной среды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44008" y="2420888"/>
            <a:ext cx="4320480" cy="3231654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ctr">
              <a:spcAft>
                <a:spcPts val="3600"/>
              </a:spcAft>
              <a:buClr>
                <a:srgbClr val="C00000"/>
              </a:buClr>
              <a:defRPr sz="3100" b="1" kern="0">
                <a:solidFill>
                  <a:srgbClr val="004B96"/>
                </a:solidFill>
                <a:cs typeface="Arial" charset="0"/>
              </a:defRPr>
            </a:lvl1pPr>
          </a:lstStyle>
          <a:p>
            <a:r>
              <a:rPr lang="ru-RU" sz="3400" dirty="0">
                <a:solidFill>
                  <a:srgbClr val="006C31"/>
                </a:solidFill>
              </a:rPr>
              <a:t>предусматривает максимальную вовлеченность сестринского персонала в развитие своей </a:t>
            </a:r>
            <a:r>
              <a:rPr lang="ru-RU" sz="3400" dirty="0" smtClean="0">
                <a:solidFill>
                  <a:srgbClr val="006C31"/>
                </a:solidFill>
              </a:rPr>
              <a:t>профессии</a:t>
            </a:r>
            <a:endParaRPr lang="ru-RU" sz="3400" dirty="0">
              <a:solidFill>
                <a:srgbClr val="006C3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1868850" y="1451630"/>
            <a:ext cx="936104" cy="7143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5937302" y="1476038"/>
            <a:ext cx="1008112" cy="7143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-27384"/>
            <a:ext cx="8784976" cy="936104"/>
          </a:xfrm>
          <a:prstGeom prst="roundRect">
            <a:avLst>
              <a:gd name="adj" fmla="val 0"/>
            </a:avLst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Управление качеством                                 и культурой сестринской помощи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vajaneskitchen.com/wp-content/uploads/2016/10/8-bigstock-Creative-Thinking-479825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437112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5496" y="1216778"/>
            <a:ext cx="8784976" cy="5324535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Изучить потенциал и имеющиеся проблемы. </a:t>
            </a:r>
          </a:p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Определить первоочередные </a:t>
            </a:r>
            <a:r>
              <a:rPr lang="ru-RU" sz="2600" b="1" kern="0" dirty="0" smtClean="0">
                <a:solidFill>
                  <a:srgbClr val="006C31"/>
                </a:solidFill>
                <a:cs typeface="Arial" charset="0"/>
              </a:rPr>
              <a:t> стратегические </a:t>
            </a: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задачи.</a:t>
            </a:r>
          </a:p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Наметить план мероприятий по </a:t>
            </a:r>
            <a:r>
              <a:rPr lang="ru-RU" sz="2600" b="1" kern="0" dirty="0" smtClean="0">
                <a:solidFill>
                  <a:srgbClr val="006C31"/>
                </a:solidFill>
                <a:cs typeface="Arial" charset="0"/>
              </a:rPr>
              <a:t>развитию                                                    </a:t>
            </a: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культуры. </a:t>
            </a:r>
          </a:p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Вовлечь в эту деятельность </a:t>
            </a:r>
            <a:r>
              <a:rPr lang="ru-RU" sz="2600" b="1" kern="0" dirty="0" smtClean="0">
                <a:solidFill>
                  <a:srgbClr val="006C31"/>
                </a:solidFill>
                <a:cs typeface="Arial" charset="0"/>
              </a:rPr>
              <a:t>максимальное               </a:t>
            </a: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количество персонала.</a:t>
            </a:r>
          </a:p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Выявить творчески одаренного </a:t>
            </a:r>
            <a:r>
              <a:rPr lang="ru-RU" sz="2600" b="1" kern="0" dirty="0" smtClean="0">
                <a:solidFill>
                  <a:srgbClr val="006C31"/>
                </a:solidFill>
                <a:cs typeface="Arial" charset="0"/>
              </a:rPr>
              <a:t> специалиста</a:t>
            </a: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.</a:t>
            </a:r>
          </a:p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Выявить доминирующие типы. </a:t>
            </a:r>
          </a:p>
          <a:p>
            <a:pPr marL="365125" indent="-365125">
              <a:spcAft>
                <a:spcPts val="1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Отличать творчество от других, </a:t>
            </a:r>
            <a:r>
              <a:rPr lang="ru-RU" sz="2600" b="1" kern="0" dirty="0" smtClean="0">
                <a:solidFill>
                  <a:srgbClr val="006C31"/>
                </a:solidFill>
                <a:cs typeface="Arial" charset="0"/>
              </a:rPr>
              <a:t>                               нетворческих </a:t>
            </a:r>
            <a:r>
              <a:rPr lang="ru-RU" sz="2600" b="1" kern="0" dirty="0">
                <a:solidFill>
                  <a:srgbClr val="006C31"/>
                </a:solidFill>
                <a:cs typeface="Arial" charset="0"/>
              </a:rPr>
              <a:t>видов или проявлений.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-27384"/>
            <a:ext cx="8784976" cy="936104"/>
          </a:xfrm>
          <a:prstGeom prst="roundRect">
            <a:avLst>
              <a:gd name="adj" fmla="val 0"/>
            </a:avLst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Управление качеством                                 и культурой сестринской помощи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2" name="Picture 4" descr="https://www.salt-marketing.co.uk/wp-content/uploads/2015/07/creative-team1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2265369"/>
            <a:ext cx="2304256" cy="175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_24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3671244"/>
            <a:ext cx="8784976" cy="2782092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8" name="Рисунок 7" descr="DSC_1868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1268760"/>
            <a:ext cx="4032448" cy="223224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9" name="Рисунок 8" descr="DSC_2075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268760"/>
            <a:ext cx="4608512" cy="223224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-27384"/>
            <a:ext cx="9108504" cy="936104"/>
          </a:xfrm>
          <a:prstGeom prst="roundRect">
            <a:avLst>
              <a:gd name="adj" fmla="val 0"/>
            </a:avLst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Роль ОПСА в развитии культуры                 и творчества</a:t>
            </a:r>
            <a:endParaRPr lang="ru-RU" sz="40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484948" y="3786190"/>
            <a:ext cx="2376265" cy="2569640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4948" y="1268760"/>
            <a:ext cx="2376265" cy="2279462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9512" y="1196752"/>
            <a:ext cx="6120680" cy="2169825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600"/>
              </a:spcAft>
              <a:buClr>
                <a:srgbClr val="C00000"/>
              </a:buClr>
            </a:pPr>
            <a:r>
              <a:rPr lang="ru-RU" sz="2700" b="1" kern="0" dirty="0" smtClean="0">
                <a:solidFill>
                  <a:srgbClr val="C00000"/>
                </a:solidFill>
                <a:cs typeface="Arial" charset="0"/>
              </a:rPr>
              <a:t>Творческий </a:t>
            </a:r>
            <a:r>
              <a:rPr lang="ru-RU" sz="2700" b="1" kern="0" dirty="0">
                <a:solidFill>
                  <a:srgbClr val="C00000"/>
                </a:solidFill>
                <a:cs typeface="Arial" charset="0"/>
              </a:rPr>
              <a:t>процесс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- не только стихосложение, но и реализация научно-исследовательской работы, внедрение расширенных сестринских практик.  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79512" y="3501008"/>
            <a:ext cx="6120680" cy="1754326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600"/>
              </a:spcAft>
              <a:buClr>
                <a:srgbClr val="C00000"/>
              </a:buClr>
            </a:pPr>
            <a:r>
              <a:rPr lang="ru-RU" sz="2700" b="1" kern="0" dirty="0">
                <a:solidFill>
                  <a:srgbClr val="C00000"/>
                </a:solidFill>
                <a:cs typeface="Arial" charset="0"/>
              </a:rPr>
              <a:t>Стихотворное творчество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- катализатор качества особого актуального, удивительного</a:t>
            </a:r>
            <a:r>
              <a:rPr lang="en-US" sz="2700" b="1" kern="0" dirty="0">
                <a:solidFill>
                  <a:srgbClr val="006C31"/>
                </a:solidFill>
                <a:cs typeface="Arial" charset="0"/>
              </a:rPr>
              <a:t> </a:t>
            </a:r>
            <a:r>
              <a:rPr lang="ru-RU" sz="2700" b="1" kern="0" dirty="0">
                <a:solidFill>
                  <a:srgbClr val="006C31"/>
                </a:solidFill>
                <a:cs typeface="Arial" charset="0"/>
              </a:rPr>
              <a:t>и очевидного в работе медицинской сестры.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-36512" y="188640"/>
            <a:ext cx="9108504" cy="648072"/>
          </a:xfrm>
          <a:prstGeom prst="roundRect">
            <a:avLst>
              <a:gd name="adj" fmla="val 0"/>
            </a:avLst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5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Творчество</a:t>
            </a:r>
            <a:endParaRPr lang="ru-RU" sz="50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266" name="Picture 2" descr="http://images.easyfreeclipart.com/1693/brain-vector-png-p-169397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797152"/>
            <a:ext cx="2459181" cy="186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762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-1" y="142852"/>
            <a:ext cx="9144001" cy="60152"/>
            <a:chOff x="-1" y="1556792"/>
            <a:chExt cx="9144001" cy="119552"/>
          </a:xfrm>
        </p:grpSpPr>
        <p:pic>
          <p:nvPicPr>
            <p:cNvPr id="11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/>
            <p:cNvPicPr>
              <a:picLocks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-14515" y="6797848"/>
            <a:ext cx="9144001" cy="60152"/>
            <a:chOff x="-1" y="1556792"/>
            <a:chExt cx="9144001" cy="119552"/>
          </a:xfrm>
        </p:grpSpPr>
        <p:pic>
          <p:nvPicPr>
            <p:cNvPr id="21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33344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99008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64067" y="1556792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7412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6307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/>
            <p:cNvPicPr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7756" y="1557544"/>
              <a:ext cx="1310400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25604" y="1556792"/>
              <a:ext cx="410776" cy="11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Прямоугольник 29"/>
            <p:cNvSpPr/>
            <p:nvPr/>
          </p:nvSpPr>
          <p:spPr>
            <a:xfrm>
              <a:off x="-1" y="1556792"/>
              <a:ext cx="9144001" cy="1188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" name="Picture 5" descr="D:\РАБОТА\ТИМОФЕЕВА Елена\картинки\стихи\71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618" y="357166"/>
            <a:ext cx="8639684" cy="63579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1344992">
            <a:off x="1026339" y="1135903"/>
            <a:ext cx="3767639" cy="27757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6900"/>
              </a:lnSpc>
            </a:pPr>
            <a:r>
              <a:rPr lang="ru-RU" sz="6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Благодарю </a:t>
            </a:r>
          </a:p>
          <a:p>
            <a:pPr algn="ctr">
              <a:lnSpc>
                <a:spcPts val="6900"/>
              </a:lnSpc>
            </a:pPr>
            <a:r>
              <a:rPr lang="ru-RU" sz="6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 </a:t>
            </a:r>
          </a:p>
          <a:p>
            <a:pPr algn="ctr">
              <a:lnSpc>
                <a:spcPts val="6900"/>
              </a:lnSpc>
            </a:pPr>
            <a:r>
              <a:rPr lang="ru-RU" sz="6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внимание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5" name="Picture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988257"/>
            <a:ext cx="9145016" cy="173036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1524" name="Picture 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0"/>
            <a:ext cx="9128760" cy="1800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3" name="Горизонтальный свиток 2"/>
          <p:cNvSpPr/>
          <p:nvPr/>
        </p:nvSpPr>
        <p:spPr>
          <a:xfrm>
            <a:off x="323528" y="1800200"/>
            <a:ext cx="8568952" cy="3155848"/>
          </a:xfrm>
          <a:prstGeom prst="horizontalScroll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1325">
              <a:lnSpc>
                <a:spcPct val="110000"/>
              </a:lnSpc>
            </a:pPr>
            <a:r>
              <a:rPr lang="ru-RU" sz="2700" b="1" spc="19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«В  моей  профессии  есть  чуткая  душа</a:t>
            </a:r>
          </a:p>
          <a:p>
            <a:pPr marL="990600">
              <a:lnSpc>
                <a:spcPct val="110000"/>
              </a:lnSpc>
            </a:pPr>
            <a:r>
              <a:rPr lang="ru-RU" sz="2700" b="1" spc="19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  тяга  к  знаниям,  научная  идея.</a:t>
            </a:r>
          </a:p>
          <a:p>
            <a:pPr marL="1431925">
              <a:lnSpc>
                <a:spcPct val="110000"/>
              </a:lnSpc>
            </a:pPr>
            <a:r>
              <a:rPr lang="ru-RU" sz="2700" b="1" spc="19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  жизнь  расставит  точки,  не  спеша,</a:t>
            </a:r>
          </a:p>
          <a:p>
            <a:pPr marL="2149475">
              <a:lnSpc>
                <a:spcPct val="110000"/>
              </a:lnSpc>
            </a:pPr>
            <a:r>
              <a:rPr lang="ru-RU" sz="2700" b="1" spc="19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Нить  творчества  в  профессии</a:t>
            </a:r>
          </a:p>
          <a:p>
            <a:pPr marL="5654675">
              <a:lnSpc>
                <a:spcPct val="110000"/>
              </a:lnSpc>
            </a:pPr>
            <a:r>
              <a:rPr lang="ru-RU" sz="2700" b="1" spc="19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лелея…»</a:t>
            </a:r>
            <a:endParaRPr lang="ru-RU" sz="2700" b="1" spc="19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2577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504" y="1118935"/>
            <a:ext cx="892899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kern="0" dirty="0">
                <a:solidFill>
                  <a:srgbClr val="006C31"/>
                </a:solidFill>
                <a:cs typeface="Arial" charset="0"/>
              </a:rPr>
              <a:t>это есть поиск и превышение исходного уровня деятельности уникальным и весьма эффективным </a:t>
            </a:r>
            <a:r>
              <a:rPr lang="ru-RU" sz="3400" b="1" kern="0" dirty="0" smtClean="0">
                <a:solidFill>
                  <a:srgbClr val="006C31"/>
                </a:solidFill>
                <a:cs typeface="Arial" charset="0"/>
              </a:rPr>
              <a:t>образом</a:t>
            </a:r>
            <a:r>
              <a:rPr lang="ru-RU" sz="3400" b="1" kern="0" dirty="0">
                <a:solidFill>
                  <a:srgbClr val="004B96"/>
                </a:solidFill>
                <a:cs typeface="Arial" charset="0"/>
              </a:rPr>
              <a:t> 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-34844" y="3933462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9457" name="Picture 1" descr="C:\Users\user\Downloads\kontseptsiya-upravleniya-chelovecheskimi-resursami-tonkosti-dlya-aptek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50" y="2933330"/>
            <a:ext cx="8928000" cy="3774439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19459" name="Picture 3" descr="https://image.freepik.com/vetores-gratis/conceito-conexao-educacao_23-214750802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818" y="3004768"/>
            <a:ext cx="2277814" cy="2232248"/>
          </a:xfrm>
          <a:prstGeom prst="rect">
            <a:avLst/>
          </a:prstGeom>
          <a:noFill/>
        </p:spPr>
      </p:pic>
      <p:pic>
        <p:nvPicPr>
          <p:cNvPr id="25" name="Picture 5" descr="http://www.ktpadvisors.com/wp-content/uploads/2015/05/healthcare-mechanism-concept_resized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726" y="2933330"/>
            <a:ext cx="3357586" cy="16430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9512" y="-13320"/>
            <a:ext cx="8856984" cy="9940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5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Творчество</a:t>
            </a:r>
            <a:endParaRPr lang="ru-RU" sz="50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41713" y="105552875"/>
            <a:ext cx="9623425" cy="962183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1542" y="1340768"/>
            <a:ext cx="2811938" cy="323542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264" y="1324876"/>
            <a:ext cx="2692112" cy="310919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-13320"/>
            <a:ext cx="9144000" cy="9940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Какие профессии являются творческими?</a:t>
            </a:r>
            <a:endParaRPr lang="ru-RU" sz="40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4725144"/>
            <a:ext cx="314324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kern="0" dirty="0" smtClean="0">
                <a:solidFill>
                  <a:srgbClr val="006C31"/>
                </a:solidFill>
                <a:cs typeface="Arial" charset="0"/>
              </a:rPr>
              <a:t>продуктивное осуществление </a:t>
            </a:r>
            <a:r>
              <a:rPr lang="ru-RU" sz="2900" b="1" kern="0" spc="-100" dirty="0" smtClean="0">
                <a:solidFill>
                  <a:srgbClr val="006C31"/>
                </a:solidFill>
                <a:cs typeface="Arial" charset="0"/>
              </a:rPr>
              <a:t>профессиональных</a:t>
            </a:r>
            <a:r>
              <a:rPr lang="ru-RU" sz="2900" b="1" kern="0" dirty="0" smtClean="0">
                <a:solidFill>
                  <a:srgbClr val="006C31"/>
                </a:solidFill>
                <a:cs typeface="Arial" charset="0"/>
              </a:rPr>
              <a:t> функций</a:t>
            </a:r>
            <a:endParaRPr lang="ru-RU" sz="2900" b="1" kern="0" dirty="0">
              <a:solidFill>
                <a:srgbClr val="006C31"/>
              </a:solidFill>
              <a:cs typeface="Arial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214678" y="4714884"/>
            <a:ext cx="270586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kern="0" dirty="0" smtClean="0">
                <a:solidFill>
                  <a:srgbClr val="006C31"/>
                </a:solidFill>
                <a:cs typeface="Arial" charset="0"/>
              </a:rPr>
              <a:t>выход               за пределы имеющегося опыта</a:t>
            </a:r>
            <a:endParaRPr lang="ru-RU" sz="2900" b="1" kern="0" dirty="0">
              <a:solidFill>
                <a:srgbClr val="006C31"/>
              </a:solidFill>
              <a:cs typeface="Arial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6258624" y="4754468"/>
            <a:ext cx="2705864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kern="0" dirty="0" smtClean="0">
                <a:solidFill>
                  <a:srgbClr val="006C31"/>
                </a:solidFill>
                <a:cs typeface="Arial" charset="0"/>
              </a:rPr>
              <a:t>возможность </a:t>
            </a:r>
            <a:r>
              <a:rPr lang="ru-RU" sz="2900" b="1" kern="0" dirty="0" err="1" smtClean="0">
                <a:solidFill>
                  <a:srgbClr val="006C31"/>
                </a:solidFill>
                <a:cs typeface="Arial" charset="0"/>
              </a:rPr>
              <a:t>самосовершен-ствоваться</a:t>
            </a:r>
            <a:endParaRPr lang="ru-RU" sz="2900" b="1" kern="0" dirty="0">
              <a:solidFill>
                <a:srgbClr val="006C31"/>
              </a:solidFill>
              <a:cs typeface="Arial" charset="0"/>
            </a:endParaRPr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91880" y="1340768"/>
            <a:ext cx="2936304" cy="321919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2500306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283968" y="1844824"/>
            <a:ext cx="4752528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сострадание, </a:t>
            </a:r>
          </a:p>
          <a:p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милосердие, </a:t>
            </a:r>
          </a:p>
          <a:p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творческий подход </a:t>
            </a:r>
          </a:p>
          <a:p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и большое человеческое сердце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83" y="1658439"/>
            <a:ext cx="3852261" cy="3714777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0" y="188640"/>
            <a:ext cx="9144000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5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Основа сестринской профессии</a:t>
            </a:r>
            <a:endParaRPr lang="ru-RU" sz="45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http://relevanceisvalue.com/wp-content/uploads/2017/04/heart-26790_128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294" y="4790397"/>
            <a:ext cx="1775606" cy="135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РАБОТА\ТИМОФЕЕВА Елена\ОПСА ключевой член\Профессия, творчество, ПОЭЗИЯ\СБОРНИК стихов .Посвящаю...2015г\обложка для Сборника -лицо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48064" y="1344508"/>
            <a:ext cx="3668117" cy="5170424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54600" y="110304263"/>
            <a:ext cx="10882313" cy="20732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81179" y="1344508"/>
            <a:ext cx="2199714" cy="222736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234000" y="44624"/>
            <a:ext cx="8964488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38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Проект Омской профессиональной сестринской ассоциации</a:t>
            </a:r>
            <a:endParaRPr lang="ru-RU" sz="38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51520" y="3501008"/>
            <a:ext cx="4752528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3700" b="1" kern="0" dirty="0" smtClean="0">
                <a:solidFill>
                  <a:srgbClr val="006C31"/>
                </a:solidFill>
                <a:cs typeface="Arial" charset="0"/>
              </a:rPr>
              <a:t>«</a:t>
            </a:r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Профессия, творчество, поэзия</a:t>
            </a:r>
            <a:r>
              <a:rPr lang="ru-RU" sz="3700" b="1" kern="0" dirty="0" smtClean="0">
                <a:solidFill>
                  <a:srgbClr val="006C31"/>
                </a:solidFill>
                <a:cs typeface="Arial" charset="0"/>
              </a:rPr>
              <a:t>...»</a:t>
            </a:r>
          </a:p>
          <a:p>
            <a:pPr>
              <a:spcAft>
                <a:spcPts val="1800"/>
              </a:spcAft>
            </a:pPr>
            <a:r>
              <a:rPr lang="ru-RU" sz="3700" b="1" kern="0" dirty="0" smtClean="0">
                <a:solidFill>
                  <a:srgbClr val="006C31"/>
                </a:solidFill>
                <a:cs typeface="Arial" charset="0"/>
              </a:rPr>
              <a:t>1 </a:t>
            </a:r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мая 2013 </a:t>
            </a:r>
            <a:r>
              <a:rPr lang="ru-RU" sz="3700" b="1" kern="0" dirty="0" smtClean="0">
                <a:solidFill>
                  <a:srgbClr val="006C31"/>
                </a:solidFill>
                <a:cs typeface="Arial" charset="0"/>
              </a:rPr>
              <a:t>г.  -                       4 </a:t>
            </a:r>
            <a:r>
              <a:rPr lang="ru-RU" sz="3700" b="1" kern="0" dirty="0">
                <a:solidFill>
                  <a:srgbClr val="006C31"/>
                </a:solidFill>
                <a:cs typeface="Arial" charset="0"/>
              </a:rPr>
              <a:t>сентября 2015 </a:t>
            </a:r>
            <a:r>
              <a:rPr lang="ru-RU" sz="3700" b="1" kern="0" dirty="0" smtClean="0">
                <a:solidFill>
                  <a:srgbClr val="006C31"/>
                </a:solidFill>
                <a:cs typeface="Arial" charset="0"/>
              </a:rPr>
              <a:t>г.</a:t>
            </a:r>
            <a:endParaRPr lang="ru-RU" sz="3700" b="1" kern="0" dirty="0">
              <a:solidFill>
                <a:srgbClr val="006C31"/>
              </a:solidFill>
              <a:cs typeface="Arial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54600" y="110304263"/>
            <a:ext cx="10882313" cy="20732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07504" y="1201390"/>
            <a:ext cx="8784976" cy="5539978"/>
          </a:xfrm>
          <a:prstGeom prst="rect">
            <a:avLst/>
          </a:prstGeom>
          <a:noFill/>
          <a:ln w="57150"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indent="-533400"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повышение престижа профессии, развитие отраслевого имиджа и системы, коллективно разделяемых ценностей;</a:t>
            </a:r>
          </a:p>
          <a:p>
            <a:pPr marL="533400" indent="-533400"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открытие новой грани профессии; </a:t>
            </a:r>
          </a:p>
          <a:p>
            <a:pPr marL="533400" indent="-533400"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þ"/>
            </a:pP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вдохновение и уверенность пациентов в специалистов;</a:t>
            </a:r>
          </a:p>
          <a:p>
            <a:pPr marL="533400" indent="-533400">
              <a:spcAft>
                <a:spcPts val="3600"/>
              </a:spcAft>
              <a:buClr>
                <a:srgbClr val="C6062F"/>
              </a:buClr>
              <a:buFont typeface="Wingdings" pitchFamily="2" charset="2"/>
              <a:buChar char="þ"/>
            </a:pPr>
            <a:r>
              <a:rPr lang="ru-RU" sz="3300" b="1" kern="0" dirty="0">
                <a:solidFill>
                  <a:srgbClr val="006C31"/>
                </a:solidFill>
                <a:cs typeface="Arial" charset="0"/>
              </a:rPr>
              <a:t>положительные отзывы от коллег и пациентов.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4000" y="58688"/>
            <a:ext cx="8964488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38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Результаты проекта ОПСА «Профессия, творчество, поэзия…»</a:t>
            </a:r>
            <a:endParaRPr lang="ru-RU" sz="38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0" y="2500306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54600" y="110304263"/>
            <a:ext cx="10882313" cy="20732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D:\РАБОТА\ТИМОФЕЕВА Елена\ОПСА ключевой член\Профессия, творчество, ПОЭЗИЯ\Фото участников круглого стола\Обработанные\Untitled_Panorama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052" y="1380098"/>
            <a:ext cx="8715436" cy="4929222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179512" y="58688"/>
            <a:ext cx="8964488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38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Участницы проекта ОПСА «Профессия, творчество, поэзия…»</a:t>
            </a:r>
            <a:endParaRPr lang="ru-RU" sz="38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03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7081" y="1340768"/>
            <a:ext cx="4215399" cy="258715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10" name="Рисунок 9" descr="ОПСА СД в педиатри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149080"/>
            <a:ext cx="4176464" cy="2453554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07" y="1345898"/>
            <a:ext cx="4153069" cy="2587158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081" y="4149080"/>
            <a:ext cx="4221153" cy="2456714"/>
          </a:xfrm>
          <a:prstGeom prst="rect">
            <a:avLst/>
          </a:prstGeom>
          <a:ln w="25400">
            <a:solidFill>
              <a:srgbClr val="C00000"/>
            </a:solidFill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79512" y="202704"/>
            <a:ext cx="8964488" cy="77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5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Проект завершился. Идея живет</a:t>
            </a:r>
            <a:endParaRPr lang="ru-RU" sz="45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2131</TotalTime>
  <Words>516</Words>
  <Application>Microsoft Office PowerPoint</Application>
  <PresentationFormat>Экран (4:3)</PresentationFormat>
  <Paragraphs>81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442</cp:revision>
  <dcterms:created xsi:type="dcterms:W3CDTF">2011-11-14T08:07:07Z</dcterms:created>
  <dcterms:modified xsi:type="dcterms:W3CDTF">2018-05-02T16:42:12Z</dcterms:modified>
</cp:coreProperties>
</file>