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8"/>
  </p:notesMasterIdLst>
  <p:handoutMasterIdLst>
    <p:handoutMasterId r:id="rId19"/>
  </p:handoutMasterIdLst>
  <p:sldIdLst>
    <p:sldId id="324" r:id="rId2"/>
    <p:sldId id="330" r:id="rId3"/>
    <p:sldId id="260" r:id="rId4"/>
    <p:sldId id="344" r:id="rId5"/>
    <p:sldId id="333" r:id="rId6"/>
    <p:sldId id="334" r:id="rId7"/>
    <p:sldId id="335" r:id="rId8"/>
    <p:sldId id="336" r:id="rId9"/>
    <p:sldId id="339" r:id="rId10"/>
    <p:sldId id="340" r:id="rId11"/>
    <p:sldId id="341" r:id="rId12"/>
    <p:sldId id="342" r:id="rId13"/>
    <p:sldId id="345" r:id="rId14"/>
    <p:sldId id="343" r:id="rId15"/>
    <p:sldId id="316" r:id="rId16"/>
    <p:sldId id="29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FF99"/>
    <a:srgbClr val="A50021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263" autoAdjust="0"/>
  </p:normalViewPr>
  <p:slideViewPr>
    <p:cSldViewPr>
      <p:cViewPr varScale="1">
        <p:scale>
          <a:sx n="51" d="100"/>
          <a:sy n="51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8D163C2-21A8-4B93-A80E-C67EB558CF18}" type="datetimeFigureOut">
              <a:rPr lang="ru-RU"/>
              <a:pPr>
                <a:defRPr/>
              </a:pPr>
              <a:t>22.04.2018</a:t>
            </a:fld>
            <a:endParaRPr lang="ru-RU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C93321C-F61C-4106-933F-85DEDEDD2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409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5083E-ED59-4F31-81C5-B6D1BE3C20BD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ED6DA-AA39-46A5-B0F4-E5E3BBEF7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801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ED6DA-AA39-46A5-B0F4-E5E3BBEF7E4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3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пид4"/>
          <p:cNvPicPr>
            <a:picLocks noChangeAspect="1" noChangeArrowheads="1"/>
          </p:cNvPicPr>
          <p:nvPr/>
        </p:nvPicPr>
        <p:blipFill>
          <a:blip r:embed="rId2"/>
          <a:srcRect t="30824"/>
          <a:stretch>
            <a:fillRect/>
          </a:stretch>
        </p:blipFill>
        <p:spPr bwMode="auto">
          <a:xfrm>
            <a:off x="395288" y="371475"/>
            <a:ext cx="8353425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4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0" y="0"/>
            <a:ext cx="9144000" cy="431800"/>
          </a:xfrm>
          <a:custGeom>
            <a:avLst/>
            <a:gdLst>
              <a:gd name="G0" fmla="+- 990 0 0"/>
              <a:gd name="G1" fmla="+- 21600 0 990"/>
              <a:gd name="G2" fmla="*/ 990 1 2"/>
              <a:gd name="G3" fmla="+- 21600 0 G2"/>
              <a:gd name="G4" fmla="+/ 990 21600 2"/>
              <a:gd name="G5" fmla="+/ G1 0 2"/>
              <a:gd name="G6" fmla="*/ 21600 21600 990"/>
              <a:gd name="G7" fmla="*/ G6 1 2"/>
              <a:gd name="G8" fmla="+- 21600 0 G7"/>
              <a:gd name="G9" fmla="*/ 21600 1 2"/>
              <a:gd name="G10" fmla="+- 990 0 G9"/>
              <a:gd name="G11" fmla="?: G10 G8 0"/>
              <a:gd name="G12" fmla="?: G10 G7 21600"/>
              <a:gd name="T0" fmla="*/ 21105 w 21600"/>
              <a:gd name="T1" fmla="*/ 10800 h 21600"/>
              <a:gd name="T2" fmla="*/ 10800 w 21600"/>
              <a:gd name="T3" fmla="*/ 21600 h 21600"/>
              <a:gd name="T4" fmla="*/ 495 w 21600"/>
              <a:gd name="T5" fmla="*/ 10800 h 21600"/>
              <a:gd name="T6" fmla="*/ 10800 w 21600"/>
              <a:gd name="T7" fmla="*/ 0 h 21600"/>
              <a:gd name="T8" fmla="*/ 2295 w 21600"/>
              <a:gd name="T9" fmla="*/ 2295 h 21600"/>
              <a:gd name="T10" fmla="*/ 19305 w 21600"/>
              <a:gd name="T11" fmla="*/ 1930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990" y="21600"/>
                </a:lnTo>
                <a:lnTo>
                  <a:pt x="2061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9E27A">
                  <a:gamma/>
                  <a:shade val="46275"/>
                  <a:invGamma/>
                </a:srgbClr>
              </a:gs>
              <a:gs pos="100000">
                <a:srgbClr val="C9E27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 flipV="1">
            <a:off x="0" y="6426200"/>
            <a:ext cx="9144000" cy="431800"/>
          </a:xfrm>
          <a:custGeom>
            <a:avLst/>
            <a:gdLst>
              <a:gd name="G0" fmla="+- 1035 0 0"/>
              <a:gd name="G1" fmla="+- 21600 0 1035"/>
              <a:gd name="G2" fmla="*/ 1035 1 2"/>
              <a:gd name="G3" fmla="+- 21600 0 G2"/>
              <a:gd name="G4" fmla="+/ 1035 21600 2"/>
              <a:gd name="G5" fmla="+/ G1 0 2"/>
              <a:gd name="G6" fmla="*/ 21600 21600 1035"/>
              <a:gd name="G7" fmla="*/ G6 1 2"/>
              <a:gd name="G8" fmla="+- 21600 0 G7"/>
              <a:gd name="G9" fmla="*/ 21600 1 2"/>
              <a:gd name="G10" fmla="+- 1035 0 G9"/>
              <a:gd name="G11" fmla="?: G10 G8 0"/>
              <a:gd name="G12" fmla="?: G10 G7 21600"/>
              <a:gd name="T0" fmla="*/ 21082 w 21600"/>
              <a:gd name="T1" fmla="*/ 10800 h 21600"/>
              <a:gd name="T2" fmla="*/ 10800 w 21600"/>
              <a:gd name="T3" fmla="*/ 21600 h 21600"/>
              <a:gd name="T4" fmla="*/ 518 w 21600"/>
              <a:gd name="T5" fmla="*/ 10800 h 21600"/>
              <a:gd name="T6" fmla="*/ 10800 w 21600"/>
              <a:gd name="T7" fmla="*/ 0 h 21600"/>
              <a:gd name="T8" fmla="*/ 2318 w 21600"/>
              <a:gd name="T9" fmla="*/ 2318 h 21600"/>
              <a:gd name="T10" fmla="*/ 19282 w 21600"/>
              <a:gd name="T11" fmla="*/ 1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35" y="21600"/>
                </a:lnTo>
                <a:lnTo>
                  <a:pt x="20565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9E27A">
                  <a:gamma/>
                  <a:shade val="46275"/>
                  <a:invGamma/>
                </a:srgbClr>
              </a:gs>
              <a:gs pos="100000">
                <a:srgbClr val="C9E27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custGeom>
            <a:avLst/>
            <a:gdLst>
              <a:gd name="G0" fmla="+- 1315 0 0"/>
              <a:gd name="G1" fmla="+- 21600 0 1315"/>
              <a:gd name="G2" fmla="*/ 1315 1 2"/>
              <a:gd name="G3" fmla="+- 21600 0 G2"/>
              <a:gd name="G4" fmla="+/ 1315 21600 2"/>
              <a:gd name="G5" fmla="+/ G1 0 2"/>
              <a:gd name="G6" fmla="*/ 21600 21600 1315"/>
              <a:gd name="G7" fmla="*/ G6 1 2"/>
              <a:gd name="G8" fmla="+- 21600 0 G7"/>
              <a:gd name="G9" fmla="*/ 21600 1 2"/>
              <a:gd name="G10" fmla="+- 1315 0 G9"/>
              <a:gd name="G11" fmla="?: G10 G8 0"/>
              <a:gd name="G12" fmla="?: G10 G7 21600"/>
              <a:gd name="T0" fmla="*/ 20942 w 21600"/>
              <a:gd name="T1" fmla="*/ 10800 h 21600"/>
              <a:gd name="T2" fmla="*/ 10800 w 21600"/>
              <a:gd name="T3" fmla="*/ 21600 h 21600"/>
              <a:gd name="T4" fmla="*/ 658 w 21600"/>
              <a:gd name="T5" fmla="*/ 10800 h 21600"/>
              <a:gd name="T6" fmla="*/ 10800 w 21600"/>
              <a:gd name="T7" fmla="*/ 0 h 21600"/>
              <a:gd name="T8" fmla="*/ 2458 w 21600"/>
              <a:gd name="T9" fmla="*/ 2458 h 21600"/>
              <a:gd name="T10" fmla="*/ 19142 w 21600"/>
              <a:gd name="T11" fmla="*/ 191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315" y="21600"/>
                </a:lnTo>
                <a:lnTo>
                  <a:pt x="20285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9E27A">
                  <a:gamma/>
                  <a:shade val="46275"/>
                  <a:invGamma/>
                </a:srgbClr>
              </a:gs>
              <a:gs pos="100000">
                <a:srgbClr val="C9E27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 rot="5400000" flipH="1">
            <a:off x="5499100" y="3213100"/>
            <a:ext cx="6858000" cy="431800"/>
          </a:xfrm>
          <a:custGeom>
            <a:avLst/>
            <a:gdLst>
              <a:gd name="G0" fmla="+- 1315 0 0"/>
              <a:gd name="G1" fmla="+- 21600 0 1315"/>
              <a:gd name="G2" fmla="*/ 1315 1 2"/>
              <a:gd name="G3" fmla="+- 21600 0 G2"/>
              <a:gd name="G4" fmla="+/ 1315 21600 2"/>
              <a:gd name="G5" fmla="+/ G1 0 2"/>
              <a:gd name="G6" fmla="*/ 21600 21600 1315"/>
              <a:gd name="G7" fmla="*/ G6 1 2"/>
              <a:gd name="G8" fmla="+- 21600 0 G7"/>
              <a:gd name="G9" fmla="*/ 21600 1 2"/>
              <a:gd name="G10" fmla="+- 1315 0 G9"/>
              <a:gd name="G11" fmla="?: G10 G8 0"/>
              <a:gd name="G12" fmla="?: G10 G7 21600"/>
              <a:gd name="T0" fmla="*/ 20942 w 21600"/>
              <a:gd name="T1" fmla="*/ 10800 h 21600"/>
              <a:gd name="T2" fmla="*/ 10800 w 21600"/>
              <a:gd name="T3" fmla="*/ 21600 h 21600"/>
              <a:gd name="T4" fmla="*/ 658 w 21600"/>
              <a:gd name="T5" fmla="*/ 10800 h 21600"/>
              <a:gd name="T6" fmla="*/ 10800 w 21600"/>
              <a:gd name="T7" fmla="*/ 0 h 21600"/>
              <a:gd name="T8" fmla="*/ 2458 w 21600"/>
              <a:gd name="T9" fmla="*/ 2458 h 21600"/>
              <a:gd name="T10" fmla="*/ 19142 w 21600"/>
              <a:gd name="T11" fmla="*/ 191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315" y="21600"/>
                </a:lnTo>
                <a:lnTo>
                  <a:pt x="20285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9E27A">
                  <a:gamma/>
                  <a:shade val="46275"/>
                  <a:invGamma/>
                </a:srgbClr>
              </a:gs>
              <a:gs pos="100000">
                <a:srgbClr val="C9E27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07950" y="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i="1" dirty="0"/>
              <a:t>        БОУ ОО «Центр повышения квалификации работников здравоохранения»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00113" y="1484313"/>
            <a:ext cx="7342187" cy="2767012"/>
          </a:xfrm>
        </p:spPr>
        <p:txBody>
          <a:bodyPr/>
          <a:lstStyle>
            <a:lvl1pPr>
              <a:defRPr sz="4800">
                <a:solidFill>
                  <a:srgbClr val="0066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4581525"/>
            <a:ext cx="3309937" cy="1008063"/>
          </a:xfrm>
        </p:spPr>
        <p:txBody>
          <a:bodyPr/>
          <a:lstStyle>
            <a:lvl1pPr marL="0" indent="0" algn="ctr">
              <a:buFontTx/>
              <a:buNone/>
              <a:defRPr sz="2400" i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4520-D2B3-4C5A-B73F-A326FAB55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AAE9-B7B0-45D3-A922-B0B3E8E81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5475" y="376238"/>
            <a:ext cx="2168525" cy="5749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376238"/>
            <a:ext cx="6354762" cy="5749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0D39F-8455-4EAE-8EF1-5625FB1DA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75" y="376238"/>
            <a:ext cx="6156325" cy="9413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68313" y="1600200"/>
            <a:ext cx="8218487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0B292-CAA5-4659-B882-E8EE955F8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75" y="376238"/>
            <a:ext cx="6156325" cy="9413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68313" y="1600200"/>
            <a:ext cx="403225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52963" y="1600200"/>
            <a:ext cx="4033837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52963" y="3938588"/>
            <a:ext cx="4033837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F0075-F2A7-4529-A662-5B9F4D9C5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675" y="376238"/>
            <a:ext cx="6156325" cy="9413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600200"/>
            <a:ext cx="403225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12D7E-C1A5-40E2-9AD3-354085FFC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59742-5A41-4469-950D-B108A08DC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75475-F724-4043-9AF3-3EE0D4EBF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600200"/>
            <a:ext cx="40322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21B90-27B6-48F7-9D97-EDE446162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D1C3-D66E-4BD6-AAB5-9EED05FB3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45CCB-6B6B-4584-BFF0-F20E9F112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182AD-2BB5-4C06-9783-8A1F516F7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BAA3E-AD05-4CD1-B8CC-FA3844875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9773C-D932-4134-AB7E-4B17E3962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2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304800"/>
            <a:ext cx="1331913" cy="1008063"/>
          </a:xfrm>
          <a:prstGeom prst="rect">
            <a:avLst/>
          </a:prstGeom>
          <a:gradFill rotWithShape="1">
            <a:gsLst>
              <a:gs pos="0">
                <a:srgbClr val="B6D84D">
                  <a:gamma/>
                  <a:shade val="46275"/>
                  <a:invGamma/>
                </a:srgbClr>
              </a:gs>
              <a:gs pos="100000">
                <a:srgbClr val="B6D84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2195513" y="304800"/>
            <a:ext cx="6948487" cy="1008063"/>
          </a:xfrm>
          <a:prstGeom prst="rect">
            <a:avLst/>
          </a:prstGeom>
          <a:gradFill rotWithShape="1">
            <a:gsLst>
              <a:gs pos="0">
                <a:srgbClr val="B6D84D"/>
              </a:gs>
              <a:gs pos="100000">
                <a:srgbClr val="B6D84D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6020" name="AutoShape 4"/>
          <p:cNvSpPr>
            <a:spLocks noChangeArrowheads="1"/>
          </p:cNvSpPr>
          <p:nvPr/>
        </p:nvSpPr>
        <p:spPr bwMode="auto">
          <a:xfrm>
            <a:off x="684213" y="-100013"/>
            <a:ext cx="2159000" cy="1916113"/>
          </a:xfrm>
          <a:prstGeom prst="diamond">
            <a:avLst/>
          </a:prstGeom>
          <a:solidFill>
            <a:srgbClr val="C9E27A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611188" y="0"/>
            <a:ext cx="3097212" cy="304800"/>
          </a:xfrm>
          <a:prstGeom prst="rect">
            <a:avLst/>
          </a:prstGeom>
          <a:solidFill>
            <a:srgbClr val="C9E2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987675" y="376238"/>
            <a:ext cx="6156325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DA8DE8-440D-414F-B24B-D05569F1F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539750" y="1339850"/>
            <a:ext cx="3097213" cy="936625"/>
          </a:xfrm>
          <a:prstGeom prst="rect">
            <a:avLst/>
          </a:prstGeom>
          <a:solidFill>
            <a:srgbClr val="C9E2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00200"/>
            <a:ext cx="82184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2060" name="Picture 12" descr="Безимени-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1579843">
            <a:off x="0" y="476250"/>
            <a:ext cx="6318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61" name="Group 13"/>
          <p:cNvGrpSpPr>
            <a:grpSpLocks/>
          </p:cNvGrpSpPr>
          <p:nvPr/>
        </p:nvGrpSpPr>
        <p:grpSpPr bwMode="auto">
          <a:xfrm>
            <a:off x="827088" y="84138"/>
            <a:ext cx="1838325" cy="1544637"/>
            <a:chOff x="884" y="1661"/>
            <a:chExt cx="1158" cy="973"/>
          </a:xfrm>
        </p:grpSpPr>
        <p:pic>
          <p:nvPicPr>
            <p:cNvPr id="2062" name="Picture 14" descr="3"/>
            <p:cNvPicPr>
              <a:picLocks noChangeAspect="1" noChangeArrowheads="1"/>
            </p:cNvPicPr>
            <p:nvPr userDrawn="1"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884" y="1661"/>
              <a:ext cx="1158" cy="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031" name="AutoShape 15"/>
            <p:cNvSpPr>
              <a:spLocks noChangeArrowheads="1"/>
            </p:cNvSpPr>
            <p:nvPr userDrawn="1"/>
          </p:nvSpPr>
          <p:spPr bwMode="auto">
            <a:xfrm>
              <a:off x="884" y="1661"/>
              <a:ext cx="1158" cy="973"/>
            </a:xfrm>
            <a:prstGeom prst="diamond">
              <a:avLst/>
            </a:prstGeom>
            <a:noFill/>
            <a:ln w="28575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99"/>
          </a:solidFill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6512" y="2276921"/>
            <a:ext cx="9144000" cy="10080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400" b="1" i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СОЦИАЛЬНЫЕ  И  ПСИХОЛОГИЧЕСКИЕ АСПЕКТЫ  ПРИ  ОКАЗАНИИ МЕДИЦИНСКОЙ ПОМОЩИ                                            ПАЦИЕНТАМ С ВИЧ-ИНФЕКЦИЕЙ</a:t>
            </a:r>
          </a:p>
        </p:txBody>
      </p:sp>
      <p:pic>
        <p:nvPicPr>
          <p:cNvPr id="7" name="Picture 9" descr="ОП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356659"/>
            <a:ext cx="817737" cy="11071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57224" y="285728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Расширенное заседание </a:t>
            </a:r>
            <a:r>
              <a:rPr lang="ru-RU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этического </a:t>
            </a:r>
            <a:r>
              <a:rPr lang="ru-RU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комитета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Омской региональной общественной организации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«Омская профессиональная сестринская ассоциация»</a:t>
            </a:r>
          </a:p>
          <a:p>
            <a:endParaRPr lang="ru-RU" dirty="0"/>
          </a:p>
        </p:txBody>
      </p:sp>
      <p:pic>
        <p:nvPicPr>
          <p:cNvPr id="10" name="Picture 5" descr="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7822050" y="214290"/>
            <a:ext cx="1214446" cy="146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392060" y="4915034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/>
              <a:t>М.Э. </a:t>
            </a:r>
            <a:r>
              <a:rPr lang="en-US" b="1" i="1" dirty="0" smtClean="0"/>
              <a:t> </a:t>
            </a:r>
            <a:r>
              <a:rPr lang="ru-RU" b="1" i="1" dirty="0" smtClean="0"/>
              <a:t>Перетятько, </a:t>
            </a:r>
            <a:endParaRPr lang="ru-RU" b="1" i="1" dirty="0" smtClean="0"/>
          </a:p>
          <a:p>
            <a:pPr algn="r"/>
            <a:r>
              <a:rPr lang="ru-RU" b="1" i="1" dirty="0" smtClean="0"/>
              <a:t>старшая медицинская сестра стационара</a:t>
            </a:r>
            <a:endParaRPr lang="ru-RU" b="1" i="1" dirty="0" smtClean="0"/>
          </a:p>
          <a:p>
            <a:pPr algn="r"/>
            <a:r>
              <a:rPr lang="ru-RU" b="1" i="1" dirty="0" smtClean="0"/>
              <a:t>БУЗОО </a:t>
            </a:r>
            <a:r>
              <a:rPr lang="ru-RU" b="1" i="1" dirty="0" smtClean="0"/>
              <a:t>«ГКБ </a:t>
            </a:r>
            <a:r>
              <a:rPr lang="ru-RU" b="1" i="1" dirty="0" smtClean="0"/>
              <a:t>№1 им. Кабанова А.Н</a:t>
            </a:r>
            <a:r>
              <a:rPr lang="ru-RU" i="1" dirty="0" smtClean="0"/>
              <a:t>.»</a:t>
            </a:r>
            <a:endParaRPr lang="ru-RU" i="1" dirty="0" smtClean="0"/>
          </a:p>
          <a:p>
            <a:pPr algn="r"/>
            <a:endParaRPr lang="ru-RU" b="1" i="1" dirty="0" smtClean="0"/>
          </a:p>
          <a:p>
            <a:pPr algn="r"/>
            <a:r>
              <a:rPr lang="ru-RU" b="1" i="1" dirty="0" smtClean="0"/>
              <a:t>(</a:t>
            </a:r>
            <a:r>
              <a:rPr lang="ru-RU" b="1" i="1" dirty="0" smtClean="0"/>
              <a:t>по материалам </a:t>
            </a:r>
            <a:r>
              <a:rPr lang="ru-RU" b="1" i="1" dirty="0" smtClean="0"/>
              <a:t>ЦПК </a:t>
            </a:r>
            <a:r>
              <a:rPr lang="ru-RU" b="1" i="1" dirty="0" smtClean="0"/>
              <a:t>РЗ</a:t>
            </a:r>
            <a:r>
              <a:rPr lang="ru-RU" b="1" i="1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6156325" cy="941387"/>
          </a:xfrm>
        </p:spPr>
        <p:txBody>
          <a:bodyPr/>
          <a:lstStyle/>
          <a:p>
            <a:r>
              <a:rPr lang="ru-RU" sz="34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Преодоление эмоционального стресса 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0" y="1697288"/>
            <a:ext cx="9144000" cy="497207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A50021"/>
                </a:solidFill>
              </a:rPr>
              <a:t>1-й этап</a:t>
            </a:r>
            <a:r>
              <a:rPr lang="ru-RU" sz="2400" b="1" dirty="0" smtClean="0"/>
              <a:t> - сообщение диагноза, предоставление информации о ВИЧ-инфекции, разъяснение разницы между ВИЧ и </a:t>
            </a:r>
            <a:r>
              <a:rPr lang="ru-RU" sz="2400" b="1" dirty="0" err="1" smtClean="0"/>
              <a:t>СПИДом</a:t>
            </a:r>
            <a:r>
              <a:rPr lang="ru-RU" sz="2400" b="1" dirty="0" smtClean="0"/>
              <a:t>, профилактика передачи заболевания, оказание психологической поддержки, предупреждение суицида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A50021"/>
                </a:solidFill>
              </a:rPr>
              <a:t>2-й этап </a:t>
            </a:r>
            <a:r>
              <a:rPr lang="ru-RU" sz="2400" b="1" dirty="0" smtClean="0"/>
              <a:t>-  обсуждение с медицинским работником вопроса  раскрытия своего диагноза другим людям (половому партнеру, близким, родственникам, друзьям)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A50021"/>
                </a:solidFill>
              </a:rPr>
              <a:t>3-й этап </a:t>
            </a:r>
            <a:r>
              <a:rPr lang="ru-RU" sz="2400" b="1" dirty="0" smtClean="0">
                <a:solidFill>
                  <a:srgbClr val="002060"/>
                </a:solidFill>
              </a:rPr>
              <a:t>-  </a:t>
            </a:r>
            <a:r>
              <a:rPr lang="ru-RU" sz="2400" b="1" dirty="0" smtClean="0"/>
              <a:t>формирование у пациента здоровье сберегающего </a:t>
            </a:r>
            <a:r>
              <a:rPr lang="ru-RU" sz="2400" b="1" dirty="0" smtClean="0"/>
              <a:t>поведения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2808163" y="260648"/>
            <a:ext cx="6156325" cy="941387"/>
          </a:xfrm>
        </p:spPr>
        <p:txBody>
          <a:bodyPr/>
          <a:lstStyle/>
          <a:p>
            <a:r>
              <a:rPr lang="ru-RU" sz="34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Психологический аспект медицинской помощи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72008" y="1628800"/>
            <a:ext cx="9036496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FontTx/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</a:t>
            </a:r>
            <a:r>
              <a:rPr lang="ru-RU" sz="2800" b="1" i="1" dirty="0" smtClean="0">
                <a:solidFill>
                  <a:srgbClr val="A50021"/>
                </a:solidFill>
              </a:rPr>
              <a:t>Индивидуальная работа с пациентом: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dirty="0" smtClean="0"/>
              <a:t>помощь пациенту на этапе принятия информации о своем положительном ВИЧ-статусе и понимания его значения 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dirty="0" smtClean="0"/>
              <a:t>поддержка пациента на этапе раскрытия своего диагноза близким людям 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dirty="0" smtClean="0"/>
              <a:t>помощь пациенту в осознании важности продолжать жить, получать лечение и вести полноценную жизнь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endParaRPr lang="ru-RU" sz="28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2736155" y="260648"/>
            <a:ext cx="6156325" cy="941387"/>
          </a:xfrm>
        </p:spPr>
        <p:txBody>
          <a:bodyPr/>
          <a:lstStyle/>
          <a:p>
            <a:r>
              <a:rPr lang="ru-RU" sz="34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Психологический аспект медицинской помощи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35496" y="1600200"/>
            <a:ext cx="8929717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FontTx/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 </a:t>
            </a:r>
            <a:r>
              <a:rPr lang="ru-RU" b="1" i="1" dirty="0" smtClean="0">
                <a:solidFill>
                  <a:srgbClr val="A50021"/>
                </a:solidFill>
              </a:rPr>
              <a:t>Групповая работа с пациентами: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i="1" u="sng" dirty="0" smtClean="0">
                <a:solidFill>
                  <a:srgbClr val="A50021"/>
                </a:solidFill>
              </a:rPr>
              <a:t>Группы поддержки</a:t>
            </a:r>
            <a:r>
              <a:rPr lang="ru-RU" sz="2800" i="1" u="sng" dirty="0" smtClean="0">
                <a:solidFill>
                  <a:srgbClr val="A50021"/>
                </a:solidFill>
              </a:rPr>
              <a:t> </a:t>
            </a:r>
            <a:r>
              <a:rPr lang="ru-RU" sz="2800" b="1" dirty="0" smtClean="0"/>
              <a:t>- ведут психолог либо социальный работник, которые занимаются созданием и развитием группы.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i="1" u="sng" dirty="0" smtClean="0">
                <a:solidFill>
                  <a:srgbClr val="A50021"/>
                </a:solidFill>
              </a:rPr>
              <a:t>Группы взаимопомощи</a:t>
            </a:r>
            <a:r>
              <a:rPr lang="ru-RU" sz="2800" i="1" u="sng" dirty="0" smtClean="0">
                <a:solidFill>
                  <a:srgbClr val="A50021"/>
                </a:solidFill>
              </a:rPr>
              <a:t> </a:t>
            </a:r>
            <a:r>
              <a:rPr lang="ru-RU" sz="2800" b="1" dirty="0" smtClean="0"/>
              <a:t>ответственность за работу и проведение встреч возлагается на людей, живущих с ВИЧ-заболеванием.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800" b="1" i="1" u="sng" dirty="0" smtClean="0">
                <a:solidFill>
                  <a:srgbClr val="A50021"/>
                </a:solidFill>
              </a:rPr>
              <a:t>Психотерапевтические группы</a:t>
            </a:r>
            <a:r>
              <a:rPr lang="ru-RU" sz="2800" i="1" u="sng" dirty="0" smtClean="0">
                <a:solidFill>
                  <a:srgbClr val="A50021"/>
                </a:solidFill>
              </a:rPr>
              <a:t> </a:t>
            </a:r>
            <a:r>
              <a:rPr lang="ru-RU" sz="2800" b="1" dirty="0" smtClean="0"/>
              <a:t>организует и ведет психотерапевт</a:t>
            </a:r>
            <a:r>
              <a:rPr lang="ru-RU" sz="2800" b="1" dirty="0" smtClean="0"/>
              <a:t>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444208" cy="1317625"/>
          </a:xfrm>
        </p:spPr>
        <p:txBody>
          <a:bodyPr/>
          <a:lstStyle/>
          <a:p>
            <a:r>
              <a:rPr lang="ru-RU" sz="29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Профилактическое образование </a:t>
            </a:r>
            <a:br>
              <a:rPr lang="ru-RU" sz="29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9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области ВИЧ</a:t>
            </a:r>
            <a:r>
              <a:rPr lang="en-US" sz="29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</a:t>
            </a:r>
            <a:r>
              <a:rPr lang="ru-RU" sz="29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СПИДа</a:t>
            </a:r>
            <a:endParaRPr lang="ru-RU" sz="2900" dirty="0" smtClean="0">
              <a:ln w="11430">
                <a:solidFill>
                  <a:schemeClr val="tx1"/>
                </a:solidFill>
              </a:ln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http://xn--80a1adi.xn--p1ai/img/images/gorodskaya-poliklinika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361" y="3402967"/>
            <a:ext cx="5040560" cy="33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xn--80a1adi.xn--p1ai/img/images/centr-medicinskoy-reabilitacii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0837"/>
            <a:ext cx="3548336" cy="354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xn--80a1adi.xn--p1ai/img/images/emblema-akc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148" y="3809274"/>
            <a:ext cx="1217431" cy="127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69146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Безимени-1.gif"/>
          <p:cNvPicPr>
            <a:picLocks noChangeAspect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5715000" y="1285860"/>
            <a:ext cx="3429000" cy="541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2843808" y="142852"/>
            <a:ext cx="6300192" cy="1317625"/>
          </a:xfrm>
        </p:spPr>
        <p:txBody>
          <a:bodyPr/>
          <a:lstStyle/>
          <a:p>
            <a:r>
              <a:rPr lang="ru-RU" sz="27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Целевые группы профилактического просвещения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0" y="1751784"/>
            <a:ext cx="8218487" cy="4483113"/>
          </a:xfrm>
        </p:spPr>
        <p:txBody>
          <a:bodyPr/>
          <a:lstStyle/>
          <a:p>
            <a:pPr marL="514350" indent="-514350">
              <a:spcBef>
                <a:spcPts val="0"/>
              </a:spcBef>
              <a:spcAft>
                <a:spcPts val="1800"/>
              </a:spcAft>
              <a:buFontTx/>
              <a:buAutoNum type="arabicPeriod"/>
            </a:pPr>
            <a:r>
              <a:rPr lang="ru-RU" sz="2800" b="1" dirty="0" smtClean="0"/>
              <a:t>Здоровые несовершеннолетние.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Tx/>
              <a:buAutoNum type="arabicPeriod"/>
            </a:pPr>
            <a:r>
              <a:rPr lang="ru-RU" sz="2800" b="1" dirty="0" smtClean="0"/>
              <a:t>Несовершеннолетние групп                            риска.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Tx/>
              <a:buAutoNum type="arabicPeriod"/>
            </a:pPr>
            <a:r>
              <a:rPr lang="ru-RU" sz="2800" b="1" dirty="0" smtClean="0"/>
              <a:t>ВИЧ-инфицированные несовершеннолетние.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Tx/>
              <a:buAutoNum type="arabicPeriod"/>
            </a:pPr>
            <a:r>
              <a:rPr lang="ru-RU" sz="2800" b="1" dirty="0" smtClean="0"/>
              <a:t>Контактирующие с ВИЧ-инфицированными лица.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Tx/>
              <a:buAutoNum type="arabicPeriod"/>
            </a:pPr>
            <a:r>
              <a:rPr lang="ru-RU" sz="2800" b="1" dirty="0" smtClean="0"/>
              <a:t>Все, кто обращается за                       медицинской помощью.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</a:pPr>
            <a:endParaRPr lang="ru-RU" dirty="0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335837" cy="941387"/>
          </a:xfrm>
        </p:spPr>
        <p:txBody>
          <a:bodyPr/>
          <a:lstStyle/>
          <a:p>
            <a:r>
              <a:rPr lang="ru-RU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Профилактика должна быть направлена на:</a:t>
            </a:r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25151" y="1628800"/>
            <a:ext cx="9118849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600" b="1" dirty="0" smtClean="0"/>
              <a:t>формирование и развитие защитных факторов, препятствующих ВИЧ-инфицированию (образовательная работа по половому воспитанию</a:t>
            </a:r>
            <a:r>
              <a:rPr lang="ru-RU" sz="2600" dirty="0" smtClean="0"/>
              <a:t>,</a:t>
            </a:r>
            <a:r>
              <a:rPr lang="ru-RU" sz="2600" b="1" dirty="0" smtClean="0"/>
              <a:t> информация </a:t>
            </a:r>
            <a:r>
              <a:rPr lang="ru-RU" sz="2600" dirty="0" smtClean="0"/>
              <a:t> </a:t>
            </a:r>
            <a:r>
              <a:rPr lang="ru-RU" sz="2600" b="1" dirty="0" smtClean="0"/>
              <a:t>о сущности ВИЧ/</a:t>
            </a:r>
            <a:r>
              <a:rPr lang="ru-RU" sz="2600" b="1" dirty="0" err="1" smtClean="0"/>
              <a:t>СПИДа</a:t>
            </a:r>
            <a:r>
              <a:rPr lang="ru-RU" sz="2600" b="1" dirty="0" smtClean="0"/>
              <a:t> и путях его предупреждения</a:t>
            </a:r>
            <a:r>
              <a:rPr lang="ru-RU" sz="2600" dirty="0" smtClean="0"/>
              <a:t>)</a:t>
            </a:r>
            <a:r>
              <a:rPr lang="ru-RU" sz="2600" b="1" dirty="0" smtClean="0"/>
              <a:t>;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600" b="1" dirty="0" smtClean="0"/>
              <a:t>пропаганда здорового образа жизни;</a:t>
            </a:r>
            <a:endParaRPr lang="ru-RU" sz="2600" dirty="0" smtClean="0"/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600" b="1" dirty="0" smtClean="0"/>
              <a:t>развитие навыков преодоления сложных жизненных обстоятельств;</a:t>
            </a:r>
          </a:p>
          <a:p>
            <a:pPr>
              <a:spcBef>
                <a:spcPts val="0"/>
              </a:spcBef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600" b="1" dirty="0" smtClean="0"/>
              <a:t>обучение социально безопасной модели поведения.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120" y="2132856"/>
            <a:ext cx="5715040" cy="2232025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000" b="1" i="1" dirty="0" smtClean="0">
                <a:solidFill>
                  <a:srgbClr val="A50021"/>
                </a:solidFill>
              </a:rPr>
              <a:t>БЕРЕГИТЕ СЕБЯ И</a:t>
            </a:r>
          </a:p>
          <a:p>
            <a:pPr algn="ctr" eaLnBrk="1" hangingPunct="1">
              <a:buNone/>
            </a:pPr>
            <a:r>
              <a:rPr lang="ru-RU" sz="4000" b="1" i="1" dirty="0" smtClean="0">
                <a:solidFill>
                  <a:srgbClr val="A50021"/>
                </a:solidFill>
              </a:rPr>
              <a:t> СВОИХ БЛИЗКИХ!</a:t>
            </a:r>
          </a:p>
          <a:p>
            <a:pPr algn="ctr" eaLnBrk="1" hangingPunct="1">
              <a:buFontTx/>
              <a:buNone/>
            </a:pPr>
            <a:endParaRPr lang="ru-RU" sz="4400" b="1" dirty="0" smtClean="0"/>
          </a:p>
          <a:p>
            <a:pPr algn="ctr" eaLnBrk="1" hangingPunct="1">
              <a:buFontTx/>
              <a:buNone/>
            </a:pPr>
            <a:r>
              <a:rPr lang="ru-RU" sz="4400" b="1" dirty="0" smtClean="0"/>
              <a:t>Благодарю </a:t>
            </a:r>
            <a:r>
              <a:rPr lang="ru-RU" sz="4400" b="1" dirty="0" smtClean="0"/>
              <a:t>за внимание</a:t>
            </a:r>
            <a:r>
              <a:rPr lang="ru-RU" sz="4400" b="1" dirty="0" smtClean="0"/>
              <a:t>!</a:t>
            </a:r>
            <a:endParaRPr lang="ru-RU" sz="4400" b="1" dirty="0" smtClean="0"/>
          </a:p>
        </p:txBody>
      </p:sp>
      <p:pic>
        <p:nvPicPr>
          <p:cNvPr id="3" name="Picture 4" descr="3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5857883" y="1556792"/>
            <a:ext cx="3049007" cy="4882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771800" y="116632"/>
            <a:ext cx="63367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3200" b="1" i="1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eaLnBrk="0" hangingPunct="0">
              <a:defRPr sz="3200" b="1" i="1">
                <a:solidFill>
                  <a:schemeClr val="bg1"/>
                </a:solidFill>
              </a:defRPr>
            </a:lvl2pPr>
            <a:lvl3pPr algn="ctr" eaLnBrk="0" hangingPunct="0">
              <a:defRPr sz="3200" b="1" i="1">
                <a:solidFill>
                  <a:schemeClr val="bg1"/>
                </a:solidFill>
              </a:defRPr>
            </a:lvl3pPr>
            <a:lvl4pPr algn="ctr" eaLnBrk="0" hangingPunct="0">
              <a:defRPr sz="3200" b="1" i="1">
                <a:solidFill>
                  <a:schemeClr val="bg1"/>
                </a:solidFill>
              </a:defRPr>
            </a:lvl4pPr>
            <a:lvl5pPr algn="ctr" eaLnBrk="0" hangingPunct="0">
              <a:defRPr sz="3200" b="1" i="1">
                <a:solidFill>
                  <a:schemeClr val="bg1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bg1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bg1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bg1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bg1"/>
                </a:solidFill>
              </a:defRPr>
            </a:lvl9pPr>
          </a:lstStyle>
          <a:p>
            <a:r>
              <a:rPr lang="ru-RU" sz="2500" dirty="0" smtClean="0"/>
              <a:t>Социальные  и  психологические аспекты  при  оказании </a:t>
            </a:r>
            <a:r>
              <a:rPr lang="ru-RU" sz="2500" smtClean="0"/>
              <a:t>медицинской помощи </a:t>
            </a:r>
            <a:r>
              <a:rPr lang="ru-RU" sz="2500" dirty="0" smtClean="0"/>
              <a:t>пациентам с ВИЧ-инфекцией</a:t>
            </a:r>
            <a:endParaRPr lang="ru-RU" sz="25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erepis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15370" cy="5072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188640"/>
            <a:ext cx="6429388" cy="1143008"/>
          </a:xfrm>
        </p:spPr>
        <p:txBody>
          <a:bodyPr/>
          <a:lstStyle/>
          <a:p>
            <a:pPr eaLnBrk="1" hangingPunct="1"/>
            <a:r>
              <a:rPr lang="ru-RU" dirty="0" smtClean="0">
                <a:ln w="11430"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цель– не допустить развитие эпидемии  ВИЧ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179" y="332656"/>
            <a:ext cx="6156325" cy="758825"/>
          </a:xfrm>
        </p:spPr>
        <p:txBody>
          <a:bodyPr/>
          <a:lstStyle/>
          <a:p>
            <a:pPr eaLnBrk="1" hangingPunct="1"/>
            <a:r>
              <a:rPr lang="ru-RU" sz="50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Стигматизация -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1880" y="1772816"/>
            <a:ext cx="5652120" cy="3097213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Clr>
                <a:srgbClr val="A50021"/>
              </a:buClr>
              <a:buNone/>
            </a:pPr>
            <a:r>
              <a:rPr lang="ru-RU" sz="3500" b="1" kern="1200" dirty="0" smtClean="0">
                <a:latin typeface="Arial" charset="0"/>
              </a:rPr>
              <a:t>формирование </a:t>
            </a:r>
            <a:r>
              <a:rPr lang="ru-RU" sz="3500" b="1" kern="1200" dirty="0" smtClean="0">
                <a:latin typeface="Arial" charset="0"/>
              </a:rPr>
              <a:t>заблуждений,                     навешивание ярлыков </a:t>
            </a:r>
            <a:r>
              <a:rPr lang="ru-RU" sz="3500" b="1" kern="1200" dirty="0" smtClean="0">
                <a:latin typeface="Arial" charset="0"/>
              </a:rPr>
              <a:t> и </a:t>
            </a:r>
            <a:r>
              <a:rPr lang="ru-RU" sz="3500" b="1" kern="1200" dirty="0" smtClean="0">
                <a:latin typeface="Arial" charset="0"/>
              </a:rPr>
              <a:t>штампов, заставляющих относиться к человеку как к носителю нежелательных качеств</a:t>
            </a:r>
          </a:p>
        </p:txBody>
      </p:sp>
      <p:pic>
        <p:nvPicPr>
          <p:cNvPr id="5" name="Picture 5" descr="494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916832"/>
            <a:ext cx="3161497" cy="4225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179" y="332656"/>
            <a:ext cx="6156325" cy="758825"/>
          </a:xfrm>
        </p:spPr>
        <p:txBody>
          <a:bodyPr/>
          <a:lstStyle/>
          <a:p>
            <a:pPr eaLnBrk="1" hangingPunct="1"/>
            <a:r>
              <a:rPr lang="ru-RU" sz="5000" dirty="0" err="1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СПИДофобия</a:t>
            </a:r>
            <a:endParaRPr lang="ru-RU" sz="5000" dirty="0" smtClean="0">
              <a:ln w="11430">
                <a:solidFill>
                  <a:schemeClr val="tx1"/>
                </a:solidFill>
              </a:ln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7904" y="1844824"/>
            <a:ext cx="5436096" cy="30972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ts val="0"/>
              </a:spcBef>
              <a:buClr>
                <a:srgbClr val="A50021"/>
              </a:buClr>
              <a:buNone/>
            </a:pPr>
            <a:r>
              <a:rPr lang="ru-RU" sz="3700" b="1" kern="1200" dirty="0">
                <a:latin typeface="Arial" charset="0"/>
              </a:rPr>
              <a:t>чрезвычайная степень обеспокоенности некоторых людей тем, что они могут заболеть СПИДом</a:t>
            </a:r>
            <a:endParaRPr lang="ru-RU" sz="3700" b="1" kern="1200" dirty="0">
              <a:latin typeface="Arial" charset="0"/>
            </a:endParaRPr>
          </a:p>
        </p:txBody>
      </p:sp>
      <p:pic>
        <p:nvPicPr>
          <p:cNvPr id="1026" name="Picture 2" descr="http://www.telzir.ru/wp-content/uploads/2015/08/kartinka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3387825" cy="184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jizn.com/wp-content/uploads/2015/10/39464dd2-cdb4-4d69-9f61-6113e66b6a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3387825" cy="268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46668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12" y="332656"/>
            <a:ext cx="6429388" cy="941387"/>
          </a:xfrm>
        </p:spPr>
        <p:txBody>
          <a:bodyPr/>
          <a:lstStyle/>
          <a:p>
            <a:pPr eaLnBrk="1" hangingPunct="1"/>
            <a:r>
              <a:rPr lang="ru-RU" sz="28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Психологические особенности ВИЧ-инфицированных пациентов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556792"/>
            <a:ext cx="9038903" cy="4608513"/>
          </a:xfrm>
          <a:noFill/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900" b="1" dirty="0" smtClean="0">
                <a:latin typeface="Arial Narrow" pitchFamily="34" charset="0"/>
              </a:rPr>
              <a:t>Перестройка ценностно-смысловой сферы личности.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900" b="1" dirty="0" smtClean="0">
                <a:latin typeface="Arial Narrow" pitchFamily="34" charset="0"/>
              </a:rPr>
              <a:t>Эмоциональная нестабильность и отрицательный эмоциональный фон, человек сталкивается сразу </a:t>
            </a:r>
            <a:r>
              <a:rPr lang="ru-RU" sz="2900" b="1" dirty="0" smtClean="0">
                <a:latin typeface="Arial Narrow" pitchFamily="34" charset="0"/>
              </a:rPr>
              <a:t>             с </a:t>
            </a:r>
            <a:r>
              <a:rPr lang="ru-RU" sz="2900" b="1" dirty="0" smtClean="0">
                <a:latin typeface="Arial Narrow" pitchFamily="34" charset="0"/>
              </a:rPr>
              <a:t>несколькими проблемами и не видит выхода </a:t>
            </a:r>
            <a:r>
              <a:rPr lang="ru-RU" sz="2900" b="1" dirty="0" smtClean="0">
                <a:latin typeface="Arial Narrow" pitchFamily="34" charset="0"/>
              </a:rPr>
              <a:t>                   из </a:t>
            </a:r>
            <a:r>
              <a:rPr lang="ru-RU" sz="2900" b="1" dirty="0" smtClean="0">
                <a:latin typeface="Arial Narrow" pitchFamily="34" charset="0"/>
              </a:rPr>
              <a:t>сложившейся ситуации.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900" b="1" dirty="0" smtClean="0">
                <a:latin typeface="Arial Narrow" pitchFamily="34" charset="0"/>
              </a:rPr>
              <a:t>Частое переживание вины, страха, депрессии, внутренних конфликтов, тревожности, чувства беспомощности и безнадежности.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900" b="1" dirty="0" smtClean="0">
                <a:latin typeface="Arial Narrow" pitchFamily="34" charset="0"/>
              </a:rPr>
              <a:t>Суицидальные мысли</a:t>
            </a:r>
            <a:r>
              <a:rPr lang="ru-RU" sz="2900" b="1" dirty="0" smtClean="0">
                <a:latin typeface="Arial Narrow" pitchFamily="34" charset="0"/>
              </a:rPr>
              <a:t>.</a:t>
            </a:r>
            <a:endParaRPr lang="ru-RU" sz="290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08163" y="327373"/>
            <a:ext cx="6156325" cy="941387"/>
          </a:xfrm>
        </p:spPr>
        <p:txBody>
          <a:bodyPr/>
          <a:lstStyle/>
          <a:p>
            <a:pPr eaLnBrk="1" hangingPunct="1"/>
            <a:r>
              <a:rPr lang="ru-RU" sz="30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Психологические страхи ВИЧ-инфицированных пациентов 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16424" y="1556792"/>
            <a:ext cx="5292080" cy="456406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смерти.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перед болью.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перед физическим уродством.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невозможности контроля над собственной жизнью.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перед невозможностью планировать свое будущее.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потерять достигнутое.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потерять друзей и близких.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Arial Narrow" pitchFamily="34" charset="0"/>
              </a:rPr>
              <a:t>Страх разоблачения (что кто-то узнает о заболевании).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Font typeface="Wingdings" pitchFamily="2" charset="2"/>
              <a:buChar char="t"/>
            </a:pPr>
            <a:endParaRPr lang="ru-RU" sz="2400" dirty="0" smtClean="0">
              <a:latin typeface="Arial Narrow" pitchFamily="34" charset="0"/>
            </a:endParaRPr>
          </a:p>
        </p:txBody>
      </p:sp>
      <p:pic>
        <p:nvPicPr>
          <p:cNvPr id="2050" name="Picture 2" descr="http://psycholekar.ru/wp-content/uploads/2017/03/Psihozyi-i-nevrozyi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2" r="3222" b="9137"/>
          <a:stretch/>
        </p:blipFill>
        <p:spPr bwMode="auto">
          <a:xfrm>
            <a:off x="179512" y="1700809"/>
            <a:ext cx="3456384" cy="253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odepressii.ru/wp-content/uploads/2015/05/zhenzina-i-vich-1024x58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r="11535"/>
          <a:stretch/>
        </p:blipFill>
        <p:spPr bwMode="auto">
          <a:xfrm>
            <a:off x="179512" y="4311757"/>
            <a:ext cx="3447054" cy="244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332656"/>
            <a:ext cx="6286512" cy="941387"/>
          </a:xfrm>
        </p:spPr>
        <p:txBody>
          <a:bodyPr/>
          <a:lstStyle/>
          <a:p>
            <a:pPr eaLnBrk="1" hangingPunct="1"/>
            <a:r>
              <a:rPr lang="ru-RU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  психологических переживаний</a:t>
            </a:r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3928" y="1412776"/>
            <a:ext cx="5076056" cy="5362674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spcAft>
                <a:spcPts val="2400"/>
              </a:spcAft>
              <a:buFontTx/>
              <a:buNone/>
            </a:pPr>
            <a:r>
              <a:rPr lang="ru-RU" sz="3200" b="1" i="1" dirty="0" smtClean="0">
                <a:solidFill>
                  <a:srgbClr val="A50021"/>
                </a:solidFill>
              </a:rPr>
              <a:t>Стадии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 Narrow" pitchFamily="34" charset="0"/>
              </a:rPr>
              <a:t>Стадия отрицания. 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 Narrow" pitchFamily="34" charset="0"/>
              </a:rPr>
              <a:t>Стадия озлобленности. 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 Narrow" pitchFamily="34" charset="0"/>
              </a:rPr>
              <a:t>Стадия переговоров. Компромисс. 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 Narrow" pitchFamily="34" charset="0"/>
              </a:rPr>
              <a:t>Стадия депрессии. 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 Narrow" pitchFamily="34" charset="0"/>
              </a:rPr>
              <a:t>Стадия адаптации. </a:t>
            </a:r>
          </a:p>
          <a:p>
            <a:pPr algn="ctr"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None/>
            </a:pPr>
            <a:r>
              <a:rPr lang="ru-RU" sz="2400" b="1" i="1" dirty="0" smtClean="0"/>
              <a:t>(Модель Э. </a:t>
            </a:r>
            <a:r>
              <a:rPr lang="ru-RU" sz="2400" b="1" i="1" dirty="0" err="1" smtClean="0"/>
              <a:t>Кюблер-Росс</a:t>
            </a:r>
            <a:r>
              <a:rPr lang="ru-RU" sz="2400" b="1" i="1" dirty="0" smtClean="0"/>
              <a:t>)</a:t>
            </a:r>
          </a:p>
        </p:txBody>
      </p:sp>
      <p:sp>
        <p:nvSpPr>
          <p:cNvPr id="26629" name="AutoShape 6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19050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://s.qguys.com/diaries/48/30/323209_212_3122201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8" y="2060848"/>
            <a:ext cx="3488505" cy="431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20131" y="260648"/>
            <a:ext cx="6156325" cy="941388"/>
          </a:xfrm>
        </p:spPr>
        <p:txBody>
          <a:bodyPr/>
          <a:lstStyle/>
          <a:p>
            <a:pPr eaLnBrk="1" hangingPunct="1"/>
            <a:r>
              <a:rPr lang="ru-RU" sz="4700" dirty="0" smtClean="0">
                <a:ln w="11430">
                  <a:solidFill>
                    <a:schemeClr val="tx1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СПИД-терроризм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714488"/>
            <a:ext cx="9108504" cy="22185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800" b="1" dirty="0" smtClean="0">
                <a:latin typeface="Arial Narrow" pitchFamily="34" charset="0"/>
              </a:rPr>
              <a:t>Под </a:t>
            </a:r>
            <a:r>
              <a:rPr lang="ru-RU" sz="2800" b="1" i="1" dirty="0" smtClean="0">
                <a:solidFill>
                  <a:srgbClr val="A50021"/>
                </a:solidFill>
                <a:latin typeface="Arial Narrow" pitchFamily="34" charset="0"/>
              </a:rPr>
              <a:t>СПИД-терроризмом</a:t>
            </a:r>
            <a:r>
              <a:rPr lang="ru-RU" sz="2800" b="1" dirty="0" smtClean="0">
                <a:latin typeface="Arial Narrow" pitchFamily="34" charset="0"/>
              </a:rPr>
              <a:t> понимают факты умышленного заражения  ВИЧ-инфекцией.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800" b="1" dirty="0" smtClean="0">
                <a:latin typeface="Arial Narrow" pitchFamily="34" charset="0"/>
              </a:rPr>
              <a:t>Часто </a:t>
            </a:r>
            <a:r>
              <a:rPr lang="ru-RU" sz="2800" b="1" dirty="0" smtClean="0">
                <a:latin typeface="Arial Narrow" pitchFamily="34" charset="0"/>
              </a:rPr>
              <a:t>причинами </a:t>
            </a:r>
            <a:r>
              <a:rPr lang="ru-RU" sz="2800" b="1" dirty="0" smtClean="0">
                <a:latin typeface="Arial Narrow" pitchFamily="34" charset="0"/>
              </a:rPr>
              <a:t>являются </a:t>
            </a:r>
            <a:r>
              <a:rPr lang="ru-RU" sz="2800" b="1" dirty="0" smtClean="0">
                <a:latin typeface="Arial Narrow" pitchFamily="34" charset="0"/>
              </a:rPr>
              <a:t>месть, обида и стыд, а также отрицательная установка «Мне плохо - пусть другим тоже станет плохо». </a:t>
            </a:r>
          </a:p>
        </p:txBody>
      </p:sp>
      <p:pic>
        <p:nvPicPr>
          <p:cNvPr id="4" name="Picture 4" descr="шприц_фу_thumb_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888" y="4149080"/>
            <a:ext cx="4310064" cy="2425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628800"/>
            <a:ext cx="9108504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4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800" b="1" dirty="0" smtClean="0">
                <a:latin typeface="Arial Narrow" pitchFamily="34" charset="0"/>
              </a:rPr>
              <a:t>проявить толерантность, милосердие, сочувствие, сострадание и понимание;</a:t>
            </a:r>
          </a:p>
          <a:p>
            <a:pPr eaLnBrk="1" hangingPunct="1">
              <a:spcBef>
                <a:spcPts val="0"/>
              </a:spcBef>
              <a:spcAft>
                <a:spcPts val="4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800" b="1" dirty="0" smtClean="0">
                <a:latin typeface="Arial Narrow" pitchFamily="34" charset="0"/>
              </a:rPr>
              <a:t>помочь принять факт случившегося не как неразрешимую проблему или крест судьбы, а как обстоятельство с которым предстоит жить и справляться;</a:t>
            </a:r>
          </a:p>
          <a:p>
            <a:pPr eaLnBrk="1" hangingPunct="1">
              <a:spcBef>
                <a:spcPts val="0"/>
              </a:spcBef>
              <a:spcAft>
                <a:spcPts val="4200"/>
              </a:spcAft>
              <a:buClr>
                <a:srgbClr val="A50021"/>
              </a:buClr>
              <a:buFont typeface="Wingdings" pitchFamily="2" charset="2"/>
              <a:buChar char="ü"/>
            </a:pPr>
            <a:r>
              <a:rPr lang="ru-RU" sz="2800" b="1" dirty="0" smtClean="0">
                <a:latin typeface="Arial Narrow" pitchFamily="34" charset="0"/>
              </a:rPr>
              <a:t>попытаться сформировать установку в сознании пациента, что диагноз ВИЧ – это не конец жизненных стремлений человека и что жизнь человека в его собственных руках, и он может и должен ее изменить.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88640"/>
            <a:ext cx="657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000" b="1" i="1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</a:t>
            </a:r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медицинской </a:t>
            </a:r>
            <a:r>
              <a:rPr lang="ru-RU" sz="3000" b="1" i="1" dirty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сестры </a:t>
            </a:r>
            <a:endParaRPr lang="ru-RU" sz="3000" b="1" i="1" dirty="0">
              <a:ln w="1143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при </a:t>
            </a:r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работе </a:t>
            </a:r>
            <a:endParaRPr lang="ru-RU" sz="3000" b="1" i="1" dirty="0" smtClean="0">
              <a:ln w="1143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с ВИЧ-инфицированными:</a:t>
            </a:r>
            <a:endParaRPr lang="ru-RU" sz="3000" b="1" i="1" dirty="0">
              <a:ln w="1143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презентации по психологии">
  <a:themeElements>
    <a:clrScheme name="Другая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E0FF84"/>
      </a:folHlink>
    </a:clrScheme>
    <a:fontScheme name="шаблон для презентации по психологи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для презентации по психологи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для презентации по психологи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презентации по психологии</Template>
  <TotalTime>1589</TotalTime>
  <Words>582</Words>
  <Application>Microsoft Office PowerPoint</Application>
  <PresentationFormat>Экран (4:3)</PresentationFormat>
  <Paragraphs>77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для презентации по психологии</vt:lpstr>
      <vt:lpstr>Презентация PowerPoint</vt:lpstr>
      <vt:lpstr>Главная цель– не допустить развитие эпидемии  ВИЧ</vt:lpstr>
      <vt:lpstr>Стигматизация -</vt:lpstr>
      <vt:lpstr>СПИДофобия</vt:lpstr>
      <vt:lpstr>Психологические особенности ВИЧ-инфицированных пациентов</vt:lpstr>
      <vt:lpstr>Психологические страхи ВИЧ-инфицированных пациентов </vt:lpstr>
      <vt:lpstr>Развитие  психологических переживаний</vt:lpstr>
      <vt:lpstr>СПИД-терроризм</vt:lpstr>
      <vt:lpstr>Презентация PowerPoint</vt:lpstr>
      <vt:lpstr>Преодоление эмоционального стресса </vt:lpstr>
      <vt:lpstr>Психологический аспект медицинской помощи</vt:lpstr>
      <vt:lpstr>Психологический аспект медицинской помощи</vt:lpstr>
      <vt:lpstr>Профилактическое образование  в области ВИЧ/СПИДа</vt:lpstr>
      <vt:lpstr>Целевые группы профилактического просвещения</vt:lpstr>
      <vt:lpstr>Профилактика должна быть направлена на: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и социально-экономические аспекты ВИЧ-инфекции</dc:title>
  <dc:creator>Elena</dc:creator>
  <cp:lastModifiedBy>Sveta</cp:lastModifiedBy>
  <cp:revision>100</cp:revision>
  <dcterms:created xsi:type="dcterms:W3CDTF">2008-02-15T14:21:13Z</dcterms:created>
  <dcterms:modified xsi:type="dcterms:W3CDTF">2018-04-22T08:16:42Z</dcterms:modified>
</cp:coreProperties>
</file>