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6" r:id="rId1"/>
  </p:sldMasterIdLst>
  <p:notesMasterIdLst>
    <p:notesMasterId r:id="rId17"/>
  </p:notesMasterIdLst>
  <p:sldIdLst>
    <p:sldId id="256" r:id="rId2"/>
    <p:sldId id="407" r:id="rId3"/>
    <p:sldId id="404" r:id="rId4"/>
    <p:sldId id="406" r:id="rId5"/>
    <p:sldId id="401" r:id="rId6"/>
    <p:sldId id="400" r:id="rId7"/>
    <p:sldId id="413" r:id="rId8"/>
    <p:sldId id="393" r:id="rId9"/>
    <p:sldId id="409" r:id="rId10"/>
    <p:sldId id="411" r:id="rId11"/>
    <p:sldId id="412" r:id="rId12"/>
    <p:sldId id="414" r:id="rId13"/>
    <p:sldId id="415" r:id="rId14"/>
    <p:sldId id="416" r:id="rId15"/>
    <p:sldId id="41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6230"/>
    <a:srgbClr val="323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5" autoAdjust="0"/>
    <p:restoredTop sz="94660" autoAdjust="0"/>
  </p:normalViewPr>
  <p:slideViewPr>
    <p:cSldViewPr snapToGrid="0">
      <p:cViewPr varScale="1">
        <p:scale>
          <a:sx n="40" d="100"/>
          <a:sy n="40" d="100"/>
        </p:scale>
        <p:origin x="-126" y="-7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278AC-3CF0-442A-A56E-0FA92F5F9733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5E286-E98C-419F-B82C-2E65A477F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3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5E286-E98C-419F-B82C-2E65A477F86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20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5E286-E98C-419F-B82C-2E65A477F86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751A8E0-4DB0-4D78-8A7C-E686B5F314DF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86391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BD39-CAEC-4D3A-8BAA-FE27B7D6AFE3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991909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425C-EFBB-4AD2-A0E0-536922568790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080726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7CE9-AA0F-4756-AD60-9C0659F92F33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15061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F3AD4-D55F-4D71-811E-8FB3D0C732E5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936482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9C657-2C14-411A-92C3-206CBE636EE8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523770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EC0E8-27D9-40D6-8F01-E4DC0D194BF1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835721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A29-E49B-4602-8E37-764B4A7152DD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906848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9E1A-E41C-4986-A1C5-3C5C1F35B9F1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88173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5E07-56FE-4853-BB97-F580D0D24CC9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3035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938B-DB18-47E9-9BBF-BBCB533E00FE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552596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7BBB-7C12-4C33-A4DE-211C21104FBB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08907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A1C2-FC0A-4379-B98F-4EB755E56535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64103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B1C30-0F15-47CE-B6D0-4D43D2FFD11B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609836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D603-0528-4279-BE0B-7ED1718669CF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42460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08D4F-F4E2-4E31-B368-7C9BDCE4C483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691811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26A4-30C5-4B19-A29C-8D0D60C2454B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937034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5A66DB-E2DA-4B03-AA5D-E8FE3ACAF384}" type="datetime1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ru-RU"/>
              <a:t>Володарская Елена Александровна - Научные школы и теории социальной психологии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0ED168-ED14-43F0-B0D8-83D17FC614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79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ransition spd="slow">
    <p:wipe dir="r"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0989" y="2839450"/>
            <a:ext cx="8301789" cy="196693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10000"/>
              </a:lnSpc>
            </a:pPr>
            <a:r>
              <a:rPr lang="ru-RU" sz="3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ПРОФИЛАКТИКА СИНДРОМА ЭМОЦИОНАЛЬНОГО </a:t>
            </a:r>
            <a:br>
              <a:rPr lang="ru-RU" sz="3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</a:br>
            <a:r>
              <a:rPr lang="ru-RU" sz="3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ВЫГОРАНИЯ У </a:t>
            </a:r>
            <a:r>
              <a:rPr lang="ru-RU" sz="3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МЕДИЦИНСКИХ </a:t>
            </a:r>
            <a:r>
              <a:rPr lang="ru-RU" sz="3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РАБОТНИКОВ</a:t>
            </a:r>
            <a:endParaRPr lang="ru-RU" sz="3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86989" y="5804698"/>
            <a:ext cx="7799583" cy="908923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Н. В. </a:t>
            </a:r>
            <a:r>
              <a:rPr lang="ru-RU" sz="2600" b="1" dirty="0" err="1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Соболькова-Сивергина</a:t>
            </a:r>
            <a:endParaRPr lang="ru-RU" sz="2600" b="1" dirty="0" smtClean="0">
              <a:solidFill>
                <a:srgbClr val="323E26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психолог БУЗОО </a:t>
            </a:r>
            <a:r>
              <a:rPr lang="ru-RU" sz="2600" b="1" dirty="0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«ГКБ </a:t>
            </a:r>
            <a:r>
              <a:rPr lang="ru-RU" sz="2600" b="1" dirty="0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№1 им. Кабанова А.Н</a:t>
            </a:r>
            <a:r>
              <a:rPr lang="ru-RU" sz="2600" b="1" dirty="0" smtClean="0">
                <a:solidFill>
                  <a:srgbClr val="323E26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.» </a:t>
            </a:r>
            <a:endParaRPr lang="ru-RU" sz="2600" b="1" dirty="0" smtClean="0">
              <a:solidFill>
                <a:srgbClr val="323E26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4" name="Picture 9" descr="ОП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679" y="116029"/>
            <a:ext cx="1033972" cy="139995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07695" y="192505"/>
            <a:ext cx="10784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Расширенное заседание </a:t>
            </a:r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этического </a:t>
            </a:r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комитета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Омской региональной общественной организации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«Омская профессиональная сестринская ассоциация</a:t>
            </a:r>
            <a:r>
              <a:rPr lang="ru-RU" sz="2400" b="1" dirty="0" smtClean="0">
                <a:solidFill>
                  <a:srgbClr val="34623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»</a:t>
            </a:r>
            <a:endParaRPr lang="ru-RU" sz="2400" b="1" dirty="0" smtClean="0">
              <a:solidFill>
                <a:srgbClr val="34623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11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52631" y="681844"/>
            <a:ext cx="876406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</p:txBody>
      </p:sp>
      <p:pic>
        <p:nvPicPr>
          <p:cNvPr id="8" name="Рисунок 7" descr="C:\Users\KGA\Desktop\depositphotos_7357415-stock-photo-attractive-woman-relax-living-room.jpg"/>
          <p:cNvPicPr/>
          <p:nvPr/>
        </p:nvPicPr>
        <p:blipFill>
          <a:blip r:embed="rId2"/>
          <a:srcRect l="12480" t="19684" r="10327" b="14211"/>
          <a:stretch>
            <a:fillRect/>
          </a:stretch>
        </p:blipFill>
        <p:spPr bwMode="auto">
          <a:xfrm>
            <a:off x="3116180" y="2189747"/>
            <a:ext cx="6448926" cy="4150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трелка вправо 5"/>
          <p:cNvSpPr/>
          <p:nvPr/>
        </p:nvSpPr>
        <p:spPr>
          <a:xfrm rot="180000">
            <a:off x="4776398" y="5406025"/>
            <a:ext cx="3824524" cy="4587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52631" y="681844"/>
            <a:ext cx="876406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</p:txBody>
      </p:sp>
      <p:pic>
        <p:nvPicPr>
          <p:cNvPr id="7" name="Рисунок 6" descr="C:\Users\KGA\Desktop\fullsize.jpg"/>
          <p:cNvPicPr/>
          <p:nvPr/>
        </p:nvPicPr>
        <p:blipFill>
          <a:blip r:embed="rId2"/>
          <a:srcRect l="6812"/>
          <a:stretch>
            <a:fillRect/>
          </a:stretch>
        </p:blipFill>
        <p:spPr bwMode="auto">
          <a:xfrm>
            <a:off x="3080084" y="1545056"/>
            <a:ext cx="5486400" cy="4759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88192" y="681844"/>
            <a:ext cx="776571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«Солнечное настроение»</a:t>
            </a:r>
          </a:p>
        </p:txBody>
      </p:sp>
      <p:pic>
        <p:nvPicPr>
          <p:cNvPr id="7" name="Рисунок 6" descr="C:\Users\KGA\Desktop\prezhde-chem-delat-massazh-sleduet-rasslabitsy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9294" y="2021305"/>
            <a:ext cx="6148137" cy="431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6633" y="681844"/>
            <a:ext cx="776571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«Солнечное настроение»</a:t>
            </a:r>
          </a:p>
        </p:txBody>
      </p:sp>
      <p:pic>
        <p:nvPicPr>
          <p:cNvPr id="4" name="Рисунок 3" descr="C:\Users\KGA\Desktop\shutterstock_27681257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3673" y="1769144"/>
            <a:ext cx="6136105" cy="4583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084444" y="681844"/>
            <a:ext cx="776571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«Солнечное настроение»</a:t>
            </a:r>
          </a:p>
        </p:txBody>
      </p:sp>
      <p:pic>
        <p:nvPicPr>
          <p:cNvPr id="4" name="Рисунок 3" descr="C:\Users\KGA\Desktop\fullsize.jpg"/>
          <p:cNvPicPr/>
          <p:nvPr/>
        </p:nvPicPr>
        <p:blipFill>
          <a:blip r:embed="rId2"/>
          <a:srcRect l="6812"/>
          <a:stretch>
            <a:fillRect/>
          </a:stretch>
        </p:blipFill>
        <p:spPr bwMode="auto">
          <a:xfrm>
            <a:off x="2959768" y="2069432"/>
            <a:ext cx="5618748" cy="4331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498" y="2736408"/>
            <a:ext cx="9601196" cy="1692833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34715" y="505325"/>
            <a:ext cx="10226843" cy="98346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10000"/>
              </a:lnSpc>
            </a:pPr>
            <a:r>
              <a:rPr lang="ru-RU" sz="20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ПРОФИЛАКТИКА СИНДРОМА ЭМОЦИОНАЛЬНОГО ВЫГОРАНИЯ У МЕДИЦИНСКИХ РАБОТНИКОВ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8951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547" y="385012"/>
            <a:ext cx="11129211" cy="21416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Физическое и психическое здоровье, наряду </a:t>
            </a:r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с </a:t>
            </a:r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профессионализмом, считаются важными, профессионально значимыми качествами медицинских работников</a:t>
            </a:r>
            <a:endParaRPr lang="ru-RU" sz="34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Содержимое 4" descr="C:\Users\KGA\Desktop\b7f966b370a072803cbe819bf8cfd59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4219" y="2719136"/>
            <a:ext cx="4341475" cy="3465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327" y="759230"/>
            <a:ext cx="11249526" cy="104986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4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эмоциональное выгорание?</a:t>
            </a:r>
            <a:endParaRPr lang="ru-RU" sz="42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5167" y="2646945"/>
            <a:ext cx="11237495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     Под феноменом эмоционального выгорания понимают выработанный личностью механизм психологической защиты в форме полного или частичного исключения эмоций в ответ на избранные психотравмирующие воздействия</a:t>
            </a:r>
            <a:endParaRPr lang="ru-RU" sz="3600" b="1" dirty="0">
              <a:ln w="11430"/>
              <a:solidFill>
                <a:srgbClr val="34623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93" y="627378"/>
            <a:ext cx="11201400" cy="1303867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 большой вероятностью признаки синдрома эмоционального выгорания обнаруживаются:</a:t>
            </a:r>
            <a:endParaRPr lang="ru-RU" sz="36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389" y="2308369"/>
            <a:ext cx="11213432" cy="40010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spcAft>
                <a:spcPts val="120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специалистов, пренебрегающих режимом труда и отдыха;</a:t>
            </a:r>
          </a:p>
          <a:p>
            <a:pPr lvl="0">
              <a:spcAft>
                <a:spcPts val="1200"/>
              </a:spcAft>
            </a:pP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людей с низкой компетентностью;</a:t>
            </a:r>
          </a:p>
          <a:p>
            <a:pPr lvl="0">
              <a:spcAft>
                <a:spcPts val="1200"/>
              </a:spcAft>
            </a:pP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сотрудников с недостаточными коммуникативными навыками;</a:t>
            </a:r>
          </a:p>
          <a:p>
            <a:pPr lvl="0">
              <a:spcAft>
                <a:spcPts val="1200"/>
              </a:spcAft>
            </a:pP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тех, кто использует подростковые стратегии преодоления кризисных </a:t>
            </a:r>
            <a:r>
              <a:rPr lang="ru-RU" sz="32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ситуаций.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398" y="2526630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86324" y="4255167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94345" y="3637546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78303" y="5354052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 клетке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540" y="2543107"/>
            <a:ext cx="3404937" cy="3496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67" y="861569"/>
            <a:ext cx="11225463" cy="1303867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какие симптомы следует обратить внимание?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02975" y="2365727"/>
            <a:ext cx="6391565" cy="31040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4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Фаза </a:t>
            </a:r>
            <a:r>
              <a:rPr lang="ru-RU" sz="4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напряжения</a:t>
            </a:r>
            <a:endParaRPr lang="ru-RU" sz="4500" b="1" dirty="0" smtClean="0">
              <a:ln w="11430"/>
              <a:solidFill>
                <a:srgbClr val="34623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Фаза </a:t>
            </a:r>
            <a:r>
              <a:rPr lang="ru-RU" sz="4500" b="1" dirty="0" err="1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резистенции</a:t>
            </a:r>
            <a:endParaRPr lang="ru-RU" sz="4500" b="1" dirty="0" smtClean="0">
              <a:ln w="11430"/>
              <a:solidFill>
                <a:srgbClr val="34623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Фаза </a:t>
            </a:r>
            <a:r>
              <a:rPr lang="ru-RU" sz="4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истощения</a:t>
            </a:r>
            <a:endParaRPr lang="ru-RU" sz="4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91125" y="2815389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63051" y="3882187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83103" y="4948985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326" y="813691"/>
            <a:ext cx="11213432" cy="1303867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Какими техниками нормализации состояния можно пользоваться на рабочем месте?</a:t>
            </a:r>
            <a:endParaRPr lang="ru-RU" sz="38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8730" y="2848591"/>
            <a:ext cx="6738050" cy="280018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defTabSz="914400">
              <a:lnSpc>
                <a:spcPct val="150000"/>
              </a:lnSpc>
              <a:buNone/>
            </a:pPr>
            <a:r>
              <a:rPr lang="ru-RU" sz="3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«Дыхание на счет 7-11»</a:t>
            </a:r>
          </a:p>
          <a:p>
            <a:pPr marL="0" defTabSz="914400">
              <a:lnSpc>
                <a:spcPct val="150000"/>
              </a:lnSpc>
              <a:buNone/>
            </a:pPr>
            <a:r>
              <a:rPr lang="ru-RU" sz="3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  <a:p>
            <a:pPr marL="0" defTabSz="914400">
              <a:lnSpc>
                <a:spcPct val="150000"/>
              </a:lnSpc>
              <a:buNone/>
            </a:pPr>
            <a:r>
              <a:rPr lang="ru-RU" sz="3500" b="1" dirty="0" smtClean="0">
                <a:ln w="11430"/>
                <a:solidFill>
                  <a:srgbClr val="346230"/>
                </a:solidFill>
                <a:latin typeface="Arial" pitchFamily="34" charset="0"/>
                <a:cs typeface="Arial" pitchFamily="34" charset="0"/>
              </a:rPr>
              <a:t>«Солнечное настроение»</a:t>
            </a:r>
            <a:endParaRPr lang="ru-RU" sz="3500" b="1" dirty="0">
              <a:ln w="11430"/>
              <a:solidFill>
                <a:srgbClr val="34623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 descr="relaxation.jpg"/>
          <p:cNvPicPr>
            <a:picLocks noChangeAspect="1"/>
          </p:cNvPicPr>
          <p:nvPr/>
        </p:nvPicPr>
        <p:blipFill>
          <a:blip r:embed="rId2"/>
          <a:srcRect t="5818" b="4970"/>
          <a:stretch>
            <a:fillRect/>
          </a:stretch>
        </p:blipFill>
        <p:spPr>
          <a:xfrm>
            <a:off x="7668977" y="2628723"/>
            <a:ext cx="3810000" cy="3398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842211" y="4223083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26169" y="3184357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8253" y="5213683"/>
            <a:ext cx="252663" cy="276727"/>
          </a:xfrm>
          <a:prstGeom prst="ellipse">
            <a:avLst/>
          </a:prstGeom>
          <a:solidFill>
            <a:srgbClr val="C00000"/>
          </a:solidFill>
          <a:ln>
            <a:solidFill>
              <a:srgbClr val="34623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76694" y="633718"/>
            <a:ext cx="876406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</p:txBody>
      </p:sp>
      <p:pic>
        <p:nvPicPr>
          <p:cNvPr id="9" name="Рисунок 8" descr="C:\Users\KGA\Desktop\depositphotos_33340929-stock-photo-woman-with-eyes-closed.jpg"/>
          <p:cNvPicPr/>
          <p:nvPr/>
        </p:nvPicPr>
        <p:blipFill>
          <a:blip r:embed="rId2"/>
          <a:srcRect r="30819"/>
          <a:stretch>
            <a:fillRect/>
          </a:stretch>
        </p:blipFill>
        <p:spPr bwMode="auto">
          <a:xfrm>
            <a:off x="3688180" y="1596440"/>
            <a:ext cx="5118936" cy="478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Выгнутая влево стрелка 7"/>
          <p:cNvSpPr/>
          <p:nvPr/>
        </p:nvSpPr>
        <p:spPr>
          <a:xfrm>
            <a:off x="4884821" y="1876926"/>
            <a:ext cx="1479885" cy="2634915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48883" y="657781"/>
            <a:ext cx="876406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</p:txBody>
      </p:sp>
      <p:pic>
        <p:nvPicPr>
          <p:cNvPr id="15" name="Рисунок 14" descr="C:\Users\KGA\Desktop\depositphotos_33340929-stock-photo-woman-with-eyes-closed.jpg"/>
          <p:cNvPicPr/>
          <p:nvPr/>
        </p:nvPicPr>
        <p:blipFill>
          <a:blip r:embed="rId2"/>
          <a:srcRect r="30819"/>
          <a:stretch>
            <a:fillRect/>
          </a:stretch>
        </p:blipFill>
        <p:spPr bwMode="auto">
          <a:xfrm>
            <a:off x="3688180" y="1596440"/>
            <a:ext cx="5118936" cy="478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Выгнутая вправо стрелка 12"/>
          <p:cNvSpPr/>
          <p:nvPr/>
        </p:nvSpPr>
        <p:spPr>
          <a:xfrm rot="10800000">
            <a:off x="4162925" y="1720516"/>
            <a:ext cx="1564105" cy="3705726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F558205-E851-4656-B1F5-E4F7A617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D168-ED14-43F0-B0D8-83D17FC614B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52631" y="681844"/>
            <a:ext cx="876406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7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«Освобождающее дыхание»</a:t>
            </a:r>
          </a:p>
        </p:txBody>
      </p:sp>
      <p:pic>
        <p:nvPicPr>
          <p:cNvPr id="11" name="Рисунок 10" descr="C:\Users\KGA\Desktop\depositphotos_33340929-stock-photo-woman-with-eyes-closed.jpg"/>
          <p:cNvPicPr/>
          <p:nvPr/>
        </p:nvPicPr>
        <p:blipFill>
          <a:blip r:embed="rId2"/>
          <a:srcRect r="30819"/>
          <a:stretch>
            <a:fillRect/>
          </a:stretch>
        </p:blipFill>
        <p:spPr bwMode="auto">
          <a:xfrm>
            <a:off x="2966285" y="1560345"/>
            <a:ext cx="5118936" cy="478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Двойная стрелка влево/вверх 11"/>
          <p:cNvSpPr/>
          <p:nvPr/>
        </p:nvSpPr>
        <p:spPr>
          <a:xfrm rot="191889">
            <a:off x="4372081" y="1843969"/>
            <a:ext cx="1274033" cy="1837156"/>
          </a:xfrm>
          <a:prstGeom prst="lef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512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2287</TotalTime>
  <Words>220</Words>
  <Application>Microsoft Office PowerPoint</Application>
  <PresentationFormat>Произвольный</PresentationFormat>
  <Paragraphs>47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ПРОФИЛАКТИКА СИНДРОМА ЭМОЦИОНАЛЬНОГО  ВЫГОРАНИЯ У МЕДИЦИНСКИХ РАБОТНИКОВ</vt:lpstr>
      <vt:lpstr>Физическое и психическое здоровье, наряду                с профессионализмом, считаются важными, профессионально значимыми качествами медицинских работников</vt:lpstr>
      <vt:lpstr>Что такое эмоциональное выгорание?</vt:lpstr>
      <vt:lpstr>С большой вероятностью признаки синдрома эмоционального выгорания обнаруживаются:</vt:lpstr>
      <vt:lpstr>На какие симптомы следует обратить внимание? </vt:lpstr>
      <vt:lpstr>Какими техниками нормализации состояния можно пользоваться на рабочем месте?</vt:lpstr>
      <vt:lpstr>«Освобождающее дыхание»</vt:lpstr>
      <vt:lpstr>«Освобождающее дыхание»</vt:lpstr>
      <vt:lpstr>«Освобождающее дыхание»</vt:lpstr>
      <vt:lpstr>«Освобождающее дыхание»</vt:lpstr>
      <vt:lpstr>«Освобождающее дыхание»</vt:lpstr>
      <vt:lpstr>«Солнечное настроение»</vt:lpstr>
      <vt:lpstr>«Солнечное настроение»</vt:lpstr>
      <vt:lpstr>«Солнечное настроение»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проблемы и научные школы в социальной психологии</dc:title>
  <dc:creator>Гасимов Антон Фаритович</dc:creator>
  <cp:lastModifiedBy>Sveta</cp:lastModifiedBy>
  <cp:revision>206</cp:revision>
  <dcterms:created xsi:type="dcterms:W3CDTF">2014-09-29T09:35:33Z</dcterms:created>
  <dcterms:modified xsi:type="dcterms:W3CDTF">2018-04-22T17:19:18Z</dcterms:modified>
</cp:coreProperties>
</file>