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98" r:id="rId4"/>
    <p:sldId id="312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13" r:id="rId15"/>
    <p:sldId id="310" r:id="rId16"/>
    <p:sldId id="31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00"/>
    <a:srgbClr val="006600"/>
    <a:srgbClr val="003399"/>
    <a:srgbClr val="FE9700"/>
    <a:srgbClr val="FFCC66"/>
    <a:srgbClr val="FFFFFF"/>
    <a:srgbClr val="FFEFE1"/>
    <a:srgbClr val="FFDBBD"/>
    <a:srgbClr val="800000"/>
    <a:srgbClr val="FF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1772816"/>
            <a:ext cx="9144000" cy="332398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200" b="1" dirty="0" smtClean="0">
                <a:ln w="11430"/>
                <a:solidFill>
                  <a:srgbClr val="C00000"/>
                </a:solidFill>
              </a:rPr>
              <a:t>ПРАВОВЫЕ АСПЕКТЫ </a:t>
            </a:r>
          </a:p>
          <a:p>
            <a:pPr algn="ctr"/>
            <a:r>
              <a:rPr lang="ru-RU" sz="4200" b="1" dirty="0" smtClean="0">
                <a:ln w="11430"/>
                <a:solidFill>
                  <a:srgbClr val="C00000"/>
                </a:solidFill>
              </a:rPr>
              <a:t>РЕГУЛИРОВАНИЯ СЕСТРИНСКОЙ ДЕЯТЕЛЬНОСТИ  ПРИ РАБОТЕ </a:t>
            </a:r>
          </a:p>
          <a:p>
            <a:pPr algn="ctr"/>
            <a:r>
              <a:rPr lang="ru-RU" sz="4200" b="1" dirty="0" smtClean="0">
                <a:ln w="11430"/>
                <a:solidFill>
                  <a:srgbClr val="C00000"/>
                </a:solidFill>
              </a:rPr>
              <a:t>С ВИЧ-ИНФИЦИРОВАННЫМИ ПАЦИЕНТАМИ</a:t>
            </a:r>
            <a:endParaRPr lang="ru-RU" sz="4200" b="1" dirty="0">
              <a:ln w="11430"/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-27384"/>
            <a:ext cx="7956376" cy="101566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Расширенное заседание </a:t>
            </a:r>
            <a:r>
              <a:rPr lang="ru-RU" sz="2000" b="1" dirty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э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тического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комитета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Омской региональной общественной организации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«Омская профессиональная сестринская ассоциация»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43808" y="5661248"/>
            <a:ext cx="6192688" cy="89255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sz="2600" b="1" dirty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Е.А</a:t>
            </a: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Галуза</a:t>
            </a:r>
            <a:r>
              <a:rPr lang="ru-RU" sz="2600" b="1" dirty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endParaRPr lang="ru-RU" sz="2600" b="1" dirty="0" smtClean="0">
              <a:solidFill>
                <a:srgbClr val="0066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r">
              <a:defRPr/>
            </a:pP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член </a:t>
            </a: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этического комитета ОПСА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547664" y="1124744"/>
            <a:ext cx="730956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Трудовой </a:t>
            </a:r>
            <a:r>
              <a:rPr lang="ru-RU" sz="3200" b="1" dirty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кодекс РФ от 30.12.2001г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200" b="1" dirty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142852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Трудовое  законодательство</a:t>
            </a:r>
            <a:endParaRPr lang="ru-RU" sz="3600" b="1" dirty="0">
              <a:ln w="11430"/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64" y="5284365"/>
            <a:ext cx="9024731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Федеральный </a:t>
            </a:r>
            <a:r>
              <a:rPr lang="ru-RU" sz="28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закон от </a:t>
            </a:r>
            <a:r>
              <a:rPr lang="ru-RU" sz="28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30 марта 1999 г. </a:t>
            </a:r>
            <a:r>
              <a:rPr lang="ru-RU" sz="28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N52-ФЗ</a:t>
            </a:r>
            <a:endParaRPr lang="ru-RU" sz="2800" b="1" dirty="0" smtClean="0">
              <a:ln w="11430"/>
              <a:solidFill>
                <a:srgbClr val="005C00"/>
              </a:solidFill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«О санитарно-эпидемиологическом благополучии населения</a:t>
            </a:r>
            <a:r>
              <a:rPr lang="ru-RU" sz="28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D:\IMG_4539.jpg"/>
          <p:cNvPicPr/>
          <p:nvPr/>
        </p:nvPicPr>
        <p:blipFill>
          <a:blip r:embed="rId2"/>
          <a:srcRect l="8160" r="7524"/>
          <a:stretch>
            <a:fillRect/>
          </a:stretch>
        </p:blipFill>
        <p:spPr bwMode="auto">
          <a:xfrm>
            <a:off x="2267744" y="1795616"/>
            <a:ext cx="4968552" cy="3289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504" y="2349455"/>
            <a:ext cx="8856984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"О введении в </a:t>
            </a:r>
            <a:r>
              <a:rPr lang="ru-RU" sz="32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действие                               правил проведения </a:t>
            </a:r>
            <a:r>
              <a:rPr lang="ru-RU" sz="32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обязательного </a:t>
            </a:r>
            <a:r>
              <a:rPr lang="ru-RU" sz="32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                  медицинского </a:t>
            </a:r>
            <a:r>
              <a:rPr lang="ru-RU" sz="32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освидетельствования </a:t>
            </a:r>
            <a:r>
              <a:rPr lang="ru-RU" sz="32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                         на </a:t>
            </a:r>
            <a:r>
              <a:rPr lang="ru-RU" sz="32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ВИЧ и перечня работников отдельных профессий, производств, предприятий, учреждений и организаций, которые проходят обязательное медицинское освидетельствование на ВИЧ»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4419" y="-96490"/>
            <a:ext cx="7899581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ctr">
              <a:defRPr sz="3600" b="1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z="3200" dirty="0"/>
              <a:t>Приказ </a:t>
            </a:r>
            <a:r>
              <a:rPr lang="ru-RU" sz="3200" dirty="0" err="1"/>
              <a:t>Минздравмедпрома</a:t>
            </a:r>
            <a:r>
              <a:rPr lang="ru-RU" sz="3200" dirty="0"/>
              <a:t> РФ </a:t>
            </a:r>
            <a:endParaRPr lang="ru-RU" sz="3200" dirty="0" smtClean="0"/>
          </a:p>
          <a:p>
            <a:r>
              <a:rPr lang="ru-RU" sz="3200" dirty="0" smtClean="0"/>
              <a:t>от 30.10.1995 г</a:t>
            </a:r>
            <a:r>
              <a:rPr lang="ru-RU" sz="3200" dirty="0"/>
              <a:t>. </a:t>
            </a:r>
            <a:r>
              <a:rPr lang="ru-RU" sz="3200" dirty="0"/>
              <a:t>№295</a:t>
            </a:r>
          </a:p>
        </p:txBody>
      </p:sp>
      <p:pic>
        <p:nvPicPr>
          <p:cNvPr id="4" name="Рисунок 3" descr="D:\images (2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224" y="1196752"/>
            <a:ext cx="2304256" cy="1758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2349455"/>
            <a:ext cx="5616624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Если одно из лиц, вступающих в брак, скрыло от другого лица наличие ВИЧ-инфекции, последний вправе обратиться в суд с требованием о признании брака недействительным.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4414" y="44624"/>
            <a:ext cx="792958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Семейное  право</a:t>
            </a:r>
            <a:endParaRPr lang="ru-RU" sz="4400" b="1" dirty="0">
              <a:ln w="11430"/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1106741"/>
            <a:ext cx="6970306" cy="113877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4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Семейный кодекс РФ </a:t>
            </a:r>
          </a:p>
          <a:p>
            <a:pPr algn="ctr"/>
            <a:r>
              <a:rPr lang="ru-RU" sz="34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 29.12.1995г. № 223- ФЗ, ст. </a:t>
            </a:r>
            <a:r>
              <a:rPr lang="ru-RU" sz="34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3400" b="1" dirty="0">
              <a:ln w="11430"/>
              <a:solidFill>
                <a:srgbClr val="C00000"/>
              </a:solidFill>
            </a:endParaRPr>
          </a:p>
        </p:txBody>
      </p:sp>
      <p:pic>
        <p:nvPicPr>
          <p:cNvPr id="7" name="Рисунок 6" descr="C:\Users\KGA\Desktop\lori-0000413103-bigwww8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6136" y="2577244"/>
            <a:ext cx="3168352" cy="3156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47297" y="67271"/>
            <a:ext cx="5951822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Медицинское  право</a:t>
            </a:r>
            <a:endParaRPr lang="ru-RU" sz="4400" b="1" dirty="0">
              <a:ln w="11430"/>
              <a:solidFill>
                <a:schemeClr val="bg1"/>
              </a:solidFill>
            </a:endParaRPr>
          </a:p>
        </p:txBody>
      </p:sp>
      <p:pic>
        <p:nvPicPr>
          <p:cNvPr id="5" name="Рисунок 4" descr="C:\Users\KGA\Desktop\63eee556c79f5d464e9fd0b5a61d70d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382510"/>
            <a:ext cx="3214710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500166" y="1071546"/>
            <a:ext cx="7358114" cy="11387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4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</a:p>
          <a:p>
            <a:pPr algn="ctr"/>
            <a:r>
              <a:rPr lang="ru-RU" sz="34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РФ  от 21.11.2011 № 323-ФЗ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2554446"/>
            <a:ext cx="5357850" cy="37548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«Основы законодательства РФ об охране здоровья граждан»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400" b="1" dirty="0" smtClean="0">
              <a:ln w="11430"/>
              <a:solidFill>
                <a:srgbClr val="005C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ст.61 «Врачебная тайна»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47297" y="44624"/>
            <a:ext cx="5951822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Медицинское  право</a:t>
            </a:r>
            <a:endParaRPr lang="ru-RU" sz="4400" b="1" dirty="0">
              <a:ln w="11430"/>
              <a:solidFill>
                <a:schemeClr val="bg1"/>
              </a:solidFill>
            </a:endParaRPr>
          </a:p>
        </p:txBody>
      </p:sp>
      <p:pic>
        <p:nvPicPr>
          <p:cNvPr id="5" name="Рисунок 4" descr="C:\Users\KGA\Desktop\63eee556c79f5d464e9fd0b5a61d70d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214554"/>
            <a:ext cx="3214710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500166" y="1052736"/>
            <a:ext cx="7358114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РФ  от 21.11.2011 № 323-ФЗ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1857364"/>
            <a:ext cx="5572164" cy="55092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450850" algn="r" fontAlgn="base">
              <a:spcBef>
                <a:spcPct val="0"/>
              </a:spcBef>
              <a:spcAft>
                <a:spcPct val="0"/>
              </a:spcAft>
            </a:pPr>
            <a:endParaRPr lang="ru-RU" sz="2200" b="1" dirty="0" smtClean="0">
              <a:ln w="11430"/>
              <a:solidFill>
                <a:srgbClr val="005C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n w="11430"/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ст. 18 и 19 </a:t>
            </a:r>
            <a:r>
              <a:rPr lang="ru-RU" sz="22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ВИЧ-инфицированным несовершеннолетним в возрасте до 18 лет назначаются социальная пенсия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lang="ru-RU" sz="2200" b="1" dirty="0" smtClean="0">
              <a:ln w="11430"/>
              <a:solidFill>
                <a:srgbClr val="005C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n w="11430"/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ст. 20 </a:t>
            </a:r>
            <a:r>
              <a:rPr lang="ru-RU" sz="22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Возмещение вреда, причиненного здоровью лиц, зараженных вирусом иммунодефицита человека в результате ненадлежащего исполнения своих служебных обязанностей медицинскими работниками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lang="ru-RU" sz="2200" b="1" dirty="0" smtClean="0">
              <a:ln w="11430"/>
              <a:solidFill>
                <a:srgbClr val="005C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lang="ru-RU" sz="2200" b="1" dirty="0" smtClean="0">
              <a:ln w="11430"/>
              <a:solidFill>
                <a:srgbClr val="005C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8596" y="2285992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58" y="4000504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1" y="1196752"/>
            <a:ext cx="8071128" cy="16927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призвано </a:t>
            </a:r>
            <a:r>
              <a:rPr lang="ru-RU" sz="26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способствовать формированию гуманного правосознания и отношения населения и работников здравоохранения к носителям ВИЧ-инфекции и заболевшим СПИД</a:t>
            </a:r>
            <a:endParaRPr lang="ru-RU" sz="2600" b="1" dirty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82095"/>
            <a:ext cx="4719641" cy="3543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images (1).jpg"/>
          <p:cNvPicPr/>
          <p:nvPr/>
        </p:nvPicPr>
        <p:blipFill>
          <a:blip r:embed="rId3"/>
          <a:srcRect l="3333" t="6666" r="3333" b="13333"/>
          <a:stretch>
            <a:fillRect/>
          </a:stretch>
        </p:blipFill>
        <p:spPr bwMode="auto">
          <a:xfrm>
            <a:off x="7394917" y="3068960"/>
            <a:ext cx="1378038" cy="1268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547664" y="67271"/>
            <a:ext cx="7495065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Правовое регулирование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1782832"/>
            <a:ext cx="8460432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500" b="1" i="0" u="none" strike="noStrike" normalizeH="0" baseline="0" dirty="0" smtClean="0">
                <a:ln w="11430"/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Благодарю за </a:t>
            </a:r>
            <a:r>
              <a:rPr kumimoji="0" lang="ru-RU" sz="5500" b="1" i="0" u="none" strike="noStrike" normalizeH="0" baseline="0" dirty="0" smtClean="0">
                <a:ln w="11430"/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внимание!!!</a:t>
            </a:r>
            <a:endParaRPr kumimoji="0" lang="ru-RU" sz="5500" b="1" i="0" u="none" strike="noStrike" normalizeH="0" baseline="0" dirty="0" smtClean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526" y="3068960"/>
            <a:ext cx="5148683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75186" y="-99392"/>
            <a:ext cx="7968814" cy="10618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ctr">
              <a:defRPr sz="4400" b="1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z="2100" dirty="0"/>
              <a:t>ПРАВОВЫЕ </a:t>
            </a:r>
            <a:r>
              <a:rPr lang="ru-RU" sz="2100" dirty="0" smtClean="0"/>
              <a:t>АСПЕКТЫ РЕГУЛИРОВАНИЯ </a:t>
            </a:r>
          </a:p>
          <a:p>
            <a:r>
              <a:rPr lang="ru-RU" sz="2100" dirty="0" smtClean="0"/>
              <a:t>СЕСТРИНСКОЙ </a:t>
            </a:r>
            <a:r>
              <a:rPr lang="ru-RU" sz="2100" dirty="0"/>
              <a:t>ДЕЯТЕЛЬНОСТИ  ПРИ </a:t>
            </a:r>
            <a:r>
              <a:rPr lang="ru-RU" sz="2100" dirty="0" smtClean="0"/>
              <a:t>РАБОТЕ </a:t>
            </a:r>
          </a:p>
          <a:p>
            <a:r>
              <a:rPr lang="ru-RU" sz="2100" dirty="0" smtClean="0"/>
              <a:t>С </a:t>
            </a:r>
            <a:r>
              <a:rPr lang="ru-RU" sz="2100" dirty="0"/>
              <a:t>ВИЧ-ИНФИЦИРОВАННЫМИ ПАЦИЕНТАМИ</a:t>
            </a:r>
            <a:endParaRPr lang="ru-RU" sz="21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l="5556"/>
          <a:stretch>
            <a:fillRect/>
          </a:stretch>
        </p:blipFill>
        <p:spPr bwMode="auto">
          <a:xfrm>
            <a:off x="251520" y="1567410"/>
            <a:ext cx="4789365" cy="5071093"/>
          </a:xfrm>
          <a:prstGeom prst="round2Same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788024" y="1412775"/>
            <a:ext cx="417817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«Ошибка никогда не может стать истиной,  сколько бы ее не повторяли.</a:t>
            </a:r>
          </a:p>
          <a:p>
            <a:pPr marL="0" marR="0" lvl="0" indent="0" algn="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Истина никогда не может быть ошибочна, </a:t>
            </a:r>
          </a:p>
          <a:p>
            <a:pPr marL="0" marR="0" lvl="0" indent="0" algn="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даже если ее никто никогда не слышал»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n w="11430"/>
              <a:solidFill>
                <a:srgbClr val="0066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n w="11430"/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(Махатма Ганди)</a:t>
            </a:r>
            <a:endParaRPr lang="ru-RU" sz="2400" b="1" dirty="0" smtClean="0">
              <a:ln w="11430"/>
              <a:solidFill>
                <a:srgbClr val="0066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232295"/>
            <a:ext cx="3816424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en-US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en-US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en-US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en-US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4232295"/>
            <a:ext cx="364333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26" name="Picture 2" descr="ÐÐ°ÑÑÐ¸Ð½ÐºÐ¸ Ð¿Ð¾ Ð·Ð°Ð¿ÑÐ¾ÑÑ ÐºÐ°ÑÑÐ¸Ð½ÐºÐ¸ Ð¿Ð¾ Ð²Ð¸Ñ Ð¸ ÑÐ¿Ð¸Ð´Ñ"/>
          <p:cNvPicPr>
            <a:picLocks noChangeAspect="1" noChangeArrowheads="1"/>
          </p:cNvPicPr>
          <p:nvPr/>
        </p:nvPicPr>
        <p:blipFill>
          <a:blip r:embed="rId2" cstate="print"/>
          <a:srcRect l="21875" r="23437"/>
          <a:stretch>
            <a:fillRect/>
          </a:stretch>
        </p:blipFill>
        <p:spPr bwMode="auto">
          <a:xfrm>
            <a:off x="323528" y="1772816"/>
            <a:ext cx="3005232" cy="41269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91880" y="1845399"/>
            <a:ext cx="5616624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должны 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отражать 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интересы 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общества                 и учитывать 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права личности,</a:t>
            </a:r>
            <a:r>
              <a:rPr lang="ru-RU" sz="32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том числе 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и 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тех, кто живет 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с ВИЧ/СПИДом,</a:t>
            </a:r>
            <a:r>
              <a:rPr lang="ru-RU" sz="32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либо подвержен повышенному риску заражения</a:t>
            </a:r>
            <a:endParaRPr lang="ru-RU" sz="3200" b="1" dirty="0">
              <a:ln w="11430"/>
              <a:solidFill>
                <a:srgbClr val="005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24136" y="-106943"/>
            <a:ext cx="7884368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>
                <a:ln w="11430">
                  <a:noFill/>
                </a:ln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Меры по защите здоровья населения и предупреждению развития эпидемии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-99392"/>
            <a:ext cx="7918648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>
                <a:ln w="11430">
                  <a:noFill/>
                </a:ln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30.03.1995г. </a:t>
            </a:r>
            <a:r>
              <a:rPr lang="ru-RU" sz="3000" b="1" dirty="0">
                <a:ln w="11430">
                  <a:noFill/>
                </a:ln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принят </a:t>
            </a:r>
            <a:endParaRPr lang="ru-RU" sz="3000" b="1" dirty="0" smtClean="0">
              <a:ln w="11430">
                <a:noFill/>
              </a:ln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ln w="11430">
                  <a:noFill/>
                </a:ln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Федеральный закон  РФ  </a:t>
            </a:r>
            <a:r>
              <a:rPr lang="ru-RU" sz="3000" b="1" dirty="0">
                <a:ln w="11430">
                  <a:noFill/>
                </a:ln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№38-ФЗ</a:t>
            </a:r>
            <a:endParaRPr lang="ru-RU" sz="3000" b="1" dirty="0">
              <a:ln w="11430">
                <a:noFill/>
              </a:ln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6386" name="Picture 2" descr="ÐÐ°ÑÑÐ¸Ð½ÐºÐ¸ Ð¿Ð¾ Ð·Ð°Ð¿ÑÐ¾ÑÑ Ð¤ÐµÐ´ÐµÑÐ°Ð»ÑÐ½ÑÐ¹ Ð·Ð°ÐºÐ¾Ð½ Ð¾Ñ 30 Ð¼Ð°ÑÑÐ° 1995 Ð³. N 38-Ð¤ÐÂ &quot;Ð Ð¿ÑÐµÐ´ÑÐ¿ÑÐµÐ¶Ð´ÐµÐ½Ð¸Ð¸ ÑÐ°ÑÐ¿ÑÐ¾ÑÑÑÐ°Ð½ÐµÐ½Ð¸Ñ Ð² Ð Ð¾ÑÑÐ¸Ð¹ÑÐºÐ¾Ð¹ Ð¤ÐµÐ´ÐµÑÐ°ÑÐ¸Ð¸ Ð·Ð°Ð±Ð¾Ð»ÐµÐ²Ð°Ð½Ð¸Ñ, Ð²ÑÐ·ÑÐ²Ð°ÐµÐ¼Ð¾Ð³Ð¾ Ð²Ð¸ÑÑÑÐ¾Ð¼ Ð¸Ð¼Ð¼ÑÐ½Ð¾Ð´ÐµÑÐ¸ÑÐ¸ÑÐ° ÑÐµÐ»Ð¾Ð²ÐµÐºÐ° (ÐÐÐ§-Ð¸Ð½ÑÐµÐºÑÐ¸Ð¸)&quot; ÐºÐ°ÑÑÐ¸Ð½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6948" y="1340767"/>
            <a:ext cx="3860071" cy="5209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07504" y="2132856"/>
            <a:ext cx="4967436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"О предупреждении распространения в РФ заболевания, вызываемого вирусом иммунодефицита человека </a:t>
            </a:r>
          </a:p>
          <a:p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(ВИЧ-инфекция)"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6323" y="1703705"/>
            <a:ext cx="850017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kumimoji="0" lang="ru-RU" sz="2800" b="1" i="0" u="none" strike="noStrike" normalizeH="0" baseline="0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регулярное информирование о мерах профилактики ВИЧ-инфекции;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kumimoji="0" lang="ru-RU" sz="2800" b="1" i="0" u="none" strike="noStrike" normalizeH="0" baseline="0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эпидемиологический </a:t>
            </a:r>
            <a:r>
              <a:rPr kumimoji="0" lang="ru-RU" sz="2800" b="1" i="0" u="none" strike="noStrike" normalizeH="0" baseline="0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надзор </a:t>
            </a:r>
            <a:r>
              <a:rPr kumimoji="0" lang="ru-RU" sz="2800" b="1" i="0" u="none" strike="noStrike" normalizeH="0" baseline="0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за </a:t>
            </a:r>
            <a:r>
              <a:rPr kumimoji="0" lang="ru-RU" sz="2800" b="1" i="0" u="none" strike="noStrike" normalizeH="0" baseline="0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распространением ВИЧ-инфекции;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kumimoji="0" lang="ru-RU" sz="2800" b="1" i="0" u="none" strike="noStrike" normalizeH="0" baseline="0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производство </a:t>
            </a:r>
            <a:r>
              <a:rPr kumimoji="0" lang="ru-RU" sz="2800" b="1" i="0" u="none" strike="noStrike" normalizeH="0" baseline="0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средств профилактики, диагностики и лечения ВИЧ-инфекции;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lang="ru-RU" sz="28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доступность </a:t>
            </a:r>
            <a:r>
              <a:rPr kumimoji="0" lang="ru-RU" sz="2800" b="1" i="0" u="none" strike="noStrike" normalizeH="0" baseline="0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медицинского бесплатного освидетельствования для выявления ВИЧ-инфекции, в том числе и анонимного;</a:t>
            </a:r>
            <a:endParaRPr kumimoji="0" lang="ru-RU" sz="2800" b="1" i="0" u="none" strike="noStrike" normalizeH="0" baseline="0" dirty="0" smtClean="0">
              <a:ln w="11430"/>
              <a:solidFill>
                <a:srgbClr val="005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9720" y="142852"/>
            <a:ext cx="8286776" cy="5539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1430"/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Российским государством гарантируются</a:t>
            </a:r>
            <a:r>
              <a:rPr lang="ru-RU" sz="3000" b="1" dirty="0" smtClean="0">
                <a:ln w="11430"/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3000" b="1" dirty="0" smtClean="0">
              <a:ln w="11430"/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3230" y="1944762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3230" y="3068960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3230" y="4222798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3230" y="5373216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30908" y="1751911"/>
            <a:ext cx="867759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ts val="2400"/>
              </a:spcAft>
            </a:pP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предоставление </a:t>
            </a:r>
            <a:r>
              <a:rPr lang="ru-RU" sz="2600" b="1" dirty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медицинской помощи </a:t>
            </a: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ВИЧ-инфицированным; </a:t>
            </a:r>
            <a:endParaRPr lang="ru-RU" sz="2600" b="1" dirty="0">
              <a:ln w="11430"/>
              <a:solidFill>
                <a:srgbClr val="005C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ts val="2400"/>
              </a:spcAft>
            </a:pP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подготовка </a:t>
            </a:r>
            <a:r>
              <a:rPr lang="ru-RU" sz="2600" b="1" dirty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специалистов для реализации мер </a:t>
            </a: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по </a:t>
            </a:r>
            <a:r>
              <a:rPr lang="ru-RU" sz="2600" b="1" dirty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предупреждению распространения </a:t>
            </a: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ВИЧ-инфекции</a:t>
            </a:r>
            <a:r>
              <a:rPr lang="ru-RU" sz="2600" b="1" dirty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eaLnBrk="0" fontAlgn="base" hangingPunct="0">
              <a:spcBef>
                <a:spcPct val="0"/>
              </a:spcBef>
              <a:spcAft>
                <a:spcPts val="2400"/>
              </a:spcAft>
            </a:pP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</a:t>
            </a:r>
            <a:r>
              <a:rPr lang="ru-RU" sz="2600" b="1" dirty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допускаются увольнения с работы, отказ </a:t>
            </a: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в </a:t>
            </a:r>
            <a:r>
              <a:rPr lang="ru-RU" sz="2600" b="1" dirty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приеме на работу, отказ в приеме </a:t>
            </a: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в </a:t>
            </a:r>
            <a:r>
              <a:rPr lang="ru-RU" sz="2600" b="1" dirty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образовательные </a:t>
            </a: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учреждения, </a:t>
            </a:r>
            <a:r>
              <a:rPr lang="ru-RU" sz="2600" b="1" dirty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равно как </a:t>
            </a:r>
            <a:r>
              <a:rPr lang="ru-RU" sz="2600" b="1" dirty="0" smtClean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и </a:t>
            </a:r>
            <a:r>
              <a:rPr lang="ru-RU" sz="2600" b="1" dirty="0">
                <a:ln w="11430"/>
                <a:solidFill>
                  <a:srgbClr val="005C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ограничение жилищных и иных прав и законных интересов членов семей ВИЧ-инфицированных.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42852"/>
            <a:ext cx="8286776" cy="5539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1430"/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Российским государством гарантируются</a:t>
            </a:r>
            <a:r>
              <a:rPr lang="ru-RU" sz="3000" b="1" dirty="0" smtClean="0">
                <a:ln w="11430"/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3000" b="1" dirty="0" smtClean="0">
              <a:ln w="11430"/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81222" y="1916832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81222" y="3078650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81222" y="4510830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150" y="2780928"/>
            <a:ext cx="5438978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за сокрытие лицом, больным ВИЧ-инфекцией, источника заражения, </a:t>
            </a:r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            а </a:t>
            </a:r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также лиц, имевших </a:t>
            </a:r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             с </a:t>
            </a:r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указанным лицом контакты, создающие опасность заражения</a:t>
            </a:r>
          </a:p>
          <a:p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этими </a:t>
            </a:r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заболеваниями</a:t>
            </a:r>
            <a:endParaRPr lang="ru-RU" sz="3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42852"/>
            <a:ext cx="8083560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Административное законодательство </a:t>
            </a:r>
          </a:p>
          <a:p>
            <a:endParaRPr lang="ru-RU" sz="3200" b="1" dirty="0">
              <a:ln w="11430"/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071546"/>
            <a:ext cx="7858180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Кодекс РФ об административных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правонарушениях от 30.12.2001г. №195-ФЗ ст. 6.1. предусматривает наказание:</a:t>
            </a:r>
            <a:endParaRPr lang="ru-RU" sz="2800" b="1" dirty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D:\images (4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152" y="2646712"/>
            <a:ext cx="2784942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95536" y="2316936"/>
            <a:ext cx="5006930" cy="39703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заведомое постановление другого лица в опасность заражения ВИЧ-инфекцией;</a:t>
            </a:r>
          </a:p>
          <a:p>
            <a:r>
              <a:rPr lang="ru-RU" sz="28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8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заражение другого лица ВИЧ-инфекцией лицом, знавшим о наличии у него этой болезни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2976" y="116632"/>
            <a:ext cx="80010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Уголовное </a:t>
            </a:r>
            <a:r>
              <a:rPr lang="ru-RU" sz="3600" b="1" dirty="0" smtClean="0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законодательство</a:t>
            </a:r>
            <a:endParaRPr lang="ru-RU" sz="3600" b="1" dirty="0">
              <a:ln w="11430"/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097449"/>
            <a:ext cx="7643866" cy="8925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26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Уголовный кодекс РФ от 13.06. 1996г. №63-ФЗ  ст.122 предусматривает наказание за</a:t>
            </a:r>
            <a:r>
              <a:rPr lang="ru-RU" sz="26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800" b="1" dirty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D:\images (6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526" y="2405421"/>
            <a:ext cx="3494192" cy="3577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Овал 7"/>
          <p:cNvSpPr/>
          <p:nvPr/>
        </p:nvSpPr>
        <p:spPr>
          <a:xfrm>
            <a:off x="155535" y="2564904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81222" y="4654846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06844" y="2379652"/>
            <a:ext cx="5661300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устанавливает </a:t>
            </a:r>
            <a:r>
              <a:rPr lang="ru-RU" sz="30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порядок обязательного бесплатного медицинского освидетельствования </a:t>
            </a:r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              с </a:t>
            </a:r>
            <a:r>
              <a:rPr lang="ru-RU" sz="30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целью выявления вируса иммунодефицита человека у лиц, находящихся </a:t>
            </a:r>
            <a:r>
              <a:rPr lang="ru-RU" sz="3000" b="1" dirty="0" smtClean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              в </a:t>
            </a:r>
            <a:r>
              <a:rPr lang="ru-RU" sz="3000" b="1" dirty="0">
                <a:ln w="11430"/>
                <a:solidFill>
                  <a:srgbClr val="005C00"/>
                </a:solidFill>
                <a:latin typeface="Arial" pitchFamily="34" charset="0"/>
                <a:cs typeface="Arial" pitchFamily="34" charset="0"/>
              </a:rPr>
              <a:t>местах лишения свободы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5852" y="-171400"/>
            <a:ext cx="7858148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400" b="1" dirty="0" smtClean="0">
                <a:ln w="1143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Уголовно-исполнительное  законодательство</a:t>
            </a:r>
            <a:endParaRPr lang="ru-RU" sz="3400" b="1" dirty="0">
              <a:ln w="11430"/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7170" y="1142984"/>
            <a:ext cx="7062511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Уголовно-исполнительный </a:t>
            </a:r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кодекс РФ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 08.01.1997г.</a:t>
            </a:r>
            <a:endParaRPr lang="ru-RU" sz="2800" b="1" dirty="0">
              <a:ln w="11430"/>
              <a:solidFill>
                <a:srgbClr val="C00000"/>
              </a:solidFill>
            </a:endParaRPr>
          </a:p>
        </p:txBody>
      </p:sp>
      <p:pic>
        <p:nvPicPr>
          <p:cNvPr id="7" name="Рисунок 6" descr="C:\Users\KGA\Desktop\b38797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8144" y="2276872"/>
            <a:ext cx="3071834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</TotalTime>
  <Words>543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254</cp:revision>
  <dcterms:created xsi:type="dcterms:W3CDTF">2011-02-11T04:51:45Z</dcterms:created>
  <dcterms:modified xsi:type="dcterms:W3CDTF">2018-04-22T09:27:11Z</dcterms:modified>
</cp:coreProperties>
</file>