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20" r:id="rId6"/>
  </p:sldMasterIdLst>
  <p:sldIdLst>
    <p:sldId id="258" r:id="rId7"/>
    <p:sldId id="260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300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E00"/>
    <a:srgbClr val="009600"/>
    <a:srgbClr val="4FC54F"/>
    <a:srgbClr val="3399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viewProps" Target="viewProps.xml"/><Relationship Id="rId8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47;&#1072;&#1075;&#1088;&#1091;&#1079;&#1082;&#1080;\&#1047;&#1072;&#1089;&#1077;&#1076;&#1072;&#1085;&#1080;&#1103;%20&#1082;&#1086;&#1084;&#1080;&#1090;&#1077;&#1090;&#1086;&#1074;\&#1044;&#1086;&#1082;&#1083;&#1072;&#1076;%20&#1087;&#1086;%20&#1090;&#1077;&#1093;&#1085;&#1086;&#1083;&#1086;&#1075;&#1080;&#1103;&#1084;\&#1044;&#1080;&#1072;&#1075;&#1088;&#1072;&#1084;&#1084;&#1099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47;&#1072;&#1075;&#1088;&#1091;&#1079;&#1082;&#1080;\&#1047;&#1072;&#1089;&#1077;&#1076;&#1072;&#1085;&#1080;&#1103;%20&#1082;&#1086;&#1084;&#1080;&#1090;&#1077;&#1090;&#1086;&#1074;\&#1044;&#1086;&#1082;&#1083;&#1072;&#1076;%20&#1087;&#1086;%20&#1090;&#1077;&#1093;&#1085;&#1086;&#1083;&#1086;&#1075;&#1080;&#1103;&#1084;\&#1044;&#1080;&#1072;&#1075;&#1088;&#1072;&#1084;&#1084;&#1099;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47;&#1072;&#1075;&#1088;&#1091;&#1079;&#1082;&#1080;\&#1047;&#1072;&#1089;&#1077;&#1076;&#1072;&#1085;&#1080;&#1103;%20&#1082;&#1086;&#1084;&#1080;&#1090;&#1077;&#1090;&#1086;&#1074;\&#1044;&#1086;&#1082;&#1083;&#1072;&#1076;%20&#1087;&#1086;%20&#1090;&#1077;&#1093;&#1085;&#1086;&#1083;&#1086;&#1075;&#1080;&#1103;&#1084;\&#1044;&#1080;&#1072;&#1075;&#1088;&#1072;&#1084;&#1084;&#1099;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47;&#1072;&#1075;&#1088;&#1091;&#1079;&#1082;&#1080;\&#1047;&#1072;&#1089;&#1077;&#1076;&#1072;&#1085;&#1080;&#1103;%20&#1082;&#1086;&#1084;&#1080;&#1090;&#1077;&#1090;&#1086;&#1074;\&#1044;&#1086;&#1082;&#1083;&#1072;&#1076;%20&#1087;&#1086;%20&#1090;&#1077;&#1093;&#1085;&#1086;&#1083;&#1086;&#1075;&#1080;&#1103;&#1084;\&#1044;&#1080;&#1072;&#1075;&#1088;&#1072;&#1084;&#1084;&#1099;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47;&#1072;&#1075;&#1088;&#1091;&#1079;&#1082;&#1080;\&#1047;&#1072;&#1089;&#1077;&#1076;&#1072;&#1085;&#1080;&#1103;%20&#1082;&#1086;&#1084;&#1080;&#1090;&#1077;&#1090;&#1086;&#1074;\&#1044;&#1086;&#1082;&#1083;&#1072;&#1076;%20&#1087;&#1086;%20&#1090;&#1077;&#1093;&#1085;&#1086;&#1083;&#1086;&#1075;&#1080;&#1103;&#1084;\&#1044;&#1080;&#1072;&#1075;&#1088;&#1072;&#1084;&#1084;&#1099;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47;&#1072;&#1075;&#1088;&#1091;&#1079;&#1082;&#1080;\&#1047;&#1072;&#1089;&#1077;&#1076;&#1072;&#1085;&#1080;&#1103;%20&#1082;&#1086;&#1084;&#1080;&#1090;&#1077;&#1090;&#1086;&#1074;\&#1044;&#1086;&#1082;&#1083;&#1072;&#1076;%20&#1087;&#1086;%20&#1090;&#1077;&#1093;&#1085;&#1086;&#1083;&#1086;&#1075;&#1080;&#1103;&#1084;\&#1044;&#1080;&#1072;&#1075;&#1088;&#1072;&#1084;&#1084;&#1099;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47;&#1072;&#1075;&#1088;&#1091;&#1079;&#1082;&#1080;\&#1047;&#1072;&#1089;&#1077;&#1076;&#1072;&#1085;&#1080;&#1103;%20&#1082;&#1086;&#1084;&#1080;&#1090;&#1077;&#1090;&#1086;&#1074;\&#1044;&#1086;&#1082;&#1083;&#1072;&#1076;%20&#1087;&#1086;%20&#1090;&#1077;&#1093;&#1085;&#1086;&#1083;&#1086;&#1075;&#1080;&#1103;&#1084;\&#1044;&#1080;&#1072;&#1075;&#1088;&#1072;&#1084;&#1084;&#1099;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47;&#1072;&#1075;&#1088;&#1091;&#1079;&#1082;&#1080;\&#1047;&#1072;&#1089;&#1077;&#1076;&#1072;&#1085;&#1080;&#1103;%20&#1082;&#1086;&#1084;&#1080;&#1090;&#1077;&#1090;&#1086;&#1074;\&#1044;&#1086;&#1082;&#1083;&#1072;&#1076;%20&#1087;&#1086;%20&#1090;&#1077;&#1093;&#1085;&#1086;&#1083;&#1086;&#1075;&#1080;&#1103;&#1084;\&#1044;&#1080;&#1072;&#1075;&#1088;&#1072;&#1084;&#1084;&#1099;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47;&#1072;&#1075;&#1088;&#1091;&#1079;&#1082;&#1080;\&#1047;&#1072;&#1089;&#1077;&#1076;&#1072;&#1085;&#1080;&#1103;%20&#1082;&#1086;&#1084;&#1080;&#1090;&#1077;&#1090;&#1086;&#1074;\&#1044;&#1086;&#1082;&#1083;&#1072;&#1076;%20&#1087;&#1086;%20&#1090;&#1077;&#1093;&#1085;&#1086;&#1083;&#1086;&#1075;&#1080;&#1103;&#1084;\&#1044;&#1080;&#1072;&#1075;&#1088;&#1072;&#1084;&#1084;&#1099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47;&#1072;&#1075;&#1088;&#1091;&#1079;&#1082;&#1080;\&#1047;&#1072;&#1089;&#1077;&#1076;&#1072;&#1085;&#1080;&#1103;%20&#1082;&#1086;&#1084;&#1080;&#1090;&#1077;&#1090;&#1086;&#1074;\&#1044;&#1086;&#1082;&#1083;&#1072;&#1076;%20&#1087;&#1086;%20&#1090;&#1077;&#1093;&#1085;&#1086;&#1083;&#1086;&#1075;&#1080;&#1103;&#1084;\&#1044;&#1080;&#1072;&#1075;&#1088;&#1072;&#1084;&#1084;&#1099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47;&#1072;&#1075;&#1088;&#1091;&#1079;&#1082;&#1080;\&#1047;&#1072;&#1089;&#1077;&#1076;&#1072;&#1085;&#1080;&#1103;%20&#1082;&#1086;&#1084;&#1080;&#1090;&#1077;&#1090;&#1086;&#1074;\&#1044;&#1086;&#1082;&#1083;&#1072;&#1076;%20&#1087;&#1086;%20&#1090;&#1077;&#1093;&#1085;&#1086;&#1083;&#1086;&#1075;&#1080;&#1103;&#1084;\&#1044;&#1080;&#1072;&#1075;&#1088;&#1072;&#1084;&#1084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018572815580882E-2"/>
          <c:y val="0.15434145075928701"/>
          <c:w val="0.56661530361360846"/>
          <c:h val="0.67122673478256645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layout>
                <c:manualLayout>
                  <c:x val="0"/>
                  <c:y val="1.722031174187975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0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Лист1!$L$2:$L$3</c:f>
              <c:strCache>
                <c:ptCount val="2"/>
                <c:pt idx="0">
                  <c:v>Участвовали в опросе</c:v>
                </c:pt>
                <c:pt idx="1">
                  <c:v>Не участвовали</c:v>
                </c:pt>
              </c:strCache>
            </c:strRef>
          </c:cat>
          <c:val>
            <c:numRef>
              <c:f>Лист1!$M$2:$M$3</c:f>
              <c:numCache>
                <c:formatCode>0.0%</c:formatCode>
                <c:ptCount val="2"/>
                <c:pt idx="0">
                  <c:v>9.5000000000000057E-2</c:v>
                </c:pt>
                <c:pt idx="1">
                  <c:v>0.90500000000000003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6364775894465835"/>
          <c:y val="0.20127651775466118"/>
          <c:w val="0.4041456746351853"/>
          <c:h val="0.66632798546985361"/>
        </c:manualLayout>
      </c:layout>
      <c:overlay val="0"/>
      <c:txPr>
        <a:bodyPr/>
        <a:lstStyle/>
        <a:p>
          <a:pPr>
            <a:lnSpc>
              <a:spcPct val="80000"/>
            </a:lnSpc>
            <a:defRPr sz="30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5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849093849366739E-2"/>
          <c:y val="8.4199169861151293E-2"/>
          <c:w val="0.5854262325043158"/>
          <c:h val="0.63320799481559864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layout>
                <c:manualLayout>
                  <c:x val="-0.11440460320883769"/>
                  <c:y val="-5.889811943406058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0602036034678298E-2"/>
                  <c:y val="0.1332957439823477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9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Лист1!$A$95:$A$96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Лист1!$B$95:$B$96</c:f>
              <c:numCache>
                <c:formatCode>0.0%</c:formatCode>
                <c:ptCount val="2"/>
                <c:pt idx="0">
                  <c:v>3.7999999999999999E-2</c:v>
                </c:pt>
                <c:pt idx="1">
                  <c:v>0.9620000000000003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"/>
          <c:y val="0.80663305592880474"/>
          <c:w val="0.71929109949960679"/>
          <c:h val="0.15240919669848349"/>
        </c:manualLayout>
      </c:layout>
      <c:overlay val="0"/>
      <c:txPr>
        <a:bodyPr/>
        <a:lstStyle/>
        <a:p>
          <a:pPr>
            <a:defRPr sz="40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255079822780634"/>
          <c:w val="0.45042387594832833"/>
          <c:h val="0.53829498742563953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bubble3D val="0"/>
            <c:explosion val="17"/>
          </c:dPt>
          <c:dPt>
            <c:idx val="3"/>
            <c:bubble3D val="0"/>
            <c:explosion val="11"/>
            <c:spPr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4"/>
            <c:bubble3D val="0"/>
            <c:spPr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4.8720743440182096E-2"/>
                  <c:y val="-1.068904801823366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872085304815385E-2"/>
                  <c:y val="-6.413428810940201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6305316951179767E-2"/>
                  <c:y val="1.603357202735050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4944586593805143E-2"/>
                  <c:y val="0.1870583403190892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0368615993293784E-2"/>
                  <c:y val="-5.344524009116829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Лист1!$A$104:$A$108</c:f>
              <c:strCache>
                <c:ptCount val="5"/>
                <c:pt idx="0">
                  <c:v>ежедневно</c:v>
                </c:pt>
                <c:pt idx="1">
                  <c:v>несколько раз в неделю</c:v>
                </c:pt>
                <c:pt idx="2">
                  <c:v>раз в неделю</c:v>
                </c:pt>
                <c:pt idx="3">
                  <c:v>раз в месяц</c:v>
                </c:pt>
                <c:pt idx="4">
                  <c:v>никогда</c:v>
                </c:pt>
              </c:strCache>
            </c:strRef>
          </c:cat>
          <c:val>
            <c:numRef>
              <c:f>Лист1!$B$104:$B$108</c:f>
              <c:numCache>
                <c:formatCode>0.0%</c:formatCode>
                <c:ptCount val="5"/>
                <c:pt idx="0">
                  <c:v>0.10500000000000002</c:v>
                </c:pt>
                <c:pt idx="1">
                  <c:v>0.193</c:v>
                </c:pt>
                <c:pt idx="2">
                  <c:v>0.22800000000000001</c:v>
                </c:pt>
                <c:pt idx="3">
                  <c:v>0.33200000000000024</c:v>
                </c:pt>
                <c:pt idx="4">
                  <c:v>0.14200000000000004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49929522074168631"/>
          <c:y val="4.5161438291368303E-2"/>
          <c:w val="0.49197110646178455"/>
          <c:h val="0.92571048503028286"/>
        </c:manualLayout>
      </c:layout>
      <c:overlay val="0"/>
      <c:txPr>
        <a:bodyPr/>
        <a:lstStyle/>
        <a:p>
          <a:pPr>
            <a:defRPr sz="25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5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34161935530312E-2"/>
          <c:y val="4.3259587318580761E-2"/>
          <c:w val="0.63817648403553562"/>
          <c:h val="0.68901081697993161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layout>
                <c:manualLayout>
                  <c:x val="-0.13360565441973216"/>
                  <c:y val="-3.206714405470100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089739215989799E-2"/>
                  <c:y val="8.337457454222266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Лист1!$A$118:$A$119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Лист1!$B$118:$B$119</c:f>
              <c:numCache>
                <c:formatCode>0.0%</c:formatCode>
                <c:ptCount val="2"/>
                <c:pt idx="0">
                  <c:v>3.5999999999999997E-2</c:v>
                </c:pt>
                <c:pt idx="1">
                  <c:v>0.9640000000000003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2.5451033886675509E-2"/>
          <c:y val="0.79795856015998223"/>
          <c:w val="0.67201857420841493"/>
          <c:h val="0.17690105139832957"/>
        </c:manualLayout>
      </c:layout>
      <c:overlay val="0"/>
      <c:txPr>
        <a:bodyPr/>
        <a:lstStyle/>
        <a:p>
          <a:pPr>
            <a:defRPr sz="38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972508591065298E-2"/>
          <c:y val="2.6008640549372948E-3"/>
          <c:w val="0.70035472441993651"/>
          <c:h val="0.77184086464187507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layout>
                <c:manualLayout>
                  <c:x val="-0.35996696768693914"/>
                  <c:y val="-3.660494745866815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7891259756519906E-2"/>
                  <c:y val="5.324355993988087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Лист1!$A$127:$A$128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Лист1!$B$127:$B$128</c:f>
              <c:numCache>
                <c:formatCode>0%</c:formatCode>
                <c:ptCount val="2"/>
                <c:pt idx="0">
                  <c:v>0.94000000000000028</c:v>
                </c:pt>
                <c:pt idx="1">
                  <c:v>6.0000000000000026E-2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"/>
          <c:y val="0.77259733195263391"/>
          <c:w val="0.61485196728735469"/>
          <c:h val="0.21019834274179197"/>
        </c:manualLayout>
      </c:layout>
      <c:overlay val="0"/>
      <c:txPr>
        <a:bodyPr/>
        <a:lstStyle/>
        <a:p>
          <a:pPr>
            <a:defRPr sz="30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0926555453332372"/>
          <c:y val="4.3798294442379995E-2"/>
          <c:w val="0.55747878672073459"/>
          <c:h val="0.70988113389699992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bubble3D val="0"/>
            <c:spPr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4"/>
            <c:bubble3D val="0"/>
            <c:spPr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5"/>
            <c:bubble3D val="0"/>
            <c:spPr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1"/>
              <c:layout>
                <c:manualLayout>
                  <c:x val="0.10111250291925862"/>
                  <c:y val="-6.772334037821975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7975556074534865E-2"/>
                  <c:y val="0.1418965226972224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8420557242238338E-2"/>
                  <c:y val="3.95310482743297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1679723714287702E-2"/>
                  <c:y val="-4.257189814158579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17750861623603179"/>
                  <c:y val="-1.520448877327806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Лист1!$A$137:$A$142</c:f>
              <c:strCache>
                <c:ptCount val="6"/>
                <c:pt idx="0">
                  <c:v>еженедельно</c:v>
                </c:pt>
                <c:pt idx="1">
                  <c:v>ежемесячно</c:v>
                </c:pt>
                <c:pt idx="2">
                  <c:v>ежеквартально</c:v>
                </c:pt>
                <c:pt idx="3">
                  <c:v>раз в полугодие</c:v>
                </c:pt>
                <c:pt idx="4">
                  <c:v>раз в год</c:v>
                </c:pt>
                <c:pt idx="5">
                  <c:v>никогда</c:v>
                </c:pt>
              </c:strCache>
            </c:strRef>
          </c:cat>
          <c:val>
            <c:numRef>
              <c:f>Лист1!$B$137:$B$142</c:f>
              <c:numCache>
                <c:formatCode>0.0%</c:formatCode>
                <c:ptCount val="6"/>
                <c:pt idx="0">
                  <c:v>0.21200000000000008</c:v>
                </c:pt>
                <c:pt idx="1">
                  <c:v>0.48300000000000015</c:v>
                </c:pt>
                <c:pt idx="2">
                  <c:v>0.22900000000000001</c:v>
                </c:pt>
                <c:pt idx="3">
                  <c:v>8.0000000000000071E-3</c:v>
                </c:pt>
                <c:pt idx="4">
                  <c:v>1.0999999999999998E-2</c:v>
                </c:pt>
                <c:pt idx="5">
                  <c:v>5.7000000000000023E-2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"/>
          <c:y val="0.65583469652797266"/>
          <c:w val="0.99894605917779522"/>
          <c:h val="0.3254805979412253"/>
        </c:manualLayout>
      </c:layout>
      <c:overlay val="0"/>
      <c:txPr>
        <a:bodyPr/>
        <a:lstStyle/>
        <a:p>
          <a:pPr>
            <a:defRPr sz="24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6812155422788052E-2"/>
          <c:y val="0.25442057783901451"/>
          <c:w val="0.41579439232150761"/>
          <c:h val="0.48811248594357504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layout>
                <c:manualLayout>
                  <c:x val="-8.8065804606227038E-2"/>
                  <c:y val="-0.1005298264871026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44370171485618E-3"/>
                  <c:y val="-3.655630054076461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4754753160541588E-2"/>
                  <c:y val="-2.132450864877935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0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Лист1!$A$151:$A$154</c:f>
              <c:strCache>
                <c:ptCount val="4"/>
                <c:pt idx="0">
                  <c:v>нет</c:v>
                </c:pt>
                <c:pt idx="1">
                  <c:v>информац. листок</c:v>
                </c:pt>
                <c:pt idx="2">
                  <c:v>газета</c:v>
                </c:pt>
                <c:pt idx="3">
                  <c:v>другое (листовки и т.д.)</c:v>
                </c:pt>
              </c:strCache>
            </c:strRef>
          </c:cat>
          <c:val>
            <c:numRef>
              <c:f>Лист1!$B$151:$B$154</c:f>
              <c:numCache>
                <c:formatCode>0.0%</c:formatCode>
                <c:ptCount val="4"/>
                <c:pt idx="0">
                  <c:v>0.32700000000000018</c:v>
                </c:pt>
                <c:pt idx="1">
                  <c:v>0.43600000000000017</c:v>
                </c:pt>
                <c:pt idx="2">
                  <c:v>0.20100000000000001</c:v>
                </c:pt>
                <c:pt idx="3">
                  <c:v>3.5999999999999997E-2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4954053340344951"/>
          <c:y val="6.6911942492429669E-2"/>
          <c:w val="0.49593245567636801"/>
          <c:h val="0.86312975663674396"/>
        </c:manualLayout>
      </c:layout>
      <c:overlay val="0"/>
      <c:txPr>
        <a:bodyPr/>
        <a:lstStyle/>
        <a:p>
          <a:pPr>
            <a:defRPr sz="28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961061013029847E-2"/>
          <c:y val="0.23103016671026844"/>
          <c:w val="0.43816873265920797"/>
          <c:h val="0.48376925585116271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2"/>
            <c:bubble3D val="0"/>
            <c:spPr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1"/>
              <c:layout>
                <c:manualLayout>
                  <c:x val="-9.328623725003922E-2"/>
                  <c:y val="-2.106627083878355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8100716082051485E-2"/>
                  <c:y val="6.018934525366728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0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Лист1!$A$162:$A$164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каждый год</c:v>
                </c:pt>
              </c:strCache>
            </c:strRef>
          </c:cat>
          <c:val>
            <c:numRef>
              <c:f>Лист1!$B$162:$B$164</c:f>
              <c:numCache>
                <c:formatCode>0%</c:formatCode>
                <c:ptCount val="3"/>
                <c:pt idx="0" formatCode="0.0%">
                  <c:v>0.98499999999999999</c:v>
                </c:pt>
                <c:pt idx="1">
                  <c:v>1.0000000000000005E-2</c:v>
                </c:pt>
                <c:pt idx="2" formatCode="0.0%">
                  <c:v>5.0000000000000027E-3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46174413179621843"/>
          <c:y val="0.11441378421314047"/>
          <c:w val="0.51784950715410083"/>
          <c:h val="0.71705604907659104"/>
        </c:manualLayout>
      </c:layout>
      <c:overlay val="0"/>
      <c:txPr>
        <a:bodyPr/>
        <a:lstStyle/>
        <a:p>
          <a:pPr>
            <a:defRPr sz="36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410438941023103E-4"/>
          <c:y val="0.17231471136330764"/>
          <c:w val="0.44531672454820037"/>
          <c:h val="0.50562306494246956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2"/>
            <c:bubble3D val="0"/>
            <c:spPr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24789064112206238"/>
                  <c:y val="-0.1164702873684895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496444388026458E-2"/>
                  <c:y val="3.32772249624255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5221987650832711E-2"/>
                  <c:y val="1.66386124812127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Лист1!$A$170:$A$172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каждый год</c:v>
                </c:pt>
              </c:strCache>
            </c:strRef>
          </c:cat>
          <c:val>
            <c:numRef>
              <c:f>Лист1!$B$170:$B$172</c:f>
              <c:numCache>
                <c:formatCode>0.0%</c:formatCode>
                <c:ptCount val="3"/>
                <c:pt idx="0">
                  <c:v>0.98099999999999998</c:v>
                </c:pt>
                <c:pt idx="1">
                  <c:v>1.4E-2</c:v>
                </c:pt>
                <c:pt idx="2">
                  <c:v>5.0000000000000027E-3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6.6048444036267154E-2"/>
          <c:y val="0.77245924457031012"/>
          <c:w val="0.92027481260012911"/>
          <c:h val="0.1805247530148642"/>
        </c:manualLayout>
      </c:layout>
      <c:overlay val="0"/>
      <c:txPr>
        <a:bodyPr/>
        <a:lstStyle/>
        <a:p>
          <a:pPr>
            <a:defRPr sz="36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287898566825911"/>
          <c:y val="0.19138525206600976"/>
          <c:w val="0.64264059394635165"/>
          <c:h val="0.63079636450650811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2"/>
            <c:bubble3D val="0"/>
            <c:spPr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.20821374785517682"/>
                  <c:y val="-0.26455393845128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6541896579392374E-2"/>
                  <c:y val="5.426747455410942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5432313076324861"/>
                  <c:y val="6.444262603300492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Лист1!$A$179:$A$181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каждый год</c:v>
                </c:pt>
              </c:strCache>
            </c:strRef>
          </c:cat>
          <c:val>
            <c:numRef>
              <c:f>Лист1!$B$179:$B$181</c:f>
              <c:numCache>
                <c:formatCode>0.0%</c:formatCode>
                <c:ptCount val="3"/>
                <c:pt idx="0">
                  <c:v>0.94199999999999995</c:v>
                </c:pt>
                <c:pt idx="1">
                  <c:v>3.4000000000000002E-2</c:v>
                </c:pt>
                <c:pt idx="2">
                  <c:v>2.4E-2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8787032297126286E-2"/>
          <c:y val="0.10435022285659409"/>
          <c:w val="0.55042628880579358"/>
          <c:h val="0.58802647163497845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txPr>
              <a:bodyPr/>
              <a:lstStyle/>
              <a:p>
                <a:pPr>
                  <a:defRPr sz="28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Лист1!$A$190:$A$191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Лист1!$B$190:$B$191</c:f>
              <c:numCache>
                <c:formatCode>0.0%</c:formatCode>
                <c:ptCount val="2"/>
                <c:pt idx="0">
                  <c:v>0.94899999999999995</c:v>
                </c:pt>
                <c:pt idx="1">
                  <c:v>5.1000000000000004E-2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"/>
          <c:y val="0.79569384004413868"/>
          <c:w val="0.56140646288996321"/>
          <c:h val="0.17088637985609895"/>
        </c:manualLayout>
      </c:layout>
      <c:overlay val="0"/>
      <c:txPr>
        <a:bodyPr/>
        <a:lstStyle/>
        <a:p>
          <a:pPr>
            <a:defRPr sz="32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6447439851829933E-2"/>
          <c:y val="7.3209894917336288E-2"/>
          <c:w val="0.51288096146719253"/>
          <c:h val="0.56552206987483533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layout>
                <c:manualLayout>
                  <c:x val="-0.29519792741701284"/>
                  <c:y val="-8.319306240606401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5195999312194002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0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0.91300000000000003</c:v>
                </c:pt>
                <c:pt idx="1">
                  <c:v>8.7000000000000022E-2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21141842263084942"/>
          <c:y val="0.67942110205784301"/>
          <c:w val="0.69948633648133351"/>
          <c:h val="0.24680329020045991"/>
        </c:manualLayout>
      </c:layout>
      <c:overlay val="0"/>
      <c:txPr>
        <a:bodyPr/>
        <a:lstStyle/>
        <a:p>
          <a:pPr>
            <a:defRPr sz="44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235142264966403"/>
          <c:y val="7.8188894263030009E-2"/>
          <c:w val="0.43943468604172448"/>
          <c:h val="0.50566768010574981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Лист1!$A$197:$A$200</c:f>
              <c:strCache>
                <c:ptCount val="4"/>
                <c:pt idx="0">
                  <c:v>постоянно</c:v>
                </c:pt>
                <c:pt idx="1">
                  <c:v>часто</c:v>
                </c:pt>
                <c:pt idx="2">
                  <c:v>редко</c:v>
                </c:pt>
                <c:pt idx="3">
                  <c:v>никогда</c:v>
                </c:pt>
              </c:strCache>
            </c:strRef>
          </c:cat>
          <c:val>
            <c:numRef>
              <c:f>Лист1!$B$197:$B$200</c:f>
              <c:numCache>
                <c:formatCode>0%</c:formatCode>
                <c:ptCount val="4"/>
                <c:pt idx="0">
                  <c:v>0.31000000000000016</c:v>
                </c:pt>
                <c:pt idx="1">
                  <c:v>0.38000000000000017</c:v>
                </c:pt>
                <c:pt idx="2" formatCode="0.0%">
                  <c:v>0.27300000000000002</c:v>
                </c:pt>
                <c:pt idx="3" formatCode="0.0%">
                  <c:v>3.6999999999999998E-2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3.16096269818412E-2"/>
          <c:y val="0.6296120964057198"/>
          <c:w val="0.83823776263316085"/>
          <c:h val="0.30052157314068029"/>
        </c:manualLayout>
      </c:layout>
      <c:overlay val="0"/>
      <c:txPr>
        <a:bodyPr/>
        <a:lstStyle/>
        <a:p>
          <a:pPr>
            <a:defRPr sz="26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154877940009807"/>
          <c:y val="2.390221300196399E-2"/>
          <c:w val="0.49219413805351825"/>
          <c:h val="0.72634100863839346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18"/>
          <c:dLbls>
            <c:dLbl>
              <c:idx val="1"/>
              <c:layout>
                <c:manualLayout>
                  <c:x val="8.9426683420152073E-2"/>
                  <c:y val="-8.296365977060403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6878907038498052E-2"/>
                  <c:y val="1.777792709370087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Лист1!$A$206:$A$208</c:f>
              <c:strCache>
                <c:ptCount val="3"/>
                <c:pt idx="0">
                  <c:v>читаю каждый номер</c:v>
                </c:pt>
                <c:pt idx="1">
                  <c:v>иногда</c:v>
                </c:pt>
                <c:pt idx="2">
                  <c:v>никогда</c:v>
                </c:pt>
              </c:strCache>
            </c:strRef>
          </c:cat>
          <c:val>
            <c:numRef>
              <c:f>Лист1!$B$206:$B$208</c:f>
              <c:numCache>
                <c:formatCode>0.0%</c:formatCode>
                <c:ptCount val="3"/>
                <c:pt idx="0">
                  <c:v>0.60500000000000032</c:v>
                </c:pt>
                <c:pt idx="1">
                  <c:v>0.35200000000000015</c:v>
                </c:pt>
                <c:pt idx="2">
                  <c:v>4.3000000000000003E-2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1668464187739824"/>
          <c:y val="0.58131278559586541"/>
          <c:w val="0.83044020749831271"/>
          <c:h val="0.37097914383182945"/>
        </c:manualLayout>
      </c:layout>
      <c:overlay val="0"/>
      <c:txPr>
        <a:bodyPr/>
        <a:lstStyle/>
        <a:p>
          <a:pPr>
            <a:defRPr sz="26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4594144194188633E-2"/>
          <c:y val="0.13321297633596271"/>
          <c:w val="0.92998325511379654"/>
          <c:h val="0.67478682924119582"/>
        </c:manualLayout>
      </c:layout>
      <c:barChart>
        <c:barDir val="col"/>
        <c:grouping val="clustered"/>
        <c:varyColors val="0"/>
        <c:ser>
          <c:idx val="1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4"/>
              <c:layout>
                <c:manualLayout>
                  <c:x val="1.560790197352588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Лист1!$B$217:$B$221</c:f>
              <c:numCache>
                <c:formatCode>0.0%</c:formatCode>
                <c:ptCount val="5"/>
                <c:pt idx="0">
                  <c:v>6.0000000000000027E-3</c:v>
                </c:pt>
                <c:pt idx="1">
                  <c:v>7.0000000000000027E-3</c:v>
                </c:pt>
                <c:pt idx="2">
                  <c:v>3.1000000000000014E-2</c:v>
                </c:pt>
                <c:pt idx="3">
                  <c:v>0.19900000000000001</c:v>
                </c:pt>
                <c:pt idx="4">
                  <c:v>0.75700000000000034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6450560"/>
        <c:axId val="46457600"/>
      </c:barChart>
      <c:catAx>
        <c:axId val="4645056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3400" b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ru-RU"/>
          </a:p>
        </c:txPr>
        <c:crossAx val="46457600"/>
        <c:crosses val="autoZero"/>
        <c:auto val="1"/>
        <c:lblAlgn val="ctr"/>
        <c:lblOffset val="100"/>
        <c:noMultiLvlLbl val="0"/>
      </c:catAx>
      <c:valAx>
        <c:axId val="46457600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ru-RU"/>
          </a:p>
        </c:txPr>
        <c:crossAx val="46450560"/>
        <c:crosses val="autoZero"/>
        <c:crossBetween val="between"/>
        <c:majorUnit val="0.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889988067583977E-2"/>
          <c:y val="0.20665916692995062"/>
          <c:w val="0.39148899731944486"/>
          <c:h val="0.52509812008655987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bubble3D val="0"/>
            <c:explosion val="9"/>
          </c:dPt>
          <c:dPt>
            <c:idx val="1"/>
            <c:bubble3D val="0"/>
            <c:explosion val="13"/>
          </c:dPt>
          <c:dPt>
            <c:idx val="4"/>
            <c:bubble3D val="0"/>
            <c:spPr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5"/>
            <c:bubble3D val="0"/>
            <c:spPr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11964262025837942"/>
                  <c:y val="0.1986637073110976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9335261534177984E-2"/>
                  <c:y val="6.715392923192038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1944449031545159E-3"/>
                  <c:y val="-1.958656269264343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9169076917722532E-3"/>
                  <c:y val="2.51827234619701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083662520085574E-2"/>
                  <c:y val="-7.554817038591037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8196640222729721E-2"/>
                  <c:y val="2.238464307730678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Лист1!$A$228:$A$233</c:f>
              <c:strCache>
                <c:ptCount val="6"/>
                <c:pt idx="0">
                  <c:v>сайт ОПСА</c:v>
                </c:pt>
                <c:pt idx="1">
                  <c:v>собрания в МО</c:v>
                </c:pt>
                <c:pt idx="2">
                  <c:v>информац. стенд</c:v>
                </c:pt>
                <c:pt idx="3">
                  <c:v>печатное издание МО</c:v>
                </c:pt>
                <c:pt idx="4">
                  <c:v>обновление информации в библиотеке</c:v>
                </c:pt>
                <c:pt idx="5">
                  <c:v>другое (соц. сети, эл. почта и т.д.)</c:v>
                </c:pt>
              </c:strCache>
            </c:strRef>
          </c:cat>
          <c:val>
            <c:numRef>
              <c:f>Лист1!$B$228:$B$233</c:f>
              <c:numCache>
                <c:formatCode>0.0%</c:formatCode>
                <c:ptCount val="6"/>
                <c:pt idx="0">
                  <c:v>0.47900000000000015</c:v>
                </c:pt>
                <c:pt idx="1">
                  <c:v>0.26500000000000001</c:v>
                </c:pt>
                <c:pt idx="2">
                  <c:v>0.17900000000000008</c:v>
                </c:pt>
                <c:pt idx="3">
                  <c:v>6.3E-2</c:v>
                </c:pt>
                <c:pt idx="4">
                  <c:v>5.0000000000000027E-3</c:v>
                </c:pt>
                <c:pt idx="5">
                  <c:v>9.0000000000000028E-3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43464210790049318"/>
          <c:y val="9.6399377283905539E-3"/>
          <c:w val="0.56380211765115051"/>
          <c:h val="0.91916235608062491"/>
        </c:manualLayout>
      </c:layout>
      <c:overlay val="0"/>
      <c:txPr>
        <a:bodyPr/>
        <a:lstStyle/>
        <a:p>
          <a:pPr>
            <a:defRPr sz="20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876625379283242E-2"/>
          <c:y val="0.11009160357843843"/>
          <c:w val="0.60876085325762741"/>
          <c:h val="0.65103921433773704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bubble3D val="0"/>
            <c:explosion val="0"/>
          </c:dPt>
          <c:dLbls>
            <c:dLbl>
              <c:idx val="0"/>
              <c:layout>
                <c:manualLayout>
                  <c:x val="-0.13896950785097764"/>
                  <c:y val="-0.1259780659291823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793901570195536E-2"/>
                  <c:y val="0.1819683174532637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Лист1!$A$238:$A$239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Лист1!$B$238:$B$239</c:f>
              <c:numCache>
                <c:formatCode>0.0%</c:formatCode>
                <c:ptCount val="2"/>
                <c:pt idx="0">
                  <c:v>0.43400000000000016</c:v>
                </c:pt>
                <c:pt idx="1">
                  <c:v>0.56599999999999995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4.1806337615603123E-2"/>
          <c:y val="0.79091719085886381"/>
          <c:w val="0.55625108583080041"/>
          <c:h val="0.17683352643357078"/>
        </c:manualLayout>
      </c:layout>
      <c:overlay val="0"/>
      <c:txPr>
        <a:bodyPr/>
        <a:lstStyle/>
        <a:p>
          <a:pPr>
            <a:defRPr sz="30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018174866842324"/>
          <c:y val="3.7746293296846166E-2"/>
          <c:w val="0.60900951944536863"/>
          <c:h val="0.75123231921599354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19"/>
          <c:dLbls>
            <c:dLbl>
              <c:idx val="0"/>
              <c:layout>
                <c:manualLayout>
                  <c:x val="-0.17748030757042299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102263991045068E-2"/>
                  <c:y val="4.331877354757855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51710311835333067"/>
                  <c:y val="-0.1949344809641034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Лист1!$A$245:$A$247</c:f>
              <c:strCache>
                <c:ptCount val="3"/>
                <c:pt idx="0">
                  <c:v>Вконтакте</c:v>
                </c:pt>
                <c:pt idx="1">
                  <c:v>Одноклассники</c:v>
                </c:pt>
                <c:pt idx="2">
                  <c:v>Не указали</c:v>
                </c:pt>
              </c:strCache>
            </c:strRef>
          </c:cat>
          <c:val>
            <c:numRef>
              <c:f>Лист1!$B$245:$B$247</c:f>
              <c:numCache>
                <c:formatCode>0.0%</c:formatCode>
                <c:ptCount val="3"/>
                <c:pt idx="0">
                  <c:v>5.7000000000000023E-2</c:v>
                </c:pt>
                <c:pt idx="1">
                  <c:v>5.6000000000000001E-2</c:v>
                </c:pt>
                <c:pt idx="2">
                  <c:v>0.88700000000000001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7.1855801865242624E-2"/>
          <c:y val="0.7193031183669647"/>
          <c:w val="0.89527747451060502"/>
          <c:h val="0.27924748127401067"/>
        </c:manualLayout>
      </c:layout>
      <c:overlay val="0"/>
      <c:txPr>
        <a:bodyPr/>
        <a:lstStyle/>
        <a:p>
          <a:pPr>
            <a:defRPr sz="24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546535894481283E-2"/>
          <c:y val="5.1810951981766364E-2"/>
          <c:w val="0.53478320939169077"/>
          <c:h val="0.77078178182222157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7"/>
          <c:dLbls>
            <c:dLbl>
              <c:idx val="0"/>
              <c:layout>
                <c:manualLayout>
                  <c:x val="-0.14987010954588176"/>
                  <c:y val="-0.1309408382233624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00498374848847E-2"/>
                  <c:y val="-0.2324867943965822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Лист1!$A$258:$A$259</c:f>
              <c:strCache>
                <c:ptCount val="2"/>
                <c:pt idx="0">
                  <c:v>высказали предложения</c:v>
                </c:pt>
                <c:pt idx="1">
                  <c:v>нет предложений</c:v>
                </c:pt>
              </c:strCache>
            </c:strRef>
          </c:cat>
          <c:val>
            <c:numRef>
              <c:f>Лист1!$B$258:$B$259</c:f>
              <c:numCache>
                <c:formatCode>0.0%</c:formatCode>
                <c:ptCount val="2"/>
                <c:pt idx="0">
                  <c:v>0.43500000000000016</c:v>
                </c:pt>
                <c:pt idx="1">
                  <c:v>0.56499999999999995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2.7839893335327992E-2"/>
          <c:y val="0.63880149680338627"/>
          <c:w val="0.80384444517468212"/>
          <c:h val="0.28904742907353725"/>
        </c:manualLayout>
      </c:layout>
      <c:overlay val="0"/>
      <c:txPr>
        <a:bodyPr/>
        <a:lstStyle/>
        <a:p>
          <a:pPr>
            <a:defRPr sz="26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786468771045836E-2"/>
          <c:y val="8.0345072597229714E-2"/>
          <c:w val="0.52102947712257974"/>
          <c:h val="0.72602962882711652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4"/>
          <c:dPt>
            <c:idx val="0"/>
            <c:bubble3D val="0"/>
            <c:explosion val="17"/>
          </c:dPt>
          <c:dLbls>
            <c:dLbl>
              <c:idx val="0"/>
              <c:layout>
                <c:manualLayout>
                  <c:x val="-0.10171870356283012"/>
                  <c:y val="-4.017253629861480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7091059796760263E-2"/>
                  <c:y val="-0.3063155892769380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Лист1!$A$268:$A$269</c:f>
              <c:strCache>
                <c:ptCount val="2"/>
                <c:pt idx="0">
                  <c:v>высказали предложения</c:v>
                </c:pt>
                <c:pt idx="1">
                  <c:v>нет предложений</c:v>
                </c:pt>
              </c:strCache>
            </c:strRef>
          </c:cat>
          <c:val>
            <c:numRef>
              <c:f>Лист1!$B$268:$B$269</c:f>
              <c:numCache>
                <c:formatCode>0.0%</c:formatCode>
                <c:ptCount val="2"/>
                <c:pt idx="0">
                  <c:v>0.27700000000000002</c:v>
                </c:pt>
                <c:pt idx="1">
                  <c:v>0.72300000000000031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3.082064789139465E-3"/>
          <c:y val="0.66550353466917633"/>
          <c:w val="0.62683499246098984"/>
          <c:h val="0.20127903661829491"/>
        </c:manualLayout>
      </c:layout>
      <c:overlay val="0"/>
      <c:txPr>
        <a:bodyPr/>
        <a:lstStyle/>
        <a:p>
          <a:pPr>
            <a:defRPr sz="21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3672195337469002"/>
          <c:y val="7.9790970937869729E-2"/>
          <c:w val="0.61952822425415299"/>
          <c:h val="0.60871722314078425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layout>
                <c:manualLayout>
                  <c:x val="-5.9473366008428029E-2"/>
                  <c:y val="-0.5671483124968690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0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Лист1!$A$18:$A$19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Лист1!$B$18:$B$19</c:f>
              <c:numCache>
                <c:formatCode>0.0%</c:formatCode>
                <c:ptCount val="2"/>
                <c:pt idx="0">
                  <c:v>0.78100000000000003</c:v>
                </c:pt>
                <c:pt idx="1">
                  <c:v>0.21900000000000008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557045979647693"/>
          <c:y val="0.17494813822378122"/>
          <c:w val="0.4137919533162408"/>
          <c:h val="0.54588347286235106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bubble3D val="0"/>
            <c:explosion val="8"/>
          </c:dPt>
          <c:dPt>
            <c:idx val="4"/>
            <c:bubble3D val="0"/>
            <c:spPr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5"/>
            <c:bubble3D val="0"/>
            <c:spPr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15158701757423304"/>
                  <c:y val="-0.1453598233309103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275030988942146E-2"/>
                  <c:y val="-2.19411054084393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4083918680018343E-2"/>
                  <c:y val="2.468374358449423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6668043952984234E-3"/>
                  <c:y val="-3.565429628871386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9833815383544503E-2"/>
                  <c:y val="-5.759540169715313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0835054941230366E-2"/>
                  <c:y val="-2.468374358449423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Лист1!$A$27:$A$32</c:f>
              <c:strCache>
                <c:ptCount val="6"/>
                <c:pt idx="0">
                  <c:v>Ежедневно</c:v>
                </c:pt>
                <c:pt idx="1">
                  <c:v>Несколько раз в неделю</c:v>
                </c:pt>
                <c:pt idx="2">
                  <c:v>Раз в неделю</c:v>
                </c:pt>
                <c:pt idx="3">
                  <c:v>Раз в месяц</c:v>
                </c:pt>
                <c:pt idx="4">
                  <c:v>Никогда</c:v>
                </c:pt>
                <c:pt idx="5">
                  <c:v>Не проверяю в связи с ее отсутствием</c:v>
                </c:pt>
              </c:strCache>
            </c:strRef>
          </c:cat>
          <c:val>
            <c:numRef>
              <c:f>Лист1!$B$27:$B$32</c:f>
              <c:numCache>
                <c:formatCode>0.0%</c:formatCode>
                <c:ptCount val="6"/>
                <c:pt idx="0">
                  <c:v>0.40500000000000008</c:v>
                </c:pt>
                <c:pt idx="1">
                  <c:v>0.16500000000000001</c:v>
                </c:pt>
                <c:pt idx="2">
                  <c:v>0.114</c:v>
                </c:pt>
                <c:pt idx="3">
                  <c:v>9.7000000000000003E-2</c:v>
                </c:pt>
                <c:pt idx="4">
                  <c:v>4.3999999999999997E-2</c:v>
                </c:pt>
                <c:pt idx="5">
                  <c:v>0.17500000000000004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48393829073116057"/>
          <c:y val="6.4474672492289303E-2"/>
          <c:w val="0.51464500817001513"/>
          <c:h val="0.93413133306468465"/>
        </c:manualLayout>
      </c:layout>
      <c:overlay val="0"/>
      <c:txPr>
        <a:bodyPr/>
        <a:lstStyle/>
        <a:p>
          <a:pPr>
            <a:lnSpc>
              <a:spcPct val="80000"/>
            </a:lnSpc>
            <a:defRPr sz="23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1885717200004632"/>
          <c:y val="3.8801244306188198E-2"/>
          <c:w val="0.64552310279700709"/>
          <c:h val="0.8728319075658267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C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Лист1!$A$43:$A$48</c:f>
              <c:strCache>
                <c:ptCount val="6"/>
                <c:pt idx="0">
                  <c:v>не имею доступа </c:v>
                </c:pt>
                <c:pt idx="1">
                  <c:v>веб-камера</c:v>
                </c:pt>
                <c:pt idx="2">
                  <c:v>МФУ</c:v>
                </c:pt>
                <c:pt idx="3">
                  <c:v>сканер</c:v>
                </c:pt>
                <c:pt idx="4">
                  <c:v>принтер</c:v>
                </c:pt>
                <c:pt idx="5">
                  <c:v>компьютер</c:v>
                </c:pt>
              </c:strCache>
            </c:strRef>
          </c:cat>
          <c:val>
            <c:numRef>
              <c:f>Лист1!$B$43:$B$48</c:f>
              <c:numCache>
                <c:formatCode>0.0%</c:formatCode>
                <c:ptCount val="6"/>
                <c:pt idx="0">
                  <c:v>0.16200000000000001</c:v>
                </c:pt>
                <c:pt idx="1">
                  <c:v>2.5000000000000001E-2</c:v>
                </c:pt>
                <c:pt idx="2">
                  <c:v>5.3000000000000012E-2</c:v>
                </c:pt>
                <c:pt idx="3">
                  <c:v>0.15500000000000008</c:v>
                </c:pt>
                <c:pt idx="4">
                  <c:v>0.64900000000000035</c:v>
                </c:pt>
                <c:pt idx="5">
                  <c:v>0.8380000000000003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4700800"/>
        <c:axId val="44703744"/>
      </c:barChart>
      <c:catAx>
        <c:axId val="44700800"/>
        <c:scaling>
          <c:orientation val="minMax"/>
        </c:scaling>
        <c:delete val="0"/>
        <c:axPos val="l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2400" b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ru-RU"/>
          </a:p>
        </c:txPr>
        <c:crossAx val="44703744"/>
        <c:crosses val="autoZero"/>
        <c:auto val="1"/>
        <c:lblAlgn val="ctr"/>
        <c:lblOffset val="100"/>
        <c:noMultiLvlLbl val="0"/>
      </c:catAx>
      <c:valAx>
        <c:axId val="44703744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1400" b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ru-RU"/>
          </a:p>
        </c:txPr>
        <c:crossAx val="44700800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2251346822138438"/>
          <c:y val="3.5273858460171129E-2"/>
          <c:w val="0.63974632460373704"/>
          <c:h val="0.8843926432416596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C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5"/>
              <c:layout>
                <c:manualLayout>
                  <c:x val="-1.5990061209771079E-2"/>
                  <c:y val="0.1122350041914534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Лист1!$A$57:$A$62</c:f>
              <c:strCache>
                <c:ptCount val="6"/>
                <c:pt idx="0">
                  <c:v>дома нет техники</c:v>
                </c:pt>
                <c:pt idx="1">
                  <c:v>веб-камера</c:v>
                </c:pt>
                <c:pt idx="2">
                  <c:v>МФУ</c:v>
                </c:pt>
                <c:pt idx="3">
                  <c:v>сканер</c:v>
                </c:pt>
                <c:pt idx="4">
                  <c:v>принтер</c:v>
                </c:pt>
                <c:pt idx="5">
                  <c:v>компьютер</c:v>
                </c:pt>
              </c:strCache>
            </c:strRef>
          </c:cat>
          <c:val>
            <c:numRef>
              <c:f>Лист1!$B$57:$B$62</c:f>
              <c:numCache>
                <c:formatCode>0.0%</c:formatCode>
                <c:ptCount val="6"/>
                <c:pt idx="0">
                  <c:v>8.6000000000000021E-2</c:v>
                </c:pt>
                <c:pt idx="1">
                  <c:v>0.23900000000000007</c:v>
                </c:pt>
                <c:pt idx="2">
                  <c:v>4.3999999999999997E-2</c:v>
                </c:pt>
                <c:pt idx="3">
                  <c:v>0.13200000000000001</c:v>
                </c:pt>
                <c:pt idx="4">
                  <c:v>0.29400000000000015</c:v>
                </c:pt>
                <c:pt idx="5">
                  <c:v>0.91100000000000003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4711296"/>
        <c:axId val="44751104"/>
      </c:barChart>
      <c:catAx>
        <c:axId val="44711296"/>
        <c:scaling>
          <c:orientation val="minMax"/>
        </c:scaling>
        <c:delete val="0"/>
        <c:axPos val="l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2400" b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ru-RU"/>
          </a:p>
        </c:txPr>
        <c:crossAx val="44751104"/>
        <c:crosses val="autoZero"/>
        <c:auto val="1"/>
        <c:lblAlgn val="ctr"/>
        <c:lblOffset val="100"/>
        <c:noMultiLvlLbl val="0"/>
      </c:catAx>
      <c:valAx>
        <c:axId val="44751104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1400" b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ru-RU"/>
          </a:p>
        </c:txPr>
        <c:crossAx val="4471129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4708593287076634E-2"/>
          <c:y val="0.14940410534740559"/>
          <c:w val="0.47115583648600429"/>
          <c:h val="0.4872734651531313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15"/>
          <c:dLbls>
            <c:dLbl>
              <c:idx val="0"/>
              <c:layout>
                <c:manualLayout>
                  <c:x val="-0.4533303392546435"/>
                  <c:y val="3.00822643338831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9454218827779291E-3"/>
                  <c:y val="-2.005484288925544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Лист1!$A$70:$A$71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Лист1!$B$70:$B$71</c:f>
              <c:numCache>
                <c:formatCode>0.0%</c:formatCode>
                <c:ptCount val="2"/>
                <c:pt idx="0">
                  <c:v>0.69499999999999995</c:v>
                </c:pt>
                <c:pt idx="1">
                  <c:v>0.30500000000000022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25274571510346122"/>
          <c:y val="0.70027116147806823"/>
          <c:w val="0.63058113899166579"/>
          <c:h val="0.1977602267197357"/>
        </c:manualLayout>
      </c:layout>
      <c:overlay val="0"/>
      <c:txPr>
        <a:bodyPr/>
        <a:lstStyle/>
        <a:p>
          <a:pPr>
            <a:defRPr sz="4000" b="1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152999089944707"/>
          <c:y val="0.10682787198132708"/>
          <c:w val="0.63657501813035877"/>
          <c:h val="0.61443364790904653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layout>
                <c:manualLayout>
                  <c:x val="9.0987622280290417E-3"/>
                  <c:y val="-3.543992742406502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5966026153209914E-2"/>
                  <c:y val="3.543964837171561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Лист1!$A$74:$A$75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Лист1!$B$74:$B$75</c:f>
              <c:numCache>
                <c:formatCode>0.0%</c:formatCode>
                <c:ptCount val="2"/>
                <c:pt idx="0">
                  <c:v>0.89800000000000002</c:v>
                </c:pt>
                <c:pt idx="1">
                  <c:v>0.10199999999999998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5465531848912394"/>
          <c:y val="0.12748914141814929"/>
          <c:w val="0.45868995323429557"/>
          <c:h val="0.7878626360739459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C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3"/>
              <c:layout>
                <c:manualLayout>
                  <c:x val="-2.8874034297123605E-3"/>
                  <c:y val="5.58866475153554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8874034297122543E-3"/>
                  <c:y val="-6.7871647418364482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Лист1!$A$81:$A$85</c:f>
              <c:strCache>
                <c:ptCount val="5"/>
                <c:pt idx="0">
                  <c:v>мессенджеры</c:v>
                </c:pt>
                <c:pt idx="1">
                  <c:v>соц. сети</c:v>
                </c:pt>
                <c:pt idx="2">
                  <c:v>эл. почта</c:v>
                </c:pt>
                <c:pt idx="3">
                  <c:v>заседания Совета по СД / планерки</c:v>
                </c:pt>
                <c:pt idx="4">
                  <c:v>сайт ОПСА</c:v>
                </c:pt>
              </c:strCache>
            </c:strRef>
          </c:cat>
          <c:val>
            <c:numRef>
              <c:f>Лист1!$B$81:$B$85</c:f>
              <c:numCache>
                <c:formatCode>0.0%</c:formatCode>
                <c:ptCount val="5"/>
                <c:pt idx="0">
                  <c:v>1.4999999999999998E-2</c:v>
                </c:pt>
                <c:pt idx="1">
                  <c:v>6.5000000000000002E-2</c:v>
                </c:pt>
                <c:pt idx="2">
                  <c:v>0.14800000000000008</c:v>
                </c:pt>
                <c:pt idx="3">
                  <c:v>0.7180000000000003</c:v>
                </c:pt>
                <c:pt idx="4">
                  <c:v>0.72100000000000031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2014464"/>
        <c:axId val="132017152"/>
      </c:barChart>
      <c:catAx>
        <c:axId val="132014464"/>
        <c:scaling>
          <c:orientation val="minMax"/>
        </c:scaling>
        <c:delete val="0"/>
        <c:axPos val="l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2400" b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ru-RU"/>
          </a:p>
        </c:txPr>
        <c:crossAx val="132017152"/>
        <c:crosses val="autoZero"/>
        <c:auto val="1"/>
        <c:lblAlgn val="ctr"/>
        <c:lblOffset val="100"/>
        <c:noMultiLvlLbl val="0"/>
      </c:catAx>
      <c:valAx>
        <c:axId val="132017152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1400" b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ru-RU"/>
          </a:p>
        </c:txPr>
        <c:crossAx val="132014464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805897"/>
      </p:ext>
    </p:extLst>
  </p:cSld>
  <p:clrMapOvr>
    <a:masterClrMapping/>
  </p:clrMapOvr>
  <p:transition spd="slow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43335"/>
      </p:ext>
    </p:extLst>
  </p:cSld>
  <p:clrMapOvr>
    <a:masterClrMapping/>
  </p:clrMapOvr>
  <p:transition spd="slow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481002"/>
      </p:ext>
    </p:extLst>
  </p:cSld>
  <p:clrMapOvr>
    <a:masterClrMapping/>
  </p:clrMapOvr>
  <p:transition spd="slow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733315"/>
      </p:ext>
    </p:extLst>
  </p:cSld>
  <p:clrMapOvr>
    <a:masterClrMapping/>
  </p:clrMapOvr>
  <p:transition spd="slow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639964"/>
      </p:ext>
    </p:extLst>
  </p:cSld>
  <p:clrMapOvr>
    <a:masterClrMapping/>
  </p:clrMapOvr>
  <p:transition spd="slow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421636"/>
      </p:ext>
    </p:extLst>
  </p:cSld>
  <p:clrMapOvr>
    <a:masterClrMapping/>
  </p:clrMapOvr>
  <p:transition spd="slow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460122"/>
      </p:ext>
    </p:extLst>
  </p:cSld>
  <p:clrMapOvr>
    <a:masterClrMapping/>
  </p:clrMapOvr>
  <p:transition spd="slow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59700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606069"/>
      </p:ext>
    </p:extLst>
  </p:cSld>
  <p:clrMapOvr>
    <a:masterClrMapping/>
  </p:clrMapOvr>
  <p:transition spd="slow"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586321"/>
      </p:ext>
    </p:extLst>
  </p:cSld>
  <p:clrMapOvr>
    <a:masterClrMapping/>
  </p:clrMapOvr>
  <p:transition spd="slow"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800338"/>
      </p:ext>
    </p:extLst>
  </p:cSld>
  <p:clrMapOvr>
    <a:masterClrMapping/>
  </p:clrMapOvr>
  <p:transition spd="slow">
    <p:strips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805897"/>
      </p:ext>
    </p:extLst>
  </p:cSld>
  <p:clrMapOvr>
    <a:masterClrMapping/>
  </p:clrMapOvr>
  <p:transition spd="slow">
    <p:strips dir="r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43335"/>
      </p:ext>
    </p:extLst>
  </p:cSld>
  <p:clrMapOvr>
    <a:masterClrMapping/>
  </p:clrMapOvr>
  <p:transition spd="slow">
    <p:strips dir="r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481002"/>
      </p:ext>
    </p:extLst>
  </p:cSld>
  <p:clrMapOvr>
    <a:masterClrMapping/>
  </p:clrMapOvr>
  <p:transition spd="slow">
    <p:strips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733315"/>
      </p:ext>
    </p:extLst>
  </p:cSld>
  <p:clrMapOvr>
    <a:masterClrMapping/>
  </p:clrMapOvr>
  <p:transition spd="slow">
    <p:strips dir="r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639964"/>
      </p:ext>
    </p:extLst>
  </p:cSld>
  <p:clrMapOvr>
    <a:masterClrMapping/>
  </p:clrMapOvr>
  <p:transition spd="slow">
    <p:strips dir="r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421636"/>
      </p:ext>
    </p:extLst>
  </p:cSld>
  <p:clrMapOvr>
    <a:masterClrMapping/>
  </p:clrMapOvr>
  <p:transition spd="slow">
    <p:strips dir="r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460122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59700"/>
      </p:ext>
    </p:extLst>
  </p:cSld>
  <p:clrMapOvr>
    <a:masterClrMapping/>
  </p:clrMapOvr>
  <p:transition spd="slow">
    <p:strips dir="r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606069"/>
      </p:ext>
    </p:extLst>
  </p:cSld>
  <p:clrMapOvr>
    <a:masterClrMapping/>
  </p:clrMapOvr>
  <p:transition spd="slow">
    <p:strips dir="r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586321"/>
      </p:ext>
    </p:extLst>
  </p:cSld>
  <p:clrMapOvr>
    <a:masterClrMapping/>
  </p:clrMapOvr>
  <p:transition spd="slow">
    <p:strips dir="r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800338"/>
      </p:ext>
    </p:extLst>
  </p:cSld>
  <p:clrMapOvr>
    <a:masterClrMapping/>
  </p:clrMapOvr>
  <p:transition spd="slow">
    <p:strips dir="r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805897"/>
      </p:ext>
    </p:extLst>
  </p:cSld>
  <p:clrMapOvr>
    <a:masterClrMapping/>
  </p:clrMapOvr>
  <p:transition spd="slow">
    <p:strips dir="r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43335"/>
      </p:ext>
    </p:extLst>
  </p:cSld>
  <p:clrMapOvr>
    <a:masterClrMapping/>
  </p:clrMapOvr>
  <p:transition spd="slow">
    <p:strips dir="r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481002"/>
      </p:ext>
    </p:extLst>
  </p:cSld>
  <p:clrMapOvr>
    <a:masterClrMapping/>
  </p:clrMapOvr>
  <p:transition spd="slow">
    <p:strips dir="r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733315"/>
      </p:ext>
    </p:extLst>
  </p:cSld>
  <p:clrMapOvr>
    <a:masterClrMapping/>
  </p:clrMapOvr>
  <p:transition spd="slow">
    <p:strips dir="r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639964"/>
      </p:ext>
    </p:extLst>
  </p:cSld>
  <p:clrMapOvr>
    <a:masterClrMapping/>
  </p:clrMapOvr>
  <p:transition spd="slow">
    <p:strips dir="r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421636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460122"/>
      </p:ext>
    </p:extLst>
  </p:cSld>
  <p:clrMapOvr>
    <a:masterClrMapping/>
  </p:clrMapOvr>
  <p:transition spd="slow">
    <p:strips dir="r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59700"/>
      </p:ext>
    </p:extLst>
  </p:cSld>
  <p:clrMapOvr>
    <a:masterClrMapping/>
  </p:clrMapOvr>
  <p:transition spd="slow">
    <p:strips dir="r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606069"/>
      </p:ext>
    </p:extLst>
  </p:cSld>
  <p:clrMapOvr>
    <a:masterClrMapping/>
  </p:clrMapOvr>
  <p:transition spd="slow">
    <p:strips dir="r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586321"/>
      </p:ext>
    </p:extLst>
  </p:cSld>
  <p:clrMapOvr>
    <a:masterClrMapping/>
  </p:clrMapOvr>
  <p:transition spd="slow">
    <p:strips dir="r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800338"/>
      </p:ext>
    </p:extLst>
  </p:cSld>
  <p:clrMapOvr>
    <a:masterClrMapping/>
  </p:clrMapOvr>
  <p:transition spd="slow">
    <p:strips dir="r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805897"/>
      </p:ext>
    </p:extLst>
  </p:cSld>
  <p:clrMapOvr>
    <a:masterClrMapping/>
  </p:clrMapOvr>
  <p:transition spd="slow">
    <p:strips dir="rd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43335"/>
      </p:ext>
    </p:extLst>
  </p:cSld>
  <p:clrMapOvr>
    <a:masterClrMapping/>
  </p:clrMapOvr>
  <p:transition spd="slow">
    <p:strips dir="rd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481002"/>
      </p:ext>
    </p:extLst>
  </p:cSld>
  <p:clrMapOvr>
    <a:masterClrMapping/>
  </p:clrMapOvr>
  <p:transition spd="slow">
    <p:strips dir="r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733315"/>
      </p:ext>
    </p:extLst>
  </p:cSld>
  <p:clrMapOvr>
    <a:masterClrMapping/>
  </p:clrMapOvr>
  <p:transition spd="slow">
    <p:strips dir="rd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639964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421636"/>
      </p:ext>
    </p:extLst>
  </p:cSld>
  <p:clrMapOvr>
    <a:masterClrMapping/>
  </p:clrMapOvr>
  <p:transition spd="slow">
    <p:strips dir="rd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460122"/>
      </p:ext>
    </p:extLst>
  </p:cSld>
  <p:clrMapOvr>
    <a:masterClrMapping/>
  </p:clrMapOvr>
  <p:transition spd="slow">
    <p:strips dir="rd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59700"/>
      </p:ext>
    </p:extLst>
  </p:cSld>
  <p:clrMapOvr>
    <a:masterClrMapping/>
  </p:clrMapOvr>
  <p:transition spd="slow">
    <p:strips dir="rd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606069"/>
      </p:ext>
    </p:extLst>
  </p:cSld>
  <p:clrMapOvr>
    <a:masterClrMapping/>
  </p:clrMapOvr>
  <p:transition spd="slow">
    <p:strips dir="rd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586321"/>
      </p:ext>
    </p:extLst>
  </p:cSld>
  <p:clrMapOvr>
    <a:masterClrMapping/>
  </p:clrMapOvr>
  <p:transition spd="slow">
    <p:strips dir="rd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800338"/>
      </p:ext>
    </p:extLst>
  </p:cSld>
  <p:clrMapOvr>
    <a:masterClrMapping/>
  </p:clrMapOvr>
  <p:transition spd="slow">
    <p:strips dir="rd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609603"/>
      </p:ext>
    </p:extLst>
  </p:cSld>
  <p:clrMapOvr>
    <a:masterClrMapping/>
  </p:clrMapOvr>
  <p:transition spd="slow">
    <p:strips dir="rd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685726"/>
      </p:ext>
    </p:extLst>
  </p:cSld>
  <p:clrMapOvr>
    <a:masterClrMapping/>
  </p:clrMapOvr>
  <p:transition spd="slow">
    <p:strips dir="rd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9170"/>
      </p:ext>
    </p:extLst>
  </p:cSld>
  <p:clrMapOvr>
    <a:masterClrMapping/>
  </p:clrMapOvr>
  <p:transition spd="slow">
    <p:strips dir="rd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146203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534123"/>
      </p:ext>
    </p:extLst>
  </p:cSld>
  <p:clrMapOvr>
    <a:masterClrMapping/>
  </p:clrMapOvr>
  <p:transition spd="slow">
    <p:strips dir="rd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938258"/>
      </p:ext>
    </p:extLst>
  </p:cSld>
  <p:clrMapOvr>
    <a:masterClrMapping/>
  </p:clrMapOvr>
  <p:transition spd="slow">
    <p:strips dir="rd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843678"/>
      </p:ext>
    </p:extLst>
  </p:cSld>
  <p:clrMapOvr>
    <a:masterClrMapping/>
  </p:clrMapOvr>
  <p:transition spd="slow">
    <p:strips dir="rd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4198"/>
      </p:ext>
    </p:extLst>
  </p:cSld>
  <p:clrMapOvr>
    <a:masterClrMapping/>
  </p:clrMapOvr>
  <p:transition spd="slow">
    <p:strips dir="rd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649931"/>
      </p:ext>
    </p:extLst>
  </p:cSld>
  <p:clrMapOvr>
    <a:masterClrMapping/>
  </p:clrMapOvr>
  <p:transition spd="slow">
    <p:strips dir="rd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042600"/>
      </p:ext>
    </p:extLst>
  </p:cSld>
  <p:clrMapOvr>
    <a:masterClrMapping/>
  </p:clrMapOvr>
  <p:transition spd="slow">
    <p:strips dir="rd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394838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113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microsoft.com/office/2007/relationships/hdphoto" Target="../media/hdphoto2.wdp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www.opsa.info/index.html" TargetMode="External"/><Relationship Id="rId4" Type="http://schemas.openxmlformats.org/officeDocument/2006/relationships/hyperlink" Target="http://www.opsa.info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veta\Desktop\0_8d6e5_6785b262_ori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432" y="1"/>
            <a:ext cx="9144000" cy="385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-10646" y="3072032"/>
            <a:ext cx="9154646" cy="3785968"/>
          </a:xfrm>
          <a:custGeom>
            <a:avLst/>
            <a:gdLst>
              <a:gd name="connsiteX0" fmla="*/ 0 w 9154646"/>
              <a:gd name="connsiteY0" fmla="*/ 0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9154646 w 9154646"/>
              <a:gd name="connsiteY2" fmla="*/ 0 h 3785968"/>
              <a:gd name="connsiteX3" fmla="*/ 9154646 w 9154646"/>
              <a:gd name="connsiteY3" fmla="*/ 3785968 h 3785968"/>
              <a:gd name="connsiteX4" fmla="*/ 0 w 9154646"/>
              <a:gd name="connsiteY4" fmla="*/ 3785968 h 3785968"/>
              <a:gd name="connsiteX5" fmla="*/ 0 w 9154646"/>
              <a:gd name="connsiteY5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1071096 w 9154646"/>
              <a:gd name="connsiteY3" fmla="*/ 1368 h 3785968"/>
              <a:gd name="connsiteX4" fmla="*/ 9154646 w 9154646"/>
              <a:gd name="connsiteY4" fmla="*/ 0 h 3785968"/>
              <a:gd name="connsiteX5" fmla="*/ 9154646 w 9154646"/>
              <a:gd name="connsiteY5" fmla="*/ 3785968 h 3785968"/>
              <a:gd name="connsiteX6" fmla="*/ 0 w 9154646"/>
              <a:gd name="connsiteY6" fmla="*/ 3785968 h 3785968"/>
              <a:gd name="connsiteX7" fmla="*/ 0 w 9154646"/>
              <a:gd name="connsiteY7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959336 w 9154646"/>
              <a:gd name="connsiteY6" fmla="*/ 928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86336 w 9154646"/>
              <a:gd name="connsiteY6" fmla="*/ 4420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246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60936 w 9154646"/>
              <a:gd name="connsiteY6" fmla="*/ 5055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119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274296 w 9154646"/>
              <a:gd name="connsiteY6" fmla="*/ 64868 h 3785968"/>
              <a:gd name="connsiteX7" fmla="*/ 1092686 w 9154646"/>
              <a:gd name="connsiteY7" fmla="*/ 511908 h 378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4646" h="3785968">
                <a:moveTo>
                  <a:pt x="867896" y="1368"/>
                </a:moveTo>
                <a:lnTo>
                  <a:pt x="9154646" y="0"/>
                </a:lnTo>
                <a:lnTo>
                  <a:pt x="9154646" y="3785968"/>
                </a:lnTo>
                <a:lnTo>
                  <a:pt x="0" y="3785968"/>
                </a:lnTo>
                <a:lnTo>
                  <a:pt x="0" y="0"/>
                </a:lnTo>
                <a:lnTo>
                  <a:pt x="1312396" y="1368"/>
                </a:lnTo>
                <a:cubicBezTo>
                  <a:pt x="1512079" y="23821"/>
                  <a:pt x="1310914" y="-20222"/>
                  <a:pt x="1274296" y="64868"/>
                </a:cubicBezTo>
                <a:cubicBezTo>
                  <a:pt x="1237678" y="149958"/>
                  <a:pt x="1110254" y="449043"/>
                  <a:pt x="1092686" y="511908"/>
                </a:cubicBezTo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91680" y="3714939"/>
            <a:ext cx="7308304" cy="1565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СОВРЕМЕННЫЕ ИНФОРМАЦИОННО-КОММУНИКАЦИОННЫЕ ТЕХНОЛОГИИ. НОВЫЕ РОЛИ КЛЮЧЕВЫХ ЧЛЕНОВ</a:t>
            </a:r>
            <a:endParaRPr lang="ru-RU" sz="2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16135" y="5587206"/>
            <a:ext cx="7277481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8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r"/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Л.В. Кобкова, </a:t>
            </a:r>
          </a:p>
          <a:p>
            <a:pPr algn="r"/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председатель информационно-</a:t>
            </a:r>
          </a:p>
          <a:p>
            <a:pPr algn="r"/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аналитического комитета</a:t>
            </a:r>
            <a:endParaRPr lang="ru-RU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1295636" y="3072032"/>
            <a:ext cx="7848364" cy="775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2543229" y="1272607"/>
            <a:ext cx="227125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0" y="6828972"/>
            <a:ext cx="9144000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539552" y="1916832"/>
            <a:ext cx="9159179" cy="1440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98074" y="2401724"/>
            <a:ext cx="905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информационно-аналитического комитета ОПСА</a:t>
            </a: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«Открытость, информированность, доступность» 2</a:t>
            </a:r>
            <a:r>
              <a:rPr lang="en-US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апреля 2018 г.</a:t>
            </a:r>
            <a:endParaRPr lang="ru-RU" sz="14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624122" y="3072807"/>
            <a:ext cx="227125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-252536" y="1272607"/>
            <a:ext cx="2448272" cy="215639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40241"/>
            <a:ext cx="835343" cy="111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Прямая соединительная линия 20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-10646" y="3068960"/>
            <a:ext cx="861894" cy="3847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85" y="3789040"/>
            <a:ext cx="1862259" cy="13348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5649" y="165120"/>
            <a:ext cx="8796831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СОЦИАЛЬНЫЕ  СЕТИ</a:t>
            </a:r>
            <a:endParaRPr lang="ru-RU" sz="4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6624" y="2348880"/>
            <a:ext cx="4315376" cy="3888432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1340768"/>
            <a:ext cx="36783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Сообщество РАМС</a:t>
            </a:r>
          </a:p>
          <a:p>
            <a:pPr algn="ctr"/>
            <a:r>
              <a:rPr lang="en-US" sz="2800" b="1" u="sng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vk.com/</a:t>
            </a:r>
            <a:r>
              <a:rPr lang="en-US" sz="2800" b="1" u="sng" dirty="0" err="1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medsestre</a:t>
            </a:r>
            <a:r>
              <a:rPr lang="ru-RU" sz="2800" b="1" u="sng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ru-RU" sz="2800" b="1" u="sng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1268760"/>
            <a:ext cx="39002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Сообщество ОПСА</a:t>
            </a:r>
          </a:p>
          <a:p>
            <a:pPr algn="ctr"/>
            <a:r>
              <a:rPr lang="en-US" sz="2800" b="1" u="sng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vk.com/</a:t>
            </a:r>
            <a:r>
              <a:rPr lang="en-US" sz="2800" b="1" u="sng" dirty="0" err="1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opsaomsk</a:t>
            </a:r>
            <a:r>
              <a:rPr lang="ru-RU" sz="2800" b="1" u="sng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ru-RU" sz="2800" b="1" u="sng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2383909"/>
            <a:ext cx="3817280" cy="3853403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5649" y="165120"/>
            <a:ext cx="8796831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МЕССЕНДЖЕРЫ</a:t>
            </a:r>
            <a:endParaRPr lang="ru-RU" sz="4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8" name="Picture 4" descr="http://i.computer-bild.de/imgs/8/0/2/2/9/8/1/WhatsApp-Umzug-1024x576-5a2b6a21de151c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48" y="1412776"/>
            <a:ext cx="6204544" cy="349005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fridayz.ru/data/images/1477396971/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23" y="3272966"/>
            <a:ext cx="3528457" cy="318037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5649" y="165120"/>
            <a:ext cx="87968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ИНФОРМАЦИОННЫЕ СТЕНДЫ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340768"/>
            <a:ext cx="84969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ru-RU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Доступность и возможность быстрой замены информации.</a:t>
            </a:r>
          </a:p>
          <a:p>
            <a:pPr>
              <a:spcAft>
                <a:spcPts val="2400"/>
              </a:spcAft>
            </a:pPr>
            <a:r>
              <a:rPr lang="ru-RU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Всегда находятся на виду.</a:t>
            </a:r>
          </a:p>
          <a:p>
            <a:pPr>
              <a:spcAft>
                <a:spcPts val="2400"/>
              </a:spcAft>
            </a:pPr>
            <a:r>
              <a:rPr lang="ru-RU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Отличный способ оперативно донести информацию до тех, у кого нет возможности регулярно выходить </a:t>
            </a:r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в </a:t>
            </a:r>
            <a:r>
              <a:rPr lang="ru-RU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интернет.</a:t>
            </a:r>
          </a:p>
        </p:txBody>
      </p:sp>
      <p:pic>
        <p:nvPicPr>
          <p:cNvPr id="2050" name="Picture 2" descr="https://moyauto.net/img/like_op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404639" cy="43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moyauto.net/img/like_op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418565"/>
            <a:ext cx="404639" cy="43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moyauto.net/img/like_op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140968"/>
            <a:ext cx="404639" cy="43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xn--80a1adi.xn--p1ai/img/images/informacionnyy-stend-aktualnoe-partnerstv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53" y="4471795"/>
            <a:ext cx="3050673" cy="202869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xn--80a1adi.xn--p1ai/img/images/informacionnyy-stend-nasha-sestrinskaya-associaciya-4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89334" y="4466658"/>
            <a:ext cx="3050674" cy="203383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xn--80a1adi.xn--p1ai/img/images/informacionnyy-stend-nasha-sestrinskaya-associaciya-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1936" y="4463825"/>
            <a:ext cx="2685531" cy="203666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5649" y="165120"/>
            <a:ext cx="87968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ИНФОРМАЦИОННЫЕ СТЕНДЫ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8929" y="1412776"/>
            <a:ext cx="7632848" cy="5056766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 flipH="1">
            <a:off x="3347864" y="3355144"/>
            <a:ext cx="1512168" cy="1153975"/>
          </a:xfrm>
          <a:prstGeom prst="ellipse">
            <a:avLst/>
          </a:prstGeom>
          <a:noFill/>
          <a:ln w="412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649" y="44624"/>
            <a:ext cx="8796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СЕНСОРНЫЕ </a:t>
            </a:r>
          </a:p>
          <a:p>
            <a:pPr algn="ctr"/>
            <a:r>
              <a:rPr 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ИНФОРМАЦИОННЫЕ  СТЕНДЫ</a:t>
            </a:r>
            <a:endParaRPr lang="ru-RU" sz="3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098" name="Picture 2" descr="F:\Загрузки\Заседания комитетов\Доклад по технологиям\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484784"/>
            <a:ext cx="3202908" cy="240957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Загрузки\Заседания комитетов\Доклад по технологиям\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570287"/>
            <a:ext cx="3744416" cy="280292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Загрузки\Заседания комитетов\Доклад по технологиям\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7014" y="3861048"/>
            <a:ext cx="3245466" cy="242267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268760"/>
            <a:ext cx="896448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Цель – </a:t>
            </a:r>
          </a:p>
          <a:p>
            <a:pPr algn="ctr"/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получение </a:t>
            </a:r>
            <a:r>
              <a:rPr lang="ru-RU" sz="3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данных о качестве оснащения </a:t>
            </a:r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и </a:t>
            </a:r>
            <a:r>
              <a:rPr lang="ru-RU" sz="3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использования информационных технологий, </a:t>
            </a:r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а </a:t>
            </a:r>
            <a:r>
              <a:rPr lang="ru-RU" sz="3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также поиск новых путей распространения информации среди сестринского персонала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3807227"/>
            <a:ext cx="2007902" cy="2672303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3791559"/>
            <a:ext cx="1938288" cy="2710572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3791559"/>
            <a:ext cx="2088232" cy="2721944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5840036"/>
              </p:ext>
            </p:extLst>
          </p:nvPr>
        </p:nvGraphicFramePr>
        <p:xfrm>
          <a:off x="323528" y="1956321"/>
          <a:ext cx="8280920" cy="44250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1412776"/>
            <a:ext cx="7524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Участники – 1456 чел.</a:t>
            </a:r>
            <a:endParaRPr lang="ru-RU" sz="40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8239083"/>
              </p:ext>
            </p:extLst>
          </p:nvPr>
        </p:nvGraphicFramePr>
        <p:xfrm>
          <a:off x="-330901" y="2780928"/>
          <a:ext cx="9252609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08202" y="1412776"/>
            <a:ext cx="43078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Владеете  ли  работой 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  компьютере?</a:t>
            </a:r>
            <a:endParaRPr lang="ru-RU" sz="2800" b="1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1412776"/>
            <a:ext cx="40680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Имеете ли электронную почту?</a:t>
            </a: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1141535"/>
              </p:ext>
            </p:extLst>
          </p:nvPr>
        </p:nvGraphicFramePr>
        <p:xfrm>
          <a:off x="2771800" y="2708920"/>
          <a:ext cx="6192688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340768"/>
            <a:ext cx="81487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 часто проверяете электронную почту?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7306444"/>
              </p:ext>
            </p:extLst>
          </p:nvPr>
        </p:nvGraphicFramePr>
        <p:xfrm>
          <a:off x="0" y="1894766"/>
          <a:ext cx="8964488" cy="4630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340768"/>
            <a:ext cx="85808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Укажите устройства компьютерной техники, доступные Вам на рабочем месте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2419176"/>
              </p:ext>
            </p:extLst>
          </p:nvPr>
        </p:nvGraphicFramePr>
        <p:xfrm>
          <a:off x="167656" y="2492896"/>
          <a:ext cx="8796831" cy="3880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0992" y="308556"/>
            <a:ext cx="787427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ИНФОРМАЦИОННЫЕ ТЕХНОЛОГИИ</a:t>
            </a:r>
            <a:endParaRPr lang="ru-RU" sz="3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 descr="http://www.belcard.by/wp-content/uploads/2016/05/shutterstock_1212383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2007"/>
            <a:ext cx="8568952" cy="5715492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52503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333217"/>
            <a:ext cx="87968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Укажите устройства компьютерной техники, имеющиеся у Вас дома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8177506"/>
              </p:ext>
            </p:extLst>
          </p:nvPr>
        </p:nvGraphicFramePr>
        <p:xfrm>
          <a:off x="167657" y="2492896"/>
          <a:ext cx="8736677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323925"/>
            <a:ext cx="4392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Имеется ли доступ рабочих </a:t>
            </a: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компьютеров        </a:t>
            </a:r>
            <a:r>
              <a:rPr lang="ru-RU" sz="28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 сети "Интернет"?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1340768"/>
            <a:ext cx="41986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Имеется ли доступ домашних компьютеров к сети "Интернет"?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7585322"/>
              </p:ext>
            </p:extLst>
          </p:nvPr>
        </p:nvGraphicFramePr>
        <p:xfrm>
          <a:off x="23641" y="2852936"/>
          <a:ext cx="7704095" cy="3799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2427623"/>
              </p:ext>
            </p:extLst>
          </p:nvPr>
        </p:nvGraphicFramePr>
        <p:xfrm>
          <a:off x="3563888" y="2924944"/>
          <a:ext cx="5583177" cy="3583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268760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 Вы получаете информацию </a:t>
            </a: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о </a:t>
            </a:r>
            <a:r>
              <a:rPr lang="ru-RU" sz="32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деятельности ОПСА?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8291771"/>
              </p:ext>
            </p:extLst>
          </p:nvPr>
        </p:nvGraphicFramePr>
        <p:xfrm>
          <a:off x="167656" y="2060848"/>
          <a:ext cx="8796831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 useBgFill="1">
        <p:nvSpPr>
          <p:cNvPr id="4" name="Прямоугольник 3"/>
          <p:cNvSpPr/>
          <p:nvPr/>
        </p:nvSpPr>
        <p:spPr>
          <a:xfrm>
            <a:off x="-508" y="3404378"/>
            <a:ext cx="4140460" cy="5760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392974"/>
            <a:ext cx="3982594" cy="684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sz="2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заседания Совета по СД </a:t>
            </a:r>
            <a:r>
              <a:rPr lang="en-US" sz="2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/</a:t>
            </a:r>
            <a:r>
              <a:rPr lang="ru-RU" sz="2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планерки</a:t>
            </a:r>
            <a:endParaRPr lang="ru-RU" sz="24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67657" y="1343670"/>
            <a:ext cx="87968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Возникают ли проблемы с оперативным получением информации?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6513507"/>
              </p:ext>
            </p:extLst>
          </p:nvPr>
        </p:nvGraphicFramePr>
        <p:xfrm>
          <a:off x="167657" y="2356431"/>
          <a:ext cx="5772495" cy="4096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853283" y="2780928"/>
            <a:ext cx="42552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отсутствие </a:t>
            </a:r>
            <a:r>
              <a:rPr lang="ru-RU" sz="3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доступа </a:t>
            </a:r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в </a:t>
            </a:r>
            <a:r>
              <a:rPr lang="ru-RU" sz="3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интернет, </a:t>
            </a:r>
            <a:endParaRPr lang="ru-RU" sz="30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3000"/>
              </a:spcAft>
            </a:pPr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сложность </a:t>
            </a:r>
            <a:r>
              <a:rPr lang="ru-RU" sz="3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поиске нужной информации, </a:t>
            </a:r>
            <a:endParaRPr lang="ru-RU" sz="30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3000"/>
              </a:spcAft>
            </a:pPr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причины не указаны.</a:t>
            </a:r>
            <a:endParaRPr lang="ru-RU" sz="30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050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4381" y="2888090"/>
            <a:ext cx="468902" cy="46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256242"/>
            <a:ext cx="468902" cy="46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0044" y="5480378"/>
            <a:ext cx="468902" cy="46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412776"/>
            <a:ext cx="856895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 часто Вы посещаете сайт ОПСА? 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4902560"/>
              </p:ext>
            </p:extLst>
          </p:nvPr>
        </p:nvGraphicFramePr>
        <p:xfrm>
          <a:off x="23641" y="1916832"/>
          <a:ext cx="912342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268760"/>
            <a:ext cx="79928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Возникают ли проблемы при работе на сайте ОПСА?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8452808"/>
              </p:ext>
            </p:extLst>
          </p:nvPr>
        </p:nvGraphicFramePr>
        <p:xfrm>
          <a:off x="167656" y="2492896"/>
          <a:ext cx="5988519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896544" y="2647359"/>
            <a:ext cx="421196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сложности в поиске интересующей информации, </a:t>
            </a:r>
            <a:endParaRPr lang="ru-RU" sz="28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3000"/>
              </a:spcAft>
            </a:pP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отсутствие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мобильной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версии и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выхода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в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интернет, </a:t>
            </a:r>
            <a:endParaRPr lang="ru-RU" sz="28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3000"/>
              </a:spcAft>
            </a:pP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причины не указаны.</a:t>
            </a:r>
          </a:p>
        </p:txBody>
      </p:sp>
      <p:pic>
        <p:nvPicPr>
          <p:cNvPr id="7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4381" y="2744074"/>
            <a:ext cx="468902" cy="46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400258"/>
            <a:ext cx="468902" cy="46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0044" y="5984434"/>
            <a:ext cx="468902" cy="46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412776"/>
            <a:ext cx="417646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Есть ли информационный стенд "Наша сестринская ассоциация" в Вашей МО?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1559114"/>
            <a:ext cx="38164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 часто обновляется информация на стенде?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7774560"/>
              </p:ext>
            </p:extLst>
          </p:nvPr>
        </p:nvGraphicFramePr>
        <p:xfrm>
          <a:off x="167656" y="2708920"/>
          <a:ext cx="4692375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5457684"/>
              </p:ext>
            </p:extLst>
          </p:nvPr>
        </p:nvGraphicFramePr>
        <p:xfrm>
          <a:off x="3491880" y="2420889"/>
          <a:ext cx="565212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flipH="1" flipV="1">
            <a:off x="6156176" y="2924944"/>
            <a:ext cx="144016" cy="28803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5868144" y="3068960"/>
            <a:ext cx="342169" cy="28803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660232" y="2924944"/>
            <a:ext cx="144016" cy="28803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496" y="1340768"/>
            <a:ext cx="89763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Выпускаются ли в Вашей МО сестринские информационные печатные издания?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3823234"/>
              </p:ext>
            </p:extLst>
          </p:nvPr>
        </p:nvGraphicFramePr>
        <p:xfrm>
          <a:off x="167657" y="2356432"/>
          <a:ext cx="8796831" cy="4168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67657" y="1340768"/>
            <a:ext cx="87968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Проводятся ли в Вашей МО собрания с членами Ассоциации по итогам работы ОПСА за год?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5215254"/>
              </p:ext>
            </p:extLst>
          </p:nvPr>
        </p:nvGraphicFramePr>
        <p:xfrm>
          <a:off x="107504" y="2233320"/>
          <a:ext cx="9036496" cy="4220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496" y="1334378"/>
            <a:ext cx="4392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Проводятся ли в Вашей МО мероприятия, посвященные Международному дню </a:t>
            </a:r>
            <a:r>
              <a:rPr lang="ru-RU" sz="2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медсестры </a:t>
            </a:r>
            <a:r>
              <a:rPr lang="ru-RU" sz="22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(акушерки)?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66072" y="1268760"/>
            <a:ext cx="43984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Проводятся ли в Вашей МО отчетные собрания по участию делегатов Вашей МО во всероссийских и региональных мероприятиях?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3267411"/>
              </p:ext>
            </p:extLst>
          </p:nvPr>
        </p:nvGraphicFramePr>
        <p:xfrm>
          <a:off x="167657" y="2780928"/>
          <a:ext cx="8796831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1209725"/>
              </p:ext>
            </p:extLst>
          </p:nvPr>
        </p:nvGraphicFramePr>
        <p:xfrm>
          <a:off x="3779912" y="2636912"/>
          <a:ext cx="518457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0992" y="308556"/>
            <a:ext cx="787427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ИНФОРМАЦИОННЫЕ ТЕХНОЛОГИИ</a:t>
            </a:r>
            <a:endParaRPr lang="ru-RU" sz="3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050" name="Picture 2" descr="http://okultureno.ru/upload/iblock/314/informatsionnye-tekhnologii-_4_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1556792"/>
            <a:ext cx="9361039" cy="468052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268760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Имеете ли Вы свободный доступ к печатным изданиям ОПСА в Вашей МО?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8570659"/>
              </p:ext>
            </p:extLst>
          </p:nvPr>
        </p:nvGraphicFramePr>
        <p:xfrm>
          <a:off x="167657" y="2276872"/>
          <a:ext cx="5772495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104456" y="2492896"/>
            <a:ext cx="50040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ru-RU" sz="25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малое количество экземпляров, </a:t>
            </a:r>
            <a:endParaRPr lang="ru-RU" sz="25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2400"/>
              </a:spcAft>
            </a:pPr>
            <a:r>
              <a:rPr lang="ru-RU" sz="2500" b="1" dirty="0" err="1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непредоставление</a:t>
            </a:r>
            <a:r>
              <a:rPr lang="ru-RU" sz="25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5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делегатами мероприятий материалов для ознакомления других членов </a:t>
            </a:r>
            <a:r>
              <a:rPr lang="ru-RU" sz="25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ОПСА, </a:t>
            </a:r>
          </a:p>
          <a:p>
            <a:pPr>
              <a:spcAft>
                <a:spcPts val="2400"/>
              </a:spcAft>
            </a:pPr>
            <a:r>
              <a:rPr lang="ru-RU" sz="25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отсутствие </a:t>
            </a:r>
            <a:r>
              <a:rPr lang="ru-RU" sz="25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интересной информации, </a:t>
            </a:r>
            <a:endParaRPr lang="ru-RU" sz="25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2400"/>
              </a:spcAft>
            </a:pPr>
            <a:r>
              <a:rPr lang="ru-RU" sz="25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причины не указаны.</a:t>
            </a:r>
          </a:p>
        </p:txBody>
      </p:sp>
      <p:pic>
        <p:nvPicPr>
          <p:cNvPr id="7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5066" y="2600058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661" y="3248130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0729" y="5085184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5066" y="6165304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268760"/>
            <a:ext cx="45365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 часто Вы используете печатные издания ОПСА (отчет о работе за год, книги, </a:t>
            </a:r>
            <a:r>
              <a:rPr lang="ru-RU" sz="2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метод. </a:t>
            </a:r>
            <a:r>
              <a:rPr lang="ru-RU" sz="22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рекомендации, сборники и т.д.)?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1347158"/>
            <a:ext cx="37002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 часто Вы знакомитесь с выпусками журнала «Вестник РАМС»?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4215144"/>
              </p:ext>
            </p:extLst>
          </p:nvPr>
        </p:nvGraphicFramePr>
        <p:xfrm>
          <a:off x="0" y="2673352"/>
          <a:ext cx="5659510" cy="4184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3217905"/>
              </p:ext>
            </p:extLst>
          </p:nvPr>
        </p:nvGraphicFramePr>
        <p:xfrm>
          <a:off x="3851920" y="2455154"/>
          <a:ext cx="5112568" cy="42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240304"/>
            <a:ext cx="897634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 Вы оцениваете работу ключевых членов в Вашей МО по 5-балльной системе, где 5 – наивысшая оценка?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7922414"/>
              </p:ext>
            </p:extLst>
          </p:nvPr>
        </p:nvGraphicFramePr>
        <p:xfrm>
          <a:off x="395536" y="2132856"/>
          <a:ext cx="813690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" y="1340768"/>
            <a:ext cx="8964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Какой способ </a:t>
            </a:r>
            <a:r>
              <a:rPr lang="ru-RU" sz="25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получения </a:t>
            </a:r>
            <a:r>
              <a:rPr lang="ru-RU" sz="25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информации о деятельности ОПСА </a:t>
            </a:r>
            <a:r>
              <a:rPr lang="ru-RU" sz="25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является </a:t>
            </a:r>
            <a:r>
              <a:rPr lang="ru-RU" sz="25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для </a:t>
            </a:r>
            <a:r>
              <a:rPr lang="ru-RU" sz="25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Вас наиболее предпочтительным</a:t>
            </a:r>
            <a:r>
              <a:rPr lang="ru-RU" sz="25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?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8306141"/>
              </p:ext>
            </p:extLst>
          </p:nvPr>
        </p:nvGraphicFramePr>
        <p:xfrm>
          <a:off x="0" y="2202542"/>
          <a:ext cx="9143999" cy="4538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flipV="1">
            <a:off x="2519772" y="3248980"/>
            <a:ext cx="648072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411760" y="2852936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340768"/>
            <a:ext cx="89279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Хотели бы Вы получать информацию о предстоящих мероприятиях ОПСА через социальные сети?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3787123"/>
              </p:ext>
            </p:extLst>
          </p:nvPr>
        </p:nvGraphicFramePr>
        <p:xfrm>
          <a:off x="0" y="2060848"/>
          <a:ext cx="594015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9374103"/>
              </p:ext>
            </p:extLst>
          </p:nvPr>
        </p:nvGraphicFramePr>
        <p:xfrm>
          <a:off x="3347864" y="2420888"/>
          <a:ext cx="579613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11673" y="1340768"/>
            <a:ext cx="8580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Ваши предложения по расширению (улучшению) информационного пространства в Вашей МО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8771111"/>
              </p:ext>
            </p:extLst>
          </p:nvPr>
        </p:nvGraphicFramePr>
        <p:xfrm>
          <a:off x="0" y="1988840"/>
          <a:ext cx="5508103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076056" y="2706013"/>
            <a:ext cx="381642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доступ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 интернету, </a:t>
            </a:r>
            <a:endParaRPr lang="ru-RU" sz="28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3600"/>
              </a:spcAft>
            </a:pP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оснащение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рабочих мест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компьютерами, </a:t>
            </a:r>
          </a:p>
          <a:p>
            <a:pPr>
              <a:spcAft>
                <a:spcPts val="3600"/>
              </a:spcAft>
            </a:pP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организация УМК.</a:t>
            </a:r>
            <a:endParaRPr lang="ru-RU" sz="28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7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170" y="2813175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765" y="3749279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6833" y="5010269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57" y="188640"/>
            <a:ext cx="8796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4000" dirty="0" smtClean="0"/>
              <a:t>ОПРОС  СРЕДИ  ЧЛЕНОВ  ОПСА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22765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Ваши предложения по усовершенствованию сайта ОПСА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8305656"/>
              </p:ext>
            </p:extLst>
          </p:nvPr>
        </p:nvGraphicFramePr>
        <p:xfrm>
          <a:off x="0" y="1799818"/>
          <a:ext cx="5868144" cy="5058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23929" y="2348880"/>
            <a:ext cx="5184575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600"/>
              </a:spcAft>
            </a:pPr>
            <a:r>
              <a:rPr lang="ru-RU" sz="22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публикация </a:t>
            </a:r>
            <a:r>
              <a:rPr lang="ru-RU" sz="22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правовых документов, </a:t>
            </a:r>
            <a:endParaRPr lang="ru-RU" sz="22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1600"/>
              </a:spcAft>
            </a:pPr>
            <a:r>
              <a:rPr lang="ru-RU" sz="22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выделение </a:t>
            </a:r>
            <a:r>
              <a:rPr lang="ru-RU" sz="22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отдельного блока с конкурсами, </a:t>
            </a:r>
            <a:endParaRPr lang="ru-RU" sz="22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1600"/>
              </a:spcAft>
            </a:pPr>
            <a:r>
              <a:rPr lang="ru-RU" sz="22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увеличение </a:t>
            </a:r>
            <a:r>
              <a:rPr lang="ru-RU" sz="22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количества </a:t>
            </a:r>
            <a:r>
              <a:rPr lang="ru-RU" sz="2200" b="1" dirty="0" err="1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вебинаров</a:t>
            </a:r>
            <a:r>
              <a:rPr lang="ru-RU" sz="22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endParaRPr lang="ru-RU" sz="22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1600"/>
              </a:spcAft>
            </a:pPr>
            <a:r>
              <a:rPr lang="ru-RU" sz="22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возможность </a:t>
            </a:r>
            <a:r>
              <a:rPr lang="ru-RU" sz="22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делиться информацией с сайта в </a:t>
            </a:r>
            <a:r>
              <a:rPr lang="ru-RU" sz="22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соц. </a:t>
            </a:r>
            <a:r>
              <a:rPr lang="ru-RU" sz="22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сетях с помощью специальных кнопок, </a:t>
            </a:r>
            <a:endParaRPr lang="ru-RU" sz="22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1600"/>
              </a:spcAft>
            </a:pPr>
            <a:r>
              <a:rPr lang="ru-RU" sz="22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автоматическая подписка </a:t>
            </a:r>
            <a:r>
              <a:rPr lang="ru-RU" sz="22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 новости, </a:t>
            </a:r>
            <a:endParaRPr lang="ru-RU" sz="22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1600"/>
              </a:spcAft>
            </a:pPr>
            <a:r>
              <a:rPr lang="ru-RU" sz="22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мобильная версия сайта.</a:t>
            </a:r>
            <a:endParaRPr lang="ru-RU" sz="22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1246" y="2420888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2841" y="2960098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6909" y="3824194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1246" y="4365104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6165304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pvhc.net/img217/vgykhezsauplsfxogsj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8846" y="5589240"/>
            <a:ext cx="324886" cy="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05957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57" y="262389"/>
            <a:ext cx="879683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3400" dirty="0" smtClean="0"/>
              <a:t>ВЫВОДЫ  ПО  РЕЗУЛЬТАТАМ  ОПРОСА</a:t>
            </a:r>
            <a:endParaRPr lang="ru-RU" sz="3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416833"/>
            <a:ext cx="897946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ru-RU" sz="24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1. Недостаточное информирование </a:t>
            </a:r>
            <a:r>
              <a:rPr lang="ru-RU" sz="2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членов ОПСА </a:t>
            </a:r>
            <a:r>
              <a:rPr lang="ru-RU" sz="2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о </a:t>
            </a:r>
            <a:r>
              <a:rPr lang="ru-RU" sz="2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проведении опроса.</a:t>
            </a:r>
          </a:p>
          <a:p>
            <a:pPr>
              <a:spcAft>
                <a:spcPts val="3000"/>
              </a:spcAft>
            </a:pPr>
            <a:r>
              <a:rPr lang="ru-RU" sz="24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2. Низкая мотивация </a:t>
            </a:r>
            <a:r>
              <a:rPr lang="ru-RU" sz="2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членов ОПСА к самостоятельному поиску информации.</a:t>
            </a:r>
          </a:p>
          <a:p>
            <a:pPr>
              <a:spcAft>
                <a:spcPts val="3000"/>
              </a:spcAft>
            </a:pPr>
            <a:r>
              <a:rPr lang="ru-RU" sz="24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3. Возможность </a:t>
            </a:r>
            <a:r>
              <a:rPr lang="ru-RU" sz="2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свободного доступа к печатным изданиям Ассоциации.</a:t>
            </a:r>
          </a:p>
          <a:p>
            <a:pPr>
              <a:spcAft>
                <a:spcPts val="3000"/>
              </a:spcAft>
            </a:pPr>
            <a:r>
              <a:rPr lang="ru-RU" sz="24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4. Организация </a:t>
            </a:r>
            <a:r>
              <a:rPr lang="ru-RU" sz="2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сообществ Ассоциации в социальных сетях. </a:t>
            </a:r>
          </a:p>
          <a:p>
            <a:pPr>
              <a:spcAft>
                <a:spcPts val="3000"/>
              </a:spcAft>
            </a:pPr>
            <a:r>
              <a:rPr lang="ru-RU" sz="24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5. Выделение </a:t>
            </a:r>
            <a:r>
              <a:rPr lang="ru-RU" sz="2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рабочего места с доступом к интернету в каждой МО при содействии руководителей сестринского персонала и ключевых членов.</a:t>
            </a:r>
          </a:p>
        </p:txBody>
      </p:sp>
      <p:pic>
        <p:nvPicPr>
          <p:cNvPr id="1026" name="Picture 2" descr="https://ic.pics.livejournal.com/kalinin_v/16091465/567315/567315_900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31807" y="1450182"/>
            <a:ext cx="1576697" cy="82669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05957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099" y="160184"/>
            <a:ext cx="89293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СОВРЕМЕННЫЕ  ИНФОРМАЦИОННЫЕ  ТЕХНОЛОГИИ В  ДЕЯТЕЛЬНОСТИ  ОПСА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116" y="1901150"/>
            <a:ext cx="86413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повышение качества информации, </a:t>
            </a:r>
            <a:endParaRPr lang="ru-RU" sz="28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ее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точность, объективность, оперативность,</a:t>
            </a:r>
          </a:p>
          <a:p>
            <a:pPr algn="ctr"/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возможность принятия эффективных и своевременных управленческих решений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3923928" y="1421697"/>
            <a:ext cx="720080" cy="495135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ria56.ru/uploads/posts/820x460_tr/595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89040"/>
            <a:ext cx="5006120" cy="280831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05957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099" y="160184"/>
            <a:ext cx="89293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СОВРЕМЕННЫЕ  ИНФОРМАЦИОННЫЕ  ТЕХНОЛОГИИ В  ДЕЯТЕЛЬНОСТИ  ОПСА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1397094"/>
            <a:ext cx="903690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Ассоциация создала систему раскрытия информации, которая удовлетворяет принципам информационной прозрачности:  точность, достоверность, оперативность и открытость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данных</a:t>
            </a:r>
            <a:endParaRPr lang="ru-RU" sz="28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4293096"/>
            <a:ext cx="88569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ключевые члены, члены секций и комитетов должны своим примером активно способствовать продвижению современных информационных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технологий,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помогать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освоении новых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средств            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решении возникающих проблем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875047" y="3284984"/>
            <a:ext cx="720080" cy="912237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05957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23528" y="98629"/>
            <a:ext cx="85747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ИНФОРМАЦИОННО-КОММУНИКАЦИОННЫЕ </a:t>
            </a:r>
          </a:p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ТЕХНОЛОГИИ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4441" y="1555768"/>
            <a:ext cx="6276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Информационная технология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060848"/>
            <a:ext cx="56886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процесс, использующий совокупность средств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    и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методов сбора, обработки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и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передачи данных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221088"/>
            <a:ext cx="6469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Коммуникационная технология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725144"/>
            <a:ext cx="59310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обмен информацией, который производится по каналам передачи информации. </a:t>
            </a:r>
          </a:p>
        </p:txBody>
      </p:sp>
      <p:pic>
        <p:nvPicPr>
          <p:cNvPr id="3074" name="Picture 2" descr="https://images.golos.io/DQmV5L8ngdxfBhBxsN5ZJCovXXBDTmEzkub2gmjGRcTjZyk/Sepetsialnyie-predlozheniya-ABAK-e14962976317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648" y="1803907"/>
            <a:ext cx="3621856" cy="198513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.sfu-kras.ru/pluginfile.php/168565/course/overviewfiles/brand%2520valu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3" y="4221088"/>
            <a:ext cx="3528392" cy="20882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9324" y="161656"/>
            <a:ext cx="9163323" cy="845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3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СОВРЕМЕННЫЕ ИНФОРМАЦИОННО-КОММУНИКАЦИОННЫЕ ТЕХНОЛОГИИ. НОВЫЕ РОЛИ КЛЮЧЕВЫХ ЧЛЕНОВ</a:t>
            </a:r>
            <a:endParaRPr lang="ru-RU" sz="23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056" name="Picture 8" descr="http://novzhizn.ru/wp-content/uploads/2015/12/%D0%B1%D0%BB%D0%B5%D1%81%D1%82%D0%BA%D0%B8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564904"/>
            <a:ext cx="2160265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novzhizn.ru/wp-content/uploads/2015/12/%D0%B1%D0%BB%D0%B5%D1%81%D1%82%D0%BA%D0%B8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4994" y="2530731"/>
            <a:ext cx="2040635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340768"/>
            <a:ext cx="700877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4914106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13383" y="109081"/>
            <a:ext cx="84070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САЙТ  ОМСКОЙ  ПРОФЕССИОНАЛЬНОЙ СЕСТРИНСКОЙ  АССОЦИАЦИИ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974963"/>
            <a:ext cx="3855806" cy="4478371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26876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4"/>
              </a:rPr>
              <a:t>www.opsa.info</a:t>
            </a:r>
            <a:r>
              <a:rPr lang="en-US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 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5"/>
              </a:rPr>
              <a:t>опса.рф</a:t>
            </a:r>
            <a:endParaRPr lang="ru-RU" sz="28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8165" y="1953649"/>
            <a:ext cx="3140179" cy="2244584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15598" y="4311658"/>
            <a:ext cx="3135495" cy="2213686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5649" y="119534"/>
            <a:ext cx="87968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СТАТИСТИКА  ПОСЕЩАЕМОСТИ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САЙТА  ОПСА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783379"/>
            <a:ext cx="8830460" cy="4198156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5649" y="44624"/>
            <a:ext cx="87968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ИСПОЛЬЗОВАНИЕ  МАТЕРИАЛОВ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САЙТА  ОПСА  В  РАБОТЕ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9504" y="1344496"/>
            <a:ext cx="4395850" cy="2135304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97773" y="1340768"/>
            <a:ext cx="4032448" cy="5168738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4848177" y="5897167"/>
            <a:ext cx="1380007" cy="628696"/>
          </a:xfrm>
          <a:prstGeom prst="ellipse">
            <a:avLst/>
          </a:prstGeom>
          <a:noFill/>
          <a:ln w="412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4864" y="6037396"/>
            <a:ext cx="415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Презентация «Вместе мы – сила!»</a:t>
            </a:r>
            <a:endParaRPr lang="ru-RU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9503" y="5968330"/>
            <a:ext cx="4238481" cy="488467"/>
          </a:xfrm>
          <a:prstGeom prst="roundRect">
            <a:avLst/>
          </a:prstGeom>
          <a:noFill/>
          <a:ln w="412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>
            <a:stCxn id="2" idx="2"/>
            <a:endCxn id="4" idx="3"/>
          </p:cNvCxnSpPr>
          <p:nvPr/>
        </p:nvCxnSpPr>
        <p:spPr>
          <a:xfrm flipH="1">
            <a:off x="4427984" y="6211515"/>
            <a:ext cx="420193" cy="1049"/>
          </a:xfrm>
          <a:prstGeom prst="straightConnector1">
            <a:avLst/>
          </a:prstGeom>
          <a:noFill/>
          <a:ln w="41275">
            <a:solidFill>
              <a:srgbClr val="C00000"/>
            </a:solidFill>
            <a:headEnd type="non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2212" y="3576701"/>
            <a:ext cx="4395851" cy="2232755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5649" y="44624"/>
            <a:ext cx="87968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ОНЛАЙН-РЕГИСТРАЦИЯ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  МЕРОПРИЯТИЯ  АССОЦИАЦИИ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687" y="1484784"/>
            <a:ext cx="4566259" cy="4804509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1484784"/>
            <a:ext cx="4104456" cy="4804509"/>
          </a:xfrm>
          <a:prstGeom prst="rect">
            <a:avLst/>
          </a:prstGeom>
          <a:noFill/>
          <a:ln w="22225">
            <a:solidFill>
              <a:srgbClr val="006600"/>
            </a:solidFill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5649" y="165120"/>
            <a:ext cx="8796831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ВЕБИНАРЫ</a:t>
            </a:r>
            <a:endParaRPr lang="ru-RU" sz="4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" name="Рисунок 3" descr="G:\2017 фото\Вебинар\DSC0449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774" y="1412776"/>
            <a:ext cx="8234666" cy="5112568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807</Words>
  <Application>Microsoft Office PowerPoint</Application>
  <PresentationFormat>Экран (4:3)</PresentationFormat>
  <Paragraphs>132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40</vt:i4>
      </vt:variant>
    </vt:vector>
  </HeadingPairs>
  <TitlesOfParts>
    <vt:vector size="46" baseType="lpstr">
      <vt:lpstr>Тема Office</vt:lpstr>
      <vt:lpstr>1_Тема Office</vt:lpstr>
      <vt:lpstr>2_Тема Office</vt:lpstr>
      <vt:lpstr>3_Тема Office</vt:lpstr>
      <vt:lpstr>4_Тема Office</vt:lpstr>
      <vt:lpstr>6_Тема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139</cp:revision>
  <dcterms:created xsi:type="dcterms:W3CDTF">2018-03-22T17:14:14Z</dcterms:created>
  <dcterms:modified xsi:type="dcterms:W3CDTF">2018-05-02T17:08:54Z</dcterms:modified>
</cp:coreProperties>
</file>