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89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7" r:id="rId12"/>
    <p:sldId id="269" r:id="rId13"/>
    <p:sldId id="270" r:id="rId14"/>
    <p:sldId id="286" r:id="rId15"/>
    <p:sldId id="288" r:id="rId16"/>
    <p:sldId id="271" r:id="rId17"/>
    <p:sldId id="272" r:id="rId18"/>
    <p:sldId id="284" r:id="rId19"/>
    <p:sldId id="275" r:id="rId20"/>
    <p:sldId id="276" r:id="rId21"/>
    <p:sldId id="283" r:id="rId22"/>
    <p:sldId id="282" r:id="rId23"/>
    <p:sldId id="279" r:id="rId24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006600"/>
    <a:srgbClr val="8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15" autoAdjust="0"/>
    <p:restoredTop sz="94660"/>
  </p:normalViewPr>
  <p:slideViewPr>
    <p:cSldViewPr>
      <p:cViewPr>
        <p:scale>
          <a:sx n="50" d="100"/>
          <a:sy n="50" d="100"/>
        </p:scale>
        <p:origin x="-792" y="-4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D9622-58B0-4CAC-920A-47A2A22FAF1C}" type="datetimeFigureOut">
              <a:rPr lang="ru-RU"/>
              <a:pPr>
                <a:defRPr/>
              </a:pPr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6726D1-0859-4DEF-9A67-7FD46F8A00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78971525"/>
      </p:ext>
    </p:extLst>
  </p:cSld>
  <p:clrMapOvr>
    <a:masterClrMapping/>
  </p:clrMapOvr>
  <p:transition spd="slow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91934F-AD2D-4F47-998B-5EE9CA411E51}" type="datetimeFigureOut">
              <a:rPr lang="ru-RU"/>
              <a:pPr>
                <a:defRPr/>
              </a:pPr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485A8-1C67-463E-A5B6-FFF3DFB76E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18931386"/>
      </p:ext>
    </p:extLst>
  </p:cSld>
  <p:clrMapOvr>
    <a:masterClrMapping/>
  </p:clrMapOvr>
  <p:transition spd="slow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7619F-5515-4D8B-8847-EB8CCE2DD395}" type="datetimeFigureOut">
              <a:rPr lang="ru-RU"/>
              <a:pPr>
                <a:defRPr/>
              </a:pPr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EF6CA-C54A-44DD-9FFB-01F46E30CD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87757228"/>
      </p:ext>
    </p:extLst>
  </p:cSld>
  <p:clrMapOvr>
    <a:masterClrMapping/>
  </p:clrMapOvr>
  <p:transition spd="slow">
    <p:strips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454190"/>
      </p:ext>
    </p:extLst>
  </p:cSld>
  <p:clrMapOvr>
    <a:masterClrMapping/>
  </p:clrMapOvr>
  <p:transition spd="slow">
    <p:strips dir="r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249447"/>
      </p:ext>
    </p:extLst>
  </p:cSld>
  <p:clrMapOvr>
    <a:masterClrMapping/>
  </p:clrMapOvr>
  <p:transition spd="slow">
    <p:strips dir="r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656100"/>
      </p:ext>
    </p:extLst>
  </p:cSld>
  <p:clrMapOvr>
    <a:masterClrMapping/>
  </p:clrMapOvr>
  <p:transition spd="slow">
    <p:strips dir="r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379484"/>
      </p:ext>
    </p:extLst>
  </p:cSld>
  <p:clrMapOvr>
    <a:masterClrMapping/>
  </p:clrMapOvr>
  <p:transition spd="slow">
    <p:strips dir="r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56503"/>
      </p:ext>
    </p:extLst>
  </p:cSld>
  <p:clrMapOvr>
    <a:masterClrMapping/>
  </p:clrMapOvr>
  <p:transition spd="slow">
    <p:strips dir="r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631309"/>
      </p:ext>
    </p:extLst>
  </p:cSld>
  <p:clrMapOvr>
    <a:masterClrMapping/>
  </p:clrMapOvr>
  <p:transition spd="slow">
    <p:strips dir="r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154603"/>
      </p:ext>
    </p:extLst>
  </p:cSld>
  <p:clrMapOvr>
    <a:masterClrMapping/>
  </p:clrMapOvr>
  <p:transition spd="slow">
    <p:strips dir="r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2771178"/>
      </p:ext>
    </p:extLst>
  </p:cSld>
  <p:clrMapOvr>
    <a:masterClrMapping/>
  </p:clrMapOvr>
  <p:transition spd="slow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0461A-A547-47B8-83E4-4E52238E1E46}" type="datetimeFigureOut">
              <a:rPr lang="ru-RU"/>
              <a:pPr>
                <a:defRPr/>
              </a:pPr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98BB3-3452-4113-BDE0-1B75FF7A2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39338014"/>
      </p:ext>
    </p:extLst>
  </p:cSld>
  <p:clrMapOvr>
    <a:masterClrMapping/>
  </p:clrMapOvr>
  <p:transition spd="slow">
    <p:strips dir="r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185905"/>
      </p:ext>
    </p:extLst>
  </p:cSld>
  <p:clrMapOvr>
    <a:masterClrMapping/>
  </p:clrMapOvr>
  <p:transition spd="slow">
    <p:strips dir="r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501859"/>
      </p:ext>
    </p:extLst>
  </p:cSld>
  <p:clrMapOvr>
    <a:masterClrMapping/>
  </p:clrMapOvr>
  <p:transition spd="slow">
    <p:strips dir="r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836165"/>
      </p:ext>
    </p:extLst>
  </p:cSld>
  <p:clrMapOvr>
    <a:masterClrMapping/>
  </p:clrMapOvr>
  <p:transition spd="slow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04AE4F-69B3-43A2-8730-33BC19F7DF26}" type="datetimeFigureOut">
              <a:rPr lang="ru-RU"/>
              <a:pPr>
                <a:defRPr/>
              </a:pPr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3FF21-3ACB-48B2-B4A3-B443EDC36E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22492579"/>
      </p:ext>
    </p:extLst>
  </p:cSld>
  <p:clrMapOvr>
    <a:masterClrMapping/>
  </p:clrMapOvr>
  <p:transition spd="slow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F45075-1DCD-4C7B-8730-41AECE72F465}" type="datetimeFigureOut">
              <a:rPr lang="ru-RU"/>
              <a:pPr>
                <a:defRPr/>
              </a:pPr>
              <a:t>02.05.2018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E68D5-AB47-403C-ADA6-FB2662E894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26735948"/>
      </p:ext>
    </p:extLst>
  </p:cSld>
  <p:clrMapOvr>
    <a:masterClrMapping/>
  </p:clrMapOvr>
  <p:transition spd="slow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24096-00F9-4B3D-B71F-1EC2A2443E3C}" type="datetimeFigureOut">
              <a:rPr lang="ru-RU"/>
              <a:pPr>
                <a:defRPr/>
              </a:pPr>
              <a:t>02.05.2018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FBAC92-5800-48FC-96EF-B82C51040E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2144386"/>
      </p:ext>
    </p:extLst>
  </p:cSld>
  <p:clrMapOvr>
    <a:masterClrMapping/>
  </p:clrMapOvr>
  <p:transition spd="slow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68722-9561-4028-8838-976228A124BC}" type="datetimeFigureOut">
              <a:rPr lang="ru-RU"/>
              <a:pPr>
                <a:defRPr/>
              </a:pPr>
              <a:t>02.05.2018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2FF3A-1FED-41CB-8865-ABE3B36DFD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37000718"/>
      </p:ext>
    </p:extLst>
  </p:cSld>
  <p:clrMapOvr>
    <a:masterClrMapping/>
  </p:clrMapOvr>
  <p:transition spd="slow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7CB2CA-1DDB-4069-A408-4077DF636819}" type="datetimeFigureOut">
              <a:rPr lang="ru-RU"/>
              <a:pPr>
                <a:defRPr/>
              </a:pPr>
              <a:t>02.05.2018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885FB-7A9B-4B6C-BC70-1ACFC5807C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2665088"/>
      </p:ext>
    </p:extLst>
  </p:cSld>
  <p:clrMapOvr>
    <a:masterClrMapping/>
  </p:clrMapOvr>
  <p:transition spd="slow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D585C-9A2D-48D1-A9F7-83CCEFCBF2F5}" type="datetimeFigureOut">
              <a:rPr lang="ru-RU"/>
              <a:pPr>
                <a:defRPr/>
              </a:pPr>
              <a:t>02.05.2018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9059FE-F447-4A6E-99CC-81B8A9A6B8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06419051"/>
      </p:ext>
    </p:extLst>
  </p:cSld>
  <p:clrMapOvr>
    <a:masterClrMapping/>
  </p:clrMapOvr>
  <p:transition spd="slow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1B003-7D61-4A40-A05B-9637CF7C9645}" type="datetimeFigureOut">
              <a:rPr lang="ru-RU"/>
              <a:pPr>
                <a:defRPr/>
              </a:pPr>
              <a:t>02.05.2018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412E5-1DD8-4A73-8DEB-C927EDA93D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02936166"/>
      </p:ext>
    </p:extLst>
  </p:cSld>
  <p:clrMapOvr>
    <a:masterClrMapping/>
  </p:clrMapOvr>
  <p:transition spd="slow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9539896-73C5-49CF-B27A-46857BFF6F0D}" type="datetimeFigureOut">
              <a:rPr lang="ru-RU"/>
              <a:pPr>
                <a:defRPr/>
              </a:pPr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8ACCDF6-B2AD-4510-97B3-D3ACA68E65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strips dir="r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02.05.2018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1283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microsoft.com/office/2007/relationships/hdphoto" Target="../media/hdphoto3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jpeg"/><Relationship Id="rId7" Type="http://schemas.openxmlformats.org/officeDocument/2006/relationships/image" Target="../media/image4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jpeg"/><Relationship Id="rId10" Type="http://schemas.openxmlformats.org/officeDocument/2006/relationships/image" Target="../media/image49.png"/><Relationship Id="rId4" Type="http://schemas.openxmlformats.org/officeDocument/2006/relationships/image" Target="../media/image43.jpeg"/><Relationship Id="rId9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Sveta\Desktop\0_8d6e5_6785b262_orig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4432" y="1"/>
            <a:ext cx="9144000" cy="3853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-10646" y="3072032"/>
            <a:ext cx="9154646" cy="3785968"/>
          </a:xfrm>
          <a:custGeom>
            <a:avLst/>
            <a:gdLst>
              <a:gd name="connsiteX0" fmla="*/ 0 w 9154646"/>
              <a:gd name="connsiteY0" fmla="*/ 0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0" fmla="*/ 0 w 9154646"/>
              <a:gd name="connsiteY0" fmla="*/ 0 h 3785968"/>
              <a:gd name="connsiteX1" fmla="*/ 1312396 w 9154646"/>
              <a:gd name="connsiteY1" fmla="*/ 1368 h 3785968"/>
              <a:gd name="connsiteX2" fmla="*/ 9154646 w 9154646"/>
              <a:gd name="connsiteY2" fmla="*/ 0 h 3785968"/>
              <a:gd name="connsiteX3" fmla="*/ 9154646 w 9154646"/>
              <a:gd name="connsiteY3" fmla="*/ 3785968 h 3785968"/>
              <a:gd name="connsiteX4" fmla="*/ 0 w 9154646"/>
              <a:gd name="connsiteY4" fmla="*/ 3785968 h 3785968"/>
              <a:gd name="connsiteX5" fmla="*/ 0 w 9154646"/>
              <a:gd name="connsiteY5" fmla="*/ 0 h 3785968"/>
              <a:gd name="connsiteX0" fmla="*/ 0 w 9154646"/>
              <a:gd name="connsiteY0" fmla="*/ 0 h 3785968"/>
              <a:gd name="connsiteX1" fmla="*/ 1312396 w 9154646"/>
              <a:gd name="connsiteY1" fmla="*/ 1368 h 3785968"/>
              <a:gd name="connsiteX2" fmla="*/ 867896 w 9154646"/>
              <a:gd name="connsiteY2" fmla="*/ 1368 h 3785968"/>
              <a:gd name="connsiteX3" fmla="*/ 9154646 w 9154646"/>
              <a:gd name="connsiteY3" fmla="*/ 0 h 3785968"/>
              <a:gd name="connsiteX4" fmla="*/ 9154646 w 9154646"/>
              <a:gd name="connsiteY4" fmla="*/ 3785968 h 3785968"/>
              <a:gd name="connsiteX5" fmla="*/ 0 w 9154646"/>
              <a:gd name="connsiteY5" fmla="*/ 3785968 h 3785968"/>
              <a:gd name="connsiteX6" fmla="*/ 0 w 9154646"/>
              <a:gd name="connsiteY6" fmla="*/ 0 h 3785968"/>
              <a:gd name="connsiteX0" fmla="*/ 0 w 9154646"/>
              <a:gd name="connsiteY0" fmla="*/ 0 h 3785968"/>
              <a:gd name="connsiteX1" fmla="*/ 1312396 w 9154646"/>
              <a:gd name="connsiteY1" fmla="*/ 1368 h 3785968"/>
              <a:gd name="connsiteX2" fmla="*/ 867896 w 9154646"/>
              <a:gd name="connsiteY2" fmla="*/ 1368 h 3785968"/>
              <a:gd name="connsiteX3" fmla="*/ 1071096 w 9154646"/>
              <a:gd name="connsiteY3" fmla="*/ 1368 h 3785968"/>
              <a:gd name="connsiteX4" fmla="*/ 9154646 w 9154646"/>
              <a:gd name="connsiteY4" fmla="*/ 0 h 3785968"/>
              <a:gd name="connsiteX5" fmla="*/ 9154646 w 9154646"/>
              <a:gd name="connsiteY5" fmla="*/ 3785968 h 3785968"/>
              <a:gd name="connsiteX6" fmla="*/ 0 w 9154646"/>
              <a:gd name="connsiteY6" fmla="*/ 3785968 h 3785968"/>
              <a:gd name="connsiteX7" fmla="*/ 0 w 9154646"/>
              <a:gd name="connsiteY7" fmla="*/ 0 h 3785968"/>
              <a:gd name="connsiteX0" fmla="*/ 0 w 9154646"/>
              <a:gd name="connsiteY0" fmla="*/ 0 h 3785968"/>
              <a:gd name="connsiteX1" fmla="*/ 1312396 w 9154646"/>
              <a:gd name="connsiteY1" fmla="*/ 1368 h 3785968"/>
              <a:gd name="connsiteX2" fmla="*/ 867896 w 9154646"/>
              <a:gd name="connsiteY2" fmla="*/ 1368 h 3785968"/>
              <a:gd name="connsiteX3" fmla="*/ 9154646 w 9154646"/>
              <a:gd name="connsiteY3" fmla="*/ 0 h 3785968"/>
              <a:gd name="connsiteX4" fmla="*/ 9154646 w 9154646"/>
              <a:gd name="connsiteY4" fmla="*/ 3785968 h 3785968"/>
              <a:gd name="connsiteX5" fmla="*/ 0 w 9154646"/>
              <a:gd name="connsiteY5" fmla="*/ 3785968 h 3785968"/>
              <a:gd name="connsiteX6" fmla="*/ 0 w 9154646"/>
              <a:gd name="connsiteY6" fmla="*/ 0 h 3785968"/>
              <a:gd name="connsiteX0" fmla="*/ 867896 w 9154646"/>
              <a:gd name="connsiteY0" fmla="*/ 1368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5" fmla="*/ 1312396 w 9154646"/>
              <a:gd name="connsiteY5" fmla="*/ 1368 h 3785968"/>
              <a:gd name="connsiteX6" fmla="*/ 959336 w 9154646"/>
              <a:gd name="connsiteY6" fmla="*/ 92808 h 3785968"/>
              <a:gd name="connsiteX0" fmla="*/ 867896 w 9154646"/>
              <a:gd name="connsiteY0" fmla="*/ 1368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5" fmla="*/ 1312396 w 9154646"/>
              <a:gd name="connsiteY5" fmla="*/ 1368 h 3785968"/>
              <a:gd name="connsiteX6" fmla="*/ 1086336 w 9154646"/>
              <a:gd name="connsiteY6" fmla="*/ 442058 h 3785968"/>
              <a:gd name="connsiteX0" fmla="*/ 867896 w 9154646"/>
              <a:gd name="connsiteY0" fmla="*/ 1368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5" fmla="*/ 1312396 w 9154646"/>
              <a:gd name="connsiteY5" fmla="*/ 1368 h 3785968"/>
              <a:gd name="connsiteX6" fmla="*/ 1092686 w 9154646"/>
              <a:gd name="connsiteY6" fmla="*/ 524608 h 3785968"/>
              <a:gd name="connsiteX0" fmla="*/ 867896 w 9154646"/>
              <a:gd name="connsiteY0" fmla="*/ 1368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5" fmla="*/ 1312396 w 9154646"/>
              <a:gd name="connsiteY5" fmla="*/ 1368 h 3785968"/>
              <a:gd name="connsiteX6" fmla="*/ 1060936 w 9154646"/>
              <a:gd name="connsiteY6" fmla="*/ 505558 h 3785968"/>
              <a:gd name="connsiteX0" fmla="*/ 867896 w 9154646"/>
              <a:gd name="connsiteY0" fmla="*/ 1368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5" fmla="*/ 1312396 w 9154646"/>
              <a:gd name="connsiteY5" fmla="*/ 1368 h 3785968"/>
              <a:gd name="connsiteX6" fmla="*/ 1092686 w 9154646"/>
              <a:gd name="connsiteY6" fmla="*/ 511908 h 3785968"/>
              <a:gd name="connsiteX0" fmla="*/ 867896 w 9154646"/>
              <a:gd name="connsiteY0" fmla="*/ 1368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5" fmla="*/ 1312396 w 9154646"/>
              <a:gd name="connsiteY5" fmla="*/ 1368 h 3785968"/>
              <a:gd name="connsiteX6" fmla="*/ 1274296 w 9154646"/>
              <a:gd name="connsiteY6" fmla="*/ 64868 h 3785968"/>
              <a:gd name="connsiteX7" fmla="*/ 1092686 w 9154646"/>
              <a:gd name="connsiteY7" fmla="*/ 511908 h 3785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54646" h="3785968">
                <a:moveTo>
                  <a:pt x="867896" y="1368"/>
                </a:moveTo>
                <a:lnTo>
                  <a:pt x="9154646" y="0"/>
                </a:lnTo>
                <a:lnTo>
                  <a:pt x="9154646" y="3785968"/>
                </a:lnTo>
                <a:lnTo>
                  <a:pt x="0" y="3785968"/>
                </a:lnTo>
                <a:lnTo>
                  <a:pt x="0" y="0"/>
                </a:lnTo>
                <a:lnTo>
                  <a:pt x="1312396" y="1368"/>
                </a:lnTo>
                <a:cubicBezTo>
                  <a:pt x="1512079" y="23821"/>
                  <a:pt x="1310914" y="-20222"/>
                  <a:pt x="1274296" y="64868"/>
                </a:cubicBezTo>
                <a:cubicBezTo>
                  <a:pt x="1237678" y="149958"/>
                  <a:pt x="1110254" y="449043"/>
                  <a:pt x="1092686" y="511908"/>
                </a:cubicBezTo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72208" y="3645024"/>
            <a:ext cx="7308304" cy="1717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 СОЗДАНИИ ИНФОРМАЦИОННО-АНАЛИТИЧЕСКОГО КОМИТЕТА      В МЕДИЦИНСКОЙ ОРГАНИЗАЦИИ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16135" y="5517232"/>
            <a:ext cx="7277481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3800" b="1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Н. Н. Николаева, 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зам. председателя информационно-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аналитического комитета</a:t>
            </a:r>
            <a:endParaRPr lang="ru-RU" sz="23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H="1">
            <a:off x="1295636" y="3072032"/>
            <a:ext cx="7848364" cy="775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1070266" y="3072807"/>
            <a:ext cx="225370" cy="500209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851246" y="3068960"/>
            <a:ext cx="225370" cy="500209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>
            <a:off x="2543229" y="1272607"/>
            <a:ext cx="227125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H="1">
            <a:off x="0" y="6828972"/>
            <a:ext cx="9144000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539552" y="1916832"/>
            <a:ext cx="9159179" cy="144016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8074" y="2401724"/>
            <a:ext cx="90573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Расширенное заседание информационно-аналитического комитета ОПСА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«Открытость, информированность, доступность» 2</a:t>
            </a:r>
            <a:r>
              <a:rPr lang="en-US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7</a:t>
            </a: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апреля 2018 г.</a:t>
            </a:r>
            <a:endParaRPr lang="ru-RU" sz="14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H="1">
            <a:off x="624122" y="3072807"/>
            <a:ext cx="227125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-252536" y="1272607"/>
            <a:ext cx="2448272" cy="215639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20" name="Picture 2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740241"/>
            <a:ext cx="835343" cy="1117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1" name="Прямая соединительная линия 20"/>
          <p:cNvCxnSpPr/>
          <p:nvPr/>
        </p:nvCxnSpPr>
        <p:spPr>
          <a:xfrm flipH="1">
            <a:off x="1070266" y="3072807"/>
            <a:ext cx="225370" cy="500209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851246" y="3068960"/>
            <a:ext cx="225370" cy="500209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624122" y="3072807"/>
            <a:ext cx="227125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18" descr="http://www.freespiritsoftware.co.uk/images/integration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585" y="3789040"/>
            <a:ext cx="1862259" cy="1334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995710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Объект 2"/>
          <p:cNvSpPr>
            <a:spLocks noGrp="1"/>
          </p:cNvSpPr>
          <p:nvPr>
            <p:ph idx="1"/>
          </p:nvPr>
        </p:nvSpPr>
        <p:spPr>
          <a:xfrm>
            <a:off x="-144016" y="1370484"/>
            <a:ext cx="6804248" cy="537088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27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Регулярное размещение </a:t>
            </a:r>
            <a:r>
              <a:rPr lang="ru-RU" altLang="ru-RU" sz="27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                     и </a:t>
            </a:r>
            <a:r>
              <a:rPr lang="ru-RU" altLang="ru-RU" sz="27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обновление  информации </a:t>
            </a:r>
            <a:r>
              <a:rPr lang="ru-RU" altLang="ru-RU" sz="27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                 о </a:t>
            </a:r>
            <a:r>
              <a:rPr lang="ru-RU" altLang="ru-RU" sz="27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деятельности Совета по СД, </a:t>
            </a:r>
            <a:r>
              <a:rPr lang="ru-RU" altLang="ru-RU" sz="27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    ОПСА</a:t>
            </a:r>
            <a:r>
              <a:rPr lang="ru-RU" altLang="ru-RU" sz="27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, РАМС, МСМ </a:t>
            </a:r>
            <a:r>
              <a:rPr lang="ru-RU" altLang="ru-RU" sz="27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                           на </a:t>
            </a:r>
            <a:r>
              <a:rPr lang="ru-RU" altLang="ru-RU" sz="27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информационном стенде «Наша сестринская ассоциация».</a:t>
            </a: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27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Выпуск информационного листка (газеты) для информирования сестринского персонала </a:t>
            </a:r>
            <a:r>
              <a:rPr lang="ru-RU" altLang="ru-RU" sz="27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МО                  о </a:t>
            </a:r>
            <a:r>
              <a:rPr lang="ru-RU" altLang="ru-RU" sz="27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деятельности общественных организаций. </a:t>
            </a: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endParaRPr lang="ru-RU" altLang="ru-RU" sz="27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endParaRPr lang="ru-RU" altLang="ru-RU" sz="27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endParaRPr lang="ru-RU" altLang="ru-RU" sz="27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endParaRPr lang="ru-RU" altLang="ru-RU" sz="27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4342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156176" y="1412776"/>
            <a:ext cx="2822258" cy="188038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contourW="38100">
            <a:contourClr>
              <a:srgbClr val="006600"/>
            </a:contourClr>
          </a:sp3d>
          <a:extLst/>
        </p:spPr>
      </p:pic>
      <p:sp>
        <p:nvSpPr>
          <p:cNvPr id="8" name="Прямоугольник 7"/>
          <p:cNvSpPr/>
          <p:nvPr/>
        </p:nvSpPr>
        <p:spPr>
          <a:xfrm>
            <a:off x="1371269" y="44624"/>
            <a:ext cx="7737235" cy="1139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ЗАДАЧИ ИНФОРМАЦИОННО-АНАЛИТИЧЕСКОГО КОМИТЕТА МО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1" name="Picture 3" descr="C:\Users\KiselevaGA\ezhemesyachnaya-gazeta-vestnik-diagnosticheskogo-centra-prev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176" y="4509118"/>
            <a:ext cx="2822258" cy="188150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contourW="38100">
            <a:contourClr>
              <a:srgbClr val="00660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Объект 2"/>
          <p:cNvSpPr>
            <a:spLocks noGrp="1"/>
          </p:cNvSpPr>
          <p:nvPr>
            <p:ph idx="1"/>
          </p:nvPr>
        </p:nvSpPr>
        <p:spPr>
          <a:xfrm>
            <a:off x="107504" y="1494012"/>
            <a:ext cx="6913084" cy="315912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30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Распространение </a:t>
            </a:r>
            <a:r>
              <a:rPr lang="ru-RU" altLang="ru-RU" sz="30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методической литературы и </a:t>
            </a:r>
            <a:r>
              <a:rPr lang="ru-RU" altLang="ru-RU" sz="30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журнала «Вестник РАМС</a:t>
            </a:r>
            <a:r>
              <a:rPr lang="ru-RU" altLang="ru-RU" sz="30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».</a:t>
            </a: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30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Активное использование интернет-источников.</a:t>
            </a:r>
            <a:endParaRPr lang="ru-RU" altLang="ru-RU" sz="30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endParaRPr lang="ru-RU" altLang="ru-RU" sz="30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endParaRPr lang="ru-RU" altLang="ru-RU" sz="30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90101" y="4969408"/>
            <a:ext cx="1746395" cy="1555936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contourW="38100">
            <a:contourClr>
              <a:srgbClr val="00660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44902" y="1409205"/>
            <a:ext cx="1346306" cy="2275829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contourW="38100">
            <a:contourClr>
              <a:srgbClr val="00660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7480" y="3140968"/>
            <a:ext cx="1374472" cy="1944216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contourW="38100">
            <a:contourClr>
              <a:srgbClr val="00660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371269" y="44624"/>
            <a:ext cx="7737235" cy="1139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ЗАДАЧИ ИНФОРМАЦИОННО-АНАЛИТИЧЕСКОГО КОМИТЕТА МО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029" name="Picture 5" descr="https://10pix.ru/wp-content/uploads/11258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687" y="4619123"/>
            <a:ext cx="3260823" cy="1834213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contourW="38100">
            <a:contourClr>
              <a:srgbClr val="00660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s://obankax.com/wp-content/uploads/2018/03/blobid1520595818140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7904" y="4629133"/>
            <a:ext cx="2736304" cy="1824203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contourW="38100">
            <a:contourClr>
              <a:srgbClr val="00660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179512" y="3501008"/>
            <a:ext cx="7200800" cy="1944216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72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35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Сайт РАМС:  </a:t>
            </a:r>
            <a:r>
              <a:rPr lang="en-US" altLang="ru-RU" sz="3500" b="1" u="sng" dirty="0" smtClean="0">
                <a:solidFill>
                  <a:srgbClr val="0033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medsestre.ru</a:t>
            </a:r>
            <a:endParaRPr lang="ru-RU" altLang="ru-RU" sz="3500" b="1" u="sng" dirty="0" smtClean="0">
              <a:solidFill>
                <a:srgbClr val="0033CC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72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35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Сайт ОПСА:                              </a:t>
            </a:r>
            <a:r>
              <a:rPr lang="en-US" altLang="ru-RU" sz="3500" b="1" u="sng" dirty="0" smtClean="0">
                <a:solidFill>
                  <a:srgbClr val="0033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opsa.info</a:t>
            </a:r>
            <a:r>
              <a:rPr lang="ru-RU" altLang="ru-RU" sz="3500" b="1" u="sng" dirty="0">
                <a:solidFill>
                  <a:srgbClr val="0033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,</a:t>
            </a:r>
            <a:r>
              <a:rPr lang="ru-RU" altLang="ru-RU" sz="35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altLang="ru-RU" sz="35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altLang="ru-RU" sz="3500" b="1" u="sng" dirty="0" smtClean="0">
                <a:solidFill>
                  <a:srgbClr val="0033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опса.рф</a:t>
            </a:r>
            <a:endParaRPr lang="en-US" altLang="ru-RU" sz="3500" b="1" u="sng" dirty="0">
              <a:solidFill>
                <a:srgbClr val="0033CC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6" name="Рисунок 5" descr="G:\Фото\Учебно-метод.каб\DSC04795.JPG"/>
          <p:cNvPicPr/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36030" y="1412776"/>
            <a:ext cx="2284442" cy="1744116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contourW="38100">
            <a:contourClr>
              <a:srgbClr val="006600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1371269" y="-27384"/>
            <a:ext cx="7737235" cy="1205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РЕКОМЕНДУЕМ </a:t>
            </a:r>
          </a:p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 ИСПОЛЬЗОВАНИЮ В РАБОТЕ</a:t>
            </a:r>
            <a:endParaRPr lang="ru-RU" sz="3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 bwMode="auto">
          <a:xfrm>
            <a:off x="179512" y="1926060"/>
            <a:ext cx="6264696" cy="566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35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Журнал «Вестник РАМС»</a:t>
            </a: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endParaRPr lang="ru-RU" altLang="ru-RU" sz="35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76056" y="4869160"/>
            <a:ext cx="2227231" cy="1517892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contourW="38100">
            <a:contourClr>
              <a:srgbClr val="00660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16216" y="3590192"/>
            <a:ext cx="2304256" cy="1350976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contourW="38100">
            <a:contourClr>
              <a:srgbClr val="00660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Прямоугольник 3"/>
          <p:cNvSpPr>
            <a:spLocks noChangeArrowheads="1"/>
          </p:cNvSpPr>
          <p:nvPr/>
        </p:nvSpPr>
        <p:spPr bwMode="auto">
          <a:xfrm>
            <a:off x="35496" y="1614840"/>
            <a:ext cx="6840760" cy="1238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indent="-457200">
              <a:lnSpc>
                <a:spcPct val="110000"/>
              </a:lnSpc>
              <a:spcAft>
                <a:spcPts val="72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35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Сайт МЗ РФ: </a:t>
            </a:r>
            <a:r>
              <a:rPr lang="en-US" altLang="ru-RU" sz="3500" b="1" u="sng" dirty="0">
                <a:solidFill>
                  <a:srgbClr val="0033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rosminzdrav.ru</a:t>
            </a:r>
          </a:p>
        </p:txBody>
      </p:sp>
      <p:sp>
        <p:nvSpPr>
          <p:cNvPr id="18438" name="Прямоугольник 4"/>
          <p:cNvSpPr>
            <a:spLocks noChangeArrowheads="1"/>
          </p:cNvSpPr>
          <p:nvPr/>
        </p:nvSpPr>
        <p:spPr bwMode="auto">
          <a:xfrm>
            <a:off x="35496" y="2696307"/>
            <a:ext cx="7598146" cy="1236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indent="-457200">
              <a:lnSpc>
                <a:spcPct val="110000"/>
              </a:lnSpc>
              <a:spcAft>
                <a:spcPts val="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35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Сайт МЗОО:  </a:t>
            </a:r>
          </a:p>
          <a:p>
            <a:pPr>
              <a:lnSpc>
                <a:spcPct val="110000"/>
              </a:lnSpc>
              <a:spcAft>
                <a:spcPts val="0"/>
              </a:spcAft>
              <a:buClr>
                <a:srgbClr val="C00000"/>
              </a:buClr>
            </a:pPr>
            <a:r>
              <a:rPr lang="ru-RU" altLang="ru-RU" sz="3500" b="1" dirty="0" smtClean="0">
                <a:solidFill>
                  <a:srgbClr val="0033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   </a:t>
            </a:r>
            <a:r>
              <a:rPr lang="en-US" altLang="ru-RU" sz="3500" b="1" u="sng" dirty="0" smtClean="0">
                <a:solidFill>
                  <a:srgbClr val="0033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mzdr.omskportal.ru</a:t>
            </a:r>
            <a:endParaRPr lang="ru-RU" altLang="ru-RU" sz="3500" b="1" u="sng" dirty="0">
              <a:solidFill>
                <a:srgbClr val="0033CC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71269" y="-27384"/>
            <a:ext cx="7737235" cy="1205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РЕКОМЕНДУЕМ </a:t>
            </a:r>
          </a:p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 ИСПОЛЬЗОВАНИЮ В РАБОТЕ</a:t>
            </a:r>
            <a:endParaRPr lang="ru-RU" sz="3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0" name="Прямоугольник 3"/>
          <p:cNvSpPr>
            <a:spLocks noChangeArrowheads="1"/>
          </p:cNvSpPr>
          <p:nvPr/>
        </p:nvSpPr>
        <p:spPr bwMode="auto">
          <a:xfrm>
            <a:off x="107504" y="4295542"/>
            <a:ext cx="7009413" cy="645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indent="-457200">
              <a:lnSpc>
                <a:spcPct val="110000"/>
              </a:lnSpc>
              <a:spcAft>
                <a:spcPts val="72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35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Сайт ЦПК РЗ: </a:t>
            </a:r>
            <a:r>
              <a:rPr lang="en-US" altLang="ru-RU" sz="3500" b="1" u="sng" dirty="0">
                <a:solidFill>
                  <a:srgbClr val="0033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cpkrz-omsk.ru</a:t>
            </a:r>
          </a:p>
        </p:txBody>
      </p:sp>
      <p:sp>
        <p:nvSpPr>
          <p:cNvPr id="11" name="Прямоугольник 4"/>
          <p:cNvSpPr>
            <a:spLocks noChangeArrowheads="1"/>
          </p:cNvSpPr>
          <p:nvPr/>
        </p:nvSpPr>
        <p:spPr bwMode="auto">
          <a:xfrm>
            <a:off x="35495" y="5229200"/>
            <a:ext cx="7388739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indent="-457200">
              <a:lnSpc>
                <a:spcPct val="110000"/>
              </a:lnSpc>
              <a:spcAft>
                <a:spcPts val="72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35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Сайд медицинского колледжа: </a:t>
            </a:r>
            <a:r>
              <a:rPr lang="en-US" altLang="ru-RU" sz="3500" b="1" u="sng" dirty="0">
                <a:solidFill>
                  <a:srgbClr val="0033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medcoll.ru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922278" y="1427736"/>
            <a:ext cx="1970202" cy="1206072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contourW="38100">
            <a:contourClr>
              <a:srgbClr val="00660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60232" y="2840694"/>
            <a:ext cx="1983375" cy="123637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contourW="38100">
            <a:contourClr>
              <a:srgbClr val="00660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76257" y="4149080"/>
            <a:ext cx="2083148" cy="1095277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contourW="38100">
            <a:contourClr>
              <a:srgbClr val="00660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92280" y="5380793"/>
            <a:ext cx="1961867" cy="114355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contourW="38100">
            <a:contourClr>
              <a:srgbClr val="00660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Объект 2"/>
          <p:cNvSpPr>
            <a:spLocks noGrp="1"/>
          </p:cNvSpPr>
          <p:nvPr>
            <p:ph idx="1"/>
          </p:nvPr>
        </p:nvSpPr>
        <p:spPr>
          <a:xfrm>
            <a:off x="446856" y="1268760"/>
            <a:ext cx="8229600" cy="648072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ru-RU" altLang="ru-RU" sz="2800" b="1" u="sng" dirty="0" smtClean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Дополнительные </a:t>
            </a:r>
            <a:r>
              <a:rPr lang="ru-RU" altLang="ru-RU" sz="2800" b="1" u="sng" dirty="0" err="1" smtClean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интернет-ресурсы</a:t>
            </a:r>
            <a:r>
              <a:rPr lang="ru-RU" altLang="ru-RU" sz="2800" b="1" u="sng" dirty="0" smtClean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: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371269" y="-27384"/>
            <a:ext cx="7737235" cy="1205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РЕКОМЕНДУЕМ </a:t>
            </a:r>
          </a:p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 ИСПОЛЬЗОВАНИЮ В РАБОТЕ</a:t>
            </a:r>
            <a:endParaRPr lang="ru-RU" sz="3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 bwMode="auto">
          <a:xfrm>
            <a:off x="-36512" y="1772816"/>
            <a:ext cx="9001000" cy="4104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marL="457200" indent="-457200">
              <a:lnSpc>
                <a:spcPct val="110000"/>
              </a:lnSpc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  <a:defRPr sz="3500" b="1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cs typeface="+mn-cs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cs typeface="+mn-cs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cs typeface="+mn-cs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cs typeface="+mn-cs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ru-RU" altLang="ru-RU" sz="2400" dirty="0" smtClean="0"/>
              <a:t>Портал информационной поддержки специалистов ЛПУ: </a:t>
            </a:r>
            <a:r>
              <a:rPr lang="en-US" altLang="ru-RU" sz="2400" u="sng" dirty="0">
                <a:solidFill>
                  <a:srgbClr val="0033CC"/>
                </a:solidFill>
              </a:rPr>
              <a:t>zdrav.ru</a:t>
            </a:r>
          </a:p>
          <a:p>
            <a:pPr>
              <a:spcAft>
                <a:spcPts val="1200"/>
              </a:spcAft>
            </a:pPr>
            <a:r>
              <a:rPr lang="ru-RU" altLang="ru-RU" sz="2400" dirty="0" smtClean="0"/>
              <a:t>Координационный совет по развитию </a:t>
            </a:r>
            <a:r>
              <a:rPr lang="ru-RU" altLang="ru-RU" sz="2400" dirty="0" err="1" smtClean="0"/>
              <a:t>непрер</a:t>
            </a:r>
            <a:r>
              <a:rPr lang="ru-RU" altLang="ru-RU" sz="2400" dirty="0" smtClean="0"/>
              <a:t>. мед. и фарм. образования: </a:t>
            </a:r>
            <a:r>
              <a:rPr lang="en-US" altLang="ru-RU" sz="2400" u="sng" dirty="0">
                <a:solidFill>
                  <a:srgbClr val="0033CC"/>
                </a:solidFill>
              </a:rPr>
              <a:t>sovetnmo.ru</a:t>
            </a:r>
          </a:p>
          <a:p>
            <a:pPr>
              <a:spcAft>
                <a:spcPts val="1200"/>
              </a:spcAft>
            </a:pPr>
            <a:r>
              <a:rPr lang="ru-RU" altLang="ru-RU" sz="2400" dirty="0" smtClean="0"/>
              <a:t>Портал </a:t>
            </a:r>
            <a:r>
              <a:rPr lang="ru-RU" altLang="ru-RU" sz="2400" dirty="0" err="1" smtClean="0"/>
              <a:t>непр</a:t>
            </a:r>
            <a:r>
              <a:rPr lang="ru-RU" altLang="ru-RU" sz="2400" dirty="0" smtClean="0"/>
              <a:t>. мед. и фарм. образования МЗ РФ  </a:t>
            </a:r>
            <a:r>
              <a:rPr lang="en-US" altLang="ru-RU" sz="2400" u="sng" dirty="0">
                <a:solidFill>
                  <a:srgbClr val="0033CC"/>
                </a:solidFill>
              </a:rPr>
              <a:t>edu.rosminzdrav.ru</a:t>
            </a:r>
            <a:endParaRPr lang="ru-RU" altLang="ru-RU" sz="2400" u="sng" dirty="0">
              <a:solidFill>
                <a:srgbClr val="0033CC"/>
              </a:solidFill>
            </a:endParaRPr>
          </a:p>
          <a:p>
            <a:pPr>
              <a:spcAft>
                <a:spcPts val="1200"/>
              </a:spcAft>
            </a:pPr>
            <a:r>
              <a:rPr lang="ru-RU" altLang="ru-RU" sz="2400" dirty="0" smtClean="0"/>
              <a:t>Сайт менеджмента качества ЗО и </a:t>
            </a:r>
            <a:r>
              <a:rPr lang="ru-RU" altLang="ru-RU" sz="2400" dirty="0" err="1" smtClean="0"/>
              <a:t>лабор</a:t>
            </a:r>
            <a:r>
              <a:rPr lang="ru-RU" altLang="ru-RU" sz="2400" dirty="0" smtClean="0"/>
              <a:t>. медицины: </a:t>
            </a:r>
            <a:r>
              <a:rPr lang="en-US" altLang="ru-RU" sz="2400" u="sng" dirty="0">
                <a:solidFill>
                  <a:srgbClr val="0033CC"/>
                </a:solidFill>
              </a:rPr>
              <a:t>medqualitypeople.ru</a:t>
            </a:r>
            <a:endParaRPr lang="ru-RU" altLang="ru-RU" sz="2400" u="sng" dirty="0">
              <a:solidFill>
                <a:srgbClr val="0033CC"/>
              </a:solidFill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 bwMode="auto">
          <a:xfrm>
            <a:off x="1029122" y="5589240"/>
            <a:ext cx="7215286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>
              <a:spcBef>
                <a:spcPct val="20000"/>
              </a:spcBef>
              <a:buFont typeface="Arial" charset="0"/>
              <a:buNone/>
              <a:defRPr sz="3200" b="1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cs typeface="+mn-cs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cs typeface="+mn-cs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cs typeface="+mn-cs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cs typeface="+mn-cs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9pPr>
          </a:lstStyle>
          <a:p>
            <a:r>
              <a:rPr lang="ru-RU" altLang="ru-RU" sz="2800" u="sng" dirty="0"/>
              <a:t>Информационно-поисковые системы:</a:t>
            </a:r>
          </a:p>
        </p:txBody>
      </p:sp>
      <p:sp>
        <p:nvSpPr>
          <p:cNvPr id="13" name="Объект 2"/>
          <p:cNvSpPr txBox="1">
            <a:spLocks/>
          </p:cNvSpPr>
          <p:nvPr/>
        </p:nvSpPr>
        <p:spPr bwMode="auto">
          <a:xfrm>
            <a:off x="35496" y="6092738"/>
            <a:ext cx="3847256" cy="576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marL="457200" indent="-457200">
              <a:lnSpc>
                <a:spcPct val="110000"/>
              </a:lnSpc>
              <a:spcAft>
                <a:spcPts val="1800"/>
              </a:spcAft>
              <a:buClr>
                <a:srgbClr val="C00000"/>
              </a:buClr>
              <a:buFont typeface="Wingdings" panose="05000000000000000000" pitchFamily="2" charset="2"/>
              <a:buChar char="v"/>
              <a:defRPr sz="3000" b="1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cs typeface="+mn-cs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cs typeface="+mn-cs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cs typeface="+mn-cs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cs typeface="+mn-cs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ru-RU" altLang="ru-RU" sz="2400" dirty="0" smtClean="0"/>
              <a:t>Гарант: </a:t>
            </a:r>
            <a:r>
              <a:rPr lang="en-US" altLang="ru-RU" sz="2400" u="sng" dirty="0" smtClean="0">
                <a:solidFill>
                  <a:srgbClr val="0033CC"/>
                </a:solidFill>
              </a:rPr>
              <a:t>garant.ru</a:t>
            </a:r>
            <a:r>
              <a:rPr lang="ru-RU" altLang="ru-RU" sz="2400" u="sng" dirty="0" smtClean="0">
                <a:solidFill>
                  <a:srgbClr val="0033CC"/>
                </a:solidFill>
              </a:rPr>
              <a:t>  </a:t>
            </a:r>
            <a:endParaRPr lang="ru-RU" altLang="ru-RU" sz="2400" u="sng" dirty="0">
              <a:solidFill>
                <a:srgbClr val="0033CC"/>
              </a:solidFill>
            </a:endParaRPr>
          </a:p>
        </p:txBody>
      </p:sp>
      <p:sp>
        <p:nvSpPr>
          <p:cNvPr id="14" name="Объект 2"/>
          <p:cNvSpPr txBox="1">
            <a:spLocks/>
          </p:cNvSpPr>
          <p:nvPr/>
        </p:nvSpPr>
        <p:spPr bwMode="auto">
          <a:xfrm>
            <a:off x="3384376" y="6093017"/>
            <a:ext cx="5796136" cy="576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marL="457200" indent="-457200">
              <a:lnSpc>
                <a:spcPct val="110000"/>
              </a:lnSpc>
              <a:spcAft>
                <a:spcPts val="1800"/>
              </a:spcAft>
              <a:buClr>
                <a:srgbClr val="C00000"/>
              </a:buClr>
              <a:buFont typeface="Wingdings" panose="05000000000000000000" pitchFamily="2" charset="2"/>
              <a:buChar char="v"/>
              <a:defRPr sz="3000" b="1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cs typeface="+mn-cs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cs typeface="+mn-cs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cs typeface="+mn-cs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cs typeface="+mn-cs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ru-RU" altLang="ru-RU" sz="2400" dirty="0" smtClean="0"/>
              <a:t>Консультант Плюс: </a:t>
            </a:r>
            <a:r>
              <a:rPr lang="en-US" altLang="ru-RU" sz="2400" u="sng" dirty="0">
                <a:solidFill>
                  <a:srgbClr val="0033CC"/>
                </a:solidFill>
              </a:rPr>
              <a:t>consultant.ru</a:t>
            </a:r>
          </a:p>
          <a:p>
            <a:pPr>
              <a:spcAft>
                <a:spcPts val="1200"/>
              </a:spcAft>
            </a:pPr>
            <a:endParaRPr lang="ru-RU" altLang="ru-RU" sz="2400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Объект 2"/>
          <p:cNvSpPr>
            <a:spLocks noGrp="1"/>
          </p:cNvSpPr>
          <p:nvPr>
            <p:ph idx="1"/>
          </p:nvPr>
        </p:nvSpPr>
        <p:spPr>
          <a:xfrm>
            <a:off x="35496" y="1340768"/>
            <a:ext cx="8064896" cy="3024336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29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Нормативные документы, приказы главного врача по сестринской </a:t>
            </a:r>
            <a:r>
              <a:rPr lang="ru-RU" altLang="ru-RU" sz="29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деятельности.</a:t>
            </a:r>
            <a:endParaRPr lang="ru-RU" altLang="ru-RU" sz="29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29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Устные распоряжения  председателя Совета по СД, председателя ИАК </a:t>
            </a:r>
            <a:r>
              <a:rPr lang="ru-RU" altLang="ru-RU" sz="29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МО.</a:t>
            </a:r>
            <a:endParaRPr lang="ru-RU" altLang="ru-RU" sz="29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29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Протоколы заседаний Совета по </a:t>
            </a:r>
            <a:r>
              <a:rPr lang="ru-RU" altLang="ru-RU" sz="29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СД.</a:t>
            </a:r>
            <a:endParaRPr lang="ru-RU" altLang="ru-RU" sz="29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29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Планы </a:t>
            </a:r>
            <a:r>
              <a:rPr lang="ru-RU" altLang="ru-RU" sz="29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УМК.</a:t>
            </a:r>
            <a:endParaRPr lang="ru-RU" altLang="ru-RU" sz="29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29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Архив (летопись) МО, Совета по </a:t>
            </a:r>
            <a:r>
              <a:rPr lang="ru-RU" altLang="ru-RU" sz="29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СД.</a:t>
            </a:r>
            <a:endParaRPr lang="ru-RU" altLang="ru-RU" sz="29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endParaRPr lang="ru-RU" altLang="ru-RU" sz="29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endParaRPr lang="ru-RU" altLang="ru-RU" sz="29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71269" y="-27384"/>
            <a:ext cx="7737235" cy="124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ВНУТРЕННИЕ ИСТОЧНИКИ ИНФОРМАЦИИ</a:t>
            </a:r>
            <a:endParaRPr lang="ru-RU" sz="3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4098" name="Picture 2" descr="http://school24.edummr.ru/wp-content/uploads/2015/08/%D0%9B%D0%BE%D0%BA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04248" y="5013176"/>
            <a:ext cx="2221490" cy="966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arqnet.ru/attachments/Image/iDocument2_big.png?template=generic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62371" y="1329431"/>
            <a:ext cx="1974455" cy="197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ru-RU" altLang="ru-RU" sz="2400" dirty="0" smtClean="0"/>
          </a:p>
          <a:p>
            <a:pPr>
              <a:defRPr/>
            </a:pPr>
            <a:endParaRPr lang="ru-RU" altLang="ru-RU" sz="2400" dirty="0" smtClean="0"/>
          </a:p>
        </p:txBody>
      </p:sp>
      <p:sp>
        <p:nvSpPr>
          <p:cNvPr id="22532" name="TextBox 6"/>
          <p:cNvSpPr txBox="1">
            <a:spLocks noChangeArrowheads="1"/>
          </p:cNvSpPr>
          <p:nvPr/>
        </p:nvSpPr>
        <p:spPr bwMode="auto">
          <a:xfrm>
            <a:off x="6286500" y="3000375"/>
            <a:ext cx="5000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7" name="Рисунок 6" descr="G:\Фото\Учебно-метод.каб\DSC00852.JP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89863" y="3827463"/>
            <a:ext cx="1212850" cy="1035050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G:\Фото\традиции\P1050822.JP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9363" y="1122363"/>
            <a:ext cx="1187450" cy="1214437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G:\Фото\семинар ОКБ\P1120757.JPG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5550" y="4824413"/>
            <a:ext cx="1262063" cy="1033462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Блок-схема: альтернативный процесс 13"/>
          <p:cNvSpPr/>
          <p:nvPr/>
        </p:nvSpPr>
        <p:spPr>
          <a:xfrm>
            <a:off x="3571875" y="3786188"/>
            <a:ext cx="2071688" cy="785812"/>
          </a:xfrm>
          <a:prstGeom prst="flowChartAlternateProcess">
            <a:avLst/>
          </a:prstGeom>
          <a:solidFill>
            <a:schemeClr val="bg1">
              <a:lumMod val="20000"/>
              <a:lumOff val="8000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600" b="1" dirty="0" err="1">
                <a:solidFill>
                  <a:srgbClr val="222268"/>
                </a:solidFill>
                <a:latin typeface="Tahoma" pitchFamily="34" charset="0"/>
                <a:cs typeface="Tahoma" pitchFamily="34" charset="0"/>
              </a:rPr>
              <a:t>Информацонно-аналитический</a:t>
            </a:r>
            <a:r>
              <a:rPr lang="ru-RU" sz="1600" b="1" dirty="0">
                <a:solidFill>
                  <a:srgbClr val="222268"/>
                </a:solidFill>
                <a:latin typeface="Tahoma" pitchFamily="34" charset="0"/>
                <a:cs typeface="Tahoma" pitchFamily="34" charset="0"/>
              </a:rPr>
              <a:t> комитет МО</a:t>
            </a:r>
          </a:p>
        </p:txBody>
      </p:sp>
      <p:sp>
        <p:nvSpPr>
          <p:cNvPr id="15" name="Блок-схема: альтернативный процесс 14"/>
          <p:cNvSpPr/>
          <p:nvPr/>
        </p:nvSpPr>
        <p:spPr>
          <a:xfrm>
            <a:off x="1643063" y="1219200"/>
            <a:ext cx="1785937" cy="990600"/>
          </a:xfrm>
          <a:prstGeom prst="flowChartAlternateProcess">
            <a:avLst/>
          </a:prstGeom>
          <a:solidFill>
            <a:schemeClr val="bg1">
              <a:lumMod val="20000"/>
              <a:lumOff val="8000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400" b="1" dirty="0">
                <a:solidFill>
                  <a:srgbClr val="000066"/>
                </a:solidFill>
                <a:latin typeface="Tahoma" pitchFamily="34" charset="0"/>
                <a:cs typeface="Tahoma" pitchFamily="34" charset="0"/>
              </a:rPr>
              <a:t>Информационно-аналитический комитет ОПСА</a:t>
            </a: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1643063" y="2647950"/>
            <a:ext cx="1714500" cy="571500"/>
          </a:xfrm>
          <a:prstGeom prst="flowChartAlternateProcess">
            <a:avLst/>
          </a:prstGeom>
          <a:solidFill>
            <a:schemeClr val="bg1">
              <a:lumMod val="20000"/>
              <a:lumOff val="8000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400" b="1" dirty="0">
                <a:solidFill>
                  <a:srgbClr val="222268"/>
                </a:solidFill>
                <a:latin typeface="Tahoma" pitchFamily="34" charset="0"/>
                <a:cs typeface="Tahoma" pitchFamily="34" charset="0"/>
              </a:rPr>
              <a:t>Председатель </a:t>
            </a:r>
          </a:p>
          <a:p>
            <a:pPr algn="ctr" eaLnBrk="1" hangingPunct="1">
              <a:defRPr/>
            </a:pPr>
            <a:r>
              <a:rPr lang="ru-RU" sz="1600" b="1" dirty="0">
                <a:solidFill>
                  <a:srgbClr val="222268"/>
                </a:solidFill>
                <a:latin typeface="Tahoma" pitchFamily="34" charset="0"/>
                <a:cs typeface="Tahoma" pitchFamily="34" charset="0"/>
              </a:rPr>
              <a:t>Совет по  СД</a:t>
            </a:r>
          </a:p>
        </p:txBody>
      </p:sp>
      <p:sp>
        <p:nvSpPr>
          <p:cNvPr id="17" name="Блок-схема: альтернативный процесс 16"/>
          <p:cNvSpPr/>
          <p:nvPr/>
        </p:nvSpPr>
        <p:spPr>
          <a:xfrm>
            <a:off x="1643063" y="4038600"/>
            <a:ext cx="1857375" cy="785813"/>
          </a:xfrm>
          <a:prstGeom prst="flowChartAlternateProcess">
            <a:avLst/>
          </a:prstGeom>
          <a:solidFill>
            <a:schemeClr val="bg1">
              <a:lumMod val="20000"/>
              <a:lumOff val="8000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600" b="1" dirty="0">
                <a:solidFill>
                  <a:srgbClr val="222268"/>
                </a:solidFill>
                <a:latin typeface="Tahoma" pitchFamily="34" charset="0"/>
                <a:cs typeface="Tahoma" pitchFamily="34" charset="0"/>
              </a:rPr>
              <a:t>Руководители комитетов Совета по СД</a:t>
            </a:r>
          </a:p>
        </p:txBody>
      </p:sp>
      <p:sp>
        <p:nvSpPr>
          <p:cNvPr id="18" name="Блок-схема: альтернативный процесс 17"/>
          <p:cNvSpPr/>
          <p:nvPr/>
        </p:nvSpPr>
        <p:spPr>
          <a:xfrm>
            <a:off x="1643063" y="5467350"/>
            <a:ext cx="1928812" cy="642938"/>
          </a:xfrm>
          <a:prstGeom prst="flowChartAlternateProcess">
            <a:avLst/>
          </a:prstGeom>
          <a:solidFill>
            <a:schemeClr val="bg1">
              <a:lumMod val="20000"/>
              <a:lumOff val="8000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600" b="1" dirty="0">
                <a:solidFill>
                  <a:srgbClr val="222268"/>
                </a:solidFill>
                <a:latin typeface="Tahoma" pitchFamily="34" charset="0"/>
                <a:cs typeface="Tahoma" pitchFamily="34" charset="0"/>
              </a:rPr>
              <a:t>Руководители сестринского персонала</a:t>
            </a:r>
          </a:p>
        </p:txBody>
      </p:sp>
      <p:sp>
        <p:nvSpPr>
          <p:cNvPr id="19" name="Блок-схема: альтернативный процесс 18"/>
          <p:cNvSpPr/>
          <p:nvPr/>
        </p:nvSpPr>
        <p:spPr>
          <a:xfrm>
            <a:off x="5334000" y="1200150"/>
            <a:ext cx="2024063" cy="857250"/>
          </a:xfrm>
          <a:prstGeom prst="flowChartAlternateProcess">
            <a:avLst/>
          </a:prstGeom>
          <a:solidFill>
            <a:schemeClr val="bg1">
              <a:lumMod val="20000"/>
              <a:lumOff val="8000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600" b="1" dirty="0">
                <a:solidFill>
                  <a:srgbClr val="222268"/>
                </a:solidFill>
                <a:latin typeface="Tahoma" pitchFamily="34" charset="0"/>
                <a:cs typeface="Tahoma" pitchFamily="34" charset="0"/>
              </a:rPr>
              <a:t>Научно-</a:t>
            </a:r>
            <a:r>
              <a:rPr lang="ru-RU" sz="1600" b="1" dirty="0" err="1">
                <a:solidFill>
                  <a:srgbClr val="222268"/>
                </a:solidFill>
                <a:latin typeface="Tahoma" pitchFamily="34" charset="0"/>
                <a:cs typeface="Tahoma" pitchFamily="34" charset="0"/>
              </a:rPr>
              <a:t>методи</a:t>
            </a:r>
            <a:r>
              <a:rPr lang="ru-RU" sz="1600" b="1" dirty="0">
                <a:solidFill>
                  <a:srgbClr val="222268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ru-RU" sz="1600" b="1" dirty="0" err="1">
                <a:solidFill>
                  <a:srgbClr val="222268"/>
                </a:solidFill>
                <a:latin typeface="Tahoma" pitchFamily="34" charset="0"/>
                <a:cs typeface="Tahoma" pitchFamily="34" charset="0"/>
              </a:rPr>
              <a:t>ческий</a:t>
            </a:r>
            <a:r>
              <a:rPr lang="ru-RU" sz="1600" b="1" dirty="0">
                <a:solidFill>
                  <a:srgbClr val="222268"/>
                </a:solidFill>
                <a:latin typeface="Tahoma" pitchFamily="34" charset="0"/>
                <a:cs typeface="Tahoma" pitchFamily="34" charset="0"/>
              </a:rPr>
              <a:t> центр ОПСА</a:t>
            </a:r>
          </a:p>
        </p:txBody>
      </p:sp>
      <p:sp>
        <p:nvSpPr>
          <p:cNvPr id="20" name="Блок-схема: альтернативный процесс 19"/>
          <p:cNvSpPr/>
          <p:nvPr/>
        </p:nvSpPr>
        <p:spPr>
          <a:xfrm>
            <a:off x="5500688" y="2667000"/>
            <a:ext cx="2000250" cy="950913"/>
          </a:xfrm>
          <a:prstGeom prst="flowChartAlternateProcess">
            <a:avLst/>
          </a:prstGeom>
          <a:solidFill>
            <a:schemeClr val="bg1">
              <a:lumMod val="20000"/>
              <a:lumOff val="8000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600" b="1" dirty="0">
                <a:solidFill>
                  <a:srgbClr val="222268"/>
                </a:solidFill>
                <a:latin typeface="Tahoma" pitchFamily="34" charset="0"/>
                <a:cs typeface="Tahoma" pitchFamily="34" charset="0"/>
              </a:rPr>
              <a:t>Учебно-методический</a:t>
            </a:r>
          </a:p>
          <a:p>
            <a:pPr algn="ctr" eaLnBrk="1" hangingPunct="1">
              <a:defRPr/>
            </a:pPr>
            <a:r>
              <a:rPr lang="ru-RU" sz="1600" b="1" dirty="0">
                <a:solidFill>
                  <a:srgbClr val="222268"/>
                </a:solidFill>
                <a:latin typeface="Tahoma" pitchFamily="34" charset="0"/>
                <a:cs typeface="Tahoma" pitchFamily="34" charset="0"/>
              </a:rPr>
              <a:t>кабинет</a:t>
            </a:r>
          </a:p>
        </p:txBody>
      </p:sp>
      <p:sp>
        <p:nvSpPr>
          <p:cNvPr id="21" name="Блок-схема: альтернативный процесс 20"/>
          <p:cNvSpPr/>
          <p:nvPr/>
        </p:nvSpPr>
        <p:spPr>
          <a:xfrm>
            <a:off x="5857875" y="3895725"/>
            <a:ext cx="1928813" cy="819150"/>
          </a:xfrm>
          <a:prstGeom prst="flowChartAlternateProcess">
            <a:avLst/>
          </a:prstGeom>
          <a:solidFill>
            <a:schemeClr val="bg1">
              <a:lumMod val="20000"/>
              <a:lumOff val="8000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lnSpc>
                <a:spcPct val="115000"/>
              </a:lnSpc>
              <a:defRPr/>
            </a:pPr>
            <a:r>
              <a:rPr lang="ru-RU" altLang="ru-RU" sz="1600" b="1" smtClean="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Медицинские образовательные учреждения</a:t>
            </a:r>
          </a:p>
        </p:txBody>
      </p:sp>
      <p:sp>
        <p:nvSpPr>
          <p:cNvPr id="22" name="Блок-схема: альтернативный процесс 21"/>
          <p:cNvSpPr/>
          <p:nvPr/>
        </p:nvSpPr>
        <p:spPr>
          <a:xfrm>
            <a:off x="4929188" y="5929313"/>
            <a:ext cx="3857625" cy="642937"/>
          </a:xfrm>
          <a:prstGeom prst="flowChartAlternateProcess">
            <a:avLst/>
          </a:prstGeom>
          <a:solidFill>
            <a:schemeClr val="bg1">
              <a:lumMod val="20000"/>
              <a:lumOff val="8000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600" b="1" dirty="0">
                <a:solidFill>
                  <a:srgbClr val="222268"/>
                </a:solidFill>
                <a:latin typeface="Tahoma" pitchFamily="34" charset="0"/>
                <a:cs typeface="Tahoma" pitchFamily="34" charset="0"/>
              </a:rPr>
              <a:t>Информационно-аналитические комитеты МО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3713163" y="1433513"/>
            <a:ext cx="0" cy="2354262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5214938" y="1628775"/>
            <a:ext cx="1587" cy="21590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5400000" flipH="1" flipV="1">
            <a:off x="4322762" y="5249863"/>
            <a:ext cx="1357313" cy="158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10800000">
            <a:off x="3429000" y="1433513"/>
            <a:ext cx="285750" cy="158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>
            <a:endCxn id="19" idx="1"/>
          </p:cNvCxnSpPr>
          <p:nvPr/>
        </p:nvCxnSpPr>
        <p:spPr>
          <a:xfrm>
            <a:off x="5214938" y="1628775"/>
            <a:ext cx="119062" cy="158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>
            <a:stCxn id="16" idx="3"/>
          </p:cNvCxnSpPr>
          <p:nvPr/>
        </p:nvCxnSpPr>
        <p:spPr>
          <a:xfrm>
            <a:off x="3357563" y="2933700"/>
            <a:ext cx="357187" cy="158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5214938" y="3214688"/>
            <a:ext cx="285750" cy="158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stCxn id="14" idx="1"/>
          </p:cNvCxnSpPr>
          <p:nvPr/>
        </p:nvCxnSpPr>
        <p:spPr>
          <a:xfrm flipH="1" flipV="1">
            <a:off x="3500438" y="4110038"/>
            <a:ext cx="71437" cy="6985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18" idx="3"/>
            <a:endCxn id="18" idx="3"/>
          </p:cNvCxnSpPr>
          <p:nvPr/>
        </p:nvCxnSpPr>
        <p:spPr>
          <a:xfrm>
            <a:off x="3571875" y="5789613"/>
            <a:ext cx="1588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3571875" y="5572125"/>
            <a:ext cx="428625" cy="158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5400000" flipH="1" flipV="1">
            <a:off x="3501231" y="5071269"/>
            <a:ext cx="1000125" cy="158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stCxn id="21" idx="1"/>
          </p:cNvCxnSpPr>
          <p:nvPr/>
        </p:nvCxnSpPr>
        <p:spPr>
          <a:xfrm flipH="1">
            <a:off x="5643563" y="4305300"/>
            <a:ext cx="214312" cy="5238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557" name="Picture 54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050" y="3963988"/>
            <a:ext cx="1403350" cy="93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58" name="Picture 55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3825" y="2460625"/>
            <a:ext cx="1476375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59" name="Picture 57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3988" y="5227638"/>
            <a:ext cx="1439862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60" name="Picture 58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00938" y="2449513"/>
            <a:ext cx="1619250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61" name="Picture 59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050" y="1282700"/>
            <a:ext cx="1439863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Прямоугольник 34"/>
          <p:cNvSpPr/>
          <p:nvPr/>
        </p:nvSpPr>
        <p:spPr>
          <a:xfrm>
            <a:off x="1371269" y="278868"/>
            <a:ext cx="7737235" cy="693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8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ИНФОРМАЦИОННЫЙ  ОБМЕН</a:t>
            </a:r>
            <a:endParaRPr lang="ru-RU" sz="3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Объект 2"/>
          <p:cNvSpPr>
            <a:spLocks noGrp="1"/>
          </p:cNvSpPr>
          <p:nvPr>
            <p:ph idx="1"/>
          </p:nvPr>
        </p:nvSpPr>
        <p:spPr>
          <a:xfrm>
            <a:off x="1187624" y="116632"/>
            <a:ext cx="7783115" cy="938719"/>
          </a:xfrm>
          <a:noFill/>
        </p:spPr>
        <p:txBody>
          <a:bodyPr wrap="square" rtlCol="0">
            <a:spAutoFit/>
          </a:bodyPr>
          <a:lstStyle/>
          <a:p>
            <a:pPr marL="0" indent="0"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altLang="ru-RU" sz="5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ДОКУМЕНТЫ  ИАК</a:t>
            </a:r>
            <a:endParaRPr lang="ru-RU" altLang="ru-RU" sz="5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-36512" y="1438569"/>
            <a:ext cx="9145016" cy="838303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indent="-457200">
              <a:lnSpc>
                <a:spcPct val="110000"/>
              </a:lnSpc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29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Результаты </a:t>
            </a:r>
            <a:r>
              <a:rPr lang="ru-RU" sz="2900" b="1" dirty="0" err="1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анкетирований</a:t>
            </a:r>
            <a:r>
              <a:rPr lang="ru-RU" sz="29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и опросов.</a:t>
            </a:r>
          </a:p>
          <a:p>
            <a:pPr marL="457200" indent="-457200">
              <a:lnSpc>
                <a:spcPct val="110000"/>
              </a:lnSpc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29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Проекты просветительских мероприятий.</a:t>
            </a:r>
          </a:p>
          <a:p>
            <a:pPr marL="457200" indent="-457200">
              <a:lnSpc>
                <a:spcPct val="110000"/>
              </a:lnSpc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29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Информация на стенде «Наша сестринская ассоциация».</a:t>
            </a:r>
          </a:p>
          <a:p>
            <a:pPr marL="457200" indent="-457200">
              <a:lnSpc>
                <a:spcPct val="110000"/>
              </a:lnSpc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29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Выпуск информационного листка (газеты).</a:t>
            </a:r>
            <a:r>
              <a:rPr lang="ru-RU" sz="29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</a:p>
          <a:p>
            <a:pPr marL="457200" indent="-457200">
              <a:lnSpc>
                <a:spcPct val="110000"/>
              </a:lnSpc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29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Отчет о своей деятельности.</a:t>
            </a:r>
          </a:p>
          <a:p>
            <a:pPr marL="457200" indent="-457200">
              <a:lnSpc>
                <a:spcPct val="110000"/>
              </a:lnSpc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29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Результаты мониторинга интернет-источников.</a:t>
            </a:r>
          </a:p>
          <a:p>
            <a:pPr marL="457200" indent="-457200">
              <a:lnSpc>
                <a:spcPct val="110000"/>
              </a:lnSpc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endParaRPr lang="ru-RU" altLang="ru-RU" sz="29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lnSpc>
                <a:spcPct val="110000"/>
              </a:lnSpc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endParaRPr lang="ru-RU" sz="29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lnSpc>
                <a:spcPct val="110000"/>
              </a:lnSpc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endParaRPr lang="ru-RU" sz="29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lnSpc>
                <a:spcPct val="110000"/>
              </a:lnSpc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endParaRPr lang="ru-RU" sz="29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6146" name="Picture 2" descr="http://uralautocredit.ru/wp-content/uploads/kredit-na-kredit-s-plohoy-kreditnoy-istoriey_2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28196" y="1454791"/>
            <a:ext cx="1285065" cy="98038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 txBox="1">
            <a:spLocks/>
          </p:cNvSpPr>
          <p:nvPr/>
        </p:nvSpPr>
        <p:spPr bwMode="auto">
          <a:xfrm>
            <a:off x="1187624" y="-27384"/>
            <a:ext cx="7783115" cy="1270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r>
              <a:rPr lang="ru-RU" altLang="ru-RU" sz="3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ФОРМИРОВАНИЕ УРОВНЯ КВАЛИФИКАЦИИ ЧЛЕНА ИАК</a:t>
            </a:r>
            <a:endParaRPr lang="ru-RU" altLang="ru-RU" sz="3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2380276"/>
            <a:ext cx="2088232" cy="550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10000"/>
              </a:lnSpc>
              <a:spcAft>
                <a:spcPts val="2400"/>
              </a:spcAft>
              <a:buClr>
                <a:srgbClr val="C00000"/>
              </a:buClr>
            </a:pPr>
            <a:r>
              <a:rPr lang="ru-RU" sz="38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опыт и знания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03848" y="2348880"/>
            <a:ext cx="2592288" cy="2022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10000"/>
              </a:lnSpc>
              <a:spcAft>
                <a:spcPts val="2400"/>
              </a:spcAft>
              <a:buClr>
                <a:srgbClr val="C00000"/>
              </a:buClr>
            </a:pPr>
            <a:r>
              <a:rPr lang="ru-RU" sz="38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нормы и ценности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964064" y="2355004"/>
            <a:ext cx="2712392" cy="1302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10000"/>
              </a:lnSpc>
              <a:spcAft>
                <a:spcPts val="2400"/>
              </a:spcAft>
              <a:buClr>
                <a:srgbClr val="C00000"/>
              </a:buClr>
            </a:pPr>
            <a:r>
              <a:rPr lang="ru-RU" sz="38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личные качества </a:t>
            </a:r>
          </a:p>
        </p:txBody>
      </p:sp>
      <p:sp>
        <p:nvSpPr>
          <p:cNvPr id="9" name="Стрелка вниз 8"/>
          <p:cNvSpPr/>
          <p:nvPr/>
        </p:nvSpPr>
        <p:spPr>
          <a:xfrm>
            <a:off x="4211960" y="1412776"/>
            <a:ext cx="360040" cy="961376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1259632" y="1469056"/>
            <a:ext cx="360040" cy="961376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7140240" y="1412776"/>
            <a:ext cx="360040" cy="961376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 descr="http://kmipskov24.ru/gallery/images/image-by-item-and-alias?item=Olympiad5&amp;dirtyAlias=bff45d2792-2_900x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3933056"/>
            <a:ext cx="1696206" cy="2600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portal.iv-edu.ru/dep/mouozavl/zavl_mkdou1/DocLib/%D0%BE%D1%82%D1%80%D0%B8%D1%81%D0%BE%D0%B2%D0%BA%D0%B0_%D0%BC%D0%B5%D0%B4%D1%81%D0%B5%D1%81%D1%82%D1%80%D0%B0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9913" y="3762233"/>
            <a:ext cx="1344134" cy="2771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img-s3.onedio.com/id-5837f6542628594956a12c63/rev-0/raw/s-0e4192e0f1cf7fc9638abb30665c5ebe912d90bf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34053" y="3762233"/>
            <a:ext cx="3574451" cy="242551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351309"/>
            <a:ext cx="8892480" cy="4525963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19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Оперативность и креативность мышления</a:t>
            </a: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19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Широкая эрудиция и культура речи</a:t>
            </a: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19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Эмоциональная устойчивость в проблемных ситуациях</a:t>
            </a: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19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Навыки письменной коммуникации</a:t>
            </a: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19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Общительность</a:t>
            </a: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19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Организованность и деловитость</a:t>
            </a: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19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Дар убеждения и личное обаяние</a:t>
            </a: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19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Интуиция</a:t>
            </a: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19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Вербальная активность</a:t>
            </a: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19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Мастерство презентации и публичных выступлений</a:t>
            </a: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19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Социальная смелость и уверенное поведение</a:t>
            </a: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19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Презентабельный внешний облик и культура поведения</a:t>
            </a: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10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endParaRPr lang="ru-RU" sz="19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1253381" y="-27384"/>
            <a:ext cx="7783115" cy="131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r>
              <a:rPr lang="ru-RU" altLang="ru-RU" sz="3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ЛИЧНЫЕ И ДЕЛОВЫЕ КАЧЕСТВА ЧЛЕНА ИАК</a:t>
            </a:r>
            <a:endParaRPr lang="ru-RU" altLang="ru-RU" sz="3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9218" name="Picture 2" descr="http://luvideo.ru/wp-content/uploads/2016/03/1280x720-oPX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4870" y="2622501"/>
            <a:ext cx="1942576" cy="1092699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contourW="38100">
            <a:contourClr>
              <a:srgbClr val="00660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infokanal55.ru/_pu/103/06678617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58372" y="3849146"/>
            <a:ext cx="1942576" cy="1251343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contourW="38100">
            <a:contourClr>
              <a:srgbClr val="00660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storinka.com.ua/wp-content/uploads/2016/04/presenting-strategy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4870" y="5260387"/>
            <a:ext cx="1942283" cy="129512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contourW="38100">
            <a:contourClr>
              <a:srgbClr val="00660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://s019.radikal.ru/i613/1512/ce/ab33119d49ec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58372" y="1306860"/>
            <a:ext cx="1942576" cy="1205532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contourW="38100">
            <a:contourClr>
              <a:srgbClr val="00660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Объект 2"/>
          <p:cNvSpPr>
            <a:spLocks noGrp="1"/>
          </p:cNvSpPr>
          <p:nvPr>
            <p:ph idx="1"/>
          </p:nvPr>
        </p:nvSpPr>
        <p:spPr>
          <a:xfrm>
            <a:off x="107504" y="2132856"/>
            <a:ext cx="6645424" cy="2232248"/>
          </a:xfrm>
        </p:spPr>
        <p:txBody>
          <a:bodyPr/>
          <a:lstStyle/>
          <a:p>
            <a:pPr marL="457200" indent="-457200"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28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при решении </a:t>
            </a:r>
            <a:r>
              <a:rPr lang="ru-RU" altLang="ru-RU" sz="28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задач </a:t>
            </a:r>
            <a:r>
              <a:rPr lang="ru-RU" altLang="ru-RU" sz="28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профессионального </a:t>
            </a:r>
            <a:r>
              <a:rPr lang="ru-RU" altLang="ru-RU" sz="28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образования, </a:t>
            </a:r>
          </a:p>
          <a:p>
            <a:pPr marL="457200" indent="-457200"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28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при проведении научных </a:t>
            </a:r>
            <a:r>
              <a:rPr lang="ru-RU" altLang="ru-RU" sz="28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исследований, </a:t>
            </a:r>
          </a:p>
          <a:p>
            <a:pPr marL="457200" indent="-457200"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28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при внедрении инновационных </a:t>
            </a:r>
            <a:r>
              <a:rPr lang="ru-RU" altLang="ru-RU" sz="28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технологий, </a:t>
            </a:r>
          </a:p>
          <a:p>
            <a:pPr marL="457200" indent="-457200"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28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при защите </a:t>
            </a:r>
            <a:r>
              <a:rPr lang="ru-RU" altLang="ru-RU" sz="28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интересов сестринской профессии.</a:t>
            </a:r>
          </a:p>
        </p:txBody>
      </p:sp>
      <p:pic>
        <p:nvPicPr>
          <p:cNvPr id="3076" name="Picture 4" descr="F:\ИАК\nurse2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60915" y="2348880"/>
            <a:ext cx="2127129" cy="141772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contourW="38100">
            <a:contourClr>
              <a:srgbClr val="006600"/>
            </a:contourClr>
          </a:sp3d>
          <a:extLst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6256" y="4005064"/>
            <a:ext cx="2113276" cy="1556755"/>
          </a:xfrm>
          <a:prstGeom prst="rect">
            <a:avLst/>
          </a:prstGeom>
          <a:scene3d>
            <a:camera prst="orthographicFront"/>
            <a:lightRig rig="threePt" dir="t"/>
          </a:scene3d>
          <a:sp3d contourW="38100">
            <a:contourClr>
              <a:srgbClr val="006600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1269792" y="0"/>
            <a:ext cx="7874207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АКУТАЛЬНОСТЬ ИНФОРМАЦИОННО-АНАЛИТИЧЕСКИХ КОМИТЕТОВ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 bwMode="auto">
          <a:xfrm>
            <a:off x="216025" y="1412776"/>
            <a:ext cx="8964487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Font typeface="Arial" charset="0"/>
              <a:buNone/>
            </a:pPr>
            <a:r>
              <a:rPr lang="ru-RU" altLang="ru-RU" sz="2800" b="1" dirty="0" smtClean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Возрастание роли информационного обеспечения:</a:t>
            </a:r>
            <a:endParaRPr lang="ru-RU" altLang="ru-RU" sz="2800" b="1" dirty="0">
              <a:solidFill>
                <a:srgbClr val="C000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451917"/>
            <a:ext cx="8856984" cy="2553147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3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Постановка стратегических задач.</a:t>
            </a: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3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Постановка оперативных задач.</a:t>
            </a: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3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Оценка эффективности работы комитета.</a:t>
            </a: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3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Утверждение текущих планов.</a:t>
            </a: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3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Координирование деятельности комитета.</a:t>
            </a: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endParaRPr lang="ru-RU" sz="34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26628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07229" y="3717032"/>
            <a:ext cx="1979733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 bwMode="auto">
          <a:xfrm>
            <a:off x="914400" y="-61418"/>
            <a:ext cx="8229600" cy="131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marL="0" indent="0"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sz="3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cs typeface="+mn-cs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cs typeface="+mn-cs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cs typeface="+mn-cs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cs typeface="+mn-cs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9pPr>
          </a:lstStyle>
          <a:p>
            <a:r>
              <a:rPr lang="ru-RU" dirty="0" smtClean="0"/>
              <a:t>ОСНОВНЫЕ ФУНКЦИИ</a:t>
            </a:r>
            <a:r>
              <a:rPr lang="en-US" dirty="0" smtClean="0"/>
              <a:t> </a:t>
            </a:r>
            <a:r>
              <a:rPr lang="ru-RU" dirty="0" smtClean="0"/>
              <a:t>РУКОВОДИТЕЛЯ ИАК</a:t>
            </a:r>
            <a:endParaRPr lang="en-US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 txBox="1">
            <a:spLocks/>
          </p:cNvSpPr>
          <p:nvPr/>
        </p:nvSpPr>
        <p:spPr bwMode="auto">
          <a:xfrm>
            <a:off x="1022920" y="247320"/>
            <a:ext cx="8229600" cy="756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marL="0" indent="0"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sz="3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cs typeface="+mn-cs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cs typeface="+mn-cs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cs typeface="+mn-cs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cs typeface="+mn-cs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9pPr>
          </a:lstStyle>
          <a:p>
            <a:r>
              <a:rPr lang="ru-RU" sz="4200" dirty="0" smtClean="0"/>
              <a:t>У НАС ЕДИНЫЕ ЦЕЛИ!</a:t>
            </a:r>
            <a:endParaRPr lang="en-US" sz="4200" dirty="0"/>
          </a:p>
        </p:txBody>
      </p:sp>
      <p:pic>
        <p:nvPicPr>
          <p:cNvPr id="1028" name="Picture 4" descr="http://okbnv.ru/wp-content/uploads/2017/01/head_beratung-1024x66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0760" y="1484784"/>
            <a:ext cx="7745656" cy="499988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Объект 2"/>
          <p:cNvSpPr>
            <a:spLocks noGrp="1"/>
          </p:cNvSpPr>
          <p:nvPr>
            <p:ph idx="1"/>
          </p:nvPr>
        </p:nvSpPr>
        <p:spPr>
          <a:xfrm>
            <a:off x="467544" y="3284984"/>
            <a:ext cx="8229600" cy="10801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lnSpc>
                <a:spcPct val="110000"/>
              </a:lnSpc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None/>
            </a:pPr>
            <a:r>
              <a:rPr lang="ru-RU" altLang="ru-RU" sz="50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Благодарю за внимание!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87624" y="-27384"/>
            <a:ext cx="7884368" cy="13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2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>
              <a:defRPr sz="4400">
                <a:latin typeface="Calibri" pitchFamily="34" charset="0"/>
              </a:defRPr>
            </a:lvl2pPr>
            <a:lvl3pPr algn="ctr">
              <a:defRPr sz="4400">
                <a:latin typeface="Calibri" pitchFamily="34" charset="0"/>
              </a:defRPr>
            </a:lvl3pPr>
            <a:lvl4pPr algn="ctr">
              <a:defRPr sz="4400">
                <a:latin typeface="Calibri" pitchFamily="34" charset="0"/>
              </a:defRPr>
            </a:lvl4pPr>
            <a:lvl5pPr algn="ctr"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ru-RU" sz="2600" b="1" dirty="0"/>
              <a:t>О СОЗДАНИИ ИНФОРМАЦИОННО-АНАЛИТИЧЕСКОГО </a:t>
            </a:r>
            <a:r>
              <a:rPr lang="ru-RU" sz="2600" b="1" dirty="0" smtClean="0"/>
              <a:t>КОМИТЕТА </a:t>
            </a:r>
            <a:r>
              <a:rPr lang="ru-RU" sz="2600" b="1" dirty="0"/>
              <a:t>В МЕДИЦИНСКОЙ ОРГАНИЗАЦИИ</a:t>
            </a: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269792" y="0"/>
            <a:ext cx="7874207" cy="1074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СОЗДАНИЕ ЕДИНОГО ИНФОРМАЦИОННОГО ПРОСТРАНСТВА</a:t>
            </a:r>
            <a:endParaRPr lang="ru-RU" sz="3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496" y="1340768"/>
            <a:ext cx="8892480" cy="2114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spcAft>
                <a:spcPts val="2400"/>
              </a:spcAft>
              <a:buClr>
                <a:srgbClr val="C00000"/>
              </a:buClr>
            </a:pPr>
            <a:r>
              <a:rPr lang="ru-RU" sz="30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обеспечение обратной связи между Ассоциацией и ее членами, совершенствование механизма, позволяющего определять степень удовлетворенности пользователей информации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5215989"/>
            <a:ext cx="8662943" cy="1669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spcAft>
                <a:spcPts val="2400"/>
              </a:spcAft>
              <a:buClr>
                <a:srgbClr val="C00000"/>
              </a:buClr>
            </a:pPr>
            <a:r>
              <a:rPr lang="ru-RU" sz="30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повышение </a:t>
            </a:r>
            <a:r>
              <a:rPr lang="ru-RU" sz="30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результативности использования информации, ее </a:t>
            </a:r>
            <a:r>
              <a:rPr lang="ru-RU" sz="30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систематизации, обработке, </a:t>
            </a:r>
            <a:r>
              <a:rPr lang="ru-RU" sz="30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аккумулировании и </a:t>
            </a:r>
            <a:r>
              <a:rPr lang="ru-RU" sz="30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экспертизе</a:t>
            </a:r>
            <a:endParaRPr lang="ru-RU" sz="30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026" name="Picture 2" descr="http://streamwork.ru/images/2015/06/16/kakoi-vid-servisa-obratnoi-svyazi-vybrat-dlya-svoego-saita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752" y="3284984"/>
            <a:ext cx="4066684" cy="201622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96" y="1816225"/>
            <a:ext cx="8784976" cy="4133055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5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3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предоставить информацию </a:t>
            </a: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5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3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предоставить информацию </a:t>
            </a:r>
            <a:r>
              <a:rPr lang="ru-RU" sz="3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                        в </a:t>
            </a:r>
            <a:r>
              <a:rPr lang="ru-RU" sz="3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необходимом объеме </a:t>
            </a: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5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34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предоставить информацию в необходимое </a:t>
            </a:r>
            <a:r>
              <a:rPr lang="ru-RU" sz="3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время</a:t>
            </a:r>
            <a:endParaRPr lang="ru-RU" sz="34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5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endParaRPr lang="ru-RU" sz="34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5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endParaRPr lang="ru-RU" sz="34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5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endParaRPr lang="ru-RU" sz="34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5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endParaRPr lang="ru-RU" sz="34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5124" name="Picture 4" descr="D:\Пользователь\Рабочий стол\FOTO\vnimanie-vebinary-ram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2636912"/>
            <a:ext cx="2460426" cy="2385826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 bwMode="auto">
          <a:xfrm>
            <a:off x="1259210" y="115813"/>
            <a:ext cx="7777286" cy="1008931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ru-RU"/>
            </a:defPPr>
            <a:lvl1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sz="30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ru-RU" sz="2800" dirty="0" smtClean="0"/>
              <a:t> ОСНОВНЫЕ ТРЕБОВАНИЯ К КОМИТЕТАМ В ЧАСТИ СБОРА ИНФОРМАЦИИ</a:t>
            </a:r>
            <a:endParaRPr lang="en-US" sz="2800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28800"/>
            <a:ext cx="8928992" cy="151216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36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40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</a:t>
            </a:r>
            <a:r>
              <a:rPr lang="ru-RU" sz="40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нформационное обеспечение политики ОПСА</a:t>
            </a:r>
            <a:endParaRPr lang="ru-RU" sz="40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36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endParaRPr lang="ru-RU" sz="40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36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endParaRPr lang="ru-RU" sz="40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36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endParaRPr lang="ru-RU" sz="40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36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endParaRPr lang="ru-RU" sz="40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36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endParaRPr lang="ru-RU" sz="40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6148" name="Picture 5" descr="D:\Пользователь\Рабочий стол\FOTO\regionalnaya-konferenciya-posvyaschennaya-25-letnemu-yubileyu-rams.jpg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251447" y="3140799"/>
            <a:ext cx="2952401" cy="196991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contourW="38100">
            <a:contourClr>
              <a:srgbClr val="006600"/>
            </a:contourClr>
          </a:sp3d>
          <a:extLst/>
        </p:spPr>
      </p:pic>
      <p:pic>
        <p:nvPicPr>
          <p:cNvPr id="6149" name="Picture 6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59832" y="3714696"/>
            <a:ext cx="2913595" cy="199951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contourW="38100">
            <a:contourClr>
              <a:srgbClr val="006600"/>
            </a:contourClr>
          </a:sp3d>
          <a:extLst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2160" y="4508951"/>
            <a:ext cx="2951400" cy="1969915"/>
          </a:xfrm>
          <a:prstGeom prst="rect">
            <a:avLst/>
          </a:prstGeom>
          <a:scene3d>
            <a:camera prst="orthographicFront"/>
            <a:lightRig rig="threePt" dir="t"/>
          </a:scene3d>
          <a:sp3d contourW="38100">
            <a:contourClr>
              <a:srgbClr val="00660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1371269" y="44624"/>
            <a:ext cx="7737235" cy="1139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ЗАДАЧИ ИНФОРМАЦИОННО-АНАЛИТИЧЕСКОГО КОМИТЕТА МО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9" descr="F:\ИАК\15. Мы вместе! РАМС - 25 лет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69120" y="3748149"/>
            <a:ext cx="2122960" cy="152166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contourW="38100">
            <a:contourClr>
              <a:srgbClr val="006600"/>
            </a:contourClr>
          </a:sp3d>
          <a:extLst/>
        </p:spPr>
      </p:pic>
      <p:pic>
        <p:nvPicPr>
          <p:cNvPr id="7176" name="Picture 9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45633" y="5045041"/>
            <a:ext cx="2346647" cy="155231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contourW="38100">
            <a:contourClr>
              <a:srgbClr val="006600"/>
            </a:contourClr>
          </a:sp3d>
          <a:extLst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7159" y="3717032"/>
            <a:ext cx="2102593" cy="1582048"/>
          </a:xfrm>
          <a:prstGeom prst="rect">
            <a:avLst/>
          </a:prstGeom>
          <a:scene3d>
            <a:camera prst="orthographicFront"/>
            <a:lightRig rig="threePt" dir="t"/>
          </a:scene3d>
          <a:sp3d contourW="38100">
            <a:contourClr>
              <a:srgbClr val="006600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61986" y="3726455"/>
            <a:ext cx="2302502" cy="1718769"/>
          </a:xfrm>
          <a:prstGeom prst="rect">
            <a:avLst/>
          </a:prstGeom>
          <a:scene3d>
            <a:camera prst="orthographicFront"/>
            <a:lightRig rig="threePt" dir="t"/>
          </a:scene3d>
          <a:sp3d contourW="38100">
            <a:contourClr>
              <a:srgbClr val="006600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03648" y="5014875"/>
            <a:ext cx="2096491" cy="1556658"/>
          </a:xfrm>
          <a:prstGeom prst="rect">
            <a:avLst/>
          </a:prstGeom>
          <a:scene3d>
            <a:camera prst="orthographicFront"/>
            <a:lightRig rig="threePt" dir="t"/>
          </a:scene3d>
          <a:sp3d contourW="38100">
            <a:contourClr>
              <a:srgbClr val="006600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1371269" y="44624"/>
            <a:ext cx="7737235" cy="1139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ЗАДАЧИ ИНФОРМАЦИОННО-АНАЛИТИЧЕСКОГО КОМИТЕТА МО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496" y="1268760"/>
            <a:ext cx="9001000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indent="-457200">
              <a:lnSpc>
                <a:spcPct val="110000"/>
              </a:lnSpc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27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информационное сопровождение мероприятий, проводимых на общебольничном, региональном, всероссийском и международном уровнях;</a:t>
            </a:r>
          </a:p>
          <a:p>
            <a:pPr marL="457200" indent="-457200">
              <a:lnSpc>
                <a:spcPct val="110000"/>
              </a:lnSpc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27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сбор и анализ информации;</a:t>
            </a: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Объект 2"/>
          <p:cNvSpPr>
            <a:spLocks noGrp="1"/>
          </p:cNvSpPr>
          <p:nvPr>
            <p:ph idx="1"/>
          </p:nvPr>
        </p:nvSpPr>
        <p:spPr>
          <a:xfrm>
            <a:off x="35496" y="1490141"/>
            <a:ext cx="8928992" cy="2730947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27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Участие в организации просветительских мероприятий по воспитанию </a:t>
            </a:r>
            <a:r>
              <a:rPr lang="ru-RU" altLang="ru-RU" sz="27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активной </a:t>
            </a:r>
            <a:r>
              <a:rPr lang="ru-RU" altLang="ru-RU" sz="27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гражданской позиции, основанной на гуманизме и милосердии.</a:t>
            </a: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27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Привлечение к деятельности ОПСА сестринского персонала </a:t>
            </a:r>
            <a:r>
              <a:rPr lang="ru-RU" altLang="ru-RU" sz="27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МО.</a:t>
            </a:r>
            <a:endParaRPr lang="ru-RU" altLang="ru-RU" sz="27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endParaRPr lang="ru-RU" altLang="ru-RU" sz="27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endParaRPr lang="ru-RU" altLang="ru-RU" sz="27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endParaRPr lang="ru-RU" altLang="ru-RU" sz="27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endParaRPr lang="ru-RU" altLang="ru-RU" sz="27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9220" name="Picture 5" descr="D:\Пользователь\Рабочий стол\FOTO\vserossiyskaya-akciya-den-borby-so-spidom.jpg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214784" y="4568403"/>
            <a:ext cx="2413000" cy="181292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contourW="38100">
            <a:contourClr>
              <a:srgbClr val="006600"/>
            </a:contourClr>
          </a:sp3d>
          <a:extLst/>
        </p:spPr>
      </p:pic>
      <p:pic>
        <p:nvPicPr>
          <p:cNvPr id="9221" name="Picture 6" descr="D:\Пользователь\Рабочий стол\FOTO\akciya-opsa-net-narkotikam-posvyaschennaya-mezhdunarodnomu-dnyu-borby-so-zloupotrebleniem.jpg"/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2915072" y="4559225"/>
            <a:ext cx="3275012" cy="1822103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contourW="38100">
            <a:contourClr>
              <a:srgbClr val="006600"/>
            </a:contourClr>
          </a:sp3d>
          <a:extLst/>
        </p:spPr>
      </p:pic>
      <p:sp>
        <p:nvSpPr>
          <p:cNvPr id="8" name="Прямоугольник 7"/>
          <p:cNvSpPr/>
          <p:nvPr/>
        </p:nvSpPr>
        <p:spPr>
          <a:xfrm>
            <a:off x="1371269" y="44624"/>
            <a:ext cx="7737235" cy="1139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ЗАДАЧИ ИНФОРМАЦИОННО-АНАЛИТИЧЕСКОГО КОМИТЕТА МО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441853" y="4568403"/>
            <a:ext cx="2522635" cy="184057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contourW="38100">
            <a:contourClr>
              <a:srgbClr val="006600"/>
            </a:contourClr>
          </a:sp3d>
          <a:extLst/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Объект 2"/>
          <p:cNvSpPr>
            <a:spLocks noGrp="1"/>
          </p:cNvSpPr>
          <p:nvPr>
            <p:ph idx="1"/>
          </p:nvPr>
        </p:nvSpPr>
        <p:spPr>
          <a:xfrm>
            <a:off x="0" y="1398165"/>
            <a:ext cx="9108504" cy="2678907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27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Мотивация сестринского персонала для публикаций в журнале «Вестник РАМС», научных достижений и передового опыта в </a:t>
            </a:r>
            <a:r>
              <a:rPr lang="ru-RU" altLang="ru-RU" sz="27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СД с </a:t>
            </a:r>
            <a:r>
              <a:rPr lang="ru-RU" altLang="ru-RU" sz="27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целью повышения престижа профессии и повышения личного профессионализма.</a:t>
            </a: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endParaRPr lang="ru-RU" altLang="ru-RU" sz="27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endParaRPr lang="ru-RU" altLang="ru-RU" sz="27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endParaRPr lang="ru-RU" altLang="ru-RU" sz="27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94996" y="3867150"/>
            <a:ext cx="1873348" cy="2591172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contourW="38100">
            <a:contourClr>
              <a:srgbClr val="00660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63888" y="3867150"/>
            <a:ext cx="1897985" cy="259186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contourW="38100">
            <a:contourClr>
              <a:srgbClr val="00660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7" descr="D:\Пользователь\Рабочий стол\vestnik_3_2013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7793" y="3861048"/>
            <a:ext cx="1836614" cy="2597963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contourW="38100">
            <a:contourClr>
              <a:srgbClr val="00660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371269" y="44624"/>
            <a:ext cx="7737235" cy="1139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ЗАДАЧИ ИНФОРМАЦИОННО-АНАЛИТИЧЕСКОГО КОМИТЕТА МО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Объект 2"/>
          <p:cNvSpPr>
            <a:spLocks noGrp="1"/>
          </p:cNvSpPr>
          <p:nvPr>
            <p:ph idx="1"/>
          </p:nvPr>
        </p:nvSpPr>
        <p:spPr>
          <a:xfrm>
            <a:off x="-108520" y="1556792"/>
            <a:ext cx="6057765" cy="1779885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28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Оказание консультативной и методической помощи сестринскому персоналу МО </a:t>
            </a:r>
            <a:r>
              <a:rPr lang="ru-RU" altLang="ru-RU" sz="28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       в </a:t>
            </a:r>
            <a:r>
              <a:rPr lang="ru-RU" altLang="ru-RU" sz="28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его профессиональной деятельности</a:t>
            </a:r>
            <a:r>
              <a:rPr lang="ru-RU" altLang="ru-RU" sz="28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</a:t>
            </a: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28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Проведение собраний </a:t>
            </a:r>
            <a:r>
              <a:rPr lang="ru-RU" sz="28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               с </a:t>
            </a:r>
            <a:r>
              <a:rPr lang="ru-RU" sz="28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членами ОПСА в </a:t>
            </a:r>
            <a:r>
              <a:rPr lang="ru-RU" sz="28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МО с </a:t>
            </a:r>
            <a:r>
              <a:rPr lang="ru-RU" sz="2800" b="1" dirty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целью освещения деятельности общественных сестринских организаций. </a:t>
            </a:r>
            <a:endParaRPr lang="ru-RU" altLang="ru-RU" sz="28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endParaRPr lang="ru-RU" altLang="ru-RU" sz="28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endParaRPr lang="ru-RU" altLang="ru-RU" sz="28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endParaRPr lang="ru-RU" altLang="ru-RU" sz="28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endParaRPr lang="ru-RU" altLang="ru-RU" sz="28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457200" indent="-457200">
              <a:lnSpc>
                <a:spcPct val="110000"/>
              </a:lnSpc>
              <a:spcBef>
                <a:spcPct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endParaRPr lang="ru-RU" altLang="ru-RU" sz="28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49245" y="1638299"/>
            <a:ext cx="3052913" cy="179070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contourW="38100">
            <a:contourClr>
              <a:srgbClr val="006600"/>
            </a:contourClr>
          </a:sp3d>
          <a:extLst/>
        </p:spPr>
      </p:pic>
      <p:sp>
        <p:nvSpPr>
          <p:cNvPr id="7" name="Прямоугольник 6"/>
          <p:cNvSpPr/>
          <p:nvPr/>
        </p:nvSpPr>
        <p:spPr>
          <a:xfrm>
            <a:off x="1371269" y="44624"/>
            <a:ext cx="7737235" cy="1139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ЗАДАЧИ ИНФОРМАЦИОННО-АНАЛИТИЧЕСКОГО КОМИТЕТА МО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5949245" y="4158446"/>
            <a:ext cx="3052913" cy="229489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contourW="38100">
            <a:contourClr>
              <a:srgbClr val="006600"/>
            </a:contourClr>
          </a:sp3d>
          <a:extLst/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1277</TotalTime>
  <Words>628</Words>
  <Application>Microsoft Office PowerPoint</Application>
  <PresentationFormat>Экран (4:3)</PresentationFormat>
  <Paragraphs>126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Sveta</cp:lastModifiedBy>
  <cp:revision>149</cp:revision>
  <dcterms:created xsi:type="dcterms:W3CDTF">2011-02-11T04:51:45Z</dcterms:created>
  <dcterms:modified xsi:type="dcterms:W3CDTF">2018-05-02T17:09:17Z</dcterms:modified>
</cp:coreProperties>
</file>