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87" r:id="rId3"/>
    <p:sldId id="259" r:id="rId4"/>
    <p:sldId id="288" r:id="rId5"/>
    <p:sldId id="261" r:id="rId6"/>
    <p:sldId id="263" r:id="rId7"/>
    <p:sldId id="265" r:id="rId8"/>
    <p:sldId id="267" r:id="rId9"/>
    <p:sldId id="269" r:id="rId10"/>
    <p:sldId id="271" r:id="rId11"/>
    <p:sldId id="273" r:id="rId12"/>
    <p:sldId id="275" r:id="rId13"/>
    <p:sldId id="277" r:id="rId14"/>
    <p:sldId id="279" r:id="rId15"/>
    <p:sldId id="281" r:id="rId16"/>
    <p:sldId id="283" r:id="rId17"/>
    <p:sldId id="285" r:id="rId18"/>
    <p:sldId id="28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27" autoAdjust="0"/>
    <p:restoredTop sz="94660"/>
  </p:normalViewPr>
  <p:slideViewPr>
    <p:cSldViewPr>
      <p:cViewPr>
        <p:scale>
          <a:sx n="50" d="100"/>
          <a:sy n="50" d="100"/>
        </p:scale>
        <p:origin x="-300" y="-4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7843D-71F0-4653-B756-250C5323FDF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8BFAB-18D5-4A7F-B96F-C540D9447C1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318984"/>
      </p:ext>
    </p:extLst>
  </p:cSld>
  <p:clrMapOvr>
    <a:masterClrMapping/>
  </p:clrMapOvr>
  <p:transition spd="slow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F4A90-3D49-4BAB-B9B6-26CAFFA4018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E976B-C4EF-4342-B4BF-1F800F03A47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352157"/>
      </p:ext>
    </p:extLst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FD86C-6FBE-4135-A745-64445F257E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852D15-FA86-4511-A5E4-2916FC1D962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794234"/>
      </p:ext>
    </p:extLst>
  </p:cSld>
  <p:clrMapOvr>
    <a:masterClrMapping/>
  </p:clrMapOvr>
  <p:transition spd="slow"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838546"/>
      </p:ext>
    </p:extLst>
  </p:cSld>
  <p:clrMapOvr>
    <a:masterClrMapping/>
  </p:clrMapOvr>
  <p:transition spd="slow">
    <p:strips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156955"/>
      </p:ext>
    </p:extLst>
  </p:cSld>
  <p:clrMapOvr>
    <a:masterClrMapping/>
  </p:clrMapOvr>
  <p:transition spd="slow">
    <p:strips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922630"/>
      </p:ext>
    </p:extLst>
  </p:cSld>
  <p:clrMapOvr>
    <a:masterClrMapping/>
  </p:clrMapOvr>
  <p:transition spd="slow">
    <p:strips dir="r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353027"/>
      </p:ext>
    </p:extLst>
  </p:cSld>
  <p:clrMapOvr>
    <a:masterClrMapping/>
  </p:clrMapOvr>
  <p:transition spd="slow">
    <p:strips dir="r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567651"/>
      </p:ext>
    </p:extLst>
  </p:cSld>
  <p:clrMapOvr>
    <a:masterClrMapping/>
  </p:clrMapOvr>
  <p:transition spd="slow">
    <p:strips dir="r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130709"/>
      </p:ext>
    </p:extLst>
  </p:cSld>
  <p:clrMapOvr>
    <a:masterClrMapping/>
  </p:clrMapOvr>
  <p:transition spd="slow">
    <p:strips dir="r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099699"/>
      </p:ext>
    </p:extLst>
  </p:cSld>
  <p:clrMapOvr>
    <a:masterClrMapping/>
  </p:clrMapOvr>
  <p:transition spd="slow">
    <p:strips dir="r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915829"/>
      </p:ext>
    </p:extLst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5B168A-7D11-443F-A143-910517E84EA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D25A7-A75E-447D-B993-B0F5663A015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865073"/>
      </p:ext>
    </p:extLst>
  </p:cSld>
  <p:clrMapOvr>
    <a:masterClrMapping/>
  </p:clrMapOvr>
  <p:transition spd="slow">
    <p:strips dir="r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770253"/>
      </p:ext>
    </p:extLst>
  </p:cSld>
  <p:clrMapOvr>
    <a:masterClrMapping/>
  </p:clrMapOvr>
  <p:transition spd="slow">
    <p:strips dir="r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484927"/>
      </p:ext>
    </p:extLst>
  </p:cSld>
  <p:clrMapOvr>
    <a:masterClrMapping/>
  </p:clrMapOvr>
  <p:transition spd="slow">
    <p:strips dir="r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135635"/>
      </p:ext>
    </p:extLst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4CB53-E6D8-44C3-8F26-FFCA9D530F0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6B40B-70D5-4EC8-9BF1-62F921BA9FA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500048"/>
      </p:ext>
    </p:extLst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966E64-C05A-4A70-830E-A0BE020E78F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C1162-A56D-4643-A8D6-E553C38EA8B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210185"/>
      </p:ext>
    </p:extLst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504F9-29CB-445B-974B-00DE89B029C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CAAEA-DD47-4B67-8FB5-1F60559D2B0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63877"/>
      </p:ext>
    </p:extLst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C4C71-CF43-4252-97F1-FCD10029E95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45F7E-89AC-4ABB-A89D-45BF2E406F5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70624"/>
      </p:ext>
    </p:extLst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A60C8-B5C4-4F78-8BAE-3DB2294E094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D00B8-D5E2-42B5-8866-C1BE60BFA55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275689"/>
      </p:ext>
    </p:extLst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A8F49-A13A-41A7-94F7-4B776F4BDB5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6CA07-3C20-470B-8700-ED3CFE8E6DF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356466"/>
      </p:ext>
    </p:extLst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ABBF5-8042-4D08-8100-9032F4579C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0D201-F1DA-48A1-A066-2F9072D4B14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900081"/>
      </p:ext>
    </p:extLst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E3E133-EAC6-4F4A-94B4-17C518D0FCD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9286DE2-953B-458C-9CC2-D905ABE6684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471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strips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732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5.png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2.e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Sveta\Desktop\0_8d6e5_6785b262_orig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62" b="7718"/>
          <a:stretch/>
        </p:blipFill>
        <p:spPr bwMode="auto">
          <a:xfrm>
            <a:off x="-4432" y="1"/>
            <a:ext cx="9144000" cy="3853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-10646" y="3072032"/>
            <a:ext cx="9154646" cy="3785968"/>
          </a:xfrm>
          <a:custGeom>
            <a:avLst/>
            <a:gdLst>
              <a:gd name="connsiteX0" fmla="*/ 0 w 9154646"/>
              <a:gd name="connsiteY0" fmla="*/ 0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0" fmla="*/ 0 w 9154646"/>
              <a:gd name="connsiteY0" fmla="*/ 0 h 3785968"/>
              <a:gd name="connsiteX1" fmla="*/ 1312396 w 9154646"/>
              <a:gd name="connsiteY1" fmla="*/ 1368 h 3785968"/>
              <a:gd name="connsiteX2" fmla="*/ 9154646 w 9154646"/>
              <a:gd name="connsiteY2" fmla="*/ 0 h 3785968"/>
              <a:gd name="connsiteX3" fmla="*/ 9154646 w 9154646"/>
              <a:gd name="connsiteY3" fmla="*/ 3785968 h 3785968"/>
              <a:gd name="connsiteX4" fmla="*/ 0 w 9154646"/>
              <a:gd name="connsiteY4" fmla="*/ 3785968 h 3785968"/>
              <a:gd name="connsiteX5" fmla="*/ 0 w 9154646"/>
              <a:gd name="connsiteY5" fmla="*/ 0 h 3785968"/>
              <a:gd name="connsiteX0" fmla="*/ 0 w 9154646"/>
              <a:gd name="connsiteY0" fmla="*/ 0 h 3785968"/>
              <a:gd name="connsiteX1" fmla="*/ 1312396 w 9154646"/>
              <a:gd name="connsiteY1" fmla="*/ 1368 h 3785968"/>
              <a:gd name="connsiteX2" fmla="*/ 867896 w 9154646"/>
              <a:gd name="connsiteY2" fmla="*/ 1368 h 3785968"/>
              <a:gd name="connsiteX3" fmla="*/ 9154646 w 9154646"/>
              <a:gd name="connsiteY3" fmla="*/ 0 h 3785968"/>
              <a:gd name="connsiteX4" fmla="*/ 9154646 w 9154646"/>
              <a:gd name="connsiteY4" fmla="*/ 3785968 h 3785968"/>
              <a:gd name="connsiteX5" fmla="*/ 0 w 9154646"/>
              <a:gd name="connsiteY5" fmla="*/ 3785968 h 3785968"/>
              <a:gd name="connsiteX6" fmla="*/ 0 w 9154646"/>
              <a:gd name="connsiteY6" fmla="*/ 0 h 3785968"/>
              <a:gd name="connsiteX0" fmla="*/ 0 w 9154646"/>
              <a:gd name="connsiteY0" fmla="*/ 0 h 3785968"/>
              <a:gd name="connsiteX1" fmla="*/ 1312396 w 9154646"/>
              <a:gd name="connsiteY1" fmla="*/ 1368 h 3785968"/>
              <a:gd name="connsiteX2" fmla="*/ 867896 w 9154646"/>
              <a:gd name="connsiteY2" fmla="*/ 1368 h 3785968"/>
              <a:gd name="connsiteX3" fmla="*/ 1071096 w 9154646"/>
              <a:gd name="connsiteY3" fmla="*/ 1368 h 3785968"/>
              <a:gd name="connsiteX4" fmla="*/ 9154646 w 9154646"/>
              <a:gd name="connsiteY4" fmla="*/ 0 h 3785968"/>
              <a:gd name="connsiteX5" fmla="*/ 9154646 w 9154646"/>
              <a:gd name="connsiteY5" fmla="*/ 3785968 h 3785968"/>
              <a:gd name="connsiteX6" fmla="*/ 0 w 9154646"/>
              <a:gd name="connsiteY6" fmla="*/ 3785968 h 3785968"/>
              <a:gd name="connsiteX7" fmla="*/ 0 w 9154646"/>
              <a:gd name="connsiteY7" fmla="*/ 0 h 3785968"/>
              <a:gd name="connsiteX0" fmla="*/ 0 w 9154646"/>
              <a:gd name="connsiteY0" fmla="*/ 0 h 3785968"/>
              <a:gd name="connsiteX1" fmla="*/ 1312396 w 9154646"/>
              <a:gd name="connsiteY1" fmla="*/ 1368 h 3785968"/>
              <a:gd name="connsiteX2" fmla="*/ 867896 w 9154646"/>
              <a:gd name="connsiteY2" fmla="*/ 1368 h 3785968"/>
              <a:gd name="connsiteX3" fmla="*/ 9154646 w 9154646"/>
              <a:gd name="connsiteY3" fmla="*/ 0 h 3785968"/>
              <a:gd name="connsiteX4" fmla="*/ 9154646 w 9154646"/>
              <a:gd name="connsiteY4" fmla="*/ 3785968 h 3785968"/>
              <a:gd name="connsiteX5" fmla="*/ 0 w 9154646"/>
              <a:gd name="connsiteY5" fmla="*/ 3785968 h 3785968"/>
              <a:gd name="connsiteX6" fmla="*/ 0 w 9154646"/>
              <a:gd name="connsiteY6" fmla="*/ 0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959336 w 9154646"/>
              <a:gd name="connsiteY6" fmla="*/ 9280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086336 w 9154646"/>
              <a:gd name="connsiteY6" fmla="*/ 44205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092686 w 9154646"/>
              <a:gd name="connsiteY6" fmla="*/ 52460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060936 w 9154646"/>
              <a:gd name="connsiteY6" fmla="*/ 50555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092686 w 9154646"/>
              <a:gd name="connsiteY6" fmla="*/ 51190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274296 w 9154646"/>
              <a:gd name="connsiteY6" fmla="*/ 64868 h 3785968"/>
              <a:gd name="connsiteX7" fmla="*/ 1092686 w 9154646"/>
              <a:gd name="connsiteY7" fmla="*/ 511908 h 3785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54646" h="3785968">
                <a:moveTo>
                  <a:pt x="867896" y="1368"/>
                </a:moveTo>
                <a:lnTo>
                  <a:pt x="9154646" y="0"/>
                </a:lnTo>
                <a:lnTo>
                  <a:pt x="9154646" y="3785968"/>
                </a:lnTo>
                <a:lnTo>
                  <a:pt x="0" y="3785968"/>
                </a:lnTo>
                <a:lnTo>
                  <a:pt x="0" y="0"/>
                </a:lnTo>
                <a:lnTo>
                  <a:pt x="1312396" y="1368"/>
                </a:lnTo>
                <a:cubicBezTo>
                  <a:pt x="1512079" y="23821"/>
                  <a:pt x="1310914" y="-20222"/>
                  <a:pt x="1274296" y="64868"/>
                </a:cubicBezTo>
                <a:cubicBezTo>
                  <a:pt x="1237678" y="149958"/>
                  <a:pt x="1110254" y="449043"/>
                  <a:pt x="1092686" y="511908"/>
                </a:cubicBezTo>
              </a:path>
            </a:pathLst>
          </a:custGeom>
          <a:solidFill>
            <a:srgbClr val="0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72208" y="3919096"/>
            <a:ext cx="7308304" cy="1238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5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КЛЮЧЕВЫЕ ЧЛЕНЫ </a:t>
            </a:r>
            <a:r>
              <a:rPr lang="en-US" sz="35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/</a:t>
            </a:r>
            <a:r>
              <a:rPr lang="ru-RU" sz="35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ЛИДЕРЫ – ПРЕДСТАВИТЕЛИ НА МЕСТАХ</a:t>
            </a:r>
            <a:endParaRPr lang="ru-RU" sz="35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16135" y="5587206"/>
            <a:ext cx="7277481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3800" b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 algn="r"/>
            <a:r>
              <a:rPr lang="ru-RU" sz="23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И. С. Проскурякова, </a:t>
            </a:r>
          </a:p>
          <a:p>
            <a:pPr algn="r"/>
            <a:r>
              <a:rPr lang="ru-RU" sz="23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член информационно-</a:t>
            </a:r>
          </a:p>
          <a:p>
            <a:pPr algn="r"/>
            <a:r>
              <a:rPr lang="ru-RU" sz="23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аналитического комитета</a:t>
            </a:r>
            <a:endParaRPr lang="ru-RU" sz="23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H="1">
            <a:off x="1295636" y="3072032"/>
            <a:ext cx="7848364" cy="775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1070266" y="3072807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851246" y="3068960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2543229" y="1272607"/>
            <a:ext cx="227125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0" y="6828972"/>
            <a:ext cx="9144000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539552" y="1916832"/>
            <a:ext cx="9159179" cy="1440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8074" y="2401724"/>
            <a:ext cx="90573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Расширенное заседание информационно-аналитического комитета ОПСА</a:t>
            </a:r>
          </a:p>
          <a:p>
            <a:pPr algn="ctr"/>
            <a:r>
              <a:rPr lang="ru-RU" sz="14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«Открытость, информированность, доступность» 2</a:t>
            </a:r>
            <a:r>
              <a:rPr lang="en-US" sz="14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r>
              <a:rPr lang="ru-RU" sz="14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апреля 2018 г.</a:t>
            </a:r>
            <a:endParaRPr lang="ru-RU" sz="14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H="1">
            <a:off x="624122" y="3072807"/>
            <a:ext cx="227125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Овал 16"/>
          <p:cNvSpPr/>
          <p:nvPr/>
        </p:nvSpPr>
        <p:spPr>
          <a:xfrm>
            <a:off x="-252536" y="1272607"/>
            <a:ext cx="2448272" cy="215639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20" name="Picture 2" descr="F:\Документы\ОПСА\эмблема 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40241"/>
            <a:ext cx="835343" cy="1117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Прямая соединительная линия 20"/>
          <p:cNvCxnSpPr/>
          <p:nvPr/>
        </p:nvCxnSpPr>
        <p:spPr>
          <a:xfrm flipH="1">
            <a:off x="1070266" y="3072807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851246" y="3068960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 flipV="1">
            <a:off x="-10646" y="3068960"/>
            <a:ext cx="861894" cy="3847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18" descr="http://www.freespiritsoftware.co.uk/images/integratio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85" y="3789040"/>
            <a:ext cx="1862259" cy="133485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950839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1110420" y="247000"/>
            <a:ext cx="8214108" cy="661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3700" b="1" dirty="0" smtClean="0">
                <a:solidFill>
                  <a:prstClr val="white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ВЫБОРЫ КЛЮЧЕВЫХ ЧЛЕНОВ </a:t>
            </a:r>
            <a:endParaRPr lang="ru-RU" altLang="ru-RU" sz="3700" b="1" dirty="0">
              <a:solidFill>
                <a:prstClr val="white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244" name="Rectangle 6"/>
          <p:cNvSpPr>
            <a:spLocks noChangeArrowheads="1"/>
          </p:cNvSpPr>
          <p:nvPr/>
        </p:nvSpPr>
        <p:spPr bwMode="auto">
          <a:xfrm>
            <a:off x="421704" y="1489409"/>
            <a:ext cx="8722296" cy="4842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ct val="110000"/>
              </a:lnSpc>
              <a:spcAft>
                <a:spcPts val="4200"/>
              </a:spcAft>
              <a:tabLst>
                <a:tab pos="800100" algn="l"/>
              </a:tabLst>
            </a:pPr>
            <a:r>
              <a:rPr lang="ru-RU" altLang="ru-RU" sz="31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1 ключевой член – на 100 членов Ассоциации.</a:t>
            </a:r>
          </a:p>
          <a:p>
            <a:pPr>
              <a:lnSpc>
                <a:spcPct val="110000"/>
              </a:lnSpc>
              <a:spcAft>
                <a:spcPts val="4200"/>
              </a:spcAft>
              <a:tabLst>
                <a:tab pos="800100" algn="l"/>
              </a:tabLst>
            </a:pPr>
            <a:r>
              <a:rPr lang="ru-RU" altLang="ru-RU" sz="31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Ключевой член избирается на 5 лет членами Ассоциации </a:t>
            </a:r>
            <a:r>
              <a:rPr lang="ru-RU" altLang="ru-RU" sz="31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медицинской организации.</a:t>
            </a:r>
            <a:endParaRPr lang="ru-RU" altLang="ru-RU" sz="31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ct val="110000"/>
              </a:lnSpc>
              <a:spcAft>
                <a:spcPts val="4200"/>
              </a:spcAft>
              <a:tabLst>
                <a:tab pos="800100" algn="l"/>
              </a:tabLst>
            </a:pPr>
            <a:r>
              <a:rPr lang="ru-RU" altLang="ru-RU" sz="31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Выборы должны основываться </a:t>
            </a:r>
            <a:r>
              <a:rPr lang="ru-RU" altLang="ru-RU" sz="31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           на </a:t>
            </a:r>
            <a:r>
              <a:rPr lang="ru-RU" altLang="ru-RU" sz="31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демократических принципах, из которых важнейшими являются «тайное голосование» и «один член – один голос</a:t>
            </a:r>
            <a:r>
              <a:rPr lang="ru-RU" altLang="ru-RU" sz="31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».</a:t>
            </a:r>
            <a:endParaRPr lang="ru-RU" altLang="ru-RU" sz="31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10245" name="Group 8"/>
          <p:cNvGrpSpPr>
            <a:grpSpLocks/>
          </p:cNvGrpSpPr>
          <p:nvPr/>
        </p:nvGrpSpPr>
        <p:grpSpPr bwMode="auto">
          <a:xfrm>
            <a:off x="76200" y="1614264"/>
            <a:ext cx="381000" cy="381000"/>
            <a:chOff x="2078" y="1680"/>
            <a:chExt cx="1615" cy="1615"/>
          </a:xfrm>
        </p:grpSpPr>
        <p:sp>
          <p:nvSpPr>
            <p:cNvPr id="10260" name="Oval 9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61" name="Oval 10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39" name="Oval 11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63" name="Oval 12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3741" name="Oval 13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65" name="Oval 14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10246" name="Group 15"/>
          <p:cNvGrpSpPr>
            <a:grpSpLocks/>
          </p:cNvGrpSpPr>
          <p:nvPr/>
        </p:nvGrpSpPr>
        <p:grpSpPr bwMode="auto">
          <a:xfrm>
            <a:off x="76200" y="2687960"/>
            <a:ext cx="381000" cy="381000"/>
            <a:chOff x="2078" y="1680"/>
            <a:chExt cx="1615" cy="1615"/>
          </a:xfrm>
        </p:grpSpPr>
        <p:sp>
          <p:nvSpPr>
            <p:cNvPr id="10254" name="Oval 16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55" name="Oval 17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46" name="Oval 18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57" name="Oval 19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3748" name="Oval 20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59" name="Oval 21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10247" name="Group 22"/>
          <p:cNvGrpSpPr>
            <a:grpSpLocks/>
          </p:cNvGrpSpPr>
          <p:nvPr/>
        </p:nvGrpSpPr>
        <p:grpSpPr bwMode="auto">
          <a:xfrm>
            <a:off x="76200" y="4200128"/>
            <a:ext cx="381000" cy="381000"/>
            <a:chOff x="2078" y="1680"/>
            <a:chExt cx="1615" cy="1615"/>
          </a:xfrm>
        </p:grpSpPr>
        <p:sp>
          <p:nvSpPr>
            <p:cNvPr id="10248" name="Oval 23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49" name="Oval 24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753" name="Oval 25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51" name="Oval 26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3755" name="Oval 27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53" name="Oval 28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53379734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70" name="Rectangle 14"/>
          <p:cNvSpPr>
            <a:spLocks noChangeArrowheads="1"/>
          </p:cNvSpPr>
          <p:nvPr/>
        </p:nvSpPr>
        <p:spPr bwMode="auto">
          <a:xfrm>
            <a:off x="1403648" y="200834"/>
            <a:ext cx="757547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4000" b="1" dirty="0" smtClean="0">
                <a:solidFill>
                  <a:prstClr val="white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ОРГАНИЗАЦИЯ ВЫБОРОВ КЧ</a:t>
            </a:r>
            <a:endParaRPr lang="ru-RU" altLang="ru-RU" sz="4000" b="1" dirty="0">
              <a:solidFill>
                <a:prstClr val="white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268" name="Rectangle 15"/>
          <p:cNvSpPr>
            <a:spLocks noChangeArrowheads="1"/>
          </p:cNvSpPr>
          <p:nvPr/>
        </p:nvSpPr>
        <p:spPr bwMode="auto">
          <a:xfrm>
            <a:off x="533400" y="1533012"/>
            <a:ext cx="8610600" cy="4776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  <a:spcAft>
                <a:spcPts val="4200"/>
              </a:spcAft>
              <a:tabLst>
                <a:tab pos="800100" algn="l"/>
              </a:tabLst>
            </a:pPr>
            <a:r>
              <a:rPr lang="ru-RU" altLang="ru-RU" sz="33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каждый член Ассоциации имеет 1 голос;</a:t>
            </a:r>
          </a:p>
          <a:p>
            <a:pPr>
              <a:lnSpc>
                <a:spcPct val="120000"/>
              </a:lnSpc>
              <a:spcAft>
                <a:spcPts val="4200"/>
              </a:spcAft>
              <a:tabLst>
                <a:tab pos="800100" algn="l"/>
              </a:tabLst>
            </a:pPr>
            <a:r>
              <a:rPr lang="ru-RU" altLang="ru-RU" sz="33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члены Ассоциации заблаговременно получают информацию о кандидатурах; </a:t>
            </a:r>
          </a:p>
          <a:p>
            <a:pPr>
              <a:lnSpc>
                <a:spcPct val="120000"/>
              </a:lnSpc>
              <a:spcAft>
                <a:spcPts val="4200"/>
              </a:spcAft>
              <a:tabLst>
                <a:tab pos="800100" algn="l"/>
              </a:tabLst>
            </a:pPr>
            <a:r>
              <a:rPr lang="ru-RU" altLang="ru-RU" sz="33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члены Ассоциации знают о времени и месте проведения голосования, которое должно быть тайным.</a:t>
            </a:r>
          </a:p>
        </p:txBody>
      </p:sp>
      <p:grpSp>
        <p:nvGrpSpPr>
          <p:cNvPr id="11269" name="Group 16"/>
          <p:cNvGrpSpPr>
            <a:grpSpLocks/>
          </p:cNvGrpSpPr>
          <p:nvPr/>
        </p:nvGrpSpPr>
        <p:grpSpPr bwMode="auto">
          <a:xfrm>
            <a:off x="158552" y="1719808"/>
            <a:ext cx="381000" cy="381000"/>
            <a:chOff x="2078" y="1680"/>
            <a:chExt cx="1615" cy="1615"/>
          </a:xfrm>
        </p:grpSpPr>
        <p:sp>
          <p:nvSpPr>
            <p:cNvPr id="11284" name="Oval 17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85" name="Oval 18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675" name="Oval 19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87" name="Oval 20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0677" name="Oval 21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89" name="Oval 22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11270" name="Group 23"/>
          <p:cNvGrpSpPr>
            <a:grpSpLocks/>
          </p:cNvGrpSpPr>
          <p:nvPr/>
        </p:nvGrpSpPr>
        <p:grpSpPr bwMode="auto">
          <a:xfrm>
            <a:off x="158552" y="2852936"/>
            <a:ext cx="381000" cy="381000"/>
            <a:chOff x="2078" y="1680"/>
            <a:chExt cx="1615" cy="1615"/>
          </a:xfrm>
        </p:grpSpPr>
        <p:sp>
          <p:nvSpPr>
            <p:cNvPr id="11278" name="Oval 24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79" name="Oval 25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682" name="Oval 26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81" name="Oval 27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0684" name="Oval 28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83" name="Oval 29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11271" name="Group 30"/>
          <p:cNvGrpSpPr>
            <a:grpSpLocks/>
          </p:cNvGrpSpPr>
          <p:nvPr/>
        </p:nvGrpSpPr>
        <p:grpSpPr bwMode="auto">
          <a:xfrm>
            <a:off x="158552" y="4581128"/>
            <a:ext cx="381000" cy="381000"/>
            <a:chOff x="2078" y="1680"/>
            <a:chExt cx="1615" cy="1615"/>
          </a:xfrm>
        </p:grpSpPr>
        <p:sp>
          <p:nvSpPr>
            <p:cNvPr id="11272" name="Oval 31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73" name="Oval 32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689" name="Oval 33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75" name="Oval 34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0691" name="Oval 35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77" name="Oval 36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72946369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8" name="Rectangle 10"/>
          <p:cNvSpPr>
            <a:spLocks noChangeArrowheads="1"/>
          </p:cNvSpPr>
          <p:nvPr/>
        </p:nvSpPr>
        <p:spPr bwMode="auto">
          <a:xfrm>
            <a:off x="1308720" y="247000"/>
            <a:ext cx="7727776" cy="661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3700" b="1" dirty="0" smtClean="0">
                <a:solidFill>
                  <a:prstClr val="white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КАЧЕСТВА, НЕОБХОДИМЫЕ КЧ </a:t>
            </a:r>
            <a:endParaRPr lang="ru-RU" altLang="ru-RU" sz="3700" b="1" dirty="0">
              <a:solidFill>
                <a:prstClr val="white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292" name="Rectangle 11"/>
          <p:cNvSpPr>
            <a:spLocks noChangeArrowheads="1"/>
          </p:cNvSpPr>
          <p:nvPr/>
        </p:nvSpPr>
        <p:spPr bwMode="auto">
          <a:xfrm>
            <a:off x="539552" y="1412776"/>
            <a:ext cx="8347364" cy="2739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spcAft>
                <a:spcPts val="2400"/>
              </a:spcAft>
              <a:tabLst>
                <a:tab pos="685800" algn="l"/>
              </a:tabLst>
            </a:pPr>
            <a:r>
              <a:rPr lang="ru-RU" alt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профессионализм;</a:t>
            </a:r>
          </a:p>
          <a:p>
            <a:pPr>
              <a:spcAft>
                <a:spcPts val="2400"/>
              </a:spcAft>
              <a:tabLst>
                <a:tab pos="685800" algn="l"/>
              </a:tabLst>
            </a:pPr>
            <a:r>
              <a:rPr lang="ru-RU" alt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психологическая устойчивость;</a:t>
            </a:r>
          </a:p>
          <a:p>
            <a:pPr>
              <a:spcAft>
                <a:spcPts val="2400"/>
              </a:spcAft>
              <a:tabLst>
                <a:tab pos="685800" algn="l"/>
              </a:tabLst>
            </a:pPr>
            <a:r>
              <a:rPr lang="ru-RU" alt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высокие организаторские качества;</a:t>
            </a:r>
          </a:p>
          <a:p>
            <a:pPr>
              <a:spcAft>
                <a:spcPts val="2400"/>
              </a:spcAft>
              <a:tabLst>
                <a:tab pos="685800" algn="l"/>
              </a:tabLst>
            </a:pPr>
            <a:r>
              <a:rPr lang="ru-RU" alt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способность к психологическим контактам;</a:t>
            </a:r>
          </a:p>
        </p:txBody>
      </p:sp>
      <p:sp>
        <p:nvSpPr>
          <p:cNvPr id="12293" name="Rectangle 12"/>
          <p:cNvSpPr>
            <a:spLocks noChangeArrowheads="1"/>
          </p:cNvSpPr>
          <p:nvPr/>
        </p:nvSpPr>
        <p:spPr bwMode="auto">
          <a:xfrm>
            <a:off x="539552" y="4290017"/>
            <a:ext cx="86106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spcAft>
                <a:spcPts val="2400"/>
              </a:spcAft>
              <a:tabLst>
                <a:tab pos="685800" algn="l"/>
              </a:tabLst>
            </a:pPr>
            <a:r>
              <a:rPr lang="ru-RU" alt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психологическая совместимость с соратниками;</a:t>
            </a:r>
          </a:p>
        </p:txBody>
      </p:sp>
      <p:sp>
        <p:nvSpPr>
          <p:cNvPr id="12294" name="Rectangle 13"/>
          <p:cNvSpPr>
            <a:spLocks noChangeArrowheads="1"/>
          </p:cNvSpPr>
          <p:nvPr/>
        </p:nvSpPr>
        <p:spPr bwMode="auto">
          <a:xfrm>
            <a:off x="533400" y="4979070"/>
            <a:ext cx="75438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spcAft>
                <a:spcPts val="2400"/>
              </a:spcAft>
              <a:tabLst>
                <a:tab pos="685800" algn="l"/>
              </a:tabLst>
            </a:pPr>
            <a:r>
              <a:rPr lang="ru-RU" alt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высокие морально-этические качества;</a:t>
            </a:r>
          </a:p>
        </p:txBody>
      </p:sp>
      <p:sp>
        <p:nvSpPr>
          <p:cNvPr id="12295" name="Rectangle 14"/>
          <p:cNvSpPr>
            <a:spLocks noChangeArrowheads="1"/>
          </p:cNvSpPr>
          <p:nvPr/>
        </p:nvSpPr>
        <p:spPr bwMode="auto">
          <a:xfrm>
            <a:off x="533400" y="5643245"/>
            <a:ext cx="78486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spcAft>
                <a:spcPts val="2400"/>
              </a:spcAft>
              <a:tabLst>
                <a:tab pos="685800" algn="l"/>
              </a:tabLst>
            </a:pPr>
            <a:r>
              <a:rPr lang="ru-RU" alt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способность к компромиссам без потери основных приоритетов.</a:t>
            </a:r>
          </a:p>
        </p:txBody>
      </p:sp>
      <p:grpSp>
        <p:nvGrpSpPr>
          <p:cNvPr id="12296" name="Group 15"/>
          <p:cNvGrpSpPr>
            <a:grpSpLocks/>
          </p:cNvGrpSpPr>
          <p:nvPr/>
        </p:nvGrpSpPr>
        <p:grpSpPr bwMode="auto">
          <a:xfrm>
            <a:off x="192810" y="1556792"/>
            <a:ext cx="304800" cy="304800"/>
            <a:chOff x="2078" y="1680"/>
            <a:chExt cx="1615" cy="1615"/>
          </a:xfrm>
        </p:grpSpPr>
        <p:sp>
          <p:nvSpPr>
            <p:cNvPr id="12339" name="Oval 16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40" name="Oval 17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266" name="Oval 18"/>
            <p:cNvSpPr>
              <a:spLocks noChangeArrowheads="1"/>
            </p:cNvSpPr>
            <p:nvPr/>
          </p:nvSpPr>
          <p:spPr bwMode="gray">
            <a:xfrm>
              <a:off x="2255" y="1857"/>
              <a:ext cx="1262" cy="126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42" name="Oval 19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53268" name="Oval 20"/>
            <p:cNvSpPr>
              <a:spLocks noChangeArrowheads="1"/>
            </p:cNvSpPr>
            <p:nvPr/>
          </p:nvSpPr>
          <p:spPr bwMode="gray">
            <a:xfrm>
              <a:off x="2339" y="1941"/>
              <a:ext cx="1093" cy="109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44" name="Oval 21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12297" name="Group 22"/>
          <p:cNvGrpSpPr>
            <a:grpSpLocks/>
          </p:cNvGrpSpPr>
          <p:nvPr/>
        </p:nvGrpSpPr>
        <p:grpSpPr bwMode="auto">
          <a:xfrm>
            <a:off x="198412" y="2269976"/>
            <a:ext cx="304800" cy="304800"/>
            <a:chOff x="2078" y="1680"/>
            <a:chExt cx="1615" cy="1615"/>
          </a:xfrm>
        </p:grpSpPr>
        <p:sp>
          <p:nvSpPr>
            <p:cNvPr id="12333" name="Oval 23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34" name="Oval 24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273" name="Oval 25"/>
            <p:cNvSpPr>
              <a:spLocks noChangeArrowheads="1"/>
            </p:cNvSpPr>
            <p:nvPr/>
          </p:nvSpPr>
          <p:spPr bwMode="gray">
            <a:xfrm>
              <a:off x="2255" y="1857"/>
              <a:ext cx="1262" cy="126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36" name="Oval 26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53275" name="Oval 27"/>
            <p:cNvSpPr>
              <a:spLocks noChangeArrowheads="1"/>
            </p:cNvSpPr>
            <p:nvPr/>
          </p:nvSpPr>
          <p:spPr bwMode="gray">
            <a:xfrm>
              <a:off x="2339" y="1941"/>
              <a:ext cx="1093" cy="109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38" name="Oval 28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12298" name="Group 29"/>
          <p:cNvGrpSpPr>
            <a:grpSpLocks/>
          </p:cNvGrpSpPr>
          <p:nvPr/>
        </p:nvGrpSpPr>
        <p:grpSpPr bwMode="auto">
          <a:xfrm>
            <a:off x="192716" y="2990056"/>
            <a:ext cx="304800" cy="304800"/>
            <a:chOff x="2078" y="1680"/>
            <a:chExt cx="1615" cy="1615"/>
          </a:xfrm>
        </p:grpSpPr>
        <p:sp>
          <p:nvSpPr>
            <p:cNvPr id="12327" name="Oval 30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28" name="Oval 31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280" name="Oval 32"/>
            <p:cNvSpPr>
              <a:spLocks noChangeArrowheads="1"/>
            </p:cNvSpPr>
            <p:nvPr/>
          </p:nvSpPr>
          <p:spPr bwMode="gray">
            <a:xfrm>
              <a:off x="2255" y="1857"/>
              <a:ext cx="1262" cy="126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30" name="Oval 33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53282" name="Oval 34"/>
            <p:cNvSpPr>
              <a:spLocks noChangeArrowheads="1"/>
            </p:cNvSpPr>
            <p:nvPr/>
          </p:nvSpPr>
          <p:spPr bwMode="gray">
            <a:xfrm>
              <a:off x="2339" y="1941"/>
              <a:ext cx="1093" cy="109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32" name="Oval 35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12299" name="Group 36"/>
          <p:cNvGrpSpPr>
            <a:grpSpLocks/>
          </p:cNvGrpSpPr>
          <p:nvPr/>
        </p:nvGrpSpPr>
        <p:grpSpPr bwMode="auto">
          <a:xfrm>
            <a:off x="192622" y="3717032"/>
            <a:ext cx="304800" cy="304800"/>
            <a:chOff x="2078" y="1680"/>
            <a:chExt cx="1615" cy="1615"/>
          </a:xfrm>
        </p:grpSpPr>
        <p:sp>
          <p:nvSpPr>
            <p:cNvPr id="12321" name="Oval 37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22" name="Oval 38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287" name="Oval 39"/>
            <p:cNvSpPr>
              <a:spLocks noChangeArrowheads="1"/>
            </p:cNvSpPr>
            <p:nvPr/>
          </p:nvSpPr>
          <p:spPr bwMode="gray">
            <a:xfrm>
              <a:off x="2255" y="1857"/>
              <a:ext cx="1262" cy="126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24" name="Oval 40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53289" name="Oval 41"/>
            <p:cNvSpPr>
              <a:spLocks noChangeArrowheads="1"/>
            </p:cNvSpPr>
            <p:nvPr/>
          </p:nvSpPr>
          <p:spPr bwMode="gray">
            <a:xfrm>
              <a:off x="2339" y="1941"/>
              <a:ext cx="1093" cy="109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26" name="Oval 42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12300" name="Group 43"/>
          <p:cNvGrpSpPr>
            <a:grpSpLocks/>
          </p:cNvGrpSpPr>
          <p:nvPr/>
        </p:nvGrpSpPr>
        <p:grpSpPr bwMode="auto">
          <a:xfrm>
            <a:off x="210174" y="4403204"/>
            <a:ext cx="304800" cy="304800"/>
            <a:chOff x="2078" y="1680"/>
            <a:chExt cx="1615" cy="1615"/>
          </a:xfrm>
        </p:grpSpPr>
        <p:sp>
          <p:nvSpPr>
            <p:cNvPr id="12315" name="Oval 44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6" name="Oval 45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294" name="Oval 46"/>
            <p:cNvSpPr>
              <a:spLocks noChangeArrowheads="1"/>
            </p:cNvSpPr>
            <p:nvPr/>
          </p:nvSpPr>
          <p:spPr bwMode="gray">
            <a:xfrm>
              <a:off x="2255" y="1857"/>
              <a:ext cx="1262" cy="126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18" name="Oval 47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53296" name="Oval 48"/>
            <p:cNvSpPr>
              <a:spLocks noChangeArrowheads="1"/>
            </p:cNvSpPr>
            <p:nvPr/>
          </p:nvSpPr>
          <p:spPr bwMode="gray">
            <a:xfrm>
              <a:off x="2339" y="1941"/>
              <a:ext cx="1093" cy="109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20" name="Oval 49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12301" name="Group 50"/>
          <p:cNvGrpSpPr>
            <a:grpSpLocks/>
          </p:cNvGrpSpPr>
          <p:nvPr/>
        </p:nvGrpSpPr>
        <p:grpSpPr bwMode="auto">
          <a:xfrm>
            <a:off x="201535" y="5122731"/>
            <a:ext cx="304800" cy="304800"/>
            <a:chOff x="2078" y="1680"/>
            <a:chExt cx="1615" cy="1615"/>
          </a:xfrm>
        </p:grpSpPr>
        <p:sp>
          <p:nvSpPr>
            <p:cNvPr id="12309" name="Oval 51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0" name="Oval 52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301" name="Oval 53"/>
            <p:cNvSpPr>
              <a:spLocks noChangeArrowheads="1"/>
            </p:cNvSpPr>
            <p:nvPr/>
          </p:nvSpPr>
          <p:spPr bwMode="gray">
            <a:xfrm>
              <a:off x="2255" y="1857"/>
              <a:ext cx="1262" cy="126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12" name="Oval 54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53303" name="Oval 55"/>
            <p:cNvSpPr>
              <a:spLocks noChangeArrowheads="1"/>
            </p:cNvSpPr>
            <p:nvPr/>
          </p:nvSpPr>
          <p:spPr bwMode="gray">
            <a:xfrm>
              <a:off x="2339" y="1941"/>
              <a:ext cx="1093" cy="109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14" name="Oval 56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12302" name="Group 57"/>
          <p:cNvGrpSpPr>
            <a:grpSpLocks/>
          </p:cNvGrpSpPr>
          <p:nvPr/>
        </p:nvGrpSpPr>
        <p:grpSpPr bwMode="auto">
          <a:xfrm>
            <a:off x="215702" y="5788496"/>
            <a:ext cx="304800" cy="304800"/>
            <a:chOff x="2078" y="1680"/>
            <a:chExt cx="1615" cy="1615"/>
          </a:xfrm>
        </p:grpSpPr>
        <p:sp>
          <p:nvSpPr>
            <p:cNvPr id="12303" name="Oval 58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4" name="Oval 59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308" name="Oval 60"/>
            <p:cNvSpPr>
              <a:spLocks noChangeArrowheads="1"/>
            </p:cNvSpPr>
            <p:nvPr/>
          </p:nvSpPr>
          <p:spPr bwMode="gray">
            <a:xfrm>
              <a:off x="2255" y="1857"/>
              <a:ext cx="1262" cy="126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06" name="Oval 61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53310" name="Oval 62"/>
            <p:cNvSpPr>
              <a:spLocks noChangeArrowheads="1"/>
            </p:cNvSpPr>
            <p:nvPr/>
          </p:nvSpPr>
          <p:spPr bwMode="gray">
            <a:xfrm>
              <a:off x="2339" y="1941"/>
              <a:ext cx="1093" cy="109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08" name="Oval 63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569255070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1"/>
          <p:cNvSpPr>
            <a:spLocks noChangeArrowheads="1"/>
          </p:cNvSpPr>
          <p:nvPr/>
        </p:nvSpPr>
        <p:spPr bwMode="auto">
          <a:xfrm>
            <a:off x="533400" y="4287490"/>
            <a:ext cx="3810000" cy="130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10000"/>
              </a:lnSpc>
              <a:tabLst>
                <a:tab pos="685800" algn="l"/>
              </a:tabLst>
            </a:pPr>
            <a:r>
              <a:rPr lang="ru-RU" altLang="ru-RU" sz="36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письменного общения;</a:t>
            </a:r>
          </a:p>
        </p:txBody>
      </p:sp>
      <p:sp>
        <p:nvSpPr>
          <p:cNvPr id="13315" name="Rectangle 11"/>
          <p:cNvSpPr>
            <a:spLocks noChangeArrowheads="1"/>
          </p:cNvSpPr>
          <p:nvPr/>
        </p:nvSpPr>
        <p:spPr bwMode="auto">
          <a:xfrm>
            <a:off x="685800" y="1566341"/>
            <a:ext cx="4724400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60000"/>
              </a:lnSpc>
              <a:tabLst>
                <a:tab pos="685800" algn="l"/>
              </a:tabLst>
            </a:pPr>
            <a:r>
              <a:rPr lang="ru-RU" altLang="ru-RU" sz="3700" b="1" i="1" u="sng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Знания:</a:t>
            </a:r>
          </a:p>
        </p:txBody>
      </p:sp>
      <p:sp>
        <p:nvSpPr>
          <p:cNvPr id="13316" name="Rectangle 13"/>
          <p:cNvSpPr>
            <a:spLocks noChangeArrowheads="1"/>
          </p:cNvSpPr>
          <p:nvPr/>
        </p:nvSpPr>
        <p:spPr bwMode="auto">
          <a:xfrm>
            <a:off x="533400" y="2869034"/>
            <a:ext cx="3810000" cy="130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10000"/>
              </a:lnSpc>
              <a:tabLst>
                <a:tab pos="685800" algn="l"/>
              </a:tabLst>
            </a:pPr>
            <a:r>
              <a:rPr lang="ru-RU" altLang="ru-RU" sz="36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вербального общения;</a:t>
            </a:r>
          </a:p>
        </p:txBody>
      </p:sp>
      <p:grpSp>
        <p:nvGrpSpPr>
          <p:cNvPr id="13317" name="Group 15"/>
          <p:cNvGrpSpPr>
            <a:grpSpLocks/>
          </p:cNvGrpSpPr>
          <p:nvPr/>
        </p:nvGrpSpPr>
        <p:grpSpPr bwMode="auto">
          <a:xfrm>
            <a:off x="152400" y="3068960"/>
            <a:ext cx="304800" cy="304800"/>
            <a:chOff x="2078" y="1680"/>
            <a:chExt cx="1615" cy="1615"/>
          </a:xfrm>
        </p:grpSpPr>
        <p:sp>
          <p:nvSpPr>
            <p:cNvPr id="13350" name="Oval 16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51" name="Oval 17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290" name="Oval 18"/>
            <p:cNvSpPr>
              <a:spLocks noChangeArrowheads="1"/>
            </p:cNvSpPr>
            <p:nvPr/>
          </p:nvSpPr>
          <p:spPr bwMode="gray">
            <a:xfrm>
              <a:off x="2255" y="1857"/>
              <a:ext cx="1262" cy="126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53" name="Oval 19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54292" name="Oval 20"/>
            <p:cNvSpPr>
              <a:spLocks noChangeArrowheads="1"/>
            </p:cNvSpPr>
            <p:nvPr/>
          </p:nvSpPr>
          <p:spPr bwMode="gray">
            <a:xfrm>
              <a:off x="2339" y="1941"/>
              <a:ext cx="1093" cy="109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55" name="Oval 21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13318" name="Group 22"/>
          <p:cNvGrpSpPr>
            <a:grpSpLocks/>
          </p:cNvGrpSpPr>
          <p:nvPr/>
        </p:nvGrpSpPr>
        <p:grpSpPr bwMode="auto">
          <a:xfrm>
            <a:off x="152400" y="4516760"/>
            <a:ext cx="304800" cy="304800"/>
            <a:chOff x="2078" y="1680"/>
            <a:chExt cx="1615" cy="1615"/>
          </a:xfrm>
        </p:grpSpPr>
        <p:sp>
          <p:nvSpPr>
            <p:cNvPr id="13344" name="Oval 23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45" name="Oval 24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297" name="Oval 25"/>
            <p:cNvSpPr>
              <a:spLocks noChangeArrowheads="1"/>
            </p:cNvSpPr>
            <p:nvPr/>
          </p:nvSpPr>
          <p:spPr bwMode="gray">
            <a:xfrm>
              <a:off x="2255" y="1857"/>
              <a:ext cx="1262" cy="126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47" name="Oval 26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54299" name="Oval 27"/>
            <p:cNvSpPr>
              <a:spLocks noChangeArrowheads="1"/>
            </p:cNvSpPr>
            <p:nvPr/>
          </p:nvSpPr>
          <p:spPr bwMode="gray">
            <a:xfrm>
              <a:off x="2339" y="1941"/>
              <a:ext cx="1093" cy="109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49" name="Oval 28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sp>
        <p:nvSpPr>
          <p:cNvPr id="13319" name="Rectangle 12"/>
          <p:cNvSpPr>
            <a:spLocks noChangeArrowheads="1"/>
          </p:cNvSpPr>
          <p:nvPr/>
        </p:nvSpPr>
        <p:spPr bwMode="auto">
          <a:xfrm>
            <a:off x="4495800" y="1561552"/>
            <a:ext cx="4419600" cy="1003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60000"/>
              </a:lnSpc>
              <a:tabLst>
                <a:tab pos="685800" algn="l"/>
              </a:tabLst>
            </a:pPr>
            <a:r>
              <a:rPr lang="ru-RU" altLang="ru-RU" sz="3700" b="1" i="1" u="sng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Умения (навыки):</a:t>
            </a:r>
          </a:p>
        </p:txBody>
      </p:sp>
      <p:sp>
        <p:nvSpPr>
          <p:cNvPr id="13320" name="Rectangle 14"/>
          <p:cNvSpPr>
            <a:spLocks noChangeArrowheads="1"/>
          </p:cNvSpPr>
          <p:nvPr/>
        </p:nvSpPr>
        <p:spPr bwMode="auto">
          <a:xfrm>
            <a:off x="4419600" y="2642716"/>
            <a:ext cx="4495800" cy="273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ct val="160000"/>
              </a:lnSpc>
              <a:tabLst>
                <a:tab pos="685800" algn="l"/>
              </a:tabLst>
            </a:pPr>
            <a:r>
              <a:rPr lang="ru-RU" altLang="ru-RU" sz="36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слушать;</a:t>
            </a:r>
          </a:p>
          <a:p>
            <a:pPr>
              <a:lnSpc>
                <a:spcPct val="160000"/>
              </a:lnSpc>
              <a:tabLst>
                <a:tab pos="685800" algn="l"/>
              </a:tabLst>
            </a:pPr>
            <a:r>
              <a:rPr lang="ru-RU" altLang="ru-RU" sz="36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вести переговоры;</a:t>
            </a:r>
          </a:p>
          <a:p>
            <a:pPr>
              <a:lnSpc>
                <a:spcPct val="160000"/>
              </a:lnSpc>
              <a:tabLst>
                <a:tab pos="685800" algn="l"/>
              </a:tabLst>
            </a:pPr>
            <a:r>
              <a:rPr lang="ru-RU" altLang="ru-RU" sz="36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обучать.</a:t>
            </a:r>
          </a:p>
        </p:txBody>
      </p:sp>
      <p:grpSp>
        <p:nvGrpSpPr>
          <p:cNvPr id="13321" name="Group 29"/>
          <p:cNvGrpSpPr>
            <a:grpSpLocks/>
          </p:cNvGrpSpPr>
          <p:nvPr/>
        </p:nvGrpSpPr>
        <p:grpSpPr bwMode="auto">
          <a:xfrm>
            <a:off x="4040098" y="3097832"/>
            <a:ext cx="304800" cy="304800"/>
            <a:chOff x="2078" y="1680"/>
            <a:chExt cx="1615" cy="1615"/>
          </a:xfrm>
        </p:grpSpPr>
        <p:sp>
          <p:nvSpPr>
            <p:cNvPr id="13338" name="Oval 30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39" name="Oval 31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304" name="Oval 32"/>
            <p:cNvSpPr>
              <a:spLocks noChangeArrowheads="1"/>
            </p:cNvSpPr>
            <p:nvPr/>
          </p:nvSpPr>
          <p:spPr bwMode="gray">
            <a:xfrm>
              <a:off x="2255" y="1857"/>
              <a:ext cx="1262" cy="126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41" name="Oval 33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54306" name="Oval 34"/>
            <p:cNvSpPr>
              <a:spLocks noChangeArrowheads="1"/>
            </p:cNvSpPr>
            <p:nvPr/>
          </p:nvSpPr>
          <p:spPr bwMode="gray">
            <a:xfrm>
              <a:off x="2339" y="1941"/>
              <a:ext cx="1093" cy="109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43" name="Oval 35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13322" name="Group 36"/>
          <p:cNvGrpSpPr>
            <a:grpSpLocks/>
          </p:cNvGrpSpPr>
          <p:nvPr/>
        </p:nvGrpSpPr>
        <p:grpSpPr bwMode="auto">
          <a:xfrm>
            <a:off x="4038600" y="3933056"/>
            <a:ext cx="304800" cy="304800"/>
            <a:chOff x="2078" y="1680"/>
            <a:chExt cx="1615" cy="1615"/>
          </a:xfrm>
        </p:grpSpPr>
        <p:sp>
          <p:nvSpPr>
            <p:cNvPr id="13332" name="Oval 37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33" name="Oval 38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311" name="Oval 39"/>
            <p:cNvSpPr>
              <a:spLocks noChangeArrowheads="1"/>
            </p:cNvSpPr>
            <p:nvPr/>
          </p:nvSpPr>
          <p:spPr bwMode="gray">
            <a:xfrm>
              <a:off x="2255" y="1857"/>
              <a:ext cx="1262" cy="126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35" name="Oval 40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54313" name="Oval 41"/>
            <p:cNvSpPr>
              <a:spLocks noChangeArrowheads="1"/>
            </p:cNvSpPr>
            <p:nvPr/>
          </p:nvSpPr>
          <p:spPr bwMode="gray">
            <a:xfrm>
              <a:off x="2339" y="1941"/>
              <a:ext cx="1093" cy="109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37" name="Oval 42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13323" name="Group 43"/>
          <p:cNvGrpSpPr>
            <a:grpSpLocks/>
          </p:cNvGrpSpPr>
          <p:nvPr/>
        </p:nvGrpSpPr>
        <p:grpSpPr bwMode="auto">
          <a:xfrm>
            <a:off x="4038600" y="4797152"/>
            <a:ext cx="304800" cy="304800"/>
            <a:chOff x="2078" y="1680"/>
            <a:chExt cx="1615" cy="1615"/>
          </a:xfrm>
        </p:grpSpPr>
        <p:sp>
          <p:nvSpPr>
            <p:cNvPr id="13326" name="Oval 44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27" name="Oval 45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318" name="Oval 46"/>
            <p:cNvSpPr>
              <a:spLocks noChangeArrowheads="1"/>
            </p:cNvSpPr>
            <p:nvPr/>
          </p:nvSpPr>
          <p:spPr bwMode="gray">
            <a:xfrm>
              <a:off x="2255" y="1857"/>
              <a:ext cx="1262" cy="126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29" name="Oval 47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54320" name="Oval 48"/>
            <p:cNvSpPr>
              <a:spLocks noChangeArrowheads="1"/>
            </p:cNvSpPr>
            <p:nvPr/>
          </p:nvSpPr>
          <p:spPr bwMode="gray">
            <a:xfrm>
              <a:off x="2339" y="1941"/>
              <a:ext cx="1093" cy="109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31" name="Oval 49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sp>
        <p:nvSpPr>
          <p:cNvPr id="54282" name="Rectangle 10"/>
          <p:cNvSpPr>
            <a:spLocks noChangeArrowheads="1"/>
          </p:cNvSpPr>
          <p:nvPr/>
        </p:nvSpPr>
        <p:spPr bwMode="auto">
          <a:xfrm>
            <a:off x="1224586" y="319008"/>
            <a:ext cx="7960834" cy="661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3700" b="1" dirty="0" smtClean="0">
                <a:solidFill>
                  <a:prstClr val="white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КОММУНИКАТИВНЫЕ КАЧЕСТВА </a:t>
            </a:r>
            <a:endParaRPr lang="ru-RU" altLang="ru-RU" sz="3700" b="1" dirty="0">
              <a:solidFill>
                <a:prstClr val="white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874843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"/>
          <p:cNvSpPr>
            <a:spLocks noChangeArrowheads="1"/>
          </p:cNvSpPr>
          <p:nvPr/>
        </p:nvSpPr>
        <p:spPr bwMode="auto">
          <a:xfrm>
            <a:off x="179512" y="1492329"/>
            <a:ext cx="8686800" cy="280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altLang="ru-RU" sz="44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Вы не можете знать абсолютно все обо всем на свете, но </a:t>
            </a:r>
            <a:r>
              <a:rPr lang="ru-RU" altLang="ru-RU" sz="44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вы </a:t>
            </a:r>
            <a:r>
              <a:rPr lang="ru-RU" altLang="ru-RU" sz="44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должны знать о том, где можно найти нужную информацию</a:t>
            </a:r>
          </a:p>
        </p:txBody>
      </p:sp>
      <p:pic>
        <p:nvPicPr>
          <p:cNvPr id="14339" name="Picture 11" descr="Рисунок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437111"/>
            <a:ext cx="2016224" cy="2150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1187624" y="-99392"/>
            <a:ext cx="7960834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4000" b="1" dirty="0" smtClean="0">
                <a:solidFill>
                  <a:prstClr val="white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ИНФОРМАЦИОННОЕ </a:t>
            </a:r>
          </a:p>
          <a:p>
            <a:pPr algn="ctr" eaLnBrk="0" hangingPunct="0"/>
            <a:r>
              <a:rPr lang="ru-RU" altLang="ru-RU" sz="4000" b="1" dirty="0" smtClean="0">
                <a:solidFill>
                  <a:prstClr val="white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САМООБСЛУЖИВАНИЕ КЧ</a:t>
            </a:r>
            <a:endParaRPr lang="ru-RU" altLang="ru-RU" sz="4000" b="1" dirty="0">
              <a:solidFill>
                <a:prstClr val="white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5993213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ChangeArrowheads="1"/>
          </p:cNvSpPr>
          <p:nvPr/>
        </p:nvSpPr>
        <p:spPr bwMode="auto">
          <a:xfrm>
            <a:off x="641920" y="1605855"/>
            <a:ext cx="8250560" cy="4847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spcAft>
                <a:spcPts val="5400"/>
              </a:spcAft>
            </a:pPr>
            <a:r>
              <a:rPr lang="ru-RU" altLang="ru-RU" sz="44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активное сотрудничество                 и общение </a:t>
            </a:r>
            <a:r>
              <a:rPr lang="ru-RU" altLang="ru-RU" sz="44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 самыми разными людьми и </a:t>
            </a:r>
            <a:r>
              <a:rPr lang="ru-RU" altLang="ru-RU" sz="44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структурами;</a:t>
            </a:r>
          </a:p>
          <a:p>
            <a:pPr>
              <a:spcAft>
                <a:spcPts val="5400"/>
              </a:spcAft>
            </a:pPr>
            <a:r>
              <a:rPr lang="ru-RU" altLang="ru-RU" sz="44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быстрое                         разрешение                      проблем.</a:t>
            </a:r>
            <a:endParaRPr lang="ru-RU" altLang="ru-RU" sz="44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1687" name="Rectangle 7"/>
          <p:cNvSpPr>
            <a:spLocks noChangeArrowheads="1"/>
          </p:cNvSpPr>
          <p:nvPr/>
        </p:nvSpPr>
        <p:spPr bwMode="auto">
          <a:xfrm>
            <a:off x="1226346" y="226675"/>
            <a:ext cx="7810150" cy="754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4300" b="1" dirty="0" smtClean="0">
                <a:solidFill>
                  <a:prstClr val="white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УСПЕХ ДЕЯТЕЛЬНОСТИ КЧ</a:t>
            </a:r>
            <a:endParaRPr lang="ru-RU" altLang="ru-RU" sz="4300" b="1" dirty="0">
              <a:solidFill>
                <a:prstClr val="white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107504" y="1803119"/>
            <a:ext cx="537443" cy="538121"/>
            <a:chOff x="2078" y="1680"/>
            <a:chExt cx="1615" cy="1615"/>
          </a:xfrm>
        </p:grpSpPr>
        <p:sp>
          <p:nvSpPr>
            <p:cNvPr id="5" name="Oval 16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Oval 17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Oval 18"/>
            <p:cNvSpPr>
              <a:spLocks noChangeArrowheads="1"/>
            </p:cNvSpPr>
            <p:nvPr/>
          </p:nvSpPr>
          <p:spPr bwMode="gray">
            <a:xfrm>
              <a:off x="2255" y="1857"/>
              <a:ext cx="1262" cy="126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Oval 19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9" name="Oval 20"/>
            <p:cNvSpPr>
              <a:spLocks noChangeArrowheads="1"/>
            </p:cNvSpPr>
            <p:nvPr/>
          </p:nvSpPr>
          <p:spPr bwMode="gray">
            <a:xfrm>
              <a:off x="2339" y="1941"/>
              <a:ext cx="1093" cy="109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Oval 21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11" name="Group 22"/>
          <p:cNvGrpSpPr>
            <a:grpSpLocks/>
          </p:cNvGrpSpPr>
          <p:nvPr/>
        </p:nvGrpSpPr>
        <p:grpSpPr bwMode="auto">
          <a:xfrm>
            <a:off x="107504" y="4437112"/>
            <a:ext cx="537443" cy="538121"/>
            <a:chOff x="2078" y="1680"/>
            <a:chExt cx="1615" cy="1615"/>
          </a:xfrm>
        </p:grpSpPr>
        <p:sp>
          <p:nvSpPr>
            <p:cNvPr id="12" name="Oval 23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Oval 24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Oval 25"/>
            <p:cNvSpPr>
              <a:spLocks noChangeArrowheads="1"/>
            </p:cNvSpPr>
            <p:nvPr/>
          </p:nvSpPr>
          <p:spPr bwMode="gray">
            <a:xfrm>
              <a:off x="2255" y="1857"/>
              <a:ext cx="1262" cy="126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Oval 26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16" name="Oval 27"/>
            <p:cNvSpPr>
              <a:spLocks noChangeArrowheads="1"/>
            </p:cNvSpPr>
            <p:nvPr/>
          </p:nvSpPr>
          <p:spPr bwMode="gray">
            <a:xfrm>
              <a:off x="2339" y="1941"/>
              <a:ext cx="1093" cy="109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Oval 28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pic>
        <p:nvPicPr>
          <p:cNvPr id="5122" name="Picture 2" descr="https://cdn3.mti.edu.ru/mbschool-article/articles201709/img3/img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880818"/>
            <a:ext cx="4104456" cy="271653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0217432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7" name="Object 12"/>
          <p:cNvGraphicFramePr>
            <a:graphicFrameLocks noChangeAspect="1"/>
          </p:cNvGraphicFramePr>
          <p:nvPr/>
        </p:nvGraphicFramePr>
        <p:xfrm>
          <a:off x="6488113" y="1500188"/>
          <a:ext cx="1504950" cy="286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2" name="Visio" r:id="rId4" imgW="1696613" imgH="3233562" progId="Visio.Drawing.11">
                  <p:embed/>
                </p:oleObj>
              </mc:Choice>
              <mc:Fallback>
                <p:oleObj name="Visio" r:id="rId4" imgW="1696613" imgH="3233562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88113" y="1500188"/>
                        <a:ext cx="1504950" cy="2867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1187624" y="-80342"/>
            <a:ext cx="7972872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algn="ctr" eaLnBrk="0" hangingPunct="0">
              <a:defRPr sz="4800" b="1">
                <a:solidFill>
                  <a:prstClr val="white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altLang="ru-RU" sz="4000" dirty="0" smtClean="0"/>
              <a:t>ДВУХСТОРОННИЙ КАНАЛ </a:t>
            </a:r>
          </a:p>
          <a:p>
            <a:r>
              <a:rPr lang="ru-RU" altLang="ru-RU" sz="4000" dirty="0" smtClean="0"/>
              <a:t>КОММУНИКАЦИИ</a:t>
            </a:r>
            <a:endParaRPr lang="ru-RU" altLang="ru-RU" sz="4000" dirty="0"/>
          </a:p>
        </p:txBody>
      </p:sp>
      <p:graphicFrame>
        <p:nvGraphicFramePr>
          <p:cNvPr id="16389" name="Object 5"/>
          <p:cNvGraphicFramePr>
            <a:graphicFrameLocks noChangeAspect="1"/>
          </p:cNvGraphicFramePr>
          <p:nvPr/>
        </p:nvGraphicFramePr>
        <p:xfrm>
          <a:off x="762000" y="1319213"/>
          <a:ext cx="1778000" cy="3392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3" name="Visio" r:id="rId6" imgW="1696613" imgH="3233562" progId="Visio.Drawing.11">
                  <p:embed/>
                </p:oleObj>
              </mc:Choice>
              <mc:Fallback>
                <p:oleObj name="Visio" r:id="rId6" imgW="1696613" imgH="3233562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319213"/>
                        <a:ext cx="1778000" cy="3392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4079497"/>
              </p:ext>
            </p:extLst>
          </p:nvPr>
        </p:nvGraphicFramePr>
        <p:xfrm>
          <a:off x="4877963" y="1447801"/>
          <a:ext cx="1778000" cy="3389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4" name="Visio" r:id="rId7" imgW="1696613" imgH="3233562" progId="Visio.Drawing.11">
                  <p:embed/>
                </p:oleObj>
              </mc:Choice>
              <mc:Fallback>
                <p:oleObj name="Visio" r:id="rId7" imgW="1696613" imgH="3233562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7963" y="1447801"/>
                        <a:ext cx="1778000" cy="3389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1" name="AutoShape 7"/>
          <p:cNvSpPr>
            <a:spLocks noChangeArrowheads="1"/>
          </p:cNvSpPr>
          <p:nvPr/>
        </p:nvSpPr>
        <p:spPr bwMode="auto">
          <a:xfrm>
            <a:off x="2913633" y="2212280"/>
            <a:ext cx="1730375" cy="928688"/>
          </a:xfrm>
          <a:prstGeom prst="rightArrow">
            <a:avLst>
              <a:gd name="adj1" fmla="val 50000"/>
              <a:gd name="adj2" fmla="val 46581"/>
            </a:avLst>
          </a:prstGeom>
          <a:solidFill>
            <a:srgbClr val="006600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endParaRPr lang="ru-RU">
              <a:solidFill>
                <a:srgbClr val="0066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392" name="AutoShape 8"/>
          <p:cNvSpPr>
            <a:spLocks noChangeArrowheads="1"/>
          </p:cNvSpPr>
          <p:nvPr/>
        </p:nvSpPr>
        <p:spPr bwMode="auto">
          <a:xfrm rot="10658109">
            <a:off x="2519013" y="4851019"/>
            <a:ext cx="3209925" cy="1336461"/>
          </a:xfrm>
          <a:custGeom>
            <a:avLst/>
            <a:gdLst>
              <a:gd name="T0" fmla="*/ 1604814 w 21600"/>
              <a:gd name="T1" fmla="*/ 0 h 21600"/>
              <a:gd name="T2" fmla="*/ 401241 w 21600"/>
              <a:gd name="T3" fmla="*/ 676275 h 21600"/>
              <a:gd name="T4" fmla="*/ 1604814 w 21600"/>
              <a:gd name="T5" fmla="*/ 338138 h 21600"/>
              <a:gd name="T6" fmla="*/ 3611166 w 21600"/>
              <a:gd name="T7" fmla="*/ 676275 h 21600"/>
              <a:gd name="T8" fmla="*/ 2808684 w 21600"/>
              <a:gd name="T9" fmla="*/ 1014413 h 21600"/>
              <a:gd name="T10" fmla="*/ 2006203 w 21600"/>
              <a:gd name="T11" fmla="*/ 676275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006600"/>
          </a:solidFill>
          <a:ln w="19050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rot="10800000" wrap="none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endParaRPr lang="ru-RU"/>
          </a:p>
        </p:txBody>
      </p:sp>
      <p:sp>
        <p:nvSpPr>
          <p:cNvPr id="69641" name="Text Box 9"/>
          <p:cNvSpPr txBox="1">
            <a:spLocks noChangeArrowheads="1"/>
          </p:cNvSpPr>
          <p:nvPr/>
        </p:nvSpPr>
        <p:spPr bwMode="auto">
          <a:xfrm>
            <a:off x="323528" y="4797152"/>
            <a:ext cx="245451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sz="3200" b="1" i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Член ОПСА</a:t>
            </a:r>
          </a:p>
        </p:txBody>
      </p:sp>
      <p:sp>
        <p:nvSpPr>
          <p:cNvPr id="69642" name="Text Box 10"/>
          <p:cNvSpPr txBox="1">
            <a:spLocks noChangeArrowheads="1"/>
          </p:cNvSpPr>
          <p:nvPr/>
        </p:nvSpPr>
        <p:spPr bwMode="auto">
          <a:xfrm>
            <a:off x="5652120" y="4851157"/>
            <a:ext cx="3292352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3200" b="1" i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Руководство </a:t>
            </a:r>
          </a:p>
          <a:p>
            <a:pPr algn="ctr">
              <a:defRPr/>
            </a:pPr>
            <a:r>
              <a:rPr lang="ru-RU" altLang="ru-RU" sz="3200" b="1" i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Ассоциации</a:t>
            </a:r>
            <a:endParaRPr lang="ru-RU" altLang="ru-RU" sz="3200" b="1" i="1" dirty="0">
              <a:solidFill>
                <a:srgbClr val="C0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9643" name="Text Box 11"/>
          <p:cNvSpPr txBox="1">
            <a:spLocks noChangeArrowheads="1"/>
          </p:cNvSpPr>
          <p:nvPr/>
        </p:nvSpPr>
        <p:spPr bwMode="auto">
          <a:xfrm>
            <a:off x="2339752" y="6156593"/>
            <a:ext cx="322556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ru-RU"/>
            </a:defPPr>
            <a:lvl1pPr>
              <a:defRPr sz="2800" b="1" i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altLang="ru-RU" sz="3200" dirty="0">
                <a:effectLst/>
              </a:rPr>
              <a:t>Обратная связь</a:t>
            </a:r>
          </a:p>
        </p:txBody>
      </p:sp>
      <p:graphicFrame>
        <p:nvGraphicFramePr>
          <p:cNvPr id="16396" name="Object 13"/>
          <p:cNvGraphicFramePr>
            <a:graphicFrameLocks noChangeAspect="1"/>
          </p:cNvGraphicFramePr>
          <p:nvPr/>
        </p:nvGraphicFramePr>
        <p:xfrm>
          <a:off x="7435850" y="1957388"/>
          <a:ext cx="1504950" cy="286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5" name="Visio" r:id="rId8" imgW="1696613" imgH="3233562" progId="Visio.Drawing.11">
                  <p:embed/>
                </p:oleObj>
              </mc:Choice>
              <mc:Fallback>
                <p:oleObj name="Visio" r:id="rId8" imgW="1696613" imgH="3233562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35850" y="1957388"/>
                        <a:ext cx="1504950" cy="2867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29" name="Picture 81" descr="https://healthcarefinancials.files.wordpress.com/2010/01/red-man-figure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934" y="4094064"/>
            <a:ext cx="596082" cy="1514185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342524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2852936"/>
            <a:ext cx="8280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Благодарю за внимание!</a:t>
            </a:r>
            <a:endParaRPr lang="ru-RU" sz="54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12168" y="0"/>
            <a:ext cx="7308304" cy="1238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5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КЛЮЧЕВЫЕ ЧЛЕНЫ </a:t>
            </a:r>
            <a:r>
              <a:rPr lang="en-US" sz="35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/</a:t>
            </a:r>
            <a:r>
              <a:rPr lang="ru-RU" sz="35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ЛИДЕРЫ – ПРЕДСТАВИТЕЛИ НА МЕСТАХ</a:t>
            </a:r>
            <a:endParaRPr lang="ru-RU" sz="35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0855517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1187624" y="116632"/>
            <a:ext cx="7992888" cy="726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lnSpc>
                <a:spcPct val="130000"/>
              </a:lnSpc>
              <a:defRPr/>
            </a:pPr>
            <a:r>
              <a:rPr lang="ru-RU" altLang="ru-RU" sz="35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ОСНОВНАЯ ЦЕЛЬ АССОЦИАЦИИ</a:t>
            </a:r>
            <a:endParaRPr lang="en-US" altLang="ru-RU" sz="3500" b="1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5541" name="Rectangle 5"/>
          <p:cNvSpPr>
            <a:spLocks noChangeArrowheads="1"/>
          </p:cNvSpPr>
          <p:nvPr/>
        </p:nvSpPr>
        <p:spPr bwMode="auto">
          <a:xfrm>
            <a:off x="35496" y="2468503"/>
            <a:ext cx="8839200" cy="2400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altLang="ru-RU" sz="50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защита прав и законных интересов сестринского персонала </a:t>
            </a:r>
          </a:p>
        </p:txBody>
      </p:sp>
    </p:spTree>
    <p:extLst>
      <p:ext uri="{BB962C8B-B14F-4D97-AF65-F5344CB8AC3E}">
        <p14:creationId xmlns:p14="http://schemas.microsoft.com/office/powerpoint/2010/main" val="3419335142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1260648" y="182303"/>
            <a:ext cx="7847856" cy="726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lnSpc>
                <a:spcPct val="130000"/>
              </a:lnSpc>
              <a:defRPr/>
            </a:pPr>
            <a:r>
              <a:rPr lang="ru-RU" altLang="ru-RU" sz="3500" b="1" dirty="0" smtClean="0">
                <a:solidFill>
                  <a:prstClr val="white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ЕДИНЫЙ КОЛЛЕКТИВНЫЙ ГОЛОС</a:t>
            </a:r>
            <a:endParaRPr lang="en-US" altLang="ru-RU" sz="3500" b="1" dirty="0">
              <a:solidFill>
                <a:prstClr val="white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5541" name="Rectangle 5"/>
          <p:cNvSpPr>
            <a:spLocks noChangeArrowheads="1"/>
          </p:cNvSpPr>
          <p:nvPr/>
        </p:nvSpPr>
        <p:spPr bwMode="auto">
          <a:xfrm>
            <a:off x="35496" y="1306503"/>
            <a:ext cx="9073008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altLang="ru-RU" sz="36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Кто должен и может представлять интересы медицинских сестер </a:t>
            </a:r>
          </a:p>
          <a:p>
            <a:pPr algn="ctr" eaLnBrk="0" hangingPunct="0">
              <a:defRPr/>
            </a:pPr>
            <a:r>
              <a:rPr lang="ru-RU" altLang="ru-RU" sz="36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 решать проблемы сестринского дела?</a:t>
            </a:r>
            <a:endParaRPr lang="ru-RU" altLang="ru-RU" sz="36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3074" name="Picture 2" descr="http://iconsdig.com/images/original/Leader-standing-surrounded-circles-leadership-teams-3442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087469"/>
            <a:ext cx="4464496" cy="334837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588417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5" name="Rectangle 5"/>
          <p:cNvSpPr>
            <a:spLocks noChangeArrowheads="1"/>
          </p:cNvSpPr>
          <p:nvPr/>
        </p:nvSpPr>
        <p:spPr bwMode="auto">
          <a:xfrm>
            <a:off x="72008" y="1340768"/>
            <a:ext cx="9036496" cy="1661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34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интересы рядовых членов Ассоциации представляют главные и старшие медицинские </a:t>
            </a:r>
            <a:r>
              <a:rPr lang="ru-RU" altLang="ru-RU" sz="34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сестры учреждений</a:t>
            </a:r>
            <a:endParaRPr lang="ru-RU" altLang="ru-RU" sz="34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260648" y="188640"/>
            <a:ext cx="7847856" cy="726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lnSpc>
                <a:spcPct val="130000"/>
              </a:lnSpc>
              <a:defRPr/>
            </a:pPr>
            <a:r>
              <a:rPr lang="ru-RU" altLang="ru-RU" sz="3500" b="1" dirty="0" smtClean="0">
                <a:solidFill>
                  <a:prstClr val="white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ЛОКАЛЬНОЕ РЕШЕНИЕ ПРОБЛЕМ </a:t>
            </a:r>
            <a:endParaRPr lang="en-US" altLang="ru-RU" sz="3500" b="1" dirty="0">
              <a:solidFill>
                <a:prstClr val="white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3074" name="Picture 2" descr="ÐÐ°ÑÑÐ¸Ð½ÐºÐ¸ Ð¿Ð¾ Ð·Ð°Ð¿ÑÐ¾ÑÑ nurse conflic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068960"/>
            <a:ext cx="5328592" cy="355517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5000918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ChangeArrowheads="1"/>
          </p:cNvSpPr>
          <p:nvPr/>
        </p:nvSpPr>
        <p:spPr bwMode="auto">
          <a:xfrm>
            <a:off x="1080120" y="44624"/>
            <a:ext cx="81724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3000" b="1" dirty="0" smtClean="0">
                <a:solidFill>
                  <a:prstClr val="white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ПРЕДСТАВИТЕЛЕЙ АССОЦИАЦИИ </a:t>
            </a:r>
          </a:p>
          <a:p>
            <a:pPr algn="ctr" eaLnBrk="0" hangingPunct="0"/>
            <a:r>
              <a:rPr lang="ru-RU" altLang="ru-RU" sz="3000" b="1" dirty="0" smtClean="0">
                <a:solidFill>
                  <a:prstClr val="white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НА МЕСТАХ НАЗЫВАЮТ ПО-РАЗНОМУ</a:t>
            </a:r>
            <a:endParaRPr lang="ru-RU" altLang="ru-RU" sz="3000" b="1" dirty="0">
              <a:solidFill>
                <a:prstClr val="white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7590" name="Rectangle 6"/>
          <p:cNvSpPr>
            <a:spLocks noChangeArrowheads="1"/>
          </p:cNvSpPr>
          <p:nvPr/>
        </p:nvSpPr>
        <p:spPr bwMode="auto">
          <a:xfrm>
            <a:off x="132928" y="1600339"/>
            <a:ext cx="7391400" cy="4708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571500" indent="-571500" eaLnBrk="0" hangingPunct="0">
              <a:spcAft>
                <a:spcPts val="3000"/>
              </a:spcAft>
              <a:buFont typeface="Wingdings" panose="05000000000000000000" pitchFamily="2" charset="2"/>
              <a:buChar char="Ø"/>
            </a:pPr>
            <a:r>
              <a:rPr lang="ru-RU" altLang="ru-RU" sz="40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ключевой член</a:t>
            </a:r>
          </a:p>
          <a:p>
            <a:pPr marL="571500" indent="-571500" eaLnBrk="0" hangingPunct="0">
              <a:spcAft>
                <a:spcPts val="3000"/>
              </a:spcAft>
              <a:buFont typeface="Wingdings" panose="05000000000000000000" pitchFamily="2" charset="2"/>
              <a:buChar char="Ø"/>
            </a:pPr>
            <a:r>
              <a:rPr lang="ru-RU" altLang="ru-RU" sz="40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лидер </a:t>
            </a:r>
          </a:p>
          <a:p>
            <a:pPr marL="571500" indent="-571500" eaLnBrk="0" hangingPunct="0">
              <a:spcAft>
                <a:spcPts val="3000"/>
              </a:spcAft>
              <a:buFont typeface="Wingdings" panose="05000000000000000000" pitchFamily="2" charset="2"/>
              <a:buChar char="Ø"/>
            </a:pPr>
            <a:r>
              <a:rPr lang="ru-RU" altLang="ru-RU" sz="40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староста </a:t>
            </a:r>
          </a:p>
          <a:p>
            <a:pPr marL="571500" indent="-571500" eaLnBrk="0" hangingPunct="0">
              <a:spcAft>
                <a:spcPts val="3000"/>
              </a:spcAft>
              <a:buFont typeface="Wingdings" panose="05000000000000000000" pitchFamily="2" charset="2"/>
              <a:buChar char="Ø"/>
            </a:pPr>
            <a:r>
              <a:rPr lang="ru-RU" altLang="ru-RU" sz="40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делегат </a:t>
            </a:r>
          </a:p>
          <a:p>
            <a:pPr marL="571500" indent="-571500" eaLnBrk="0" hangingPunct="0">
              <a:spcAft>
                <a:spcPts val="3000"/>
              </a:spcAft>
              <a:buFont typeface="Wingdings" panose="05000000000000000000" pitchFamily="2" charset="2"/>
              <a:buChar char="Ø"/>
            </a:pPr>
            <a:r>
              <a:rPr lang="ru-RU" altLang="ru-RU" sz="40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представитель </a:t>
            </a:r>
          </a:p>
        </p:txBody>
      </p:sp>
      <p:pic>
        <p:nvPicPr>
          <p:cNvPr id="409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348880"/>
            <a:ext cx="4810279" cy="3204848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01729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7" name="Text Box 9"/>
          <p:cNvSpPr txBox="1">
            <a:spLocks noChangeArrowheads="1"/>
          </p:cNvSpPr>
          <p:nvPr/>
        </p:nvSpPr>
        <p:spPr bwMode="auto">
          <a:xfrm>
            <a:off x="1259632" y="118954"/>
            <a:ext cx="7772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algn="ctr" eaLnBrk="0" hangingPunct="0">
              <a:defRPr sz="3600" b="1">
                <a:solidFill>
                  <a:prstClr val="white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altLang="ru-RU" sz="5000" dirty="0" smtClean="0"/>
              <a:t>КЛЮЧЕВЫЕ ЧЛЕНЫ</a:t>
            </a:r>
            <a:endParaRPr lang="en-US" altLang="ru-RU" sz="5000" dirty="0"/>
          </a:p>
        </p:txBody>
      </p:sp>
      <p:sp>
        <p:nvSpPr>
          <p:cNvPr id="48138" name="Rectangle 10"/>
          <p:cNvSpPr>
            <a:spLocks noChangeArrowheads="1"/>
          </p:cNvSpPr>
          <p:nvPr/>
        </p:nvSpPr>
        <p:spPr bwMode="auto">
          <a:xfrm>
            <a:off x="0" y="1633555"/>
            <a:ext cx="4572000" cy="4819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ru-RU" alt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Электорат </a:t>
            </a:r>
            <a:r>
              <a:rPr lang="ru-RU" altLang="ru-RU" sz="40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–</a:t>
            </a:r>
            <a:r>
              <a:rPr lang="ru-RU" altLang="ru-RU" sz="40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</a:p>
          <a:p>
            <a:pPr algn="ctr">
              <a:lnSpc>
                <a:spcPct val="120000"/>
              </a:lnSpc>
              <a:defRPr/>
            </a:pPr>
            <a:r>
              <a:rPr lang="ru-RU" altLang="ru-RU" sz="36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это группа членов организации, представляющая собой делегатов </a:t>
            </a:r>
            <a:r>
              <a:rPr lang="ru-RU" altLang="ru-RU" sz="36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медицинской организации</a:t>
            </a:r>
            <a:endParaRPr lang="ru-RU" altLang="ru-RU" sz="36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6149" name="Group 19"/>
          <p:cNvGrpSpPr>
            <a:grpSpLocks/>
          </p:cNvGrpSpPr>
          <p:nvPr/>
        </p:nvGrpSpPr>
        <p:grpSpPr bwMode="auto">
          <a:xfrm>
            <a:off x="4648200" y="1676400"/>
            <a:ext cx="4343400" cy="4114800"/>
            <a:chOff x="2928" y="1056"/>
            <a:chExt cx="2736" cy="2592"/>
          </a:xfrm>
        </p:grpSpPr>
        <p:sp>
          <p:nvSpPr>
            <p:cNvPr id="6150" name="Oval 10"/>
            <p:cNvSpPr>
              <a:spLocks noChangeArrowheads="1"/>
            </p:cNvSpPr>
            <p:nvPr/>
          </p:nvSpPr>
          <p:spPr bwMode="auto">
            <a:xfrm>
              <a:off x="2928" y="1056"/>
              <a:ext cx="2736" cy="2592"/>
            </a:xfrm>
            <a:prstGeom prst="ellipse">
              <a:avLst/>
            </a:prstGeom>
            <a:noFill/>
            <a:ln w="38100" algn="ctr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altLang="ru-RU">
                <a:solidFill>
                  <a:schemeClr val="bg1"/>
                </a:solidFill>
              </a:endParaRPr>
            </a:p>
          </p:txBody>
        </p:sp>
        <p:sp>
          <p:nvSpPr>
            <p:cNvPr id="6151" name="Oval 11"/>
            <p:cNvSpPr>
              <a:spLocks noChangeArrowheads="1"/>
            </p:cNvSpPr>
            <p:nvPr/>
          </p:nvSpPr>
          <p:spPr bwMode="auto">
            <a:xfrm>
              <a:off x="3600" y="2306"/>
              <a:ext cx="1440" cy="1254"/>
            </a:xfrm>
            <a:prstGeom prst="ellipse">
              <a:avLst/>
            </a:prstGeom>
            <a:noFill/>
            <a:ln w="38100" algn="ctr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altLang="ru-RU"/>
            </a:p>
          </p:txBody>
        </p:sp>
        <p:sp>
          <p:nvSpPr>
            <p:cNvPr id="6152" name="Oval 12"/>
            <p:cNvSpPr>
              <a:spLocks noChangeArrowheads="1"/>
            </p:cNvSpPr>
            <p:nvPr/>
          </p:nvSpPr>
          <p:spPr bwMode="auto">
            <a:xfrm>
              <a:off x="4080" y="2368"/>
              <a:ext cx="432" cy="416"/>
            </a:xfrm>
            <a:prstGeom prst="ellipse">
              <a:avLst/>
            </a:prstGeom>
            <a:noFill/>
            <a:ln w="38100" algn="ctr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altLang="ru-RU"/>
            </a:p>
          </p:txBody>
        </p:sp>
        <p:sp>
          <p:nvSpPr>
            <p:cNvPr id="48143" name="Text Box 13"/>
            <p:cNvSpPr txBox="1">
              <a:spLocks noChangeArrowheads="1"/>
            </p:cNvSpPr>
            <p:nvPr/>
          </p:nvSpPr>
          <p:spPr bwMode="auto">
            <a:xfrm>
              <a:off x="4129" y="2387"/>
              <a:ext cx="288" cy="2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Aft>
                  <a:spcPts val="1000"/>
                </a:spcAft>
                <a:defRPr/>
              </a:pPr>
              <a:r>
                <a:rPr lang="ru-RU" altLang="ru-RU" sz="3400" b="1" dirty="0" smtClean="0">
                  <a:solidFill>
                    <a:srgbClr val="00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Д</a:t>
              </a:r>
            </a:p>
          </p:txBody>
        </p:sp>
        <p:sp>
          <p:nvSpPr>
            <p:cNvPr id="48144" name="TextBox 14"/>
            <p:cNvSpPr txBox="1">
              <a:spLocks noChangeArrowheads="1"/>
            </p:cNvSpPr>
            <p:nvPr/>
          </p:nvSpPr>
          <p:spPr bwMode="auto">
            <a:xfrm>
              <a:off x="3360" y="1380"/>
              <a:ext cx="1824" cy="3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defRPr/>
              </a:pPr>
              <a:r>
                <a:rPr lang="ru-RU" altLang="ru-RU" sz="3400" b="1" i="1" dirty="0" smtClean="0">
                  <a:solidFill>
                    <a:srgbClr val="00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Ассоциация </a:t>
              </a:r>
            </a:p>
          </p:txBody>
        </p:sp>
        <p:sp>
          <p:nvSpPr>
            <p:cNvPr id="48145" name="TextBox 15"/>
            <p:cNvSpPr txBox="1">
              <a:spLocks noChangeArrowheads="1"/>
            </p:cNvSpPr>
            <p:nvPr/>
          </p:nvSpPr>
          <p:spPr bwMode="auto">
            <a:xfrm>
              <a:off x="3792" y="3004"/>
              <a:ext cx="1056" cy="3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defRPr/>
              </a:pPr>
              <a:r>
                <a:rPr lang="ru-RU" altLang="ru-RU" sz="3400" b="1" dirty="0" smtClean="0">
                  <a:solidFill>
                    <a:srgbClr val="00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Члены</a:t>
              </a:r>
              <a:r>
                <a:rPr lang="ru-RU" altLang="ru-RU" sz="3400" b="1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8109363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1" name="Oval 31"/>
          <p:cNvSpPr>
            <a:spLocks noChangeArrowheads="1"/>
          </p:cNvSpPr>
          <p:nvPr/>
        </p:nvSpPr>
        <p:spPr bwMode="auto">
          <a:xfrm>
            <a:off x="6372200" y="4745336"/>
            <a:ext cx="1691920" cy="1563984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endParaRPr lang="ru-RU"/>
          </a:p>
        </p:txBody>
      </p:sp>
      <p:sp>
        <p:nvSpPr>
          <p:cNvPr id="7174" name="Oval 13"/>
          <p:cNvSpPr>
            <a:spLocks noChangeArrowheads="1"/>
          </p:cNvSpPr>
          <p:nvPr/>
        </p:nvSpPr>
        <p:spPr bwMode="auto">
          <a:xfrm>
            <a:off x="6869905" y="4941168"/>
            <a:ext cx="866790" cy="813456"/>
          </a:xfrm>
          <a:prstGeom prst="ellipse">
            <a:avLst/>
          </a:prstGeom>
          <a:ln>
            <a:headEnd/>
            <a:tailEnd/>
          </a:ln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>
        <p:nvSpPr>
          <p:cNvPr id="7175" name="Oval 15"/>
          <p:cNvSpPr>
            <a:spLocks noChangeArrowheads="1"/>
          </p:cNvSpPr>
          <p:nvPr/>
        </p:nvSpPr>
        <p:spPr bwMode="auto">
          <a:xfrm>
            <a:off x="3491880" y="1700808"/>
            <a:ext cx="5619487" cy="4896608"/>
          </a:xfrm>
          <a:prstGeom prst="ellipse">
            <a:avLst/>
          </a:prstGeom>
          <a:noFill/>
          <a:ln w="38100" algn="ctr">
            <a:solidFill>
              <a:schemeClr val="accent2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6" name="Oval 16"/>
          <p:cNvSpPr>
            <a:spLocks noChangeArrowheads="1"/>
          </p:cNvSpPr>
          <p:nvPr/>
        </p:nvSpPr>
        <p:spPr bwMode="auto">
          <a:xfrm>
            <a:off x="179512" y="1438656"/>
            <a:ext cx="2912953" cy="2231136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/>
          </a:p>
        </p:txBody>
      </p:sp>
      <p:sp>
        <p:nvSpPr>
          <p:cNvPr id="7177" name="Oval 17"/>
          <p:cNvSpPr>
            <a:spLocks noChangeArrowheads="1"/>
          </p:cNvSpPr>
          <p:nvPr/>
        </p:nvSpPr>
        <p:spPr bwMode="auto">
          <a:xfrm>
            <a:off x="3851920" y="4077072"/>
            <a:ext cx="2210476" cy="1923640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endParaRPr lang="ru-RU"/>
          </a:p>
        </p:txBody>
      </p:sp>
      <p:sp>
        <p:nvSpPr>
          <p:cNvPr id="46098" name="Text Box 18"/>
          <p:cNvSpPr txBox="1">
            <a:spLocks noChangeArrowheads="1"/>
          </p:cNvSpPr>
          <p:nvPr/>
        </p:nvSpPr>
        <p:spPr bwMode="auto">
          <a:xfrm>
            <a:off x="4200619" y="5373216"/>
            <a:ext cx="1379493" cy="543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r>
              <a:rPr lang="ru-RU" altLang="ru-RU" sz="30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Члены</a:t>
            </a:r>
            <a:endParaRPr lang="ru-RU" altLang="ru-RU" sz="3000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6099" name="Text Box 19"/>
          <p:cNvSpPr txBox="1">
            <a:spLocks noChangeArrowheads="1"/>
          </p:cNvSpPr>
          <p:nvPr/>
        </p:nvSpPr>
        <p:spPr bwMode="auto">
          <a:xfrm>
            <a:off x="6504875" y="5733256"/>
            <a:ext cx="1379493" cy="329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r>
              <a:rPr lang="ru-RU" altLang="ru-RU" sz="30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Члены</a:t>
            </a:r>
            <a:endParaRPr lang="ru-RU" altLang="ru-RU" sz="3000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6100" name="Text Box 20"/>
          <p:cNvSpPr txBox="1">
            <a:spLocks noChangeArrowheads="1"/>
          </p:cNvSpPr>
          <p:nvPr/>
        </p:nvSpPr>
        <p:spPr bwMode="auto">
          <a:xfrm>
            <a:off x="6912812" y="5095466"/>
            <a:ext cx="861983" cy="330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r>
              <a:rPr lang="en-US" altLang="ru-RU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D2</a:t>
            </a:r>
            <a:endParaRPr lang="ru-RU" altLang="ru-RU" sz="30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6102" name="Text Box 22"/>
          <p:cNvSpPr txBox="1">
            <a:spLocks noChangeArrowheads="1"/>
          </p:cNvSpPr>
          <p:nvPr/>
        </p:nvSpPr>
        <p:spPr bwMode="auto">
          <a:xfrm>
            <a:off x="6485377" y="3772280"/>
            <a:ext cx="2191079" cy="512064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altLang="ru-RU" sz="32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Комитеты</a:t>
            </a:r>
            <a:endParaRPr lang="ru-RU" altLang="ru-RU" sz="3200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6103" name="Text Box 23"/>
          <p:cNvSpPr txBox="1">
            <a:spLocks noChangeArrowheads="1"/>
          </p:cNvSpPr>
          <p:nvPr/>
        </p:nvSpPr>
        <p:spPr bwMode="auto">
          <a:xfrm>
            <a:off x="6254661" y="2924944"/>
            <a:ext cx="2421795" cy="512064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altLang="ru-RU" sz="32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Правление</a:t>
            </a:r>
            <a:endParaRPr lang="ru-RU" altLang="ru-RU" sz="3200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6104" name="Text Box 24"/>
          <p:cNvSpPr txBox="1">
            <a:spLocks noChangeArrowheads="1"/>
          </p:cNvSpPr>
          <p:nvPr/>
        </p:nvSpPr>
        <p:spPr bwMode="auto">
          <a:xfrm>
            <a:off x="4659142" y="1956844"/>
            <a:ext cx="3225226" cy="597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defRPr/>
            </a:pPr>
            <a:r>
              <a:rPr lang="ru-RU" altLang="ru-RU" sz="35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Ассоциация</a:t>
            </a:r>
            <a:endParaRPr lang="ru-RU" altLang="ru-RU" sz="3500" i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6105" name="Text Box 25"/>
          <p:cNvSpPr txBox="1">
            <a:spLocks noChangeArrowheads="1"/>
          </p:cNvSpPr>
          <p:nvPr/>
        </p:nvSpPr>
        <p:spPr bwMode="auto">
          <a:xfrm>
            <a:off x="107504" y="1573920"/>
            <a:ext cx="3056969" cy="1207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defRPr/>
            </a:pPr>
            <a:r>
              <a:rPr lang="ru-RU" altLang="ru-RU" sz="30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Другие организации, правительство, СМИ</a:t>
            </a:r>
            <a:endParaRPr lang="ru-RU" altLang="ru-RU" sz="3000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186" name="Line 26"/>
          <p:cNvSpPr>
            <a:spLocks noChangeShapeType="1"/>
          </p:cNvSpPr>
          <p:nvPr/>
        </p:nvSpPr>
        <p:spPr bwMode="auto">
          <a:xfrm>
            <a:off x="2947722" y="3011424"/>
            <a:ext cx="1711420" cy="135519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87" name="Line 27"/>
          <p:cNvSpPr>
            <a:spLocks noChangeShapeType="1"/>
          </p:cNvSpPr>
          <p:nvPr/>
        </p:nvSpPr>
        <p:spPr bwMode="auto">
          <a:xfrm>
            <a:off x="4875258" y="5148816"/>
            <a:ext cx="0" cy="4389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88" name="Line 28"/>
          <p:cNvSpPr>
            <a:spLocks noChangeShapeType="1"/>
          </p:cNvSpPr>
          <p:nvPr/>
        </p:nvSpPr>
        <p:spPr bwMode="auto">
          <a:xfrm flipH="1">
            <a:off x="5024170" y="3180976"/>
            <a:ext cx="1230489" cy="118564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89" name="Line 29"/>
          <p:cNvSpPr>
            <a:spLocks noChangeShapeType="1"/>
          </p:cNvSpPr>
          <p:nvPr/>
        </p:nvSpPr>
        <p:spPr bwMode="auto">
          <a:xfrm flipH="1">
            <a:off x="5257798" y="4077072"/>
            <a:ext cx="1227577" cy="462924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90" name="Line 30"/>
          <p:cNvSpPr>
            <a:spLocks noChangeShapeType="1"/>
          </p:cNvSpPr>
          <p:nvPr/>
        </p:nvSpPr>
        <p:spPr bwMode="auto">
          <a:xfrm flipH="1" flipV="1">
            <a:off x="5254888" y="4876800"/>
            <a:ext cx="1615017" cy="448416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1331640" y="116632"/>
            <a:ext cx="7772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algn="ctr" eaLnBrk="0" hangingPunct="0">
              <a:defRPr sz="3600" b="1">
                <a:solidFill>
                  <a:prstClr val="white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altLang="ru-RU" sz="5000" dirty="0" smtClean="0"/>
              <a:t>КЛЮЧЕВЫЕ ЧЛЕНЫ</a:t>
            </a:r>
            <a:endParaRPr lang="en-US" altLang="ru-RU" sz="5000" dirty="0"/>
          </a:p>
        </p:txBody>
      </p:sp>
      <p:sp>
        <p:nvSpPr>
          <p:cNvPr id="7173" name="Oval 11"/>
          <p:cNvSpPr>
            <a:spLocks noChangeArrowheads="1"/>
          </p:cNvSpPr>
          <p:nvPr/>
        </p:nvSpPr>
        <p:spPr bwMode="auto">
          <a:xfrm>
            <a:off x="4427984" y="4293096"/>
            <a:ext cx="792088" cy="844312"/>
          </a:xfrm>
          <a:prstGeom prst="ellipse">
            <a:avLst/>
          </a:prstGeom>
          <a:ln>
            <a:headEnd/>
            <a:tailEnd/>
          </a:ln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>
        <p:nvSpPr>
          <p:cNvPr id="46101" name="Text Box 21"/>
          <p:cNvSpPr txBox="1">
            <a:spLocks noChangeArrowheads="1"/>
          </p:cNvSpPr>
          <p:nvPr/>
        </p:nvSpPr>
        <p:spPr bwMode="auto">
          <a:xfrm>
            <a:off x="4485134" y="4466444"/>
            <a:ext cx="860381" cy="330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r>
              <a:rPr lang="en-US" altLang="ru-RU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D1</a:t>
            </a:r>
            <a:endParaRPr lang="ru-RU" altLang="ru-RU" sz="30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3413541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"/>
          <p:cNvSpPr>
            <a:spLocks noChangeArrowheads="1"/>
          </p:cNvSpPr>
          <p:nvPr/>
        </p:nvSpPr>
        <p:spPr bwMode="auto">
          <a:xfrm>
            <a:off x="1819174" y="1290317"/>
            <a:ext cx="5561138" cy="609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120000"/>
              </a:lnSpc>
              <a:tabLst>
                <a:tab pos="800100" algn="l"/>
              </a:tabLst>
            </a:pPr>
            <a:r>
              <a:rPr lang="ru-RU" altLang="ru-RU" sz="2800" b="1" u="sng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Представлять/консультировать:</a:t>
            </a:r>
          </a:p>
        </p:txBody>
      </p:sp>
      <p:sp>
        <p:nvSpPr>
          <p:cNvPr id="8195" name="Rectangle 12"/>
          <p:cNvSpPr>
            <a:spLocks noChangeArrowheads="1"/>
          </p:cNvSpPr>
          <p:nvPr/>
        </p:nvSpPr>
        <p:spPr bwMode="auto">
          <a:xfrm>
            <a:off x="1331640" y="4392639"/>
            <a:ext cx="7416824" cy="609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  <a:tabLst>
                <a:tab pos="800100" algn="l"/>
              </a:tabLst>
            </a:pPr>
            <a:r>
              <a:rPr lang="ru-RU" altLang="ru-RU" sz="2800" b="1" u="sng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Представлять интересы организации:</a:t>
            </a:r>
            <a:endParaRPr lang="ru-RU" altLang="ru-RU" sz="2800" u="sng" dirty="0">
              <a:solidFill>
                <a:srgbClr val="C0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8196" name="Group 13"/>
          <p:cNvGrpSpPr>
            <a:grpSpLocks/>
          </p:cNvGrpSpPr>
          <p:nvPr/>
        </p:nvGrpSpPr>
        <p:grpSpPr bwMode="auto">
          <a:xfrm>
            <a:off x="152400" y="2219697"/>
            <a:ext cx="304800" cy="304800"/>
            <a:chOff x="2078" y="1680"/>
            <a:chExt cx="1615" cy="1615"/>
          </a:xfrm>
        </p:grpSpPr>
        <p:sp>
          <p:nvSpPr>
            <p:cNvPr id="8237" name="Oval 14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38" name="Oval 15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2240" name="Oval 16"/>
            <p:cNvSpPr>
              <a:spLocks noChangeArrowheads="1"/>
            </p:cNvSpPr>
            <p:nvPr/>
          </p:nvSpPr>
          <p:spPr bwMode="gray">
            <a:xfrm>
              <a:off x="2255" y="1857"/>
              <a:ext cx="1262" cy="126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40" name="Oval 17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52242" name="Oval 18"/>
            <p:cNvSpPr>
              <a:spLocks noChangeArrowheads="1"/>
            </p:cNvSpPr>
            <p:nvPr/>
          </p:nvSpPr>
          <p:spPr bwMode="gray">
            <a:xfrm>
              <a:off x="2339" y="1941"/>
              <a:ext cx="1093" cy="109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42" name="Oval 19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48BE67"/>
                </a:gs>
                <a:gs pos="100000">
                  <a:srgbClr val="235C3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sp>
        <p:nvSpPr>
          <p:cNvPr id="8197" name="Rectangle 55"/>
          <p:cNvSpPr>
            <a:spLocks noChangeArrowheads="1"/>
          </p:cNvSpPr>
          <p:nvPr/>
        </p:nvSpPr>
        <p:spPr bwMode="auto">
          <a:xfrm>
            <a:off x="533400" y="4894982"/>
            <a:ext cx="6477000" cy="163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  <a:tabLst>
                <a:tab pos="800100" algn="l"/>
              </a:tabLst>
            </a:pPr>
            <a:r>
              <a:rPr lang="ru-RU" alt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перед администрацией;</a:t>
            </a:r>
          </a:p>
          <a:p>
            <a:pPr>
              <a:lnSpc>
                <a:spcPct val="120000"/>
              </a:lnSpc>
              <a:tabLst>
                <a:tab pos="800100" algn="l"/>
              </a:tabLst>
            </a:pPr>
            <a:r>
              <a:rPr lang="ru-RU" alt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СМИ;</a:t>
            </a:r>
          </a:p>
          <a:p>
            <a:pPr>
              <a:lnSpc>
                <a:spcPct val="120000"/>
              </a:lnSpc>
              <a:tabLst>
                <a:tab pos="800100" algn="l"/>
              </a:tabLst>
            </a:pPr>
            <a:r>
              <a:rPr lang="ru-RU" alt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пациентами.</a:t>
            </a:r>
          </a:p>
        </p:txBody>
      </p:sp>
      <p:sp>
        <p:nvSpPr>
          <p:cNvPr id="8198" name="Rectangle 56"/>
          <p:cNvSpPr>
            <a:spLocks noChangeArrowheads="1"/>
          </p:cNvSpPr>
          <p:nvPr/>
        </p:nvSpPr>
        <p:spPr bwMode="auto">
          <a:xfrm>
            <a:off x="76200" y="1902197"/>
            <a:ext cx="8686800" cy="128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lvl="1">
              <a:lnSpc>
                <a:spcPct val="140000"/>
              </a:lnSpc>
              <a:tabLst>
                <a:tab pos="800100" algn="l"/>
              </a:tabLst>
            </a:pPr>
            <a:r>
              <a:rPr lang="ru-RU" altLang="ru-RU" sz="28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членов </a:t>
            </a:r>
            <a:r>
              <a:rPr lang="ru-RU" alt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перед организацией;</a:t>
            </a:r>
          </a:p>
          <a:p>
            <a:pPr lvl="1">
              <a:lnSpc>
                <a:spcPct val="140000"/>
              </a:lnSpc>
              <a:tabLst>
                <a:tab pos="800100" algn="l"/>
              </a:tabLst>
            </a:pPr>
            <a:r>
              <a:rPr lang="ru-RU" alt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организацию перед членами;</a:t>
            </a:r>
          </a:p>
        </p:txBody>
      </p:sp>
      <p:sp>
        <p:nvSpPr>
          <p:cNvPr id="8199" name="Rectangle 57"/>
          <p:cNvSpPr>
            <a:spLocks noChangeArrowheads="1"/>
          </p:cNvSpPr>
          <p:nvPr/>
        </p:nvSpPr>
        <p:spPr bwMode="auto">
          <a:xfrm>
            <a:off x="76200" y="3216647"/>
            <a:ext cx="9067800" cy="86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lvl="1">
              <a:lnSpc>
                <a:spcPct val="90000"/>
              </a:lnSpc>
              <a:tabLst>
                <a:tab pos="800100" algn="l"/>
              </a:tabLst>
            </a:pPr>
            <a:r>
              <a:rPr lang="ru-RU" alt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служить двусторонним каналом коммуникации </a:t>
            </a:r>
            <a:r>
              <a:rPr lang="ru-RU" altLang="ru-RU" sz="28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в </a:t>
            </a:r>
            <a:r>
              <a:rPr lang="ru-RU" alt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организации.</a:t>
            </a:r>
          </a:p>
        </p:txBody>
      </p:sp>
      <p:grpSp>
        <p:nvGrpSpPr>
          <p:cNvPr id="8200" name="Group 58"/>
          <p:cNvGrpSpPr>
            <a:grpSpLocks/>
          </p:cNvGrpSpPr>
          <p:nvPr/>
        </p:nvGrpSpPr>
        <p:grpSpPr bwMode="auto">
          <a:xfrm>
            <a:off x="152400" y="2767385"/>
            <a:ext cx="304800" cy="304800"/>
            <a:chOff x="2078" y="1680"/>
            <a:chExt cx="1615" cy="1615"/>
          </a:xfrm>
        </p:grpSpPr>
        <p:sp>
          <p:nvSpPr>
            <p:cNvPr id="8231" name="Oval 59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32" name="Oval 60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2285" name="Oval 61"/>
            <p:cNvSpPr>
              <a:spLocks noChangeArrowheads="1"/>
            </p:cNvSpPr>
            <p:nvPr/>
          </p:nvSpPr>
          <p:spPr bwMode="gray">
            <a:xfrm>
              <a:off x="2255" y="1857"/>
              <a:ext cx="1262" cy="126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34" name="Oval 62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52287" name="Oval 63"/>
            <p:cNvSpPr>
              <a:spLocks noChangeArrowheads="1"/>
            </p:cNvSpPr>
            <p:nvPr/>
          </p:nvSpPr>
          <p:spPr bwMode="gray">
            <a:xfrm>
              <a:off x="2339" y="1941"/>
              <a:ext cx="1093" cy="109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36" name="Oval 64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8201" name="Group 65"/>
          <p:cNvGrpSpPr>
            <a:grpSpLocks/>
          </p:cNvGrpSpPr>
          <p:nvPr/>
        </p:nvGrpSpPr>
        <p:grpSpPr bwMode="auto">
          <a:xfrm>
            <a:off x="152400" y="3284984"/>
            <a:ext cx="304800" cy="304800"/>
            <a:chOff x="2078" y="1680"/>
            <a:chExt cx="1615" cy="1615"/>
          </a:xfrm>
        </p:grpSpPr>
        <p:sp>
          <p:nvSpPr>
            <p:cNvPr id="8225" name="Oval 66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6" name="Oval 67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2292" name="Oval 68"/>
            <p:cNvSpPr>
              <a:spLocks noChangeArrowheads="1"/>
            </p:cNvSpPr>
            <p:nvPr/>
          </p:nvSpPr>
          <p:spPr bwMode="gray">
            <a:xfrm>
              <a:off x="2255" y="1857"/>
              <a:ext cx="1262" cy="126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28" name="Oval 69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52294" name="Oval 70"/>
            <p:cNvSpPr>
              <a:spLocks noChangeArrowheads="1"/>
            </p:cNvSpPr>
            <p:nvPr/>
          </p:nvSpPr>
          <p:spPr bwMode="gray">
            <a:xfrm>
              <a:off x="2339" y="1941"/>
              <a:ext cx="1093" cy="109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30" name="Oval 71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8202" name="Group 72"/>
          <p:cNvGrpSpPr>
            <a:grpSpLocks/>
          </p:cNvGrpSpPr>
          <p:nvPr/>
        </p:nvGrpSpPr>
        <p:grpSpPr bwMode="auto">
          <a:xfrm>
            <a:off x="152400" y="5155332"/>
            <a:ext cx="304800" cy="304800"/>
            <a:chOff x="2078" y="1680"/>
            <a:chExt cx="1615" cy="1615"/>
          </a:xfrm>
        </p:grpSpPr>
        <p:sp>
          <p:nvSpPr>
            <p:cNvPr id="8219" name="Oval 73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0" name="Oval 74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2299" name="Oval 75"/>
            <p:cNvSpPr>
              <a:spLocks noChangeArrowheads="1"/>
            </p:cNvSpPr>
            <p:nvPr/>
          </p:nvSpPr>
          <p:spPr bwMode="gray">
            <a:xfrm>
              <a:off x="2255" y="1857"/>
              <a:ext cx="1262" cy="126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22" name="Oval 76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52301" name="Oval 77"/>
            <p:cNvSpPr>
              <a:spLocks noChangeArrowheads="1"/>
            </p:cNvSpPr>
            <p:nvPr/>
          </p:nvSpPr>
          <p:spPr bwMode="gray">
            <a:xfrm>
              <a:off x="2339" y="1941"/>
              <a:ext cx="1093" cy="109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24" name="Oval 78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8203" name="Group 79"/>
          <p:cNvGrpSpPr>
            <a:grpSpLocks/>
          </p:cNvGrpSpPr>
          <p:nvPr/>
        </p:nvGrpSpPr>
        <p:grpSpPr bwMode="auto">
          <a:xfrm>
            <a:off x="152400" y="5617294"/>
            <a:ext cx="304800" cy="304800"/>
            <a:chOff x="2078" y="1680"/>
            <a:chExt cx="1615" cy="1615"/>
          </a:xfrm>
        </p:grpSpPr>
        <p:sp>
          <p:nvSpPr>
            <p:cNvPr id="8213" name="Oval 80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14" name="Oval 81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2306" name="Oval 82"/>
            <p:cNvSpPr>
              <a:spLocks noChangeArrowheads="1"/>
            </p:cNvSpPr>
            <p:nvPr/>
          </p:nvSpPr>
          <p:spPr bwMode="gray">
            <a:xfrm>
              <a:off x="2255" y="1857"/>
              <a:ext cx="1262" cy="126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16" name="Oval 83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52308" name="Oval 84"/>
            <p:cNvSpPr>
              <a:spLocks noChangeArrowheads="1"/>
            </p:cNvSpPr>
            <p:nvPr/>
          </p:nvSpPr>
          <p:spPr bwMode="gray">
            <a:xfrm>
              <a:off x="2339" y="1941"/>
              <a:ext cx="1093" cy="109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18" name="Oval 85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8204" name="Group 86"/>
          <p:cNvGrpSpPr>
            <a:grpSpLocks/>
          </p:cNvGrpSpPr>
          <p:nvPr/>
        </p:nvGrpSpPr>
        <p:grpSpPr bwMode="auto">
          <a:xfrm>
            <a:off x="166688" y="6088782"/>
            <a:ext cx="304800" cy="304800"/>
            <a:chOff x="2078" y="1680"/>
            <a:chExt cx="1615" cy="1615"/>
          </a:xfrm>
        </p:grpSpPr>
        <p:sp>
          <p:nvSpPr>
            <p:cNvPr id="8207" name="Oval 87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08" name="Oval 88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2313" name="Oval 89"/>
            <p:cNvSpPr>
              <a:spLocks noChangeArrowheads="1"/>
            </p:cNvSpPr>
            <p:nvPr/>
          </p:nvSpPr>
          <p:spPr bwMode="gray">
            <a:xfrm>
              <a:off x="2255" y="1857"/>
              <a:ext cx="1262" cy="126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10" name="Oval 90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52315" name="Oval 91"/>
            <p:cNvSpPr>
              <a:spLocks noChangeArrowheads="1"/>
            </p:cNvSpPr>
            <p:nvPr/>
          </p:nvSpPr>
          <p:spPr bwMode="gray">
            <a:xfrm>
              <a:off x="2339" y="1941"/>
              <a:ext cx="1093" cy="109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12" name="Oval 92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sp>
        <p:nvSpPr>
          <p:cNvPr id="52235" name="Rectangle 11"/>
          <p:cNvSpPr>
            <a:spLocks noChangeArrowheads="1"/>
          </p:cNvSpPr>
          <p:nvPr/>
        </p:nvSpPr>
        <p:spPr bwMode="auto">
          <a:xfrm>
            <a:off x="1475657" y="116632"/>
            <a:ext cx="7632847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5000" b="1" dirty="0" smtClean="0">
                <a:solidFill>
                  <a:prstClr val="white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ЧТО ЗНАЧИТ БЫТЬ КЧ? </a:t>
            </a:r>
            <a:endParaRPr lang="ru-RU" altLang="ru-RU" sz="5000" b="1" dirty="0">
              <a:solidFill>
                <a:prstClr val="white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21332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2003060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1"/>
          <p:cNvSpPr>
            <a:spLocks noChangeArrowheads="1"/>
          </p:cNvSpPr>
          <p:nvPr/>
        </p:nvSpPr>
        <p:spPr bwMode="auto">
          <a:xfrm>
            <a:off x="2409473" y="1239143"/>
            <a:ext cx="353067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tabLst>
                <a:tab pos="800100" algn="l"/>
              </a:tabLst>
            </a:pPr>
            <a:r>
              <a:rPr lang="ru-RU" altLang="ru-RU" sz="2400" b="1" u="sng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Иметь представление</a:t>
            </a:r>
            <a:r>
              <a:rPr lang="ru-RU" altLang="ru-RU" sz="24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</a:p>
        </p:txBody>
      </p:sp>
      <p:sp>
        <p:nvSpPr>
          <p:cNvPr id="9219" name="Rectangle 12"/>
          <p:cNvSpPr>
            <a:spLocks noChangeArrowheads="1"/>
          </p:cNvSpPr>
          <p:nvPr/>
        </p:nvSpPr>
        <p:spPr bwMode="auto">
          <a:xfrm>
            <a:off x="-36512" y="5445224"/>
            <a:ext cx="91440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tabLst>
                <a:tab pos="800100" algn="l"/>
              </a:tabLst>
            </a:pPr>
            <a:r>
              <a:rPr lang="ru-RU" altLang="ru-RU" sz="2200" b="1" u="sng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Иметь знания о законодательных и регламентирующих актах  профессиональной деятельности </a:t>
            </a:r>
            <a:r>
              <a:rPr lang="ru-RU" altLang="ru-RU" sz="22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 вопросам сестринской </a:t>
            </a:r>
            <a:r>
              <a:rPr lang="ru-RU" altLang="ru-RU" sz="22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практики профессиональной </a:t>
            </a:r>
            <a:r>
              <a:rPr lang="ru-RU" altLang="ru-RU" sz="22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безопасности, трудовых соглашений</a:t>
            </a:r>
          </a:p>
        </p:txBody>
      </p:sp>
      <p:sp>
        <p:nvSpPr>
          <p:cNvPr id="9220" name="Rectangle 13"/>
          <p:cNvSpPr>
            <a:spLocks noChangeArrowheads="1"/>
          </p:cNvSpPr>
          <p:nvPr/>
        </p:nvSpPr>
        <p:spPr bwMode="auto">
          <a:xfrm>
            <a:off x="384248" y="1777459"/>
            <a:ext cx="8759752" cy="1723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spcAft>
                <a:spcPts val="1200"/>
              </a:spcAft>
              <a:tabLst>
                <a:tab pos="800100" algn="l"/>
              </a:tabLst>
            </a:pPr>
            <a:r>
              <a:rPr lang="ru-RU" altLang="ru-RU" sz="23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 </a:t>
            </a:r>
            <a:r>
              <a:rPr lang="ru-RU" altLang="ru-RU" sz="23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структуре,  целях</a:t>
            </a:r>
            <a:r>
              <a:rPr lang="ru-RU" altLang="ru-RU" sz="23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задачах и видах деятельности Ассоциации;</a:t>
            </a:r>
          </a:p>
          <a:p>
            <a:pPr>
              <a:spcAft>
                <a:spcPts val="1200"/>
              </a:spcAft>
              <a:tabLst>
                <a:tab pos="800100" algn="l"/>
              </a:tabLst>
            </a:pPr>
            <a:r>
              <a:rPr lang="ru-RU" altLang="ru-RU" sz="23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что является органами управления </a:t>
            </a:r>
            <a:r>
              <a:rPr lang="ru-RU" altLang="ru-RU" sz="23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и постоянно </a:t>
            </a:r>
            <a:r>
              <a:rPr lang="ru-RU" altLang="ru-RU" sz="23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действующим коллегиальным </a:t>
            </a:r>
            <a:r>
              <a:rPr lang="ru-RU" altLang="ru-RU" sz="23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органом управления;</a:t>
            </a:r>
            <a:endParaRPr lang="ru-RU" altLang="ru-RU" sz="23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9221" name="Group 14"/>
          <p:cNvGrpSpPr>
            <a:grpSpLocks/>
          </p:cNvGrpSpPr>
          <p:nvPr/>
        </p:nvGrpSpPr>
        <p:grpSpPr bwMode="auto">
          <a:xfrm>
            <a:off x="148106" y="1918382"/>
            <a:ext cx="228600" cy="228600"/>
            <a:chOff x="2078" y="1680"/>
            <a:chExt cx="1615" cy="1615"/>
          </a:xfrm>
        </p:grpSpPr>
        <p:sp>
          <p:nvSpPr>
            <p:cNvPr id="9270" name="Oval 15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71" name="Oval 16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17" name="Oval 17"/>
            <p:cNvSpPr>
              <a:spLocks noChangeArrowheads="1"/>
            </p:cNvSpPr>
            <p:nvPr/>
          </p:nvSpPr>
          <p:spPr bwMode="gray">
            <a:xfrm>
              <a:off x="2257" y="1859"/>
              <a:ext cx="1256" cy="1256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73" name="Oval 18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51219" name="Oval 19"/>
            <p:cNvSpPr>
              <a:spLocks noChangeArrowheads="1"/>
            </p:cNvSpPr>
            <p:nvPr/>
          </p:nvSpPr>
          <p:spPr bwMode="gray">
            <a:xfrm>
              <a:off x="2336" y="1938"/>
              <a:ext cx="1099" cy="1099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75" name="Oval 20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sp>
        <p:nvSpPr>
          <p:cNvPr id="9223" name="Rectangle 22"/>
          <p:cNvSpPr>
            <a:spLocks noChangeArrowheads="1"/>
          </p:cNvSpPr>
          <p:nvPr/>
        </p:nvSpPr>
        <p:spPr bwMode="auto">
          <a:xfrm>
            <a:off x="425896" y="3501008"/>
            <a:ext cx="86106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tabLst>
                <a:tab pos="800100" algn="l"/>
              </a:tabLst>
            </a:pPr>
            <a:r>
              <a:rPr lang="ru-RU" altLang="ru-RU" sz="23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какие комитеты входят в состав </a:t>
            </a:r>
            <a:r>
              <a:rPr lang="ru-RU" altLang="ru-RU" sz="23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Правления;</a:t>
            </a:r>
            <a:endParaRPr lang="ru-RU" altLang="ru-RU" sz="23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9224" name="Rectangle 23"/>
          <p:cNvSpPr>
            <a:spLocks noChangeArrowheads="1"/>
          </p:cNvSpPr>
          <p:nvPr/>
        </p:nvSpPr>
        <p:spPr bwMode="auto">
          <a:xfrm>
            <a:off x="425896" y="4047455"/>
            <a:ext cx="86106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tabLst>
                <a:tab pos="800100" algn="l"/>
              </a:tabLst>
            </a:pPr>
            <a:r>
              <a:rPr lang="ru-RU" altLang="ru-RU" sz="23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что является координирующим органом </a:t>
            </a:r>
            <a:r>
              <a:rPr lang="ru-RU" altLang="ru-RU" sz="23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управления;</a:t>
            </a:r>
            <a:endParaRPr lang="ru-RU" altLang="ru-RU" sz="23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9225" name="Rectangle 24"/>
          <p:cNvSpPr>
            <a:spLocks noChangeArrowheads="1"/>
          </p:cNvSpPr>
          <p:nvPr/>
        </p:nvSpPr>
        <p:spPr bwMode="auto">
          <a:xfrm>
            <a:off x="425896" y="4509120"/>
            <a:ext cx="86106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tabLst>
                <a:tab pos="800100" algn="l"/>
              </a:tabLst>
            </a:pPr>
            <a:r>
              <a:rPr lang="ru-RU" altLang="ru-RU" sz="23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кто осуществляет контроль финансово-хозяйственной </a:t>
            </a:r>
            <a:r>
              <a:rPr lang="ru-RU" altLang="ru-RU" sz="23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деятельности.</a:t>
            </a:r>
            <a:endParaRPr lang="ru-RU" altLang="ru-RU" sz="23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9227" name="Group 32"/>
          <p:cNvGrpSpPr>
            <a:grpSpLocks/>
          </p:cNvGrpSpPr>
          <p:nvPr/>
        </p:nvGrpSpPr>
        <p:grpSpPr bwMode="auto">
          <a:xfrm>
            <a:off x="126770" y="2780928"/>
            <a:ext cx="228600" cy="228600"/>
            <a:chOff x="2078" y="1680"/>
            <a:chExt cx="1615" cy="1615"/>
          </a:xfrm>
        </p:grpSpPr>
        <p:sp>
          <p:nvSpPr>
            <p:cNvPr id="9258" name="Oval 33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59" name="Oval 34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35" name="Oval 35"/>
            <p:cNvSpPr>
              <a:spLocks noChangeArrowheads="1"/>
            </p:cNvSpPr>
            <p:nvPr/>
          </p:nvSpPr>
          <p:spPr bwMode="gray">
            <a:xfrm>
              <a:off x="2257" y="1859"/>
              <a:ext cx="1256" cy="1256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61" name="Oval 36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51237" name="Oval 37"/>
            <p:cNvSpPr>
              <a:spLocks noChangeArrowheads="1"/>
            </p:cNvSpPr>
            <p:nvPr/>
          </p:nvSpPr>
          <p:spPr bwMode="gray">
            <a:xfrm>
              <a:off x="2336" y="1938"/>
              <a:ext cx="1099" cy="1099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63" name="Oval 38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9229" name="Group 46"/>
          <p:cNvGrpSpPr>
            <a:grpSpLocks/>
          </p:cNvGrpSpPr>
          <p:nvPr/>
        </p:nvGrpSpPr>
        <p:grpSpPr bwMode="auto">
          <a:xfrm>
            <a:off x="148177" y="3645024"/>
            <a:ext cx="228600" cy="228600"/>
            <a:chOff x="2078" y="1680"/>
            <a:chExt cx="1615" cy="1615"/>
          </a:xfrm>
        </p:grpSpPr>
        <p:sp>
          <p:nvSpPr>
            <p:cNvPr id="9246" name="Oval 47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7" name="Oval 48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49" name="Oval 49"/>
            <p:cNvSpPr>
              <a:spLocks noChangeArrowheads="1"/>
            </p:cNvSpPr>
            <p:nvPr/>
          </p:nvSpPr>
          <p:spPr bwMode="gray">
            <a:xfrm>
              <a:off x="2257" y="1859"/>
              <a:ext cx="1256" cy="1256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49" name="Oval 50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51251" name="Oval 51"/>
            <p:cNvSpPr>
              <a:spLocks noChangeArrowheads="1"/>
            </p:cNvSpPr>
            <p:nvPr/>
          </p:nvSpPr>
          <p:spPr bwMode="gray">
            <a:xfrm>
              <a:off x="2336" y="1938"/>
              <a:ext cx="1099" cy="1099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51" name="Oval 52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9230" name="Group 53"/>
          <p:cNvGrpSpPr>
            <a:grpSpLocks/>
          </p:cNvGrpSpPr>
          <p:nvPr/>
        </p:nvGrpSpPr>
        <p:grpSpPr bwMode="auto">
          <a:xfrm>
            <a:off x="147886" y="4149080"/>
            <a:ext cx="228600" cy="228600"/>
            <a:chOff x="2078" y="1680"/>
            <a:chExt cx="1615" cy="1615"/>
          </a:xfrm>
        </p:grpSpPr>
        <p:sp>
          <p:nvSpPr>
            <p:cNvPr id="9240" name="Oval 54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1" name="Oval 55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56" name="Oval 56"/>
            <p:cNvSpPr>
              <a:spLocks noChangeArrowheads="1"/>
            </p:cNvSpPr>
            <p:nvPr/>
          </p:nvSpPr>
          <p:spPr bwMode="gray">
            <a:xfrm>
              <a:off x="2257" y="1859"/>
              <a:ext cx="1256" cy="1256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43" name="Oval 57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51258" name="Oval 58"/>
            <p:cNvSpPr>
              <a:spLocks noChangeArrowheads="1"/>
            </p:cNvSpPr>
            <p:nvPr/>
          </p:nvSpPr>
          <p:spPr bwMode="gray">
            <a:xfrm>
              <a:off x="2336" y="1938"/>
              <a:ext cx="1099" cy="1099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45" name="Oval 59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9231" name="Group 60"/>
          <p:cNvGrpSpPr>
            <a:grpSpLocks/>
          </p:cNvGrpSpPr>
          <p:nvPr/>
        </p:nvGrpSpPr>
        <p:grpSpPr bwMode="auto">
          <a:xfrm>
            <a:off x="135006" y="4640560"/>
            <a:ext cx="228600" cy="228600"/>
            <a:chOff x="2078" y="1680"/>
            <a:chExt cx="1615" cy="1615"/>
          </a:xfrm>
        </p:grpSpPr>
        <p:sp>
          <p:nvSpPr>
            <p:cNvPr id="9234" name="Oval 61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5" name="Oval 62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63" name="Oval 63"/>
            <p:cNvSpPr>
              <a:spLocks noChangeArrowheads="1"/>
            </p:cNvSpPr>
            <p:nvPr/>
          </p:nvSpPr>
          <p:spPr bwMode="gray">
            <a:xfrm>
              <a:off x="2257" y="1859"/>
              <a:ext cx="1256" cy="1256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37" name="Oval 64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51265" name="Oval 65"/>
            <p:cNvSpPr>
              <a:spLocks noChangeArrowheads="1"/>
            </p:cNvSpPr>
            <p:nvPr/>
          </p:nvSpPr>
          <p:spPr bwMode="gray">
            <a:xfrm>
              <a:off x="2336" y="1938"/>
              <a:ext cx="1099" cy="1099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39" name="Oval 66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sp>
        <p:nvSpPr>
          <p:cNvPr id="59" name="Rectangle 11"/>
          <p:cNvSpPr>
            <a:spLocks noChangeArrowheads="1"/>
          </p:cNvSpPr>
          <p:nvPr/>
        </p:nvSpPr>
        <p:spPr bwMode="auto">
          <a:xfrm>
            <a:off x="1260649" y="116632"/>
            <a:ext cx="7919863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5000" b="1" dirty="0" smtClean="0">
                <a:solidFill>
                  <a:prstClr val="white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ЧТО ЗНАЧИТ БЫТЬ КЧ? </a:t>
            </a:r>
            <a:endParaRPr lang="ru-RU" altLang="ru-RU" sz="5000" b="1" dirty="0">
              <a:solidFill>
                <a:prstClr val="white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30710807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421</Words>
  <Application>Microsoft Office PowerPoint</Application>
  <PresentationFormat>Экран (4:3)</PresentationFormat>
  <Paragraphs>90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1_Тема Office</vt:lpstr>
      <vt:lpstr>Тема Office</vt:lpstr>
      <vt:lpstr>Visio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PC</dc:creator>
  <cp:lastModifiedBy>Sveta</cp:lastModifiedBy>
  <cp:revision>26</cp:revision>
  <dcterms:created xsi:type="dcterms:W3CDTF">2018-02-17T12:00:54Z</dcterms:created>
  <dcterms:modified xsi:type="dcterms:W3CDTF">2018-04-20T09:09:46Z</dcterms:modified>
</cp:coreProperties>
</file>