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7" r:id="rId5"/>
    <p:sldId id="265" r:id="rId6"/>
    <p:sldId id="303" r:id="rId7"/>
    <p:sldId id="268" r:id="rId8"/>
    <p:sldId id="270" r:id="rId9"/>
    <p:sldId id="271" r:id="rId10"/>
    <p:sldId id="272" r:id="rId11"/>
    <p:sldId id="273" r:id="rId12"/>
    <p:sldId id="274" r:id="rId13"/>
    <p:sldId id="269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3" r:id="rId22"/>
    <p:sldId id="282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9600"/>
    <a:srgbClr val="B3FFD9"/>
    <a:srgbClr val="9FFFCF"/>
    <a:srgbClr val="8BFFC5"/>
    <a:srgbClr val="3BFF9D"/>
    <a:srgbClr val="00CC66"/>
    <a:srgbClr val="FF3399"/>
    <a:srgbClr val="FF0066"/>
    <a:srgbClr val="FF66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45" autoAdjust="0"/>
  </p:normalViewPr>
  <p:slideViewPr>
    <p:cSldViewPr>
      <p:cViewPr varScale="1">
        <p:scale>
          <a:sx n="83" d="100"/>
          <a:sy n="83" d="100"/>
        </p:scale>
        <p:origin x="-1098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75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FF3399">
                  <a:alpha val="98824"/>
                </a:srgbClr>
              </a:solidFill>
            </c:spPr>
          </c:dPt>
          <c:dPt>
            <c:idx val="1"/>
            <c:spPr>
              <a:solidFill>
                <a:srgbClr val="00960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3"/>
            <c:spPr>
              <a:solidFill>
                <a:srgbClr val="0070C0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2000" b="1"/>
                  </a:pPr>
                  <a:endParaRPr lang="ru-RU"/>
                </a:p>
              </c:txPr>
            </c:dLbl>
            <c:dLbl>
              <c:idx val="1"/>
              <c:layout>
                <c:manualLayout>
                  <c:x val="0.12206158257995529"/>
                  <c:y val="-0.13660840786643075"/>
                </c:manualLayout>
              </c:layout>
              <c:spPr/>
              <c:txPr>
                <a:bodyPr/>
                <a:lstStyle/>
                <a:p>
                  <a:pPr>
                    <a:defRPr sz="2000" b="1"/>
                  </a:pPr>
                  <a:endParaRPr lang="ru-RU"/>
                </a:p>
              </c:txPr>
              <c:dLblPos val="bestFit"/>
              <c:showVal val="1"/>
            </c:dLbl>
            <c:dLbl>
              <c:idx val="2"/>
              <c:layout>
                <c:manualLayout>
                  <c:x val="0.10926290463692064"/>
                  <c:y val="9.1686018047417023E-2"/>
                </c:manualLayout>
              </c:layout>
              <c:spPr/>
              <c:txPr>
                <a:bodyPr/>
                <a:lstStyle/>
                <a:p>
                  <a:pPr>
                    <a:defRPr sz="2000" b="1"/>
                  </a:pPr>
                  <a:endParaRPr lang="ru-RU"/>
                </a:p>
              </c:txPr>
              <c:dLblPos val="bestFit"/>
              <c:showVal val="1"/>
            </c:dLbl>
            <c:dLbl>
              <c:idx val="3"/>
              <c:layout>
                <c:manualLayout>
                  <c:x val="5.6318776125206721E-2"/>
                  <c:y val="0.12791549349039605"/>
                </c:manualLayout>
              </c:layout>
              <c:tx>
                <c:rich>
                  <a:bodyPr/>
                  <a:lstStyle/>
                  <a:p>
                    <a:r>
                      <a:rPr lang="ru-RU" sz="2000" b="1" dirty="0" smtClean="0"/>
                      <a:t>13,2</a:t>
                    </a:r>
                    <a:endParaRPr lang="en-US" sz="2000" b="1" dirty="0"/>
                  </a:p>
                </c:rich>
              </c:tx>
              <c:dLblPos val="bestFit"/>
              <c:showVal val="1"/>
            </c:dLbl>
            <c:dLblPos val="ctr"/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молочная  железа (56,6%)</c:v>
                </c:pt>
                <c:pt idx="1">
                  <c:v>тело матки (17,8%)</c:v>
                </c:pt>
                <c:pt idx="2">
                  <c:v>шейка матки (12,4%)</c:v>
                </c:pt>
                <c:pt idx="3">
                  <c:v>прочие (13,2%)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56.6</c:v>
                </c:pt>
                <c:pt idx="1">
                  <c:v>17.8</c:v>
                </c:pt>
                <c:pt idx="2">
                  <c:v>12.4</c:v>
                </c:pt>
                <c:pt idx="3">
                  <c:v>13.2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.57691746864975213"/>
          <c:y val="0.17644723002061607"/>
          <c:w val="0.33508566637503762"/>
          <c:h val="0.74073463179902233"/>
        </c:manualLayout>
      </c:layout>
      <c:txPr>
        <a:bodyPr/>
        <a:lstStyle/>
        <a:p>
          <a:pPr>
            <a:defRPr sz="240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2.png"/><Relationship Id="rId7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7.jpeg"/><Relationship Id="rId5" Type="http://schemas.openxmlformats.org/officeDocument/2006/relationships/image" Target="../media/image7.png"/><Relationship Id="rId10" Type="http://schemas.openxmlformats.org/officeDocument/2006/relationships/image" Target="../media/image16.jpeg"/><Relationship Id="rId4" Type="http://schemas.openxmlformats.org/officeDocument/2006/relationships/image" Target="../media/image6.png"/><Relationship Id="rId9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2.png"/><Relationship Id="rId7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2.png"/><Relationship Id="rId7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.png"/><Relationship Id="rId7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7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51520" y="1628800"/>
            <a:ext cx="8640960" cy="252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РАК ШЕЙКИ МАТКИ:</a:t>
            </a:r>
            <a:b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ФАКТОРЫ РИСКА, </a:t>
            </a:r>
          </a:p>
          <a:p>
            <a:pPr algn="ctr">
              <a:lnSpc>
                <a:spcPct val="110000"/>
              </a:lnSpc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ДИАГНОСТИКА, ЛЕЧЕНИЕ, ПРОФИЛАКТИКА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28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5860850"/>
            <a:ext cx="9158943" cy="9979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0" y="6000963"/>
            <a:ext cx="91440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marR="0" lvl="0" indent="0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600" b="1" i="0" u="none" strike="noStrike" cap="none" normalizeH="0" baseline="0">
                <a:ln>
                  <a:noFill/>
                </a:ln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 algn="ctr"/>
            <a:r>
              <a:rPr lang="ru-RU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РЕГИОНАЛЬНАЯ КОНФЕРЕНЦИЯ «АКТУАЛЬНЫЕ ВОПРОСЫ ПРОФИЛАКТИКИ, РАННЕЙ ДИАГНОСТИКИ  ЗЛОКАЧЕСТВЕННЫХ НОВООБРАЗОВАНИЙ РЕПРОДУКТИВНЫХ ОРГАНОВ»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мая 2018 г., г. Омск</a:t>
            </a:r>
            <a:endParaRPr lang="ru-RU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" y="0"/>
            <a:ext cx="9138308" cy="1484784"/>
            <a:chOff x="1" y="0"/>
            <a:chExt cx="9138308" cy="1484784"/>
          </a:xfrm>
        </p:grpSpPr>
        <p:pic>
          <p:nvPicPr>
            <p:cNvPr id="1026" name="Picture 2" descr="C:\Users\Sveta\Desktop\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0"/>
              <a:ext cx="9138308" cy="148478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C:\Users\Sveta\Desktop\2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153" y="24873"/>
              <a:ext cx="2228850" cy="14478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2" descr="F:\Документы\ОПСА\эмблема (2)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3418" y="397044"/>
              <a:ext cx="614748" cy="86635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C:\Users\Sveta\Desktop\600px-Coat_of_arms_of_Omsk_Oblast.svg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89062"/>
              <a:ext cx="841730" cy="86367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extBox 11"/>
          <p:cNvSpPr txBox="1"/>
          <p:nvPr/>
        </p:nvSpPr>
        <p:spPr>
          <a:xfrm>
            <a:off x="3927581" y="4509120"/>
            <a:ext cx="51089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003300"/>
                </a:solidFill>
              </a:rPr>
              <a:t>Н.П. Коршунова, </a:t>
            </a:r>
          </a:p>
          <a:p>
            <a:pPr algn="r"/>
            <a:r>
              <a:rPr lang="ru-RU" b="1" dirty="0" smtClean="0">
                <a:solidFill>
                  <a:srgbClr val="003300"/>
                </a:solidFill>
              </a:rPr>
              <a:t>заведующая радиотерапевтическим </a:t>
            </a:r>
          </a:p>
          <a:p>
            <a:pPr algn="r"/>
            <a:r>
              <a:rPr lang="ru-RU" b="1" dirty="0" smtClean="0">
                <a:solidFill>
                  <a:srgbClr val="003300"/>
                </a:solidFill>
              </a:rPr>
              <a:t>отделением № 2, врач-онколог </a:t>
            </a:r>
          </a:p>
          <a:p>
            <a:pPr algn="r"/>
            <a:r>
              <a:rPr lang="ru-RU" b="1" dirty="0" smtClean="0">
                <a:solidFill>
                  <a:srgbClr val="003300"/>
                </a:solidFill>
              </a:rPr>
              <a:t>клинического онкологического диспансера</a:t>
            </a:r>
            <a:endParaRPr lang="ru-RU" b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2768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43608" y="548680"/>
            <a:ext cx="73093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Одногодичная летальность </a:t>
            </a:r>
          </a:p>
          <a:p>
            <a:pPr algn="ctr">
              <a:lnSpc>
                <a:spcPct val="11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при РШМ  в 2015– 2017 гг. </a:t>
            </a:r>
          </a:p>
          <a:p>
            <a:pPr algn="ctr">
              <a:lnSpc>
                <a:spcPct val="11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(в абсолютных цифрах и %)</a:t>
            </a: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28163974"/>
              </p:ext>
            </p:extLst>
          </p:nvPr>
        </p:nvGraphicFramePr>
        <p:xfrm>
          <a:off x="395535" y="2348880"/>
          <a:ext cx="8496944" cy="3530490"/>
        </p:xfrm>
        <a:graphic>
          <a:graphicData uri="http://schemas.openxmlformats.org/drawingml/2006/table">
            <a:tbl>
              <a:tblPr/>
              <a:tblGrid>
                <a:gridCol w="161512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8274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1384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1384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1384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21384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4368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53815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Админист-ративная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ru-RU" sz="1800" b="1" dirty="0" err="1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территори</a:t>
                      </a:r>
                      <a:endParaRPr lang="ru-RU" sz="18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2015</a:t>
                      </a:r>
                      <a:endParaRPr lang="ru-RU" sz="20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2016</a:t>
                      </a:r>
                      <a:endParaRPr lang="ru-RU" sz="20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2017</a:t>
                      </a:r>
                      <a:endParaRPr lang="ru-RU" sz="20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885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</a:t>
                      </a: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абс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 </a:t>
                      </a: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чис</a:t>
                      </a:r>
                      <a:r>
                        <a:rPr lang="ru-RU" sz="18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.) умерших</a:t>
                      </a:r>
                      <a:endParaRPr lang="ru-RU" sz="18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Показа-тель</a:t>
                      </a:r>
                      <a:endParaRPr lang="ru-RU" sz="18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</a:t>
                      </a: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абс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 </a:t>
                      </a: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чис</a:t>
                      </a:r>
                      <a:r>
                        <a:rPr lang="ru-RU" sz="18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умерших</a:t>
                      </a:r>
                      <a:endParaRPr lang="ru-RU" sz="18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Показа-тель</a:t>
                      </a:r>
                      <a:endParaRPr lang="ru-RU" sz="18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</a:t>
                      </a: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абс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 </a:t>
                      </a: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чис</a:t>
                      </a:r>
                      <a:r>
                        <a:rPr lang="ru-RU" sz="18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умерших</a:t>
                      </a:r>
                      <a:endParaRPr lang="ru-RU" sz="18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Показа-тель</a:t>
                      </a:r>
                      <a:endParaRPr lang="ru-RU" sz="18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297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Омская область </a:t>
                      </a: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15,1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12,6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19,9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78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г.Омск</a:t>
                      </a: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17,0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11,6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19,1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946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Муниципальные районы</a:t>
                      </a: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11,6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14,2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20,7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62068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Пятилетняя выживаемость при РШМ в 2015– 2017 гг. </a:t>
            </a:r>
          </a:p>
          <a:p>
            <a:pPr algn="ctr">
              <a:lnSpc>
                <a:spcPct val="11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(в абсолютных цифрах и %)</a:t>
            </a:r>
          </a:p>
          <a:p>
            <a:pPr algn="ctr">
              <a:lnSpc>
                <a:spcPct val="110000"/>
              </a:lnSpc>
            </a:pPr>
            <a:endParaRPr lang="ru-RU" sz="2800" b="1" dirty="0" smtClean="0">
              <a:solidFill>
                <a:srgbClr val="C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55049389"/>
              </p:ext>
            </p:extLst>
          </p:nvPr>
        </p:nvGraphicFramePr>
        <p:xfrm>
          <a:off x="323528" y="1700808"/>
          <a:ext cx="8568951" cy="4606295"/>
        </p:xfrm>
        <a:graphic>
          <a:graphicData uri="http://schemas.openxmlformats.org/drawingml/2006/table">
            <a:tbl>
              <a:tblPr/>
              <a:tblGrid>
                <a:gridCol w="169901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0929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2413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3655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2413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22413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5168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44958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Админист-ративная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территория</a:t>
                      </a:r>
                      <a:endParaRPr lang="ru-RU" sz="18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2015 г.</a:t>
                      </a:r>
                      <a:endParaRPr lang="ru-RU" sz="20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2016 г.</a:t>
                      </a:r>
                      <a:endParaRPr lang="ru-RU" sz="20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2017 г.</a:t>
                      </a:r>
                      <a:endParaRPr lang="ru-RU" sz="20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345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</a:t>
                      </a: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абс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 </a:t>
                      </a: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чис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.)</a:t>
                      </a:r>
                      <a:endParaRPr lang="ru-RU" sz="18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Показа-тель</a:t>
                      </a:r>
                      <a:endParaRPr lang="ru-RU" sz="18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</a:t>
                      </a: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абс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 </a:t>
                      </a: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чис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.)</a:t>
                      </a:r>
                      <a:endParaRPr lang="ru-RU" sz="18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Показа-тель</a:t>
                      </a:r>
                      <a:endParaRPr lang="ru-RU" sz="18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</a:t>
                      </a: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абс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 </a:t>
                      </a: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чис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.)</a:t>
                      </a:r>
                      <a:endParaRPr lang="ru-RU" sz="18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Показа-тель</a:t>
                      </a:r>
                      <a:endParaRPr lang="ru-RU" sz="18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Омская область</a:t>
                      </a: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1382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65,0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1394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65,4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1406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63,9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466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г. Омск</a:t>
                      </a: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610</a:t>
                      </a:r>
                      <a:endParaRPr lang="ru-RU" sz="20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60,8</a:t>
                      </a:r>
                      <a:endParaRPr lang="ru-RU" sz="20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617</a:t>
                      </a:r>
                      <a:endParaRPr lang="ru-RU" sz="20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60,2</a:t>
                      </a:r>
                      <a:endParaRPr lang="ru-RU" sz="20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637</a:t>
                      </a:r>
                      <a:endParaRPr lang="ru-RU" sz="20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58,9</a:t>
                      </a:r>
                      <a:endParaRPr lang="ru-RU" sz="20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1113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Муниципальные районы</a:t>
                      </a: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527</a:t>
                      </a:r>
                      <a:endParaRPr lang="ru-RU" sz="20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60,2</a:t>
                      </a:r>
                      <a:endParaRPr lang="ru-RU" sz="20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536</a:t>
                      </a:r>
                      <a:endParaRPr lang="ru-RU" sz="20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58,1</a:t>
                      </a:r>
                      <a:endParaRPr lang="ru-RU" sz="20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565</a:t>
                      </a:r>
                      <a:endParaRPr lang="ru-RU" sz="20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57,9</a:t>
                      </a:r>
                      <a:endParaRPr lang="ru-RU" sz="20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9512" y="548680"/>
            <a:ext cx="87849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Смертность от РШМ   в 2015 – 2017 гг. </a:t>
            </a:r>
          </a:p>
          <a:p>
            <a:pPr algn="ctr">
              <a:lnSpc>
                <a:spcPct val="11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(на 100 тыс. женского населения)</a:t>
            </a:r>
          </a:p>
          <a:p>
            <a:pPr algn="ctr">
              <a:lnSpc>
                <a:spcPct val="110000"/>
              </a:lnSpc>
            </a:pPr>
            <a:endParaRPr lang="ru-RU" sz="2800" b="1" dirty="0" smtClean="0">
              <a:solidFill>
                <a:srgbClr val="C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12924865"/>
              </p:ext>
            </p:extLst>
          </p:nvPr>
        </p:nvGraphicFramePr>
        <p:xfrm>
          <a:off x="251520" y="1556792"/>
          <a:ext cx="8712970" cy="4464496"/>
        </p:xfrm>
        <a:graphic>
          <a:graphicData uri="http://schemas.openxmlformats.org/drawingml/2006/table">
            <a:tbl>
              <a:tblPr/>
              <a:tblGrid>
                <a:gridCol w="136815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9830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4471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4471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4471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24471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6767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37204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b="1" dirty="0" err="1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Адм</a:t>
                      </a:r>
                      <a:r>
                        <a:rPr lang="ru-RU" sz="18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территория</a:t>
                      </a:r>
                      <a:endParaRPr lang="ru-RU" sz="18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2015 г.</a:t>
                      </a:r>
                      <a:endParaRPr lang="ru-RU" sz="20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2016 г.</a:t>
                      </a:r>
                      <a:endParaRPr lang="ru-RU" sz="20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2017 г.</a:t>
                      </a:r>
                      <a:endParaRPr lang="ru-RU" sz="20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2514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Число умерших</a:t>
                      </a:r>
                      <a:endParaRPr lang="ru-RU" sz="18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Показа-тель</a:t>
                      </a:r>
                      <a:endParaRPr lang="ru-RU" sz="18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Число умерших</a:t>
                      </a:r>
                      <a:endParaRPr lang="ru-RU" sz="18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Показа-тель</a:t>
                      </a:r>
                      <a:endParaRPr lang="ru-RU" sz="18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Число умерших</a:t>
                      </a:r>
                      <a:endParaRPr lang="ru-RU" sz="18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Показа-тель</a:t>
                      </a:r>
                      <a:endParaRPr lang="ru-RU" sz="18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11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Омская область</a:t>
                      </a: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88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8,1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89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8,2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79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7,4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11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г.Омск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6,8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7,5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6,7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217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Муниципальные районы</a:t>
                      </a: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43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10,1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41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9,7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37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8,9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Rectangle 4"/>
          <p:cNvSpPr txBox="1">
            <a:spLocks noChangeArrowheads="1"/>
          </p:cNvSpPr>
          <p:nvPr/>
        </p:nvSpPr>
        <p:spPr>
          <a:xfrm>
            <a:off x="179512" y="908720"/>
            <a:ext cx="4038600" cy="539988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ФОНОВЫЕ ПРОЦЕССЫ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Гиперпластические процессы, связанные с гормональными нарушениями: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ru-RU" sz="19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эндоцервикоз</a:t>
            </a:r>
            <a:r>
              <a:rPr kumimoji="0" lang="ru-RU" sz="190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(простой, пролиферирующий);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ru-RU" sz="190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полип (простой, пролиферирующий, </a:t>
            </a:r>
            <a:r>
              <a:rPr kumimoji="0" lang="ru-RU" sz="19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эпидермизирующийся</a:t>
            </a:r>
            <a:r>
              <a:rPr kumimoji="0" lang="ru-RU" sz="190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);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ru-RU" sz="190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папилломы;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ru-RU" sz="190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лейкоплакия (без </a:t>
            </a:r>
            <a:r>
              <a:rPr kumimoji="0" lang="ru-RU" sz="19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атипии</a:t>
            </a:r>
            <a:r>
              <a:rPr kumimoji="0" lang="ru-RU" sz="190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);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ru-RU" sz="19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эндометриоз</a:t>
            </a:r>
            <a:r>
              <a:rPr lang="ru-RU" sz="1900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900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Воспаление: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ru-RU" sz="190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эктопия;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ru-RU" sz="190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цервициты.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900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Посттравматические процессы: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ru-RU" sz="190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разрывы;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ru-RU" sz="19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эктропион</a:t>
            </a:r>
            <a:r>
              <a:rPr kumimoji="0" lang="ru-RU" sz="190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;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ru-RU" sz="190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рубцовые изменения;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ru-RU" sz="19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шеечно-влагалищные</a:t>
            </a:r>
            <a:r>
              <a:rPr kumimoji="0" lang="ru-RU" sz="190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свищи.</a:t>
            </a:r>
            <a:endParaRPr kumimoji="0" lang="ru-RU" sz="1900" i="0" u="none" strike="noStrike" kern="1200" cap="none" spc="0" normalizeH="0" baseline="0" noProof="0" dirty="0">
              <a:ln>
                <a:noFill/>
              </a:ln>
              <a:solidFill>
                <a:srgbClr val="003300"/>
              </a:solidFill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" name="Rectangle 5"/>
          <p:cNvSpPr txBox="1">
            <a:spLocks noChangeArrowheads="1"/>
          </p:cNvSpPr>
          <p:nvPr/>
        </p:nvSpPr>
        <p:spPr>
          <a:xfrm>
            <a:off x="4716016" y="548680"/>
            <a:ext cx="4038600" cy="1512019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ПРЕДРАКОВЫЕ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СОСТОЯНИЯ: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дисплазии;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лейкоплакия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атипией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;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эритроплакия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;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аденоматоз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5" name="Picture 8" descr="5-300x22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00" y="2276872"/>
            <a:ext cx="2506591" cy="1871588"/>
          </a:xfrm>
          <a:prstGeom prst="rect">
            <a:avLst/>
          </a:prstGeom>
          <a:ln>
            <a:solidFill>
              <a:srgbClr val="009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7" descr="7-300x22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72200" y="4365104"/>
            <a:ext cx="2569468" cy="1918536"/>
          </a:xfrm>
          <a:prstGeom prst="rect">
            <a:avLst/>
          </a:prstGeom>
          <a:ln>
            <a:solidFill>
              <a:srgbClr val="009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9" descr="mb4_023"/>
          <p:cNvPicPr>
            <a:picLocks noChangeAspect="1" noChangeArrowheads="1"/>
          </p:cNvPicPr>
          <p:nvPr/>
        </p:nvPicPr>
        <p:blipFill>
          <a:blip r:embed="rId9" cstate="print"/>
          <a:srcRect b="6682"/>
          <a:stretch>
            <a:fillRect/>
          </a:stretch>
        </p:blipFill>
        <p:spPr bwMode="auto">
          <a:xfrm>
            <a:off x="4355976" y="2276872"/>
            <a:ext cx="1752600" cy="1872208"/>
          </a:xfrm>
          <a:prstGeom prst="rect">
            <a:avLst/>
          </a:prstGeom>
          <a:ln>
            <a:solidFill>
              <a:srgbClr val="009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10" descr="eritroplakiya-sheyki-matki-foto-300x21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83968" y="4581128"/>
            <a:ext cx="2022475" cy="1473200"/>
          </a:xfrm>
          <a:prstGeom prst="rect">
            <a:avLst/>
          </a:prstGeom>
          <a:ln>
            <a:solidFill>
              <a:srgbClr val="009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Rectangle 4"/>
          <p:cNvSpPr>
            <a:spLocks noGrp="1" noChangeArrowheads="1"/>
          </p:cNvSpPr>
          <p:nvPr>
            <p:ph type="title"/>
          </p:nvPr>
        </p:nvSpPr>
        <p:spPr>
          <a:xfrm>
            <a:off x="359024" y="332656"/>
            <a:ext cx="8784976" cy="221455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РАК ШЕЙКИ МАТКИ</a:t>
            </a:r>
            <a:r>
              <a:rPr lang="ru-RU" sz="28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 </a:t>
            </a:r>
            <a:r>
              <a:rPr lang="ru-RU" sz="2800" dirty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2800" dirty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2400" b="1" dirty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это злокачественное новообразование, </a:t>
            </a: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поражающее шейку матки, матку, </a:t>
            </a:r>
            <a:r>
              <a:rPr lang="ru-RU" sz="24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параметральную</a:t>
            </a: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клетчатку, влагалище, а в запущенных  случаях  вовлекающее мочевой пузырь , мочеточники и прямую кишку. </a:t>
            </a:r>
            <a:endParaRPr lang="ru-RU" sz="2400" b="1" dirty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Rectangle 7"/>
          <p:cNvSpPr txBox="1">
            <a:spLocks noChangeArrowheads="1"/>
          </p:cNvSpPr>
          <p:nvPr/>
        </p:nvSpPr>
        <p:spPr>
          <a:xfrm>
            <a:off x="4572000" y="5589240"/>
            <a:ext cx="4211960" cy="93610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25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Гистологическая</a:t>
            </a:r>
            <a:r>
              <a:rPr kumimoji="0" lang="ru-RU" sz="72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классификация: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6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плоскоклеточный рак;</a:t>
            </a:r>
            <a:endParaRPr kumimoji="0" lang="ru-RU" sz="6400" b="1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6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аденокарцинома</a:t>
            </a:r>
            <a:r>
              <a:rPr kumimoji="0" lang="ru-RU" sz="6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kumimoji="0" lang="ru-RU" sz="6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Rectangle 26"/>
          <p:cNvSpPr>
            <a:spLocks noChangeArrowheads="1"/>
          </p:cNvSpPr>
          <p:nvPr/>
        </p:nvSpPr>
        <p:spPr bwMode="auto">
          <a:xfrm>
            <a:off x="755576" y="5157192"/>
            <a:ext cx="2016224" cy="95410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Рост: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3300"/>
                </a:solidFill>
              </a:rPr>
              <a:t> </a:t>
            </a:r>
            <a:r>
              <a:rPr lang="ru-RU" sz="16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экзофитный</a:t>
            </a:r>
            <a:r>
              <a:rPr lang="ru-RU" sz="16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;</a:t>
            </a:r>
            <a:endParaRPr lang="ru-RU" sz="1600" b="1" dirty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ü"/>
            </a:pPr>
            <a:r>
              <a:rPr lang="ru-RU" sz="16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6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эндофитный</a:t>
            </a:r>
            <a:r>
              <a:rPr lang="ru-RU" sz="16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ru-RU" sz="1600" b="1" dirty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5" name="Picture 25" descr="рак-шейки-матки-150x15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2708920"/>
            <a:ext cx="2304256" cy="2304256"/>
          </a:xfrm>
          <a:prstGeom prst="rect">
            <a:avLst/>
          </a:prstGeom>
          <a:noFill/>
          <a:ln>
            <a:solidFill>
              <a:srgbClr val="009600"/>
            </a:solidFill>
          </a:ln>
        </p:spPr>
      </p:pic>
      <p:pic>
        <p:nvPicPr>
          <p:cNvPr id="16" name="Picture 24" descr="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27984" y="2636912"/>
            <a:ext cx="2232248" cy="1280452"/>
          </a:xfrm>
          <a:prstGeom prst="rect">
            <a:avLst/>
          </a:prstGeom>
          <a:noFill/>
        </p:spPr>
      </p:pic>
      <p:pic>
        <p:nvPicPr>
          <p:cNvPr id="17" name="Picture 23" descr="а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9" cstate="print"/>
          <a:srcRect l="50748"/>
          <a:stretch>
            <a:fillRect/>
          </a:stretch>
        </p:blipFill>
        <p:spPr>
          <a:xfrm>
            <a:off x="6948264" y="2636912"/>
            <a:ext cx="1944216" cy="1306959"/>
          </a:xfrm>
          <a:prstGeom prst="rect">
            <a:avLst/>
          </a:prstGeom>
          <a:noFill/>
          <a:ln/>
        </p:spPr>
      </p:pic>
      <p:pic>
        <p:nvPicPr>
          <p:cNvPr id="18" name="Picture 13" descr="800px-Ca_in_situ,_cervix_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10" cstate="print"/>
          <a:srcRect/>
          <a:stretch>
            <a:fillRect/>
          </a:stretch>
        </p:blipFill>
        <p:spPr>
          <a:xfrm>
            <a:off x="4427984" y="4149080"/>
            <a:ext cx="2232248" cy="1368572"/>
          </a:xfrm>
          <a:prstGeom prst="rect">
            <a:avLst/>
          </a:prstGeom>
          <a:noFill/>
          <a:ln/>
        </p:spPr>
      </p:pic>
      <p:pic>
        <p:nvPicPr>
          <p:cNvPr id="19" name="Picture 14" descr="Аденокарцинома_шейки_матки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948264" y="4149080"/>
            <a:ext cx="1944215" cy="13542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620688"/>
            <a:ext cx="8964488" cy="104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ПРИ ГИНЕКОЛОГИЧЕСКОМ </a:t>
            </a:r>
            <a:r>
              <a:rPr lang="ru-RU" sz="28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ИССЛЕДОВАНИИ</a:t>
            </a:r>
            <a:r>
              <a:rPr lang="ru-RU" sz="28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Rectangle 5"/>
          <p:cNvSpPr txBox="1">
            <a:spLocks noChangeArrowheads="1"/>
          </p:cNvSpPr>
          <p:nvPr/>
        </p:nvSpPr>
        <p:spPr>
          <a:xfrm>
            <a:off x="179512" y="1268760"/>
            <a:ext cx="4392488" cy="338437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Экзофитный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рост: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разрастания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 типу цветной капусты красного, серо-зеленого или белесоватого цвета, легко разрушающиеся и кровоточащие при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прикосновении;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при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распаде гноевидные или цвета мясных помоев выделения с зловонным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запахом;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наложения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фибрина серого цвета.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Rectangle 6"/>
          <p:cNvSpPr txBox="1">
            <a:spLocks noChangeArrowheads="1"/>
          </p:cNvSpPr>
          <p:nvPr/>
        </p:nvSpPr>
        <p:spPr>
          <a:xfrm>
            <a:off x="4788024" y="1196752"/>
            <a:ext cx="4355976" cy="309634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Эндофитный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рост: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увеличение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шейки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матки;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бочкообразная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форма, неровная бугристая поверхность и неравномерная розово-мраморная окраска шейки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матки;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инфильтраты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параметрии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малом тазу при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ректовагинальном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исследовании.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4" name="Picture 7" descr="029858595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76275" y="4365104"/>
            <a:ext cx="2475645" cy="2080256"/>
          </a:xfrm>
          <a:prstGeom prst="rect">
            <a:avLst/>
          </a:prstGeom>
          <a:noFill/>
          <a:ln>
            <a:solidFill>
              <a:srgbClr val="009600"/>
            </a:solidFill>
          </a:ln>
        </p:spPr>
      </p:pic>
      <p:pic>
        <p:nvPicPr>
          <p:cNvPr id="15" name="Picture 8" descr="1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24128" y="4293096"/>
            <a:ext cx="2664296" cy="2088232"/>
          </a:xfrm>
          <a:prstGeom prst="rect">
            <a:avLst/>
          </a:prstGeom>
          <a:noFill/>
          <a:ln>
            <a:solidFill>
              <a:srgbClr val="0096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19672" y="548680"/>
            <a:ext cx="6192688" cy="598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СИМПТОМЫ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251520" y="1052736"/>
            <a:ext cx="5184823" cy="558958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При опросе: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контактные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кровяные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выделения;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ациклические кровотечения;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гноевидные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зловонные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выделения;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боли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области матки, почек,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поясницы;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лихорадка;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похудение;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нарушение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функции соседних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органов.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3" name="Picture 5" descr="1290519657_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40" t="19470" b="15040"/>
          <a:stretch>
            <a:fillRect/>
          </a:stretch>
        </p:blipFill>
        <p:spPr bwMode="auto">
          <a:xfrm>
            <a:off x="5007628" y="2636912"/>
            <a:ext cx="4136371" cy="28083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0" y="1340768"/>
            <a:ext cx="6444208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При начальных формах:</a:t>
            </a:r>
          </a:p>
          <a:p>
            <a:pPr marL="263525" marR="0" lvl="0" indent="-2635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цитология; 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кольпоскопия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– патологические сосуды, изменение окраски очага, неровность поверхности,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ацето-белый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эпителий, отрицательная проба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Шиллера;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3" name="Picture 9" descr="mb4_02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6588224" y="1484784"/>
            <a:ext cx="2152650" cy="2592387"/>
          </a:xfrm>
          <a:prstGeom prst="rect">
            <a:avLst/>
          </a:prstGeom>
          <a:noFill/>
          <a:ln>
            <a:solidFill>
              <a:srgbClr val="009600"/>
            </a:solidFill>
          </a:ln>
        </p:spPr>
      </p:pic>
      <p:pic>
        <p:nvPicPr>
          <p:cNvPr id="14" name="Picture 8" descr="displazia7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8" cstate="print"/>
          <a:srcRect/>
          <a:stretch>
            <a:fillRect/>
          </a:stretch>
        </p:blipFill>
        <p:spPr>
          <a:xfrm>
            <a:off x="1" y="3400314"/>
            <a:ext cx="5652120" cy="3457686"/>
          </a:xfrm>
          <a:prstGeom prst="rect">
            <a:avLst/>
          </a:prstGeom>
          <a:noFill/>
          <a:ln>
            <a:solidFill>
              <a:srgbClr val="009600"/>
            </a:solidFill>
          </a:ln>
        </p:spPr>
      </p:pic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5724128" y="4149080"/>
            <a:ext cx="3419872" cy="2486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000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биопсия </a:t>
            </a:r>
            <a:r>
              <a:rPr lang="ru-RU" sz="2000" dirty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шейки </a:t>
            </a:r>
            <a:r>
              <a:rPr lang="ru-RU" sz="2000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матки;</a:t>
            </a:r>
            <a:endParaRPr lang="ru-RU" sz="2000" dirty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ru-RU" sz="2000" dirty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ru-RU" sz="2000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исследование </a:t>
            </a:r>
            <a:r>
              <a:rPr lang="ru-RU" sz="2000" dirty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крови на наличие маркера рака шейки матки </a:t>
            </a:r>
            <a:r>
              <a:rPr lang="en-US" sz="2000" dirty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SCC (</a:t>
            </a:r>
            <a:r>
              <a:rPr lang="ru-RU" sz="2000" dirty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антиген плоскоклеточной карциномы</a:t>
            </a:r>
            <a:r>
              <a:rPr lang="ru-RU" sz="2000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);</a:t>
            </a:r>
            <a:endParaRPr lang="ru-RU" sz="2000" dirty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ru-RU" sz="2000" dirty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ru-RU" sz="2000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эхография</a:t>
            </a:r>
            <a:r>
              <a:rPr lang="ru-RU" sz="2000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000" dirty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цервикального </a:t>
            </a:r>
            <a:r>
              <a:rPr lang="ru-RU" sz="2000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канала.</a:t>
            </a:r>
            <a:endParaRPr lang="ru-RU" sz="2000" dirty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04664"/>
            <a:ext cx="9144000" cy="1139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ДОПОЛНИТЕЛЬНЫЕ МЕТОДЫ ИССЛЕДОВАНИЯ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3528" y="620688"/>
            <a:ext cx="8568952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ПРОВЕДЕНИЕ СКРИНИНГОВЫХ ИССЛЕДОВАНИЙ ПОЗВОЛЯЕТ: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07504" y="1919010"/>
            <a:ext cx="8640960" cy="4370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28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своевременно выявлять ЗНО шейки матки, в том числе и доклинической стадии процесса;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altLang="ru-RU" sz="2800" b="1" dirty="0" smtClean="0">
              <a:solidFill>
                <a:srgbClr val="0033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28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определять различные неопухолевые заболевания, требующие активного лечения, что приводит к снижению заболеваемости раком шейки матки, уменьшению числа запущенных форм и улучшению результатов лечения.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4" descr="шейка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5929"/>
          <a:stretch>
            <a:fillRect/>
          </a:stretch>
        </p:blipFill>
        <p:spPr bwMode="auto">
          <a:xfrm>
            <a:off x="1098197" y="476672"/>
            <a:ext cx="6930187" cy="6182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043608" y="951692"/>
            <a:ext cx="6898311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Следует помнить, что чем чаще врач будет думать </a:t>
            </a:r>
          </a:p>
          <a:p>
            <a:pPr algn="ctr"/>
            <a:r>
              <a:rPr lang="ru-RU" sz="40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 возможности рака, </a:t>
            </a:r>
          </a:p>
          <a:p>
            <a:pPr algn="ctr"/>
            <a:r>
              <a:rPr lang="ru-RU" sz="40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тем меньше он пропустит начальных случаев </a:t>
            </a:r>
          </a:p>
          <a:p>
            <a:pPr algn="ctr"/>
            <a:endParaRPr lang="ru-RU" sz="4000" b="1" dirty="0" smtClean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/>
            <a:r>
              <a:rPr lang="ru-RU" sz="40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(А. И. Серебров).</a:t>
            </a:r>
            <a:endParaRPr kumimoji="0" lang="ru-RU" altLang="ru-RU" sz="40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Рисунок 2" descr="20140321_150445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836712"/>
            <a:ext cx="8712968" cy="5616624"/>
          </a:xfrm>
          <a:prstGeom prst="rect">
            <a:avLst/>
          </a:prstGeom>
          <a:noFill/>
          <a:ln w="9525">
            <a:solidFill>
              <a:srgbClr val="0096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55576" y="836712"/>
            <a:ext cx="7560840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Положительный ответ </a:t>
            </a:r>
            <a:r>
              <a:rPr lang="ru-RU" sz="40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цитолога</a:t>
            </a:r>
            <a:r>
              <a:rPr lang="ru-RU" sz="40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на 95% зависит </a:t>
            </a:r>
            <a:endParaRPr lang="ru-RU" sz="4000" b="1" dirty="0" smtClean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ru-RU" sz="40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от </a:t>
            </a:r>
            <a:r>
              <a:rPr lang="ru-RU" sz="40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качества взятого материала</a:t>
            </a: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" name="Рисунок 13" descr="citologiyavginekologiianaliziegorasshifr_C741815A.jpg"/>
          <p:cNvPicPr>
            <a:picLocks noChangeAspect="1"/>
          </p:cNvPicPr>
          <p:nvPr/>
        </p:nvPicPr>
        <p:blipFill>
          <a:blip r:embed="rId7" cstate="print"/>
          <a:srcRect r="14102"/>
          <a:stretch>
            <a:fillRect/>
          </a:stretch>
        </p:blipFill>
        <p:spPr>
          <a:xfrm flipH="1">
            <a:off x="5076056" y="3861048"/>
            <a:ext cx="3364880" cy="2042480"/>
          </a:xfrm>
          <a:prstGeom prst="rect">
            <a:avLst/>
          </a:prstGeom>
          <a:ln>
            <a:solidFill>
              <a:srgbClr val="009600"/>
            </a:solidFill>
          </a:ln>
        </p:spPr>
      </p:pic>
      <p:pic>
        <p:nvPicPr>
          <p:cNvPr id="15" name="Рисунок 14" descr="mazok_na_citologiyu_03.jpg"/>
          <p:cNvPicPr>
            <a:picLocks noChangeAspect="1"/>
          </p:cNvPicPr>
          <p:nvPr/>
        </p:nvPicPr>
        <p:blipFill>
          <a:blip r:embed="rId8" cstate="print">
            <a:lum bright="10000" contrast="10000"/>
          </a:blip>
          <a:stretch>
            <a:fillRect/>
          </a:stretch>
        </p:blipFill>
        <p:spPr>
          <a:xfrm>
            <a:off x="611560" y="3861048"/>
            <a:ext cx="3528392" cy="2016224"/>
          </a:xfrm>
          <a:prstGeom prst="rect">
            <a:avLst/>
          </a:prstGeom>
          <a:ln>
            <a:solidFill>
              <a:srgbClr val="0096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1560" y="620688"/>
            <a:ext cx="8418846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ВОЗМОЖНЫЕ ПРИЧИНЫ ПОЛУЧЕНИЯ НЕПОЛНОЦЕННОГО </a:t>
            </a:r>
            <a:r>
              <a:rPr lang="ru-RU" sz="32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МАТЕРИАЛА:</a:t>
            </a:r>
            <a:endParaRPr lang="ru-RU" sz="3200" b="1" dirty="0" smtClean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-26097" y="1709318"/>
            <a:ext cx="9144000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Clr>
                <a:srgbClr val="003300"/>
              </a:buCl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мазки </a:t>
            </a: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взяты во время менструации и представлены большим числом клеток эндометрия, </a:t>
            </a: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крови;</a:t>
            </a:r>
            <a:endParaRPr lang="ru-RU" sz="2400" b="1" dirty="0" smtClean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Clr>
                <a:srgbClr val="003300"/>
              </a:buCl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</a:t>
            </a: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препаратах присутствуют </a:t>
            </a: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сперматозоиды;</a:t>
            </a:r>
            <a:endParaRPr lang="ru-RU" sz="2400" b="1" dirty="0" smtClean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Clr>
                <a:srgbClr val="003300"/>
              </a:buCl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загрязнение </a:t>
            </a:r>
            <a:r>
              <a:rPr lang="ru-RU" sz="2400" b="1" dirty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мазков кремами, смазками, </a:t>
            </a: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гелями;</a:t>
            </a:r>
            <a:endParaRPr lang="ru-RU" sz="2400" b="1" dirty="0" smtClean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Clr>
                <a:srgbClr val="003300"/>
              </a:buCl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шейка </a:t>
            </a:r>
            <a:r>
              <a:rPr lang="ru-RU" sz="2400" b="1" dirty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плохо выведена в зеркалах и не получен материал из зоны трансформации и цервикального </a:t>
            </a: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канала;</a:t>
            </a:r>
            <a:endParaRPr lang="ru-RU" sz="2400" b="1" dirty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Clr>
                <a:srgbClr val="003300"/>
              </a:buCl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скудное </a:t>
            </a:r>
            <a:r>
              <a:rPr lang="ru-RU" sz="2400" b="1" dirty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количество материала из-за недостаточного усилия при надавливании на слизистую оболочку при заборе </a:t>
            </a: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материала;</a:t>
            </a:r>
            <a:endParaRPr lang="ru-RU" sz="2400" b="1" dirty="0" smtClean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Clr>
                <a:srgbClr val="003300"/>
              </a:buCl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большое </a:t>
            </a:r>
            <a:r>
              <a:rPr lang="ru-RU" sz="2400" b="1" dirty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число элементов крови из-за чрезмерного усилия при заборе </a:t>
            </a: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материала;</a:t>
            </a:r>
            <a:endParaRPr lang="ru-RU" sz="2400" b="1" dirty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Clr>
                <a:srgbClr val="003300"/>
              </a:buCl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мазки </a:t>
            </a:r>
            <a:r>
              <a:rPr lang="ru-RU" sz="2400" b="1" dirty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представлены преимущественно элементами крови </a:t>
            </a:r>
            <a:r>
              <a:rPr lang="ru-RU" sz="2400" b="1" dirty="0" err="1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и\или</a:t>
            </a:r>
            <a:r>
              <a:rPr lang="ru-RU" sz="2400" b="1" dirty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воспаления.</a:t>
            </a:r>
            <a:endParaRPr lang="ru-RU" sz="2400" b="1" dirty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Clr>
                <a:srgbClr val="C00000"/>
              </a:buClr>
            </a:pPr>
            <a:endParaRPr lang="ru-RU" sz="2400" b="1" dirty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19672" y="620688"/>
            <a:ext cx="6192688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НАИБОЛЕЕ ЗНАЧИМЫЕ ФАКТОРЫ РИСКА CIN И </a:t>
            </a:r>
            <a:r>
              <a:rPr lang="ru-RU" sz="3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РШМ: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23528" y="1916832"/>
            <a:ext cx="6898311" cy="4724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Clr>
                <a:srgbClr val="003300"/>
              </a:buClr>
              <a:buFont typeface="Wingdings" pitchFamily="2" charset="2"/>
              <a:buChar char="ü"/>
            </a:pPr>
            <a:r>
              <a:rPr lang="ru-RU" altLang="ru-RU" sz="27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altLang="ru-RU" sz="28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ВПЧ 16-18 </a:t>
            </a:r>
            <a:r>
              <a:rPr lang="ru-RU" altLang="ru-RU" sz="28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типа;</a:t>
            </a:r>
            <a:endParaRPr lang="ru-RU" altLang="ru-RU" sz="2800" b="1" dirty="0" smtClean="0">
              <a:solidFill>
                <a:srgbClr val="0033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Clr>
                <a:srgbClr val="003300"/>
              </a:buClr>
            </a:pPr>
            <a:endParaRPr lang="ru-RU" altLang="ru-RU" sz="1000" b="1" dirty="0" smtClean="0">
              <a:solidFill>
                <a:srgbClr val="0033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3300"/>
              </a:buClr>
              <a:buFont typeface="Wingdings" pitchFamily="2" charset="2"/>
              <a:buChar char="ü"/>
            </a:pPr>
            <a:r>
              <a:rPr lang="ru-RU" altLang="ru-RU" sz="28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раннее </a:t>
            </a:r>
            <a:r>
              <a:rPr lang="ru-RU" altLang="ru-RU" sz="2800" b="1" dirty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начало половой </a:t>
            </a:r>
            <a:r>
              <a:rPr lang="ru-RU" altLang="ru-RU" sz="28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жизни;</a:t>
            </a:r>
            <a:endParaRPr lang="ru-RU" altLang="ru-RU" sz="2800" b="1" dirty="0" smtClean="0">
              <a:solidFill>
                <a:srgbClr val="0033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3300"/>
              </a:buClr>
            </a:pPr>
            <a:endParaRPr lang="ru-RU" altLang="ru-RU" sz="1000" b="1" dirty="0" smtClean="0">
              <a:solidFill>
                <a:srgbClr val="0033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Clr>
                <a:srgbClr val="003300"/>
              </a:buClr>
              <a:buFont typeface="Wingdings" pitchFamily="2" charset="2"/>
              <a:buChar char="ü"/>
            </a:pPr>
            <a:r>
              <a:rPr lang="ru-RU" altLang="ru-RU" sz="28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ранняя </a:t>
            </a:r>
            <a:r>
              <a:rPr lang="ru-RU" altLang="ru-RU" sz="2800" b="1" dirty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первая беременность и роды до 18 </a:t>
            </a:r>
            <a:r>
              <a:rPr lang="ru-RU" altLang="ru-RU" sz="28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лет;</a:t>
            </a:r>
            <a:endParaRPr lang="ru-RU" altLang="ru-RU" sz="2800" b="1" dirty="0" smtClean="0">
              <a:solidFill>
                <a:srgbClr val="0033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Clr>
                <a:srgbClr val="003300"/>
              </a:buClr>
            </a:pPr>
            <a:endParaRPr lang="ru-RU" altLang="ru-RU" sz="1000" b="1" dirty="0">
              <a:solidFill>
                <a:srgbClr val="0033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Clr>
                <a:srgbClr val="003300"/>
              </a:buClr>
              <a:buFont typeface="Wingdings" pitchFamily="2" charset="2"/>
              <a:buChar char="ü"/>
            </a:pPr>
            <a:r>
              <a:rPr lang="ru-RU" altLang="ru-RU" sz="28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частая </a:t>
            </a:r>
            <a:r>
              <a:rPr lang="ru-RU" altLang="ru-RU" sz="2800" b="1" dirty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смена половых </a:t>
            </a:r>
            <a:r>
              <a:rPr lang="ru-RU" altLang="ru-RU" sz="28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партнёров;</a:t>
            </a:r>
            <a:endParaRPr lang="ru-RU" altLang="ru-RU" sz="2800" b="1" dirty="0" smtClean="0">
              <a:solidFill>
                <a:srgbClr val="0033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Clr>
                <a:srgbClr val="003300"/>
              </a:buClr>
            </a:pPr>
            <a:endParaRPr lang="ru-RU" altLang="ru-RU" sz="1000" b="1" dirty="0">
              <a:solidFill>
                <a:srgbClr val="0033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Clr>
                <a:srgbClr val="003300"/>
              </a:buClr>
              <a:buFont typeface="Wingdings" pitchFamily="2" charset="2"/>
              <a:buChar char="ü"/>
            </a:pPr>
            <a:r>
              <a:rPr lang="ru-RU" altLang="ru-RU" sz="28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курение;</a:t>
            </a:r>
            <a:endParaRPr lang="ru-RU" altLang="ru-RU" sz="2800" b="1" dirty="0" smtClean="0">
              <a:solidFill>
                <a:srgbClr val="0033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Clr>
                <a:srgbClr val="003300"/>
              </a:buClr>
            </a:pPr>
            <a:endParaRPr lang="ru-RU" altLang="ru-RU" sz="1000" b="1" dirty="0">
              <a:solidFill>
                <a:srgbClr val="0033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Clr>
                <a:srgbClr val="003300"/>
              </a:buClr>
              <a:buFont typeface="Wingdings" pitchFamily="2" charset="2"/>
              <a:buChar char="ü"/>
            </a:pPr>
            <a:r>
              <a:rPr lang="ru-RU" altLang="ru-RU" sz="28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некоторые ИППП.</a:t>
            </a:r>
            <a:endParaRPr lang="ru-RU" altLang="ru-RU" sz="2800" b="1" dirty="0">
              <a:solidFill>
                <a:srgbClr val="0033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  </a:t>
            </a: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555776" y="837874"/>
            <a:ext cx="6588224" cy="4216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t"/>
            <a:r>
              <a:rPr lang="ru-RU" sz="24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ЛАУРЕАТ НОБЕЛЕВСКОЙ ПРЕМИИ ПО ФИЗИОЛОГИИ ИЛИ МЕДИЦИНЕ </a:t>
            </a:r>
          </a:p>
          <a:p>
            <a:pPr fontAlgn="t"/>
            <a:r>
              <a:rPr lang="ru-RU" sz="24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2008 ГОДА</a:t>
            </a:r>
            <a:endParaRPr lang="ru-RU" sz="2400" dirty="0" smtClean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fontAlgn="t"/>
            <a:endParaRPr lang="ru-RU" sz="2800" i="1" dirty="0" smtClean="0"/>
          </a:p>
          <a:p>
            <a:pPr fontAlgn="t"/>
            <a:endParaRPr lang="ru-RU" sz="2800" i="1" dirty="0" smtClean="0"/>
          </a:p>
          <a:p>
            <a:pPr fontAlgn="t"/>
            <a:r>
              <a:rPr lang="ru-RU" sz="28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 открытие роли </a:t>
            </a:r>
            <a:r>
              <a:rPr lang="ru-RU" sz="28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папилломавирусов</a:t>
            </a:r>
            <a:r>
              <a:rPr lang="ru-RU" sz="28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в развитии рака шейки матки</a:t>
            </a:r>
            <a:r>
              <a:rPr lang="ru-RU" sz="28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fontAlgn="t"/>
            <a:endParaRPr lang="ru-RU" sz="2800" b="1" dirty="0" smtClean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fontAlgn="t"/>
            <a:r>
              <a:rPr lang="ru-RU" sz="28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настоящее время — почётный профессор. </a:t>
            </a: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Содержимое 3" descr="2008h.gif"/>
          <p:cNvPicPr>
            <a:picLocks noGrp="1" noChangeAspect="1"/>
          </p:cNvPicPr>
          <p:nvPr>
            <p:ph idx="1"/>
          </p:nvPr>
        </p:nvPicPr>
        <p:blipFill>
          <a:blip r:embed="rId7" cstate="print"/>
          <a:stretch>
            <a:fillRect/>
          </a:stretch>
        </p:blipFill>
        <p:spPr>
          <a:xfrm>
            <a:off x="179512" y="908720"/>
            <a:ext cx="2207654" cy="2943539"/>
          </a:xfrm>
        </p:spPr>
      </p:pic>
      <p:sp>
        <p:nvSpPr>
          <p:cNvPr id="13" name="Прямоугольник 12"/>
          <p:cNvSpPr/>
          <p:nvPr/>
        </p:nvSpPr>
        <p:spPr>
          <a:xfrm>
            <a:off x="0" y="3933056"/>
            <a:ext cx="2483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Харальд </a:t>
            </a:r>
            <a:r>
              <a:rPr lang="ru-RU" b="1" i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цур</a:t>
            </a:r>
            <a:r>
              <a:rPr lang="ru-RU" b="1" i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b="1" i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Хаузен</a:t>
            </a:r>
            <a:r>
              <a:rPr lang="ru-RU" b="1" i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ru-RU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i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немецкий медик </a:t>
            </a:r>
          </a:p>
          <a:p>
            <a:pPr algn="ctr"/>
            <a:r>
              <a:rPr lang="ru-RU" i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 учёный </a:t>
            </a:r>
            <a:r>
              <a:rPr lang="ru-RU" b="1" i="1" dirty="0" smtClean="0">
                <a:solidFill>
                  <a:srgbClr val="003300"/>
                </a:solidFill>
              </a:rPr>
              <a:t/>
            </a:r>
            <a:br>
              <a:rPr lang="ru-RU" b="1" i="1" dirty="0" smtClean="0">
                <a:solidFill>
                  <a:srgbClr val="003300"/>
                </a:solidFill>
              </a:rPr>
            </a:br>
            <a:endParaRPr lang="ru-RU" i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47664" y="476672"/>
            <a:ext cx="6192688" cy="1139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ЦЕЛИ И ЗАДАЧИ СМОТРОВОГО КАБИНЕТА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23528" y="1588150"/>
            <a:ext cx="8424936" cy="50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Смотровой кабинет – структурное подразделение амбулаторно-поликлинического  учреждения </a:t>
            </a:r>
          </a:p>
          <a:p>
            <a:pPr algn="ctr">
              <a:defRPr/>
            </a:pPr>
            <a:endParaRPr lang="ru-RU" sz="24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кабинете осуществляются: </a:t>
            </a:r>
          </a:p>
          <a:p>
            <a:pPr algn="just">
              <a:defRPr/>
            </a:pPr>
            <a:endParaRPr lang="ru-RU" sz="2400" b="1" dirty="0" smtClean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buClr>
                <a:srgbClr val="003300"/>
              </a:buClr>
              <a:buFont typeface="Wingdings" pitchFamily="2" charset="2"/>
              <a:buChar char="ü"/>
              <a:defRPr/>
            </a:pPr>
            <a:r>
              <a:rPr lang="ru-RU" sz="20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профилактические осмотры граждан</a:t>
            </a:r>
          </a:p>
          <a:p>
            <a:pPr algn="just">
              <a:buClr>
                <a:srgbClr val="003300"/>
              </a:buClr>
              <a:buFont typeface="Wingdings" pitchFamily="2" charset="2"/>
              <a:buChar char="ü"/>
              <a:defRPr/>
            </a:pPr>
            <a:endParaRPr lang="ru-RU" sz="2000" b="1" dirty="0" smtClean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buClr>
                <a:srgbClr val="003300"/>
              </a:buClr>
              <a:buFont typeface="Wingdings" pitchFamily="2" charset="2"/>
              <a:buChar char="ü"/>
              <a:defRPr/>
            </a:pPr>
            <a:r>
              <a:rPr lang="ru-RU" sz="20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разделения граждан на здоровых и требующих обследования по подозрению на предопухолевое заболевание или злокачественную опухоль наружной локализации</a:t>
            </a:r>
          </a:p>
          <a:p>
            <a:pPr algn="just">
              <a:buClr>
                <a:srgbClr val="003300"/>
              </a:buClr>
              <a:defRPr/>
            </a:pPr>
            <a:endParaRPr lang="ru-RU" sz="2000" b="1" dirty="0" smtClean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buClr>
                <a:srgbClr val="003300"/>
              </a:buClr>
              <a:buFont typeface="Wingdings" pitchFamily="2" charset="2"/>
              <a:buChar char="ü"/>
              <a:defRPr/>
            </a:pPr>
            <a:r>
              <a:rPr lang="ru-RU" sz="20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направление пациентов с выявленными заболеваниями для </a:t>
            </a:r>
            <a:r>
              <a:rPr lang="ru-RU" sz="20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дообследования</a:t>
            </a:r>
            <a:r>
              <a:rPr lang="ru-RU" sz="20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и санации к врачам соответствующих специальностей</a:t>
            </a:r>
          </a:p>
          <a:p>
            <a:pPr algn="just">
              <a:buClr>
                <a:srgbClr val="003300"/>
              </a:buClr>
              <a:defRPr/>
            </a:pPr>
            <a:r>
              <a:rPr lang="ru-RU" sz="20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  <a:endParaRPr kumimoji="0" lang="ru-RU" altLang="ru-RU" sz="2000" b="1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764704"/>
            <a:ext cx="8280920" cy="4462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РШМ предшествуют </a:t>
            </a:r>
            <a:r>
              <a:rPr lang="ru-RU" sz="24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внутриэпителиальные</a:t>
            </a: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атипические изменения - цервикальные </a:t>
            </a:r>
            <a:r>
              <a:rPr lang="ru-RU" sz="24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интраэпителиальные</a:t>
            </a: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неоплазии (</a:t>
            </a:r>
            <a:r>
              <a:rPr lang="en-US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CIN</a:t>
            </a: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), разделенные на три степени: </a:t>
            </a:r>
          </a:p>
          <a:p>
            <a:pPr algn="ctr">
              <a:defRPr/>
            </a:pPr>
            <a:endParaRPr lang="ru-RU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en-US" sz="2400" dirty="0" smtClean="0">
                <a:solidFill>
                  <a:srgbClr val="A5002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CIN</a:t>
            </a:r>
            <a:r>
              <a:rPr lang="ru-RU" sz="2400" dirty="0" smtClean="0">
                <a:solidFill>
                  <a:srgbClr val="A5002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1 - слабая дисплазия многослойного плоского эпителия;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n-US" sz="2400" dirty="0" smtClean="0">
                <a:solidFill>
                  <a:srgbClr val="A5002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CIN</a:t>
            </a:r>
            <a:r>
              <a:rPr lang="ru-RU" sz="2400" dirty="0" smtClean="0">
                <a:solidFill>
                  <a:srgbClr val="A5002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2 - умеренная дисплазия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n-US" sz="2400" dirty="0" smtClean="0">
                <a:solidFill>
                  <a:srgbClr val="A5002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CIN</a:t>
            </a:r>
            <a:r>
              <a:rPr lang="ru-RU" sz="2400" dirty="0" smtClean="0">
                <a:solidFill>
                  <a:srgbClr val="A5002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3 - выраженная дисплазия или </a:t>
            </a:r>
            <a:r>
              <a:rPr lang="ru-RU" sz="2400" dirty="0" err="1" smtClean="0">
                <a:solidFill>
                  <a:srgbClr val="A5002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carcinoma</a:t>
            </a:r>
            <a:r>
              <a:rPr lang="ru-RU" sz="2400" dirty="0" smtClean="0">
                <a:solidFill>
                  <a:srgbClr val="A5002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 err="1" smtClean="0">
                <a:solidFill>
                  <a:srgbClr val="A5002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</a:t>
            </a:r>
            <a:r>
              <a:rPr lang="ru-RU" sz="2400" dirty="0" smtClean="0">
                <a:solidFill>
                  <a:srgbClr val="A5002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 err="1" smtClean="0">
                <a:solidFill>
                  <a:srgbClr val="A5002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situ</a:t>
            </a:r>
            <a:r>
              <a:rPr lang="ru-RU" sz="2400" dirty="0" smtClean="0">
                <a:solidFill>
                  <a:srgbClr val="A5002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>
              <a:defRPr/>
            </a:pPr>
            <a:endParaRPr lang="ru-RU" sz="2400" dirty="0" smtClean="0">
              <a:solidFill>
                <a:srgbClr val="A5002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Период времени:</a:t>
            </a:r>
          </a:p>
          <a:p>
            <a:pPr>
              <a:defRPr/>
            </a:pPr>
            <a:r>
              <a:rPr lang="ru-RU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от </a:t>
            </a:r>
            <a:r>
              <a:rPr lang="en-US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CIN 1-2 </a:t>
            </a: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 </a:t>
            </a:r>
            <a:r>
              <a:rPr lang="en-US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CIN 3 </a:t>
            </a: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может составлять </a:t>
            </a:r>
            <a:r>
              <a:rPr lang="en-US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3-8 </a:t>
            </a: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лет</a:t>
            </a:r>
            <a:r>
              <a:rPr lang="en-US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endParaRPr lang="ru-RU" sz="2400" b="1" dirty="0" smtClean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defRPr/>
            </a:pP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от </a:t>
            </a:r>
            <a:r>
              <a:rPr lang="en-US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CIN 3 </a:t>
            </a: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 </a:t>
            </a:r>
            <a:r>
              <a:rPr lang="ru-RU" sz="24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микроинвазивного</a:t>
            </a: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РШМ</a:t>
            </a:r>
            <a:r>
              <a:rPr lang="en-US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- 10-15 </a:t>
            </a: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лет</a:t>
            </a:r>
            <a:r>
              <a:rPr lang="en-US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ru-RU" sz="2400" b="1" dirty="0" smtClean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Прямоугольник 11"/>
          <p:cNvSpPr/>
          <p:nvPr/>
        </p:nvSpPr>
        <p:spPr>
          <a:xfrm>
            <a:off x="1475656" y="5301208"/>
            <a:ext cx="6984776" cy="101566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Имеется достаточный период времени для проведения соответствующих профилактических мероприятий, препятствующих развитию </a:t>
            </a:r>
            <a:r>
              <a:rPr lang="ru-RU" sz="2000" b="1" dirty="0" err="1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инвазивного</a:t>
            </a:r>
            <a:r>
              <a:rPr lang="ru-RU" sz="2000" b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РШМ.</a:t>
            </a:r>
          </a:p>
        </p:txBody>
      </p:sp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764704"/>
            <a:ext cx="8928992" cy="124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СИМПТОМЫ ДИСПЛАЗИИ ШЕЙКИ МАТКИ</a:t>
            </a:r>
            <a:r>
              <a:rPr lang="ru-RU" sz="36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79512" y="1556792"/>
            <a:ext cx="8568952" cy="4939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indent="-457200" algn="just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 имеет типичных клинических признаков. </a:t>
            </a:r>
          </a:p>
          <a:p>
            <a:pPr marL="457200" indent="-457200" algn="just">
              <a:buFont typeface="Wingdings" pitchFamily="2" charset="2"/>
              <a:buChar char="ü"/>
            </a:pPr>
            <a:endParaRPr lang="ru-RU" sz="2400" b="1" dirty="0" smtClean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Нередко протекает без выраженных симптомов. </a:t>
            </a:r>
          </a:p>
          <a:p>
            <a:pPr algn="just"/>
            <a:endParaRPr lang="ru-RU" sz="2400" b="1" dirty="0" smtClean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Обычно возникает на фоне уже существующих  патологических процессов.  </a:t>
            </a:r>
          </a:p>
          <a:p>
            <a:pPr algn="just">
              <a:buFont typeface="Wingdings" pitchFamily="2" charset="2"/>
              <a:buChar char="ü"/>
            </a:pPr>
            <a:endParaRPr lang="ru-RU" sz="2400" b="1" dirty="0" smtClean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Клинические проявления ее обусловлены симптомами, характерными для заболеваний, которым сопутствует дисплазия шейки матки (цервицит, бактериальный </a:t>
            </a:r>
            <a:r>
              <a:rPr lang="ru-RU" sz="24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вагиноз</a:t>
            </a: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псевдоэрозия,  истинная эрозия, кондиломы, </a:t>
            </a:r>
            <a:r>
              <a:rPr lang="ru-RU" sz="24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эрозированный</a:t>
            </a: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эктропион</a:t>
            </a: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лейкоплакия  и т.д.).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5536" y="692696"/>
            <a:ext cx="8496944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ОСОБЕННОСТИ ДИСПЛАСТИЧЕСКОГО ПРОЦЕССА НА ШЕЙКЕ МАТКИ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51520" y="1856631"/>
            <a:ext cx="8712968" cy="5001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003300"/>
                </a:solidFill>
              </a:rPr>
              <a:t> </a:t>
            </a:r>
            <a:r>
              <a:rPr lang="ru-RU" sz="28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Малоизмененная </a:t>
            </a:r>
            <a:r>
              <a:rPr lang="ru-RU" sz="28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шейка матки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Выявляется </a:t>
            </a:r>
            <a:r>
              <a:rPr lang="ru-RU" sz="28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только при </a:t>
            </a:r>
            <a:r>
              <a:rPr lang="ru-RU" sz="28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кольпоскопии</a:t>
            </a:r>
            <a:r>
              <a:rPr lang="ru-RU" sz="28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или </a:t>
            </a:r>
            <a:r>
              <a:rPr lang="ru-RU" sz="28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цитологически</a:t>
            </a:r>
            <a:endParaRPr lang="ru-RU" sz="2800" b="1" dirty="0" smtClean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Возможен самопроизвольный регресс  при легкой и средней тяжести 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Чаще </a:t>
            </a:r>
            <a:r>
              <a:rPr lang="ru-RU" sz="28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имеет прогрессирующий характер</a:t>
            </a:r>
          </a:p>
          <a:p>
            <a:endParaRPr lang="ru-RU" sz="2800" b="1" dirty="0" smtClean="0">
              <a:solidFill>
                <a:srgbClr val="0033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При тяжелой дисплазии существует риск возникновения </a:t>
            </a:r>
            <a:r>
              <a:rPr lang="ru-RU" sz="3200" b="1" dirty="0" err="1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внутриэпителиальной</a:t>
            </a:r>
            <a:r>
              <a:rPr lang="ru-RU" sz="32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карциномы.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7544" y="692696"/>
            <a:ext cx="8095318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СИМПТОМАТИКА И ДИАГНОСТИКА РАКА ШЕЙКИ МАТКИ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2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457533822"/>
              </p:ext>
            </p:extLst>
          </p:nvPr>
        </p:nvGraphicFramePr>
        <p:xfrm>
          <a:off x="179512" y="2204864"/>
          <a:ext cx="8784975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3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9283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9283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34829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Симптомы</a:t>
                      </a:r>
                    </a:p>
                    <a:p>
                      <a:pPr algn="ctr"/>
                      <a:r>
                        <a:rPr kumimoji="0" lang="ru-RU" sz="1800" b="1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опухолевой патологии</a:t>
                      </a:r>
                      <a:endParaRPr lang="ru-RU" dirty="0">
                        <a:solidFill>
                          <a:srgbClr val="003300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Тактика ведения</a:t>
                      </a:r>
                    </a:p>
                    <a:p>
                      <a:pPr algn="ctr"/>
                      <a:r>
                        <a:rPr kumimoji="0" lang="ru-RU" sz="1800" b="1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пациента</a:t>
                      </a:r>
                      <a:endParaRPr lang="ru-RU" dirty="0">
                        <a:solidFill>
                          <a:srgbClr val="003300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Возможные виды</a:t>
                      </a:r>
                    </a:p>
                    <a:p>
                      <a:pPr algn="ctr"/>
                      <a:r>
                        <a:rPr kumimoji="0" lang="ru-RU" sz="1800" b="1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специального лечения</a:t>
                      </a:r>
                      <a:endParaRPr lang="ru-RU" dirty="0">
                        <a:solidFill>
                          <a:srgbClr val="003300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5360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0" lang="ru-RU" sz="2000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контактные </a:t>
                      </a:r>
                      <a:r>
                        <a:rPr kumimoji="0" lang="ru-RU" sz="2000" kern="1200" baseline="0" dirty="0" err="1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кровоте</a:t>
                      </a:r>
                      <a:r>
                        <a:rPr kumimoji="0" lang="ru-RU" sz="2000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</a:t>
                      </a:r>
                    </a:p>
                    <a:p>
                      <a:r>
                        <a:rPr kumimoji="0" lang="ru-RU" sz="2000" kern="1200" baseline="0" dirty="0" err="1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чения</a:t>
                      </a:r>
                      <a:r>
                        <a:rPr kumimoji="0" lang="ru-RU" sz="2000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– кровотечения,</a:t>
                      </a:r>
                    </a:p>
                    <a:p>
                      <a:r>
                        <a:rPr kumimoji="0" lang="ru-RU" sz="2000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не связанные с мен-</a:t>
                      </a:r>
                    </a:p>
                    <a:p>
                      <a:r>
                        <a:rPr kumimoji="0" lang="ru-RU" sz="2000" kern="1200" baseline="0" dirty="0" err="1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струацией</a:t>
                      </a:r>
                      <a:r>
                        <a:rPr kumimoji="0" lang="ru-RU" sz="2000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;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0" lang="ru-RU" sz="2000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гнойные выделения</a:t>
                      </a:r>
                    </a:p>
                    <a:p>
                      <a:r>
                        <a:rPr kumimoji="0" lang="ru-RU" sz="2000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из половых путей;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0" lang="ru-RU" sz="2000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боли внизу живота;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0" lang="ru-RU" sz="2000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длительно </a:t>
                      </a:r>
                      <a:r>
                        <a:rPr kumimoji="0" lang="ru-RU" sz="2000" kern="1200" baseline="0" dirty="0" err="1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сущест</a:t>
                      </a:r>
                      <a:r>
                        <a:rPr kumimoji="0" lang="ru-RU" sz="2000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</a:t>
                      </a:r>
                    </a:p>
                    <a:p>
                      <a:r>
                        <a:rPr kumimoji="0" lang="ru-RU" sz="2000" kern="1200" baseline="0" dirty="0" err="1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вующая</a:t>
                      </a:r>
                      <a:r>
                        <a:rPr kumimoji="0" lang="ru-RU" sz="2000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,  </a:t>
                      </a:r>
                      <a:r>
                        <a:rPr kumimoji="0" lang="ru-RU" sz="2000" kern="1200" baseline="0" dirty="0" err="1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нелеченная</a:t>
                      </a:r>
                      <a:r>
                        <a:rPr kumimoji="0" lang="ru-RU" sz="2000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эрозия  шейки матки.</a:t>
                      </a:r>
                      <a:endParaRPr lang="ru-RU" sz="2000" dirty="0">
                        <a:solidFill>
                          <a:srgbClr val="003300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000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Клинический осмотр*</a:t>
                      </a:r>
                    </a:p>
                    <a:p>
                      <a:r>
                        <a:rPr kumimoji="0" lang="ru-RU" sz="2000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Осмотр в зеркалах.</a:t>
                      </a:r>
                    </a:p>
                    <a:p>
                      <a:r>
                        <a:rPr kumimoji="0" lang="ru-RU" sz="2000" kern="1200" baseline="0" dirty="0" err="1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Кольпоскопия</a:t>
                      </a:r>
                      <a:r>
                        <a:rPr kumimoji="0" lang="ru-RU" sz="2000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</a:t>
                      </a:r>
                    </a:p>
                    <a:p>
                      <a:r>
                        <a:rPr kumimoji="0" lang="ru-RU" sz="2000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Цитологическое </a:t>
                      </a:r>
                      <a:r>
                        <a:rPr kumimoji="0" lang="ru-RU" sz="2000" kern="1200" baseline="0" dirty="0" err="1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иссле</a:t>
                      </a:r>
                      <a:r>
                        <a:rPr kumimoji="0" lang="ru-RU" sz="2000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</a:t>
                      </a:r>
                    </a:p>
                    <a:p>
                      <a:r>
                        <a:rPr kumimoji="0" lang="ru-RU" sz="2000" kern="1200" baseline="0" dirty="0" err="1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дование</a:t>
                      </a:r>
                      <a:r>
                        <a:rPr kumimoji="0" lang="ru-RU" sz="2000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</a:t>
                      </a:r>
                    </a:p>
                    <a:p>
                      <a:r>
                        <a:rPr kumimoji="0" lang="ru-RU" sz="2000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УЗИ (ТРУЗИ).</a:t>
                      </a:r>
                    </a:p>
                    <a:p>
                      <a:r>
                        <a:rPr kumimoji="0" lang="ru-RU" sz="2000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Опухолевый </a:t>
                      </a:r>
                      <a:r>
                        <a:rPr kumimoji="0" lang="ru-RU" sz="2000" kern="1200" baseline="0" dirty="0" err="1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маркерSCC</a:t>
                      </a:r>
                      <a:r>
                        <a:rPr kumimoji="0" lang="ru-RU" sz="2000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 Консультация онколога</a:t>
                      </a:r>
                    </a:p>
                    <a:p>
                      <a:r>
                        <a:rPr kumimoji="0" lang="ru-RU" sz="2000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(уточняющая </a:t>
                      </a:r>
                      <a:r>
                        <a:rPr kumimoji="0" lang="ru-RU" sz="2000" kern="1200" baseline="0" dirty="0" err="1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диагно</a:t>
                      </a:r>
                      <a:r>
                        <a:rPr kumimoji="0" lang="ru-RU" sz="2000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</a:t>
                      </a:r>
                    </a:p>
                    <a:p>
                      <a:r>
                        <a:rPr kumimoji="0" lang="ru-RU" sz="2000" kern="1200" baseline="0" dirty="0" err="1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стика</a:t>
                      </a:r>
                      <a:r>
                        <a:rPr kumimoji="0" lang="ru-RU" sz="2000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).</a:t>
                      </a:r>
                      <a:endParaRPr lang="ru-RU" sz="2000" dirty="0">
                        <a:solidFill>
                          <a:srgbClr val="003300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000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Хирургическое.</a:t>
                      </a:r>
                    </a:p>
                    <a:p>
                      <a:r>
                        <a:rPr kumimoji="0" lang="ru-RU" sz="2000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Комбинированное.</a:t>
                      </a:r>
                    </a:p>
                    <a:p>
                      <a:r>
                        <a:rPr kumimoji="0" lang="ru-RU" sz="2000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Комплексное.</a:t>
                      </a:r>
                    </a:p>
                    <a:p>
                      <a:r>
                        <a:rPr kumimoji="0" lang="ru-RU" sz="2000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Органосохраняющие операции.</a:t>
                      </a:r>
                    </a:p>
                    <a:p>
                      <a:r>
                        <a:rPr kumimoji="0" lang="ru-RU" sz="2000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Лазерная хирургия.</a:t>
                      </a:r>
                    </a:p>
                    <a:p>
                      <a:r>
                        <a:rPr kumimoji="0" lang="ru-RU" sz="2000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Ультразвуковая хирургия.</a:t>
                      </a:r>
                    </a:p>
                    <a:p>
                      <a:r>
                        <a:rPr kumimoji="0" lang="ru-RU" sz="2000" kern="1200" baseline="0" dirty="0" smtClean="0">
                          <a:solidFill>
                            <a:srgbClr val="0033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Фотодинамическая терапия (ФДТ).</a:t>
                      </a:r>
                      <a:endParaRPr lang="ru-RU" sz="2000" dirty="0">
                        <a:solidFill>
                          <a:srgbClr val="003300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71600" y="476672"/>
            <a:ext cx="755475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Актуальность проблемы РШМ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Скругленный прямоугольник 11"/>
          <p:cNvSpPr/>
          <p:nvPr/>
        </p:nvSpPr>
        <p:spPr>
          <a:xfrm>
            <a:off x="179512" y="1196752"/>
            <a:ext cx="8785225" cy="93610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096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003300"/>
                </a:solidFill>
              </a:rPr>
              <a:t>Рак шейки матки продолжает занимать  одну  из лидирующих  позиций  </a:t>
            </a:r>
            <a:endParaRPr lang="ru-RU" sz="2000" b="1" dirty="0" smtClean="0">
              <a:solidFill>
                <a:srgbClr val="003300"/>
              </a:solidFill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rgbClr val="003300"/>
                </a:solidFill>
              </a:rPr>
              <a:t>в </a:t>
            </a:r>
            <a:r>
              <a:rPr lang="ru-RU" sz="2000" b="1" dirty="0">
                <a:solidFill>
                  <a:srgbClr val="003300"/>
                </a:solidFill>
              </a:rPr>
              <a:t>структуре онкологической заболеваемости женской половой  </a:t>
            </a:r>
            <a:r>
              <a:rPr lang="ru-RU" sz="2000" b="1" dirty="0" smtClean="0">
                <a:solidFill>
                  <a:srgbClr val="003300"/>
                </a:solidFill>
              </a:rPr>
              <a:t>сферы.</a:t>
            </a:r>
            <a:endParaRPr lang="ru-RU" sz="2000" b="1" dirty="0">
              <a:solidFill>
                <a:srgbClr val="0033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2420888"/>
            <a:ext cx="8784976" cy="68421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096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003300"/>
                </a:solidFill>
              </a:rPr>
              <a:t>В России сохраняется тенденция роста заболеваемости и смертности </a:t>
            </a:r>
            <a:endParaRPr lang="ru-RU" sz="2000" b="1" dirty="0" smtClean="0">
              <a:solidFill>
                <a:srgbClr val="003300"/>
              </a:solidFill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rgbClr val="003300"/>
                </a:solidFill>
              </a:rPr>
              <a:t>от рака шейки матки.</a:t>
            </a:r>
            <a:endParaRPr lang="ru-RU" sz="2000" b="1" dirty="0">
              <a:solidFill>
                <a:srgbClr val="00330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 flipH="1">
            <a:off x="179512" y="3429000"/>
            <a:ext cx="8784976" cy="72072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096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003300"/>
                </a:solidFill>
              </a:rPr>
              <a:t>В последние годы особенно выражена тенденция роста заболеваемости  РШМ  в возрасте моложе 35 </a:t>
            </a:r>
            <a:r>
              <a:rPr lang="ru-RU" sz="2000" b="1" dirty="0" smtClean="0">
                <a:solidFill>
                  <a:srgbClr val="003300"/>
                </a:solidFill>
              </a:rPr>
              <a:t>лет.</a:t>
            </a:r>
            <a:endParaRPr lang="ru-RU" sz="2000" b="1" dirty="0">
              <a:solidFill>
                <a:srgbClr val="00330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9512" y="4509120"/>
            <a:ext cx="8822308" cy="79057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096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003300"/>
                </a:solidFill>
              </a:rPr>
              <a:t>Этиологический фактор -  вирусы папилломы человека (HPV) </a:t>
            </a:r>
            <a:r>
              <a:rPr lang="ru-RU" sz="2000" b="1" dirty="0" err="1">
                <a:solidFill>
                  <a:srgbClr val="003300"/>
                </a:solidFill>
              </a:rPr>
              <a:t>высокоонкогенных</a:t>
            </a:r>
            <a:r>
              <a:rPr lang="ru-RU" sz="2000" b="1" dirty="0">
                <a:solidFill>
                  <a:srgbClr val="003300"/>
                </a:solidFill>
              </a:rPr>
              <a:t> серотипов 16, 18. 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9512" y="5589240"/>
            <a:ext cx="8822308" cy="68421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096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003300"/>
                </a:solidFill>
              </a:rPr>
              <a:t>Занимает 3 место  после рака молочной железы и рака тела матки </a:t>
            </a:r>
            <a:r>
              <a:rPr lang="en-US" sz="2000" b="1" dirty="0">
                <a:solidFill>
                  <a:srgbClr val="003300"/>
                </a:solidFill>
              </a:rPr>
              <a:t>-</a:t>
            </a:r>
            <a:r>
              <a:rPr lang="ru-RU" sz="2000" b="1" dirty="0">
                <a:solidFill>
                  <a:srgbClr val="003300"/>
                </a:solidFill>
              </a:rPr>
              <a:t>одно </a:t>
            </a:r>
            <a:endParaRPr lang="ru-RU" sz="2000" b="1" dirty="0" smtClean="0">
              <a:solidFill>
                <a:srgbClr val="003300"/>
              </a:solidFill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rgbClr val="003300"/>
                </a:solidFill>
              </a:rPr>
              <a:t>из </a:t>
            </a:r>
            <a:r>
              <a:rPr lang="ru-RU" sz="2000" b="1" dirty="0">
                <a:solidFill>
                  <a:srgbClr val="003300"/>
                </a:solidFill>
              </a:rPr>
              <a:t>самых распространенных раков ЖПО.</a:t>
            </a:r>
          </a:p>
        </p:txBody>
      </p:sp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03648" y="476672"/>
            <a:ext cx="6192688" cy="598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КОЛЬПОСКОПИЯ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1556792"/>
            <a:ext cx="5868144" cy="4939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Clr>
                <a:srgbClr val="003300"/>
              </a:buClr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позволяет выявить и конкретизировать изменения эпителиального покрова шейки матки; </a:t>
            </a:r>
          </a:p>
          <a:p>
            <a:pPr>
              <a:buClr>
                <a:srgbClr val="003300"/>
              </a:buClr>
              <a:defRPr/>
            </a:pPr>
            <a:endParaRPr lang="ru-RU" sz="2400" b="1" dirty="0" smtClean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Clr>
                <a:srgbClr val="003300"/>
              </a:buClr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четко отграничить очаг поражения </a:t>
            </a:r>
          </a:p>
          <a:p>
            <a:pPr>
              <a:buClr>
                <a:srgbClr val="003300"/>
              </a:buClr>
              <a:defRPr/>
            </a:pP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от неизмененной слизистой оболочки; </a:t>
            </a:r>
          </a:p>
          <a:p>
            <a:pPr>
              <a:buClr>
                <a:srgbClr val="003300"/>
              </a:buClr>
              <a:defRPr/>
            </a:pPr>
            <a:endParaRPr lang="ru-RU" sz="2400" b="1" dirty="0" smtClean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Clr>
                <a:srgbClr val="003300"/>
              </a:buClr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осуществить прицельное взятие мазков и прицельную биопсию, значительно повышающую точность цитологического и гистологического исследования.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24128" y="3429000"/>
            <a:ext cx="3131840" cy="2954050"/>
          </a:xfrm>
          <a:prstGeom prst="rect">
            <a:avLst/>
          </a:prstGeom>
          <a:noFill/>
          <a:ln w="9525">
            <a:solidFill>
              <a:srgbClr val="0096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19672" y="620688"/>
            <a:ext cx="6192688" cy="598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ОПУХОЛЕВЫЙ МАРКЕР </a:t>
            </a:r>
            <a:r>
              <a:rPr lang="en-US" sz="3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SCC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1268760"/>
            <a:ext cx="8964488" cy="538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В качестве опухолевого маркёра плоскоклеточного РШМ определяют уровень специфического </a:t>
            </a:r>
            <a:r>
              <a:rPr lang="ru-RU" sz="22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Аг</a:t>
            </a:r>
            <a:r>
              <a:rPr lang="ru-RU" sz="22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в  сыворотке крови пациентки — SCC.  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ü"/>
            </a:pPr>
            <a:endParaRPr lang="ru-RU" sz="2200" b="1" dirty="0" smtClean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В норме он не превышает 1,5 </a:t>
            </a:r>
            <a:r>
              <a:rPr lang="ru-RU" sz="22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нг</a:t>
            </a:r>
            <a:r>
              <a:rPr lang="ru-RU" sz="22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/мл. 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ü"/>
            </a:pPr>
            <a:endParaRPr lang="ru-RU" sz="2200" b="1" dirty="0" smtClean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При плоскоклеточном РШМ в 60% случаев выявляют повышение уровня </a:t>
            </a:r>
            <a:r>
              <a:rPr lang="ru-RU" sz="22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опухольассоциированного</a:t>
            </a:r>
            <a:r>
              <a:rPr lang="ru-RU" sz="22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2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Аг</a:t>
            </a:r>
            <a:r>
              <a:rPr lang="ru-RU" sz="22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ü"/>
            </a:pPr>
            <a:endParaRPr lang="ru-RU" sz="2200" b="1" dirty="0" smtClean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Считают, что если SCC исходно повышен (более 1,5 </a:t>
            </a:r>
            <a:r>
              <a:rPr lang="ru-RU" sz="22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нг</a:t>
            </a:r>
            <a:r>
              <a:rPr lang="ru-RU" sz="22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/мл), особенно при стадиях IB и IIB, то вероятность развития рецидива рака возрастает в 3 раза. 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ü"/>
            </a:pPr>
            <a:endParaRPr lang="ru-RU" sz="2200" b="1" dirty="0" smtClean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Концентрация данного маркёра выше 4,0 </a:t>
            </a:r>
            <a:r>
              <a:rPr lang="ru-RU" sz="22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нг</a:t>
            </a:r>
            <a:r>
              <a:rPr lang="ru-RU" sz="22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/мл у впервые выявленных больных РШМ свидетельствует о поражении регионарных лимфатических узлов.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83568" y="991761"/>
            <a:ext cx="7848872" cy="535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Если эрозивные изменения на шейке матки не </a:t>
            </a:r>
            <a:r>
              <a:rPr lang="ru-RU" sz="36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эпителизируются</a:t>
            </a:r>
            <a:r>
              <a:rPr lang="ru-RU" sz="36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algn="ctr"/>
            <a:r>
              <a:rPr lang="ru-RU" sz="36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течение 3–4 недель </a:t>
            </a:r>
          </a:p>
          <a:p>
            <a:pPr algn="ctr"/>
            <a:r>
              <a:rPr lang="ru-RU" sz="36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(при проведении местного лечения или без него), гистологическое исследование показано даже при отсутствии признаков </a:t>
            </a:r>
            <a:r>
              <a:rPr lang="ru-RU" sz="36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атипии</a:t>
            </a:r>
            <a:r>
              <a:rPr lang="ru-RU" sz="36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algn="ctr"/>
            <a:r>
              <a:rPr lang="ru-RU" sz="36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</a:t>
            </a:r>
            <a:r>
              <a:rPr lang="ru-RU" sz="36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цитограмме</a:t>
            </a:r>
            <a:r>
              <a:rPr lang="ru-RU" sz="36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83568" y="1268760"/>
            <a:ext cx="7992888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Ни одна пациентка с подозрением на рак не может быть отпущена из-под наблюдения до тех пор, пока это подозрение не будет исключено или подтверждено, только тогда  своевременная и действительно ранняя диагностика будет обеспечена. </a:t>
            </a:r>
            <a:br>
              <a:rPr lang="ru-RU" sz="32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kumimoji="0" lang="ru-RU" altLang="ru-RU" sz="32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9250" y="764704"/>
            <a:ext cx="6192688" cy="598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ПРОФИЛАКТИКА РШМ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1518315"/>
            <a:ext cx="9144000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0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Моновалентная</a:t>
            </a:r>
            <a:r>
              <a:rPr lang="ru-RU" sz="20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вакцина </a:t>
            </a:r>
            <a:r>
              <a:rPr lang="ru-RU" sz="2000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направлена на ВПЧ 16 типа и предложена  первой в мире. Данные о ее испытаний опубликованы в  2002 г., они показали 100% эффективность. </a:t>
            </a:r>
          </a:p>
          <a:p>
            <a:pPr>
              <a:spcBef>
                <a:spcPct val="0"/>
              </a:spcBef>
            </a:pPr>
            <a:endParaRPr lang="ru-RU" sz="2000" dirty="0" smtClean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0"/>
              </a:spcBef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0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Бивалентная</a:t>
            </a:r>
            <a:r>
              <a:rPr lang="ru-RU" sz="20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ru-RU" sz="20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Церварикс</a:t>
            </a:r>
            <a:r>
              <a:rPr lang="ru-RU" sz="20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</a:t>
            </a:r>
            <a:r>
              <a:rPr lang="ru-RU" sz="2000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направлена против ВПЧ 16 и 18 типов. результаты испытаний опубликованы в 2004 году. – 100% эффективность.</a:t>
            </a:r>
          </a:p>
          <a:p>
            <a:pPr>
              <a:spcBef>
                <a:spcPct val="0"/>
              </a:spcBef>
            </a:pPr>
            <a:r>
              <a:rPr lang="ru-RU" sz="2000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</a:p>
          <a:p>
            <a:pPr>
              <a:spcBef>
                <a:spcPct val="0"/>
              </a:spcBef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0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Квадривалентная</a:t>
            </a:r>
            <a:r>
              <a:rPr lang="ru-RU" sz="20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ru-RU" sz="20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Гардасил</a:t>
            </a:r>
            <a:r>
              <a:rPr lang="ru-RU" sz="20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с 2006 г.</a:t>
            </a:r>
          </a:p>
          <a:p>
            <a:pPr>
              <a:spcBef>
                <a:spcPct val="0"/>
              </a:spcBef>
              <a:buFontTx/>
              <a:buChar char="-"/>
            </a:pPr>
            <a:r>
              <a:rPr lang="ru-RU" sz="2000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направлена против 4 типов ВПЧ  6.11.16.18;</a:t>
            </a:r>
          </a:p>
          <a:p>
            <a:pPr>
              <a:spcBef>
                <a:spcPct val="0"/>
              </a:spcBef>
              <a:buFontTx/>
              <a:buChar char="-"/>
            </a:pPr>
            <a:r>
              <a:rPr lang="ru-RU" sz="2000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100% эффективность;   </a:t>
            </a:r>
          </a:p>
          <a:p>
            <a:pPr>
              <a:spcBef>
                <a:spcPct val="0"/>
              </a:spcBef>
              <a:buFontTx/>
              <a:buChar char="-"/>
            </a:pPr>
            <a:r>
              <a:rPr lang="ru-RU" sz="2000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направлена не только на профилактику РШМ, рака вульвы,  влагалища,  генитального </a:t>
            </a:r>
            <a:r>
              <a:rPr lang="ru-RU" sz="2000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кондиломатоза</a:t>
            </a:r>
            <a:r>
              <a:rPr lang="ru-RU" sz="2000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;</a:t>
            </a:r>
          </a:p>
          <a:p>
            <a:pPr>
              <a:spcBef>
                <a:spcPct val="0"/>
              </a:spcBef>
              <a:buFontTx/>
              <a:buChar char="-"/>
            </a:pPr>
            <a:r>
              <a:rPr lang="ru-RU" sz="2000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возможно применение у детей обоего пола  от 9-17 лет;</a:t>
            </a:r>
          </a:p>
          <a:p>
            <a:pPr>
              <a:spcBef>
                <a:spcPct val="0"/>
              </a:spcBef>
              <a:buFontTx/>
              <a:buChar char="-"/>
            </a:pPr>
            <a:r>
              <a:rPr lang="ru-RU" sz="2000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и молодых женщин в возрасте 18-26лет;</a:t>
            </a:r>
          </a:p>
          <a:p>
            <a:pPr>
              <a:spcBef>
                <a:spcPct val="0"/>
              </a:spcBef>
            </a:pPr>
            <a:r>
              <a:rPr lang="ru-RU" sz="2000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 продолжаются испытания на женщинах старше 27 лет.</a:t>
            </a: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840051"/>
            <a:ext cx="8064896" cy="5232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ВАКЦИНА ПОМОГАЕТ: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3200" b="1" dirty="0" smtClean="0">
              <a:solidFill>
                <a:srgbClr val="C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27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распознать вирус и разрушить его на ранней стадии контакта с клеткой;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700" b="1" dirty="0" smtClean="0">
              <a:solidFill>
                <a:srgbClr val="0033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27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предотвратить развитие клинических симптомов при инфицировании;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endParaRPr lang="ru-RU" altLang="ru-RU" sz="2700" b="1" dirty="0" smtClean="0">
              <a:solidFill>
                <a:srgbClr val="0033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27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обеспечить элиминацию клеток, пораженных    вирусом ВПЧ из организма.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03648" y="620688"/>
            <a:ext cx="6192688" cy="1139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НАЗНАЧЕНИЕ ВАКЦИНЫ ГАРДАСИЛ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2164647"/>
            <a:ext cx="6898311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Дети и подростки в возрасте от 9 до 17 лет и молодым женщинам от18 до 26 лет.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b="1" dirty="0" smtClean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Разовая доза 0,5 мл.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b="1" dirty="0" smtClean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Вводить внутримышечно.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b="1" dirty="0" smtClean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Рекомендуемый курс вакцинации состоит из 3-х доз и проводится по схеме 0-2-6 мес.</a:t>
            </a: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87624" y="692696"/>
            <a:ext cx="7128792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ЛЕЧЕНИЕ РАКА ШЕЙКИ МАТКИ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11560" y="1772816"/>
            <a:ext cx="8064896" cy="3954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 situ- </a:t>
            </a:r>
            <a:r>
              <a:rPr lang="ru-RU" sz="28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ru-RU" sz="28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диатермоэлекроэксцизия</a:t>
            </a:r>
            <a:r>
              <a:rPr lang="ru-RU" sz="28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>
              <a:buNone/>
            </a:pPr>
            <a:endParaRPr lang="ru-RU" sz="2800" b="1" dirty="0" smtClean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1а  стадия:  операция </a:t>
            </a:r>
            <a:r>
              <a:rPr lang="ru-RU" sz="28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Вертгейма</a:t>
            </a:r>
            <a:endParaRPr lang="ru-RU" sz="2800" b="1" dirty="0" smtClean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1б стадия:    предоперационная СЛТ+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           операция </a:t>
            </a:r>
            <a:r>
              <a:rPr lang="ru-RU" sz="28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Вертгейма</a:t>
            </a:r>
            <a:r>
              <a:rPr lang="ru-RU" sz="28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+   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           послеоперационная ЛТ 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2-3  стадия :   радикальная СЛТ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 стадия :    паллиативная ЛТ</a:t>
            </a:r>
            <a:endParaRPr lang="ru-RU" altLang="ru-RU" sz="2800" b="1" dirty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3528" y="908720"/>
            <a:ext cx="8640960" cy="1139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5-ЛЕТНЯЯ ВЫЖИВАЕМОСТЬ ПРИ РШМ В ЗАВИСИМОСТИ ОТ СТАДИИ ПРОЦЕССА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2787893"/>
            <a:ext cx="6898311" cy="216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7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ru-RU" sz="27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Cancer in situ           </a:t>
            </a:r>
            <a:r>
              <a:rPr lang="ru-RU" altLang="ru-RU" sz="27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</a:t>
            </a:r>
            <a:r>
              <a:rPr lang="en-US" altLang="ru-RU" sz="27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100%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7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РШМ </a:t>
            </a:r>
            <a:r>
              <a:rPr lang="en-US" altLang="ru-RU" sz="27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</a:t>
            </a:r>
            <a:r>
              <a:rPr lang="ru-RU" altLang="ru-RU" sz="27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а стадии        -       96,8%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7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РШМ </a:t>
            </a:r>
            <a:r>
              <a:rPr lang="en-US" altLang="ru-RU" sz="2700" b="1" dirty="0" err="1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Ib</a:t>
            </a:r>
            <a:r>
              <a:rPr lang="en-US" altLang="ru-RU" sz="27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c</a:t>
            </a:r>
            <a:r>
              <a:rPr lang="ru-RU" altLang="ru-RU" sz="2700" b="1" dirty="0" err="1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тадии</a:t>
            </a:r>
            <a:r>
              <a:rPr lang="ru-RU" altLang="ru-RU" sz="27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-       92,4%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7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РШМ </a:t>
            </a:r>
            <a:r>
              <a:rPr lang="en-US" altLang="ru-RU" sz="27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II c</a:t>
            </a:r>
            <a:r>
              <a:rPr lang="ru-RU" altLang="ru-RU" sz="2700" b="1" dirty="0" err="1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тадии</a:t>
            </a:r>
            <a:r>
              <a:rPr lang="ru-RU" altLang="ru-RU" sz="27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-     80-85%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7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РШМ </a:t>
            </a:r>
            <a:r>
              <a:rPr lang="en-US" altLang="ru-RU" sz="27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III </a:t>
            </a:r>
            <a:r>
              <a:rPr lang="ru-RU" altLang="ru-RU" sz="27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стадии        -        50%</a:t>
            </a: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9250" y="764704"/>
            <a:ext cx="6192688" cy="598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ЗАКЛЮЧЕНИЕ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187624" y="1628800"/>
            <a:ext cx="6898311" cy="4662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27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Диспансеризация населения.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27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Формирование групп повышенного онкологического риска.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2700" b="1" dirty="0" smtClean="0">
                <a:solidFill>
                  <a:srgbClr val="0033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Углублённое обследование.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altLang="ru-RU" sz="2700" b="1" dirty="0" smtClean="0">
              <a:solidFill>
                <a:srgbClr val="0033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7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позволяют повысить </a:t>
            </a:r>
            <a:r>
              <a:rPr lang="ru-RU" altLang="ru-RU" sz="2700" b="1" dirty="0" err="1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выявляемость</a:t>
            </a:r>
            <a:r>
              <a:rPr lang="ru-RU" altLang="ru-RU" sz="27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</a:t>
            </a:r>
            <a:r>
              <a:rPr lang="ru-RU" altLang="ru-RU" sz="2700" b="1" dirty="0" err="1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предраковых</a:t>
            </a:r>
            <a:r>
              <a:rPr lang="ru-RU" altLang="ru-RU" sz="27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заболеваний и злокачественных новообразований на ранних стадиях, особенно для визуальных локализаций</a:t>
            </a:r>
            <a:endParaRPr lang="ru-RU" altLang="ru-RU" sz="2700" dirty="0">
              <a:solidFill>
                <a:srgbClr val="C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71600" y="476672"/>
            <a:ext cx="755475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Актуальность проблемы РШМ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Скругленный прямоугольник 16"/>
          <p:cNvSpPr/>
          <p:nvPr/>
        </p:nvSpPr>
        <p:spPr>
          <a:xfrm flipH="1">
            <a:off x="179512" y="1124744"/>
            <a:ext cx="8775700" cy="129614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096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003300"/>
                </a:solidFill>
              </a:rPr>
              <a:t>Правильная организация и широкий охват населения цитологическим  скринингом  может позволить   существенно снизить заболеваемость </a:t>
            </a:r>
            <a:endParaRPr lang="ru-RU" sz="2000" b="1" dirty="0" smtClean="0">
              <a:solidFill>
                <a:srgbClr val="003300"/>
              </a:solidFill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rgbClr val="003300"/>
                </a:solidFill>
              </a:rPr>
              <a:t>и </a:t>
            </a:r>
            <a:r>
              <a:rPr lang="ru-RU" sz="2000" b="1" dirty="0">
                <a:solidFill>
                  <a:srgbClr val="003300"/>
                </a:solidFill>
              </a:rPr>
              <a:t>смертность от рака шейки матки. 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79512" y="2564904"/>
            <a:ext cx="8761412" cy="1201738"/>
          </a:xfrm>
          <a:prstGeom prst="roundRect">
            <a:avLst>
              <a:gd name="adj" fmla="val 16667"/>
            </a:avLst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096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003300"/>
                </a:solidFill>
              </a:rPr>
              <a:t>РШМ занимает  первое место среди опухолей, ассоциированных </a:t>
            </a:r>
            <a:endParaRPr lang="ru-RU" sz="2000" b="1" dirty="0" smtClean="0">
              <a:solidFill>
                <a:srgbClr val="003300"/>
              </a:solidFill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rgbClr val="003300"/>
                </a:solidFill>
              </a:rPr>
              <a:t>с </a:t>
            </a:r>
            <a:r>
              <a:rPr lang="ru-RU" sz="2000" b="1" dirty="0">
                <a:solidFill>
                  <a:srgbClr val="003300"/>
                </a:solidFill>
              </a:rPr>
              <a:t>беременностью. Средний возраст при сочетании РШМ с беременностью составляет 28-30 лет.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79512" y="3933056"/>
            <a:ext cx="8761412" cy="100806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09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2000" b="1" dirty="0">
                <a:solidFill>
                  <a:srgbClr val="003300"/>
                </a:solidFill>
              </a:rPr>
              <a:t>Число впервые выявляемых </a:t>
            </a:r>
            <a:r>
              <a:rPr lang="ru-RU" sz="2000" b="1" dirty="0" smtClean="0">
                <a:solidFill>
                  <a:srgbClr val="003300"/>
                </a:solidFill>
              </a:rPr>
              <a:t>больных </a:t>
            </a:r>
            <a:r>
              <a:rPr lang="ru-RU" sz="2000" b="1" dirty="0">
                <a:solidFill>
                  <a:srgbClr val="003300"/>
                </a:solidFill>
              </a:rPr>
              <a:t>РШМ при беременности на протяжении последних 30 лет остается неизменным.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 flipH="1">
            <a:off x="198438" y="5157788"/>
            <a:ext cx="8761412" cy="122396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096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sz="2000" b="1" dirty="0">
                <a:solidFill>
                  <a:srgbClr val="FF0000"/>
                </a:solidFill>
              </a:rPr>
              <a:t>РШМ полностью предотвратимое заболевание!  По оценке специалистов  Национального института здоровья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80</a:t>
            </a:r>
            <a:r>
              <a:rPr lang="ru-RU" sz="2000" b="1" dirty="0">
                <a:solidFill>
                  <a:srgbClr val="FF0000"/>
                </a:solidFill>
              </a:rPr>
              <a:t>% инвазивных форм РШМ может быть предотвращено при своевременной диагностике и адекватном лечении </a:t>
            </a:r>
            <a:r>
              <a:rPr lang="en-US" sz="2000" b="1" dirty="0">
                <a:solidFill>
                  <a:srgbClr val="FF0000"/>
                </a:solidFill>
              </a:rPr>
              <a:t>CIN</a:t>
            </a:r>
            <a:r>
              <a:rPr lang="ru-RU" sz="2000" b="1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899592" y="1268760"/>
            <a:ext cx="6898311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Выявление и лечение </a:t>
            </a:r>
            <a:r>
              <a:rPr lang="ru-RU" sz="36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предопухолевых</a:t>
            </a:r>
            <a:r>
              <a:rPr lang="ru-RU" sz="36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состояний и ранних форм рака значительно снижает смертность от рака шейки матки.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404664"/>
            <a:ext cx="8352928" cy="1581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44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Благодарю </a:t>
            </a:r>
          </a:p>
          <a:p>
            <a:pPr algn="ctr">
              <a:lnSpc>
                <a:spcPct val="110000"/>
              </a:lnSpc>
            </a:pPr>
            <a:r>
              <a:rPr lang="ru-RU" sz="44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      за внимание! </a:t>
            </a: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2" descr="Уважаемые дамы!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11760" y="1988840"/>
            <a:ext cx="4824536" cy="4408564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15616" y="764704"/>
            <a:ext cx="7015198" cy="598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ДИСПЛАЗИЯ ШЕЙКИ МАТКИ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Прямоугольник 11"/>
          <p:cNvSpPr/>
          <p:nvPr/>
        </p:nvSpPr>
        <p:spPr>
          <a:xfrm>
            <a:off x="899592" y="1700808"/>
            <a:ext cx="763284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 патологический процесс, при котором в толще покровного эпителия шейки матки появляются клетки с различной степенью </a:t>
            </a:r>
            <a:r>
              <a:rPr lang="ru-RU" sz="3200" b="1" dirty="0" err="1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атипии</a:t>
            </a:r>
            <a:r>
              <a:rPr lang="ru-RU" sz="32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(нарушение дифференцировки клеток) с последующим изменением слоистости эпителия </a:t>
            </a:r>
            <a:r>
              <a:rPr lang="ru-RU" sz="32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без вовлечения стромы </a:t>
            </a:r>
            <a:r>
              <a:rPr lang="ru-RU" sz="3200" b="1" dirty="0" smtClean="0">
                <a:solidFill>
                  <a:srgbClr val="00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патологический процесс.</a:t>
            </a:r>
            <a:endParaRPr lang="ru-RU" sz="3200" b="1" dirty="0">
              <a:solidFill>
                <a:srgbClr val="00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03648" y="476672"/>
            <a:ext cx="7375238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Структура заболеваемости ЖРС            Омская область 2017 г.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2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81046386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620688"/>
            <a:ext cx="8784976" cy="1008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Заболеваемость РШМ  в 2015 – 2017 гг.</a:t>
            </a:r>
          </a:p>
          <a:p>
            <a:pPr algn="ctr">
              <a:lnSpc>
                <a:spcPct val="11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(в абсолютных цифрах и на 100 тыс. женского населения)</a:t>
            </a: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56764794"/>
              </p:ext>
            </p:extLst>
          </p:nvPr>
        </p:nvGraphicFramePr>
        <p:xfrm>
          <a:off x="179512" y="1772816"/>
          <a:ext cx="8712966" cy="4365487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165618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2413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2413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15212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15212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42163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Админист-ративная</a:t>
                      </a:r>
                      <a:r>
                        <a:rPr lang="ru-RU" sz="20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территория</a:t>
                      </a:r>
                      <a:endParaRPr lang="ru-RU" sz="2000" b="1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2015</a:t>
                      </a:r>
                      <a:r>
                        <a:rPr lang="ru-RU" sz="2000" b="1" baseline="0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г.</a:t>
                      </a:r>
                      <a:endParaRPr lang="ru-RU" sz="2000" b="1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2016 г.</a:t>
                      </a:r>
                      <a:endParaRPr lang="ru-RU" sz="2000" b="1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2017 г.</a:t>
                      </a:r>
                      <a:endParaRPr lang="ru-RU" sz="2000" b="1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185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6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lang="ru-RU" sz="16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абс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. </a:t>
                      </a:r>
                      <a:r>
                        <a:rPr lang="ru-RU" sz="16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чис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.)</a:t>
                      </a:r>
                      <a:endParaRPr lang="ru-RU" sz="1600" b="1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6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Показатель</a:t>
                      </a:r>
                      <a:endParaRPr lang="ru-RU" sz="1600" b="1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6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lang="ru-RU" sz="16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абс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. </a:t>
                      </a:r>
                      <a:r>
                        <a:rPr lang="ru-RU" sz="16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чис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.)</a:t>
                      </a:r>
                      <a:endParaRPr lang="ru-RU" sz="1600" b="1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6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Показатель</a:t>
                      </a:r>
                      <a:endParaRPr lang="ru-RU" sz="1600" b="1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6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lang="ru-RU" sz="16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абс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. </a:t>
                      </a:r>
                      <a:r>
                        <a:rPr lang="ru-RU" sz="16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чис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.)</a:t>
                      </a:r>
                      <a:endParaRPr lang="ru-RU" sz="1600" b="1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6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Показатель</a:t>
                      </a:r>
                      <a:endParaRPr lang="ru-RU" sz="1600" b="1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751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Омская </a:t>
                      </a:r>
                      <a:r>
                        <a:rPr lang="ru-RU" sz="2000" b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область</a:t>
                      </a:r>
                      <a:endParaRPr lang="ru-RU" sz="2000" b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257</a:t>
                      </a:r>
                      <a:endParaRPr lang="ru-RU" sz="2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23,7</a:t>
                      </a:r>
                      <a:endParaRPr lang="ru-RU" sz="2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211</a:t>
                      </a:r>
                      <a:endParaRPr lang="ru-RU" sz="2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19,5</a:t>
                      </a:r>
                      <a:endParaRPr lang="ru-RU" sz="2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232</a:t>
                      </a:r>
                      <a:endParaRPr lang="ru-RU" sz="2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22,5</a:t>
                      </a:r>
                      <a:endParaRPr lang="ru-RU" sz="2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751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г. Омск</a:t>
                      </a:r>
                      <a:endParaRPr lang="ru-RU" sz="20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148</a:t>
                      </a:r>
                      <a:endParaRPr lang="ru-RU" sz="2000" b="1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22,9</a:t>
                      </a:r>
                      <a:endParaRPr lang="ru-RU" sz="2000" b="1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121</a:t>
                      </a:r>
                      <a:endParaRPr lang="ru-RU" sz="2000" b="1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18,8</a:t>
                      </a:r>
                      <a:endParaRPr lang="ru-RU" sz="2000" b="1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133</a:t>
                      </a:r>
                      <a:endParaRPr lang="ru-RU" sz="2000" b="1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21,1 </a:t>
                      </a:r>
                      <a:endParaRPr lang="ru-RU" sz="2000" b="1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751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 err="1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Муниципаль-ные</a:t>
                      </a:r>
                      <a:r>
                        <a:rPr lang="ru-RU" sz="2000" baseline="0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р-ны</a:t>
                      </a:r>
                      <a:endParaRPr lang="ru-RU" sz="20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89</a:t>
                      </a:r>
                      <a:endParaRPr lang="ru-RU" sz="2000" b="1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20,9</a:t>
                      </a:r>
                      <a:endParaRPr lang="ru-RU" sz="2000" b="1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107</a:t>
                      </a:r>
                      <a:endParaRPr lang="ru-RU" sz="2000" b="1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25,1</a:t>
                      </a:r>
                      <a:endParaRPr lang="ru-RU" sz="2000" b="1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99</a:t>
                      </a:r>
                      <a:endParaRPr lang="ru-RU" sz="2000" b="1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23,7</a:t>
                      </a:r>
                      <a:endParaRPr lang="ru-RU" sz="2000" b="1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620688"/>
            <a:ext cx="8784976" cy="104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Выявление в I -II стадиях РШМ в 2015 – </a:t>
            </a:r>
            <a:r>
              <a:rPr lang="ru-RU" sz="28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2017гг.</a:t>
            </a:r>
            <a:endParaRPr lang="ru-RU" sz="2800" b="1" dirty="0" smtClean="0">
              <a:solidFill>
                <a:srgbClr val="C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>
              <a:lnSpc>
                <a:spcPct val="11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 </a:t>
            </a:r>
            <a:r>
              <a:rPr lang="ru-RU" sz="24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(в абсолютных цифрах и %)</a:t>
            </a: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57177008"/>
              </p:ext>
            </p:extLst>
          </p:nvPr>
        </p:nvGraphicFramePr>
        <p:xfrm>
          <a:off x="179512" y="1700808"/>
          <a:ext cx="8784974" cy="4381641"/>
        </p:xfrm>
        <a:graphic>
          <a:graphicData uri="http://schemas.openxmlformats.org/drawingml/2006/table">
            <a:tbl>
              <a:tblPr/>
              <a:tblGrid>
                <a:gridCol w="195099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704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704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7041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7041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17041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8192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64807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6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Админист-ративная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территория</a:t>
                      </a:r>
                      <a:endParaRPr lang="ru-RU" sz="16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2015 г.</a:t>
                      </a:r>
                      <a:endParaRPr lang="ru-RU" sz="20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2016 г.</a:t>
                      </a:r>
                      <a:endParaRPr lang="ru-RU" sz="20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2017 г.</a:t>
                      </a:r>
                      <a:endParaRPr lang="ru-RU" sz="20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52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6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</a:t>
                      </a:r>
                      <a:r>
                        <a:rPr lang="ru-RU" sz="16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абс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</a:t>
                      </a:r>
                      <a:r>
                        <a:rPr lang="ru-RU" sz="16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чис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.)</a:t>
                      </a:r>
                      <a:endParaRPr lang="ru-RU" sz="16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6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Показа-тель</a:t>
                      </a:r>
                      <a:endParaRPr lang="ru-RU" sz="16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6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</a:t>
                      </a:r>
                      <a:r>
                        <a:rPr lang="ru-RU" sz="16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абс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</a:t>
                      </a:r>
                      <a:r>
                        <a:rPr lang="ru-RU" sz="16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чис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.)</a:t>
                      </a:r>
                      <a:endParaRPr lang="ru-RU" sz="16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6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Показа-тель</a:t>
                      </a:r>
                      <a:endParaRPr lang="ru-RU" sz="16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6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</a:t>
                      </a:r>
                      <a:r>
                        <a:rPr lang="ru-RU" sz="16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абс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</a:t>
                      </a:r>
                      <a:r>
                        <a:rPr lang="ru-RU" sz="16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чис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.)</a:t>
                      </a:r>
                      <a:endParaRPr lang="ru-RU" sz="16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6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Показа-тель</a:t>
                      </a:r>
                      <a:endParaRPr lang="ru-RU" sz="1600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114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Омская </a:t>
                      </a:r>
                      <a:r>
                        <a:rPr lang="ru-RU" sz="20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область</a:t>
                      </a:r>
                      <a:endParaRPr lang="ru-RU" sz="20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137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54,2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54,6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132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57,6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114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г. Омск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58,2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55,5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64,6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58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Муницип. р-ны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48,6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52,8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48,5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548680"/>
            <a:ext cx="8784976" cy="104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Запущенность РШМ в 2015 – 2017гг.</a:t>
            </a:r>
          </a:p>
          <a:p>
            <a:pPr algn="ctr">
              <a:lnSpc>
                <a:spcPct val="11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</a:t>
            </a:r>
            <a:r>
              <a:rPr lang="ru-RU" sz="24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(в абсолютных цифрах и %)</a:t>
            </a: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20615625"/>
              </p:ext>
            </p:extLst>
          </p:nvPr>
        </p:nvGraphicFramePr>
        <p:xfrm>
          <a:off x="323528" y="1772816"/>
          <a:ext cx="8568952" cy="4600553"/>
        </p:xfrm>
        <a:graphic>
          <a:graphicData uri="http://schemas.openxmlformats.org/drawingml/2006/table">
            <a:tbl>
              <a:tblPr/>
              <a:tblGrid>
                <a:gridCol w="20975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8543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4830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4830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4830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14830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9272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108397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Админист-ративная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ru-RU" sz="1800" b="1" dirty="0" err="1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территори</a:t>
                      </a:r>
                      <a:endParaRPr lang="ru-RU" sz="1800" b="1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2015 г.</a:t>
                      </a:r>
                      <a:endParaRPr lang="ru-RU" sz="2000" b="1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2016 г.</a:t>
                      </a:r>
                      <a:endParaRPr lang="ru-RU" sz="2000" b="1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2017 г.</a:t>
                      </a:r>
                      <a:endParaRPr lang="ru-RU" sz="2000" b="1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706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</a:t>
                      </a: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абс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 </a:t>
                      </a: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чис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.)</a:t>
                      </a: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Показа-тель</a:t>
                      </a:r>
                      <a:endParaRPr lang="ru-RU" sz="1800" b="1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</a:t>
                      </a: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абс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 </a:t>
                      </a: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чис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.)</a:t>
                      </a: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Показа-тель</a:t>
                      </a:r>
                      <a:endParaRPr lang="ru-RU" sz="1800" b="1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b="1" dirty="0" smtClean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</a:t>
                      </a: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абс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 </a:t>
                      </a: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чис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.)</a:t>
                      </a: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b="1" dirty="0" err="1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Показа-тель</a:t>
                      </a:r>
                      <a:endParaRPr lang="ru-RU" sz="1800" b="1" dirty="0"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F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273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Омская область</a:t>
                      </a: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102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40,3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84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40,6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89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38,9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273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город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Омск</a:t>
                      </a: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35,6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38,7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33,1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091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Муниципальные районы</a:t>
                      </a: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46,7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43,8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46,5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2007</Words>
  <Application>Microsoft Office PowerPoint</Application>
  <PresentationFormat>Экран (4:3)</PresentationFormat>
  <Paragraphs>489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РАК ШЕЙКИ МАТКИ –  это злокачественное новообразование, поражающее шейку матки, матку, параметральную клетчатку, влагалище, а в запущенных  случаях  вовлекающее мочевой пузырь , мочеточники и прямую кишку. 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user</cp:lastModifiedBy>
  <cp:revision>89</cp:revision>
  <dcterms:created xsi:type="dcterms:W3CDTF">2018-03-22T17:14:14Z</dcterms:created>
  <dcterms:modified xsi:type="dcterms:W3CDTF">2018-05-24T07:33:13Z</dcterms:modified>
</cp:coreProperties>
</file>