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9" r:id="rId3"/>
    <p:sldId id="273" r:id="rId4"/>
    <p:sldId id="272" r:id="rId5"/>
    <p:sldId id="271" r:id="rId6"/>
    <p:sldId id="277" r:id="rId7"/>
    <p:sldId id="276" r:id="rId8"/>
    <p:sldId id="275" r:id="rId9"/>
    <p:sldId id="274" r:id="rId10"/>
    <p:sldId id="270" r:id="rId11"/>
    <p:sldId id="288" r:id="rId12"/>
    <p:sldId id="293" r:id="rId13"/>
    <p:sldId id="292" r:id="rId14"/>
    <p:sldId id="291" r:id="rId15"/>
    <p:sldId id="290" r:id="rId16"/>
    <p:sldId id="289" r:id="rId17"/>
    <p:sldId id="287" r:id="rId18"/>
    <p:sldId id="298" r:id="rId19"/>
    <p:sldId id="297" r:id="rId20"/>
    <p:sldId id="296" r:id="rId21"/>
    <p:sldId id="302" r:id="rId22"/>
    <p:sldId id="304" r:id="rId23"/>
    <p:sldId id="301" r:id="rId24"/>
    <p:sldId id="300" r:id="rId25"/>
    <p:sldId id="299" r:id="rId26"/>
    <p:sldId id="295" r:id="rId27"/>
    <p:sldId id="29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00"/>
    <a:srgbClr val="009600"/>
    <a:srgbClr val="4FC54F"/>
    <a:srgbClr val="339933"/>
    <a:srgbClr val="33CC33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74" autoAdjust="0"/>
  </p:normalViewPr>
  <p:slideViewPr>
    <p:cSldViewPr>
      <p:cViewPr varScale="1">
        <p:scale>
          <a:sx n="78" d="100"/>
          <a:sy n="78" d="100"/>
        </p:scale>
        <p:origin x="-12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.png"/><Relationship Id="rId7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5860850"/>
            <a:ext cx="9158943" cy="99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0" y="6000963"/>
            <a:ext cx="91440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R="0" lvl="0" indent="0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600" b="1" i="0" u="none" strike="noStrike" cap="none" normalizeH="0" baseline="0">
                <a:ln>
                  <a:noFill/>
                </a:ln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 algn="ctr"/>
            <a:r>
              <a:rPr lang="ru-RU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РЕГИОНАЛЬНАЯ КОНФЕРЕНЦИЯ «АКТУАЛЬНЫЕ ВОПРОСЫ ПРОФИЛАКТИКИ, РАННЕЙ ДИАГНОСТИКИ  ЗЛОКАЧЕСТВЕННЫХ НОВООБРАЗОВАНИЙ РЕПРОДУКТИВНЫХ ОРГАНОВ»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мая 2018 г., г. Омск</a:t>
            </a:r>
            <a:endParaRPr lang="ru-RU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" y="0"/>
            <a:ext cx="9138308" cy="1484784"/>
            <a:chOff x="1" y="0"/>
            <a:chExt cx="9138308" cy="1484784"/>
          </a:xfrm>
        </p:grpSpPr>
        <p:pic>
          <p:nvPicPr>
            <p:cNvPr id="1026" name="Picture 2" descr="C:\Users\Sveta\Desktop\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9138308" cy="14847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C:\Users\Sveta\Desktop\2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153" y="24873"/>
              <a:ext cx="2228850" cy="1447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 descr="F:\Документы\ОПСА\эмблема (2)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3418" y="397044"/>
              <a:ext cx="614748" cy="86635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C:\Users\Sveta\Desktop\600px-Coat_of_arms_of_Omsk_Oblast.svg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89062"/>
              <a:ext cx="841730" cy="86367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xtBox 11"/>
          <p:cNvSpPr txBox="1"/>
          <p:nvPr/>
        </p:nvSpPr>
        <p:spPr>
          <a:xfrm>
            <a:off x="2987824" y="4509120"/>
            <a:ext cx="597666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3300"/>
                </a:solidFill>
              </a:rPr>
              <a:t>Л. В. Белкина, </a:t>
            </a:r>
          </a:p>
          <a:p>
            <a:pPr algn="r"/>
            <a:r>
              <a:rPr lang="ru-RU" sz="1600" b="1" dirty="0" smtClean="0">
                <a:solidFill>
                  <a:srgbClr val="003300"/>
                </a:solidFill>
              </a:rPr>
              <a:t>заведующая специализированным кабинетом </a:t>
            </a:r>
          </a:p>
          <a:p>
            <a:pPr algn="r"/>
            <a:r>
              <a:rPr lang="ru-RU" sz="1600" b="1" dirty="0" smtClean="0">
                <a:solidFill>
                  <a:srgbClr val="003300"/>
                </a:solidFill>
              </a:rPr>
              <a:t>акушерства и гинекологии</a:t>
            </a:r>
          </a:p>
          <a:p>
            <a:pPr algn="r"/>
            <a:r>
              <a:rPr lang="ru-RU" sz="1600" b="1" dirty="0" smtClean="0">
                <a:solidFill>
                  <a:srgbClr val="003300"/>
                </a:solidFill>
              </a:rPr>
              <a:t>центра повышения квалификации </a:t>
            </a:r>
          </a:p>
          <a:p>
            <a:pPr algn="r"/>
            <a:r>
              <a:rPr lang="ru-RU" sz="1600" b="1" dirty="0" smtClean="0">
                <a:solidFill>
                  <a:srgbClr val="003300"/>
                </a:solidFill>
              </a:rPr>
              <a:t>работников здравоохранения, </a:t>
            </a:r>
            <a:r>
              <a:rPr lang="ru-RU" sz="1600" b="1" dirty="0" err="1" smtClean="0">
                <a:solidFill>
                  <a:srgbClr val="003300"/>
                </a:solidFill>
              </a:rPr>
              <a:t>к.м.н</a:t>
            </a:r>
            <a:endParaRPr lang="ru-RU" sz="1600" b="1" dirty="0">
              <a:solidFill>
                <a:srgbClr val="0033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520" y="1556792"/>
            <a:ext cx="8712968" cy="2223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ПРЕДРАКОВЫЕ ЗАБОЛЕВАНИЯ </a:t>
            </a:r>
          </a:p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ОРГАНОВ ЖЕНСКОЙ РЕПРОДУКТИВНОЙ СИСТЕМЫ: РАННЯЯ ДИАГНОСТИКА, ПРОФИЛАКТИКА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768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sensitiv-eysk.ru/wp-content/uploads/2016/06/img_9792-1309x8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1816" y="4176012"/>
            <a:ext cx="2664295" cy="242134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372395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Содержимое 11"/>
          <p:cNvSpPr>
            <a:spLocks noGrp="1"/>
          </p:cNvSpPr>
          <p:nvPr>
            <p:ph idx="4294967295"/>
          </p:nvPr>
        </p:nvSpPr>
        <p:spPr>
          <a:xfrm>
            <a:off x="100032" y="1050792"/>
            <a:ext cx="8928992" cy="2643206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Роль акушерок и медицинских сестер: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обучение женщин методам самообследования вульвы с целью ранней диагностики  всех заболеваний вульвы, в том числе, предраковых</a:t>
            </a:r>
          </a:p>
          <a:p>
            <a:pPr>
              <a:buClr>
                <a:srgbClr val="FF0000"/>
              </a:buClr>
            </a:pPr>
            <a:r>
              <a:rPr lang="ru-RU" b="1" dirty="0" smtClean="0"/>
              <a:t>проведение бесед на различные темы  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539" y="4184954"/>
            <a:ext cx="2664295" cy="242134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85624" y="4181294"/>
            <a:ext cx="2644184" cy="2436706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372395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Влагалище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95536" y="1600200"/>
            <a:ext cx="2736304" cy="4525963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endParaRPr lang="ru-RU" b="1" dirty="0" smtClean="0"/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Предраковое заболевание влагалища </a:t>
            </a:r>
            <a:endParaRPr lang="ru-RU" b="1" dirty="0"/>
          </a:p>
          <a:p>
            <a:pPr marL="0" indent="0" algn="ctr">
              <a:buNone/>
            </a:pPr>
            <a:r>
              <a:rPr lang="ru-RU" b="1" i="1" u="sng" dirty="0" smtClean="0"/>
              <a:t>дисплазия</a:t>
            </a:r>
            <a:endParaRPr lang="ru-RU" b="1" i="1" u="sng" dirty="0"/>
          </a:p>
        </p:txBody>
      </p:sp>
      <p:sp>
        <p:nvSpPr>
          <p:cNvPr id="15" name="Содержимое 14"/>
          <p:cNvSpPr>
            <a:spLocks noGrp="1"/>
          </p:cNvSpPr>
          <p:nvPr>
            <p:ph sz="half" idx="2"/>
          </p:nvPr>
        </p:nvSpPr>
        <p:spPr>
          <a:xfrm>
            <a:off x="3547727" y="1600200"/>
            <a:ext cx="5344753" cy="4525963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Факторы риска развития дисплазии влагалища: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хронические инфекции  влагалища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курение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использование  пессариев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err="1" smtClean="0"/>
              <a:t>иммуносупрессивная</a:t>
            </a:r>
            <a:r>
              <a:rPr lang="ru-RU" b="1" dirty="0" smtClean="0"/>
              <a:t>  терапия (ВИЧ/СПИД)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372395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0" y="642918"/>
            <a:ext cx="9144000" cy="100013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Методы  диагностики  дисплазии влагалища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36622" y="1875454"/>
            <a:ext cx="3384376" cy="385765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3600" b="1" dirty="0" err="1" smtClean="0"/>
              <a:t>вагиноскопия</a:t>
            </a:r>
            <a:endParaRPr lang="ru-RU" sz="3600" b="1" dirty="0" smtClean="0"/>
          </a:p>
          <a:p>
            <a:endParaRPr lang="ru-RU" sz="3600" b="1" dirty="0" smtClean="0"/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3600" b="1" dirty="0" smtClean="0"/>
              <a:t>прицельная биопсия</a:t>
            </a:r>
          </a:p>
          <a:p>
            <a:endParaRPr lang="ru-RU" sz="3600" b="1" dirty="0" smtClean="0"/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3600" b="1" dirty="0" smtClean="0"/>
              <a:t>мазки на цитологию </a:t>
            </a:r>
          </a:p>
          <a:p>
            <a:pPr>
              <a:buNone/>
            </a:pPr>
            <a:endParaRPr lang="ru-RU" sz="3600" b="1" dirty="0"/>
          </a:p>
        </p:txBody>
      </p:sp>
      <p:sp>
        <p:nvSpPr>
          <p:cNvPr id="15" name="Содержимое 14"/>
          <p:cNvSpPr>
            <a:spLocks noGrp="1"/>
          </p:cNvSpPr>
          <p:nvPr>
            <p:ph sz="half" idx="2"/>
          </p:nvPr>
        </p:nvSpPr>
        <p:spPr>
          <a:xfrm>
            <a:off x="3857620" y="1428737"/>
            <a:ext cx="4962852" cy="469742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000" b="1" i="1" dirty="0" smtClean="0">
                <a:solidFill>
                  <a:schemeClr val="accent3">
                    <a:lumMod val="50000"/>
                  </a:schemeClr>
                </a:solidFill>
              </a:rPr>
              <a:t>Ошибки первичной диагностики   онкологической патологии влагалища:</a:t>
            </a:r>
          </a:p>
          <a:p>
            <a:pPr lvl="0"/>
            <a:endParaRPr lang="ru-RU" sz="3000" b="1" dirty="0" smtClean="0"/>
          </a:p>
          <a:p>
            <a:pPr lvl="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3000" b="1" dirty="0" smtClean="0"/>
              <a:t>использование зеркал  Куско для осмотра  стенок влагалища </a:t>
            </a:r>
          </a:p>
          <a:p>
            <a:pPr lvl="0"/>
            <a:endParaRPr lang="ru-RU" sz="3000" b="1" dirty="0" smtClean="0"/>
          </a:p>
          <a:p>
            <a:pPr lvl="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3000" b="1" dirty="0" smtClean="0"/>
              <a:t>нарушение правил осмотра при использовании зеркал Симса 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091010" y="1109635"/>
            <a:ext cx="809836" cy="1004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372395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ШЕЙКА   МАТКИ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179513" y="1426350"/>
            <a:ext cx="8784976" cy="1285883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Предраковое заболевание шейки матки -</a:t>
            </a:r>
            <a:r>
              <a:rPr lang="ru-RU" b="1" dirty="0" smtClean="0"/>
              <a:t> </a:t>
            </a:r>
            <a:r>
              <a:rPr lang="ru-RU" b="1" u="sng" dirty="0" smtClean="0"/>
              <a:t>дисплазия  </a:t>
            </a:r>
            <a:r>
              <a:rPr lang="ru-RU" b="1" dirty="0" smtClean="0"/>
              <a:t>(цервикальная </a:t>
            </a:r>
            <a:r>
              <a:rPr lang="ru-RU" b="1" dirty="0" err="1" smtClean="0"/>
              <a:t>интраэпителиальная</a:t>
            </a:r>
            <a:r>
              <a:rPr lang="ru-RU" b="1" dirty="0" smtClean="0"/>
              <a:t> неоплазия,  CIN)</a:t>
            </a:r>
            <a:endParaRPr lang="ru-RU" b="1" dirty="0"/>
          </a:p>
        </p:txBody>
      </p:sp>
      <p:sp>
        <p:nvSpPr>
          <p:cNvPr id="15" name="Содержимое 14"/>
          <p:cNvSpPr>
            <a:spLocks noGrp="1"/>
          </p:cNvSpPr>
          <p:nvPr>
            <p:ph sz="half" idx="2"/>
          </p:nvPr>
        </p:nvSpPr>
        <p:spPr>
          <a:xfrm>
            <a:off x="179513" y="2857496"/>
            <a:ext cx="8784976" cy="3643338"/>
          </a:xfrm>
        </p:spPr>
        <p:txBody>
          <a:bodyPr>
            <a:normAutofit fontScale="92500"/>
          </a:bodyPr>
          <a:lstStyle/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i="1" dirty="0" smtClean="0"/>
              <a:t>Доказана этиологическая роль вируса папилломы человека (ВПЧ) в возникновении данной патологии</a:t>
            </a:r>
          </a:p>
          <a:p>
            <a:pPr marL="0" indent="0" algn="just">
              <a:buClr>
                <a:srgbClr val="C00000"/>
              </a:buClr>
              <a:buNone/>
            </a:pPr>
            <a:endParaRPr lang="ru-RU" sz="1000" b="1" i="1" dirty="0" smtClean="0"/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i="1" dirty="0" smtClean="0"/>
              <a:t>Специфической клиники дисплазии шейки матки нет</a:t>
            </a:r>
          </a:p>
          <a:p>
            <a:pPr marL="0" indent="0" algn="just">
              <a:buClr>
                <a:srgbClr val="C00000"/>
              </a:buClr>
              <a:buNone/>
            </a:pPr>
            <a:endParaRPr lang="ru-RU" sz="1100" b="1" i="1" dirty="0" smtClean="0"/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i="1" dirty="0" smtClean="0"/>
              <a:t> Могут быть  жалобы на  контактные кровотечения, неприятные ощущения внизу живота, усиление выделений из половых путей</a:t>
            </a:r>
          </a:p>
          <a:p>
            <a:pPr marL="0" indent="0" algn="just">
              <a:buClr>
                <a:srgbClr val="C00000"/>
              </a:buClr>
              <a:buNone/>
            </a:pPr>
            <a:endParaRPr lang="ru-RU" sz="1100" b="1" i="1" dirty="0" smtClean="0"/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i="1" dirty="0" smtClean="0"/>
              <a:t>У многих пациенток  жалобы могут отсутствовать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372395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51519" y="571634"/>
            <a:ext cx="8818163" cy="154973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4000" b="1" dirty="0" smtClean="0">
                <a:solidFill>
                  <a:srgbClr val="C00000"/>
                </a:solidFill>
              </a:rPr>
              <a:t>Основной метод диагностики дисплазии  шейки матки – </a:t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цитологическое 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</a:rPr>
              <a:t>исследование</a:t>
            </a:r>
            <a:r>
              <a:rPr lang="ru-RU" sz="4000" b="1" dirty="0"/>
              <a:t/>
            </a:r>
            <a:br>
              <a:rPr lang="ru-RU" sz="4000" b="1" dirty="0"/>
            </a:b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179512" y="2477334"/>
            <a:ext cx="4138658" cy="3255922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Виды цитологического исследования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традиционный  - приготовление мазков с окраской по  </a:t>
            </a:r>
            <a:r>
              <a:rPr lang="ru-RU" b="1" dirty="0" err="1" smtClean="0"/>
              <a:t>Папаниколау</a:t>
            </a:r>
            <a:r>
              <a:rPr lang="ru-RU" b="1" dirty="0" smtClean="0"/>
              <a:t>  (ПАП-тест)</a:t>
            </a:r>
          </a:p>
          <a:p>
            <a:pPr marL="0" indent="0">
              <a:buClr>
                <a:srgbClr val="C00000"/>
              </a:buClr>
              <a:buNone/>
            </a:pPr>
            <a:endParaRPr lang="ru-RU" sz="1300" b="1" dirty="0" smtClean="0"/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/>
              <a:t>жидкостная цитология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u-RU" b="1" dirty="0" smtClean="0"/>
          </a:p>
          <a:p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>
          <a:xfrm>
            <a:off x="4534194" y="2226268"/>
            <a:ext cx="4293364" cy="1581327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b="1" dirty="0" smtClean="0"/>
              <a:t>Главное требование при взятии мазка на цитологию  </a:t>
            </a:r>
            <a:r>
              <a:rPr lang="ru-RU" b="1" i="1" dirty="0" smtClean="0">
                <a:solidFill>
                  <a:srgbClr val="C00000"/>
                </a:solidFill>
              </a:rPr>
              <a:t>получение  адекватного   клеточного  материала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28674" name="Picture 2" descr="D:\МОИ  ДОКУМЕНТЫ\КАРТИННАЯ ГАЛЕРЕЯ\Гинекология\Онкология\Шейка матки\взято\цитология.jpg"/>
          <p:cNvPicPr>
            <a:picLocks noChangeAspect="1" noChangeArrowheads="1"/>
          </p:cNvPicPr>
          <p:nvPr/>
        </p:nvPicPr>
        <p:blipFill>
          <a:blip r:embed="rId7" cstate="print"/>
          <a:srcRect t="56455"/>
          <a:stretch>
            <a:fillRect/>
          </a:stretch>
        </p:blipFill>
        <p:spPr bwMode="auto">
          <a:xfrm>
            <a:off x="4788024" y="4005064"/>
            <a:ext cx="4176464" cy="2554116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809112" y="2469474"/>
            <a:ext cx="310751" cy="904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372395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Содержимое 12"/>
          <p:cNvSpPr>
            <a:spLocks noGrp="1"/>
          </p:cNvSpPr>
          <p:nvPr>
            <p:ph idx="4294967295"/>
          </p:nvPr>
        </p:nvSpPr>
        <p:spPr>
          <a:xfrm>
            <a:off x="428596" y="1000108"/>
            <a:ext cx="8429684" cy="5126055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pPr lvl="0"/>
            <a:endParaRPr lang="ru-RU" b="1" dirty="0" smtClean="0"/>
          </a:p>
          <a:p>
            <a:pPr marL="0" lvl="0" indent="0" algn="ctr">
              <a:buNone/>
            </a:pPr>
            <a:r>
              <a:rPr lang="ru-RU" b="1" dirty="0" smtClean="0"/>
              <a:t>Клинические рекомендации (протоколы диагностики и ведения больных) МЗ  РФ</a:t>
            </a:r>
          </a:p>
          <a:p>
            <a:pPr marL="0" lvl="0" indent="0" algn="just">
              <a:buNone/>
            </a:pP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«Доброкачественные и предраковые заболевания шейки матки с позиции профилактики рака» </a:t>
            </a:r>
            <a:r>
              <a:rPr lang="ru-RU" b="1" dirty="0" smtClean="0"/>
              <a:t>- </a:t>
            </a:r>
            <a:r>
              <a:rPr lang="ru-RU" b="1" dirty="0" smtClean="0">
                <a:solidFill>
                  <a:srgbClr val="C00000"/>
                </a:solidFill>
              </a:rPr>
              <a:t>Москва, 2017 г.</a:t>
            </a:r>
          </a:p>
          <a:p>
            <a:pPr>
              <a:buNone/>
            </a:pPr>
            <a:endParaRPr lang="ru-RU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print"/>
          <a:srcRect l="16157" t="5479" r="9929" b="8593"/>
          <a:stretch/>
        </p:blipFill>
        <p:spPr>
          <a:xfrm>
            <a:off x="7634144" y="4686003"/>
            <a:ext cx="1224136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372395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1842" y="-14996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987824" y="274638"/>
            <a:ext cx="5698976" cy="86345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ЭНДОМЕТРИЙ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107504" y="984137"/>
            <a:ext cx="8928992" cy="1571636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Фоновые процессы: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b="1" dirty="0" smtClean="0"/>
              <a:t>железистая  гиперплазия  эндометрия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b="1" dirty="0" smtClean="0"/>
              <a:t>полипы эндометрия</a:t>
            </a:r>
            <a:endParaRPr lang="ru-RU" b="1" dirty="0"/>
          </a:p>
        </p:txBody>
      </p:sp>
      <p:sp>
        <p:nvSpPr>
          <p:cNvPr id="15" name="Содержимое 14"/>
          <p:cNvSpPr>
            <a:spLocks noGrp="1"/>
          </p:cNvSpPr>
          <p:nvPr>
            <p:ph sz="half" idx="2"/>
          </p:nvPr>
        </p:nvSpPr>
        <p:spPr>
          <a:xfrm>
            <a:off x="107504" y="2643182"/>
            <a:ext cx="8928992" cy="3905116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Предраковые заболевания эндометрия: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атипическая гиперплазия эндометрия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err="1" smtClean="0"/>
              <a:t>аденоматоз</a:t>
            </a:r>
            <a:r>
              <a:rPr lang="ru-RU" b="1" dirty="0" smtClean="0"/>
              <a:t> (очаговый или диффузный)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err="1" smtClean="0"/>
              <a:t>аденоматозные</a:t>
            </a:r>
            <a:r>
              <a:rPr lang="ru-RU" b="1" dirty="0" smtClean="0"/>
              <a:t> полипы эндометрия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железисто-кистозная гиперплазия и полипы эндометрия  в  постменопаузе 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рецидивирующая  железисто-кистозная гиперплазия и полипы эндометрия в репродуктивном периоде или перед менопаузой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372395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0" y="696094"/>
            <a:ext cx="9144000" cy="661203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Факторы риска развития ГЭ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107504" y="1285860"/>
            <a:ext cx="4388296" cy="5286412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 lnSpcReduction="10000"/>
          </a:bodyPr>
          <a:lstStyle/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раннее и позднее </a:t>
            </a:r>
            <a:r>
              <a:rPr lang="ru-RU" b="1" dirty="0" err="1" smtClean="0"/>
              <a:t>менархе</a:t>
            </a:r>
            <a:endParaRPr lang="ru-RU" b="1" dirty="0" smtClean="0"/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поздняя менопауза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отсутствие родов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высокий уровень андрогенов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высокий уровень холестерина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нарушения менструального цикла, связанные с </a:t>
            </a:r>
            <a:r>
              <a:rPr lang="ru-RU" b="1" dirty="0" err="1" smtClean="0"/>
              <a:t>ановуляцией</a:t>
            </a:r>
            <a:endParaRPr lang="ru-RU" b="1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>
          <a:xfrm>
            <a:off x="4564528" y="1285860"/>
            <a:ext cx="4535005" cy="5286412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lnSpcReduction="10000"/>
          </a:bodyPr>
          <a:lstStyle/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сахарный диабет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ожирение</a:t>
            </a:r>
          </a:p>
          <a:p>
            <a:endParaRPr lang="ru-RU" b="1" dirty="0" smtClean="0"/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хронический эндометрит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эстрогенпродуцирующие опухоли яичников</a:t>
            </a:r>
          </a:p>
          <a:p>
            <a:pPr>
              <a:buNone/>
            </a:pPr>
            <a:endParaRPr lang="ru-RU" b="1" dirty="0" smtClean="0"/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менопаузальная  гормональная   монотерапия эстрогенами   </a:t>
            </a:r>
          </a:p>
          <a:p>
            <a:pPr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372395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827585" y="188640"/>
            <a:ext cx="8064896" cy="126469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Диагностика гиперплазии эндометрия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107504" y="1142984"/>
            <a:ext cx="8928993" cy="5429288"/>
          </a:xfrm>
        </p:spPr>
        <p:txBody>
          <a:bodyPr>
            <a:normAutofit fontScale="85000" lnSpcReduction="10000"/>
          </a:bodyPr>
          <a:lstStyle/>
          <a:p>
            <a:pPr marL="514350" lvl="0" indent="-514350">
              <a:buClr>
                <a:srgbClr val="C00000"/>
              </a:buClr>
              <a:buFont typeface="+mj-lt"/>
              <a:buAutoNum type="arabicPeriod"/>
            </a:pPr>
            <a:r>
              <a:rPr lang="ru-RU" b="1" dirty="0" smtClean="0"/>
              <a:t> УЗИ органов малого таза с оценкой толщины эндометрия. В репродуктивном возрасте  - на 5-7 день цикла (в норме толщина эндометрия  3-6 мм)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Критерии гиперплазии эндометрия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pPr lvl="0"/>
            <a:r>
              <a:rPr lang="ru-RU" b="1" dirty="0" smtClean="0"/>
              <a:t>в репродуктивном возрасте –  более 7 мм;</a:t>
            </a:r>
          </a:p>
          <a:p>
            <a:pPr lvl="0"/>
            <a:r>
              <a:rPr lang="ru-RU" b="1" dirty="0" smtClean="0"/>
              <a:t>в постменопаузе до 3-х лет –  более 5 мм;</a:t>
            </a:r>
          </a:p>
          <a:p>
            <a:pPr lvl="0"/>
            <a:r>
              <a:rPr lang="ru-RU" b="1" dirty="0" smtClean="0"/>
              <a:t>в постменопаузе более 3-х лет -  более 4 мм.</a:t>
            </a:r>
          </a:p>
          <a:p>
            <a:pPr>
              <a:buNone/>
            </a:pPr>
            <a:endParaRPr lang="ru-RU" sz="11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2</a:t>
            </a:r>
            <a:r>
              <a:rPr lang="ru-RU" b="1" dirty="0" smtClean="0"/>
              <a:t>. </a:t>
            </a:r>
            <a:r>
              <a:rPr lang="ru-RU" b="1" dirty="0" err="1" smtClean="0"/>
              <a:t>Гидросонография</a:t>
            </a:r>
            <a:r>
              <a:rPr lang="ru-RU" b="1" dirty="0" smtClean="0"/>
              <a:t>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3. </a:t>
            </a:r>
            <a:r>
              <a:rPr lang="ru-RU" b="1" dirty="0" smtClean="0"/>
              <a:t>Гистероскопия (</a:t>
            </a:r>
            <a:r>
              <a:rPr lang="en-US" b="1" dirty="0" smtClean="0"/>
              <a:t>I</a:t>
            </a:r>
            <a:r>
              <a:rPr lang="ru-RU" b="1" dirty="0" smtClean="0"/>
              <a:t> фаза цикла)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4. </a:t>
            </a:r>
            <a:r>
              <a:rPr lang="ru-RU" b="1" dirty="0" smtClean="0"/>
              <a:t>Цитологическое исследование аспирата из полости матки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5. </a:t>
            </a:r>
            <a:r>
              <a:rPr lang="ru-RU" b="1" dirty="0" smtClean="0"/>
              <a:t>Раздельное диагностическое выскабливание матки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372395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ЯИЧНИКИ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107504" y="1099596"/>
            <a:ext cx="8928992" cy="5343805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Предраковое заболевание яичников </a:t>
            </a:r>
          </a:p>
          <a:p>
            <a:pPr marL="0" indent="0" algn="ctr">
              <a:buNone/>
            </a:pPr>
            <a:r>
              <a:rPr lang="ru-RU" b="1" u="sng" dirty="0" smtClean="0"/>
              <a:t>серозная папиллярная  </a:t>
            </a:r>
            <a:r>
              <a:rPr lang="ru-RU" b="1" u="sng" dirty="0" err="1" smtClean="0"/>
              <a:t>цистаденома</a:t>
            </a:r>
            <a:r>
              <a:rPr lang="ru-RU" b="1" u="sng" dirty="0" smtClean="0"/>
              <a:t> </a:t>
            </a:r>
          </a:p>
          <a:p>
            <a:pPr marL="0" indent="0">
              <a:buNone/>
            </a:pPr>
            <a:endParaRPr lang="ru-RU" sz="1100" b="1" u="sng" dirty="0" smtClean="0"/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b="1" dirty="0" smtClean="0"/>
              <a:t>малигнизация до 50%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Ведущая роль отводится: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гормональным нарушениям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наследственному  фактору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различным стрессам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наличию онкогенных вирусов (ВПЧ тип 16 и 18, ВПГ тип 2)</a:t>
            </a:r>
          </a:p>
          <a:p>
            <a:endParaRPr lang="ru-RU" b="1" dirty="0" smtClean="0"/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Характерный признак - двусторонняя локализация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372395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Предраковые заболевания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это патологические процессы и состояния, которые создают наиболее благоприятную почву для злокачественного роста, хотя и не обязательно заканчиваются развитием злокачественной опухоли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372395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Содержимое 12"/>
          <p:cNvSpPr>
            <a:spLocks noGrp="1"/>
          </p:cNvSpPr>
          <p:nvPr>
            <p:ph idx="4294967295"/>
          </p:nvPr>
        </p:nvSpPr>
        <p:spPr>
          <a:xfrm>
            <a:off x="251520" y="714356"/>
            <a:ext cx="8712968" cy="585791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Первичное выявление цистаденомы:  </a:t>
            </a:r>
          </a:p>
          <a:p>
            <a:pPr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внимательно собрать  анамнез</a:t>
            </a:r>
          </a:p>
          <a:p>
            <a:pPr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оценить  жалобы </a:t>
            </a:r>
          </a:p>
          <a:p>
            <a:pPr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провести гинекологический осмотр</a:t>
            </a:r>
          </a:p>
          <a:p>
            <a:pPr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УЗИ органов малого таза </a:t>
            </a:r>
          </a:p>
          <a:p>
            <a:pPr marL="0" indent="0">
              <a:buClr>
                <a:schemeClr val="accent3">
                  <a:lumMod val="50000"/>
                </a:schemeClr>
              </a:buClr>
              <a:buNone/>
            </a:pPr>
            <a:endParaRPr lang="ru-RU" sz="1100" b="1" dirty="0" smtClean="0"/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Уточняющие методы  диагностики:</a:t>
            </a:r>
          </a:p>
          <a:p>
            <a:pPr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диагностическая лапароскопия</a:t>
            </a:r>
          </a:p>
          <a:p>
            <a:pPr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пункционная биопсия опухоли под контролем УЗИ</a:t>
            </a:r>
          </a:p>
          <a:p>
            <a:pPr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цитологическое исследование</a:t>
            </a:r>
          </a:p>
          <a:p>
            <a:pPr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ru-RU" b="1" dirty="0" err="1" smtClean="0"/>
              <a:t>колоноскопия</a:t>
            </a:r>
            <a:r>
              <a:rPr lang="ru-RU" b="1" dirty="0" smtClean="0"/>
              <a:t>, рентгенография легких, ФГДС</a:t>
            </a:r>
          </a:p>
          <a:p>
            <a:pPr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определение опухолевых маркеров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372395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4355" y="571634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МОЛОЧНАЯ  ЖЕЛЕЗА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42928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>М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астопатия</a:t>
            </a:r>
            <a:r>
              <a:rPr lang="ru-RU" b="1" i="1" dirty="0" smtClean="0"/>
              <a:t> </a:t>
            </a:r>
            <a:r>
              <a:rPr lang="ru-RU" b="1" dirty="0" smtClean="0"/>
              <a:t>— это фиброзно-кистозная болезнь, характеризующаяся нарушением соотношения эпителиального и соединительно-тканного компонентов, а также широким спектром пролиферативных и регрессивных изменений тканей молочной железы (определение </a:t>
            </a:r>
            <a:r>
              <a:rPr lang="ru-RU" b="1" dirty="0"/>
              <a:t>ВОЗ (1984</a:t>
            </a:r>
            <a:r>
              <a:rPr lang="ru-RU" b="1" dirty="0" smtClean="0"/>
              <a:t>)) 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Виды </a:t>
            </a:r>
            <a:r>
              <a:rPr lang="ru-RU" b="1" i="1" dirty="0" err="1" smtClean="0">
                <a:solidFill>
                  <a:schemeClr val="accent3">
                    <a:lumMod val="50000"/>
                  </a:schemeClr>
                </a:solidFill>
              </a:rPr>
              <a:t>фиброзно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 – кистозной мастопатии:</a:t>
            </a: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 диффузная </a:t>
            </a:r>
            <a:endParaRPr lang="ru-RU" b="1" dirty="0"/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узловая  </a:t>
            </a:r>
          </a:p>
          <a:p>
            <a:pPr>
              <a:buNone/>
            </a:pPr>
            <a:endParaRPr lang="ru-RU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372395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7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42928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dirty="0" smtClean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774" y="697170"/>
            <a:ext cx="91165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По степени пролиферативной активности эпителия различают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Содержимое 5"/>
          <p:cNvSpPr txBox="1">
            <a:spLocks/>
          </p:cNvSpPr>
          <p:nvPr/>
        </p:nvSpPr>
        <p:spPr>
          <a:xfrm>
            <a:off x="209012" y="1727759"/>
            <a:ext cx="3714915" cy="4514028"/>
          </a:xfrm>
          <a:prstGeom prst="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мастопатия без пролиферации эпителия ( </a:t>
            </a:r>
            <a:r>
              <a:rPr lang="en-US" b="1" dirty="0" smtClean="0"/>
              <a:t>I</a:t>
            </a:r>
            <a:r>
              <a:rPr lang="ru-RU" b="1" dirty="0" smtClean="0"/>
              <a:t> степень)</a:t>
            </a:r>
          </a:p>
          <a:p>
            <a:pPr>
              <a:buFont typeface="Arial" charset="0"/>
              <a:buNone/>
            </a:pPr>
            <a:endParaRPr lang="ru-RU" b="1" dirty="0" smtClean="0"/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мастопатия с пролиферацией эпителия ( </a:t>
            </a:r>
            <a:r>
              <a:rPr lang="en-US" b="1" dirty="0" smtClean="0"/>
              <a:t>II</a:t>
            </a:r>
            <a:r>
              <a:rPr lang="ru-RU" b="1" dirty="0" smtClean="0"/>
              <a:t>  степень)</a:t>
            </a:r>
          </a:p>
          <a:p>
            <a:pPr>
              <a:buFont typeface="Arial" charset="0"/>
              <a:buNone/>
            </a:pPr>
            <a:endParaRPr lang="ru-RU" b="1" dirty="0" smtClean="0"/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мастопатия с        атипической пролиферацией эпителия ( </a:t>
            </a:r>
            <a:r>
              <a:rPr lang="en-US" b="1" dirty="0" smtClean="0"/>
              <a:t>III</a:t>
            </a:r>
            <a:r>
              <a:rPr lang="ru-RU" b="1" dirty="0" smtClean="0"/>
              <a:t>  степень)</a:t>
            </a:r>
          </a:p>
        </p:txBody>
      </p:sp>
      <p:sp>
        <p:nvSpPr>
          <p:cNvPr id="17" name="Содержимое 6"/>
          <p:cNvSpPr txBox="1">
            <a:spLocks/>
          </p:cNvSpPr>
          <p:nvPr/>
        </p:nvSpPr>
        <p:spPr>
          <a:xfrm>
            <a:off x="4499992" y="1727759"/>
            <a:ext cx="4392488" cy="2061281"/>
          </a:xfrm>
          <a:prstGeom prst="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</a:pPr>
            <a:r>
              <a:rPr lang="ru-RU" sz="2800" b="1" u="sng" dirty="0" smtClean="0"/>
              <a:t>Риск малигнизации</a:t>
            </a:r>
            <a:r>
              <a:rPr lang="ru-RU" sz="2800" b="1" dirty="0" smtClean="0"/>
              <a:t>: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800" b="1" dirty="0" smtClean="0"/>
              <a:t>I</a:t>
            </a:r>
            <a:r>
              <a:rPr lang="ru-RU" sz="2800" b="1" dirty="0" smtClean="0"/>
              <a:t> степень –</a:t>
            </a:r>
            <a:r>
              <a:rPr lang="ru-RU" sz="2400" b="1" dirty="0" smtClean="0">
                <a:solidFill>
                  <a:srgbClr val="C00000"/>
                </a:solidFill>
              </a:rPr>
              <a:t>от 0,5% до 0,8%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800" b="1" dirty="0" smtClean="0"/>
              <a:t>II</a:t>
            </a:r>
            <a:r>
              <a:rPr lang="ru-RU" sz="2800" b="1" dirty="0" smtClean="0"/>
              <a:t> -</a:t>
            </a:r>
            <a:r>
              <a:rPr lang="en-US" sz="2800" b="1" dirty="0" smtClean="0"/>
              <a:t>III</a:t>
            </a:r>
            <a:r>
              <a:rPr lang="ru-RU" sz="2800" b="1" dirty="0" smtClean="0"/>
              <a:t>  степень – </a:t>
            </a:r>
            <a:r>
              <a:rPr lang="ru-RU" sz="2400" b="1" dirty="0" smtClean="0">
                <a:solidFill>
                  <a:srgbClr val="C00000"/>
                </a:solidFill>
              </a:rPr>
              <a:t>от 20,8% до 41,5%</a:t>
            </a:r>
          </a:p>
          <a:p>
            <a:pPr marL="0" indent="0">
              <a:buNone/>
            </a:pPr>
            <a:endParaRPr lang="ru-RU" sz="10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sz="1000" b="1" dirty="0" smtClean="0">
              <a:solidFill>
                <a:srgbClr val="C00000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2800" b="1" dirty="0" smtClean="0"/>
              <a:t>Пролиферативные формы  ФКМ</a:t>
            </a:r>
          </a:p>
          <a:p>
            <a:pPr algn="ctr">
              <a:buFont typeface="Arial" charset="0"/>
              <a:buNone/>
            </a:pPr>
            <a:endParaRPr lang="ru-RU" sz="2800" b="1" dirty="0" smtClean="0"/>
          </a:p>
          <a:p>
            <a:pPr algn="ctr">
              <a:buFont typeface="Arial" charset="0"/>
              <a:buNone/>
            </a:pPr>
            <a:r>
              <a:rPr lang="ru-RU" sz="2800" b="1" i="1" dirty="0" err="1" smtClean="0">
                <a:solidFill>
                  <a:srgbClr val="FF0000"/>
                </a:solidFill>
              </a:rPr>
              <a:t>предрак</a:t>
            </a:r>
            <a:r>
              <a:rPr lang="ru-RU" sz="2800" b="1" i="1" dirty="0" smtClean="0">
                <a:solidFill>
                  <a:srgbClr val="FF0000"/>
                </a:solidFill>
              </a:rPr>
              <a:t> молочной железы</a:t>
            </a:r>
          </a:p>
        </p:txBody>
      </p:sp>
      <p:sp>
        <p:nvSpPr>
          <p:cNvPr id="14" name="Стрелка вниз 13"/>
          <p:cNvSpPr/>
          <p:nvPr/>
        </p:nvSpPr>
        <p:spPr>
          <a:xfrm>
            <a:off x="6516216" y="4923257"/>
            <a:ext cx="369755" cy="449959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180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372395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Диагностика мастопатии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1" y="1344399"/>
            <a:ext cx="9138308" cy="535785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514350" indent="-514350">
              <a:buClr>
                <a:srgbClr val="C00000"/>
              </a:buClr>
              <a:buFont typeface="+mj-lt"/>
              <a:buAutoNum type="arabicPeriod"/>
            </a:pPr>
            <a:r>
              <a:rPr lang="ru-RU" b="1" i="1" dirty="0" smtClean="0"/>
              <a:t> Анамнез</a:t>
            </a:r>
            <a:r>
              <a:rPr lang="ru-RU" b="1" dirty="0" smtClean="0"/>
              <a:t> (учитывают факторы риска</a:t>
            </a:r>
            <a:r>
              <a:rPr lang="ru-RU" b="1" dirty="0" smtClean="0"/>
              <a:t>).</a:t>
            </a:r>
            <a:endParaRPr lang="ru-RU" b="1" dirty="0" smtClean="0"/>
          </a:p>
          <a:p>
            <a:pPr marL="514350" indent="-514350">
              <a:buClr>
                <a:srgbClr val="C00000"/>
              </a:buClr>
              <a:buFont typeface="+mj-lt"/>
              <a:buAutoNum type="arabicPeriod"/>
            </a:pPr>
            <a:r>
              <a:rPr lang="ru-RU" b="1" i="1" dirty="0" smtClean="0"/>
              <a:t> </a:t>
            </a:r>
            <a:r>
              <a:rPr lang="ru-RU" b="1" i="1" dirty="0" smtClean="0"/>
              <a:t>Осмотр </a:t>
            </a:r>
            <a:r>
              <a:rPr lang="ru-RU" b="1" i="1" dirty="0" smtClean="0"/>
              <a:t>молочных </a:t>
            </a:r>
            <a:r>
              <a:rPr lang="ru-RU" b="1" i="1" dirty="0" smtClean="0"/>
              <a:t>желез.</a:t>
            </a:r>
            <a:endParaRPr lang="ru-RU" b="1" i="1" dirty="0" smtClean="0"/>
          </a:p>
          <a:p>
            <a:pPr marL="514350" indent="-514350">
              <a:buClr>
                <a:srgbClr val="C00000"/>
              </a:buClr>
              <a:buFont typeface="+mj-lt"/>
              <a:buAutoNum type="arabicPeriod"/>
            </a:pPr>
            <a:r>
              <a:rPr lang="ru-RU" b="1" i="1" dirty="0"/>
              <a:t>Пальпация молочных </a:t>
            </a:r>
            <a:r>
              <a:rPr lang="ru-RU" b="1" i="1" dirty="0" smtClean="0"/>
              <a:t>желез.</a:t>
            </a:r>
            <a:endParaRPr lang="ru-RU" b="1" i="1" dirty="0" smtClean="0"/>
          </a:p>
          <a:p>
            <a:pPr marL="514350" indent="-514350">
              <a:buClr>
                <a:srgbClr val="C00000"/>
              </a:buClr>
              <a:buFont typeface="+mj-lt"/>
              <a:buAutoNum type="arabicPeriod"/>
            </a:pPr>
            <a:r>
              <a:rPr lang="ru-RU" b="1" i="1" dirty="0" smtClean="0"/>
              <a:t>Маммография.</a:t>
            </a:r>
            <a:endParaRPr lang="ru-RU" b="1" dirty="0"/>
          </a:p>
          <a:p>
            <a:pPr marL="514350" indent="-514350">
              <a:buClr>
                <a:srgbClr val="C00000"/>
              </a:buClr>
              <a:buFont typeface="+mj-lt"/>
              <a:buAutoNum type="arabicPeriod"/>
            </a:pPr>
            <a:r>
              <a:rPr lang="ru-RU" b="1" dirty="0"/>
              <a:t>УЗИ молочных </a:t>
            </a:r>
            <a:r>
              <a:rPr lang="ru-RU" b="1" dirty="0" smtClean="0"/>
              <a:t>желез.</a:t>
            </a:r>
            <a:endParaRPr lang="ru-RU" b="1" dirty="0" smtClean="0"/>
          </a:p>
          <a:p>
            <a:pPr marL="514350" indent="-514350">
              <a:buClr>
                <a:srgbClr val="C00000"/>
              </a:buClr>
              <a:buFont typeface="+mj-lt"/>
              <a:buAutoNum type="arabicPeriod"/>
            </a:pPr>
            <a:r>
              <a:rPr lang="ru-RU" b="1" dirty="0" smtClean="0"/>
              <a:t>Пункционная </a:t>
            </a:r>
            <a:r>
              <a:rPr lang="ru-RU" b="1" dirty="0"/>
              <a:t>биопсия с цитологическим исследованием </a:t>
            </a:r>
            <a:r>
              <a:rPr lang="ru-RU" b="1" dirty="0" smtClean="0"/>
              <a:t>аспирата.</a:t>
            </a:r>
            <a:endParaRPr lang="ru-RU" b="1" dirty="0" smtClean="0"/>
          </a:p>
          <a:p>
            <a:pPr marL="514350" indent="-514350">
              <a:buClr>
                <a:srgbClr val="C00000"/>
              </a:buClr>
              <a:buFont typeface="+mj-lt"/>
              <a:buAutoNum type="arabicPeriod"/>
            </a:pPr>
            <a:r>
              <a:rPr lang="ru-RU" b="1" dirty="0"/>
              <a:t>По  показаниям  секторальная резекция измененного участка и его гистологическое </a:t>
            </a:r>
            <a:r>
              <a:rPr lang="ru-RU" b="1" dirty="0" smtClean="0"/>
              <a:t>исследование.</a:t>
            </a:r>
            <a:endParaRPr lang="ru-RU" b="1" dirty="0"/>
          </a:p>
          <a:p>
            <a:pPr marL="514350" indent="-514350">
              <a:buClr>
                <a:srgbClr val="C00000"/>
              </a:buClr>
              <a:buFont typeface="+mj-lt"/>
              <a:buAutoNum type="arabicPeriod"/>
            </a:pPr>
            <a:endParaRPr lang="ru-RU" b="1" i="1" dirty="0"/>
          </a:p>
          <a:p>
            <a:pPr marL="514350" indent="-514350">
              <a:buClr>
                <a:srgbClr val="C00000"/>
              </a:buClr>
              <a:buFont typeface="+mj-lt"/>
              <a:buAutoNum type="arabicPeriod"/>
            </a:pPr>
            <a:endParaRPr lang="ru-RU" b="1" i="1" dirty="0" smtClean="0"/>
          </a:p>
          <a:p>
            <a:pPr>
              <a:buNone/>
            </a:pPr>
            <a:endParaRPr lang="ru-RU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372395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Содержимое 12"/>
          <p:cNvSpPr>
            <a:spLocks noGrp="1"/>
          </p:cNvSpPr>
          <p:nvPr>
            <p:ph idx="4294967295"/>
          </p:nvPr>
        </p:nvSpPr>
        <p:spPr>
          <a:xfrm>
            <a:off x="0" y="714356"/>
            <a:ext cx="9144000" cy="5857916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Роль акушерок и медицинских сестер в ранней диагностике   мастопатии: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умение  правильно  собрать анамнез, оценить жалобы пациентки  (усиливаются во вторую фазу цикла)</a:t>
            </a:r>
          </a:p>
          <a:p>
            <a:endParaRPr lang="ru-RU" b="1" dirty="0" smtClean="0"/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умение квалифицированно провести осмотр и пальпацию молочных желез, оценить пальпаторную  картину на наличие патологических отклонений (грубая дольчатость,  тяжистость, мелкая зернистость  - характерные симптомы мастопатии)</a:t>
            </a:r>
          </a:p>
          <a:p>
            <a:endParaRPr lang="ru-RU" b="1" dirty="0" smtClean="0"/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обучение женщин правилам самообследования молочных желез</a:t>
            </a:r>
          </a:p>
          <a:p>
            <a:pPr marL="0" indent="0">
              <a:buClr>
                <a:srgbClr val="C00000"/>
              </a:buClr>
              <a:buNone/>
            </a:pPr>
            <a:endParaRPr lang="ru-RU" b="1" dirty="0" smtClean="0"/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/>
              <a:t>беседы по тематике здорового образа жизни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u-RU" b="1" dirty="0" smtClean="0"/>
          </a:p>
          <a:p>
            <a:pPr>
              <a:buNone/>
            </a:pPr>
            <a:r>
              <a:rPr lang="ru-RU" b="1" i="1" dirty="0" smtClean="0"/>
              <a:t> </a:t>
            </a:r>
            <a:endParaRPr lang="ru-RU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5500702"/>
            <a:ext cx="9144000" cy="10001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372395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" y="620688"/>
            <a:ext cx="9144000" cy="98903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«Профилактика не имеет никакого значения»???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214282" y="1600200"/>
            <a:ext cx="8929718" cy="497207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Наиболее эффективные мероприятия первичной профилактики онкологической патологии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отказ от </a:t>
            </a:r>
            <a:r>
              <a:rPr lang="ru-RU" b="1" dirty="0" err="1" smtClean="0"/>
              <a:t>табакокурения</a:t>
            </a:r>
            <a:r>
              <a:rPr lang="ru-RU" b="1" dirty="0" smtClean="0"/>
              <a:t>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отказ  от употребления  алкогольных напитков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нормализация массы тела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изменение питания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регулярная физическая активность</a:t>
            </a:r>
          </a:p>
          <a:p>
            <a:pPr>
              <a:buNone/>
            </a:pPr>
            <a:endParaRPr lang="ru-RU" b="1" dirty="0" smtClean="0"/>
          </a:p>
          <a:p>
            <a:pPr algn="ctr">
              <a:buNone/>
            </a:pPr>
            <a:endParaRPr lang="ru-RU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Соблюдение этих мероприятий позволяет снизить  онкологическую заболеваемость до 15%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357158" y="5643578"/>
            <a:ext cx="8286808" cy="78581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372395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Содержимое 12"/>
          <p:cNvSpPr>
            <a:spLocks noGrp="1"/>
          </p:cNvSpPr>
          <p:nvPr>
            <p:ph idx="4294967295"/>
          </p:nvPr>
        </p:nvSpPr>
        <p:spPr>
          <a:xfrm>
            <a:off x="0" y="714356"/>
            <a:ext cx="9144000" cy="5929354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Основной  объем  гигиенического обучения и воспитания  населения  проводят акушерки и медицинские сестры 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принимают участие во вторичной профилактике  онкологической патологии -  в  ранней диагностике предраковых заболеваний и рака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Рекомендации акушеркам и медицинским сестрам:   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постоянно повышать  теоретический уровень знаний по вопросам  онкологической патологии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уметь квалифицированно проводить онкологические осмотры  населения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соблюдать принцип онкологической настороженности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marL="0" indent="0" algn="ctr">
              <a:buNone/>
            </a:pPr>
            <a:r>
              <a:rPr lang="ru-RU" b="1" i="1" dirty="0">
                <a:solidFill>
                  <a:srgbClr val="C00000"/>
                </a:solidFill>
              </a:rPr>
              <a:t>О</a:t>
            </a:r>
            <a:r>
              <a:rPr lang="ru-RU" b="1" i="1" dirty="0" smtClean="0">
                <a:solidFill>
                  <a:srgbClr val="C00000"/>
                </a:solidFill>
              </a:rPr>
              <a:t>казывая помощь пациентам, не забывать о собственном здоровье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372395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Благодарю за внимание!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9698" name="Picture 2" descr="D:\МОИ  ДОКУМЕНТЫ\КАРТИННАЯ ГАЛЕРЕЯ\Цветы\getImage.jpg"/>
          <p:cNvPicPr>
            <a:picLocks noChangeAspect="1" noChangeArrowheads="1"/>
          </p:cNvPicPr>
          <p:nvPr/>
        </p:nvPicPr>
        <p:blipFill>
          <a:blip r:embed="rId7" cstate="print"/>
          <a:srcRect l="2810" t="8722" r="1405" b="3271"/>
          <a:stretch>
            <a:fillRect/>
          </a:stretch>
        </p:blipFill>
        <p:spPr bwMode="auto">
          <a:xfrm>
            <a:off x="0" y="1246434"/>
            <a:ext cx="9144000" cy="54134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372395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Виды предраковых заболеваний: факультативные и облигатные </a:t>
            </a: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>
          <a:xfrm>
            <a:off x="179512" y="1600200"/>
            <a:ext cx="4316288" cy="4525963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Факультативные предраковые заболевания: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различные хронические болезни, сопровождающиеся атрофическими и дистрофическими изменениями тканей, а также нарушением регенерации клеток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Облигатные предраковые заболевания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– это ранняя онкологическая патология, рано или поздно перерождающаяся в рак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372395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296974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Облигатные предраковые заболевания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0" y="5715016"/>
            <a:ext cx="8929718" cy="85725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Типичный ряд трансформаций здоровой ткани в рак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 descr="C:\Users\Лариса\Downloads\48448684648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428736"/>
            <a:ext cx="914400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372395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Степени дисплазии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>
          <a:xfrm>
            <a:off x="142844" y="1600200"/>
            <a:ext cx="4352956" cy="4843201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слабо выраженная </a:t>
            </a:r>
          </a:p>
          <a:p>
            <a:pPr marL="0" indent="0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(I степень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)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умеренно выраженная (II степень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) 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выраженная 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 (III степень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)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44280" cy="4843201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err="1" smtClean="0"/>
              <a:t>Атипия</a:t>
            </a:r>
            <a:r>
              <a:rPr lang="ru-RU" b="1" dirty="0" smtClean="0"/>
              <a:t> не является синонимом малигнизации</a:t>
            </a:r>
          </a:p>
          <a:p>
            <a:pPr marL="0" indent="0" algn="just">
              <a:buClr>
                <a:srgbClr val="C00000"/>
              </a:buClr>
              <a:buNone/>
            </a:pPr>
            <a:endParaRPr lang="ru-RU" sz="1100" b="1" dirty="0" smtClean="0"/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Дисплазия может прогрессировать и регрессировать</a:t>
            </a:r>
          </a:p>
          <a:p>
            <a:pPr marL="0" indent="0" algn="just">
              <a:buClr>
                <a:srgbClr val="C00000"/>
              </a:buClr>
              <a:buNone/>
            </a:pPr>
            <a:endParaRPr lang="ru-RU" sz="1200" b="1" dirty="0" smtClean="0"/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Чем больше выражена дисплазия, тем меньше вероятность ее обратного развития и восстановления нормального строения ткани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372395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Определяющие факторы перерождения  дисплазии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>
          <a:xfrm>
            <a:off x="533845" y="1854015"/>
            <a:ext cx="6013332" cy="3450144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гормональный дисбаланс</a:t>
            </a: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 хроническое воспаление</a:t>
            </a: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наличие сахарного диабета</a:t>
            </a: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нарушение регуляторной функции нервной системы и </a:t>
            </a:r>
            <a:r>
              <a:rPr lang="ru-RU" b="1" dirty="0" err="1" smtClean="0"/>
              <a:t>др</a:t>
            </a:r>
            <a:endParaRPr lang="ru-RU" b="1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549312" y="5822539"/>
            <a:ext cx="8343168" cy="789137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Предраковые заболевания — процесс обратимый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D:\МОИ  ДОКУМЕНТЫ\КАРТИННАЯ ГАЛЕРЕЯ\Начало и окончание презентаций\5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42301" y="2013746"/>
            <a:ext cx="2000264" cy="3036598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64867" y="5415999"/>
            <a:ext cx="392333" cy="115058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51982" y="5461092"/>
            <a:ext cx="392333" cy="115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D:\МОИ  ДОКУМЕНТЫ\КАРТИННАЯ ГАЛЕРЕЯ\Красота женщины картины\использовала\женщ ууу.jpg"/>
          <p:cNvPicPr>
            <a:picLocks noChangeAspect="1" noChangeArrowheads="1"/>
          </p:cNvPicPr>
          <p:nvPr/>
        </p:nvPicPr>
        <p:blipFill>
          <a:blip r:embed="rId2" cstate="print"/>
          <a:srcRect l="6803" r="4535"/>
          <a:stretch>
            <a:fillRect/>
          </a:stretch>
        </p:blipFill>
        <p:spPr bwMode="auto">
          <a:xfrm>
            <a:off x="1" y="785090"/>
            <a:ext cx="9144000" cy="5796682"/>
          </a:xfrm>
          <a:prstGeom prst="rect">
            <a:avLst/>
          </a:prstGeom>
          <a:noFill/>
        </p:spPr>
      </p:pic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372395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Заголовок 9"/>
          <p:cNvSpPr>
            <a:spLocks noGrp="1"/>
          </p:cNvSpPr>
          <p:nvPr>
            <p:ph type="title" idx="4294967295"/>
          </p:nvPr>
        </p:nvSpPr>
        <p:spPr>
          <a:xfrm>
            <a:off x="571472" y="928670"/>
            <a:ext cx="8001056" cy="1214446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Предраковые заболевания органов женской репродуктивной системы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372395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08266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ВУЛЬВА 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549312" y="1772816"/>
            <a:ext cx="3734656" cy="3013505"/>
          </a:xfr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Предраковое заболевание  вульвы  </a:t>
            </a:r>
          </a:p>
          <a:p>
            <a:pPr marL="0" indent="0" algn="ctr">
              <a:buNone/>
            </a:pP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b="1" u="sng" dirty="0" smtClean="0"/>
              <a:t>дисплазия вульвы  </a:t>
            </a:r>
            <a:r>
              <a:rPr lang="ru-RU" b="1" dirty="0" smtClean="0"/>
              <a:t>(интраэпителиальная неоплазия, </a:t>
            </a:r>
            <a:r>
              <a:rPr lang="en-US" b="1" dirty="0" smtClean="0"/>
              <a:t>VIN</a:t>
            </a:r>
            <a:r>
              <a:rPr lang="ru-RU" b="1" dirty="0" smtClean="0"/>
              <a:t>) </a:t>
            </a:r>
            <a:endParaRPr lang="ru-RU" b="1" dirty="0"/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>
          <a:xfrm>
            <a:off x="4687034" y="466737"/>
            <a:ext cx="4304568" cy="6043642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Группа риска по развитию предраковых заболеваний вульвы: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зуд и жжение в области вульвы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контактные кровянистые выделения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сухость слизистой оболочки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жжение при мочеиспускании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эпизоды неудержания и недержания мочи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рецидивирующие инфекции мочевых путей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536" y="2372395"/>
            <a:ext cx="68983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7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398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</a:rPr>
              <a:t>Методы диагностики дисплазии вульвы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172040" y="1564861"/>
            <a:ext cx="8784976" cy="4714908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 smtClean="0"/>
              <a:t> </a:t>
            </a:r>
            <a:r>
              <a:rPr lang="ru-RU" b="1" dirty="0" smtClean="0"/>
              <a:t>визуальный осмотр вульвы</a:t>
            </a: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постановка Шиллер-теста</a:t>
            </a: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 расширенная </a:t>
            </a:r>
            <a:r>
              <a:rPr lang="ru-RU" b="1" dirty="0" err="1" smtClean="0"/>
              <a:t>вульвоскопия</a:t>
            </a:r>
            <a:endParaRPr lang="ru-RU" b="1" dirty="0" smtClean="0"/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взятие мазков-отпечатков с поверхности вульвы</a:t>
            </a: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биопсия вульвы</a:t>
            </a: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обследование на  ИППП, особенно ВПЧ  и ВПГ</a:t>
            </a: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/>
              <a:t>исследование биоценоза влагалища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6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747</TotalTime>
  <Words>943</Words>
  <Application>Microsoft Office PowerPoint</Application>
  <PresentationFormat>Экран (4:3)</PresentationFormat>
  <Paragraphs>220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Предраковые заболевания</vt:lpstr>
      <vt:lpstr>Виды предраковых заболеваний: факультативные и облигатные </vt:lpstr>
      <vt:lpstr>Облигатные предраковые заболевания</vt:lpstr>
      <vt:lpstr>Степени дисплазии</vt:lpstr>
      <vt:lpstr>Определяющие факторы перерождения  дисплазии</vt:lpstr>
      <vt:lpstr> Предраковые заболевания органов женской репродуктивной системы </vt:lpstr>
      <vt:lpstr>ВУЛЬВА  </vt:lpstr>
      <vt:lpstr> Методы диагностики дисплазии вульвы  </vt:lpstr>
      <vt:lpstr>Слайд 10</vt:lpstr>
      <vt:lpstr>Влагалище</vt:lpstr>
      <vt:lpstr>Методы  диагностики  дисплазии влагалища   </vt:lpstr>
      <vt:lpstr>ШЕЙКА   МАТКИ</vt:lpstr>
      <vt:lpstr>  Основной метод диагностики дисплазии  шейки матки –  цитологическое исследование </vt:lpstr>
      <vt:lpstr>Слайд 15</vt:lpstr>
      <vt:lpstr>ЭНДОМЕТРИЙ </vt:lpstr>
      <vt:lpstr>Факторы риска развития ГЭ </vt:lpstr>
      <vt:lpstr>Диагностика гиперплазии эндометрия </vt:lpstr>
      <vt:lpstr>ЯИЧНИКИ</vt:lpstr>
      <vt:lpstr>Слайд 20</vt:lpstr>
      <vt:lpstr>МОЛОЧНАЯ  ЖЕЛЕЗА</vt:lpstr>
      <vt:lpstr>Слайд 22</vt:lpstr>
      <vt:lpstr>Диагностика мастопатии</vt:lpstr>
      <vt:lpstr>Слайд 24</vt:lpstr>
      <vt:lpstr>«Профилактика не имеет никакого значения»???</vt:lpstr>
      <vt:lpstr>Слайд 26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user</cp:lastModifiedBy>
  <cp:revision>112</cp:revision>
  <dcterms:created xsi:type="dcterms:W3CDTF">2018-03-22T17:14:14Z</dcterms:created>
  <dcterms:modified xsi:type="dcterms:W3CDTF">2018-05-24T06:08:38Z</dcterms:modified>
</cp:coreProperties>
</file>