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45" autoAdjust="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1988840"/>
            <a:ext cx="8568952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БЕРЕМЕННОСТЬ И РАК РЕПРОДУКТИВНЫХ ОРГАНОВ</a:t>
            </a:r>
          </a:p>
          <a:p>
            <a:pPr>
              <a:lnSpc>
                <a:spcPct val="110000"/>
              </a:lnSpc>
            </a:pPr>
            <a:endParaRPr lang="ru-RU" sz="25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10000"/>
              </a:lnSpc>
            </a:pPr>
            <a:endParaRPr lang="ru-RU" sz="2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8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5860850"/>
            <a:ext cx="9158943" cy="99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00096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КОНФЕРЕНЦИЯ «АКТУАЛЬНЫЕ ВОПРОСЫ ПРОФИЛАКТИКИ, РАННЕЙ ДИАГНОСТИКИ  ЗЛОКАЧЕСТВЕННЫХ НОВООБРАЗОВАНИЙ РЕПРОДУКТИВНЫХ ОРГАНОВ»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мая 2018 г., г. Омск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" y="0"/>
            <a:ext cx="9138308" cy="1484784"/>
            <a:chOff x="1" y="0"/>
            <a:chExt cx="9138308" cy="1484784"/>
          </a:xfrm>
        </p:grpSpPr>
        <p:pic>
          <p:nvPicPr>
            <p:cNvPr id="1026" name="Picture 2" descr="C:\Users\Sveta\Desktop\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9138308" cy="1484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veta\Desktop\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153" y="24873"/>
              <a:ext cx="2228850" cy="144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F:\Документы\ОПСА\эмблема (2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3418" y="397044"/>
              <a:ext cx="614748" cy="86635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veta\Desktop\600px-Coat_of_arms_of_Omsk_Oblast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89062"/>
              <a:ext cx="841730" cy="86367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4499992" y="4581128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3300"/>
                </a:solidFill>
              </a:rPr>
              <a:t>Е.А. </a:t>
            </a:r>
            <a:r>
              <a:rPr lang="ru-RU" b="1" dirty="0" err="1" smtClean="0">
                <a:solidFill>
                  <a:srgbClr val="003300"/>
                </a:solidFill>
              </a:rPr>
              <a:t>Деговцова</a:t>
            </a:r>
            <a:r>
              <a:rPr lang="ru-RU" b="1" dirty="0" smtClean="0">
                <a:solidFill>
                  <a:srgbClr val="003300"/>
                </a:solidFill>
              </a:rPr>
              <a:t>, </a:t>
            </a:r>
          </a:p>
          <a:p>
            <a:pPr algn="r"/>
            <a:r>
              <a:rPr lang="ru-RU" b="1" dirty="0" smtClean="0">
                <a:solidFill>
                  <a:srgbClr val="003300"/>
                </a:solidFill>
              </a:rPr>
              <a:t>преподаватель акушерства и гинекологии центра повышения квалификации работников здравоохранения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6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" y="936575"/>
            <a:ext cx="9144000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РАК ШЕЙКИ МАТКИ И БЕРЕМЕННОСТЬ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51520" y="1858265"/>
            <a:ext cx="56421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ea typeface="+mn-ea"/>
                <a:cs typeface="+mn-cs"/>
              </a:rPr>
              <a:t>Среди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ea typeface="+mn-ea"/>
                <a:cs typeface="+mn-cs"/>
              </a:rPr>
              <a:t>форм рака преобладают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экзофитные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и смешанные формы роста опухоли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ea typeface="+mn-ea"/>
                <a:cs typeface="+mn-cs"/>
              </a:rPr>
              <a:t>(в 74,3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ea typeface="+mn-ea"/>
                <a:cs typeface="+mn-cs"/>
              </a:rPr>
              <a:t>%)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с расположением в области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эктоцервикса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ea typeface="+mn-ea"/>
                <a:cs typeface="+mn-cs"/>
              </a:rPr>
              <a:t>(в 89,2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ea typeface="+mn-ea"/>
                <a:cs typeface="+mn-cs"/>
              </a:rPr>
              <a:t>%)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кровоточащие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(в 68,2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 descr="C:\Users\user\Downloads\eroziya-posledstviya-04-mi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780928"/>
            <a:ext cx="2664296" cy="274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1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01" y="6669360"/>
            <a:ext cx="9158943" cy="17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280" y="836588"/>
            <a:ext cx="9036496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РАК ШЕЙКИ МАТКИ И БЕРЕМЕННОСТЬ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42346" y="1775972"/>
            <a:ext cx="8907223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 триместре беременности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симптом маточного кровотечения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нередко расценивается как начинающийся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выкидыш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Во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II и III триместрах — как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предлежание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или преждевременная отслойка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плаценты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Во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многих случаях у беременных не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производится тщательный осмотр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шейки матки при помощи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зеркал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Не всегда применяется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цитологическое исследование и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кольпоскопия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4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" y="-66944"/>
            <a:ext cx="9138308" cy="687632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257649" y="517630"/>
            <a:ext cx="885894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ДВУХЭТАПНАЯ СИСТЕМА ДИАГНОСТИКИ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6056" y="1654964"/>
            <a:ext cx="8720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3849" y="1556792"/>
            <a:ext cx="2632856" cy="2452528"/>
          </a:xfrm>
          <a:prstGeom prst="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3617531" y="2078937"/>
            <a:ext cx="4888139" cy="13462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цитологический скрининг при гинекологическом осмотре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07904" y="4653136"/>
            <a:ext cx="4888139" cy="13647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углубленная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комплексная диагностика при выявлении визуальной или цитологической патологии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5976" y="4221088"/>
            <a:ext cx="2591574" cy="2443538"/>
          </a:xfrm>
          <a:prstGeom prst="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</p:pic>
      <p:sp>
        <p:nvSpPr>
          <p:cNvPr id="15" name="Двойная стрелка вверх/вниз 14"/>
          <p:cNvSpPr/>
          <p:nvPr/>
        </p:nvSpPr>
        <p:spPr>
          <a:xfrm>
            <a:off x="6007957" y="3597867"/>
            <a:ext cx="288032" cy="940102"/>
          </a:xfrm>
          <a:prstGeom prst="up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531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72039" y="1599777"/>
            <a:ext cx="896626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При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раке </a:t>
            </a:r>
            <a:r>
              <a:rPr kumimoji="0" lang="ru-RU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situ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шейки матки 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 триместре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беременности и после родов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лечение заключается в прерывании беременности и конусовидной эксцизии шейки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матки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 и III триместрах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диагностическое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кольпоскопическое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и цитологическое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наблюдение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Через 2—3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месяца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после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родоразрешения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производят конусовидную эксцизию шейки матки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129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949401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401118" y="2862651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При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 A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стадии заболевания 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I, II триместрах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беременности и после родов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производят экстирпацию матки с верхней третью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влагалища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44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544457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72040" y="1222290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При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IB стадии 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I, II триместрах беременности и после родов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осуществляется расширенная экстирпация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матки.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послеоперационном периоде при глубокой инвазии и регионарных метастазах проводят дистанционное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облучение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III триместре беременности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производят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кесарево сечение с последующей расширенной экстирпацией матки. В послеоперационном периоде используют дистанционную лучевую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терапию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049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505095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08043" y="1212204"/>
            <a:ext cx="8828453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При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 A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стадии 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I, II, III триместрах беременности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производят расширенную экстирпацию матки с последующим дистанционным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облучение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После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родов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лечение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заключается: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предоперационном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облучении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выполнении расширенной экстирпации матки и проведении в послеоперационном периоде при глубокой инвазии и регионарных метастазах дистанционного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облучения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6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52544" y="524839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51520" y="1582010"/>
            <a:ext cx="84125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При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IIВ стадии заболевания 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 триместре беременности и после родов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проводят сочетанное лучевое лечение (внутриполостное и дистанционное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Если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стадия заболевания диагностирована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 II и III триместрах беременности,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производят кесарево сечение и сочетанное лучевое лечение в послеоперационном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периоде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02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68184" y="745943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514206" y="1697136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При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III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стадии заболевания 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 триместре беременности и после родов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лечение начинают с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сочетанно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-лучевой терапии (внутриполостное и дистанционное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облучение)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 II и III триместрах беременности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лечение начинают с кесарева сечения с последующей сочетанной лучевой терапией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456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8354" y="544130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80052" y="1533545"/>
            <a:ext cx="856895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Функционально-щадящие методы лечения: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Электроконизация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Криодеструкция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ожевая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 лазерная ампутация шейки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матки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этом случае беременность и роды не оказывают неблагоприятного влияния на течение основного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заболевания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631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0" y="-66944"/>
            <a:ext cx="9138308" cy="739468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88377" y="1092643"/>
            <a:ext cx="855230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Наиболее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частыми онкологическими заболеваниями во время беременности являются: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рак шейки матки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E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случаев на 10 000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беременностей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BB59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 молочной железы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случай на 3000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беременностей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 яичников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случай на 18 000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беременностей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 толстой кишки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случай на 50 000 беременностей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желудка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рак щитовидной железы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гематологические заболевания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9748" y="236846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Arial Unicode MS" panose="020B0604020202020204"/>
                <a:cs typeface="Arial Unicode MS" panose="020B0604020202020204" pitchFamily="34" charset="-128"/>
              </a:rPr>
              <a:t>БЕРЕМЕННОСТЬ И РАКИ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70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53674" y="522168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ПРОГНОЗ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3993513" y="1636994"/>
            <a:ext cx="488787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Частота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наступления беременности после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органосохраняющего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лечения начальных форм рака шейки матки составляет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20,0 до 48,4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098" name="Picture 2" descr="C:\Users\user\Desktop\ЛЕННА\картинки\беременность\spl02822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31" y="2103616"/>
            <a:ext cx="3681082" cy="27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832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12054" y="620688"/>
            <a:ext cx="7704856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ПОСЛЕДУЮЩАЯ  БЕРЕМЕННОСТЬ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47418" y="1343978"/>
            <a:ext cx="866949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Наступление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беременности целесообразно не ранее 2 лет после функционально-щадящего лечения патологии шейки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матки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Ведение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родов через естественные родовые пути не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противопоказано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Повышение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частоты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невынашивания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беременности  по сравнению со здоровыми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женщинами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Наблюдается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более высокий уровень перинатальной смертности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900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2" y="764704"/>
            <a:ext cx="7776864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ДИСПАНСЕРНОЕ НАБЛЮДЕНИЕ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36036" y="1484878"/>
            <a:ext cx="885698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Диспансерное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наблюдение после перенесенного функционально-щадящего лечения начальных форм рака шейки матки включает в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себя обследование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1-й год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не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реже 6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раз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 2-й — 4 раза в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год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последующие — 2 раза в год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26607" y="3745417"/>
            <a:ext cx="2384708" cy="2160240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265185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007" y="783935"/>
            <a:ext cx="8324396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РАК ТЕЛА МАТКИ И БЕРЕМЕННОСТЬ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3799" y="1473227"/>
            <a:ext cx="8906603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Сочетание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рака тела матки и беременности встречается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редко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Значительное снижение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генеративной функции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сильное влияния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прогестерона на эндометрий,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препятствуют развитию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атипической гиперплазии и рака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эндометрия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Оплодотворение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имплантация плодного яйца и развитие беременности возможны лишь при начальных формах рака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эндометрия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print"/>
          <a:srcRect l="9395" r="56644" b="17516"/>
          <a:stretch/>
        </p:blipFill>
        <p:spPr>
          <a:xfrm>
            <a:off x="7775848" y="5555949"/>
            <a:ext cx="1368152" cy="130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499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654916"/>
            <a:ext cx="9158943" cy="20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782260"/>
            <a:ext cx="8784976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РАК ЯИЧНИКОВ И БЕРЕМЕННОСТЬ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C:\Users\user\Downloads\plevrit-pri-onkologii-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20888"/>
            <a:ext cx="3816424" cy="302433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0255" y="2171420"/>
            <a:ext cx="4115761" cy="1569660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Частота сочетания рака яичников с беременностью не превышает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1:25 000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007" y="4228502"/>
            <a:ext cx="4130009" cy="1938992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Рак этой локализации составляет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3 %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 всех опухолей яичников, удаленных во время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83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764704"/>
            <a:ext cx="8568952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РАК ЯИЧНИКОВ И БЕРЕМЕННОСТЬ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51520" y="1695047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Болевой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синдром при сочетании опухолей яичников с беременностью наблюдается у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48 %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больных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время осмотра в ранние сроки беременности опухоли обнаруживают у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25 %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больных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Перекручивание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ножки опухоли чаще наблюдается у беременных, чем у небеременных, женщин и составляет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438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341166" y="1772816"/>
            <a:ext cx="849694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локализации злокачественной опухоли в одном яичнике у молодых женщин, желающих иметь в будущем детей, рекомендуется выполнять одностороннее удаление придатков матки с резекцией второго яичника и большого сальника с последующей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химиотерапией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19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586276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ПРОГНОЗ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316056" y="1449737"/>
            <a:ext cx="84969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Частота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рецидивов при таком лечении начальных форм рака яичников составляет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9,1 %;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популяции —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23,4— 27,0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Частота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наступления беременности после органосохраняющего лечения в указанном объеме достигает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72,7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Исходя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из наибольшей вероятности возникновения рецидива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первые 2—3 года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после удаления опухоли, наступление беременности в этот период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нежелательно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066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" y="615175"/>
            <a:ext cx="913830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РАК МОЛОЧНОЙ ЖЕЛЕЗЫ И БЕРЕМЕННОСТЬ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 descr="C:\Users\user\Downloads\rak_molochnoy_zhelezi_0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8924" y="2204864"/>
            <a:ext cx="5415364" cy="39604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01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7924" y="507506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ФАКТОРЫ РИСКА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79512" y="1172689"/>
            <a:ext cx="6264696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Большое количество беременностей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родов  в позднем репродуктивном периоде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(35—44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лет)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Значительный перерыв между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беременностями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Высокая частота предшествующих гиперпластических и пролиферативных процессов в тканях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железы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Высокий уровень Э</a:t>
            </a:r>
            <a:r>
              <a:rPr kumimoji="0" lang="ru-RU" sz="2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и прогестерона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122" name="Picture 2" descr="C:\Users\user\Desktop\ЛЕННА\картинки\разное\16686.p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9359" y="2097116"/>
            <a:ext cx="2622505" cy="3084066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710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/>
                <a:cs typeface="Arial Unicode MS" panose="020B0604020202020204" pitchFamily="34" charset="-128"/>
              </a:rPr>
              <a:t>ПРОГНОЗ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323528" y="1700808"/>
            <a:ext cx="43620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Влияние онкологического заболевания на течение и прогноз беременности, а также на жизнь матери и плода зависит от того, в какой период беременности и на какой стадии диагностирован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3" descr="C:\Users\user\Desktop\ЛЕННА\картинки\беременность\eroziya-pri-beremennost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28551"/>
            <a:ext cx="2130621" cy="371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058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0202" y="466737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КЛИНИКА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0052" y="1303595"/>
            <a:ext cx="8964487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Рак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 ранних стадиях протекает преимущественно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бессимптомно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еспецифические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жалобы: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слабость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утомляемость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отсутствие или снижение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аппетита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тошнота 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рвота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появление уплотнений в молочных железах и выделений из половых путей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1490" y="1254541"/>
            <a:ext cx="506012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494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549312" y="1700808"/>
            <a:ext cx="7839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126" y="1516614"/>
            <a:ext cx="85974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 обнаружении злокачественной опухоли молочной железы, подтвержденной морфологически, показано прерывание беременности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триместре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После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этого проводят лечение соответственно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стадии опухоли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 отказе от прерывания беременности, 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также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III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триместрах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метод лечения будет зависеть от размера и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операбельности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опухоли</a:t>
            </a:r>
          </a:p>
        </p:txBody>
      </p:sp>
    </p:spTree>
    <p:extLst>
      <p:ext uri="{BB962C8B-B14F-4D97-AF65-F5344CB8AC3E}">
        <p14:creationId xmlns:p14="http://schemas.microsoft.com/office/powerpoint/2010/main" xmlns="" val="321799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669360"/>
            <a:ext cx="9158943" cy="18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91680" y="466737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79512" y="1354546"/>
            <a:ext cx="878497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начальных стадиях рака и небольших размерах опухоли в качестве первого этапа лечения возможно выполнение оперативного вмешательства с последующей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полихимиотерапией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 II и III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триместрах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Радикальная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мастэктомия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является наиболее рациональным хирургическим вмешательством при начальных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стадиях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Радикальная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мастэктомия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несет в себе риска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 отношении плода и </a:t>
            </a:r>
            <a:r>
              <a:rPr kumimoji="0" lang="ru-RU" sz="2800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приводит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 увеличению частоты прерывания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843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508559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07504" y="1386622"/>
            <a:ext cx="88569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Органосохраняющие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операции (радикальная резекция) во время беременности нежелательны, поскольку требуют дополнительной лучевой терапии, которая может проводиться только после завершения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беременности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Использование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нерадикальных оперативных вмешательств, а также длительное откладывание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полихимиотерапии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после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мастэктомии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во время беременности характеризуется неблагоприятным прогнозом для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матери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355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2129" y="724521"/>
            <a:ext cx="7983927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БЕРЕМЕННОСТЬ ПОСЛЕ РАКА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44048" y="1408417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Учитывается множество факторов: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бъем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 сроки специфического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лечения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используемые в схеме химиопрепараты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биология опухоли — ее гормональный статус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28184" y="3777443"/>
            <a:ext cx="2808312" cy="24810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Box 6"/>
          <p:cNvSpPr txBox="1"/>
          <p:nvPr/>
        </p:nvSpPr>
        <p:spPr>
          <a:xfrm>
            <a:off x="586007" y="4202939"/>
            <a:ext cx="5835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 планирования беременности рекомендуется не менее 2–3 лет и возобновление </a:t>
            </a:r>
            <a:r>
              <a:rPr kumimoji="0" lang="ru-RU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антигормональной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терапии после рождения ребенка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701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72811" y="782260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ПРОФИЛАКТИКА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79511" y="1844824"/>
            <a:ext cx="54319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Профилактика рака во время беременности — это, прежде всего, планирование беременности с необходимым комплексом обследований перед ее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наступлением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146" name="Picture 2" descr="C:\Users\user\Desktop\ЛЕННА\картинки\разное\radiovolnovoe-lechenie-erozii-sheyki-matk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1417" y="2143801"/>
            <a:ext cx="3495442" cy="260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873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71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СПАСИБО ЗА ВНИМАНИЕ!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170" name="Picture 2" descr="C:\Users\user\Desktop\ЛЕННА\картинки\разное\521d2c5a991cdd144f4207d86c876f4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0277" y="1847187"/>
            <a:ext cx="5722714" cy="429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264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07504" y="1582341"/>
            <a:ext cx="885698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Решение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 каждому отдельному случаю беременности и рака должно приниматься только индивидуально, после оценки распространенности болезни, вида рака и его динамики, состояния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женщины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Принятие решения должно быть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совместным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Прерывание беременности не останавливает развитие рака, а дает возможность незамедлительного начала комплексного лечения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319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08044" y="2193216"/>
            <a:ext cx="8712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Если заболевание диагностировано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 12 недель (1-й триместр),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большинство из специфических методов лечения на этом сроке опасны для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плода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ысокая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вероятность нарушения его развития и/или риск формирования аномалий внутренних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органов</a:t>
            </a:r>
          </a:p>
        </p:txBody>
      </p:sp>
    </p:spTree>
    <p:extLst>
      <p:ext uri="{BB962C8B-B14F-4D97-AF65-F5344CB8AC3E}">
        <p14:creationId xmlns:p14="http://schemas.microsoft.com/office/powerpoint/2010/main" xmlns="" val="357094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2447" y="520740"/>
            <a:ext cx="8157428" cy="1148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  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В 1 ТРИМЕСТРЕ БЕРЕМЕННОСТИ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7504" y="2204284"/>
            <a:ext cx="8856984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 пациенткой обсуждается сохранение жизни женщины, либо возможность задержать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начало терапии до жизнеспособного периода плода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28 недель) с целью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родоразрешения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или до 2–3 триместра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Увеличение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срока ожидания лечения может быть сопряжено с риском для жизни матери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692" y="-3345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39849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17855" y="498275"/>
            <a:ext cx="6192688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ЛЕЧЕБНАЯ ТАКТИКА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08044" y="1135297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Главное условие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безопасного проведения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химиотерапии для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матери и плода является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срок беременности -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2–3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триместры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Противопоказано: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течение всей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беременности проведение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лучевой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терапии. Возможна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только после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родоразрешения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Кормление грудью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время всего периода специфической терапии онкологического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заболевания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98475" y="5229200"/>
            <a:ext cx="1224136" cy="11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904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79512" y="671899"/>
            <a:ext cx="892710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Безопасными методами диагностики во время беременности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являются: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Эндоскопические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гастро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колоноскопия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седацией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биопсией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УЗИ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МРТ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отдельных случаях допускается использование рентгена и компьютерной томографии с применением защитных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экранов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/>
          <a:srcRect l="39217" t="66661"/>
          <a:stretch/>
        </p:blipFill>
        <p:spPr>
          <a:xfrm>
            <a:off x="1" y="5705277"/>
            <a:ext cx="3653209" cy="11527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/>
          <a:srcRect l="81150" t="31258" b="33321"/>
          <a:stretch/>
        </p:blipFill>
        <p:spPr>
          <a:xfrm>
            <a:off x="3653210" y="5705276"/>
            <a:ext cx="1132929" cy="11527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print"/>
          <a:srcRect l="79952" b="68744"/>
          <a:stretch/>
        </p:blipFill>
        <p:spPr>
          <a:xfrm>
            <a:off x="4786139" y="5705275"/>
            <a:ext cx="1204937" cy="11547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print"/>
          <a:srcRect l="38339" t="-17" r="19728" b="33356"/>
          <a:stretch/>
        </p:blipFill>
        <p:spPr>
          <a:xfrm>
            <a:off x="5991076" y="5705274"/>
            <a:ext cx="1910098" cy="11547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01174" y="5705272"/>
            <a:ext cx="1242826" cy="115272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" y="5626689"/>
            <a:ext cx="9156986" cy="5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95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5" y="764704"/>
            <a:ext cx="9030804" cy="60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РАК ШЕЙКИ МАТКИ И БЕРЕМЕННОСТЬ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323528" y="2274838"/>
            <a:ext cx="46085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Рак шейки матки занимает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первое место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структуре заболеваемости злокачественными опухолями женских половых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органов</a:t>
            </a:r>
          </a:p>
        </p:txBody>
      </p:sp>
      <p:pic>
        <p:nvPicPr>
          <p:cNvPr id="2050" name="Picture 2" descr="C:\Users\user\Downloads\Cervical-cancer-symptoms-and-risk-factor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4039641" cy="278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2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1297</Words>
  <Application>Microsoft Office PowerPoint</Application>
  <PresentationFormat>Экран (4:3)</PresentationFormat>
  <Paragraphs>229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user</cp:lastModifiedBy>
  <cp:revision>80</cp:revision>
  <dcterms:created xsi:type="dcterms:W3CDTF">2018-03-22T17:14:14Z</dcterms:created>
  <dcterms:modified xsi:type="dcterms:W3CDTF">2018-05-23T07:57:14Z</dcterms:modified>
</cp:coreProperties>
</file>