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85" r:id="rId4"/>
    <p:sldId id="286" r:id="rId5"/>
    <p:sldId id="287" r:id="rId6"/>
    <p:sldId id="266" r:id="rId7"/>
    <p:sldId id="269" r:id="rId8"/>
    <p:sldId id="268" r:id="rId9"/>
    <p:sldId id="271" r:id="rId10"/>
    <p:sldId id="273" r:id="rId11"/>
    <p:sldId id="270" r:id="rId12"/>
    <p:sldId id="274" r:id="rId13"/>
    <p:sldId id="275" r:id="rId14"/>
    <p:sldId id="276" r:id="rId15"/>
    <p:sldId id="277" r:id="rId16"/>
    <p:sldId id="278" r:id="rId17"/>
    <p:sldId id="283" r:id="rId18"/>
    <p:sldId id="28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A57CD"/>
    <a:srgbClr val="8A3CC4"/>
    <a:srgbClr val="CC3300"/>
    <a:srgbClr val="0000FF"/>
    <a:srgbClr val="006600"/>
    <a:srgbClr val="00CC00"/>
    <a:srgbClr val="00FF00"/>
    <a:srgbClr val="009900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5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6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051-46F8-96DD-BA2FB095B7C0}"/>
              </c:ext>
            </c:extLst>
          </c:dPt>
          <c:dPt>
            <c:idx val="2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51-46F8-96DD-BA2FB095B7C0}"/>
              </c:ext>
            </c:extLst>
          </c:dPt>
          <c:dPt>
            <c:idx val="3"/>
            <c:spPr>
              <a:solidFill>
                <a:srgbClr val="9A57C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051-46F8-96DD-BA2FB095B7C0}"/>
              </c:ext>
            </c:extLst>
          </c:dPt>
          <c:dPt>
            <c:idx val="4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51-46F8-96DD-BA2FB095B7C0}"/>
              </c:ext>
            </c:extLst>
          </c:dPt>
          <c:dLbls>
            <c:dLbl>
              <c:idx val="2"/>
              <c:layout>
                <c:manualLayout>
                  <c:x val="5.4537729658792763E-2"/>
                  <c:y val="-9.2716535433071047E-4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051-46F8-96DD-BA2FB095B7C0}"/>
                </c:ext>
              </c:extLst>
            </c:dLbl>
            <c:dLbl>
              <c:idx val="3"/>
              <c:layout>
                <c:manualLayout>
                  <c:x val="6.826115485564313E-2"/>
                  <c:y val="3.6946358267716597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051-46F8-96DD-BA2FB095B7C0}"/>
                </c:ext>
              </c:extLst>
            </c:dLbl>
            <c:dLbl>
              <c:idx val="4"/>
              <c:layout>
                <c:manualLayout>
                  <c:x val="5.3454396325459307E-2"/>
                  <c:y val="8.2490649606299205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051-46F8-96DD-BA2FB095B7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Молочная железа</c:v>
                </c:pt>
                <c:pt idx="1">
                  <c:v>Тело матки</c:v>
                </c:pt>
                <c:pt idx="2">
                  <c:v>Шейка матки</c:v>
                </c:pt>
                <c:pt idx="3">
                  <c:v>Яичник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56.6</c:v>
                </c:pt>
                <c:pt idx="1">
                  <c:v>17.8</c:v>
                </c:pt>
                <c:pt idx="2">
                  <c:v>12.4</c:v>
                </c:pt>
                <c:pt idx="3">
                  <c:v>11</c:v>
                </c:pt>
                <c:pt idx="4">
                  <c:v>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051-46F8-96DD-BA2FB095B7C0}"/>
            </c:ext>
          </c:extLst>
        </c:ser>
        <c:dLbls>
          <c:showVal val="1"/>
        </c:dLbls>
      </c:pie3DChart>
    </c:plotArea>
    <c:legend>
      <c:legendPos val="r"/>
      <c:layout/>
      <c:txPr>
        <a:bodyPr/>
        <a:lstStyle/>
        <a:p>
          <a:pPr>
            <a:defRPr>
              <a:solidFill>
                <a:srgbClr val="003300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52;&#1086;&#1080;%20&#1076;&#1086;&#1082;&#1091;&#1084;&#1077;&#1085;&#1090;&#1099;\Presentation\Ronina\3.avi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8.jpeg"/><Relationship Id="rId4" Type="http://schemas.openxmlformats.org/officeDocument/2006/relationships/image" Target="../media/image2.png"/><Relationship Id="rId9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1628800"/>
            <a:ext cx="8712968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ЯИЧНИКОВ: </a:t>
            </a:r>
          </a:p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КЛИНИКА, ДИАГНОСТИКА, ПРОФИЛАКТИКА</a:t>
            </a:r>
          </a:p>
          <a:p>
            <a:pPr algn="ctr">
              <a:lnSpc>
                <a:spcPct val="110000"/>
              </a:lnSpc>
            </a:pPr>
            <a:endParaRPr lang="ru-RU" sz="25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lnSpc>
                <a:spcPct val="110000"/>
              </a:lnSpc>
            </a:pP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850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0096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923928" y="4797152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3300"/>
                </a:solidFill>
              </a:rPr>
              <a:t>О.В. </a:t>
            </a:r>
            <a:r>
              <a:rPr lang="ru-RU" b="1" dirty="0" err="1" smtClean="0">
                <a:solidFill>
                  <a:srgbClr val="003300"/>
                </a:solidFill>
              </a:rPr>
              <a:t>Быстрова</a:t>
            </a:r>
            <a:r>
              <a:rPr lang="ru-RU" b="1" dirty="0" smtClean="0">
                <a:solidFill>
                  <a:srgbClr val="003300"/>
                </a:solidFill>
              </a:rPr>
              <a:t>,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врач-онколог гинекологического отделения клинического </a:t>
            </a:r>
            <a:r>
              <a:rPr lang="ru-RU" b="1" dirty="0" smtClean="0">
                <a:solidFill>
                  <a:srgbClr val="003300"/>
                </a:solidFill>
              </a:rPr>
              <a:t>онкологического </a:t>
            </a:r>
            <a:r>
              <a:rPr lang="ru-RU" b="1" dirty="0" smtClean="0">
                <a:solidFill>
                  <a:srgbClr val="003300"/>
                </a:solidFill>
              </a:rPr>
              <a:t>диспансера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476672"/>
            <a:ext cx="6984776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КЛИНИЧЕСКИЕ ПРОЯВЛЕНИЯ </a:t>
            </a: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ПРОЦЕССА:</a:t>
            </a:r>
            <a:endParaRPr lang="ru-RU" sz="36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7" descr="aa014015_ne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700808"/>
            <a:ext cx="2819400" cy="14478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" name="Picture 9" descr="clock_gir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1700808"/>
            <a:ext cx="1440160" cy="14478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51520" y="3140968"/>
            <a:ext cx="41148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нарушение капсулы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опухоли; </a:t>
            </a:r>
            <a:endParaRPr lang="ru-RU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перекрут</a:t>
            </a: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«ножки»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опухоли; </a:t>
            </a:r>
            <a:endParaRPr lang="ru-RU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сочетания нарушения капсулы опухоли и </a:t>
            </a:r>
            <a:r>
              <a:rPr lang="ru-RU" sz="200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перекрута</a:t>
            </a: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«ножки»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опухоли; </a:t>
            </a:r>
            <a:endParaRPr lang="ru-RU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некроз и кровоизлияние в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опухоли.</a:t>
            </a:r>
            <a:r>
              <a:rPr lang="ru-RU" sz="20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23528" y="5733256"/>
            <a:ext cx="403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Чаще </a:t>
            </a:r>
            <a:r>
              <a:rPr lang="ru-RU" sz="24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герминогенные</a:t>
            </a:r>
            <a:r>
              <a:rPr lang="ru-RU" sz="24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опухоли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499992" y="1700808"/>
            <a:ext cx="28948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Нарушения </a:t>
            </a:r>
          </a:p>
          <a:p>
            <a:pPr algn="ctr">
              <a:spcBef>
                <a:spcPct val="50000"/>
              </a:spcBef>
            </a:pPr>
            <a:r>
              <a:rPr lang="ru-RU" sz="2000" b="1" i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менструального </a:t>
            </a:r>
            <a:endParaRPr lang="ru-RU" sz="2000" b="1" i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 i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цикла (15-24</a:t>
            </a:r>
            <a:r>
              <a:rPr lang="ru-RU" sz="2000" b="1" i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%)</a:t>
            </a:r>
            <a:endParaRPr lang="ru-RU" sz="2000" b="1" i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932040" y="3356992"/>
            <a:ext cx="3733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00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вирилизирующий</a:t>
            </a: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эффект (аменорея и т.д.) – чаще у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молодых; </a:t>
            </a:r>
            <a:endParaRPr lang="ru-RU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ct val="50000"/>
              </a:spcBef>
              <a:buClr>
                <a:srgbClr val="00330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 феминизирующий эффект – чаще у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пожилых.</a:t>
            </a:r>
            <a:endParaRPr lang="ru-RU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220072" y="5733256"/>
            <a:ext cx="3657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Чаще опухоли стромы полового тяжа </a:t>
            </a: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H="1">
            <a:off x="4495800" y="1844824"/>
            <a:ext cx="4192" cy="3946376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620688"/>
            <a:ext cx="7231222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ДИАГНОСТИКА РАКА </a:t>
            </a: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ЯИЧНИКА:</a:t>
            </a:r>
            <a:endParaRPr lang="ru-RU" sz="32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1294021"/>
            <a:ext cx="91440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Char char="Ø"/>
              <a:tabLst>
                <a:tab pos="914400" algn="l"/>
              </a:tabLst>
            </a:pPr>
            <a:endParaRPr lang="ru-RU" altLang="ru-RU" sz="2000" b="0" dirty="0"/>
          </a:p>
          <a:p>
            <a:pPr marL="342900" indent="-342900" algn="l">
              <a:buFont typeface="Wingdings" pitchFamily="2" charset="2"/>
              <a:buChar char="Ø"/>
              <a:tabLst>
                <a:tab pos="914400" algn="l"/>
              </a:tabLst>
            </a:pPr>
            <a:r>
              <a:rPr lang="ru-RU" altLang="ru-RU" sz="2200" b="0" dirty="0">
                <a:solidFill>
                  <a:srgbClr val="003300"/>
                </a:solidFill>
              </a:rPr>
              <a:t>УЗИ - абдоминальное (чувствительность – 62-100%) и </a:t>
            </a:r>
            <a:r>
              <a:rPr lang="ru-RU" altLang="ru-RU" sz="2200" b="0" dirty="0" err="1">
                <a:solidFill>
                  <a:srgbClr val="003300"/>
                </a:solidFill>
              </a:rPr>
              <a:t>трансвагинальное</a:t>
            </a:r>
            <a:r>
              <a:rPr lang="ru-RU" altLang="ru-RU" sz="2200" b="0" dirty="0">
                <a:solidFill>
                  <a:srgbClr val="003300"/>
                </a:solidFill>
              </a:rPr>
              <a:t> (чувствительность 100%, специфичность 97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%);</a:t>
            </a:r>
            <a:endParaRPr lang="ru-RU" altLang="ru-RU" sz="2200" b="0" dirty="0" smtClean="0">
              <a:solidFill>
                <a:srgbClr val="003300"/>
              </a:solidFill>
            </a:endParaRPr>
          </a:p>
          <a:p>
            <a:pPr marL="342900" indent="-342900" algn="l">
              <a:tabLst>
                <a:tab pos="914400" algn="l"/>
              </a:tabLst>
            </a:pPr>
            <a:endParaRPr lang="ru-RU" altLang="ru-RU" sz="2200" b="0" dirty="0">
              <a:solidFill>
                <a:srgbClr val="003300"/>
              </a:solidFill>
            </a:endParaRPr>
          </a:p>
          <a:p>
            <a:pPr marL="342900" indent="-342900" algn="l">
              <a:buFont typeface="Wingdings" pitchFamily="2" charset="2"/>
              <a:buChar char="Ø"/>
              <a:tabLst>
                <a:tab pos="914400" algn="l"/>
              </a:tabLst>
            </a:pPr>
            <a:r>
              <a:rPr lang="ru-RU" altLang="ru-RU" sz="2200" b="0" dirty="0" smtClean="0">
                <a:solidFill>
                  <a:srgbClr val="003300"/>
                </a:solidFill>
              </a:rPr>
              <a:t>по </a:t>
            </a:r>
            <a:r>
              <a:rPr lang="ru-RU" altLang="ru-RU" sz="2200" b="0" dirty="0">
                <a:solidFill>
                  <a:srgbClr val="003300"/>
                </a:solidFill>
              </a:rPr>
              <a:t>показаниям - цветная </a:t>
            </a:r>
            <a:r>
              <a:rPr lang="ru-RU" altLang="ru-RU" sz="2200" b="0" dirty="0" err="1">
                <a:solidFill>
                  <a:srgbClr val="003300"/>
                </a:solidFill>
              </a:rPr>
              <a:t>допплерометрия</a:t>
            </a:r>
            <a:r>
              <a:rPr lang="ru-RU" altLang="ru-RU" sz="2200" b="0" dirty="0">
                <a:solidFill>
                  <a:srgbClr val="003300"/>
                </a:solidFill>
              </a:rPr>
              <a:t> или КТ (в процессе диагностики, лечения и мониторинга используется один и тот же метод визуализации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);</a:t>
            </a:r>
            <a:endParaRPr lang="ru-RU" altLang="ru-RU" sz="2200" b="0" dirty="0" smtClean="0">
              <a:solidFill>
                <a:srgbClr val="003300"/>
              </a:solidFill>
            </a:endParaRPr>
          </a:p>
          <a:p>
            <a:pPr marL="342900" indent="-342900" algn="l">
              <a:tabLst>
                <a:tab pos="914400" algn="l"/>
              </a:tabLst>
            </a:pPr>
            <a:endParaRPr lang="ru-RU" altLang="ru-RU" sz="2200" b="0" dirty="0">
              <a:solidFill>
                <a:srgbClr val="003300"/>
              </a:solidFill>
            </a:endParaRPr>
          </a:p>
          <a:p>
            <a:pPr marL="342900" indent="-342900" algn="l">
              <a:buFont typeface="Wingdings" pitchFamily="2" charset="2"/>
              <a:buChar char="Ø"/>
              <a:tabLst>
                <a:tab pos="914400" algn="l"/>
              </a:tabLst>
            </a:pPr>
            <a:r>
              <a:rPr lang="ru-RU" altLang="ru-RU" sz="2200" b="0" dirty="0" smtClean="0">
                <a:solidFill>
                  <a:srgbClr val="003300"/>
                </a:solidFill>
              </a:rPr>
              <a:t>обследование </a:t>
            </a:r>
            <a:r>
              <a:rPr lang="ru-RU" altLang="ru-RU" sz="2200" b="0" dirty="0">
                <a:solidFill>
                  <a:srgbClr val="003300"/>
                </a:solidFill>
              </a:rPr>
              <a:t>органов ЖКТ (эндоскопическое или рентгенологическое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);</a:t>
            </a:r>
            <a:endParaRPr lang="ru-RU" altLang="ru-RU" sz="2200" b="0" dirty="0" smtClean="0">
              <a:solidFill>
                <a:srgbClr val="003300"/>
              </a:solidFill>
            </a:endParaRPr>
          </a:p>
          <a:p>
            <a:pPr marL="342900" indent="-342900" algn="l">
              <a:tabLst>
                <a:tab pos="914400" algn="l"/>
              </a:tabLst>
            </a:pPr>
            <a:endParaRPr lang="ru-RU" altLang="ru-RU" sz="2200" b="0" dirty="0">
              <a:solidFill>
                <a:srgbClr val="003300"/>
              </a:solidFill>
            </a:endParaRPr>
          </a:p>
          <a:p>
            <a:pPr marL="342900" indent="-342900" algn="l">
              <a:buFont typeface="Wingdings" pitchFamily="2" charset="2"/>
              <a:buChar char="Ø"/>
              <a:tabLst>
                <a:tab pos="914400" algn="l"/>
              </a:tabLst>
            </a:pPr>
            <a:r>
              <a:rPr lang="ru-RU" altLang="ru-RU" sz="2200" b="0" dirty="0" smtClean="0">
                <a:solidFill>
                  <a:srgbClr val="003300"/>
                </a:solidFill>
              </a:rPr>
              <a:t>исследование </a:t>
            </a:r>
            <a:r>
              <a:rPr lang="ru-RU" altLang="ru-RU" sz="2200" b="0" dirty="0">
                <a:solidFill>
                  <a:srgbClr val="003300"/>
                </a:solidFill>
              </a:rPr>
              <a:t>уровня опухолевых 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маркеров:</a:t>
            </a:r>
            <a:endParaRPr lang="ru-RU" altLang="ru-RU" sz="2200" b="0" dirty="0">
              <a:solidFill>
                <a:srgbClr val="003300"/>
              </a:solidFill>
            </a:endParaRPr>
          </a:p>
          <a:p>
            <a:pPr marL="800100" lvl="1" indent="-342900" algn="l">
              <a:buFont typeface="Wingdings" pitchFamily="2" charset="2"/>
              <a:buChar char="ü"/>
              <a:tabLst>
                <a:tab pos="914400" algn="l"/>
              </a:tabLst>
            </a:pPr>
            <a:r>
              <a:rPr lang="ru-RU" altLang="ru-RU" sz="2200" b="0" dirty="0" smtClean="0">
                <a:solidFill>
                  <a:srgbClr val="003300"/>
                </a:solidFill>
              </a:rPr>
              <a:t>для </a:t>
            </a:r>
            <a:r>
              <a:rPr lang="ru-RU" altLang="ru-RU" sz="2200" b="0" dirty="0">
                <a:solidFill>
                  <a:srgbClr val="003300"/>
                </a:solidFill>
              </a:rPr>
              <a:t>эпителиальных опухолей – СА 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125, СА 72-4;</a:t>
            </a:r>
            <a:endParaRPr lang="ru-RU" altLang="ru-RU" sz="2200" b="0" dirty="0">
              <a:solidFill>
                <a:srgbClr val="003300"/>
              </a:solidFill>
            </a:endParaRPr>
          </a:p>
          <a:p>
            <a:pPr marL="800100" lvl="1" indent="-342900" algn="l">
              <a:buFont typeface="Wingdings" pitchFamily="2" charset="2"/>
              <a:buChar char="ü"/>
              <a:tabLst>
                <a:tab pos="914400" algn="l"/>
              </a:tabLst>
            </a:pPr>
            <a:r>
              <a:rPr lang="ru-RU" altLang="ru-RU" sz="2200" b="0" dirty="0" smtClean="0">
                <a:solidFill>
                  <a:srgbClr val="003300"/>
                </a:solidFill>
              </a:rPr>
              <a:t>для </a:t>
            </a:r>
            <a:r>
              <a:rPr lang="ru-RU" altLang="ru-RU" sz="2200" b="0" dirty="0" err="1">
                <a:solidFill>
                  <a:srgbClr val="003300"/>
                </a:solidFill>
              </a:rPr>
              <a:t>герминогенных</a:t>
            </a:r>
            <a:r>
              <a:rPr lang="ru-RU" altLang="ru-RU" sz="2200" b="0" dirty="0">
                <a:solidFill>
                  <a:srgbClr val="003300"/>
                </a:solidFill>
              </a:rPr>
              <a:t> опухолей – ХГЧ, 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АФП;</a:t>
            </a:r>
            <a:endParaRPr lang="ru-RU" altLang="ru-RU" sz="2200" b="0" dirty="0">
              <a:solidFill>
                <a:srgbClr val="003300"/>
              </a:solidFill>
            </a:endParaRPr>
          </a:p>
          <a:p>
            <a:pPr marL="800100" lvl="1" indent="-342900" algn="l">
              <a:buFont typeface="Wingdings" pitchFamily="2" charset="2"/>
              <a:buChar char="ü"/>
              <a:tabLst>
                <a:tab pos="914400" algn="l"/>
              </a:tabLst>
            </a:pPr>
            <a:r>
              <a:rPr lang="ru-RU" altLang="ru-RU" sz="2200" b="0" dirty="0" smtClean="0">
                <a:solidFill>
                  <a:srgbClr val="003300"/>
                </a:solidFill>
              </a:rPr>
              <a:t>для </a:t>
            </a:r>
            <a:r>
              <a:rPr lang="ru-RU" altLang="ru-RU" sz="2200" b="0" dirty="0" err="1">
                <a:solidFill>
                  <a:srgbClr val="003300"/>
                </a:solidFill>
              </a:rPr>
              <a:t>гранулезоклеточных</a:t>
            </a:r>
            <a:r>
              <a:rPr lang="ru-RU" altLang="ru-RU" sz="2200" b="0" dirty="0">
                <a:solidFill>
                  <a:srgbClr val="003300"/>
                </a:solidFill>
              </a:rPr>
              <a:t> опухолей – </a:t>
            </a:r>
            <a:r>
              <a:rPr lang="ru-RU" altLang="ru-RU" sz="2200" b="0" dirty="0" err="1">
                <a:solidFill>
                  <a:srgbClr val="003300"/>
                </a:solidFill>
              </a:rPr>
              <a:t>ингибин</a:t>
            </a:r>
            <a:r>
              <a:rPr lang="ru-RU" altLang="ru-RU" sz="2200" b="0" dirty="0">
                <a:solidFill>
                  <a:srgbClr val="003300"/>
                </a:solidFill>
              </a:rPr>
              <a:t> В и А , </a:t>
            </a:r>
            <a:r>
              <a:rPr lang="ru-RU" altLang="ru-RU" sz="2200" b="0" dirty="0" err="1">
                <a:solidFill>
                  <a:srgbClr val="003300"/>
                </a:solidFill>
              </a:rPr>
              <a:t>эстрадиол</a:t>
            </a:r>
            <a:r>
              <a:rPr lang="ru-RU" altLang="ru-RU" sz="2200" b="0" dirty="0">
                <a:solidFill>
                  <a:srgbClr val="003300"/>
                </a:solidFill>
              </a:rPr>
              <a:t>, </a:t>
            </a:r>
            <a:r>
              <a:rPr lang="ru-RU" altLang="ru-RU" sz="2200" b="0" dirty="0" smtClean="0">
                <a:solidFill>
                  <a:srgbClr val="003300"/>
                </a:solidFill>
              </a:rPr>
              <a:t>АМГ. </a:t>
            </a:r>
            <a:endParaRPr lang="ru-RU" altLang="ru-RU" sz="2200" b="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620688"/>
            <a:ext cx="8640960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ТАКТИКА ПРИ ПОДОЗРЕНИИ НА «ОСТРУЮ» ПАТОЛОГИЮ БРЮШНОЙ </a:t>
            </a: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ПОЛОСТИ: </a:t>
            </a:r>
            <a:endParaRPr lang="ru-RU" sz="32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227687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eaLnBrk="1" hangingPunct="1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осмотр </a:t>
            </a:r>
            <a:r>
              <a:rPr lang="ru-RU" sz="2400" b="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гинеколога ( </a:t>
            </a:r>
            <a:r>
              <a:rPr lang="ru-RU" sz="2400" b="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влагалищно-ректо-абдоминальное</a:t>
            </a:r>
            <a:r>
              <a:rPr lang="ru-RU" sz="2400" b="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eaLnBrk="1" hangingPunct="1">
              <a:tabLst>
                <a:tab pos="228600" algn="l"/>
              </a:tabLst>
            </a:pPr>
            <a:r>
              <a:rPr 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исследование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400" b="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правильный </a:t>
            </a:r>
            <a:r>
              <a:rPr lang="ru-RU" sz="2400" b="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выбор операционного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доступа;</a:t>
            </a:r>
            <a:endParaRPr lang="ru-RU" sz="2400" b="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54013" indent="-354013" algn="l" eaLnBrk="1" hangingPunct="1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адекватная </a:t>
            </a:r>
            <a:r>
              <a:rPr lang="ru-RU" sz="2400" b="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ревизия органов брюшной полости и малого таза с фиксацией в протоколе операции отягчающих прогноз заболевания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факторов;</a:t>
            </a:r>
            <a:endParaRPr lang="ru-RU" sz="2400" b="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54013" indent="-354013" algn="l" eaLnBrk="1" hangingPunct="1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срочное </a:t>
            </a:r>
            <a:r>
              <a:rPr lang="ru-RU" sz="2400" b="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морфологическое исследование (при отсутствии его – макроскопическая оценка удаленного препарата </a:t>
            </a: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400" b="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54013" indent="-354013" algn="l" eaLnBrk="1" hangingPunct="1">
              <a:buFont typeface="Wingdings" pitchFamily="2" charset="2"/>
              <a:buChar char="Ø"/>
              <a:tabLst>
                <a:tab pos="228600" algn="l"/>
              </a:tabLst>
            </a:pPr>
            <a:r>
              <a:rPr lang="ru-RU" sz="2400" b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b="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подтверждении злокачественности процесса направление  в  онкологическое учреждение.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476672"/>
            <a:ext cx="864096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ПРЕДОПЕРАЦИОННОЕ УЛЬТРАЗВУКОВОЕ ИССЛЕДОВАНИЕ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563888" y="1773238"/>
            <a:ext cx="5580112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Гетерогенность</a:t>
            </a: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структуры с преобладанием солидного </a:t>
            </a: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компонента.</a:t>
            </a:r>
            <a:endParaRPr lang="ru-RU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Наличие 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множественных перегородок, неравномерность их </a:t>
            </a: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толщины. </a:t>
            </a:r>
            <a:endParaRPr lang="ru-RU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Наличие 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сосудистой сети в </a:t>
            </a: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перегородках.</a:t>
            </a:r>
            <a:endParaRPr lang="ru-RU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Папиллярные 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разрастания внутри или на поверхности кистозного </a:t>
            </a:r>
            <a:r>
              <a:rPr lang="ru-RU" sz="22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образовани.я</a:t>
            </a:r>
            <a:endParaRPr lang="ru-RU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Наличие 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ассоциированных </a:t>
            </a: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признаков</a:t>
            </a:r>
            <a:endParaRPr lang="ru-RU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20000"/>
              </a:lnSpc>
            </a:pP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жидкость в </a:t>
            </a:r>
            <a:r>
              <a:rPr lang="ru-RU" sz="220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Дугласовом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пространстве, асцит, </a:t>
            </a:r>
            <a:r>
              <a:rPr lang="ru-RU" sz="220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лимфаденопатия</a:t>
            </a:r>
            <a:r>
              <a:rPr lang="ru-RU" sz="22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 гидронефроз</a:t>
            </a:r>
            <a:r>
              <a:rPr lang="ru-RU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20000"/>
              </a:lnSpc>
            </a:pP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3" name="Picture 2" descr="тремин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636912"/>
            <a:ext cx="3491880" cy="266429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547664" y="3933056"/>
            <a:ext cx="228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dirty="0">
                <a:solidFill>
                  <a:srgbClr val="FFFFFF"/>
                </a:solidFill>
                <a:latin typeface="Times New Roman" pitchFamily="18" charset="0"/>
              </a:rPr>
              <a:t>1</a:t>
            </a:r>
            <a:endParaRPr lang="ru-RU" sz="20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476672"/>
            <a:ext cx="6192688" cy="127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ЦИТОЛОГИЧЕСКИЙ МЕТОД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6" descr="OG855-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11189" y="1844675"/>
            <a:ext cx="3456756" cy="2798715"/>
          </a:xfrm>
          <a:noFill/>
          <a:ln>
            <a:solidFill>
              <a:srgbClr val="006600"/>
            </a:solidFill>
          </a:ln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1844824"/>
            <a:ext cx="3339982" cy="2808312"/>
          </a:xfrm>
          <a:prstGeom prst="rect">
            <a:avLst/>
          </a:prstGeom>
          <a:ln>
            <a:solidFill>
              <a:srgbClr val="006600"/>
            </a:solidFill>
          </a:ln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572000" y="4725144"/>
            <a:ext cx="426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Пункция заднего свода влагалища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66951" y="5589588"/>
            <a:ext cx="78704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Информативность метода при наличии 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распространенного рака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яичников достигает 85-93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%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92696"/>
            <a:ext cx="914400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ЛАПАРОСКОПИЧЕСКОЕ ИССЛЕДОВАНИЕ. </a:t>
            </a:r>
          </a:p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ОПУХОЛЬ ЯИЧНИКОВ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3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2132856"/>
            <a:ext cx="5377138" cy="403244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3" name="Picture 2" descr="lav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2132855"/>
            <a:ext cx="1944216" cy="250604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" name="Picture 3" descr="lavh2"/>
          <p:cNvPicPr>
            <a:picLocks noChangeAspect="1" noChangeArrowheads="1"/>
          </p:cNvPicPr>
          <p:nvPr/>
        </p:nvPicPr>
        <p:blipFill>
          <a:blip r:embed="rId10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948264" y="4005064"/>
            <a:ext cx="2056944" cy="253211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48680"/>
            <a:ext cx="6192688" cy="661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СТАДИИ РАКА ЯИЧНИКОВ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й"/>
          <p:cNvPicPr>
            <a:picLocks noChangeAspect="1" noChangeArrowheads="1"/>
          </p:cNvPicPr>
          <p:nvPr/>
        </p:nvPicPr>
        <p:blipFill>
          <a:blip r:embed="rId7" cstate="print"/>
          <a:srcRect l="3093" t="2751" r="5155" b="3718"/>
          <a:stretch>
            <a:fillRect/>
          </a:stretch>
        </p:blipFill>
        <p:spPr bwMode="auto">
          <a:xfrm>
            <a:off x="1187624" y="1196752"/>
            <a:ext cx="7056784" cy="53917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548680"/>
            <a:ext cx="849694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ГРУППЫ РИСКА ПО РАЗВИТИЮ НОВООБРАЗОВАНИЙ </a:t>
            </a: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ПРИДАТКОВ: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Прямоугольник 12"/>
          <p:cNvSpPr/>
          <p:nvPr/>
        </p:nvSpPr>
        <p:spPr>
          <a:xfrm>
            <a:off x="251520" y="1772816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нарушением функции яичников (менструальной, детородной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);</a:t>
            </a:r>
            <a:endParaRPr lang="ru-RU" sz="20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кровотечениями в </a:t>
            </a:r>
            <a:r>
              <a:rPr lang="ru-RU" sz="20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постменопаузе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 не зависящими от патологического состояния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матки;</a:t>
            </a:r>
            <a:endParaRPr lang="ru-RU" sz="20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длительно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находящиеся под диспансерным наблюдением врачей по поводу патологии матки и ее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придатков;</a:t>
            </a:r>
            <a:endParaRPr lang="ru-RU" sz="20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ранее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оперированные по поводу доброкачественных опухолей внутренних половых органов, с сохранением или резекцией одного или обоих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яичников;</a:t>
            </a:r>
            <a:endParaRPr lang="ru-RU" sz="20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ранее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оперированных по поводу рака молочной железы, ЖКТ и рака щитовидной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железы;</a:t>
            </a:r>
            <a:endParaRPr lang="ru-RU" sz="20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пациентки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 отягощенной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наследственностью;</a:t>
            </a:r>
            <a:endParaRPr lang="ru-RU" sz="20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осложнениями беременности (</a:t>
            </a:r>
            <a:r>
              <a:rPr lang="ru-RU" sz="20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гестозы</a:t>
            </a:r>
            <a:r>
              <a:rPr lang="ru-RU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 инфекции), которые в дальнейшем могут привести к антенатальным поражениям фолликулярного аппарата яичников плода и создать в последующем риск развития рака яичников. </a:t>
            </a:r>
            <a:endParaRPr lang="ru-RU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7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40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8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8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A7E84E-E679-44F6-BBCB-51BDC6E4B50F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1979712" y="620688"/>
            <a:ext cx="5715000" cy="1077218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Осмотр, мазки с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ш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/м,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/к, </a:t>
            </a:r>
          </a:p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аспират из полости </a:t>
            </a:r>
            <a:r>
              <a:rPr lang="ru-RU" sz="1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матки, пункция заднего </a:t>
            </a:r>
            <a:r>
              <a:rPr lang="ru-RU" sz="1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свода,</a:t>
            </a:r>
            <a:endParaRPr lang="ru-RU" sz="16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УЗИ, 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опухолевые маркеры (СА-125,19-9,72-4)</a:t>
            </a:r>
          </a:p>
        </p:txBody>
      </p:sp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1331640" y="2492896"/>
            <a:ext cx="2232248" cy="707886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Имеются признаки</a:t>
            </a:r>
          </a:p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злокачественности</a:t>
            </a:r>
          </a:p>
        </p:txBody>
      </p:sp>
      <p:sp>
        <p:nvSpPr>
          <p:cNvPr id="36870" name="Text Box 10"/>
          <p:cNvSpPr txBox="1">
            <a:spLocks noChangeArrowheads="1"/>
          </p:cNvSpPr>
          <p:nvPr/>
        </p:nvSpPr>
        <p:spPr bwMode="auto">
          <a:xfrm>
            <a:off x="5667961" y="2204864"/>
            <a:ext cx="3289234" cy="707886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Признаков злокачественности</a:t>
            </a:r>
          </a:p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не обнаружено</a:t>
            </a:r>
          </a:p>
        </p:txBody>
      </p:sp>
      <p:sp>
        <p:nvSpPr>
          <p:cNvPr id="36871" name="Text Box 11"/>
          <p:cNvSpPr txBox="1">
            <a:spLocks noChangeArrowheads="1"/>
          </p:cNvSpPr>
          <p:nvPr/>
        </p:nvSpPr>
        <p:spPr bwMode="auto">
          <a:xfrm>
            <a:off x="150980" y="1052736"/>
            <a:ext cx="1657249" cy="707886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Исследование</a:t>
            </a:r>
          </a:p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ЖКТ</a:t>
            </a:r>
          </a:p>
        </p:txBody>
      </p:sp>
      <p:sp>
        <p:nvSpPr>
          <p:cNvPr id="36872" name="Text Box 12"/>
          <p:cNvSpPr txBox="1">
            <a:spLocks noChangeArrowheads="1"/>
          </p:cNvSpPr>
          <p:nvPr/>
        </p:nvSpPr>
        <p:spPr bwMode="auto">
          <a:xfrm>
            <a:off x="251520" y="3645024"/>
            <a:ext cx="4497388" cy="835025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При асците, плеврите -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цитолог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. исследование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пунктатов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диагн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.  лапароскопия,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неоадъювантная</a:t>
            </a: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ПХТ</a:t>
            </a:r>
            <a:endParaRPr lang="ru-RU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3" name="Text Box 13"/>
          <p:cNvSpPr txBox="1">
            <a:spLocks noChangeArrowheads="1"/>
          </p:cNvSpPr>
          <p:nvPr/>
        </p:nvSpPr>
        <p:spPr bwMode="auto">
          <a:xfrm>
            <a:off x="6228184" y="3284984"/>
            <a:ext cx="2476640" cy="707886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Операция со срочным</a:t>
            </a:r>
          </a:p>
          <a:p>
            <a:pPr algn="ctr">
              <a:spcBef>
                <a:spcPct val="50000"/>
              </a:spcBef>
            </a:pP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морф.исследованием</a:t>
            </a:r>
            <a:endParaRPr lang="ru-RU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4" name="Text Box 14"/>
          <p:cNvSpPr txBox="1">
            <a:spLocks noChangeArrowheads="1"/>
          </p:cNvSpPr>
          <p:nvPr/>
        </p:nvSpPr>
        <p:spPr bwMode="auto">
          <a:xfrm>
            <a:off x="6300192" y="4293096"/>
            <a:ext cx="901209" cy="338554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 </a:t>
            </a:r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Кл+</a:t>
            </a:r>
            <a:endParaRPr lang="ru-RU" sz="16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5" name="Text Box 15"/>
          <p:cNvSpPr txBox="1">
            <a:spLocks noChangeArrowheads="1"/>
          </p:cNvSpPr>
          <p:nvPr/>
        </p:nvSpPr>
        <p:spPr bwMode="auto">
          <a:xfrm>
            <a:off x="7884368" y="4293096"/>
            <a:ext cx="849913" cy="338554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 Кл-</a:t>
            </a:r>
          </a:p>
        </p:txBody>
      </p:sp>
      <p:sp>
        <p:nvSpPr>
          <p:cNvPr id="36876" name="Text Box 18"/>
          <p:cNvSpPr txBox="1">
            <a:spLocks noChangeArrowheads="1"/>
          </p:cNvSpPr>
          <p:nvPr/>
        </p:nvSpPr>
        <p:spPr bwMode="auto">
          <a:xfrm>
            <a:off x="1217279" y="5013176"/>
            <a:ext cx="1321196" cy="369332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Операция</a:t>
            </a:r>
            <a:endParaRPr lang="ru-RU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7" name="Text Box 19"/>
          <p:cNvSpPr txBox="1">
            <a:spLocks noChangeArrowheads="1"/>
          </p:cNvSpPr>
          <p:nvPr/>
        </p:nvSpPr>
        <p:spPr bwMode="auto">
          <a:xfrm>
            <a:off x="2411760" y="5805264"/>
            <a:ext cx="1016818" cy="584775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Спец.</a:t>
            </a:r>
          </a:p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лечение</a:t>
            </a:r>
            <a:endParaRPr lang="ru-RU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8" name="Text Box 20"/>
          <p:cNvSpPr txBox="1">
            <a:spLocks noChangeArrowheads="1"/>
          </p:cNvSpPr>
          <p:nvPr/>
        </p:nvSpPr>
        <p:spPr bwMode="auto">
          <a:xfrm>
            <a:off x="539552" y="5805264"/>
            <a:ext cx="1141659" cy="584775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Без спец.</a:t>
            </a:r>
          </a:p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лечения</a:t>
            </a:r>
          </a:p>
        </p:txBody>
      </p:sp>
      <p:sp>
        <p:nvSpPr>
          <p:cNvPr id="36879" name="Text Box 21"/>
          <p:cNvSpPr txBox="1">
            <a:spLocks noChangeArrowheads="1"/>
          </p:cNvSpPr>
          <p:nvPr/>
        </p:nvSpPr>
        <p:spPr bwMode="auto">
          <a:xfrm>
            <a:off x="7668344" y="5949280"/>
            <a:ext cx="1371600" cy="590550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 b="1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Выздоров-ление</a:t>
            </a:r>
            <a:endParaRPr lang="ru-RU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80" name="Text Box 22"/>
          <p:cNvSpPr txBox="1">
            <a:spLocks noChangeArrowheads="1"/>
          </p:cNvSpPr>
          <p:nvPr/>
        </p:nvSpPr>
        <p:spPr bwMode="auto">
          <a:xfrm>
            <a:off x="3995936" y="5877272"/>
            <a:ext cx="2284280" cy="830997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Мониторинг,</a:t>
            </a:r>
          </a:p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(УЗИ, СА-125 или др.</a:t>
            </a:r>
          </a:p>
          <a:p>
            <a:pPr algn="ctr"/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осмотр)</a:t>
            </a:r>
            <a:endParaRPr lang="ru-RU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81" name="AutoShape 45"/>
          <p:cNvSpPr>
            <a:spLocks noChangeArrowheads="1"/>
          </p:cNvSpPr>
          <p:nvPr/>
        </p:nvSpPr>
        <p:spPr bwMode="auto">
          <a:xfrm>
            <a:off x="2627784" y="1844824"/>
            <a:ext cx="468000" cy="648000"/>
          </a:xfrm>
          <a:prstGeom prst="downArrow">
            <a:avLst>
              <a:gd name="adj1" fmla="val 50000"/>
              <a:gd name="adj2" fmla="val 35294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36882" name="AutoShape 46"/>
          <p:cNvSpPr>
            <a:spLocks noChangeArrowheads="1"/>
          </p:cNvSpPr>
          <p:nvPr/>
        </p:nvSpPr>
        <p:spPr bwMode="auto">
          <a:xfrm>
            <a:off x="6300192" y="1813786"/>
            <a:ext cx="413767" cy="440769"/>
          </a:xfrm>
          <a:prstGeom prst="downArrow">
            <a:avLst>
              <a:gd name="adj1" fmla="val 50000"/>
              <a:gd name="adj2" fmla="val 35294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36883" name="Line 47"/>
          <p:cNvSpPr>
            <a:spLocks noChangeShapeType="1"/>
          </p:cNvSpPr>
          <p:nvPr/>
        </p:nvSpPr>
        <p:spPr bwMode="auto">
          <a:xfrm flipV="1">
            <a:off x="1475656" y="1772816"/>
            <a:ext cx="0" cy="685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84" name="AutoShape 48"/>
          <p:cNvSpPr>
            <a:spLocks noChangeArrowheads="1"/>
          </p:cNvSpPr>
          <p:nvPr/>
        </p:nvSpPr>
        <p:spPr bwMode="auto">
          <a:xfrm>
            <a:off x="2123728" y="3212976"/>
            <a:ext cx="485775" cy="469344"/>
          </a:xfrm>
          <a:prstGeom prst="downArrow">
            <a:avLst>
              <a:gd name="adj1" fmla="val 50000"/>
              <a:gd name="adj2" fmla="val 4313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36885" name="Text Box 49"/>
          <p:cNvSpPr txBox="1">
            <a:spLocks noChangeArrowheads="1"/>
          </p:cNvSpPr>
          <p:nvPr/>
        </p:nvSpPr>
        <p:spPr bwMode="auto">
          <a:xfrm>
            <a:off x="5004048" y="5013176"/>
            <a:ext cx="1295400" cy="590550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Без спец. лечения</a:t>
            </a:r>
          </a:p>
        </p:txBody>
      </p:sp>
      <p:sp>
        <p:nvSpPr>
          <p:cNvPr id="36886" name="Text Box 50"/>
          <p:cNvSpPr txBox="1">
            <a:spLocks noChangeArrowheads="1"/>
          </p:cNvSpPr>
          <p:nvPr/>
        </p:nvSpPr>
        <p:spPr bwMode="auto">
          <a:xfrm>
            <a:off x="7092280" y="5013176"/>
            <a:ext cx="1066800" cy="590550"/>
          </a:xfrm>
          <a:prstGeom prst="rect">
            <a:avLst/>
          </a:prstGeom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Спец. лечение</a:t>
            </a:r>
          </a:p>
        </p:txBody>
      </p:sp>
      <p:sp>
        <p:nvSpPr>
          <p:cNvPr id="36887" name="AutoShape 51"/>
          <p:cNvSpPr>
            <a:spLocks noChangeArrowheads="1"/>
          </p:cNvSpPr>
          <p:nvPr/>
        </p:nvSpPr>
        <p:spPr bwMode="auto">
          <a:xfrm>
            <a:off x="7164288" y="2924944"/>
            <a:ext cx="485775" cy="419338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36888" name="Line 52"/>
          <p:cNvSpPr>
            <a:spLocks noChangeShapeType="1"/>
          </p:cNvSpPr>
          <p:nvPr/>
        </p:nvSpPr>
        <p:spPr bwMode="auto">
          <a:xfrm>
            <a:off x="6732240" y="4005064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89" name="Line 53"/>
          <p:cNvSpPr>
            <a:spLocks noChangeShapeType="1"/>
          </p:cNvSpPr>
          <p:nvPr/>
        </p:nvSpPr>
        <p:spPr bwMode="auto">
          <a:xfrm>
            <a:off x="8244408" y="4005064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90" name="Line 54"/>
          <p:cNvSpPr>
            <a:spLocks noChangeShapeType="1"/>
          </p:cNvSpPr>
          <p:nvPr/>
        </p:nvSpPr>
        <p:spPr bwMode="auto">
          <a:xfrm>
            <a:off x="8604448" y="4653136"/>
            <a:ext cx="0" cy="130797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36891" name="AutoShape 55"/>
          <p:cNvSpPr>
            <a:spLocks noChangeArrowheads="1"/>
          </p:cNvSpPr>
          <p:nvPr/>
        </p:nvSpPr>
        <p:spPr bwMode="auto">
          <a:xfrm>
            <a:off x="1691680" y="4509120"/>
            <a:ext cx="485775" cy="533400"/>
          </a:xfrm>
          <a:prstGeom prst="downArrow">
            <a:avLst>
              <a:gd name="adj1" fmla="val 50000"/>
              <a:gd name="adj2" fmla="val 27451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6892" name="Line 56"/>
          <p:cNvSpPr>
            <a:spLocks noChangeShapeType="1"/>
          </p:cNvSpPr>
          <p:nvPr/>
        </p:nvSpPr>
        <p:spPr bwMode="auto">
          <a:xfrm>
            <a:off x="1259632" y="5445224"/>
            <a:ext cx="0" cy="38938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36893" name="Line 57"/>
          <p:cNvSpPr>
            <a:spLocks noChangeShapeType="1"/>
          </p:cNvSpPr>
          <p:nvPr/>
        </p:nvSpPr>
        <p:spPr bwMode="auto">
          <a:xfrm>
            <a:off x="2483768" y="5445224"/>
            <a:ext cx="0" cy="38938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36894" name="Line 58"/>
          <p:cNvSpPr>
            <a:spLocks noChangeShapeType="1"/>
          </p:cNvSpPr>
          <p:nvPr/>
        </p:nvSpPr>
        <p:spPr bwMode="auto">
          <a:xfrm>
            <a:off x="6732240" y="4653136"/>
            <a:ext cx="0" cy="609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95" name="Line 59"/>
          <p:cNvSpPr>
            <a:spLocks noChangeShapeType="1"/>
          </p:cNvSpPr>
          <p:nvPr/>
        </p:nvSpPr>
        <p:spPr bwMode="auto">
          <a:xfrm>
            <a:off x="6300192" y="5301208"/>
            <a:ext cx="762000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96" name="Line 60"/>
          <p:cNvSpPr>
            <a:spLocks noChangeShapeType="1"/>
          </p:cNvSpPr>
          <p:nvPr/>
        </p:nvSpPr>
        <p:spPr bwMode="auto">
          <a:xfrm>
            <a:off x="1115616" y="6381328"/>
            <a:ext cx="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97" name="Line 61"/>
          <p:cNvSpPr>
            <a:spLocks noChangeShapeType="1"/>
          </p:cNvSpPr>
          <p:nvPr/>
        </p:nvSpPr>
        <p:spPr bwMode="auto">
          <a:xfrm>
            <a:off x="2915816" y="6381328"/>
            <a:ext cx="0" cy="1524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98" name="Line 62"/>
          <p:cNvSpPr>
            <a:spLocks noChangeShapeType="1"/>
          </p:cNvSpPr>
          <p:nvPr/>
        </p:nvSpPr>
        <p:spPr bwMode="auto">
          <a:xfrm>
            <a:off x="1115616" y="6525344"/>
            <a:ext cx="2895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99" name="Line 63"/>
          <p:cNvSpPr>
            <a:spLocks noChangeShapeType="1"/>
          </p:cNvSpPr>
          <p:nvPr/>
        </p:nvSpPr>
        <p:spPr bwMode="auto">
          <a:xfrm>
            <a:off x="7308304" y="5589240"/>
            <a:ext cx="0" cy="92697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36900" name="Line 64"/>
          <p:cNvSpPr>
            <a:spLocks noChangeShapeType="1"/>
          </p:cNvSpPr>
          <p:nvPr/>
        </p:nvSpPr>
        <p:spPr bwMode="auto">
          <a:xfrm flipH="1">
            <a:off x="6228184" y="6525344"/>
            <a:ext cx="1066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Таблица 4"/>
          <p:cNvPicPr>
            <a:picLocks noChangeAspect="1"/>
          </p:cNvPicPr>
          <p:nvPr/>
        </p:nvPicPr>
        <p:blipFill>
          <a:blip r:embed="rId7" cstate="print"/>
          <a:srcRect t="2814" r="10374" b="6137"/>
          <a:stretch>
            <a:fillRect/>
          </a:stretch>
        </p:blipFill>
        <p:spPr>
          <a:xfrm>
            <a:off x="0" y="0"/>
            <a:ext cx="9144000" cy="6931025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9137650" cy="1143000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ru-RU" sz="6000" b="1" dirty="0" smtClean="0">
                <a:solidFill>
                  <a:srgbClr val="0000FF"/>
                </a:solidFill>
              </a:rPr>
              <a:t>Благодарю за внимание!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47056" y="559133"/>
            <a:ext cx="8496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30000"/>
              </a:spcBef>
              <a:buFont typeface="Monotype Sorts" pitchFamily="2" charset="2"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АКТУАЛЬНОСТЬ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Прямоугольник с двумя скругленными противолежащими углами 9"/>
          <p:cNvSpPr/>
          <p:nvPr/>
        </p:nvSpPr>
        <p:spPr bwMode="auto">
          <a:xfrm>
            <a:off x="179512" y="1268760"/>
            <a:ext cx="5881688" cy="1804749"/>
          </a:xfrm>
          <a:prstGeom prst="round2DiagRect">
            <a:avLst/>
          </a:prstGeom>
          <a:solidFill>
            <a:srgbClr val="8BD98B"/>
          </a:solidFill>
          <a:ln w="28575">
            <a:solidFill>
              <a:srgbClr val="0066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2017 </a:t>
            </a:r>
            <a:r>
              <a:rPr lang="ru-RU" sz="2000" b="1" dirty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году в Омской области выявлено 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214 случаев </a:t>
            </a:r>
            <a:r>
              <a:rPr lang="ru-RU" sz="2000" b="1" dirty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ЗНО яичников, 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Омске - 119. </a:t>
            </a:r>
            <a:endParaRPr lang="ru-RU" sz="2000" b="1" dirty="0">
              <a:solidFill>
                <a:srgbClr val="0033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Заболеваемость </a:t>
            </a:r>
            <a:r>
              <a:rPr lang="ru-RU" sz="2000" b="1" dirty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Омской области 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уменьшилась на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5,3%,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Омске </a:t>
            </a:r>
            <a:r>
              <a:rPr lang="ru-RU" sz="2000" b="1" dirty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18% </a:t>
            </a:r>
          </a:p>
          <a:p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(в </a:t>
            </a:r>
            <a:r>
              <a:rPr lang="ru-RU" sz="2000" b="1" dirty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сравнении  с 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2016 г.)</a:t>
            </a:r>
            <a:endParaRPr lang="ru-RU" sz="20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 bwMode="auto">
          <a:xfrm>
            <a:off x="2627784" y="3212976"/>
            <a:ext cx="4968875" cy="1328738"/>
          </a:xfrm>
          <a:prstGeom prst="round2DiagRect">
            <a:avLst/>
          </a:prstGeom>
          <a:solidFill>
            <a:srgbClr val="8BD98B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b">
            <a:spAutoFit/>
          </a:bodyPr>
          <a:lstStyle/>
          <a:p>
            <a:pPr algn="l">
              <a:spcBef>
                <a:spcPct val="30000"/>
              </a:spcBef>
              <a:buFont typeface="Monotype Sorts" pitchFamily="2" charset="2"/>
              <a:buNone/>
              <a:defRPr/>
            </a:pPr>
            <a:r>
              <a:rPr lang="ru-RU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Морфологическая верификация:</a:t>
            </a:r>
          </a:p>
          <a:p>
            <a:pPr algn="l">
              <a:spcBef>
                <a:spcPct val="300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Омской области –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97,5%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l">
              <a:spcBef>
                <a:spcPct val="300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Омск –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91,5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%, 97,5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 bwMode="auto">
          <a:xfrm>
            <a:off x="3419872" y="4725144"/>
            <a:ext cx="5484813" cy="1804749"/>
          </a:xfrm>
          <a:prstGeom prst="round2DiagRect">
            <a:avLst/>
          </a:prstGeom>
          <a:solidFill>
            <a:srgbClr val="8BD98B"/>
          </a:solidFill>
          <a:ln w="2857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30000"/>
              </a:spcBef>
              <a:buFont typeface="Monotype Sorts" pitchFamily="2" charset="2"/>
              <a:buNone/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Основным методом лечения рака яичников  является </a:t>
            </a:r>
            <a:r>
              <a:rPr lang="ru-RU" sz="20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комбинированная терапия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в Омской области комбинированное лечение  проводится 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в 93%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701990" y="620688"/>
            <a:ext cx="2442010" cy="288032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0832" y="4149080"/>
            <a:ext cx="2960328" cy="251348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620688"/>
            <a:ext cx="8892480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СТРУКТУРА ЗАБОЛЕВАЕМОСТИ ЖЕНСКОГО НАСЕЛЕНИЯ ОМСКОЙ ОБЛАСТИ ЗНО РЕПРОДУКТИВНОЙ СИСТЕМЫ В 2017 Г.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3" name="Диаграмма 12"/>
          <p:cNvGraphicFramePr/>
          <p:nvPr/>
        </p:nvGraphicFramePr>
        <p:xfrm>
          <a:off x="0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oup 33"/>
          <p:cNvGraphicFramePr>
            <a:graphicFrameLocks noGrp="1"/>
          </p:cNvGraphicFramePr>
          <p:nvPr/>
        </p:nvGraphicFramePr>
        <p:xfrm>
          <a:off x="3203847" y="4365104"/>
          <a:ext cx="5940153" cy="2164170"/>
        </p:xfrm>
        <a:graphic>
          <a:graphicData uri="http://schemas.openxmlformats.org/drawingml/2006/table">
            <a:tbl>
              <a:tblPr/>
              <a:tblGrid>
                <a:gridCol w="1418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441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79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13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Ранговое место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Нозология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2017г.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(%)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Молочная железа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56,6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II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Тело матки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17,8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III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Шейки матки 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12,4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IV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Яичники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ahoma" pitchFamily="34" charset="0"/>
                        </a:rPr>
                        <a:t>11,0</a:t>
                      </a:r>
                    </a:p>
                  </a:txBody>
                  <a:tcPr marL="91449" marR="91449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620688"/>
            <a:ext cx="882047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Выявляемость</a:t>
            </a: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в ранних стадиях ЗНО яичника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2015 – 2017 гг.  </a:t>
            </a:r>
            <a:r>
              <a:rPr lang="ru-RU" sz="24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(абсолютные число и %) 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3528" y="1556792"/>
          <a:ext cx="8523287" cy="1811708"/>
        </p:xfrm>
        <a:graphic>
          <a:graphicData uri="http://schemas.openxmlformats.org/drawingml/2006/table">
            <a:tbl>
              <a:tblPr/>
              <a:tblGrid>
                <a:gridCol w="2160587"/>
                <a:gridCol w="1079500"/>
                <a:gridCol w="1152525"/>
                <a:gridCol w="1008063"/>
                <a:gridCol w="1079500"/>
                <a:gridCol w="993775"/>
                <a:gridCol w="1049337"/>
              </a:tblGrid>
              <a:tr h="4635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Административная территория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 г.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 г.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 г.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9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Выявлено случаев (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абс.чис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 (%)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Выявлено случаев (абс.чис.)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 (%)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Выявлено случаев (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абс.чис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 (%)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88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44,9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108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50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43,3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43,9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60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46,2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65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46,8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39,5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42,7</a:t>
                      </a:r>
                    </a:p>
                  </a:txBody>
                  <a:tcPr marL="91443" marR="91443" marT="45746" marB="4574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51520" y="3573016"/>
            <a:ext cx="8643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Запущенность ЗНО яичника </a:t>
            </a:r>
            <a:r>
              <a:rPr lang="ru-RU" alt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2015 </a:t>
            </a:r>
            <a:r>
              <a:rPr lang="ru-RU" altLang="ru-RU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alt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2017 </a:t>
            </a:r>
            <a:r>
              <a:rPr lang="ru-RU" altLang="ru-RU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гг.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(абсолютные цифры, и % )</a:t>
            </a:r>
          </a:p>
        </p:txBody>
      </p:sp>
      <p:graphicFrame>
        <p:nvGraphicFramePr>
          <p:cNvPr id="17" name="Group 82"/>
          <p:cNvGraphicFramePr>
            <a:graphicFrameLocks noGrp="1"/>
          </p:cNvGraphicFramePr>
          <p:nvPr/>
        </p:nvGraphicFramePr>
        <p:xfrm>
          <a:off x="323529" y="4437112"/>
          <a:ext cx="8568951" cy="1705872"/>
        </p:xfrm>
        <a:graphic>
          <a:graphicData uri="http://schemas.openxmlformats.org/drawingml/2006/table">
            <a:tbl>
              <a:tblPr/>
              <a:tblGrid>
                <a:gridCol w="2602399"/>
                <a:gridCol w="1015153"/>
                <a:gridCol w="1063346"/>
                <a:gridCol w="906332"/>
                <a:gridCol w="1040026"/>
                <a:gridCol w="895449"/>
                <a:gridCol w="1046246"/>
              </a:tblGrid>
              <a:tr h="3349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Административная территория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 г.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 г.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 г.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9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Выявлено случаев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(%) 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Выявлено случаев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(%) 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Выявлено случаев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(%) 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44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22,4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31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14,4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15,9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18,1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26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23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16,5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15,1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20,4</a:t>
                      </a:r>
                    </a:p>
                  </a:txBody>
                  <a:tcPr marL="91448" marR="91448"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620688"/>
            <a:ext cx="882047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Уровень одногодичной летальности с ЗНО  яичника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2015 – 2017 гг. </a:t>
            </a:r>
            <a:r>
              <a:rPr lang="ru-RU" sz="24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абс.цифры</a:t>
            </a:r>
            <a:r>
              <a:rPr lang="ru-RU" sz="24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%)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51520" y="3645024"/>
            <a:ext cx="8643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Пятилетняя выживаемость при ЗНО яичника </a:t>
            </a:r>
          </a:p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2015 – 2017 гг. </a:t>
            </a:r>
            <a:r>
              <a:rPr lang="ru-RU" alt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alt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абс.цифры</a:t>
            </a:r>
            <a:r>
              <a:rPr lang="ru-RU" alt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и % )</a:t>
            </a:r>
          </a:p>
        </p:txBody>
      </p:sp>
      <p:graphicFrame>
        <p:nvGraphicFramePr>
          <p:cNvPr id="14" name="Group 82"/>
          <p:cNvGraphicFramePr>
            <a:graphicFrameLocks noGrp="1"/>
          </p:cNvGraphicFramePr>
          <p:nvPr/>
        </p:nvGraphicFramePr>
        <p:xfrm>
          <a:off x="395536" y="1628800"/>
          <a:ext cx="8410575" cy="1992641"/>
        </p:xfrm>
        <a:graphic>
          <a:graphicData uri="http://schemas.openxmlformats.org/drawingml/2006/table">
            <a:tbl>
              <a:tblPr/>
              <a:tblGrid>
                <a:gridCol w="2362200"/>
                <a:gridCol w="936625"/>
                <a:gridCol w="1079500"/>
                <a:gridCol w="1008062"/>
                <a:gridCol w="1008063"/>
                <a:gridCol w="936625"/>
                <a:gridCol w="1079500"/>
              </a:tblGrid>
              <a:tr h="4635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Административная территория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 г.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 г.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 г.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3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Умерло на 1-ом году наблюден.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 (%)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Умерло на 1-ом году наблюден.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 (%)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Умерло на 1-ом году наблюден.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 (%)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FF7D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42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26,3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42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22,2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22,3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24,5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28 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29,2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26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20,6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25,6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24,5</a:t>
                      </a:r>
                    </a:p>
                  </a:txBody>
                  <a:tcPr marL="91435" marR="91435"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5536" y="4509120"/>
          <a:ext cx="8496943" cy="1954386"/>
        </p:xfrm>
        <a:graphic>
          <a:graphicData uri="http://schemas.openxmlformats.org/drawingml/2006/table">
            <a:tbl>
              <a:tblPr/>
              <a:tblGrid>
                <a:gridCol w="2088232"/>
                <a:gridCol w="1224136"/>
                <a:gridCol w="1008112"/>
                <a:gridCol w="1080120"/>
                <a:gridCol w="1008112"/>
                <a:gridCol w="1050777"/>
                <a:gridCol w="1037454"/>
              </a:tblGrid>
              <a:tr h="3349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Административная территория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 г.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 г.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г.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9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Состоит на учете более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5 лет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(%)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Состоит на учете более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5 лет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(%)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Состоит на учете более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5 лет (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Показатель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(%)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F66B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Омская область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710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57,1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759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57,5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718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57,6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Омск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444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57,2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742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56,9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451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57</a:t>
                      </a:r>
                    </a:p>
                  </a:txBody>
                  <a:tcPr marL="91448" marR="91448" marT="45684" marB="456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476672"/>
            <a:ext cx="7303230" cy="1008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ГИСТОЛОГИЧЕСКИЕ ФОРМЫ ОПУХОЛЕЙ ЯИЧНИКОВ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51520" y="1556792"/>
            <a:ext cx="4680520" cy="4725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1. Эпителиальные – 80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%: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серозные;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муцинозные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светлоклеточные;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опухоли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Бреннера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плоскоклеточные;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смешанные эпителиальные;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недифференцированные карциномы;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неклассифицированные эпителиальные.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4788024" y="1556792"/>
            <a:ext cx="4355976" cy="46078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2. Опухоли стромы полового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тяжа: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гранулезо-стромальные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андробластомы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гинандробластомы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неклассифицируемые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опухоли стромы полового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тяжа.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3. </a:t>
            </a:r>
            <a:r>
              <a:rPr kumimoji="0" lang="ru-RU" sz="24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Липидноклеточные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(</a:t>
            </a:r>
            <a:r>
              <a:rPr kumimoji="0" lang="ru-RU" sz="24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липоидноклеточные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476672"/>
            <a:ext cx="7303230" cy="1008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ГИСТОЛОГИЧЕСКИЕ ФОРМЫ ОПУХОЛЕЙ ЯИЧНИКОВ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79512" y="1484784"/>
            <a:ext cx="4419600" cy="4114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4. </a:t>
            </a:r>
            <a:r>
              <a:rPr kumimoji="0" lang="ru-RU" sz="24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Герминогенные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: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дисгерминомы</a:t>
            </a:r>
            <a:r>
              <a:rPr 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опухоли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эндодермального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синуса;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полиэмбриомы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хориокарциномы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тератомы;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смешанные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герминогенные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опухоли.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5. </a:t>
            </a:r>
            <a:r>
              <a:rPr kumimoji="0" lang="ru-RU" sz="24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Гонадобластомы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Опухоли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мягких тканей,</a:t>
            </a:r>
            <a:r>
              <a:rPr kumimoji="0" lang="ru-RU" sz="2400" b="1" i="0" u="sng" strike="noStrike" kern="1200" cap="none" spc="0" normalizeH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неспецифичные для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яичников.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4644008" y="1484784"/>
            <a:ext cx="4679255" cy="4729163"/>
          </a:xfrm>
          <a:prstGeom prst="rect">
            <a:avLst/>
          </a:prstGeom>
        </p:spPr>
        <p:txBody>
          <a:bodyPr/>
          <a:lstStyle/>
          <a:p>
            <a:pPr marL="92075" marR="0" lvl="0" indent="-920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7. </a:t>
            </a:r>
            <a:r>
              <a:rPr kumimoji="0" lang="ru-RU" sz="24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Неклассифицированые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опухоли.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8. Вторичные (метастатические опухоли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9. Опухоли неясного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генеза.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Опухоли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сети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яичника.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11. Опухолевидные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процессы.</a:t>
            </a:r>
            <a:endParaRPr kumimoji="0" lang="ru-RU" sz="2400" b="1" i="0" u="sng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548680"/>
            <a:ext cx="7704856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ГИСТОЛОГИЧЕСКАЯ КЛАССИФИКАЦИЯ ПОГРАНИЧНЫХ </a:t>
            </a: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ОПУХОЛЕЙ: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50824" y="1509713"/>
            <a:ext cx="864165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серозные </a:t>
            </a:r>
            <a:r>
              <a:rPr lang="ru-RU" altLang="ru-RU" sz="24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(до 60</a:t>
            </a: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%);</a:t>
            </a:r>
            <a:endParaRPr lang="ru-RU" altLang="ru-RU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ru-RU" altLang="ru-RU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муцинозные</a:t>
            </a: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4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(около 30</a:t>
            </a: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%);</a:t>
            </a:r>
            <a:endParaRPr lang="ru-RU" altLang="ru-RU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ru-RU" altLang="ru-RU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эндометриоидные</a:t>
            </a: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altLang="ru-RU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светлоклеточные </a:t>
            </a:r>
            <a:r>
              <a:rPr lang="ru-RU" altLang="ru-RU" sz="24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altLang="ru-RU" sz="2400" dirty="0" err="1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мезонефроидные</a:t>
            </a:r>
            <a:r>
              <a:rPr lang="ru-RU" altLang="ru-RU" sz="24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altLang="ru-RU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Бреннера</a:t>
            </a: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altLang="ru-RU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смешанные </a:t>
            </a:r>
            <a:r>
              <a:rPr lang="ru-RU" altLang="ru-RU" sz="2400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(опухоли, в которых оба компонента принадлежат к пограничному типу, составляют не менее 1/5 части всех опухолевых структур и образуют один опухолевый узел</a:t>
            </a:r>
            <a:r>
              <a:rPr lang="ru-RU" alt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altLang="ru-RU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 advAuto="100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476672"/>
            <a:ext cx="723122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КЛИНИЧЕСКИЕ ПРОЯВЛЕНИЯ РАКА </a:t>
            </a: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ЯИЧНИКОВ:</a:t>
            </a:r>
            <a:endParaRPr lang="ru-RU" sz="32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50825" y="1729333"/>
            <a:ext cx="84978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Tx/>
              <a:buFont typeface="Wingdings" pitchFamily="2" charset="2"/>
              <a:buChar char="Ø"/>
              <a:tabLst>
                <a:tab pos="800100" algn="l"/>
              </a:tabLst>
              <a:defRPr/>
            </a:pPr>
            <a:r>
              <a:rPr lang="ru-RU" sz="2400" kern="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боли и чувство дискомфорта в брюшной полости;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Tx/>
              <a:buFont typeface="Wingdings" pitchFamily="2" charset="2"/>
              <a:buChar char="Ø"/>
              <a:tabLst>
                <a:tab pos="800100" algn="l"/>
              </a:tabLst>
              <a:defRPr/>
            </a:pPr>
            <a:r>
              <a:rPr lang="ru-RU" sz="2400" kern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диспепсия и другие нарушения деятельности ЖКТ;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Tx/>
              <a:buFont typeface="Wingdings" pitchFamily="2" charset="2"/>
              <a:buChar char="Ø"/>
              <a:tabLst>
                <a:tab pos="800100" algn="l"/>
              </a:tabLst>
              <a:defRPr/>
            </a:pPr>
            <a:r>
              <a:rPr lang="ru-RU" sz="2400" kern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нарушения менструального цикла (чаще при гормонально-активных опухолях);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Tx/>
              <a:buFont typeface="Wingdings" pitchFamily="2" charset="2"/>
              <a:buChar char="Ø"/>
              <a:tabLst>
                <a:tab pos="800100" algn="l"/>
              </a:tabLst>
              <a:defRPr/>
            </a:pPr>
            <a:r>
              <a:rPr lang="ru-RU" sz="2400" kern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увеличение размеров живота, как за счет асцита, так и за счет опухолевых масс в брюшной полости и малом тазу;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Tx/>
              <a:buFont typeface="Wingdings" pitchFamily="2" charset="2"/>
              <a:buChar char="Ø"/>
              <a:tabLst>
                <a:tab pos="800100" algn="l"/>
              </a:tabLst>
              <a:defRPr/>
            </a:pPr>
            <a:r>
              <a:rPr lang="ru-RU" sz="2400" kern="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респираторные симптомы (одышка, кашель) за счет транссудации жидкости в плевральную полость, а так же за счет увеличения внутрибрюшного давления (нарастание асцита и массы опухоли).</a:t>
            </a: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1164</Words>
  <Application>Microsoft Office PowerPoint</Application>
  <PresentationFormat>Экран (4:3)</PresentationFormat>
  <Paragraphs>279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111</cp:revision>
  <dcterms:created xsi:type="dcterms:W3CDTF">2018-03-22T17:14:14Z</dcterms:created>
  <dcterms:modified xsi:type="dcterms:W3CDTF">2018-05-24T07:03:03Z</dcterms:modified>
</cp:coreProperties>
</file>