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64" r:id="rId3"/>
    <p:sldId id="265" r:id="rId4"/>
    <p:sldId id="266" r:id="rId5"/>
    <p:sldId id="267" r:id="rId6"/>
    <p:sldId id="268" r:id="rId7"/>
    <p:sldId id="269" r:id="rId8"/>
    <p:sldId id="270" r:id="rId9"/>
    <p:sldId id="271" r:id="rId10"/>
    <p:sldId id="272" r:id="rId11"/>
    <p:sldId id="273" r:id="rId12"/>
    <p:sldId id="274" r:id="rId13"/>
    <p:sldId id="275" r:id="rId14"/>
    <p:sldId id="276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E00"/>
    <a:srgbClr val="009600"/>
    <a:srgbClr val="4FC54F"/>
    <a:srgbClr val="339933"/>
    <a:srgbClr val="33CC33"/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249" autoAdjust="0"/>
    <p:restoredTop sz="99645" autoAdjust="0"/>
  </p:normalViewPr>
  <p:slideViewPr>
    <p:cSldViewPr>
      <p:cViewPr varScale="1">
        <p:scale>
          <a:sx n="87" d="100"/>
          <a:sy n="87" d="100"/>
        </p:scale>
        <p:origin x="354" y="15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23.05.2018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23.05.2018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23.05.2018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23.05.2018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23.05.2018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23.05.2018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23.05.2018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openxmlformats.org/officeDocument/2006/relationships/image" Target="../media/image2.png"/><Relationship Id="rId7" Type="http://schemas.openxmlformats.org/officeDocument/2006/relationships/image" Target="../media/image1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Relationship Id="rId9" Type="http://schemas.openxmlformats.org/officeDocument/2006/relationships/image" Target="../media/image1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1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17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10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2.png"/><Relationship Id="rId7" Type="http://schemas.openxmlformats.org/officeDocument/2006/relationships/image" Target="../media/image10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1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1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openxmlformats.org/officeDocument/2006/relationships/image" Target="../media/image2.png"/><Relationship Id="rId7" Type="http://schemas.openxmlformats.org/officeDocument/2006/relationships/image" Target="../media/image1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C:\Users\Sveta\Desktop\3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4943" y="5860850"/>
            <a:ext cx="9158943" cy="9979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0" y="6000963"/>
            <a:ext cx="9144000" cy="7386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defPPr>
              <a:defRPr lang="ru-RU"/>
            </a:defPPr>
            <a:lvl1pPr marR="0" lvl="0" indent="0" algn="r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kumimoji="0" sz="1600" b="1" i="0" u="none" strike="noStrike" cap="none" normalizeH="0" baseline="0">
                <a:ln>
                  <a:noFill/>
                </a:ln>
                <a:effectLst/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</a:lstStyle>
          <a:p>
            <a:pPr algn="ctr"/>
            <a:r>
              <a:rPr lang="ru-RU" sz="1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РЕГИОНАЛЬНАЯ КОНФЕРЕНЦИЯ «АКТУАЛЬНЫЕ ВОПРОСЫ ПРОФИЛАКТИКИ, РАННЕЙ ДИАГНОСТИКИ  ЗЛОКАЧЕСТВЕННЫХ НОВООБРАЗОВАНИЙ РЕПРОДУКТИВНЫХ ОРГАНОВ»</a:t>
            </a:r>
          </a:p>
          <a:p>
            <a:pPr algn="ctr"/>
            <a:r>
              <a:rPr lang="ru-RU" sz="1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25 мая 2018 г., г. Омск</a:t>
            </a:r>
            <a:endParaRPr lang="ru-RU" sz="1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4" name="Группа 3"/>
          <p:cNvGrpSpPr/>
          <p:nvPr/>
        </p:nvGrpSpPr>
        <p:grpSpPr>
          <a:xfrm>
            <a:off x="1" y="0"/>
            <a:ext cx="9138308" cy="1484784"/>
            <a:chOff x="1" y="0"/>
            <a:chExt cx="9138308" cy="1484784"/>
          </a:xfrm>
        </p:grpSpPr>
        <p:pic>
          <p:nvPicPr>
            <p:cNvPr id="1026" name="Picture 2" descr="C:\Users\Sveta\Desktop\1.pn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" y="0"/>
              <a:ext cx="9138308" cy="148478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30" name="Picture 6" descr="C:\Users\Sveta\Desktop\2.png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8153" y="24873"/>
              <a:ext cx="2228850" cy="14478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" name="Picture 2" descr="F:\Документы\ОПСА\эмблема (2).pn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53418" y="397044"/>
              <a:ext cx="614748" cy="866352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29" name="Picture 5" descr="C:\Users\Sveta\Desktop\600px-Coat_of_arms_of_Omsk_Oblast.svg.png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7544" y="189062"/>
              <a:ext cx="841730" cy="863673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2" name="TextBox 11"/>
          <p:cNvSpPr txBox="1"/>
          <p:nvPr/>
        </p:nvSpPr>
        <p:spPr>
          <a:xfrm>
            <a:off x="0" y="1700808"/>
            <a:ext cx="5940152" cy="37825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ru-RU" sz="28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ВОЗМОЖНОСТИ ОКАЗАНИЯ ПАЛЛИАТИВНОЙ ПОМОЩИ ОНКОЛОГИЧЕСКИМ БОЛЬНЫМ. </a:t>
            </a:r>
          </a:p>
          <a:p>
            <a:pPr algn="ctr">
              <a:lnSpc>
                <a:spcPct val="110000"/>
              </a:lnSpc>
            </a:pPr>
            <a:r>
              <a:rPr lang="ru-RU" sz="28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ЕСЛИ ЧЕЛОВЕКА НЕЛЬЗЯ ВЫЛЕЧИТЬ, ЭТО НЕ ЗНАЧИТ, </a:t>
            </a:r>
          </a:p>
          <a:p>
            <a:pPr algn="ctr">
              <a:lnSpc>
                <a:spcPct val="110000"/>
              </a:lnSpc>
            </a:pPr>
            <a:r>
              <a:rPr lang="ru-RU" sz="28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ЧТО ЕМУ НЕЛЬЗЯ ПОМОЧЬ</a:t>
            </a:r>
          </a:p>
          <a:p>
            <a:pPr>
              <a:lnSpc>
                <a:spcPct val="110000"/>
              </a:lnSpc>
            </a:pPr>
            <a:endParaRPr lang="ru-RU" sz="2500" b="1" dirty="0" smtClean="0">
              <a:solidFill>
                <a:srgbClr val="C00000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>
              <a:lnSpc>
                <a:spcPct val="110000"/>
              </a:lnSpc>
            </a:pPr>
            <a:endParaRPr lang="ru-RU" sz="25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pic>
        <p:nvPicPr>
          <p:cNvPr id="13" name="Shape 95" descr="logo.jpg"/>
          <p:cNvPicPr preferRelativeResize="0"/>
          <p:nvPr/>
        </p:nvPicPr>
        <p:blipFill rotWithShape="1">
          <a:blip r:embed="rId7" cstate="print">
            <a:alphaModFix/>
          </a:blip>
          <a:srcRect/>
          <a:stretch/>
        </p:blipFill>
        <p:spPr>
          <a:xfrm>
            <a:off x="5796136" y="1412776"/>
            <a:ext cx="3347864" cy="3471664"/>
          </a:xfrm>
          <a:prstGeom prst="rect">
            <a:avLst/>
          </a:prstGeom>
          <a:noFill/>
          <a:ln>
            <a:noFill/>
          </a:ln>
        </p:spPr>
      </p:pic>
      <p:sp>
        <p:nvSpPr>
          <p:cNvPr id="14" name="TextBox 13"/>
          <p:cNvSpPr txBox="1"/>
          <p:nvPr/>
        </p:nvSpPr>
        <p:spPr>
          <a:xfrm>
            <a:off x="4499992" y="4869160"/>
            <a:ext cx="446449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000" b="1" dirty="0" smtClean="0">
                <a:solidFill>
                  <a:srgbClr val="003300"/>
                </a:solidFill>
              </a:rPr>
              <a:t>Н.С. </a:t>
            </a:r>
            <a:r>
              <a:rPr lang="ru-RU" sz="2000" b="1" dirty="0" err="1" smtClean="0">
                <a:solidFill>
                  <a:srgbClr val="003300"/>
                </a:solidFill>
              </a:rPr>
              <a:t>Карпетченко</a:t>
            </a:r>
            <a:r>
              <a:rPr lang="ru-RU" sz="2000" b="1" dirty="0" smtClean="0">
                <a:solidFill>
                  <a:srgbClr val="003300"/>
                </a:solidFill>
              </a:rPr>
              <a:t>, </a:t>
            </a:r>
          </a:p>
          <a:p>
            <a:pPr algn="r"/>
            <a:r>
              <a:rPr lang="ru-RU" sz="2000" b="1" dirty="0" smtClean="0">
                <a:solidFill>
                  <a:srgbClr val="003300"/>
                </a:solidFill>
              </a:rPr>
              <a:t>директор Благотворительного фонда «Обнимая небо»</a:t>
            </a:r>
          </a:p>
        </p:txBody>
      </p:sp>
    </p:spTree>
    <p:extLst>
      <p:ext uri="{BB962C8B-B14F-4D97-AF65-F5344CB8AC3E}">
        <p14:creationId xmlns:p14="http://schemas.microsoft.com/office/powerpoint/2010/main" val="627688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C:\Users\Sveta\Desktop\3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4943" y="6597352"/>
            <a:ext cx="9158943" cy="2614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9" name="Группа 8"/>
          <p:cNvGrpSpPr/>
          <p:nvPr/>
        </p:nvGrpSpPr>
        <p:grpSpPr>
          <a:xfrm>
            <a:off x="1" y="-66944"/>
            <a:ext cx="9138308" cy="849204"/>
            <a:chOff x="1" y="-66944"/>
            <a:chExt cx="9138308" cy="849204"/>
          </a:xfrm>
        </p:grpSpPr>
        <p:grpSp>
          <p:nvGrpSpPr>
            <p:cNvPr id="8" name="Группа 7"/>
            <p:cNvGrpSpPr/>
            <p:nvPr/>
          </p:nvGrpSpPr>
          <p:grpSpPr>
            <a:xfrm>
              <a:off x="1" y="-66944"/>
              <a:ext cx="9138308" cy="687632"/>
              <a:chOff x="1" y="-66944"/>
              <a:chExt cx="9138308" cy="687632"/>
            </a:xfrm>
          </p:grpSpPr>
          <p:pic>
            <p:nvPicPr>
              <p:cNvPr id="5" name="Picture 2" descr="C:\Users\Sveta\Desktop\1.png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" y="0"/>
                <a:ext cx="9138308" cy="620688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3074" name="Picture 2" descr="C:\Users\Sveta\Desktop\6.png"/>
              <p:cNvPicPr>
                <a:picLocks noChangeAspect="1" noChangeArrowheads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63826" r="1" b="65211"/>
              <a:stretch/>
            </p:blipFill>
            <p:spPr bwMode="auto">
              <a:xfrm rot="170435" flipV="1">
                <a:off x="1713" y="-66944"/>
                <a:ext cx="3537128" cy="44631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pic>
          <p:nvPicPr>
            <p:cNvPr id="3075" name="Picture 3" descr="C:\Users\Sveta\Desktop\7.pn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9312" y="-1"/>
              <a:ext cx="740778" cy="78226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" name="Picture 5" descr="C:\Users\Sveta\Desktop\Без имени-1.png"/>
            <p:cNvPicPr>
              <a:picLocks noChangeAspect="1" noChangeArrowheads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3276" b="8351"/>
            <a:stretch/>
          </p:blipFill>
          <p:spPr bwMode="auto">
            <a:xfrm>
              <a:off x="586007" y="124461"/>
              <a:ext cx="672333" cy="447173"/>
            </a:xfrm>
            <a:prstGeom prst="rect">
              <a:avLst/>
            </a:prstGeom>
            <a:noFill/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3" name="Прямоугольник 2"/>
          <p:cNvSpPr/>
          <p:nvPr/>
        </p:nvSpPr>
        <p:spPr>
          <a:xfrm>
            <a:off x="899592" y="1443840"/>
            <a:ext cx="741682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0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ru-RU" sz="2000" dirty="0" smtClean="0"/>
          </a:p>
        </p:txBody>
      </p:sp>
      <p:pic>
        <p:nvPicPr>
          <p:cNvPr id="12" name="Shape 126"/>
          <p:cNvPicPr preferRelativeResize="0">
            <a:picLocks/>
          </p:cNvPicPr>
          <p:nvPr/>
        </p:nvPicPr>
        <p:blipFill rotWithShape="1">
          <a:blip r:embed="rId7" cstate="print">
            <a:alphaModFix/>
          </a:blip>
          <a:srcRect/>
          <a:stretch/>
        </p:blipFill>
        <p:spPr>
          <a:xfrm>
            <a:off x="1067471" y="1819335"/>
            <a:ext cx="7081066" cy="4581453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Shape 154" descr="image002(43).jpg"/>
          <p:cNvPicPr preferRelativeResize="0"/>
          <p:nvPr/>
        </p:nvPicPr>
        <p:blipFill rotWithShape="1">
          <a:blip r:embed="rId8" cstate="print">
            <a:alphaModFix/>
          </a:blip>
          <a:srcRect/>
          <a:stretch/>
        </p:blipFill>
        <p:spPr>
          <a:xfrm>
            <a:off x="1619672" y="1819335"/>
            <a:ext cx="6397058" cy="4315189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Shape 161" descr="46623741467711063.jpg"/>
          <p:cNvPicPr preferRelativeResize="0"/>
          <p:nvPr/>
        </p:nvPicPr>
        <p:blipFill rotWithShape="1">
          <a:blip r:embed="rId9" cstate="print">
            <a:alphaModFix/>
          </a:blip>
          <a:srcRect/>
          <a:stretch/>
        </p:blipFill>
        <p:spPr>
          <a:xfrm>
            <a:off x="703439" y="1173500"/>
            <a:ext cx="7737125" cy="515097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53222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C:\Users\Sveta\Desktop\3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4943" y="6597352"/>
            <a:ext cx="9158943" cy="2614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9" name="Группа 8"/>
          <p:cNvGrpSpPr/>
          <p:nvPr/>
        </p:nvGrpSpPr>
        <p:grpSpPr>
          <a:xfrm>
            <a:off x="1" y="-66944"/>
            <a:ext cx="9138308" cy="849204"/>
            <a:chOff x="1" y="-66944"/>
            <a:chExt cx="9138308" cy="849204"/>
          </a:xfrm>
        </p:grpSpPr>
        <p:grpSp>
          <p:nvGrpSpPr>
            <p:cNvPr id="8" name="Группа 7"/>
            <p:cNvGrpSpPr/>
            <p:nvPr/>
          </p:nvGrpSpPr>
          <p:grpSpPr>
            <a:xfrm>
              <a:off x="1" y="-66944"/>
              <a:ext cx="9138308" cy="687632"/>
              <a:chOff x="1" y="-66944"/>
              <a:chExt cx="9138308" cy="687632"/>
            </a:xfrm>
          </p:grpSpPr>
          <p:pic>
            <p:nvPicPr>
              <p:cNvPr id="5" name="Picture 2" descr="C:\Users\Sveta\Desktop\1.png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" y="0"/>
                <a:ext cx="9138308" cy="620688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3074" name="Picture 2" descr="C:\Users\Sveta\Desktop\6.png"/>
              <p:cNvPicPr>
                <a:picLocks noChangeAspect="1" noChangeArrowheads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63826" r="1" b="65211"/>
              <a:stretch/>
            </p:blipFill>
            <p:spPr bwMode="auto">
              <a:xfrm rot="170435" flipV="1">
                <a:off x="1713" y="-66944"/>
                <a:ext cx="3537128" cy="44631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pic>
          <p:nvPicPr>
            <p:cNvPr id="3075" name="Picture 3" descr="C:\Users\Sveta\Desktop\7.pn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9312" y="-1"/>
              <a:ext cx="740778" cy="78226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" name="Picture 5" descr="C:\Users\Sveta\Desktop\Без имени-1.png"/>
            <p:cNvPicPr>
              <a:picLocks noChangeAspect="1" noChangeArrowheads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3276" b="8351"/>
            <a:stretch/>
          </p:blipFill>
          <p:spPr bwMode="auto">
            <a:xfrm>
              <a:off x="586007" y="124461"/>
              <a:ext cx="672333" cy="447173"/>
            </a:xfrm>
            <a:prstGeom prst="rect">
              <a:avLst/>
            </a:prstGeom>
            <a:noFill/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3" name="Прямоугольник 2"/>
          <p:cNvSpPr/>
          <p:nvPr/>
        </p:nvSpPr>
        <p:spPr>
          <a:xfrm>
            <a:off x="899592" y="1443840"/>
            <a:ext cx="741682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0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ru-RU" sz="2000" dirty="0" smtClean="0"/>
          </a:p>
        </p:txBody>
      </p:sp>
      <p:pic>
        <p:nvPicPr>
          <p:cNvPr id="16" name="Shape 175" descr="IMG_1216.jpg"/>
          <p:cNvPicPr preferRelativeResize="0"/>
          <p:nvPr/>
        </p:nvPicPr>
        <p:blipFill rotWithShape="1">
          <a:blip r:embed="rId7" cstate="print">
            <a:alphaModFix/>
          </a:blip>
          <a:srcRect/>
          <a:stretch/>
        </p:blipFill>
        <p:spPr>
          <a:xfrm>
            <a:off x="671475" y="1309325"/>
            <a:ext cx="7701951" cy="51346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684078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C:\Users\Sveta\Desktop\3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4943" y="6597352"/>
            <a:ext cx="9158943" cy="2614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787473" y="571038"/>
            <a:ext cx="8184042" cy="11450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ru-RU" sz="3200" b="1" dirty="0">
                <a:solidFill>
                  <a:srgbClr val="C00000"/>
                </a:solidFill>
              </a:rPr>
              <a:t>Основные принципы паллиативной помощи (ЕАРС,2013г)</a:t>
            </a:r>
            <a:endParaRPr lang="ru-RU" sz="32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grpSp>
        <p:nvGrpSpPr>
          <p:cNvPr id="9" name="Группа 8"/>
          <p:cNvGrpSpPr/>
          <p:nvPr/>
        </p:nvGrpSpPr>
        <p:grpSpPr>
          <a:xfrm>
            <a:off x="1" y="-66944"/>
            <a:ext cx="9138308" cy="849204"/>
            <a:chOff x="1" y="-66944"/>
            <a:chExt cx="9138308" cy="849204"/>
          </a:xfrm>
        </p:grpSpPr>
        <p:grpSp>
          <p:nvGrpSpPr>
            <p:cNvPr id="8" name="Группа 7"/>
            <p:cNvGrpSpPr/>
            <p:nvPr/>
          </p:nvGrpSpPr>
          <p:grpSpPr>
            <a:xfrm>
              <a:off x="1" y="-66944"/>
              <a:ext cx="9138308" cy="687632"/>
              <a:chOff x="1" y="-66944"/>
              <a:chExt cx="9138308" cy="687632"/>
            </a:xfrm>
          </p:grpSpPr>
          <p:pic>
            <p:nvPicPr>
              <p:cNvPr id="5" name="Picture 2" descr="C:\Users\Sveta\Desktop\1.png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" y="0"/>
                <a:ext cx="9138308" cy="620688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3074" name="Picture 2" descr="C:\Users\Sveta\Desktop\6.png"/>
              <p:cNvPicPr>
                <a:picLocks noChangeAspect="1" noChangeArrowheads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63826" r="1" b="65211"/>
              <a:stretch/>
            </p:blipFill>
            <p:spPr bwMode="auto">
              <a:xfrm rot="170435" flipV="1">
                <a:off x="1713" y="-66944"/>
                <a:ext cx="3537128" cy="44631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pic>
          <p:nvPicPr>
            <p:cNvPr id="3075" name="Picture 3" descr="C:\Users\Sveta\Desktop\7.pn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9312" y="-1"/>
              <a:ext cx="740778" cy="78226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" name="Picture 5" descr="C:\Users\Sveta\Desktop\Без имени-1.png"/>
            <p:cNvPicPr>
              <a:picLocks noChangeAspect="1" noChangeArrowheads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3276" b="8351"/>
            <a:stretch/>
          </p:blipFill>
          <p:spPr bwMode="auto">
            <a:xfrm>
              <a:off x="586007" y="124461"/>
              <a:ext cx="672333" cy="447173"/>
            </a:xfrm>
            <a:prstGeom prst="rect">
              <a:avLst/>
            </a:prstGeom>
            <a:noFill/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3" name="Прямоугольник 2"/>
          <p:cNvSpPr/>
          <p:nvPr/>
        </p:nvSpPr>
        <p:spPr>
          <a:xfrm>
            <a:off x="899592" y="1443840"/>
            <a:ext cx="741682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0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ru-RU" sz="2000" dirty="0" smtClean="0"/>
          </a:p>
        </p:txBody>
      </p:sp>
      <p:sp>
        <p:nvSpPr>
          <p:cNvPr id="7" name="Прямоугольник 6"/>
          <p:cNvSpPr/>
          <p:nvPr/>
        </p:nvSpPr>
        <p:spPr>
          <a:xfrm>
            <a:off x="899592" y="2205439"/>
            <a:ext cx="7416824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fontAlgn="base"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ru-RU" sz="3200" dirty="0"/>
              <a:t>Автономия </a:t>
            </a:r>
            <a:r>
              <a:rPr lang="ru-RU" sz="3200" dirty="0" smtClean="0"/>
              <a:t>пациента</a:t>
            </a:r>
          </a:p>
          <a:p>
            <a:pPr marL="457200" indent="-457200" fontAlgn="base"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ru-RU" sz="3200" dirty="0" smtClean="0"/>
              <a:t>Человеческое достоинство</a:t>
            </a:r>
          </a:p>
          <a:p>
            <a:pPr marL="457200" indent="-457200" fontAlgn="base"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ru-RU" sz="3200" dirty="0" smtClean="0"/>
              <a:t>Качество жизни</a:t>
            </a:r>
          </a:p>
          <a:p>
            <a:pPr marL="457200" indent="-457200" fontAlgn="base"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ru-RU" sz="3200" dirty="0" smtClean="0"/>
              <a:t>Отношение </a:t>
            </a:r>
            <a:r>
              <a:rPr lang="ru-RU" sz="3200" dirty="0"/>
              <a:t>к жизни и </a:t>
            </a:r>
            <a:r>
              <a:rPr lang="ru-RU" sz="3200" dirty="0" smtClean="0"/>
              <a:t>смерти</a:t>
            </a:r>
          </a:p>
          <a:p>
            <a:pPr marL="457200" indent="-457200" fontAlgn="base"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ru-RU" sz="3200" dirty="0" smtClean="0"/>
              <a:t>Эффективная коммуникация</a:t>
            </a:r>
          </a:p>
          <a:p>
            <a:pPr marL="457200" indent="-457200" fontAlgn="base"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ru-RU" sz="3200" dirty="0" smtClean="0"/>
              <a:t>Образование/информирование общества</a:t>
            </a:r>
          </a:p>
          <a:p>
            <a:pPr marL="457200" indent="-457200" fontAlgn="base"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ru-RU" sz="3200" dirty="0" smtClean="0"/>
              <a:t>Горе </a:t>
            </a:r>
            <a:r>
              <a:rPr lang="ru-RU" sz="3200" dirty="0"/>
              <a:t>и тяжелая утрата</a:t>
            </a:r>
          </a:p>
        </p:txBody>
      </p:sp>
    </p:spTree>
    <p:extLst>
      <p:ext uri="{BB962C8B-B14F-4D97-AF65-F5344CB8AC3E}">
        <p14:creationId xmlns:p14="http://schemas.microsoft.com/office/powerpoint/2010/main" val="4176387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C:\Users\Sveta\Desktop\3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4943" y="6597352"/>
            <a:ext cx="9158943" cy="2614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9" name="Группа 8"/>
          <p:cNvGrpSpPr/>
          <p:nvPr/>
        </p:nvGrpSpPr>
        <p:grpSpPr>
          <a:xfrm>
            <a:off x="1" y="-66944"/>
            <a:ext cx="9138308" cy="849204"/>
            <a:chOff x="1" y="-66944"/>
            <a:chExt cx="9138308" cy="849204"/>
          </a:xfrm>
        </p:grpSpPr>
        <p:grpSp>
          <p:nvGrpSpPr>
            <p:cNvPr id="8" name="Группа 7"/>
            <p:cNvGrpSpPr/>
            <p:nvPr/>
          </p:nvGrpSpPr>
          <p:grpSpPr>
            <a:xfrm>
              <a:off x="1" y="-66944"/>
              <a:ext cx="9138308" cy="687632"/>
              <a:chOff x="1" y="-66944"/>
              <a:chExt cx="9138308" cy="687632"/>
            </a:xfrm>
          </p:grpSpPr>
          <p:pic>
            <p:nvPicPr>
              <p:cNvPr id="5" name="Picture 2" descr="C:\Users\Sveta\Desktop\1.png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" y="0"/>
                <a:ext cx="9138308" cy="620688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3074" name="Picture 2" descr="C:\Users\Sveta\Desktop\6.png"/>
              <p:cNvPicPr>
                <a:picLocks noChangeAspect="1" noChangeArrowheads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63826" r="1" b="65211"/>
              <a:stretch/>
            </p:blipFill>
            <p:spPr bwMode="auto">
              <a:xfrm rot="170435" flipV="1">
                <a:off x="1713" y="-66944"/>
                <a:ext cx="3537128" cy="44631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pic>
          <p:nvPicPr>
            <p:cNvPr id="3075" name="Picture 3" descr="C:\Users\Sveta\Desktop\7.pn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9312" y="-1"/>
              <a:ext cx="740778" cy="78226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" name="Picture 5" descr="C:\Users\Sveta\Desktop\Без имени-1.png"/>
            <p:cNvPicPr>
              <a:picLocks noChangeAspect="1" noChangeArrowheads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3276" b="8351"/>
            <a:stretch/>
          </p:blipFill>
          <p:spPr bwMode="auto">
            <a:xfrm>
              <a:off x="586007" y="124461"/>
              <a:ext cx="672333" cy="447173"/>
            </a:xfrm>
            <a:prstGeom prst="rect">
              <a:avLst/>
            </a:prstGeom>
            <a:noFill/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3" name="Прямоугольник 2"/>
          <p:cNvSpPr/>
          <p:nvPr/>
        </p:nvSpPr>
        <p:spPr>
          <a:xfrm>
            <a:off x="899592" y="1443840"/>
            <a:ext cx="741682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0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ru-RU" sz="2000" dirty="0" smtClean="0"/>
          </a:p>
        </p:txBody>
      </p:sp>
      <p:pic>
        <p:nvPicPr>
          <p:cNvPr id="12" name="Shape 319"/>
          <p:cNvPicPr preferRelativeResize="0"/>
          <p:nvPr/>
        </p:nvPicPr>
        <p:blipFill>
          <a:blip r:embed="rId7" cstate="print">
            <a:alphaModFix/>
          </a:blip>
          <a:stretch>
            <a:fillRect/>
          </a:stretch>
        </p:blipFill>
        <p:spPr>
          <a:xfrm>
            <a:off x="626850" y="948400"/>
            <a:ext cx="7890300" cy="52865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981616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C:\Users\Sveta\Desktop\3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4943" y="6597352"/>
            <a:ext cx="9158943" cy="2614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9" name="Группа 8"/>
          <p:cNvGrpSpPr/>
          <p:nvPr/>
        </p:nvGrpSpPr>
        <p:grpSpPr>
          <a:xfrm>
            <a:off x="1" y="-66944"/>
            <a:ext cx="9138308" cy="849204"/>
            <a:chOff x="1" y="-66944"/>
            <a:chExt cx="9138308" cy="849204"/>
          </a:xfrm>
        </p:grpSpPr>
        <p:grpSp>
          <p:nvGrpSpPr>
            <p:cNvPr id="8" name="Группа 7"/>
            <p:cNvGrpSpPr/>
            <p:nvPr/>
          </p:nvGrpSpPr>
          <p:grpSpPr>
            <a:xfrm>
              <a:off x="1" y="-66944"/>
              <a:ext cx="9138308" cy="687632"/>
              <a:chOff x="1" y="-66944"/>
              <a:chExt cx="9138308" cy="687632"/>
            </a:xfrm>
          </p:grpSpPr>
          <p:pic>
            <p:nvPicPr>
              <p:cNvPr id="5" name="Picture 2" descr="C:\Users\Sveta\Desktop\1.png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" y="0"/>
                <a:ext cx="9138308" cy="620688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3074" name="Picture 2" descr="C:\Users\Sveta\Desktop\6.png"/>
              <p:cNvPicPr>
                <a:picLocks noChangeAspect="1" noChangeArrowheads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63826" r="1" b="65211"/>
              <a:stretch/>
            </p:blipFill>
            <p:spPr bwMode="auto">
              <a:xfrm rot="170435" flipV="1">
                <a:off x="1713" y="-66944"/>
                <a:ext cx="3537128" cy="44631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pic>
          <p:nvPicPr>
            <p:cNvPr id="3075" name="Picture 3" descr="C:\Users\Sveta\Desktop\7.pn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9312" y="-1"/>
              <a:ext cx="740778" cy="78226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" name="Picture 5" descr="C:\Users\Sveta\Desktop\Без имени-1.png"/>
            <p:cNvPicPr>
              <a:picLocks noChangeAspect="1" noChangeArrowheads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3276" b="8351"/>
            <a:stretch/>
          </p:blipFill>
          <p:spPr bwMode="auto">
            <a:xfrm>
              <a:off x="586007" y="124461"/>
              <a:ext cx="672333" cy="447173"/>
            </a:xfrm>
            <a:prstGeom prst="rect">
              <a:avLst/>
            </a:prstGeom>
            <a:noFill/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3" name="Прямоугольник 2"/>
          <p:cNvSpPr/>
          <p:nvPr/>
        </p:nvSpPr>
        <p:spPr>
          <a:xfrm>
            <a:off x="899592" y="1196752"/>
            <a:ext cx="741682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/>
              <a:t>Контакты:</a:t>
            </a:r>
            <a:endParaRPr lang="ru-RU" sz="4000" b="1" dirty="0" smtClean="0"/>
          </a:p>
        </p:txBody>
      </p:sp>
      <p:sp>
        <p:nvSpPr>
          <p:cNvPr id="2" name="Прямоугольник 1"/>
          <p:cNvSpPr/>
          <p:nvPr/>
        </p:nvSpPr>
        <p:spPr>
          <a:xfrm>
            <a:off x="323527" y="2196147"/>
            <a:ext cx="8814781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74320" lvl="0" indent="-117475">
              <a:spcBef>
                <a:spcPts val="0"/>
              </a:spcBef>
              <a:buSzPts val="2850"/>
              <a:buNone/>
            </a:pPr>
            <a:r>
              <a:rPr lang="ru-RU" sz="4000" b="1" dirty="0" err="1"/>
              <a:t>Карпетченко</a:t>
            </a:r>
            <a:r>
              <a:rPr lang="ru-RU" sz="4000" b="1" dirty="0"/>
              <a:t> Наталья</a:t>
            </a:r>
            <a:endParaRPr lang="ru-RU" sz="4000" dirty="0"/>
          </a:p>
          <a:p>
            <a:pPr marL="274320" lvl="0" indent="-117475">
              <a:spcBef>
                <a:spcPts val="0"/>
              </a:spcBef>
              <a:buSzPts val="2850"/>
              <a:buNone/>
            </a:pPr>
            <a:r>
              <a:rPr lang="ru-RU" sz="4000" b="1" dirty="0">
                <a:solidFill>
                  <a:srgbClr val="C00000"/>
                </a:solidFill>
              </a:rPr>
              <a:t>8-913-683-2238</a:t>
            </a:r>
            <a:endParaRPr lang="ru-RU" sz="4000" dirty="0">
              <a:solidFill>
                <a:srgbClr val="C00000"/>
              </a:solidFill>
            </a:endParaRPr>
          </a:p>
          <a:p>
            <a:pPr marL="274320" lvl="0" indent="-117475">
              <a:spcBef>
                <a:spcPts val="0"/>
              </a:spcBef>
              <a:buSzPts val="2850"/>
              <a:buNone/>
            </a:pPr>
            <a:endParaRPr lang="ru-RU" sz="4000" b="1" dirty="0"/>
          </a:p>
          <a:p>
            <a:pPr marL="274320" lvl="0" indent="-117475">
              <a:spcBef>
                <a:spcPts val="0"/>
              </a:spcBef>
              <a:buNone/>
            </a:pPr>
            <a:r>
              <a:rPr lang="ru-RU" sz="4000" b="1" dirty="0" smtClean="0">
                <a:solidFill>
                  <a:schemeClr val="accent3">
                    <a:lumMod val="50000"/>
                  </a:schemeClr>
                </a:solidFill>
              </a:rPr>
              <a:t>Благотворительный Фонд </a:t>
            </a:r>
          </a:p>
          <a:p>
            <a:pPr marL="274320" lvl="0" indent="-117475">
              <a:spcBef>
                <a:spcPts val="0"/>
              </a:spcBef>
              <a:buNone/>
            </a:pPr>
            <a:r>
              <a:rPr lang="ru-RU" sz="4000" b="1" dirty="0" smtClean="0">
                <a:solidFill>
                  <a:schemeClr val="accent3">
                    <a:lumMod val="50000"/>
                  </a:schemeClr>
                </a:solidFill>
              </a:rPr>
              <a:t>“</a:t>
            </a:r>
            <a:r>
              <a:rPr lang="ru-RU" sz="4000" b="1" dirty="0">
                <a:solidFill>
                  <a:schemeClr val="accent3">
                    <a:lumMod val="50000"/>
                  </a:schemeClr>
                </a:solidFill>
              </a:rPr>
              <a:t>Обнимая небо”: </a:t>
            </a:r>
            <a:r>
              <a:rPr lang="ru-RU" sz="4000" b="1" dirty="0" err="1" smtClean="0">
                <a:solidFill>
                  <a:srgbClr val="C00000"/>
                </a:solidFill>
              </a:rPr>
              <a:t>г.Омск,Спартаковская</a:t>
            </a:r>
            <a:r>
              <a:rPr lang="ru-RU" sz="4000" b="1" dirty="0">
                <a:solidFill>
                  <a:srgbClr val="C00000"/>
                </a:solidFill>
              </a:rPr>
              <a:t>, 3</a:t>
            </a:r>
            <a:endParaRPr lang="ru-RU" sz="4000" dirty="0">
              <a:solidFill>
                <a:srgbClr val="C00000"/>
              </a:solidFill>
            </a:endParaRPr>
          </a:p>
          <a:p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6611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C:\Users\Sveta\Desktop\3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4943" y="6597352"/>
            <a:ext cx="9158943" cy="2614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475656" y="764704"/>
            <a:ext cx="6192688" cy="8036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ru-RU" sz="45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ВОЗ</a:t>
            </a:r>
            <a:endParaRPr lang="ru-RU" sz="45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251520" y="1843995"/>
            <a:ext cx="8712968" cy="4465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274320" lvl="0" indent="-274320">
              <a:buClr>
                <a:schemeClr val="accent3"/>
              </a:buClr>
              <a:buSzPts val="2470"/>
              <a:buFont typeface="Noto Sans Symbols"/>
              <a:buChar char="●"/>
            </a:pPr>
            <a:r>
              <a:rPr lang="ru-RU" sz="2800" dirty="0">
                <a:solidFill>
                  <a:schemeClr val="dk1"/>
                </a:solidFill>
                <a:ea typeface="Constantia"/>
                <a:cs typeface="Constantia"/>
                <a:sym typeface="Constantia"/>
              </a:rPr>
              <a:t>Паллиативная помощь – это подход, позволяющий улучшить качество жизни пациентов (детей и взрослых) и их семей, столкнувшихся с проблемами, связанными с опасным для жизни заболеванием, путем предотвращения и облегчения страданий за счет раннего выявления, тщательной оценке и лечения боли и других физических симптомов, а также оказания психосоциальной и духовной поддержки.</a:t>
            </a:r>
            <a:endParaRPr lang="ru-RU" sz="2800" dirty="0"/>
          </a:p>
          <a:p>
            <a:pPr marL="274320" lvl="0" indent="-274320">
              <a:spcBef>
                <a:spcPts val="520"/>
              </a:spcBef>
              <a:buClr>
                <a:schemeClr val="accent3"/>
              </a:buClr>
              <a:buSzPts val="650"/>
            </a:pPr>
            <a:r>
              <a:rPr lang="ru-RU" sz="2800" dirty="0">
                <a:solidFill>
                  <a:schemeClr val="dk1"/>
                </a:solidFill>
                <a:ea typeface="Constantia"/>
                <a:cs typeface="Constantia"/>
                <a:sym typeface="Constantia"/>
              </a:rPr>
              <a:t>*2002 г.</a:t>
            </a:r>
            <a:endParaRPr lang="ru-RU" sz="2800" dirty="0"/>
          </a:p>
        </p:txBody>
      </p:sp>
      <p:grpSp>
        <p:nvGrpSpPr>
          <p:cNvPr id="9" name="Группа 8"/>
          <p:cNvGrpSpPr/>
          <p:nvPr/>
        </p:nvGrpSpPr>
        <p:grpSpPr>
          <a:xfrm>
            <a:off x="1" y="-66944"/>
            <a:ext cx="9138308" cy="849204"/>
            <a:chOff x="1" y="-66944"/>
            <a:chExt cx="9138308" cy="849204"/>
          </a:xfrm>
        </p:grpSpPr>
        <p:grpSp>
          <p:nvGrpSpPr>
            <p:cNvPr id="8" name="Группа 7"/>
            <p:cNvGrpSpPr/>
            <p:nvPr/>
          </p:nvGrpSpPr>
          <p:grpSpPr>
            <a:xfrm>
              <a:off x="1" y="-66944"/>
              <a:ext cx="9138308" cy="687632"/>
              <a:chOff x="1" y="-66944"/>
              <a:chExt cx="9138308" cy="687632"/>
            </a:xfrm>
          </p:grpSpPr>
          <p:pic>
            <p:nvPicPr>
              <p:cNvPr id="5" name="Picture 2" descr="C:\Users\Sveta\Desktop\1.png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" y="0"/>
                <a:ext cx="9138308" cy="620688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3074" name="Picture 2" descr="C:\Users\Sveta\Desktop\6.png"/>
              <p:cNvPicPr>
                <a:picLocks noChangeAspect="1" noChangeArrowheads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63826" r="1" b="65211"/>
              <a:stretch/>
            </p:blipFill>
            <p:spPr bwMode="auto">
              <a:xfrm rot="170435" flipV="1">
                <a:off x="1713" y="-66944"/>
                <a:ext cx="3537128" cy="44631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pic>
          <p:nvPicPr>
            <p:cNvPr id="3075" name="Picture 3" descr="C:\Users\Sveta\Desktop\7.pn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9312" y="-1"/>
              <a:ext cx="740778" cy="78226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" name="Picture 5" descr="C:\Users\Sveta\Desktop\Без имени-1.png"/>
            <p:cNvPicPr>
              <a:picLocks noChangeAspect="1" noChangeArrowheads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3276" b="8351"/>
            <a:stretch/>
          </p:blipFill>
          <p:spPr bwMode="auto">
            <a:xfrm>
              <a:off x="586007" y="124461"/>
              <a:ext cx="672333" cy="447173"/>
            </a:xfrm>
            <a:prstGeom prst="rect">
              <a:avLst/>
            </a:prstGeom>
            <a:noFill/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740922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C:\Users\Sveta\Desktop\3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4943" y="6597352"/>
            <a:ext cx="9158943" cy="2614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589250" y="764704"/>
            <a:ext cx="6192688" cy="6672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ru-RU" sz="3600" b="1" dirty="0">
                <a:solidFill>
                  <a:schemeClr val="accent3">
                    <a:lumMod val="50000"/>
                  </a:schemeClr>
                </a:solidFill>
              </a:rPr>
              <a:t>Качество жизни</a:t>
            </a:r>
            <a:endParaRPr lang="ru-RU" sz="3600" b="1" dirty="0"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251520" y="1581573"/>
            <a:ext cx="8712968" cy="39728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274320" lvl="0" indent="-274320">
              <a:spcBef>
                <a:spcPts val="0"/>
              </a:spcBef>
              <a:buSzPts val="650"/>
              <a:buNone/>
            </a:pPr>
            <a:r>
              <a:rPr lang="ru-RU" sz="2800" b="1" dirty="0">
                <a:solidFill>
                  <a:schemeClr val="accent3">
                    <a:lumMod val="50000"/>
                  </a:schemeClr>
                </a:solidFill>
              </a:rPr>
              <a:t>Главная задача паллиативной помощи </a:t>
            </a:r>
            <a:r>
              <a:rPr lang="ru-RU" sz="2800" b="1" dirty="0"/>
              <a:t>— </a:t>
            </a:r>
            <a:endParaRPr lang="ru-RU" sz="2800" dirty="0"/>
          </a:p>
          <a:p>
            <a:pPr marL="457200" lvl="0" indent="-457200"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ru-RU" sz="2800" dirty="0"/>
              <a:t>достижение, поддержка, сохранение и повышение, насколько это возможно, качества жизни </a:t>
            </a:r>
            <a:r>
              <a:rPr lang="ru-RU" sz="2800" dirty="0" smtClean="0"/>
              <a:t>пациента</a:t>
            </a:r>
            <a:endParaRPr lang="ru-RU" sz="2800" dirty="0" smtClean="0"/>
          </a:p>
          <a:p>
            <a:pPr lvl="0"/>
            <a:r>
              <a:rPr lang="ru-RU" sz="2800" dirty="0" smtClean="0"/>
              <a:t> </a:t>
            </a:r>
            <a:endParaRPr lang="ru-RU" sz="2800" dirty="0"/>
          </a:p>
          <a:p>
            <a:pPr marL="457200" lvl="0" indent="-457200"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ru-RU" sz="2800" dirty="0"/>
              <a:t> улучшение качества жизни пациента в соответствии с его представлениями и </a:t>
            </a:r>
            <a:r>
              <a:rPr lang="ru-RU" sz="2800" dirty="0" smtClean="0"/>
              <a:t>пожеланиями</a:t>
            </a:r>
            <a:endParaRPr lang="ru-RU" sz="2800" dirty="0" smtClean="0"/>
          </a:p>
          <a:p>
            <a:pPr lvl="0"/>
            <a:endParaRPr lang="ru-RU" sz="2800" dirty="0"/>
          </a:p>
          <a:p>
            <a:pPr marL="457200" lvl="0" indent="-457200"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ru-RU" sz="2800" dirty="0"/>
              <a:t>нет качества жизни -нет паллиатива</a:t>
            </a:r>
          </a:p>
          <a:p>
            <a:pPr marL="274320" lvl="0" indent="-274320">
              <a:spcBef>
                <a:spcPts val="520"/>
              </a:spcBef>
              <a:buClr>
                <a:schemeClr val="accent3"/>
              </a:buClr>
              <a:buSzPts val="650"/>
            </a:pPr>
            <a:endParaRPr lang="ru-RU" sz="2400" dirty="0"/>
          </a:p>
        </p:txBody>
      </p:sp>
      <p:grpSp>
        <p:nvGrpSpPr>
          <p:cNvPr id="9" name="Группа 8"/>
          <p:cNvGrpSpPr/>
          <p:nvPr/>
        </p:nvGrpSpPr>
        <p:grpSpPr>
          <a:xfrm>
            <a:off x="1" y="-66944"/>
            <a:ext cx="9138308" cy="849204"/>
            <a:chOff x="1" y="-66944"/>
            <a:chExt cx="9138308" cy="849204"/>
          </a:xfrm>
        </p:grpSpPr>
        <p:grpSp>
          <p:nvGrpSpPr>
            <p:cNvPr id="8" name="Группа 7"/>
            <p:cNvGrpSpPr/>
            <p:nvPr/>
          </p:nvGrpSpPr>
          <p:grpSpPr>
            <a:xfrm>
              <a:off x="1" y="-66944"/>
              <a:ext cx="9138308" cy="687632"/>
              <a:chOff x="1" y="-66944"/>
              <a:chExt cx="9138308" cy="687632"/>
            </a:xfrm>
          </p:grpSpPr>
          <p:pic>
            <p:nvPicPr>
              <p:cNvPr id="5" name="Picture 2" descr="C:\Users\Sveta\Desktop\1.png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" y="0"/>
                <a:ext cx="9138308" cy="620688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3074" name="Picture 2" descr="C:\Users\Sveta\Desktop\6.png"/>
              <p:cNvPicPr>
                <a:picLocks noChangeAspect="1" noChangeArrowheads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63826" r="1" b="65211"/>
              <a:stretch/>
            </p:blipFill>
            <p:spPr bwMode="auto">
              <a:xfrm rot="170435" flipV="1">
                <a:off x="1713" y="-66944"/>
                <a:ext cx="3537128" cy="44631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pic>
          <p:nvPicPr>
            <p:cNvPr id="3075" name="Picture 3" descr="C:\Users\Sveta\Desktop\7.pn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9312" y="-1"/>
              <a:ext cx="740778" cy="78226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" name="Picture 5" descr="C:\Users\Sveta\Desktop\Без имени-1.png"/>
            <p:cNvPicPr>
              <a:picLocks noChangeAspect="1" noChangeArrowheads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3276" b="8351"/>
            <a:stretch/>
          </p:blipFill>
          <p:spPr bwMode="auto">
            <a:xfrm>
              <a:off x="586007" y="124461"/>
              <a:ext cx="672333" cy="447173"/>
            </a:xfrm>
            <a:prstGeom prst="rect">
              <a:avLst/>
            </a:prstGeom>
            <a:noFill/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648906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C:\Users\Sveta\Desktop\3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4943" y="6597352"/>
            <a:ext cx="9158943" cy="2614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589250" y="764704"/>
            <a:ext cx="7159214" cy="10402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ru-RU" sz="2800" b="1" dirty="0">
                <a:solidFill>
                  <a:srgbClr val="C00000"/>
                </a:solidFill>
                <a:latin typeface="+mj-lt"/>
                <a:ea typeface="Calibri"/>
                <a:cs typeface="Calibri"/>
                <a:sym typeface="Calibri"/>
              </a:rPr>
              <a:t>Междисциплинарный подход в паллиативной помощи</a:t>
            </a:r>
            <a:endParaRPr lang="ru-RU" sz="28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grpSp>
        <p:nvGrpSpPr>
          <p:cNvPr id="9" name="Группа 8"/>
          <p:cNvGrpSpPr/>
          <p:nvPr/>
        </p:nvGrpSpPr>
        <p:grpSpPr>
          <a:xfrm>
            <a:off x="1" y="-66944"/>
            <a:ext cx="9138308" cy="849204"/>
            <a:chOff x="1" y="-66944"/>
            <a:chExt cx="9138308" cy="849204"/>
          </a:xfrm>
        </p:grpSpPr>
        <p:grpSp>
          <p:nvGrpSpPr>
            <p:cNvPr id="8" name="Группа 7"/>
            <p:cNvGrpSpPr/>
            <p:nvPr/>
          </p:nvGrpSpPr>
          <p:grpSpPr>
            <a:xfrm>
              <a:off x="1" y="-66944"/>
              <a:ext cx="9138308" cy="687632"/>
              <a:chOff x="1" y="-66944"/>
              <a:chExt cx="9138308" cy="687632"/>
            </a:xfrm>
          </p:grpSpPr>
          <p:pic>
            <p:nvPicPr>
              <p:cNvPr id="5" name="Picture 2" descr="C:\Users\Sveta\Desktop\1.png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" y="0"/>
                <a:ext cx="9138308" cy="620688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3074" name="Picture 2" descr="C:\Users\Sveta\Desktop\6.png"/>
              <p:cNvPicPr>
                <a:picLocks noChangeAspect="1" noChangeArrowheads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63826" r="1" b="65211"/>
              <a:stretch/>
            </p:blipFill>
            <p:spPr bwMode="auto">
              <a:xfrm rot="170435" flipV="1">
                <a:off x="1713" y="-66944"/>
                <a:ext cx="3537128" cy="44631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pic>
          <p:nvPicPr>
            <p:cNvPr id="3075" name="Picture 3" descr="C:\Users\Sveta\Desktop\7.pn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9312" y="-1"/>
              <a:ext cx="740778" cy="78226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" name="Picture 5" descr="C:\Users\Sveta\Desktop\Без имени-1.png"/>
            <p:cNvPicPr>
              <a:picLocks noChangeAspect="1" noChangeArrowheads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3276" b="8351"/>
            <a:stretch/>
          </p:blipFill>
          <p:spPr bwMode="auto">
            <a:xfrm>
              <a:off x="586007" y="124461"/>
              <a:ext cx="672333" cy="447173"/>
            </a:xfrm>
            <a:prstGeom prst="rect">
              <a:avLst/>
            </a:prstGeom>
            <a:noFill/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13" name="Shape 107"/>
          <p:cNvPicPr preferRelativeResize="0">
            <a:picLocks/>
          </p:cNvPicPr>
          <p:nvPr/>
        </p:nvPicPr>
        <p:blipFill rotWithShape="1">
          <a:blip r:embed="rId7" cstate="print">
            <a:alphaModFix/>
          </a:blip>
          <a:srcRect/>
          <a:stretch/>
        </p:blipFill>
        <p:spPr>
          <a:xfrm>
            <a:off x="983809" y="1935163"/>
            <a:ext cx="7176381" cy="438943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808380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C:\Users\Sveta\Desktop\3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4943" y="6597352"/>
            <a:ext cx="9158943" cy="2614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983809" y="740927"/>
            <a:ext cx="7955809" cy="10134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ru-RU" sz="2800" b="1" dirty="0">
                <a:solidFill>
                  <a:srgbClr val="C00000"/>
                </a:solidFill>
                <a:ea typeface="Calibri"/>
                <a:cs typeface="Calibri"/>
                <a:sym typeface="Calibri"/>
              </a:rPr>
              <a:t>Статистика потребности в паллиативной помощи в конце жизни по возрастным группам (*ВОЗ)</a:t>
            </a:r>
            <a:endParaRPr lang="ru-RU" sz="28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grpSp>
        <p:nvGrpSpPr>
          <p:cNvPr id="9" name="Группа 8"/>
          <p:cNvGrpSpPr/>
          <p:nvPr/>
        </p:nvGrpSpPr>
        <p:grpSpPr>
          <a:xfrm>
            <a:off x="1" y="-66944"/>
            <a:ext cx="9138308" cy="849204"/>
            <a:chOff x="1" y="-66944"/>
            <a:chExt cx="9138308" cy="849204"/>
          </a:xfrm>
        </p:grpSpPr>
        <p:grpSp>
          <p:nvGrpSpPr>
            <p:cNvPr id="8" name="Группа 7"/>
            <p:cNvGrpSpPr/>
            <p:nvPr/>
          </p:nvGrpSpPr>
          <p:grpSpPr>
            <a:xfrm>
              <a:off x="1" y="-66944"/>
              <a:ext cx="9138308" cy="687632"/>
              <a:chOff x="1" y="-66944"/>
              <a:chExt cx="9138308" cy="687632"/>
            </a:xfrm>
          </p:grpSpPr>
          <p:pic>
            <p:nvPicPr>
              <p:cNvPr id="5" name="Picture 2" descr="C:\Users\Sveta\Desktop\1.png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" y="0"/>
                <a:ext cx="9138308" cy="620688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3074" name="Picture 2" descr="C:\Users\Sveta\Desktop\6.png"/>
              <p:cNvPicPr>
                <a:picLocks noChangeAspect="1" noChangeArrowheads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63826" r="1" b="65211"/>
              <a:stretch/>
            </p:blipFill>
            <p:spPr bwMode="auto">
              <a:xfrm rot="170435" flipV="1">
                <a:off x="1713" y="-66944"/>
                <a:ext cx="3537128" cy="44631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pic>
          <p:nvPicPr>
            <p:cNvPr id="3075" name="Picture 3" descr="C:\Users\Sveta\Desktop\7.pn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9312" y="-1"/>
              <a:ext cx="740778" cy="78226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" name="Picture 5" descr="C:\Users\Sveta\Desktop\Без имени-1.png"/>
            <p:cNvPicPr>
              <a:picLocks noChangeAspect="1" noChangeArrowheads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3276" b="8351"/>
            <a:stretch/>
          </p:blipFill>
          <p:spPr bwMode="auto">
            <a:xfrm>
              <a:off x="586007" y="124461"/>
              <a:ext cx="672333" cy="447173"/>
            </a:xfrm>
            <a:prstGeom prst="rect">
              <a:avLst/>
            </a:prstGeom>
            <a:noFill/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13" name="Shape 107"/>
          <p:cNvPicPr preferRelativeResize="0">
            <a:picLocks/>
          </p:cNvPicPr>
          <p:nvPr/>
        </p:nvPicPr>
        <p:blipFill rotWithShape="1">
          <a:blip r:embed="rId7" cstate="print">
            <a:alphaModFix/>
          </a:blip>
          <a:srcRect/>
          <a:stretch/>
        </p:blipFill>
        <p:spPr>
          <a:xfrm>
            <a:off x="983809" y="1935163"/>
            <a:ext cx="7176381" cy="4389437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Shape 114"/>
          <p:cNvPicPr preferRelativeResize="0"/>
          <p:nvPr/>
        </p:nvPicPr>
        <p:blipFill rotWithShape="1">
          <a:blip r:embed="rId8" cstate="print">
            <a:alphaModFix/>
          </a:blip>
          <a:srcRect/>
          <a:stretch/>
        </p:blipFill>
        <p:spPr>
          <a:xfrm>
            <a:off x="1237806" y="1892829"/>
            <a:ext cx="6901600" cy="4389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866464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C:\Users\Sveta\Desktop\3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4943" y="6597352"/>
            <a:ext cx="9158943" cy="2614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983809" y="740927"/>
            <a:ext cx="7955809" cy="10134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ru-RU" sz="2800" b="1" dirty="0">
                <a:solidFill>
                  <a:srgbClr val="C00000"/>
                </a:solidFill>
                <a:ea typeface="Calibri"/>
                <a:cs typeface="Calibri"/>
                <a:sym typeface="Calibri"/>
              </a:rPr>
              <a:t>Статистика потребности в паллиативной помощи в конце жизни по профилю заболевания (*ВОЗ)</a:t>
            </a:r>
            <a:endParaRPr lang="ru-RU" sz="28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grpSp>
        <p:nvGrpSpPr>
          <p:cNvPr id="9" name="Группа 8"/>
          <p:cNvGrpSpPr/>
          <p:nvPr/>
        </p:nvGrpSpPr>
        <p:grpSpPr>
          <a:xfrm>
            <a:off x="1" y="-66944"/>
            <a:ext cx="9138308" cy="849204"/>
            <a:chOff x="1" y="-66944"/>
            <a:chExt cx="9138308" cy="849204"/>
          </a:xfrm>
        </p:grpSpPr>
        <p:grpSp>
          <p:nvGrpSpPr>
            <p:cNvPr id="8" name="Группа 7"/>
            <p:cNvGrpSpPr/>
            <p:nvPr/>
          </p:nvGrpSpPr>
          <p:grpSpPr>
            <a:xfrm>
              <a:off x="1" y="-66944"/>
              <a:ext cx="9138308" cy="687632"/>
              <a:chOff x="1" y="-66944"/>
              <a:chExt cx="9138308" cy="687632"/>
            </a:xfrm>
          </p:grpSpPr>
          <p:pic>
            <p:nvPicPr>
              <p:cNvPr id="5" name="Picture 2" descr="C:\Users\Sveta\Desktop\1.png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" y="0"/>
                <a:ext cx="9138308" cy="620688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3074" name="Picture 2" descr="C:\Users\Sveta\Desktop\6.png"/>
              <p:cNvPicPr>
                <a:picLocks noChangeAspect="1" noChangeArrowheads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63826" r="1" b="65211"/>
              <a:stretch/>
            </p:blipFill>
            <p:spPr bwMode="auto">
              <a:xfrm rot="170435" flipV="1">
                <a:off x="1713" y="-66944"/>
                <a:ext cx="3537128" cy="44631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pic>
          <p:nvPicPr>
            <p:cNvPr id="3075" name="Picture 3" descr="C:\Users\Sveta\Desktop\7.pn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9312" y="-1"/>
              <a:ext cx="740778" cy="78226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" name="Picture 5" descr="C:\Users\Sveta\Desktop\Без имени-1.png"/>
            <p:cNvPicPr>
              <a:picLocks noChangeAspect="1" noChangeArrowheads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3276" b="8351"/>
            <a:stretch/>
          </p:blipFill>
          <p:spPr bwMode="auto">
            <a:xfrm>
              <a:off x="586007" y="124461"/>
              <a:ext cx="672333" cy="447173"/>
            </a:xfrm>
            <a:prstGeom prst="rect">
              <a:avLst/>
            </a:prstGeom>
            <a:noFill/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14" name="Shape 121"/>
          <p:cNvPicPr preferRelativeResize="0"/>
          <p:nvPr/>
        </p:nvPicPr>
        <p:blipFill rotWithShape="1">
          <a:blip r:embed="rId7" cstate="print">
            <a:alphaModFix/>
          </a:blip>
          <a:srcRect/>
          <a:stretch/>
        </p:blipFill>
        <p:spPr>
          <a:xfrm>
            <a:off x="1133800" y="1935475"/>
            <a:ext cx="6571800" cy="46189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635206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C:\Users\Sveta\Desktop\3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4943" y="6597352"/>
            <a:ext cx="9158943" cy="2614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983809" y="740927"/>
            <a:ext cx="7955809" cy="8818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ru-RU" sz="2400" b="1" dirty="0">
                <a:solidFill>
                  <a:srgbClr val="C00000"/>
                </a:solidFill>
              </a:rPr>
              <a:t>ОБЩИЕ КРИТЕРИИ ОТНЕСЕНИЯ К НУЖДАЮЩИМСЯ В ПАЛЛИАТИВНОЙ МЕДИЦИНСКОЙ ПОМОЩИ</a:t>
            </a:r>
            <a:endParaRPr lang="ru-RU" sz="24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grpSp>
        <p:nvGrpSpPr>
          <p:cNvPr id="9" name="Группа 8"/>
          <p:cNvGrpSpPr/>
          <p:nvPr/>
        </p:nvGrpSpPr>
        <p:grpSpPr>
          <a:xfrm>
            <a:off x="1" y="-66944"/>
            <a:ext cx="9138308" cy="849204"/>
            <a:chOff x="1" y="-66944"/>
            <a:chExt cx="9138308" cy="849204"/>
          </a:xfrm>
        </p:grpSpPr>
        <p:grpSp>
          <p:nvGrpSpPr>
            <p:cNvPr id="8" name="Группа 7"/>
            <p:cNvGrpSpPr/>
            <p:nvPr/>
          </p:nvGrpSpPr>
          <p:grpSpPr>
            <a:xfrm>
              <a:off x="1" y="-66944"/>
              <a:ext cx="9138308" cy="687632"/>
              <a:chOff x="1" y="-66944"/>
              <a:chExt cx="9138308" cy="687632"/>
            </a:xfrm>
          </p:grpSpPr>
          <p:pic>
            <p:nvPicPr>
              <p:cNvPr id="5" name="Picture 2" descr="C:\Users\Sveta\Desktop\1.png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" y="0"/>
                <a:ext cx="9138308" cy="620688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3074" name="Picture 2" descr="C:\Users\Sveta\Desktop\6.png"/>
              <p:cNvPicPr>
                <a:picLocks noChangeAspect="1" noChangeArrowheads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63826" r="1" b="65211"/>
              <a:stretch/>
            </p:blipFill>
            <p:spPr bwMode="auto">
              <a:xfrm rot="170435" flipV="1">
                <a:off x="1713" y="-66944"/>
                <a:ext cx="3537128" cy="44631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pic>
          <p:nvPicPr>
            <p:cNvPr id="3075" name="Picture 3" descr="C:\Users\Sveta\Desktop\7.pn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9312" y="-1"/>
              <a:ext cx="740778" cy="78226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" name="Picture 5" descr="C:\Users\Sveta\Desktop\Без имени-1.png"/>
            <p:cNvPicPr>
              <a:picLocks noChangeAspect="1" noChangeArrowheads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3276" b="8351"/>
            <a:stretch/>
          </p:blipFill>
          <p:spPr bwMode="auto">
            <a:xfrm>
              <a:off x="586007" y="124461"/>
              <a:ext cx="672333" cy="447173"/>
            </a:xfrm>
            <a:prstGeom prst="rect">
              <a:avLst/>
            </a:prstGeom>
            <a:noFill/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3" name="Прямоугольник 2"/>
          <p:cNvSpPr/>
          <p:nvPr/>
        </p:nvSpPr>
        <p:spPr>
          <a:xfrm>
            <a:off x="251520" y="1443840"/>
            <a:ext cx="8496944" cy="49552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0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ru-RU" sz="2000" dirty="0" smtClean="0"/>
          </a:p>
          <a:p>
            <a:pPr marL="342900" indent="-342900"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ru-RU" sz="2400" dirty="0" smtClean="0"/>
              <a:t>Предполагаемая </a:t>
            </a:r>
            <a:r>
              <a:rPr lang="ru-RU" sz="2400" dirty="0"/>
              <a:t>продолжительность жизни пациента менее 1 </a:t>
            </a:r>
            <a:r>
              <a:rPr lang="ru-RU" sz="2400" dirty="0" smtClean="0"/>
              <a:t>года</a:t>
            </a:r>
          </a:p>
          <a:p>
            <a:pPr>
              <a:buClr>
                <a:srgbClr val="C00000"/>
              </a:buClr>
            </a:pPr>
            <a:endParaRPr lang="ru-RU" sz="900" dirty="0" smtClean="0"/>
          </a:p>
          <a:p>
            <a:pPr marL="342900" indent="-342900"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ru-RU" sz="2400" dirty="0" smtClean="0"/>
              <a:t>Снижение </a:t>
            </a:r>
            <a:r>
              <a:rPr lang="ru-RU" sz="2400" dirty="0"/>
              <a:t>функциональной активности (общее состояние по шкале </a:t>
            </a:r>
            <a:r>
              <a:rPr lang="ru-RU" sz="2400" dirty="0" err="1"/>
              <a:t>Карновского</a:t>
            </a:r>
            <a:r>
              <a:rPr lang="ru-RU" sz="2400" dirty="0"/>
              <a:t> &lt; 50</a:t>
            </a:r>
            <a:r>
              <a:rPr lang="ru-RU" sz="2400" dirty="0" smtClean="0"/>
              <a:t>%</a:t>
            </a:r>
          </a:p>
          <a:p>
            <a:pPr>
              <a:buClr>
                <a:srgbClr val="C00000"/>
              </a:buClr>
            </a:pPr>
            <a:endParaRPr lang="ru-RU" sz="900" dirty="0" smtClean="0"/>
          </a:p>
          <a:p>
            <a:pPr marL="342900" indent="-342900"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ru-RU" sz="2400" dirty="0" smtClean="0"/>
              <a:t>Потеря </a:t>
            </a:r>
            <a:r>
              <a:rPr lang="ru-RU" sz="2400" dirty="0"/>
              <a:t>массы тела более чем на 10% за последние 6 </a:t>
            </a:r>
            <a:r>
              <a:rPr lang="ru-RU" sz="2400" dirty="0" smtClean="0"/>
              <a:t>мес.</a:t>
            </a:r>
          </a:p>
          <a:p>
            <a:pPr>
              <a:buClr>
                <a:srgbClr val="C00000"/>
              </a:buClr>
            </a:pPr>
            <a:endParaRPr lang="ru-RU" sz="900" dirty="0" smtClean="0"/>
          </a:p>
          <a:p>
            <a:pPr marL="342900" indent="-342900"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ru-RU" sz="2400" dirty="0" smtClean="0"/>
              <a:t>Уровень </a:t>
            </a:r>
            <a:r>
              <a:rPr lang="ru-RU" sz="2400" dirty="0"/>
              <a:t>сывороточного альбумина крови менее 25 </a:t>
            </a:r>
            <a:r>
              <a:rPr lang="ru-RU" sz="2400" dirty="0" smtClean="0"/>
              <a:t>г/л</a:t>
            </a:r>
          </a:p>
          <a:p>
            <a:pPr>
              <a:buClr>
                <a:srgbClr val="C00000"/>
              </a:buClr>
            </a:pPr>
            <a:endParaRPr lang="ru-RU" sz="900" dirty="0" smtClean="0"/>
          </a:p>
          <a:p>
            <a:pPr marL="342900" indent="-342900"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ru-RU" sz="2400" dirty="0" smtClean="0"/>
              <a:t>Ухудшение </a:t>
            </a:r>
            <a:r>
              <a:rPr lang="ru-RU" sz="2400" dirty="0"/>
              <a:t>общего состояния на фоне прогрессирования неизлечимого хронического заболевания и плохой прогноз, несмотря на оптимально проводимое специализированное лечение</a:t>
            </a:r>
          </a:p>
        </p:txBody>
      </p:sp>
    </p:spTree>
    <p:extLst>
      <p:ext uri="{BB962C8B-B14F-4D97-AF65-F5344CB8AC3E}">
        <p14:creationId xmlns:p14="http://schemas.microsoft.com/office/powerpoint/2010/main" val="2299520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C:\Users\Sveta\Desktop\3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4943" y="6597352"/>
            <a:ext cx="9158943" cy="2614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919701" y="734812"/>
            <a:ext cx="7955809" cy="8818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ru-RU" sz="2400" b="1" dirty="0">
                <a:solidFill>
                  <a:srgbClr val="C00000"/>
                </a:solidFill>
              </a:rPr>
              <a:t>ОБЩИЕ КРИТЕРИИ ОТНЕСЕНИЯ К НУЖДАЮЩИМСЯ В ПАЛЛИАТИВНОЙ МЕДИЦИНСКОЙ ПОМОЩИ</a:t>
            </a:r>
            <a:endParaRPr lang="ru-RU" sz="24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grpSp>
        <p:nvGrpSpPr>
          <p:cNvPr id="9" name="Группа 8"/>
          <p:cNvGrpSpPr/>
          <p:nvPr/>
        </p:nvGrpSpPr>
        <p:grpSpPr>
          <a:xfrm>
            <a:off x="1" y="-66944"/>
            <a:ext cx="9138308" cy="849204"/>
            <a:chOff x="1" y="-66944"/>
            <a:chExt cx="9138308" cy="849204"/>
          </a:xfrm>
        </p:grpSpPr>
        <p:grpSp>
          <p:nvGrpSpPr>
            <p:cNvPr id="8" name="Группа 7"/>
            <p:cNvGrpSpPr/>
            <p:nvPr/>
          </p:nvGrpSpPr>
          <p:grpSpPr>
            <a:xfrm>
              <a:off x="1" y="-66944"/>
              <a:ext cx="9138308" cy="687632"/>
              <a:chOff x="1" y="-66944"/>
              <a:chExt cx="9138308" cy="687632"/>
            </a:xfrm>
          </p:grpSpPr>
          <p:pic>
            <p:nvPicPr>
              <p:cNvPr id="5" name="Picture 2" descr="C:\Users\Sveta\Desktop\1.png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" y="0"/>
                <a:ext cx="9138308" cy="620688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3074" name="Picture 2" descr="C:\Users\Sveta\Desktop\6.png"/>
              <p:cNvPicPr>
                <a:picLocks noChangeAspect="1" noChangeArrowheads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63826" r="1" b="65211"/>
              <a:stretch/>
            </p:blipFill>
            <p:spPr bwMode="auto">
              <a:xfrm rot="170435" flipV="1">
                <a:off x="1713" y="-66944"/>
                <a:ext cx="3537128" cy="44631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pic>
          <p:nvPicPr>
            <p:cNvPr id="3075" name="Picture 3" descr="C:\Users\Sveta\Desktop\7.pn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9312" y="-1"/>
              <a:ext cx="740778" cy="78226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" name="Picture 5" descr="C:\Users\Sveta\Desktop\Без имени-1.png"/>
            <p:cNvPicPr>
              <a:picLocks noChangeAspect="1" noChangeArrowheads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3276" b="8351"/>
            <a:stretch/>
          </p:blipFill>
          <p:spPr bwMode="auto">
            <a:xfrm>
              <a:off x="586007" y="124461"/>
              <a:ext cx="672333" cy="447173"/>
            </a:xfrm>
            <a:prstGeom prst="rect">
              <a:avLst/>
            </a:prstGeom>
            <a:noFill/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3" name="Прямоугольник 2"/>
          <p:cNvSpPr/>
          <p:nvPr/>
        </p:nvSpPr>
        <p:spPr>
          <a:xfrm>
            <a:off x="899592" y="1443840"/>
            <a:ext cx="741682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0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ru-RU" sz="2000" dirty="0" smtClean="0"/>
          </a:p>
        </p:txBody>
      </p:sp>
      <p:pic>
        <p:nvPicPr>
          <p:cNvPr id="12" name="Shape 126"/>
          <p:cNvPicPr preferRelativeResize="0">
            <a:picLocks/>
          </p:cNvPicPr>
          <p:nvPr/>
        </p:nvPicPr>
        <p:blipFill rotWithShape="1">
          <a:blip r:embed="rId7" cstate="print">
            <a:alphaModFix/>
          </a:blip>
          <a:srcRect/>
          <a:stretch/>
        </p:blipFill>
        <p:spPr>
          <a:xfrm>
            <a:off x="1067471" y="1819335"/>
            <a:ext cx="7081066" cy="458145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983786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C:\Users\Sveta\Desktop\3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4943" y="6597352"/>
            <a:ext cx="9158943" cy="2614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063020" y="663528"/>
            <a:ext cx="7955809" cy="10402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ru-RU" sz="2800" b="1" dirty="0">
                <a:solidFill>
                  <a:srgbClr val="C00000"/>
                </a:solidFill>
                <a:ea typeface="Calibri"/>
                <a:cs typeface="Calibri"/>
                <a:sym typeface="Calibri"/>
              </a:rPr>
              <a:t>Первый московский хоспис </a:t>
            </a:r>
            <a:endParaRPr lang="ru-RU" sz="2800" b="1" dirty="0" smtClean="0">
              <a:solidFill>
                <a:srgbClr val="C00000"/>
              </a:solidFill>
              <a:ea typeface="Calibri"/>
              <a:cs typeface="Calibri"/>
              <a:sym typeface="Calibri"/>
            </a:endParaRPr>
          </a:p>
          <a:p>
            <a:pPr algn="ctr">
              <a:lnSpc>
                <a:spcPct val="110000"/>
              </a:lnSpc>
            </a:pPr>
            <a:r>
              <a:rPr lang="ru-RU" sz="2800" b="1" dirty="0" smtClean="0">
                <a:solidFill>
                  <a:srgbClr val="C00000"/>
                </a:solidFill>
                <a:ea typeface="Calibri"/>
                <a:cs typeface="Calibri"/>
                <a:sym typeface="Calibri"/>
              </a:rPr>
              <a:t>им </a:t>
            </a:r>
            <a:r>
              <a:rPr lang="ru-RU" sz="2800" b="1" dirty="0">
                <a:solidFill>
                  <a:srgbClr val="C00000"/>
                </a:solidFill>
                <a:ea typeface="Calibri"/>
                <a:cs typeface="Calibri"/>
                <a:sym typeface="Calibri"/>
              </a:rPr>
              <a:t>В.В. </a:t>
            </a:r>
            <a:r>
              <a:rPr lang="ru-RU" sz="2800" b="1" dirty="0" err="1">
                <a:solidFill>
                  <a:srgbClr val="C00000"/>
                </a:solidFill>
                <a:ea typeface="Calibri"/>
                <a:cs typeface="Calibri"/>
                <a:sym typeface="Calibri"/>
              </a:rPr>
              <a:t>Миллионщиковой</a:t>
            </a:r>
            <a:endParaRPr lang="ru-RU" sz="28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grpSp>
        <p:nvGrpSpPr>
          <p:cNvPr id="9" name="Группа 8"/>
          <p:cNvGrpSpPr/>
          <p:nvPr/>
        </p:nvGrpSpPr>
        <p:grpSpPr>
          <a:xfrm>
            <a:off x="1" y="-66944"/>
            <a:ext cx="9138308" cy="849204"/>
            <a:chOff x="1" y="-66944"/>
            <a:chExt cx="9138308" cy="849204"/>
          </a:xfrm>
        </p:grpSpPr>
        <p:grpSp>
          <p:nvGrpSpPr>
            <p:cNvPr id="8" name="Группа 7"/>
            <p:cNvGrpSpPr/>
            <p:nvPr/>
          </p:nvGrpSpPr>
          <p:grpSpPr>
            <a:xfrm>
              <a:off x="1" y="-66944"/>
              <a:ext cx="9138308" cy="687632"/>
              <a:chOff x="1" y="-66944"/>
              <a:chExt cx="9138308" cy="687632"/>
            </a:xfrm>
          </p:grpSpPr>
          <p:pic>
            <p:nvPicPr>
              <p:cNvPr id="5" name="Picture 2" descr="C:\Users\Sveta\Desktop\1.png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" y="0"/>
                <a:ext cx="9138308" cy="620688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3074" name="Picture 2" descr="C:\Users\Sveta\Desktop\6.png"/>
              <p:cNvPicPr>
                <a:picLocks noChangeAspect="1" noChangeArrowheads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63826" r="1" b="65211"/>
              <a:stretch/>
            </p:blipFill>
            <p:spPr bwMode="auto">
              <a:xfrm rot="170435" flipV="1">
                <a:off x="1713" y="-66944"/>
                <a:ext cx="3537128" cy="44631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pic>
          <p:nvPicPr>
            <p:cNvPr id="3075" name="Picture 3" descr="C:\Users\Sveta\Desktop\7.pn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9312" y="-1"/>
              <a:ext cx="740778" cy="78226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" name="Picture 5" descr="C:\Users\Sveta\Desktop\Без имени-1.png"/>
            <p:cNvPicPr>
              <a:picLocks noChangeAspect="1" noChangeArrowheads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3276" b="8351"/>
            <a:stretch/>
          </p:blipFill>
          <p:spPr bwMode="auto">
            <a:xfrm>
              <a:off x="586007" y="124461"/>
              <a:ext cx="672333" cy="447173"/>
            </a:xfrm>
            <a:prstGeom prst="rect">
              <a:avLst/>
            </a:prstGeom>
            <a:noFill/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3" name="Прямоугольник 2"/>
          <p:cNvSpPr/>
          <p:nvPr/>
        </p:nvSpPr>
        <p:spPr>
          <a:xfrm>
            <a:off x="899592" y="1443840"/>
            <a:ext cx="741682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0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ru-RU" sz="2000" dirty="0" smtClean="0"/>
          </a:p>
        </p:txBody>
      </p:sp>
      <p:pic>
        <p:nvPicPr>
          <p:cNvPr id="12" name="Shape 126"/>
          <p:cNvPicPr preferRelativeResize="0">
            <a:picLocks/>
          </p:cNvPicPr>
          <p:nvPr/>
        </p:nvPicPr>
        <p:blipFill rotWithShape="1">
          <a:blip r:embed="rId7" cstate="print">
            <a:alphaModFix/>
          </a:blip>
          <a:srcRect/>
          <a:stretch/>
        </p:blipFill>
        <p:spPr>
          <a:xfrm>
            <a:off x="1067471" y="1819335"/>
            <a:ext cx="7081066" cy="4581453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Shape 154" descr="image002(43).jpg"/>
          <p:cNvPicPr preferRelativeResize="0"/>
          <p:nvPr/>
        </p:nvPicPr>
        <p:blipFill rotWithShape="1">
          <a:blip r:embed="rId8" cstate="print">
            <a:alphaModFix/>
          </a:blip>
          <a:srcRect/>
          <a:stretch/>
        </p:blipFill>
        <p:spPr>
          <a:xfrm>
            <a:off x="1619672" y="1819335"/>
            <a:ext cx="6397058" cy="431518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013978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298</TotalTime>
  <Words>301</Words>
  <Application>Microsoft Office PowerPoint</Application>
  <PresentationFormat>Экран (4:3)</PresentationFormat>
  <Paragraphs>49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21" baseType="lpstr">
      <vt:lpstr>Arial</vt:lpstr>
      <vt:lpstr>Arial Unicode MS</vt:lpstr>
      <vt:lpstr>Calibri</vt:lpstr>
      <vt:lpstr>Constantia</vt:lpstr>
      <vt:lpstr>Noto Sans Symbols</vt:lpstr>
      <vt:lpstr>Wingdings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Sveta</dc:creator>
  <cp:lastModifiedBy>Пользователь Windows</cp:lastModifiedBy>
  <cp:revision>52</cp:revision>
  <dcterms:created xsi:type="dcterms:W3CDTF">2018-03-22T17:14:14Z</dcterms:created>
  <dcterms:modified xsi:type="dcterms:W3CDTF">2018-05-22T18:58:38Z</dcterms:modified>
</cp:coreProperties>
</file>