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2" r:id="rId2"/>
    <p:sldId id="290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7" r:id="rId19"/>
    <p:sldId id="308" r:id="rId20"/>
    <p:sldId id="309" r:id="rId21"/>
    <p:sldId id="311" r:id="rId22"/>
    <p:sldId id="312" r:id="rId23"/>
    <p:sldId id="31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FF93"/>
    <a:srgbClr val="B3FFB3"/>
    <a:srgbClr val="008E00"/>
    <a:srgbClr val="003300"/>
    <a:srgbClr val="B5EDB5"/>
    <a:srgbClr val="33CC33"/>
    <a:srgbClr val="006600"/>
    <a:srgbClr val="009600"/>
    <a:srgbClr val="4FC54F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45" autoAdjust="0"/>
  </p:normalViewPr>
  <p:slideViewPr>
    <p:cSldViewPr>
      <p:cViewPr varScale="1">
        <p:scale>
          <a:sx n="68" d="100"/>
          <a:sy n="68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image" Target="../media/image12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141474668762446"/>
          <c:y val="0.14787632618409749"/>
          <c:w val="0.77870604306824565"/>
          <c:h val="0.47288865391361395"/>
        </c:manualLayout>
      </c:layout>
      <c:pie3DChart>
        <c:varyColors val="1"/>
        <c:ser>
          <c:idx val="0"/>
          <c:order val="0"/>
          <c:tx>
            <c:strRef>
              <c:f>Лист1!$A$2:$A$8</c:f>
              <c:strCache>
                <c:ptCount val="1"/>
                <c:pt idx="0">
                  <c:v>Кожа Легкое Колоректальная зона Молочная железа Предстательная железа Желудок Прочие локализации</c:v>
                </c:pt>
              </c:strCache>
            </c:strRef>
          </c:tx>
          <c:explosion val="4"/>
          <c:dPt>
            <c:idx val="0"/>
            <c:bubble3D val="0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08E-4169-BB51-E3E1ABE70B7F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08E-4169-BB51-E3E1ABE70B7F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08E-4169-BB51-E3E1ABE70B7F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08E-4169-BB51-E3E1ABE70B7F}"/>
              </c:ext>
            </c:extLst>
          </c:dPt>
          <c:dPt>
            <c:idx val="4"/>
            <c:bubble3D val="0"/>
            <c:spPr>
              <a:solidFill>
                <a:srgbClr val="6600C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08E-4169-BB51-E3E1ABE70B7F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08E-4169-BB51-E3E1ABE70B7F}"/>
              </c:ext>
            </c:extLst>
          </c:dPt>
          <c:dPt>
            <c:idx val="6"/>
            <c:bubble3D val="0"/>
            <c:spPr>
              <a:solidFill>
                <a:srgbClr val="FF993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A08E-4169-BB51-E3E1ABE70B7F}"/>
              </c:ext>
            </c:extLst>
          </c:dPt>
          <c:dLbls>
            <c:dLbl>
              <c:idx val="0"/>
              <c:layout>
                <c:manualLayout>
                  <c:x val="-4.2292136409706804E-2"/>
                  <c:y val="-6.9640996182216794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08E-4169-BB51-E3E1ABE70B7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0460542502717518E-2"/>
                  <c:y val="-4.5034848076619845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08E-4169-BB51-E3E1ABE70B7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2968387364493756E-2"/>
                  <c:y val="0.19526335588757249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08E-4169-BB51-E3E1ABE70B7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5210971238873212E-2"/>
                  <c:y val="9.6310069086121233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08E-4169-BB51-E3E1ABE70B7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8826346249889817E-2"/>
                  <c:y val="4.8385448703936233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08E-4169-BB51-E3E1ABE70B7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9703937946180058E-2"/>
                  <c:y val="-0.12678930003914371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Прочие </a:t>
                    </a:r>
                    <a:r>
                      <a:rPr lang="ru-RU" dirty="0" err="1" smtClean="0"/>
                      <a:t>локализ</a:t>
                    </a:r>
                    <a:r>
                      <a:rPr lang="ru-RU" dirty="0" smtClean="0"/>
                      <a:t>. </a:t>
                    </a:r>
                    <a:r>
                      <a:rPr lang="ru-RU" dirty="0"/>
                      <a:t>40,1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08E-4169-BB51-E3E1ABE70B7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i="0" baseline="0">
                    <a:solidFill>
                      <a:srgbClr val="C00000"/>
                    </a:solidFill>
                    <a:latin typeface="Arial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multiLvlStrRef>
              <c:f>Лист1!$A$2:$B$8</c:f>
              <c:multiLvlStrCache>
                <c:ptCount val="7"/>
                <c:lvl>
                  <c:pt idx="0">
                    <c:v>14,1</c:v>
                  </c:pt>
                  <c:pt idx="1">
                    <c:v>11,6</c:v>
                  </c:pt>
                  <c:pt idx="2">
                    <c:v>11,4</c:v>
                  </c:pt>
                  <c:pt idx="3">
                    <c:v>11,1</c:v>
                  </c:pt>
                  <c:pt idx="4">
                    <c:v>6,3</c:v>
                  </c:pt>
                  <c:pt idx="5">
                    <c:v>5,4</c:v>
                  </c:pt>
                  <c:pt idx="6">
                    <c:v>40,1</c:v>
                  </c:pt>
                </c:lvl>
                <c:lvl>
                  <c:pt idx="0">
                    <c:v>Кожа</c:v>
                  </c:pt>
                  <c:pt idx="1">
                    <c:v>Легкое</c:v>
                  </c:pt>
                  <c:pt idx="2">
                    <c:v>Колоректальная зона</c:v>
                  </c:pt>
                  <c:pt idx="3">
                    <c:v>Молочная железа</c:v>
                  </c:pt>
                  <c:pt idx="4">
                    <c:v>Предстательная железа</c:v>
                  </c:pt>
                  <c:pt idx="5">
                    <c:v>Желудок</c:v>
                  </c:pt>
                  <c:pt idx="6">
                    <c:v>Прочие локализации</c:v>
                  </c:pt>
                </c:lvl>
              </c:multiLvlStrCache>
            </c:multiLvl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14.1</c:v>
                </c:pt>
                <c:pt idx="1">
                  <c:v>11.6</c:v>
                </c:pt>
                <c:pt idx="2">
                  <c:v>11.4</c:v>
                </c:pt>
                <c:pt idx="3">
                  <c:v>11.1</c:v>
                </c:pt>
                <c:pt idx="4">
                  <c:v>6.3</c:v>
                </c:pt>
                <c:pt idx="5">
                  <c:v>5.4</c:v>
                </c:pt>
                <c:pt idx="6">
                  <c:v>40.1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A08E-4169-BB51-E3E1ABE70B7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564751264626771"/>
          <c:y val="8.5968198496281248E-2"/>
          <c:w val="0.69922160762498953"/>
          <c:h val="0.631602864795419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 год</c:v>
                </c:pt>
              </c:strCache>
            </c:strRef>
          </c:tx>
          <c:explosion val="4"/>
          <c:dPt>
            <c:idx val="0"/>
            <c:bubble3D val="0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564F-4351-905C-E4A991DDC352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64F-4351-905C-E4A991DDC352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64F-4351-905C-E4A991DDC352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64F-4351-905C-E4A991DDC352}"/>
              </c:ext>
            </c:extLst>
          </c:dPt>
          <c:dPt>
            <c:idx val="4"/>
            <c:bubble3D val="0"/>
            <c:spPr>
              <a:solidFill>
                <a:srgbClr val="7030A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564F-4351-905C-E4A991DDC352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64F-4351-905C-E4A991DDC352}"/>
              </c:ext>
            </c:extLst>
          </c:dPt>
          <c:dPt>
            <c:idx val="6"/>
            <c:bubble3D val="0"/>
            <c:spPr>
              <a:solidFill>
                <a:srgbClr val="FF993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564F-4351-905C-E4A991DDC352}"/>
              </c:ext>
            </c:extLst>
          </c:dPt>
          <c:dLbls>
            <c:dLbl>
              <c:idx val="0"/>
              <c:layout>
                <c:manualLayout>
                  <c:x val="-7.7127388880784117E-2"/>
                  <c:y val="-7.0377066986904879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64F-4351-905C-E4A991DDC35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595047175412467E-2"/>
                  <c:y val="-6.7055334577918804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64F-4351-905C-E4A991DDC35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9300867511903E-2"/>
                  <c:y val="0.14758794904588743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64F-4351-905C-E4A991DDC35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6926049445124865E-2"/>
                  <c:y val="0.1034953607546930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564F-4351-905C-E4A991DDC35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5.6223727824502724E-2"/>
                  <c:y val="0.11698709762606657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564F-4351-905C-E4A991DDC35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9235770192467544E-2"/>
                  <c:y val="-0.14844862133407141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rgbClr val="003300"/>
                        </a:solidFill>
                      </a:rPr>
                      <a:t>П</a:t>
                    </a:r>
                    <a:r>
                      <a:rPr lang="ru-RU" dirty="0"/>
                      <a:t>рочие </a:t>
                    </a:r>
                    <a:r>
                      <a:rPr lang="ru-RU" dirty="0" err="1" smtClean="0"/>
                      <a:t>локализ</a:t>
                    </a:r>
                    <a:r>
                      <a:rPr lang="ru-RU" dirty="0" smtClean="0"/>
                      <a:t>. </a:t>
                    </a:r>
                    <a:r>
                      <a:rPr lang="ru-RU" dirty="0"/>
                      <a:t>39,6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564F-4351-905C-E4A991DDC35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i="0" baseline="0">
                    <a:solidFill>
                      <a:srgbClr val="003300"/>
                    </a:solidFill>
                    <a:latin typeface="Arial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multiLvlStrRef>
              <c:f>Лист1!$A$2:$B$8</c:f>
              <c:multiLvlStrCache>
                <c:ptCount val="7"/>
                <c:lvl>
                  <c:pt idx="0">
                    <c:v>14,6</c:v>
                  </c:pt>
                  <c:pt idx="1">
                    <c:v>11,5</c:v>
                  </c:pt>
                  <c:pt idx="2">
                    <c:v>11,2</c:v>
                  </c:pt>
                  <c:pt idx="3">
                    <c:v>10,7</c:v>
                  </c:pt>
                  <c:pt idx="4">
                    <c:v>6,9</c:v>
                  </c:pt>
                  <c:pt idx="5">
                    <c:v>5,5</c:v>
                  </c:pt>
                  <c:pt idx="6">
                    <c:v>39,6</c:v>
                  </c:pt>
                </c:lvl>
                <c:lvl>
                  <c:pt idx="0">
                    <c:v>Кожа</c:v>
                  </c:pt>
                  <c:pt idx="1">
                    <c:v>Легкое</c:v>
                  </c:pt>
                  <c:pt idx="2">
                    <c:v>Молочная железа</c:v>
                  </c:pt>
                  <c:pt idx="3">
                    <c:v>Колоректальная зона</c:v>
                  </c:pt>
                  <c:pt idx="4">
                    <c:v>Предстательная железа</c:v>
                  </c:pt>
                  <c:pt idx="5">
                    <c:v>Желудок</c:v>
                  </c:pt>
                  <c:pt idx="6">
                    <c:v>Прочие локализации</c:v>
                  </c:pt>
                </c:lvl>
              </c:multiLvlStrCache>
            </c:multiLvl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14.6</c:v>
                </c:pt>
                <c:pt idx="1">
                  <c:v>11.5</c:v>
                </c:pt>
                <c:pt idx="2">
                  <c:v>11.2</c:v>
                </c:pt>
                <c:pt idx="3">
                  <c:v>10.7</c:v>
                </c:pt>
                <c:pt idx="4">
                  <c:v>6.9</c:v>
                </c:pt>
                <c:pt idx="5">
                  <c:v>5.5</c:v>
                </c:pt>
                <c:pt idx="6">
                  <c:v>39.6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564F-4351-905C-E4A991DDC35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141474668762448"/>
          <c:y val="0.14787632618409749"/>
          <c:w val="0.77870604306824565"/>
          <c:h val="0.47288865391361407"/>
        </c:manualLayout>
      </c:layout>
      <c:pie3DChart>
        <c:varyColors val="1"/>
        <c:ser>
          <c:idx val="0"/>
          <c:order val="0"/>
          <c:tx>
            <c:strRef>
              <c:f>Лист1!$A$2:$A$8</c:f>
              <c:strCache>
                <c:ptCount val="1"/>
                <c:pt idx="0">
                  <c:v>Трахея, бронхи, легкое Молочная железа Предстательная железа Желудок Ободочная кишка Поджелудочная железа Прочие локализации</c:v>
                </c:pt>
              </c:strCache>
            </c:strRef>
          </c:tx>
          <c:explosion val="4"/>
          <c:dPt>
            <c:idx val="0"/>
            <c:bubble3D val="0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C95A-46EA-AC1C-948BBA132776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95A-46EA-AC1C-948BBA132776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95A-46EA-AC1C-948BBA132776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95A-46EA-AC1C-948BBA132776}"/>
              </c:ext>
            </c:extLst>
          </c:dPt>
          <c:dPt>
            <c:idx val="4"/>
            <c:bubble3D val="0"/>
            <c:spPr>
              <a:solidFill>
                <a:srgbClr val="6600C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95A-46EA-AC1C-948BBA132776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95A-46EA-AC1C-948BBA132776}"/>
              </c:ext>
            </c:extLst>
          </c:dPt>
          <c:dPt>
            <c:idx val="6"/>
            <c:bubble3D val="0"/>
            <c:spPr>
              <a:solidFill>
                <a:srgbClr val="FF993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C95A-46EA-AC1C-948BBA132776}"/>
              </c:ext>
            </c:extLst>
          </c:dPt>
          <c:dLbls>
            <c:dLbl>
              <c:idx val="0"/>
              <c:layout>
                <c:manualLayout>
                  <c:x val="6.1225505367128355E-2"/>
                  <c:y val="-2.709440463405301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95A-46EA-AC1C-948BBA13277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5018140060940398E-2"/>
                  <c:y val="-0.11059721996701227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5405741954597636E-2"/>
                  <c:y val="0.1722819763853399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err="1" smtClean="0">
                        <a:solidFill>
                          <a:srgbClr val="C00000"/>
                        </a:solidFill>
                      </a:rPr>
                      <a:t>П</a:t>
                    </a:r>
                    <a:r>
                      <a:rPr lang="ru-RU" dirty="0" err="1" smtClean="0"/>
                      <a:t>редста-тельная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железа 8,5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95A-46EA-AC1C-948BBA13277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5170053856449814E-2"/>
                  <c:y val="0.26357680936686351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95A-46EA-AC1C-948BBA13277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2190050973172294E-2"/>
                  <c:y val="0.14707393622930789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C95A-46EA-AC1C-948BBA13277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6.2813870548775033E-2"/>
                  <c:y val="4.1371560567344347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err="1" smtClean="0">
                        <a:solidFill>
                          <a:srgbClr val="C00000"/>
                        </a:solidFill>
                      </a:rPr>
                      <a:t>П</a:t>
                    </a:r>
                    <a:r>
                      <a:rPr lang="ru-RU" dirty="0" err="1" smtClean="0"/>
                      <a:t>оджелу</a:t>
                    </a:r>
                    <a:r>
                      <a:rPr lang="ru-RU" dirty="0" smtClean="0"/>
                      <a:t>-</a:t>
                    </a:r>
                    <a:r>
                      <a:rPr lang="ru-RU" dirty="0" err="1" smtClean="0"/>
                      <a:t>дочная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железа 6,3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95A-46EA-AC1C-948BBA13277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4.8775830463281857E-2"/>
                  <c:y val="-0.10627850763495414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rgbClr val="C00000"/>
                        </a:solidFill>
                      </a:rPr>
                      <a:t>П</a:t>
                    </a:r>
                    <a:r>
                      <a:rPr lang="ru-RU" dirty="0"/>
                      <a:t>рочие </a:t>
                    </a:r>
                    <a:r>
                      <a:rPr lang="ru-RU" dirty="0" err="1" smtClean="0"/>
                      <a:t>локали</a:t>
                    </a:r>
                    <a:r>
                      <a:rPr lang="ru-RU" dirty="0" smtClean="0"/>
                      <a:t>-</a:t>
                    </a:r>
                    <a:r>
                      <a:rPr lang="ru-RU" dirty="0" err="1" smtClean="0"/>
                      <a:t>зации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37,3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C95A-46EA-AC1C-948BBA13277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 i="0" baseline="0">
                    <a:solidFill>
                      <a:srgbClr val="C00000"/>
                    </a:solidFill>
                    <a:latin typeface="Arial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Лист1!$A$2:$B$8</c:f>
              <c:multiLvlStrCache>
                <c:ptCount val="7"/>
                <c:lvl>
                  <c:pt idx="0">
                    <c:v>17,2</c:v>
                  </c:pt>
                  <c:pt idx="1">
                    <c:v>15,9</c:v>
                  </c:pt>
                  <c:pt idx="2">
                    <c:v>8,5</c:v>
                  </c:pt>
                  <c:pt idx="3">
                    <c:v>8,0</c:v>
                  </c:pt>
                  <c:pt idx="4">
                    <c:v>6,8</c:v>
                  </c:pt>
                  <c:pt idx="5">
                    <c:v>6,3</c:v>
                  </c:pt>
                  <c:pt idx="6">
                    <c:v>37,3</c:v>
                  </c:pt>
                </c:lvl>
                <c:lvl>
                  <c:pt idx="0">
                    <c:v>Трахея, бронхи, легкое</c:v>
                  </c:pt>
                  <c:pt idx="1">
                    <c:v>Молочная железа</c:v>
                  </c:pt>
                  <c:pt idx="2">
                    <c:v>Предстательная железа</c:v>
                  </c:pt>
                  <c:pt idx="3">
                    <c:v>Желудок</c:v>
                  </c:pt>
                  <c:pt idx="4">
                    <c:v>Ободочная кишка</c:v>
                  </c:pt>
                  <c:pt idx="5">
                    <c:v>Поджелудочная железа</c:v>
                  </c:pt>
                  <c:pt idx="6">
                    <c:v>Прочие локализации</c:v>
                  </c:pt>
                </c:lvl>
              </c:multiLvlStrCache>
            </c:multiLvl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17.245370370370189</c:v>
                </c:pt>
                <c:pt idx="1">
                  <c:v>15.856481481481486</c:v>
                </c:pt>
                <c:pt idx="2">
                  <c:v>8.5069444444444446</c:v>
                </c:pt>
                <c:pt idx="3">
                  <c:v>7.9861111111111134</c:v>
                </c:pt>
                <c:pt idx="4">
                  <c:v>6.8287037037037033</c:v>
                </c:pt>
                <c:pt idx="5">
                  <c:v>6.3078703703703685</c:v>
                </c:pt>
                <c:pt idx="6">
                  <c:v>37.268518518518881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C95A-46EA-AC1C-948BBA13277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141474668762454"/>
          <c:y val="0.14787632618409749"/>
          <c:w val="0.77870604306824565"/>
          <c:h val="0.47288865391361429"/>
        </c:manualLayout>
      </c:layout>
      <c:pie3DChart>
        <c:varyColors val="1"/>
        <c:ser>
          <c:idx val="0"/>
          <c:order val="0"/>
          <c:tx>
            <c:strRef>
              <c:f>Лист1!$A$2:$A$8</c:f>
              <c:strCache>
                <c:ptCount val="1"/>
                <c:pt idx="0">
                  <c:v>Трахея, бронхи, легкое Молочная железа Предстательная железа Желудок Ободочная кишка Поджелудочная железа Прочие локализации</c:v>
                </c:pt>
              </c:strCache>
            </c:strRef>
          </c:tx>
          <c:explosion val="4"/>
          <c:dPt>
            <c:idx val="0"/>
            <c:bubble3D val="0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BD87-4B6F-9AFE-365AB7E997D2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D87-4B6F-9AFE-365AB7E997D2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D87-4B6F-9AFE-365AB7E997D2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D87-4B6F-9AFE-365AB7E997D2}"/>
              </c:ext>
            </c:extLst>
          </c:dPt>
          <c:dPt>
            <c:idx val="4"/>
            <c:bubble3D val="0"/>
            <c:spPr>
              <a:solidFill>
                <a:srgbClr val="6600C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D87-4B6F-9AFE-365AB7E997D2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D87-4B6F-9AFE-365AB7E997D2}"/>
              </c:ext>
            </c:extLst>
          </c:dPt>
          <c:dPt>
            <c:idx val="6"/>
            <c:bubble3D val="0"/>
            <c:spPr>
              <a:solidFill>
                <a:srgbClr val="FF993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BD87-4B6F-9AFE-365AB7E997D2}"/>
              </c:ext>
            </c:extLst>
          </c:dPt>
          <c:dLbls>
            <c:dLbl>
              <c:idx val="0"/>
              <c:layout>
                <c:manualLayout>
                  <c:x val="6.1225505367128355E-2"/>
                  <c:y val="-2.709440463405301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D87-4B6F-9AFE-365AB7E997D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6161087921448435E-4"/>
                  <c:y val="0.15734845048081231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D87-4B6F-9AFE-365AB7E997D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5405741954597636E-2"/>
                  <c:y val="0.1722819763853399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err="1" smtClean="0">
                        <a:solidFill>
                          <a:srgbClr val="003300"/>
                        </a:solidFill>
                      </a:rPr>
                      <a:t>П</a:t>
                    </a:r>
                    <a:r>
                      <a:rPr lang="ru-RU" dirty="0" err="1" smtClean="0"/>
                      <a:t>редста-тельная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железа 8,5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D87-4B6F-9AFE-365AB7E997D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5170053856449814E-2"/>
                  <c:y val="0.26357680936686373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D87-4B6F-9AFE-365AB7E997D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2190050973172294E-2"/>
                  <c:y val="0.14707393622930789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D87-4B6F-9AFE-365AB7E997D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6.2813870548775033E-2"/>
                  <c:y val="4.1371560567344347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D87-4B6F-9AFE-365AB7E997D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4.8775830463281857E-2"/>
                  <c:y val="-0.1062785076349541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3300"/>
                        </a:solidFill>
                      </a:rPr>
                      <a:t>П</a:t>
                    </a:r>
                    <a:r>
                      <a:rPr lang="ru-RU" dirty="0" smtClean="0"/>
                      <a:t>рочие </a:t>
                    </a:r>
                    <a:r>
                      <a:rPr lang="ru-RU" dirty="0" err="1" smtClean="0"/>
                      <a:t>локали</a:t>
                    </a:r>
                    <a:r>
                      <a:rPr lang="ru-RU" dirty="0" smtClean="0"/>
                      <a:t>-</a:t>
                    </a:r>
                    <a:r>
                      <a:rPr lang="ru-RU" dirty="0" err="1" smtClean="0"/>
                      <a:t>зации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35,5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BD87-4B6F-9AFE-365AB7E997D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 i="0" baseline="0">
                    <a:solidFill>
                      <a:srgbClr val="003300"/>
                    </a:solidFill>
                    <a:latin typeface="Arial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Лист1!$A$2:$B$8</c:f>
              <c:multiLvlStrCache>
                <c:ptCount val="7"/>
                <c:lvl>
                  <c:pt idx="0">
                    <c:v>17,9</c:v>
                  </c:pt>
                  <c:pt idx="1">
                    <c:v>15,6</c:v>
                  </c:pt>
                  <c:pt idx="2">
                    <c:v>9,3</c:v>
                  </c:pt>
                  <c:pt idx="3">
                    <c:v>8,9</c:v>
                  </c:pt>
                  <c:pt idx="4">
                    <c:v>6,8</c:v>
                  </c:pt>
                  <c:pt idx="5">
                    <c:v>6,1</c:v>
                  </c:pt>
                  <c:pt idx="6">
                    <c:v>35,5</c:v>
                  </c:pt>
                </c:lvl>
                <c:lvl>
                  <c:pt idx="0">
                    <c:v>Трахея, бронхи, легкое</c:v>
                  </c:pt>
                  <c:pt idx="1">
                    <c:v>Молочная железа</c:v>
                  </c:pt>
                  <c:pt idx="2">
                    <c:v>Предстательная железа</c:v>
                  </c:pt>
                  <c:pt idx="3">
                    <c:v>Желудок</c:v>
                  </c:pt>
                  <c:pt idx="4">
                    <c:v>Ободочная кишка</c:v>
                  </c:pt>
                  <c:pt idx="5">
                    <c:v>Поджелудочная железа</c:v>
                  </c:pt>
                  <c:pt idx="6">
                    <c:v>Прочие локализации</c:v>
                  </c:pt>
                </c:lvl>
              </c:multiLvlStrCache>
            </c:multiLvl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17.899999999999999</c:v>
                </c:pt>
                <c:pt idx="1">
                  <c:v>15.6</c:v>
                </c:pt>
                <c:pt idx="2">
                  <c:v>9.3000000000000007</c:v>
                </c:pt>
                <c:pt idx="3">
                  <c:v>8.9</c:v>
                </c:pt>
                <c:pt idx="4">
                  <c:v>6.8</c:v>
                </c:pt>
                <c:pt idx="5">
                  <c:v>6.1</c:v>
                </c:pt>
                <c:pt idx="6">
                  <c:v>35.5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BD87-4B6F-9AFE-365AB7E997D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I-II стадия</c:v>
                </c:pt>
              </c:strCache>
            </c:strRef>
          </c:tx>
          <c:spPr>
            <a:ln w="57150">
              <a:solidFill>
                <a:srgbClr val="00B050"/>
              </a:solidFill>
            </a:ln>
          </c:spPr>
          <c:marker>
            <c:spPr>
              <a:solidFill>
                <a:srgbClr val="00B050"/>
              </a:solidFill>
              <a:ln w="19050">
                <a:solidFill>
                  <a:srgbClr val="00B050"/>
                </a:solidFill>
              </a:ln>
            </c:spPr>
          </c:marker>
          <c:dLbls>
            <c:dLbl>
              <c:idx val="0"/>
              <c:layout>
                <c:manualLayout>
                  <c:x val="-4.2127507275020126E-2"/>
                  <c:y val="-7.357753900360278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5767088257250184E-2"/>
                  <c:y val="-6.85384163664354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0408507241885413E-2"/>
                  <c:y val="-6.349929372926833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578071734719571E-2"/>
                  <c:y val="-6.34992937292681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0408385423062155E-2"/>
                  <c:y val="-6.09797324106844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5585334572961683E-2"/>
                  <c:y val="-6.85384163664354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5.022663173877398E-2"/>
                  <c:y val="-6.601885504785182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3.9396938351879032E-2"/>
                  <c:y val="-5.59406097735172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4.8764562222131533E-2"/>
                  <c:y val="4.98809656069961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3.7072391566629385E-2"/>
                  <c:y val="4.98809656069961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3.1615030103867486E-2"/>
                  <c:y val="5.492008824416340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0" baseline="0">
                    <a:latin typeface="Arial" pitchFamily="34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38.800000000000004</c:v>
                </c:pt>
                <c:pt idx="1">
                  <c:v>41.3</c:v>
                </c:pt>
                <c:pt idx="2">
                  <c:v>41.8</c:v>
                </c:pt>
                <c:pt idx="3">
                  <c:v>43.9</c:v>
                </c:pt>
                <c:pt idx="4">
                  <c:v>46.3</c:v>
                </c:pt>
                <c:pt idx="5">
                  <c:v>48.9</c:v>
                </c:pt>
                <c:pt idx="6">
                  <c:v>49.2</c:v>
                </c:pt>
                <c:pt idx="7">
                  <c:v>50</c:v>
                </c:pt>
                <c:pt idx="8">
                  <c:v>52.7</c:v>
                </c:pt>
                <c:pt idx="9">
                  <c:v>54.5</c:v>
                </c:pt>
                <c:pt idx="10">
                  <c:v>55.6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E7B0-462B-9A37-A97DA94BC05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III стадия</c:v>
                </c:pt>
              </c:strCache>
            </c:strRef>
          </c:tx>
          <c:spPr>
            <a:ln w="53975">
              <a:solidFill>
                <a:srgbClr val="C00000"/>
              </a:solidFill>
            </a:ln>
          </c:spPr>
          <c:marker>
            <c:spPr>
              <a:solidFill>
                <a:srgbClr val="C00000"/>
              </a:solidFill>
              <a:ln w="15875"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3.4148374352167499E-2"/>
                  <c:y val="6.248512070087449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1054176241626201E-2"/>
                  <c:y val="8.01220499309600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4148374352167499E-2"/>
                  <c:y val="5.99655593822908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7749216948604343E-2"/>
                  <c:y val="5.99655593822908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1883869628520809E-2"/>
                  <c:y val="6.248512070087449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0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3.8789671517979685E-2"/>
                  <c:y val="5.744599806370720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4.1883869628520809E-2"/>
                  <c:y val="5.99655593822908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2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4.6525166794332655E-2"/>
                  <c:y val="5.240687542653991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4.1883869628520809E-2"/>
                  <c:y val="4.736775278937260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4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4.6525166794332655E-2"/>
                  <c:y val="5.99655593822908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5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3.3107919782792192E-2"/>
                  <c:y val="5.240687542653991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6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0" baseline="0">
                    <a:latin typeface="Arial" pitchFamily="34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numCache>
            </c:num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23.1</c:v>
                </c:pt>
                <c:pt idx="1">
                  <c:v>22.3</c:v>
                </c:pt>
                <c:pt idx="2">
                  <c:v>20.8</c:v>
                </c:pt>
                <c:pt idx="3">
                  <c:v>23</c:v>
                </c:pt>
                <c:pt idx="4">
                  <c:v>22.9</c:v>
                </c:pt>
                <c:pt idx="5">
                  <c:v>19.3</c:v>
                </c:pt>
                <c:pt idx="6">
                  <c:v>19.600000000000001</c:v>
                </c:pt>
                <c:pt idx="7">
                  <c:v>19.2</c:v>
                </c:pt>
                <c:pt idx="8">
                  <c:v>18.8</c:v>
                </c:pt>
                <c:pt idx="9">
                  <c:v>17.600000000000001</c:v>
                </c:pt>
                <c:pt idx="10">
                  <c:v>17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7-E7B0-462B-9A37-A97DA94BC05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IV стадия</c:v>
                </c:pt>
              </c:strCache>
            </c:strRef>
          </c:tx>
          <c:spPr>
            <a:ln w="53975"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 w="25400">
                <a:solidFill>
                  <a:srgbClr val="0070C0"/>
                </a:solidFill>
              </a:ln>
            </c:spPr>
          </c:marker>
          <c:dLbls>
            <c:dLbl>
              <c:idx val="4"/>
              <c:layout>
                <c:manualLayout>
                  <c:x val="-4.1883869628520809E-2"/>
                  <c:y val="-5.341469995397391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8-E7B0-462B-9A37-A97DA94BC0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0" baseline="0">
                    <a:latin typeface="Arial" pitchFamily="34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numCache>
            </c:numRef>
          </c:cat>
          <c:val>
            <c:numRef>
              <c:f>Лист1!$D$2:$D$12</c:f>
              <c:numCache>
                <c:formatCode>General</c:formatCode>
                <c:ptCount val="11"/>
                <c:pt idx="0">
                  <c:v>29.8</c:v>
                </c:pt>
                <c:pt idx="1">
                  <c:v>27.8</c:v>
                </c:pt>
                <c:pt idx="2">
                  <c:v>26.8</c:v>
                </c:pt>
                <c:pt idx="3">
                  <c:v>24.9</c:v>
                </c:pt>
                <c:pt idx="4">
                  <c:v>22.9</c:v>
                </c:pt>
                <c:pt idx="5">
                  <c:v>22.6</c:v>
                </c:pt>
                <c:pt idx="6">
                  <c:v>22.3</c:v>
                </c:pt>
                <c:pt idx="7">
                  <c:v>21</c:v>
                </c:pt>
                <c:pt idx="8">
                  <c:v>21.1</c:v>
                </c:pt>
                <c:pt idx="9">
                  <c:v>20.5</c:v>
                </c:pt>
                <c:pt idx="10">
                  <c:v>20.6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9-E7B0-462B-9A37-A97DA94BC0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7734144"/>
        <c:axId val="127735680"/>
      </c:lineChart>
      <c:catAx>
        <c:axId val="127734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27735680"/>
        <c:crosses val="autoZero"/>
        <c:auto val="1"/>
        <c:lblAlgn val="ctr"/>
        <c:lblOffset val="100"/>
        <c:noMultiLvlLbl val="0"/>
      </c:catAx>
      <c:valAx>
        <c:axId val="1277356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27734144"/>
        <c:crosses val="autoZero"/>
        <c:crossBetween val="between"/>
      </c:valAx>
      <c:spPr>
        <a:blipFill dpi="0" rotWithShape="1">
          <a:blip xmlns:r="http://schemas.openxmlformats.org/officeDocument/2006/relationships" r:embed="rId1">
            <a:alphaModFix amt="27000"/>
          </a:blip>
          <a:srcRect/>
          <a:stretch>
            <a:fillRect/>
          </a:stretch>
        </a:blipFill>
      </c:spPr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FBD986-E5AB-4B91-938D-A0D660B320DD}" type="doc">
      <dgm:prSet loTypeId="urn:microsoft.com/office/officeart/2005/8/layout/orgChart1" loCatId="hierarchy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1407A6AF-2B08-452C-A95C-549B70A77908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2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12</a:t>
          </a:r>
          <a:r>
            <a:rPr lang="ru-RU" sz="20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– </a:t>
          </a:r>
          <a:endParaRPr lang="en-US" sz="2000" b="1" dirty="0" smtClean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г.Омск</a:t>
          </a:r>
          <a:endParaRPr lang="ru-RU" sz="2000" b="1" dirty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</dgm:t>
    </dgm:pt>
    <dgm:pt modelId="{F52157C5-8443-4610-8672-58098757F8B5}" type="parTrans" cxnId="{4811471A-5709-4F69-AA2E-1A0FF85ACA2D}">
      <dgm:prSet/>
      <dgm:spPr/>
      <dgm:t>
        <a:bodyPr/>
        <a:lstStyle/>
        <a:p>
          <a:endParaRPr lang="ru-RU"/>
        </a:p>
      </dgm:t>
    </dgm:pt>
    <dgm:pt modelId="{B321B0E1-C21A-4E9D-B200-212F09C4F786}" type="sibTrans" cxnId="{4811471A-5709-4F69-AA2E-1A0FF85ACA2D}">
      <dgm:prSet/>
      <dgm:spPr/>
      <dgm:t>
        <a:bodyPr/>
        <a:lstStyle/>
        <a:p>
          <a:endParaRPr lang="ru-RU"/>
        </a:p>
      </dgm:t>
    </dgm:pt>
    <dgm:pt modelId="{2D99F3A1-EB51-4283-87D2-8263FE842F0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12</a:t>
          </a:r>
          <a:r>
            <a:rPr lang="ru-RU" sz="20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МО – внешние совместители </a:t>
          </a:r>
          <a:endParaRPr lang="en-US" sz="2000" b="1" dirty="0" smtClean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(13 физ.лиц)</a:t>
          </a:r>
          <a:endParaRPr lang="ru-RU" sz="2000" b="1" dirty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</dgm:t>
    </dgm:pt>
    <dgm:pt modelId="{E747EC22-45EE-45D3-9FE6-9E7B01CFAF52}" type="sibTrans" cxnId="{5225C9C6-D37D-42AA-9106-24250BEF5D81}">
      <dgm:prSet/>
      <dgm:spPr/>
      <dgm:t>
        <a:bodyPr/>
        <a:lstStyle/>
        <a:p>
          <a:endParaRPr lang="ru-RU"/>
        </a:p>
      </dgm:t>
    </dgm:pt>
    <dgm:pt modelId="{A5494053-F9FA-4AD9-B1AF-96B89646B14D}" type="parTrans" cxnId="{5225C9C6-D37D-42AA-9106-24250BEF5D81}">
      <dgm:prSet/>
      <dgm:spPr/>
      <dgm:t>
        <a:bodyPr/>
        <a:lstStyle/>
        <a:p>
          <a:endParaRPr lang="ru-RU"/>
        </a:p>
      </dgm:t>
    </dgm:pt>
    <dgm:pt modelId="{A280D36F-04B2-428F-B365-A09C0B40DEC3}" type="pres">
      <dgm:prSet presAssocID="{83FBD986-E5AB-4B91-938D-A0D660B320D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D414C9E-749E-4E3B-9D45-D3E45A750676}" type="pres">
      <dgm:prSet presAssocID="{2D99F3A1-EB51-4283-87D2-8263FE842F0E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8A5F972D-BE6B-475B-961F-E906DB9A1F63}" type="pres">
      <dgm:prSet presAssocID="{2D99F3A1-EB51-4283-87D2-8263FE842F0E}" presName="rootComposite1" presStyleCnt="0"/>
      <dgm:spPr/>
      <dgm:t>
        <a:bodyPr/>
        <a:lstStyle/>
        <a:p>
          <a:endParaRPr lang="ru-RU"/>
        </a:p>
      </dgm:t>
    </dgm:pt>
    <dgm:pt modelId="{02FA9932-C66E-4DAE-8791-4179442E5F65}" type="pres">
      <dgm:prSet presAssocID="{2D99F3A1-EB51-4283-87D2-8263FE842F0E}" presName="rootText1" presStyleLbl="node0" presStyleIdx="0" presStyleCnt="1" custScaleX="63406" custScaleY="55743" custLinFactNeighborY="258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7B11BB-5E58-4D9B-B113-E69EC177B634}" type="pres">
      <dgm:prSet presAssocID="{2D99F3A1-EB51-4283-87D2-8263FE842F0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424ADA5-AC17-4122-9142-87C6F34EFFAB}" type="pres">
      <dgm:prSet presAssocID="{2D99F3A1-EB51-4283-87D2-8263FE842F0E}" presName="hierChild2" presStyleCnt="0"/>
      <dgm:spPr/>
      <dgm:t>
        <a:bodyPr/>
        <a:lstStyle/>
        <a:p>
          <a:endParaRPr lang="ru-RU"/>
        </a:p>
      </dgm:t>
    </dgm:pt>
    <dgm:pt modelId="{54E72B9C-237D-4C63-8200-C25F5EFED497}" type="pres">
      <dgm:prSet presAssocID="{F52157C5-8443-4610-8672-58098757F8B5}" presName="Name37" presStyleLbl="parChTrans1D2" presStyleIdx="0" presStyleCnt="1"/>
      <dgm:spPr/>
      <dgm:t>
        <a:bodyPr/>
        <a:lstStyle/>
        <a:p>
          <a:endParaRPr lang="ru-RU"/>
        </a:p>
      </dgm:t>
    </dgm:pt>
    <dgm:pt modelId="{FF97AD62-2382-4CB0-87F1-E74D9E30F7F5}" type="pres">
      <dgm:prSet presAssocID="{1407A6AF-2B08-452C-A95C-549B70A77908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32B39DAB-8C10-4E81-A849-6D29D42C036C}" type="pres">
      <dgm:prSet presAssocID="{1407A6AF-2B08-452C-A95C-549B70A77908}" presName="rootComposite" presStyleCnt="0"/>
      <dgm:spPr/>
      <dgm:t>
        <a:bodyPr/>
        <a:lstStyle/>
        <a:p>
          <a:endParaRPr lang="ru-RU"/>
        </a:p>
      </dgm:t>
    </dgm:pt>
    <dgm:pt modelId="{8EA57579-CFAC-44BF-9E5A-E20F48996234}" type="pres">
      <dgm:prSet presAssocID="{1407A6AF-2B08-452C-A95C-549B70A77908}" presName="rootText" presStyleLbl="node2" presStyleIdx="0" presStyleCnt="1" custScaleX="38552" custScaleY="42693" custLinFactNeighborX="930" custLinFactNeighborY="-31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E9CAEE-0B55-4B90-B2D0-3CA9CD99F8CD}" type="pres">
      <dgm:prSet presAssocID="{1407A6AF-2B08-452C-A95C-549B70A77908}" presName="rootConnector" presStyleLbl="node2" presStyleIdx="0" presStyleCnt="1"/>
      <dgm:spPr/>
      <dgm:t>
        <a:bodyPr/>
        <a:lstStyle/>
        <a:p>
          <a:endParaRPr lang="ru-RU"/>
        </a:p>
      </dgm:t>
    </dgm:pt>
    <dgm:pt modelId="{0F9E343A-6BDD-4072-9B6B-E06D04D183FE}" type="pres">
      <dgm:prSet presAssocID="{1407A6AF-2B08-452C-A95C-549B70A77908}" presName="hierChild4" presStyleCnt="0"/>
      <dgm:spPr/>
      <dgm:t>
        <a:bodyPr/>
        <a:lstStyle/>
        <a:p>
          <a:endParaRPr lang="ru-RU"/>
        </a:p>
      </dgm:t>
    </dgm:pt>
    <dgm:pt modelId="{D947BAD3-8EE5-40F5-B596-93FECD6D4ECF}" type="pres">
      <dgm:prSet presAssocID="{1407A6AF-2B08-452C-A95C-549B70A77908}" presName="hierChild5" presStyleCnt="0"/>
      <dgm:spPr/>
      <dgm:t>
        <a:bodyPr/>
        <a:lstStyle/>
        <a:p>
          <a:endParaRPr lang="ru-RU"/>
        </a:p>
      </dgm:t>
    </dgm:pt>
    <dgm:pt modelId="{7EEF00AE-BF8B-4366-9665-9FE6E7B15CF4}" type="pres">
      <dgm:prSet presAssocID="{2D99F3A1-EB51-4283-87D2-8263FE842F0E}" presName="hierChild3" presStyleCnt="0"/>
      <dgm:spPr/>
      <dgm:t>
        <a:bodyPr/>
        <a:lstStyle/>
        <a:p>
          <a:endParaRPr lang="ru-RU"/>
        </a:p>
      </dgm:t>
    </dgm:pt>
  </dgm:ptLst>
  <dgm:cxnLst>
    <dgm:cxn modelId="{F4392D61-1D74-4BBD-96F4-6471DF30B12D}" type="presOf" srcId="{1407A6AF-2B08-452C-A95C-549B70A77908}" destId="{8EA57579-CFAC-44BF-9E5A-E20F48996234}" srcOrd="0" destOrd="0" presId="urn:microsoft.com/office/officeart/2005/8/layout/orgChart1"/>
    <dgm:cxn modelId="{F90A141A-8BA5-4BA5-8E2E-25C80658DB54}" type="presOf" srcId="{2D99F3A1-EB51-4283-87D2-8263FE842F0E}" destId="{02FA9932-C66E-4DAE-8791-4179442E5F65}" srcOrd="0" destOrd="0" presId="urn:microsoft.com/office/officeart/2005/8/layout/orgChart1"/>
    <dgm:cxn modelId="{088E07A8-27FE-4CB9-867F-C3761ACEEBB7}" type="presOf" srcId="{83FBD986-E5AB-4B91-938D-A0D660B320DD}" destId="{A280D36F-04B2-428F-B365-A09C0B40DEC3}" srcOrd="0" destOrd="0" presId="urn:microsoft.com/office/officeart/2005/8/layout/orgChart1"/>
    <dgm:cxn modelId="{5225C9C6-D37D-42AA-9106-24250BEF5D81}" srcId="{83FBD986-E5AB-4B91-938D-A0D660B320DD}" destId="{2D99F3A1-EB51-4283-87D2-8263FE842F0E}" srcOrd="0" destOrd="0" parTransId="{A5494053-F9FA-4AD9-B1AF-96B89646B14D}" sibTransId="{E747EC22-45EE-45D3-9FE6-9E7B01CFAF52}"/>
    <dgm:cxn modelId="{4811471A-5709-4F69-AA2E-1A0FF85ACA2D}" srcId="{2D99F3A1-EB51-4283-87D2-8263FE842F0E}" destId="{1407A6AF-2B08-452C-A95C-549B70A77908}" srcOrd="0" destOrd="0" parTransId="{F52157C5-8443-4610-8672-58098757F8B5}" sibTransId="{B321B0E1-C21A-4E9D-B200-212F09C4F786}"/>
    <dgm:cxn modelId="{600235F3-886B-43FE-AAFC-FDD89576A436}" type="presOf" srcId="{1407A6AF-2B08-452C-A95C-549B70A77908}" destId="{FDE9CAEE-0B55-4B90-B2D0-3CA9CD99F8CD}" srcOrd="1" destOrd="0" presId="urn:microsoft.com/office/officeart/2005/8/layout/orgChart1"/>
    <dgm:cxn modelId="{41CE2EA3-4E50-4E0B-A0F3-02118EAE0CC2}" type="presOf" srcId="{2D99F3A1-EB51-4283-87D2-8263FE842F0E}" destId="{BD7B11BB-5E58-4D9B-B113-E69EC177B634}" srcOrd="1" destOrd="0" presId="urn:microsoft.com/office/officeart/2005/8/layout/orgChart1"/>
    <dgm:cxn modelId="{9A839ECC-53D2-4482-A39F-6A100C392F84}" type="presOf" srcId="{F52157C5-8443-4610-8672-58098757F8B5}" destId="{54E72B9C-237D-4C63-8200-C25F5EFED497}" srcOrd="0" destOrd="0" presId="urn:microsoft.com/office/officeart/2005/8/layout/orgChart1"/>
    <dgm:cxn modelId="{EE8B003B-CFF0-4250-BE1F-0BD652E32C38}" type="presParOf" srcId="{A280D36F-04B2-428F-B365-A09C0B40DEC3}" destId="{1D414C9E-749E-4E3B-9D45-D3E45A750676}" srcOrd="0" destOrd="0" presId="urn:microsoft.com/office/officeart/2005/8/layout/orgChart1"/>
    <dgm:cxn modelId="{687BE085-1A65-4976-89B1-E035D2E62775}" type="presParOf" srcId="{1D414C9E-749E-4E3B-9D45-D3E45A750676}" destId="{8A5F972D-BE6B-475B-961F-E906DB9A1F63}" srcOrd="0" destOrd="0" presId="urn:microsoft.com/office/officeart/2005/8/layout/orgChart1"/>
    <dgm:cxn modelId="{32088878-A5CF-47F0-9449-349A94892948}" type="presParOf" srcId="{8A5F972D-BE6B-475B-961F-E906DB9A1F63}" destId="{02FA9932-C66E-4DAE-8791-4179442E5F65}" srcOrd="0" destOrd="0" presId="urn:microsoft.com/office/officeart/2005/8/layout/orgChart1"/>
    <dgm:cxn modelId="{C6459B22-3101-47E3-8983-8839E6C395CA}" type="presParOf" srcId="{8A5F972D-BE6B-475B-961F-E906DB9A1F63}" destId="{BD7B11BB-5E58-4D9B-B113-E69EC177B634}" srcOrd="1" destOrd="0" presId="urn:microsoft.com/office/officeart/2005/8/layout/orgChart1"/>
    <dgm:cxn modelId="{39F9B3F6-EC00-4B81-9580-BE3185361219}" type="presParOf" srcId="{1D414C9E-749E-4E3B-9D45-D3E45A750676}" destId="{7424ADA5-AC17-4122-9142-87C6F34EFFAB}" srcOrd="1" destOrd="0" presId="urn:microsoft.com/office/officeart/2005/8/layout/orgChart1"/>
    <dgm:cxn modelId="{5829C858-45DE-491D-819B-A761ECBABC0C}" type="presParOf" srcId="{7424ADA5-AC17-4122-9142-87C6F34EFFAB}" destId="{54E72B9C-237D-4C63-8200-C25F5EFED497}" srcOrd="0" destOrd="0" presId="urn:microsoft.com/office/officeart/2005/8/layout/orgChart1"/>
    <dgm:cxn modelId="{8D17DBD2-BA64-4089-A539-495191AF57A6}" type="presParOf" srcId="{7424ADA5-AC17-4122-9142-87C6F34EFFAB}" destId="{FF97AD62-2382-4CB0-87F1-E74D9E30F7F5}" srcOrd="1" destOrd="0" presId="urn:microsoft.com/office/officeart/2005/8/layout/orgChart1"/>
    <dgm:cxn modelId="{89931C75-10FF-4851-BF6C-13829B398766}" type="presParOf" srcId="{FF97AD62-2382-4CB0-87F1-E74D9E30F7F5}" destId="{32B39DAB-8C10-4E81-A849-6D29D42C036C}" srcOrd="0" destOrd="0" presId="urn:microsoft.com/office/officeart/2005/8/layout/orgChart1"/>
    <dgm:cxn modelId="{028C5121-510B-4298-8C5B-8105485D2BF7}" type="presParOf" srcId="{32B39DAB-8C10-4E81-A849-6D29D42C036C}" destId="{8EA57579-CFAC-44BF-9E5A-E20F48996234}" srcOrd="0" destOrd="0" presId="urn:microsoft.com/office/officeart/2005/8/layout/orgChart1"/>
    <dgm:cxn modelId="{BD08190E-4B87-467B-BC09-48A74591D54F}" type="presParOf" srcId="{32B39DAB-8C10-4E81-A849-6D29D42C036C}" destId="{FDE9CAEE-0B55-4B90-B2D0-3CA9CD99F8CD}" srcOrd="1" destOrd="0" presId="urn:microsoft.com/office/officeart/2005/8/layout/orgChart1"/>
    <dgm:cxn modelId="{7257F4D2-1149-48EE-AF4D-90663F387E6A}" type="presParOf" srcId="{FF97AD62-2382-4CB0-87F1-E74D9E30F7F5}" destId="{0F9E343A-6BDD-4072-9B6B-E06D04D183FE}" srcOrd="1" destOrd="0" presId="urn:microsoft.com/office/officeart/2005/8/layout/orgChart1"/>
    <dgm:cxn modelId="{365AA134-CBED-4B02-9173-C90117C4261C}" type="presParOf" srcId="{FF97AD62-2382-4CB0-87F1-E74D9E30F7F5}" destId="{D947BAD3-8EE5-40F5-B596-93FECD6D4ECF}" srcOrd="2" destOrd="0" presId="urn:microsoft.com/office/officeart/2005/8/layout/orgChart1"/>
    <dgm:cxn modelId="{B9F152CC-8F40-439F-A005-EE46E657E2FA}" type="presParOf" srcId="{1D414C9E-749E-4E3B-9D45-D3E45A750676}" destId="{7EEF00AE-BF8B-4366-9665-9FE6E7B15CF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FBD986-E5AB-4B91-938D-A0D660B320DD}" type="doc">
      <dgm:prSet loTypeId="urn:microsoft.com/office/officeart/2005/8/layout/orgChart1" loCatId="hierarchy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1407A6AF-2B08-452C-A95C-549B70A77908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2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7</a:t>
          </a:r>
          <a:r>
            <a:rPr lang="ru-RU" sz="20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– </a:t>
          </a:r>
          <a:endParaRPr lang="en-US" sz="2000" b="1" dirty="0" smtClean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г.Омск</a:t>
          </a:r>
          <a:endParaRPr lang="ru-RU" sz="2000" b="1" dirty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</dgm:t>
    </dgm:pt>
    <dgm:pt modelId="{F52157C5-8443-4610-8672-58098757F8B5}" type="parTrans" cxnId="{4811471A-5709-4F69-AA2E-1A0FF85ACA2D}">
      <dgm:prSet/>
      <dgm:spPr/>
      <dgm:t>
        <a:bodyPr/>
        <a:lstStyle/>
        <a:p>
          <a:endParaRPr lang="ru-RU"/>
        </a:p>
      </dgm:t>
    </dgm:pt>
    <dgm:pt modelId="{B321B0E1-C21A-4E9D-B200-212F09C4F786}" type="sibTrans" cxnId="{4811471A-5709-4F69-AA2E-1A0FF85ACA2D}">
      <dgm:prSet/>
      <dgm:spPr/>
      <dgm:t>
        <a:bodyPr/>
        <a:lstStyle/>
        <a:p>
          <a:endParaRPr lang="ru-RU"/>
        </a:p>
      </dgm:t>
    </dgm:pt>
    <dgm:pt modelId="{FCC92D46-517D-437B-9D9D-C6D6C46FEA94}">
      <dgm:prSet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20</a:t>
          </a:r>
          <a:r>
            <a:rPr lang="ru-RU" sz="20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– </a:t>
          </a:r>
          <a:r>
            <a:rPr lang="ru-RU" sz="2000" b="1" dirty="0" err="1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муниц</a:t>
          </a:r>
          <a:r>
            <a:rPr lang="ru-RU" sz="20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. районы</a:t>
          </a:r>
          <a:endParaRPr lang="ru-RU" sz="2000" b="1" dirty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</dgm:t>
    </dgm:pt>
    <dgm:pt modelId="{0DB186AE-876F-4D67-B338-EEB1204B5320}" type="parTrans" cxnId="{44011B74-889F-4B85-983B-5E9F90BB5632}">
      <dgm:prSet/>
      <dgm:spPr/>
      <dgm:t>
        <a:bodyPr/>
        <a:lstStyle/>
        <a:p>
          <a:endParaRPr lang="ru-RU"/>
        </a:p>
      </dgm:t>
    </dgm:pt>
    <dgm:pt modelId="{5087EAB9-AA8C-474B-9F81-3051202A01A1}" type="sibTrans" cxnId="{44011B74-889F-4B85-983B-5E9F90BB5632}">
      <dgm:prSet/>
      <dgm:spPr/>
      <dgm:t>
        <a:bodyPr/>
        <a:lstStyle/>
        <a:p>
          <a:endParaRPr lang="ru-RU"/>
        </a:p>
      </dgm:t>
    </dgm:pt>
    <dgm:pt modelId="{2D99F3A1-EB51-4283-87D2-8263FE842F0E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27</a:t>
          </a:r>
          <a:r>
            <a:rPr lang="ru-RU" sz="20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МО – внутренние совместители         (27 физ.лиц)</a:t>
          </a:r>
          <a:endParaRPr lang="ru-RU" sz="2000" b="1" dirty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</dgm:t>
    </dgm:pt>
    <dgm:pt modelId="{E747EC22-45EE-45D3-9FE6-9E7B01CFAF52}" type="sibTrans" cxnId="{5225C9C6-D37D-42AA-9106-24250BEF5D81}">
      <dgm:prSet/>
      <dgm:spPr/>
      <dgm:t>
        <a:bodyPr/>
        <a:lstStyle/>
        <a:p>
          <a:endParaRPr lang="ru-RU"/>
        </a:p>
      </dgm:t>
    </dgm:pt>
    <dgm:pt modelId="{A5494053-F9FA-4AD9-B1AF-96B89646B14D}" type="parTrans" cxnId="{5225C9C6-D37D-42AA-9106-24250BEF5D81}">
      <dgm:prSet/>
      <dgm:spPr/>
      <dgm:t>
        <a:bodyPr/>
        <a:lstStyle/>
        <a:p>
          <a:endParaRPr lang="ru-RU"/>
        </a:p>
      </dgm:t>
    </dgm:pt>
    <dgm:pt modelId="{A280D36F-04B2-428F-B365-A09C0B40DEC3}" type="pres">
      <dgm:prSet presAssocID="{83FBD986-E5AB-4B91-938D-A0D660B320D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D414C9E-749E-4E3B-9D45-D3E45A750676}" type="pres">
      <dgm:prSet presAssocID="{2D99F3A1-EB51-4283-87D2-8263FE842F0E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8A5F972D-BE6B-475B-961F-E906DB9A1F63}" type="pres">
      <dgm:prSet presAssocID="{2D99F3A1-EB51-4283-87D2-8263FE842F0E}" presName="rootComposite1" presStyleCnt="0"/>
      <dgm:spPr/>
      <dgm:t>
        <a:bodyPr/>
        <a:lstStyle/>
        <a:p>
          <a:endParaRPr lang="ru-RU"/>
        </a:p>
      </dgm:t>
    </dgm:pt>
    <dgm:pt modelId="{02FA9932-C66E-4DAE-8791-4179442E5F65}" type="pres">
      <dgm:prSet presAssocID="{2D99F3A1-EB51-4283-87D2-8263FE842F0E}" presName="rootText1" presStyleLbl="node0" presStyleIdx="0" presStyleCnt="1" custScaleX="263919" custScaleY="200361" custLinFactNeighborY="-137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7B11BB-5E58-4D9B-B113-E69EC177B634}" type="pres">
      <dgm:prSet presAssocID="{2D99F3A1-EB51-4283-87D2-8263FE842F0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424ADA5-AC17-4122-9142-87C6F34EFFAB}" type="pres">
      <dgm:prSet presAssocID="{2D99F3A1-EB51-4283-87D2-8263FE842F0E}" presName="hierChild2" presStyleCnt="0"/>
      <dgm:spPr/>
      <dgm:t>
        <a:bodyPr/>
        <a:lstStyle/>
        <a:p>
          <a:endParaRPr lang="ru-RU"/>
        </a:p>
      </dgm:t>
    </dgm:pt>
    <dgm:pt modelId="{54E72B9C-237D-4C63-8200-C25F5EFED497}" type="pres">
      <dgm:prSet presAssocID="{F52157C5-8443-4610-8672-58098757F8B5}" presName="Name37" presStyleLbl="parChTrans1D2" presStyleIdx="0" presStyleCnt="2"/>
      <dgm:spPr/>
      <dgm:t>
        <a:bodyPr/>
        <a:lstStyle/>
        <a:p>
          <a:endParaRPr lang="ru-RU"/>
        </a:p>
      </dgm:t>
    </dgm:pt>
    <dgm:pt modelId="{FF97AD62-2382-4CB0-87F1-E74D9E30F7F5}" type="pres">
      <dgm:prSet presAssocID="{1407A6AF-2B08-452C-A95C-549B70A77908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32B39DAB-8C10-4E81-A849-6D29D42C036C}" type="pres">
      <dgm:prSet presAssocID="{1407A6AF-2B08-452C-A95C-549B70A77908}" presName="rootComposite" presStyleCnt="0"/>
      <dgm:spPr/>
      <dgm:t>
        <a:bodyPr/>
        <a:lstStyle/>
        <a:p>
          <a:endParaRPr lang="ru-RU"/>
        </a:p>
      </dgm:t>
    </dgm:pt>
    <dgm:pt modelId="{8EA57579-CFAC-44BF-9E5A-E20F48996234}" type="pres">
      <dgm:prSet presAssocID="{1407A6AF-2B08-452C-A95C-549B70A77908}" presName="rootText" presStyleLbl="node2" presStyleIdx="0" presStyleCnt="2" custScaleX="122748" custScaleY="136094" custLinFactNeighborY="42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E9CAEE-0B55-4B90-B2D0-3CA9CD99F8CD}" type="pres">
      <dgm:prSet presAssocID="{1407A6AF-2B08-452C-A95C-549B70A77908}" presName="rootConnector" presStyleLbl="node2" presStyleIdx="0" presStyleCnt="2"/>
      <dgm:spPr/>
      <dgm:t>
        <a:bodyPr/>
        <a:lstStyle/>
        <a:p>
          <a:endParaRPr lang="ru-RU"/>
        </a:p>
      </dgm:t>
    </dgm:pt>
    <dgm:pt modelId="{0F9E343A-6BDD-4072-9B6B-E06D04D183FE}" type="pres">
      <dgm:prSet presAssocID="{1407A6AF-2B08-452C-A95C-549B70A77908}" presName="hierChild4" presStyleCnt="0"/>
      <dgm:spPr/>
      <dgm:t>
        <a:bodyPr/>
        <a:lstStyle/>
        <a:p>
          <a:endParaRPr lang="ru-RU"/>
        </a:p>
      </dgm:t>
    </dgm:pt>
    <dgm:pt modelId="{D947BAD3-8EE5-40F5-B596-93FECD6D4ECF}" type="pres">
      <dgm:prSet presAssocID="{1407A6AF-2B08-452C-A95C-549B70A77908}" presName="hierChild5" presStyleCnt="0"/>
      <dgm:spPr/>
      <dgm:t>
        <a:bodyPr/>
        <a:lstStyle/>
        <a:p>
          <a:endParaRPr lang="ru-RU"/>
        </a:p>
      </dgm:t>
    </dgm:pt>
    <dgm:pt modelId="{227845B4-99A1-431F-8B69-9FDD277A9CA0}" type="pres">
      <dgm:prSet presAssocID="{0DB186AE-876F-4D67-B338-EEB1204B5320}" presName="Name37" presStyleLbl="parChTrans1D2" presStyleIdx="1" presStyleCnt="2"/>
      <dgm:spPr/>
      <dgm:t>
        <a:bodyPr/>
        <a:lstStyle/>
        <a:p>
          <a:endParaRPr lang="ru-RU"/>
        </a:p>
      </dgm:t>
    </dgm:pt>
    <dgm:pt modelId="{189BF746-06A9-4CF3-A9FE-A6CF10A069E3}" type="pres">
      <dgm:prSet presAssocID="{FCC92D46-517D-437B-9D9D-C6D6C46FEA94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8143898B-BE8C-46FA-9126-B3D5C331D464}" type="pres">
      <dgm:prSet presAssocID="{FCC92D46-517D-437B-9D9D-C6D6C46FEA94}" presName="rootComposite" presStyleCnt="0"/>
      <dgm:spPr/>
      <dgm:t>
        <a:bodyPr/>
        <a:lstStyle/>
        <a:p>
          <a:endParaRPr lang="ru-RU"/>
        </a:p>
      </dgm:t>
    </dgm:pt>
    <dgm:pt modelId="{4BF4A0CF-994E-4A30-96AB-D7CB8E254D65}" type="pres">
      <dgm:prSet presAssocID="{FCC92D46-517D-437B-9D9D-C6D6C46FEA94}" presName="rootText" presStyleLbl="node2" presStyleIdx="1" presStyleCnt="2" custScaleX="195447" custScaleY="136094" custLinFactNeighborX="-6839" custLinFactNeighborY="42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FEE4E9-122C-41D3-AD9F-DE4B6CAF3AA6}" type="pres">
      <dgm:prSet presAssocID="{FCC92D46-517D-437B-9D9D-C6D6C46FEA94}" presName="rootConnector" presStyleLbl="node2" presStyleIdx="1" presStyleCnt="2"/>
      <dgm:spPr/>
      <dgm:t>
        <a:bodyPr/>
        <a:lstStyle/>
        <a:p>
          <a:endParaRPr lang="ru-RU"/>
        </a:p>
      </dgm:t>
    </dgm:pt>
    <dgm:pt modelId="{2CC76286-C06E-4FD4-AA28-CFA2337A1876}" type="pres">
      <dgm:prSet presAssocID="{FCC92D46-517D-437B-9D9D-C6D6C46FEA94}" presName="hierChild4" presStyleCnt="0"/>
      <dgm:spPr/>
      <dgm:t>
        <a:bodyPr/>
        <a:lstStyle/>
        <a:p>
          <a:endParaRPr lang="ru-RU"/>
        </a:p>
      </dgm:t>
    </dgm:pt>
    <dgm:pt modelId="{A62EDD62-29D1-471A-B66C-82FEB35338E7}" type="pres">
      <dgm:prSet presAssocID="{FCC92D46-517D-437B-9D9D-C6D6C46FEA94}" presName="hierChild5" presStyleCnt="0"/>
      <dgm:spPr/>
      <dgm:t>
        <a:bodyPr/>
        <a:lstStyle/>
        <a:p>
          <a:endParaRPr lang="ru-RU"/>
        </a:p>
      </dgm:t>
    </dgm:pt>
    <dgm:pt modelId="{7EEF00AE-BF8B-4366-9665-9FE6E7B15CF4}" type="pres">
      <dgm:prSet presAssocID="{2D99F3A1-EB51-4283-87D2-8263FE842F0E}" presName="hierChild3" presStyleCnt="0"/>
      <dgm:spPr/>
      <dgm:t>
        <a:bodyPr/>
        <a:lstStyle/>
        <a:p>
          <a:endParaRPr lang="ru-RU"/>
        </a:p>
      </dgm:t>
    </dgm:pt>
  </dgm:ptLst>
  <dgm:cxnLst>
    <dgm:cxn modelId="{45113B09-206E-4F84-98D7-87EDB3A9E994}" type="presOf" srcId="{1407A6AF-2B08-452C-A95C-549B70A77908}" destId="{8EA57579-CFAC-44BF-9E5A-E20F48996234}" srcOrd="0" destOrd="0" presId="urn:microsoft.com/office/officeart/2005/8/layout/orgChart1"/>
    <dgm:cxn modelId="{98842E15-77AA-40D3-AB66-F771CA9122D4}" type="presOf" srcId="{2D99F3A1-EB51-4283-87D2-8263FE842F0E}" destId="{02FA9932-C66E-4DAE-8791-4179442E5F65}" srcOrd="0" destOrd="0" presId="urn:microsoft.com/office/officeart/2005/8/layout/orgChart1"/>
    <dgm:cxn modelId="{86440EC9-705D-45E1-9455-030B6A83E317}" type="presOf" srcId="{FCC92D46-517D-437B-9D9D-C6D6C46FEA94}" destId="{4BF4A0CF-994E-4A30-96AB-D7CB8E254D65}" srcOrd="0" destOrd="0" presId="urn:microsoft.com/office/officeart/2005/8/layout/orgChart1"/>
    <dgm:cxn modelId="{028DF559-72BD-423D-ABD1-CA9DE9A8C376}" type="presOf" srcId="{F52157C5-8443-4610-8672-58098757F8B5}" destId="{54E72B9C-237D-4C63-8200-C25F5EFED497}" srcOrd="0" destOrd="0" presId="urn:microsoft.com/office/officeart/2005/8/layout/orgChart1"/>
    <dgm:cxn modelId="{5225C9C6-D37D-42AA-9106-24250BEF5D81}" srcId="{83FBD986-E5AB-4B91-938D-A0D660B320DD}" destId="{2D99F3A1-EB51-4283-87D2-8263FE842F0E}" srcOrd="0" destOrd="0" parTransId="{A5494053-F9FA-4AD9-B1AF-96B89646B14D}" sibTransId="{E747EC22-45EE-45D3-9FE6-9E7B01CFAF52}"/>
    <dgm:cxn modelId="{BF05100B-C922-4CBA-B189-C1BA02D66E6B}" type="presOf" srcId="{0DB186AE-876F-4D67-B338-EEB1204B5320}" destId="{227845B4-99A1-431F-8B69-9FDD277A9CA0}" srcOrd="0" destOrd="0" presId="urn:microsoft.com/office/officeart/2005/8/layout/orgChart1"/>
    <dgm:cxn modelId="{4811471A-5709-4F69-AA2E-1A0FF85ACA2D}" srcId="{2D99F3A1-EB51-4283-87D2-8263FE842F0E}" destId="{1407A6AF-2B08-452C-A95C-549B70A77908}" srcOrd="0" destOrd="0" parTransId="{F52157C5-8443-4610-8672-58098757F8B5}" sibTransId="{B321B0E1-C21A-4E9D-B200-212F09C4F786}"/>
    <dgm:cxn modelId="{0E9866FE-FCF6-4AD9-803B-AD6240404C63}" type="presOf" srcId="{2D99F3A1-EB51-4283-87D2-8263FE842F0E}" destId="{BD7B11BB-5E58-4D9B-B113-E69EC177B634}" srcOrd="1" destOrd="0" presId="urn:microsoft.com/office/officeart/2005/8/layout/orgChart1"/>
    <dgm:cxn modelId="{FBADC644-713E-4C3A-87F4-A3CFE7AABBAB}" type="presOf" srcId="{FCC92D46-517D-437B-9D9D-C6D6C46FEA94}" destId="{47FEE4E9-122C-41D3-AD9F-DE4B6CAF3AA6}" srcOrd="1" destOrd="0" presId="urn:microsoft.com/office/officeart/2005/8/layout/orgChart1"/>
    <dgm:cxn modelId="{A70D4756-E5E0-4986-AF49-12BB81AC08BD}" type="presOf" srcId="{83FBD986-E5AB-4B91-938D-A0D660B320DD}" destId="{A280D36F-04B2-428F-B365-A09C0B40DEC3}" srcOrd="0" destOrd="0" presId="urn:microsoft.com/office/officeart/2005/8/layout/orgChart1"/>
    <dgm:cxn modelId="{44011B74-889F-4B85-983B-5E9F90BB5632}" srcId="{2D99F3A1-EB51-4283-87D2-8263FE842F0E}" destId="{FCC92D46-517D-437B-9D9D-C6D6C46FEA94}" srcOrd="1" destOrd="0" parTransId="{0DB186AE-876F-4D67-B338-EEB1204B5320}" sibTransId="{5087EAB9-AA8C-474B-9F81-3051202A01A1}"/>
    <dgm:cxn modelId="{DCB692CD-7E78-4F42-A0E9-8812E1EABFB0}" type="presOf" srcId="{1407A6AF-2B08-452C-A95C-549B70A77908}" destId="{FDE9CAEE-0B55-4B90-B2D0-3CA9CD99F8CD}" srcOrd="1" destOrd="0" presId="urn:microsoft.com/office/officeart/2005/8/layout/orgChart1"/>
    <dgm:cxn modelId="{ABD59E99-1E1E-46A3-B9DE-7AC2F9A300B5}" type="presParOf" srcId="{A280D36F-04B2-428F-B365-A09C0B40DEC3}" destId="{1D414C9E-749E-4E3B-9D45-D3E45A750676}" srcOrd="0" destOrd="0" presId="urn:microsoft.com/office/officeart/2005/8/layout/orgChart1"/>
    <dgm:cxn modelId="{CAA45CAE-4C3C-4F2E-858B-A19B9F13333D}" type="presParOf" srcId="{1D414C9E-749E-4E3B-9D45-D3E45A750676}" destId="{8A5F972D-BE6B-475B-961F-E906DB9A1F63}" srcOrd="0" destOrd="0" presId="urn:microsoft.com/office/officeart/2005/8/layout/orgChart1"/>
    <dgm:cxn modelId="{D17A288D-BE1B-4A74-8302-2A77627F7D6C}" type="presParOf" srcId="{8A5F972D-BE6B-475B-961F-E906DB9A1F63}" destId="{02FA9932-C66E-4DAE-8791-4179442E5F65}" srcOrd="0" destOrd="0" presId="urn:microsoft.com/office/officeart/2005/8/layout/orgChart1"/>
    <dgm:cxn modelId="{FE25BB33-50FF-49D9-85FF-BA52CFA6E940}" type="presParOf" srcId="{8A5F972D-BE6B-475B-961F-E906DB9A1F63}" destId="{BD7B11BB-5E58-4D9B-B113-E69EC177B634}" srcOrd="1" destOrd="0" presId="urn:microsoft.com/office/officeart/2005/8/layout/orgChart1"/>
    <dgm:cxn modelId="{CC64B7E9-1916-4D36-92B0-4E7F66A88ECF}" type="presParOf" srcId="{1D414C9E-749E-4E3B-9D45-D3E45A750676}" destId="{7424ADA5-AC17-4122-9142-87C6F34EFFAB}" srcOrd="1" destOrd="0" presId="urn:microsoft.com/office/officeart/2005/8/layout/orgChart1"/>
    <dgm:cxn modelId="{4C8CDA03-2AC2-4D62-96ED-ADD184C6C52E}" type="presParOf" srcId="{7424ADA5-AC17-4122-9142-87C6F34EFFAB}" destId="{54E72B9C-237D-4C63-8200-C25F5EFED497}" srcOrd="0" destOrd="0" presId="urn:microsoft.com/office/officeart/2005/8/layout/orgChart1"/>
    <dgm:cxn modelId="{6D86B33C-D1EA-493F-9890-5747A992F99B}" type="presParOf" srcId="{7424ADA5-AC17-4122-9142-87C6F34EFFAB}" destId="{FF97AD62-2382-4CB0-87F1-E74D9E30F7F5}" srcOrd="1" destOrd="0" presId="urn:microsoft.com/office/officeart/2005/8/layout/orgChart1"/>
    <dgm:cxn modelId="{7F10954D-0A96-4D08-B29B-9F0A851D08EB}" type="presParOf" srcId="{FF97AD62-2382-4CB0-87F1-E74D9E30F7F5}" destId="{32B39DAB-8C10-4E81-A849-6D29D42C036C}" srcOrd="0" destOrd="0" presId="urn:microsoft.com/office/officeart/2005/8/layout/orgChart1"/>
    <dgm:cxn modelId="{E5C247E2-6A68-4114-A96A-47FEB8BB5219}" type="presParOf" srcId="{32B39DAB-8C10-4E81-A849-6D29D42C036C}" destId="{8EA57579-CFAC-44BF-9E5A-E20F48996234}" srcOrd="0" destOrd="0" presId="urn:microsoft.com/office/officeart/2005/8/layout/orgChart1"/>
    <dgm:cxn modelId="{BF8606C0-EC54-4641-8129-FCFEE04AD3FF}" type="presParOf" srcId="{32B39DAB-8C10-4E81-A849-6D29D42C036C}" destId="{FDE9CAEE-0B55-4B90-B2D0-3CA9CD99F8CD}" srcOrd="1" destOrd="0" presId="urn:microsoft.com/office/officeart/2005/8/layout/orgChart1"/>
    <dgm:cxn modelId="{56167A8D-B65E-4E23-ABAC-0F6E7066EDBC}" type="presParOf" srcId="{FF97AD62-2382-4CB0-87F1-E74D9E30F7F5}" destId="{0F9E343A-6BDD-4072-9B6B-E06D04D183FE}" srcOrd="1" destOrd="0" presId="urn:microsoft.com/office/officeart/2005/8/layout/orgChart1"/>
    <dgm:cxn modelId="{F2B54B4C-420A-4F16-91DA-876D63A84A97}" type="presParOf" srcId="{FF97AD62-2382-4CB0-87F1-E74D9E30F7F5}" destId="{D947BAD3-8EE5-40F5-B596-93FECD6D4ECF}" srcOrd="2" destOrd="0" presId="urn:microsoft.com/office/officeart/2005/8/layout/orgChart1"/>
    <dgm:cxn modelId="{CE33EEF4-8596-4E68-A453-F821F430FE8F}" type="presParOf" srcId="{7424ADA5-AC17-4122-9142-87C6F34EFFAB}" destId="{227845B4-99A1-431F-8B69-9FDD277A9CA0}" srcOrd="2" destOrd="0" presId="urn:microsoft.com/office/officeart/2005/8/layout/orgChart1"/>
    <dgm:cxn modelId="{AD1B5D73-C9D9-4C48-8F6E-3B73231177DF}" type="presParOf" srcId="{7424ADA5-AC17-4122-9142-87C6F34EFFAB}" destId="{189BF746-06A9-4CF3-A9FE-A6CF10A069E3}" srcOrd="3" destOrd="0" presId="urn:microsoft.com/office/officeart/2005/8/layout/orgChart1"/>
    <dgm:cxn modelId="{9F4887FB-24B3-48DD-8187-5DB76F6A21B2}" type="presParOf" srcId="{189BF746-06A9-4CF3-A9FE-A6CF10A069E3}" destId="{8143898B-BE8C-46FA-9126-B3D5C331D464}" srcOrd="0" destOrd="0" presId="urn:microsoft.com/office/officeart/2005/8/layout/orgChart1"/>
    <dgm:cxn modelId="{CA8E5643-5C3A-42BE-B7D3-4AB152F12E52}" type="presParOf" srcId="{8143898B-BE8C-46FA-9126-B3D5C331D464}" destId="{4BF4A0CF-994E-4A30-96AB-D7CB8E254D65}" srcOrd="0" destOrd="0" presId="urn:microsoft.com/office/officeart/2005/8/layout/orgChart1"/>
    <dgm:cxn modelId="{1673CC88-190E-42EF-9DEE-69739C5CCF1B}" type="presParOf" srcId="{8143898B-BE8C-46FA-9126-B3D5C331D464}" destId="{47FEE4E9-122C-41D3-AD9F-DE4B6CAF3AA6}" srcOrd="1" destOrd="0" presId="urn:microsoft.com/office/officeart/2005/8/layout/orgChart1"/>
    <dgm:cxn modelId="{0EE9ABDB-4B7A-4B1F-8801-24AC1753356A}" type="presParOf" srcId="{189BF746-06A9-4CF3-A9FE-A6CF10A069E3}" destId="{2CC76286-C06E-4FD4-AA28-CFA2337A1876}" srcOrd="1" destOrd="0" presId="urn:microsoft.com/office/officeart/2005/8/layout/orgChart1"/>
    <dgm:cxn modelId="{2C961075-D8E6-49A8-8431-8EA590C31068}" type="presParOf" srcId="{189BF746-06A9-4CF3-A9FE-A6CF10A069E3}" destId="{A62EDD62-29D1-471A-B66C-82FEB35338E7}" srcOrd="2" destOrd="0" presId="urn:microsoft.com/office/officeart/2005/8/layout/orgChart1"/>
    <dgm:cxn modelId="{5A7F1876-591D-4DFE-913A-04F4ADCC5714}" type="presParOf" srcId="{1D414C9E-749E-4E3B-9D45-D3E45A750676}" destId="{7EEF00AE-BF8B-4366-9665-9FE6E7B15CF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3FBD986-E5AB-4B91-938D-A0D660B320DD}" type="doc">
      <dgm:prSet loTypeId="urn:microsoft.com/office/officeart/2005/8/layout/orgChart1" loCatId="hierarchy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1407A6AF-2B08-452C-A95C-549B70A77908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2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11</a:t>
          </a:r>
          <a:r>
            <a:rPr lang="ru-RU" sz="20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– </a:t>
          </a:r>
          <a:endParaRPr lang="en-US" sz="2000" b="1" dirty="0" smtClean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г.Омск</a:t>
          </a:r>
          <a:endParaRPr lang="ru-RU" sz="2000" b="1" dirty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</dgm:t>
    </dgm:pt>
    <dgm:pt modelId="{F52157C5-8443-4610-8672-58098757F8B5}" type="parTrans" cxnId="{4811471A-5709-4F69-AA2E-1A0FF85ACA2D}">
      <dgm:prSet/>
      <dgm:spPr/>
      <dgm:t>
        <a:bodyPr/>
        <a:lstStyle/>
        <a:p>
          <a:endParaRPr lang="ru-RU"/>
        </a:p>
      </dgm:t>
    </dgm:pt>
    <dgm:pt modelId="{B321B0E1-C21A-4E9D-B200-212F09C4F786}" type="sibTrans" cxnId="{4811471A-5709-4F69-AA2E-1A0FF85ACA2D}">
      <dgm:prSet/>
      <dgm:spPr/>
      <dgm:t>
        <a:bodyPr/>
        <a:lstStyle/>
        <a:p>
          <a:endParaRPr lang="ru-RU"/>
        </a:p>
      </dgm:t>
    </dgm:pt>
    <dgm:pt modelId="{FCC92D46-517D-437B-9D9D-C6D6C46FEA94}">
      <dgm:prSet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7</a:t>
          </a:r>
          <a:r>
            <a:rPr lang="ru-RU" sz="20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– </a:t>
          </a:r>
          <a:r>
            <a:rPr lang="ru-RU" sz="2000" b="1" dirty="0" err="1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муниц</a:t>
          </a:r>
          <a:r>
            <a:rPr lang="ru-RU" sz="20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. районы</a:t>
          </a:r>
          <a:endParaRPr lang="ru-RU" sz="2000" b="1" dirty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</dgm:t>
    </dgm:pt>
    <dgm:pt modelId="{0DB186AE-876F-4D67-B338-EEB1204B5320}" type="parTrans" cxnId="{44011B74-889F-4B85-983B-5E9F90BB5632}">
      <dgm:prSet/>
      <dgm:spPr/>
      <dgm:t>
        <a:bodyPr/>
        <a:lstStyle/>
        <a:p>
          <a:endParaRPr lang="ru-RU"/>
        </a:p>
      </dgm:t>
    </dgm:pt>
    <dgm:pt modelId="{5087EAB9-AA8C-474B-9F81-3051202A01A1}" type="sibTrans" cxnId="{44011B74-889F-4B85-983B-5E9F90BB5632}">
      <dgm:prSet/>
      <dgm:spPr/>
      <dgm:t>
        <a:bodyPr/>
        <a:lstStyle/>
        <a:p>
          <a:endParaRPr lang="ru-RU"/>
        </a:p>
      </dgm:t>
    </dgm:pt>
    <dgm:pt modelId="{2D99F3A1-EB51-4283-87D2-8263FE842F0E}">
      <dgm:prSet phldrT="[Текст]" custT="1"/>
      <dgm:spPr/>
      <dgm:t>
        <a:bodyPr/>
        <a:lstStyle/>
        <a:p>
          <a:r>
            <a:rPr lang="en-US" sz="2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18</a:t>
          </a:r>
          <a:r>
            <a:rPr lang="ru-RU" sz="20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МО – </a:t>
          </a:r>
          <a:r>
            <a:rPr lang="en-US" sz="20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1 </a:t>
          </a:r>
          <a:r>
            <a:rPr lang="ru-RU" sz="20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ставка (19 физ.лиц)</a:t>
          </a:r>
          <a:endParaRPr lang="ru-RU" sz="2000" b="1" dirty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</dgm:t>
    </dgm:pt>
    <dgm:pt modelId="{E747EC22-45EE-45D3-9FE6-9E7B01CFAF52}" type="sibTrans" cxnId="{5225C9C6-D37D-42AA-9106-24250BEF5D81}">
      <dgm:prSet/>
      <dgm:spPr/>
      <dgm:t>
        <a:bodyPr/>
        <a:lstStyle/>
        <a:p>
          <a:endParaRPr lang="ru-RU"/>
        </a:p>
      </dgm:t>
    </dgm:pt>
    <dgm:pt modelId="{A5494053-F9FA-4AD9-B1AF-96B89646B14D}" type="parTrans" cxnId="{5225C9C6-D37D-42AA-9106-24250BEF5D81}">
      <dgm:prSet/>
      <dgm:spPr/>
      <dgm:t>
        <a:bodyPr/>
        <a:lstStyle/>
        <a:p>
          <a:endParaRPr lang="ru-RU"/>
        </a:p>
      </dgm:t>
    </dgm:pt>
    <dgm:pt modelId="{A280D36F-04B2-428F-B365-A09C0B40DEC3}" type="pres">
      <dgm:prSet presAssocID="{83FBD986-E5AB-4B91-938D-A0D660B320D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D414C9E-749E-4E3B-9D45-D3E45A750676}" type="pres">
      <dgm:prSet presAssocID="{2D99F3A1-EB51-4283-87D2-8263FE842F0E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8A5F972D-BE6B-475B-961F-E906DB9A1F63}" type="pres">
      <dgm:prSet presAssocID="{2D99F3A1-EB51-4283-87D2-8263FE842F0E}" presName="rootComposite1" presStyleCnt="0"/>
      <dgm:spPr/>
      <dgm:t>
        <a:bodyPr/>
        <a:lstStyle/>
        <a:p>
          <a:endParaRPr lang="ru-RU"/>
        </a:p>
      </dgm:t>
    </dgm:pt>
    <dgm:pt modelId="{02FA9932-C66E-4DAE-8791-4179442E5F65}" type="pres">
      <dgm:prSet presAssocID="{2D99F3A1-EB51-4283-87D2-8263FE842F0E}" presName="rootText1" presStyleLbl="node0" presStyleIdx="0" presStyleCnt="1" custScaleX="237027" custScaleY="214612" custLinFactNeighborX="0" custLinFactNeighborY="-178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7B11BB-5E58-4D9B-B113-E69EC177B634}" type="pres">
      <dgm:prSet presAssocID="{2D99F3A1-EB51-4283-87D2-8263FE842F0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424ADA5-AC17-4122-9142-87C6F34EFFAB}" type="pres">
      <dgm:prSet presAssocID="{2D99F3A1-EB51-4283-87D2-8263FE842F0E}" presName="hierChild2" presStyleCnt="0"/>
      <dgm:spPr/>
      <dgm:t>
        <a:bodyPr/>
        <a:lstStyle/>
        <a:p>
          <a:endParaRPr lang="ru-RU"/>
        </a:p>
      </dgm:t>
    </dgm:pt>
    <dgm:pt modelId="{54E72B9C-237D-4C63-8200-C25F5EFED497}" type="pres">
      <dgm:prSet presAssocID="{F52157C5-8443-4610-8672-58098757F8B5}" presName="Name37" presStyleLbl="parChTrans1D2" presStyleIdx="0" presStyleCnt="2"/>
      <dgm:spPr/>
      <dgm:t>
        <a:bodyPr/>
        <a:lstStyle/>
        <a:p>
          <a:endParaRPr lang="ru-RU"/>
        </a:p>
      </dgm:t>
    </dgm:pt>
    <dgm:pt modelId="{FF97AD62-2382-4CB0-87F1-E74D9E30F7F5}" type="pres">
      <dgm:prSet presAssocID="{1407A6AF-2B08-452C-A95C-549B70A77908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32B39DAB-8C10-4E81-A849-6D29D42C036C}" type="pres">
      <dgm:prSet presAssocID="{1407A6AF-2B08-452C-A95C-549B70A77908}" presName="rootComposite" presStyleCnt="0"/>
      <dgm:spPr/>
      <dgm:t>
        <a:bodyPr/>
        <a:lstStyle/>
        <a:p>
          <a:endParaRPr lang="ru-RU"/>
        </a:p>
      </dgm:t>
    </dgm:pt>
    <dgm:pt modelId="{8EA57579-CFAC-44BF-9E5A-E20F48996234}" type="pres">
      <dgm:prSet presAssocID="{1407A6AF-2B08-452C-A95C-549B70A77908}" presName="rootText" presStyleLbl="node2" presStyleIdx="0" presStyleCnt="2" custScaleX="144434" custScaleY="136094" custLinFactNeighborY="42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E9CAEE-0B55-4B90-B2D0-3CA9CD99F8CD}" type="pres">
      <dgm:prSet presAssocID="{1407A6AF-2B08-452C-A95C-549B70A77908}" presName="rootConnector" presStyleLbl="node2" presStyleIdx="0" presStyleCnt="2"/>
      <dgm:spPr/>
      <dgm:t>
        <a:bodyPr/>
        <a:lstStyle/>
        <a:p>
          <a:endParaRPr lang="ru-RU"/>
        </a:p>
      </dgm:t>
    </dgm:pt>
    <dgm:pt modelId="{0F9E343A-6BDD-4072-9B6B-E06D04D183FE}" type="pres">
      <dgm:prSet presAssocID="{1407A6AF-2B08-452C-A95C-549B70A77908}" presName="hierChild4" presStyleCnt="0"/>
      <dgm:spPr/>
      <dgm:t>
        <a:bodyPr/>
        <a:lstStyle/>
        <a:p>
          <a:endParaRPr lang="ru-RU"/>
        </a:p>
      </dgm:t>
    </dgm:pt>
    <dgm:pt modelId="{D947BAD3-8EE5-40F5-B596-93FECD6D4ECF}" type="pres">
      <dgm:prSet presAssocID="{1407A6AF-2B08-452C-A95C-549B70A77908}" presName="hierChild5" presStyleCnt="0"/>
      <dgm:spPr/>
      <dgm:t>
        <a:bodyPr/>
        <a:lstStyle/>
        <a:p>
          <a:endParaRPr lang="ru-RU"/>
        </a:p>
      </dgm:t>
    </dgm:pt>
    <dgm:pt modelId="{227845B4-99A1-431F-8B69-9FDD277A9CA0}" type="pres">
      <dgm:prSet presAssocID="{0DB186AE-876F-4D67-B338-EEB1204B5320}" presName="Name37" presStyleLbl="parChTrans1D2" presStyleIdx="1" presStyleCnt="2"/>
      <dgm:spPr/>
      <dgm:t>
        <a:bodyPr/>
        <a:lstStyle/>
        <a:p>
          <a:endParaRPr lang="ru-RU"/>
        </a:p>
      </dgm:t>
    </dgm:pt>
    <dgm:pt modelId="{189BF746-06A9-4CF3-A9FE-A6CF10A069E3}" type="pres">
      <dgm:prSet presAssocID="{FCC92D46-517D-437B-9D9D-C6D6C46FEA94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8143898B-BE8C-46FA-9126-B3D5C331D464}" type="pres">
      <dgm:prSet presAssocID="{FCC92D46-517D-437B-9D9D-C6D6C46FEA94}" presName="rootComposite" presStyleCnt="0"/>
      <dgm:spPr/>
      <dgm:t>
        <a:bodyPr/>
        <a:lstStyle/>
        <a:p>
          <a:endParaRPr lang="ru-RU"/>
        </a:p>
      </dgm:t>
    </dgm:pt>
    <dgm:pt modelId="{4BF4A0CF-994E-4A30-96AB-D7CB8E254D65}" type="pres">
      <dgm:prSet presAssocID="{FCC92D46-517D-437B-9D9D-C6D6C46FEA94}" presName="rootText" presStyleLbl="node2" presStyleIdx="1" presStyleCnt="2" custScaleX="195447" custScaleY="136094" custLinFactNeighborX="-6839" custLinFactNeighborY="42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FEE4E9-122C-41D3-AD9F-DE4B6CAF3AA6}" type="pres">
      <dgm:prSet presAssocID="{FCC92D46-517D-437B-9D9D-C6D6C46FEA94}" presName="rootConnector" presStyleLbl="node2" presStyleIdx="1" presStyleCnt="2"/>
      <dgm:spPr/>
      <dgm:t>
        <a:bodyPr/>
        <a:lstStyle/>
        <a:p>
          <a:endParaRPr lang="ru-RU"/>
        </a:p>
      </dgm:t>
    </dgm:pt>
    <dgm:pt modelId="{2CC76286-C06E-4FD4-AA28-CFA2337A1876}" type="pres">
      <dgm:prSet presAssocID="{FCC92D46-517D-437B-9D9D-C6D6C46FEA94}" presName="hierChild4" presStyleCnt="0"/>
      <dgm:spPr/>
      <dgm:t>
        <a:bodyPr/>
        <a:lstStyle/>
        <a:p>
          <a:endParaRPr lang="ru-RU"/>
        </a:p>
      </dgm:t>
    </dgm:pt>
    <dgm:pt modelId="{A62EDD62-29D1-471A-B66C-82FEB35338E7}" type="pres">
      <dgm:prSet presAssocID="{FCC92D46-517D-437B-9D9D-C6D6C46FEA94}" presName="hierChild5" presStyleCnt="0"/>
      <dgm:spPr/>
      <dgm:t>
        <a:bodyPr/>
        <a:lstStyle/>
        <a:p>
          <a:endParaRPr lang="ru-RU"/>
        </a:p>
      </dgm:t>
    </dgm:pt>
    <dgm:pt modelId="{7EEF00AE-BF8B-4366-9665-9FE6E7B15CF4}" type="pres">
      <dgm:prSet presAssocID="{2D99F3A1-EB51-4283-87D2-8263FE842F0E}" presName="hierChild3" presStyleCnt="0"/>
      <dgm:spPr/>
      <dgm:t>
        <a:bodyPr/>
        <a:lstStyle/>
        <a:p>
          <a:endParaRPr lang="ru-RU"/>
        </a:p>
      </dgm:t>
    </dgm:pt>
  </dgm:ptLst>
  <dgm:cxnLst>
    <dgm:cxn modelId="{A9903542-964D-47CA-8BB3-1175443ACD2E}" type="presOf" srcId="{FCC92D46-517D-437B-9D9D-C6D6C46FEA94}" destId="{47FEE4E9-122C-41D3-AD9F-DE4B6CAF3AA6}" srcOrd="1" destOrd="0" presId="urn:microsoft.com/office/officeart/2005/8/layout/orgChart1"/>
    <dgm:cxn modelId="{DAE11A30-9150-4462-8C32-B01B1C14166F}" type="presOf" srcId="{83FBD986-E5AB-4B91-938D-A0D660B320DD}" destId="{A280D36F-04B2-428F-B365-A09C0B40DEC3}" srcOrd="0" destOrd="0" presId="urn:microsoft.com/office/officeart/2005/8/layout/orgChart1"/>
    <dgm:cxn modelId="{C0E164F6-334E-4983-8358-B43A159BC317}" type="presOf" srcId="{0DB186AE-876F-4D67-B338-EEB1204B5320}" destId="{227845B4-99A1-431F-8B69-9FDD277A9CA0}" srcOrd="0" destOrd="0" presId="urn:microsoft.com/office/officeart/2005/8/layout/orgChart1"/>
    <dgm:cxn modelId="{87A84D93-DC58-44E1-B95F-CD4D7AB434BE}" type="presOf" srcId="{1407A6AF-2B08-452C-A95C-549B70A77908}" destId="{FDE9CAEE-0B55-4B90-B2D0-3CA9CD99F8CD}" srcOrd="1" destOrd="0" presId="urn:microsoft.com/office/officeart/2005/8/layout/orgChart1"/>
    <dgm:cxn modelId="{5225C9C6-D37D-42AA-9106-24250BEF5D81}" srcId="{83FBD986-E5AB-4B91-938D-A0D660B320DD}" destId="{2D99F3A1-EB51-4283-87D2-8263FE842F0E}" srcOrd="0" destOrd="0" parTransId="{A5494053-F9FA-4AD9-B1AF-96B89646B14D}" sibTransId="{E747EC22-45EE-45D3-9FE6-9E7B01CFAF52}"/>
    <dgm:cxn modelId="{8883A766-B187-4212-96D1-12C2AD5414F2}" type="presOf" srcId="{F52157C5-8443-4610-8672-58098757F8B5}" destId="{54E72B9C-237D-4C63-8200-C25F5EFED497}" srcOrd="0" destOrd="0" presId="urn:microsoft.com/office/officeart/2005/8/layout/orgChart1"/>
    <dgm:cxn modelId="{4811471A-5709-4F69-AA2E-1A0FF85ACA2D}" srcId="{2D99F3A1-EB51-4283-87D2-8263FE842F0E}" destId="{1407A6AF-2B08-452C-A95C-549B70A77908}" srcOrd="0" destOrd="0" parTransId="{F52157C5-8443-4610-8672-58098757F8B5}" sibTransId="{B321B0E1-C21A-4E9D-B200-212F09C4F786}"/>
    <dgm:cxn modelId="{B815B992-7A77-4132-96B0-65065BC1D9A4}" type="presOf" srcId="{FCC92D46-517D-437B-9D9D-C6D6C46FEA94}" destId="{4BF4A0CF-994E-4A30-96AB-D7CB8E254D65}" srcOrd="0" destOrd="0" presId="urn:microsoft.com/office/officeart/2005/8/layout/orgChart1"/>
    <dgm:cxn modelId="{FDF2C536-00AA-48FF-ABBC-146C0F82894D}" type="presOf" srcId="{2D99F3A1-EB51-4283-87D2-8263FE842F0E}" destId="{BD7B11BB-5E58-4D9B-B113-E69EC177B634}" srcOrd="1" destOrd="0" presId="urn:microsoft.com/office/officeart/2005/8/layout/orgChart1"/>
    <dgm:cxn modelId="{2C9533E2-8349-4F6F-A175-A73DAF2AED55}" type="presOf" srcId="{2D99F3A1-EB51-4283-87D2-8263FE842F0E}" destId="{02FA9932-C66E-4DAE-8791-4179442E5F65}" srcOrd="0" destOrd="0" presId="urn:microsoft.com/office/officeart/2005/8/layout/orgChart1"/>
    <dgm:cxn modelId="{44011B74-889F-4B85-983B-5E9F90BB5632}" srcId="{2D99F3A1-EB51-4283-87D2-8263FE842F0E}" destId="{FCC92D46-517D-437B-9D9D-C6D6C46FEA94}" srcOrd="1" destOrd="0" parTransId="{0DB186AE-876F-4D67-B338-EEB1204B5320}" sibTransId="{5087EAB9-AA8C-474B-9F81-3051202A01A1}"/>
    <dgm:cxn modelId="{1E3D52C7-916E-4561-BC07-3F0AA4646102}" type="presOf" srcId="{1407A6AF-2B08-452C-A95C-549B70A77908}" destId="{8EA57579-CFAC-44BF-9E5A-E20F48996234}" srcOrd="0" destOrd="0" presId="urn:microsoft.com/office/officeart/2005/8/layout/orgChart1"/>
    <dgm:cxn modelId="{344F5A0E-B972-4BC3-B899-CA05DD152F44}" type="presParOf" srcId="{A280D36F-04B2-428F-B365-A09C0B40DEC3}" destId="{1D414C9E-749E-4E3B-9D45-D3E45A750676}" srcOrd="0" destOrd="0" presId="urn:microsoft.com/office/officeart/2005/8/layout/orgChart1"/>
    <dgm:cxn modelId="{DEBAE288-CA1A-445D-A115-3B777BF69129}" type="presParOf" srcId="{1D414C9E-749E-4E3B-9D45-D3E45A750676}" destId="{8A5F972D-BE6B-475B-961F-E906DB9A1F63}" srcOrd="0" destOrd="0" presId="urn:microsoft.com/office/officeart/2005/8/layout/orgChart1"/>
    <dgm:cxn modelId="{36DC7F28-6BD1-46D3-81E1-0A2D006ED6A8}" type="presParOf" srcId="{8A5F972D-BE6B-475B-961F-E906DB9A1F63}" destId="{02FA9932-C66E-4DAE-8791-4179442E5F65}" srcOrd="0" destOrd="0" presId="urn:microsoft.com/office/officeart/2005/8/layout/orgChart1"/>
    <dgm:cxn modelId="{F25C10DD-5BC3-4ED5-854F-6A53FDD1B372}" type="presParOf" srcId="{8A5F972D-BE6B-475B-961F-E906DB9A1F63}" destId="{BD7B11BB-5E58-4D9B-B113-E69EC177B634}" srcOrd="1" destOrd="0" presId="urn:microsoft.com/office/officeart/2005/8/layout/orgChart1"/>
    <dgm:cxn modelId="{84380415-EF72-442D-B195-8CAB72F228E7}" type="presParOf" srcId="{1D414C9E-749E-4E3B-9D45-D3E45A750676}" destId="{7424ADA5-AC17-4122-9142-87C6F34EFFAB}" srcOrd="1" destOrd="0" presId="urn:microsoft.com/office/officeart/2005/8/layout/orgChart1"/>
    <dgm:cxn modelId="{48238EDF-A44E-44D5-B1E6-69196FD14C6C}" type="presParOf" srcId="{7424ADA5-AC17-4122-9142-87C6F34EFFAB}" destId="{54E72B9C-237D-4C63-8200-C25F5EFED497}" srcOrd="0" destOrd="0" presId="urn:microsoft.com/office/officeart/2005/8/layout/orgChart1"/>
    <dgm:cxn modelId="{F8343FC4-5EE3-45C6-ABA9-29E38F84CC18}" type="presParOf" srcId="{7424ADA5-AC17-4122-9142-87C6F34EFFAB}" destId="{FF97AD62-2382-4CB0-87F1-E74D9E30F7F5}" srcOrd="1" destOrd="0" presId="urn:microsoft.com/office/officeart/2005/8/layout/orgChart1"/>
    <dgm:cxn modelId="{7B4AA058-1AA8-46AA-9DEA-84ACE809FF3E}" type="presParOf" srcId="{FF97AD62-2382-4CB0-87F1-E74D9E30F7F5}" destId="{32B39DAB-8C10-4E81-A849-6D29D42C036C}" srcOrd="0" destOrd="0" presId="urn:microsoft.com/office/officeart/2005/8/layout/orgChart1"/>
    <dgm:cxn modelId="{103EE662-4479-4E86-AC77-9F3F118AF60A}" type="presParOf" srcId="{32B39DAB-8C10-4E81-A849-6D29D42C036C}" destId="{8EA57579-CFAC-44BF-9E5A-E20F48996234}" srcOrd="0" destOrd="0" presId="urn:microsoft.com/office/officeart/2005/8/layout/orgChart1"/>
    <dgm:cxn modelId="{7EF5B620-CFD1-4D8C-AE89-FA59C276CF4F}" type="presParOf" srcId="{32B39DAB-8C10-4E81-A849-6D29D42C036C}" destId="{FDE9CAEE-0B55-4B90-B2D0-3CA9CD99F8CD}" srcOrd="1" destOrd="0" presId="urn:microsoft.com/office/officeart/2005/8/layout/orgChart1"/>
    <dgm:cxn modelId="{721A9B55-6788-4119-88B2-ABF0D049D220}" type="presParOf" srcId="{FF97AD62-2382-4CB0-87F1-E74D9E30F7F5}" destId="{0F9E343A-6BDD-4072-9B6B-E06D04D183FE}" srcOrd="1" destOrd="0" presId="urn:microsoft.com/office/officeart/2005/8/layout/orgChart1"/>
    <dgm:cxn modelId="{253A75D3-FFAF-471D-94F6-9A375D3C78C3}" type="presParOf" srcId="{FF97AD62-2382-4CB0-87F1-E74D9E30F7F5}" destId="{D947BAD3-8EE5-40F5-B596-93FECD6D4ECF}" srcOrd="2" destOrd="0" presId="urn:microsoft.com/office/officeart/2005/8/layout/orgChart1"/>
    <dgm:cxn modelId="{AD57EDEC-60A4-4B22-8ADC-097EE1ECE96C}" type="presParOf" srcId="{7424ADA5-AC17-4122-9142-87C6F34EFFAB}" destId="{227845B4-99A1-431F-8B69-9FDD277A9CA0}" srcOrd="2" destOrd="0" presId="urn:microsoft.com/office/officeart/2005/8/layout/orgChart1"/>
    <dgm:cxn modelId="{AD04A1CF-F7D6-4D44-AD62-A5F3B80B5238}" type="presParOf" srcId="{7424ADA5-AC17-4122-9142-87C6F34EFFAB}" destId="{189BF746-06A9-4CF3-A9FE-A6CF10A069E3}" srcOrd="3" destOrd="0" presId="urn:microsoft.com/office/officeart/2005/8/layout/orgChart1"/>
    <dgm:cxn modelId="{5005A8C1-339A-455A-81C7-EE59B848C5EC}" type="presParOf" srcId="{189BF746-06A9-4CF3-A9FE-A6CF10A069E3}" destId="{8143898B-BE8C-46FA-9126-B3D5C331D464}" srcOrd="0" destOrd="0" presId="urn:microsoft.com/office/officeart/2005/8/layout/orgChart1"/>
    <dgm:cxn modelId="{CACC8BB4-D2D7-4E78-B91E-0D5D8E547932}" type="presParOf" srcId="{8143898B-BE8C-46FA-9126-B3D5C331D464}" destId="{4BF4A0CF-994E-4A30-96AB-D7CB8E254D65}" srcOrd="0" destOrd="0" presId="urn:microsoft.com/office/officeart/2005/8/layout/orgChart1"/>
    <dgm:cxn modelId="{4328B056-E38B-4DF3-98A0-7867C5556ACF}" type="presParOf" srcId="{8143898B-BE8C-46FA-9126-B3D5C331D464}" destId="{47FEE4E9-122C-41D3-AD9F-DE4B6CAF3AA6}" srcOrd="1" destOrd="0" presId="urn:microsoft.com/office/officeart/2005/8/layout/orgChart1"/>
    <dgm:cxn modelId="{56B8307E-3B7F-4EFC-9DAE-86CA567742D8}" type="presParOf" srcId="{189BF746-06A9-4CF3-A9FE-A6CF10A069E3}" destId="{2CC76286-C06E-4FD4-AA28-CFA2337A1876}" srcOrd="1" destOrd="0" presId="urn:microsoft.com/office/officeart/2005/8/layout/orgChart1"/>
    <dgm:cxn modelId="{525B663E-36F8-44BB-B1BC-0DEFF52D5F6B}" type="presParOf" srcId="{189BF746-06A9-4CF3-A9FE-A6CF10A069E3}" destId="{A62EDD62-29D1-471A-B66C-82FEB35338E7}" srcOrd="2" destOrd="0" presId="urn:microsoft.com/office/officeart/2005/8/layout/orgChart1"/>
    <dgm:cxn modelId="{766F91D6-98CA-4B90-BC06-7CF0170BBCC9}" type="presParOf" srcId="{1D414C9E-749E-4E3B-9D45-D3E45A750676}" destId="{7EEF00AE-BF8B-4366-9665-9FE6E7B15CF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E72B9C-237D-4C63-8200-C25F5EFED497}">
      <dsp:nvSpPr>
        <dsp:cNvPr id="0" name=""/>
        <dsp:cNvSpPr/>
      </dsp:nvSpPr>
      <dsp:spPr>
        <a:xfrm>
          <a:off x="1142412" y="1549903"/>
          <a:ext cx="91440" cy="2436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80519" y="0"/>
              </a:lnTo>
              <a:lnTo>
                <a:pt x="80519" y="243617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FA9932-C66E-4DAE-8791-4179442E5F65}">
      <dsp:nvSpPr>
        <dsp:cNvPr id="0" name=""/>
        <dsp:cNvSpPr/>
      </dsp:nvSpPr>
      <dsp:spPr>
        <a:xfrm>
          <a:off x="1831" y="506974"/>
          <a:ext cx="2372601" cy="104292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12</a:t>
          </a: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kern="12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МО – внешние совместители </a:t>
          </a:r>
          <a:endParaRPr lang="en-US" sz="2000" b="1" kern="1200" dirty="0" smtClean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(13 физ.лиц)</a:t>
          </a:r>
          <a:endParaRPr lang="ru-RU" sz="2000" b="1" kern="1200" dirty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</dsp:txBody>
      <dsp:txXfrm>
        <a:off x="1831" y="506974"/>
        <a:ext cx="2372601" cy="1042929"/>
      </dsp:txXfrm>
    </dsp:sp>
    <dsp:sp modelId="{8EA57579-CFAC-44BF-9E5A-E20F48996234}">
      <dsp:nvSpPr>
        <dsp:cNvPr id="0" name=""/>
        <dsp:cNvSpPr/>
      </dsp:nvSpPr>
      <dsp:spPr>
        <a:xfrm>
          <a:off x="501639" y="1793521"/>
          <a:ext cx="1442584" cy="79876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12</a:t>
          </a: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kern="12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– </a:t>
          </a:r>
          <a:endParaRPr lang="en-US" sz="2000" b="1" kern="1200" dirty="0" smtClean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г.Омск</a:t>
          </a:r>
          <a:endParaRPr lang="ru-RU" sz="2000" b="1" kern="1200" dirty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</dsp:txBody>
      <dsp:txXfrm>
        <a:off x="501639" y="1793521"/>
        <a:ext cx="1442584" cy="7987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7845B4-99A1-431F-8B69-9FDD277A9CA0}">
      <dsp:nvSpPr>
        <dsp:cNvPr id="0" name=""/>
        <dsp:cNvSpPr/>
      </dsp:nvSpPr>
      <dsp:spPr>
        <a:xfrm>
          <a:off x="1781944" y="1584175"/>
          <a:ext cx="683279" cy="3152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894"/>
              </a:lnTo>
              <a:lnTo>
                <a:pt x="683279" y="204894"/>
              </a:lnTo>
              <a:lnTo>
                <a:pt x="683279" y="315211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72B9C-237D-4C63-8200-C25F5EFED497}">
      <dsp:nvSpPr>
        <dsp:cNvPr id="0" name=""/>
        <dsp:cNvSpPr/>
      </dsp:nvSpPr>
      <dsp:spPr>
        <a:xfrm>
          <a:off x="644911" y="1584175"/>
          <a:ext cx="1137032" cy="315211"/>
        </a:xfrm>
        <a:custGeom>
          <a:avLst/>
          <a:gdLst/>
          <a:ahLst/>
          <a:cxnLst/>
          <a:rect l="0" t="0" r="0" b="0"/>
          <a:pathLst>
            <a:path>
              <a:moveTo>
                <a:pt x="1137032" y="0"/>
              </a:moveTo>
              <a:lnTo>
                <a:pt x="1137032" y="204894"/>
              </a:lnTo>
              <a:lnTo>
                <a:pt x="0" y="204894"/>
              </a:lnTo>
              <a:lnTo>
                <a:pt x="0" y="315211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FA9932-C66E-4DAE-8791-4179442E5F65}">
      <dsp:nvSpPr>
        <dsp:cNvPr id="0" name=""/>
        <dsp:cNvSpPr/>
      </dsp:nvSpPr>
      <dsp:spPr>
        <a:xfrm>
          <a:off x="395533" y="531645"/>
          <a:ext cx="2772821" cy="105252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27</a:t>
          </a: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kern="12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МО – внутренние совместители         (27 физ.лиц)</a:t>
          </a:r>
          <a:endParaRPr lang="ru-RU" sz="2000" b="1" kern="1200" dirty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</dsp:txBody>
      <dsp:txXfrm>
        <a:off x="395533" y="531645"/>
        <a:ext cx="2772821" cy="1052529"/>
      </dsp:txXfrm>
    </dsp:sp>
    <dsp:sp modelId="{8EA57579-CFAC-44BF-9E5A-E20F48996234}">
      <dsp:nvSpPr>
        <dsp:cNvPr id="0" name=""/>
        <dsp:cNvSpPr/>
      </dsp:nvSpPr>
      <dsp:spPr>
        <a:xfrm>
          <a:off x="95" y="1899386"/>
          <a:ext cx="1289631" cy="71492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7</a:t>
          </a: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kern="12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– </a:t>
          </a:r>
          <a:endParaRPr lang="en-US" sz="2000" b="1" kern="1200" dirty="0" smtClean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г.Омск</a:t>
          </a:r>
          <a:endParaRPr lang="ru-RU" sz="2000" b="1" kern="1200" dirty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</dsp:txBody>
      <dsp:txXfrm>
        <a:off x="95" y="1899386"/>
        <a:ext cx="1289631" cy="714924"/>
      </dsp:txXfrm>
    </dsp:sp>
    <dsp:sp modelId="{4BF4A0CF-994E-4A30-96AB-D7CB8E254D65}">
      <dsp:nvSpPr>
        <dsp:cNvPr id="0" name=""/>
        <dsp:cNvSpPr/>
      </dsp:nvSpPr>
      <dsp:spPr>
        <a:xfrm>
          <a:off x="1438507" y="1899386"/>
          <a:ext cx="2053431" cy="71492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20</a:t>
          </a: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kern="12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– </a:t>
          </a:r>
          <a:r>
            <a:rPr lang="ru-RU" sz="2000" b="1" kern="1200" dirty="0" err="1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муниц</a:t>
          </a:r>
          <a:r>
            <a:rPr lang="ru-RU" sz="2000" b="1" kern="12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. районы</a:t>
          </a:r>
          <a:endParaRPr lang="ru-RU" sz="2000" b="1" kern="1200" dirty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</dsp:txBody>
      <dsp:txXfrm>
        <a:off x="1438507" y="1899386"/>
        <a:ext cx="2053431" cy="7149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7845B4-99A1-431F-8B69-9FDD277A9CA0}">
      <dsp:nvSpPr>
        <dsp:cNvPr id="0" name=""/>
        <dsp:cNvSpPr/>
      </dsp:nvSpPr>
      <dsp:spPr>
        <a:xfrm>
          <a:off x="1781944" y="1851792"/>
          <a:ext cx="749334" cy="3167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010"/>
              </a:lnTo>
              <a:lnTo>
                <a:pt x="749334" y="213010"/>
              </a:lnTo>
              <a:lnTo>
                <a:pt x="749334" y="316702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72B9C-237D-4C63-8200-C25F5EFED497}">
      <dsp:nvSpPr>
        <dsp:cNvPr id="0" name=""/>
        <dsp:cNvSpPr/>
      </dsp:nvSpPr>
      <dsp:spPr>
        <a:xfrm>
          <a:off x="713180" y="1851792"/>
          <a:ext cx="1068763" cy="316702"/>
        </a:xfrm>
        <a:custGeom>
          <a:avLst/>
          <a:gdLst/>
          <a:ahLst/>
          <a:cxnLst/>
          <a:rect l="0" t="0" r="0" b="0"/>
          <a:pathLst>
            <a:path>
              <a:moveTo>
                <a:pt x="1068763" y="0"/>
              </a:moveTo>
              <a:lnTo>
                <a:pt x="1068763" y="213010"/>
              </a:lnTo>
              <a:lnTo>
                <a:pt x="0" y="213010"/>
              </a:lnTo>
              <a:lnTo>
                <a:pt x="0" y="316702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FA9932-C66E-4DAE-8791-4179442E5F65}">
      <dsp:nvSpPr>
        <dsp:cNvPr id="0" name=""/>
        <dsp:cNvSpPr/>
      </dsp:nvSpPr>
      <dsp:spPr>
        <a:xfrm>
          <a:off x="611561" y="792089"/>
          <a:ext cx="2340764" cy="1059702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18</a:t>
          </a: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kern="12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МО – </a:t>
          </a:r>
          <a:r>
            <a:rPr lang="en-US" sz="2000" b="1" kern="12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1 </a:t>
          </a:r>
          <a:r>
            <a:rPr lang="ru-RU" sz="2000" b="1" kern="12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ставка (19 физ.лиц)</a:t>
          </a:r>
          <a:endParaRPr lang="ru-RU" sz="2000" b="1" kern="1200" dirty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</dsp:txBody>
      <dsp:txXfrm>
        <a:off x="611561" y="792089"/>
        <a:ext cx="2340764" cy="1059702"/>
      </dsp:txXfrm>
    </dsp:sp>
    <dsp:sp modelId="{8EA57579-CFAC-44BF-9E5A-E20F48996234}">
      <dsp:nvSpPr>
        <dsp:cNvPr id="0" name=""/>
        <dsp:cNvSpPr/>
      </dsp:nvSpPr>
      <dsp:spPr>
        <a:xfrm>
          <a:off x="0" y="2168495"/>
          <a:ext cx="1426360" cy="67199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11</a:t>
          </a: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kern="12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– </a:t>
          </a:r>
          <a:endParaRPr lang="en-US" sz="2000" b="1" kern="1200" dirty="0" smtClean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г.Омск</a:t>
          </a:r>
          <a:endParaRPr lang="ru-RU" sz="2000" b="1" kern="1200" dirty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</dsp:txBody>
      <dsp:txXfrm>
        <a:off x="0" y="2168495"/>
        <a:ext cx="1426360" cy="671999"/>
      </dsp:txXfrm>
    </dsp:sp>
    <dsp:sp modelId="{4BF4A0CF-994E-4A30-96AB-D7CB8E254D65}">
      <dsp:nvSpPr>
        <dsp:cNvPr id="0" name=""/>
        <dsp:cNvSpPr/>
      </dsp:nvSpPr>
      <dsp:spPr>
        <a:xfrm>
          <a:off x="1566208" y="2168495"/>
          <a:ext cx="1930140" cy="67199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7</a:t>
          </a: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kern="12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– </a:t>
          </a:r>
          <a:r>
            <a:rPr lang="ru-RU" sz="2000" b="1" kern="1200" dirty="0" err="1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муниц</a:t>
          </a:r>
          <a:r>
            <a:rPr lang="ru-RU" sz="2000" b="1" kern="12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rPr>
            <a:t>. районы</a:t>
          </a:r>
          <a:endParaRPr lang="ru-RU" sz="2000" b="1" kern="1200" dirty="0">
            <a:solidFill>
              <a:srgbClr val="003300"/>
            </a:solidFill>
            <a:latin typeface="Arial" pitchFamily="34" charset="0"/>
            <a:cs typeface="Arial" pitchFamily="34" charset="0"/>
          </a:endParaRPr>
        </a:p>
      </dsp:txBody>
      <dsp:txXfrm>
        <a:off x="1566208" y="2168495"/>
        <a:ext cx="1930140" cy="6719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A7D05F-E58B-4937-905B-90431FFC18CB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28136E-38B4-4A5F-9D59-568AC89250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001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2.png"/><Relationship Id="rId7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chart" Target="../charts/chart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diagramLayout" Target="../diagrams/layout2.xml"/><Relationship Id="rId18" Type="http://schemas.openxmlformats.org/officeDocument/2006/relationships/diagramLayout" Target="../diagrams/layout3.xml"/><Relationship Id="rId3" Type="http://schemas.openxmlformats.org/officeDocument/2006/relationships/image" Target="../media/image2.png"/><Relationship Id="rId21" Type="http://schemas.microsoft.com/office/2007/relationships/diagramDrawing" Target="../diagrams/drawing3.xml"/><Relationship Id="rId7" Type="http://schemas.openxmlformats.org/officeDocument/2006/relationships/diagramData" Target="../diagrams/data1.xml"/><Relationship Id="rId12" Type="http://schemas.openxmlformats.org/officeDocument/2006/relationships/diagramData" Target="../diagrams/data2.xml"/><Relationship Id="rId17" Type="http://schemas.openxmlformats.org/officeDocument/2006/relationships/diagramData" Target="../diagrams/data3.xml"/><Relationship Id="rId2" Type="http://schemas.openxmlformats.org/officeDocument/2006/relationships/image" Target="../media/image1.png"/><Relationship Id="rId16" Type="http://schemas.microsoft.com/office/2007/relationships/diagramDrawing" Target="../diagrams/drawing2.xml"/><Relationship Id="rId20" Type="http://schemas.openxmlformats.org/officeDocument/2006/relationships/diagramColors" Target="../diagrams/colors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microsoft.com/office/2007/relationships/diagramDrawing" Target="../diagrams/drawing1.xml"/><Relationship Id="rId5" Type="http://schemas.openxmlformats.org/officeDocument/2006/relationships/image" Target="../media/image7.png"/><Relationship Id="rId15" Type="http://schemas.openxmlformats.org/officeDocument/2006/relationships/diagramColors" Target="../diagrams/colors2.xml"/><Relationship Id="rId10" Type="http://schemas.openxmlformats.org/officeDocument/2006/relationships/diagramColors" Target="../diagrams/colors1.xml"/><Relationship Id="rId19" Type="http://schemas.openxmlformats.org/officeDocument/2006/relationships/diagramQuickStyle" Target="../diagrams/quickStyle3.xml"/><Relationship Id="rId4" Type="http://schemas.openxmlformats.org/officeDocument/2006/relationships/image" Target="../media/image6.png"/><Relationship Id="rId9" Type="http://schemas.openxmlformats.org/officeDocument/2006/relationships/diagramQuickStyle" Target="../diagrams/quickStyle1.xml"/><Relationship Id="rId1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2.png"/><Relationship Id="rId7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7504" y="1484784"/>
            <a:ext cx="87849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/>
                <a:cs typeface="Arial" panose="020B0604020202020204" pitchFamily="34" charset="0"/>
              </a:rPr>
              <a:t>СОСТОЯНИЕ </a:t>
            </a:r>
          </a:p>
          <a:p>
            <a:pPr algn="ctr"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/>
                <a:cs typeface="Arial" panose="020B0604020202020204" pitchFamily="34" charset="0"/>
              </a:rPr>
              <a:t>И СТРАТЕГИЯ РАЗВИТИЯ ОНКОЛОГИЧЕСКОЙ ПОМОЩИ </a:t>
            </a:r>
          </a:p>
          <a:p>
            <a:pPr algn="ctr"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/>
                <a:cs typeface="Arial" panose="020B0604020202020204" pitchFamily="34" charset="0"/>
              </a:rPr>
              <a:t>В ОМСКОЙ ОБЛАСТИ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Arial Unicode MS" panose="020B0604020202020204"/>
              <a:cs typeface="Arial" panose="020B0604020202020204" pitchFamily="34" charset="0"/>
            </a:endParaRPr>
          </a:p>
        </p:txBody>
      </p:sp>
      <p:pic>
        <p:nvPicPr>
          <p:cNvPr id="1028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5860850"/>
            <a:ext cx="9158943" cy="99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6000963"/>
            <a:ext cx="91440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R="0" lv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1" i="0" u="none" strike="noStrike" cap="none" normalizeH="0" baseline="0">
                <a:ln>
                  <a:noFill/>
                </a:ln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pPr algn="ctr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РЕГИОНАЛЬНАЯ КОНФЕРЕНЦИЯ «АКТУАЛЬНЫЕ ВОПРОСЫ ПРОФИЛАКТИКИ, РАННЕЙ ДИАГНОСТИКИ  ЗЛОКАЧЕСТВЕННЫХ НОВООБРАЗОВАНИЙ РЕПРОДУКТИВНЫХ ОРГАНОВ»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мая 2018 г., г. Омск</a:t>
            </a: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" y="0"/>
            <a:ext cx="9138308" cy="1484784"/>
            <a:chOff x="1" y="0"/>
            <a:chExt cx="9138308" cy="1484784"/>
          </a:xfrm>
        </p:grpSpPr>
        <p:pic>
          <p:nvPicPr>
            <p:cNvPr id="1026" name="Picture 2" descr="C:\Users\Sveta\Desktop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9138308" cy="1484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Sveta\Desktop\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153" y="24873"/>
              <a:ext cx="2228850" cy="1447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F:\Документы\ОПСА\эмблема (2)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3418" y="397044"/>
              <a:ext cx="614748" cy="86635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Sveta\Desktop\600px-Coat_of_arms_of_Omsk_Oblast.svg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89062"/>
              <a:ext cx="841730" cy="86367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4067945" y="4820959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3300"/>
                </a:solidFill>
              </a:rPr>
              <a:t>А.Ш. </a:t>
            </a:r>
            <a:r>
              <a:rPr lang="ru-RU" b="1" dirty="0" err="1" smtClean="0">
                <a:solidFill>
                  <a:srgbClr val="003300"/>
                </a:solidFill>
              </a:rPr>
              <a:t>Ахметянов</a:t>
            </a:r>
            <a:r>
              <a:rPr lang="ru-RU" b="1" dirty="0" smtClean="0">
                <a:solidFill>
                  <a:srgbClr val="003300"/>
                </a:solidFill>
              </a:rPr>
              <a:t>,</a:t>
            </a:r>
          </a:p>
          <a:p>
            <a:pPr algn="r"/>
            <a:r>
              <a:rPr lang="ru-RU" b="1" dirty="0">
                <a:solidFill>
                  <a:srgbClr val="003300"/>
                </a:solidFill>
              </a:rPr>
              <a:t>з</a:t>
            </a:r>
            <a:r>
              <a:rPr lang="ru-RU" b="1" dirty="0" smtClean="0">
                <a:solidFill>
                  <a:srgbClr val="003300"/>
                </a:solidFill>
              </a:rPr>
              <a:t>аместитель главного врача </a:t>
            </a:r>
          </a:p>
          <a:p>
            <a:pPr algn="r"/>
            <a:r>
              <a:rPr lang="ru-RU" b="1" dirty="0" smtClean="0">
                <a:solidFill>
                  <a:srgbClr val="003300"/>
                </a:solidFill>
              </a:rPr>
              <a:t>по медицинской части БУЗОО «КОД»</a:t>
            </a:r>
            <a:endParaRPr lang="ru-RU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68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764704"/>
            <a:ext cx="8964488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Структура смертности в разрезе нозологий</a:t>
            </a:r>
          </a:p>
          <a:p>
            <a:pPr algn="ctr"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населения Омской области в </a:t>
            </a:r>
            <a:r>
              <a:rPr lang="en-US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2016 - </a:t>
            </a:r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201</a:t>
            </a:r>
            <a:r>
              <a:rPr lang="en-US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гг.</a:t>
            </a:r>
            <a:r>
              <a:rPr lang="en-US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(%)</a:t>
            </a:r>
            <a:endParaRPr lang="ru-RU" alt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Группа 30"/>
          <p:cNvGrpSpPr/>
          <p:nvPr/>
        </p:nvGrpSpPr>
        <p:grpSpPr>
          <a:xfrm>
            <a:off x="4281553" y="2276872"/>
            <a:ext cx="4754943" cy="3744416"/>
            <a:chOff x="4644008" y="2564904"/>
            <a:chExt cx="4356992" cy="3934220"/>
          </a:xfrm>
        </p:grpSpPr>
        <p:graphicFrame>
          <p:nvGraphicFramePr>
            <p:cNvPr id="13" name="Диаграмма 12"/>
            <p:cNvGraphicFramePr/>
            <p:nvPr>
              <p:extLst>
                <p:ext uri="{D42A27DB-BD31-4B8C-83A1-F6EECF244321}">
                  <p14:modId xmlns:p14="http://schemas.microsoft.com/office/powerpoint/2010/main" val="3971464522"/>
                </p:ext>
              </p:extLst>
            </p:nvPr>
          </p:nvGraphicFramePr>
          <p:xfrm>
            <a:off x="4644008" y="2564904"/>
            <a:ext cx="4356992" cy="39342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14" name="TextBox 13"/>
            <p:cNvSpPr txBox="1"/>
            <p:nvPr/>
          </p:nvSpPr>
          <p:spPr>
            <a:xfrm>
              <a:off x="7236296" y="3212976"/>
              <a:ext cx="2744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Arial Black" pitchFamily="34" charset="0"/>
                  <a:cs typeface="Arial" pitchFamily="34" charset="0"/>
                </a:rPr>
                <a:t>I</a:t>
              </a:r>
              <a:endParaRPr lang="ru-RU" b="1" dirty="0">
                <a:latin typeface="Arial Black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911752" y="3605952"/>
              <a:ext cx="364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Arial Black" pitchFamily="34" charset="0"/>
                  <a:cs typeface="Arial" pitchFamily="34" charset="0"/>
                </a:rPr>
                <a:t>II</a:t>
              </a:r>
              <a:endParaRPr lang="ru-RU" b="1" dirty="0">
                <a:latin typeface="Arial Black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652407" y="4094878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Arial Black" pitchFamily="34" charset="0"/>
                  <a:cs typeface="Arial" pitchFamily="34" charset="0"/>
                </a:rPr>
                <a:t>III</a:t>
              </a:r>
              <a:endParaRPr lang="ru-RU" b="1" dirty="0">
                <a:latin typeface="Arial Black" pitchFamily="34" charset="0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033598" y="4274028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Arial Black" pitchFamily="34" charset="0"/>
                  <a:cs typeface="Arial" pitchFamily="34" charset="0"/>
                </a:rPr>
                <a:t>IV</a:t>
              </a:r>
              <a:endParaRPr lang="ru-RU" b="1" dirty="0">
                <a:latin typeface="Arial Black" pitchFamily="34" charset="0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71342" y="4293096"/>
              <a:ext cx="364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Arial Black" pitchFamily="34" charset="0"/>
                  <a:cs typeface="Arial" pitchFamily="34" charset="0"/>
                </a:rPr>
                <a:t>V</a:t>
              </a:r>
              <a:endParaRPr lang="ru-RU" b="1" dirty="0">
                <a:latin typeface="Arial Black" pitchFamily="34" charset="0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921622" y="4152396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Arial Black" pitchFamily="34" charset="0"/>
                  <a:cs typeface="Arial" pitchFamily="34" charset="0"/>
                </a:rPr>
                <a:t>VI</a:t>
              </a:r>
              <a:endParaRPr lang="ru-RU" b="1" dirty="0">
                <a:latin typeface="Arial Black" pitchFamily="34" charset="0"/>
                <a:cs typeface="Arial" pitchFamily="34" charset="0"/>
              </a:endParaRPr>
            </a:p>
          </p:txBody>
        </p:sp>
      </p:grpSp>
      <p:grpSp>
        <p:nvGrpSpPr>
          <p:cNvPr id="20" name="Группа 30"/>
          <p:cNvGrpSpPr/>
          <p:nvPr/>
        </p:nvGrpSpPr>
        <p:grpSpPr>
          <a:xfrm>
            <a:off x="0" y="2204864"/>
            <a:ext cx="4427984" cy="3744416"/>
            <a:chOff x="4644008" y="2564904"/>
            <a:chExt cx="4356992" cy="3934220"/>
          </a:xfrm>
        </p:grpSpPr>
        <p:graphicFrame>
          <p:nvGraphicFramePr>
            <p:cNvPr id="21" name="Диаграмма 20"/>
            <p:cNvGraphicFramePr/>
            <p:nvPr>
              <p:extLst>
                <p:ext uri="{D42A27DB-BD31-4B8C-83A1-F6EECF244321}">
                  <p14:modId xmlns:p14="http://schemas.microsoft.com/office/powerpoint/2010/main" val="3009412696"/>
                </p:ext>
              </p:extLst>
            </p:nvPr>
          </p:nvGraphicFramePr>
          <p:xfrm>
            <a:off x="4644008" y="2564904"/>
            <a:ext cx="4356992" cy="39342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sp>
          <p:nvSpPr>
            <p:cNvPr id="22" name="TextBox 21"/>
            <p:cNvSpPr txBox="1"/>
            <p:nvPr/>
          </p:nvSpPr>
          <p:spPr>
            <a:xfrm>
              <a:off x="7236296" y="3212976"/>
              <a:ext cx="2744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Arial Black" pitchFamily="34" charset="0"/>
                  <a:cs typeface="Arial" pitchFamily="34" charset="0"/>
                </a:rPr>
                <a:t>I</a:t>
              </a:r>
              <a:endParaRPr lang="ru-RU" b="1" dirty="0">
                <a:latin typeface="Arial Black" pitchFamily="34" charset="0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867344" y="3633075"/>
              <a:ext cx="364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Arial Black" pitchFamily="34" charset="0"/>
                  <a:cs typeface="Arial" pitchFamily="34" charset="0"/>
                </a:rPr>
                <a:t>II</a:t>
              </a:r>
              <a:endParaRPr lang="ru-RU" b="1" dirty="0">
                <a:latin typeface="Arial Black" pitchFamily="34" charset="0"/>
                <a:cs typeface="Arial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652407" y="4094878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Arial Black" pitchFamily="34" charset="0"/>
                  <a:cs typeface="Arial" pitchFamily="34" charset="0"/>
                </a:rPr>
                <a:t>III</a:t>
              </a:r>
              <a:endParaRPr lang="ru-RU" b="1" dirty="0">
                <a:latin typeface="Arial Black" pitchFamily="34" charset="0"/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946248" y="4221088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Arial Black" pitchFamily="34" charset="0"/>
                  <a:cs typeface="Arial" pitchFamily="34" charset="0"/>
                </a:rPr>
                <a:t>IV</a:t>
              </a:r>
              <a:endParaRPr lang="ru-RU" b="1" dirty="0">
                <a:latin typeface="Arial Black" pitchFamily="34" charset="0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308566" y="4229382"/>
              <a:ext cx="364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Arial Black" pitchFamily="34" charset="0"/>
                  <a:cs typeface="Arial" pitchFamily="34" charset="0"/>
                </a:rPr>
                <a:t>V</a:t>
              </a:r>
              <a:endParaRPr lang="ru-RU" b="1" dirty="0">
                <a:latin typeface="Arial Black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741738" y="4087024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Arial Black" pitchFamily="34" charset="0"/>
                  <a:cs typeface="Arial" pitchFamily="34" charset="0"/>
                </a:rPr>
                <a:t>VI</a:t>
              </a:r>
              <a:endParaRPr lang="ru-RU" b="1" dirty="0">
                <a:latin typeface="Arial Black" pitchFamily="34" charset="0"/>
                <a:cs typeface="Arial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691680" y="1628800"/>
            <a:ext cx="1672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lang="en-US" sz="28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8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6 год</a:t>
            </a:r>
            <a:endParaRPr lang="ru-RU" sz="28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2"/>
          <p:cNvSpPr txBox="1"/>
          <p:nvPr/>
        </p:nvSpPr>
        <p:spPr>
          <a:xfrm>
            <a:off x="6170818" y="1681644"/>
            <a:ext cx="1672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201</a:t>
            </a:r>
            <a:r>
              <a:rPr lang="en-US" sz="28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ru-RU" sz="28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год</a:t>
            </a:r>
            <a:endParaRPr lang="ru-RU" sz="28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764704"/>
            <a:ext cx="885698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Динамика запущенности и ранней </a:t>
            </a:r>
            <a:r>
              <a:rPr lang="ru-RU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выявляемости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злокачественных новообразований в Омской области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 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2007 – 201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гг. (%)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Arial Unicode MS" panose="020B0604020202020204" pitchFamily="34" charset="-128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12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4935097"/>
              </p:ext>
            </p:extLst>
          </p:nvPr>
        </p:nvGraphicFramePr>
        <p:xfrm>
          <a:off x="35496" y="1844824"/>
          <a:ext cx="9002713" cy="476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Worksheet" r:id="rId8" imgW="8715299" imgH="4819770" progId="">
                  <p:embed/>
                </p:oleObj>
              </mc:Choice>
              <mc:Fallback>
                <p:oleObj name="Worksheet" r:id="rId8" imgW="8715299" imgH="4819770" progId="">
                  <p:embed/>
                  <p:pic>
                    <p:nvPicPr>
                      <p:cNvPr id="0" name="Picture 14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1844824"/>
                        <a:ext cx="9002713" cy="476091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Овал 12"/>
          <p:cNvSpPr/>
          <p:nvPr/>
        </p:nvSpPr>
        <p:spPr>
          <a:xfrm>
            <a:off x="8066609" y="2060848"/>
            <a:ext cx="936104" cy="52920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8123809" y="1772816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8123809" y="4509120"/>
            <a:ext cx="914400" cy="7920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251520" y="683287"/>
            <a:ext cx="878497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Удельный вес больных по стадиям от числа больных </a:t>
            </a:r>
          </a:p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 впервые в жизни установленным диагнозом злокачественного новообразования в 2007-2017 гг.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Arial Unicode MS" panose="020B0604020202020204" pitchFamily="34" charset="-128"/>
              <a:cs typeface="Arial" pitchFamily="34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539552" y="1844824"/>
          <a:ext cx="828092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764704"/>
            <a:ext cx="8712968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Диагностическое оборудование БУЗОО, используемое для раннего выявления онкологических заболеваний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(данные на 01.01.2018г.)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Arial Unicode MS" panose="020B0604020202020204" pitchFamily="34" charset="-128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505111"/>
              </p:ext>
            </p:extLst>
          </p:nvPr>
        </p:nvGraphicFramePr>
        <p:xfrm>
          <a:off x="323528" y="2132856"/>
          <a:ext cx="8496944" cy="4012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5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077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8884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993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9938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№  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Село 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(32 ЦРБ)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Город 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(27 М.О.)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Всего 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FF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9510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Томографы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4213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err="1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Флюорографы</a:t>
                      </a:r>
                      <a:endParaRPr lang="ru-RU" sz="20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51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80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5870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err="1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Маммографы</a:t>
                      </a:r>
                      <a:endParaRPr lang="ru-RU" sz="20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32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4941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УЗИ – аппараты</a:t>
                      </a:r>
                      <a:endParaRPr lang="ru-RU" sz="20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132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79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211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74831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Эндоскопическое</a:t>
                      </a:r>
                      <a:r>
                        <a:rPr lang="ru-RU" sz="2000" b="1" baseline="0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 оборудование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146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135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281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310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в </a:t>
                      </a:r>
                      <a:r>
                        <a:rPr lang="ru-RU" sz="2000" b="1" dirty="0" err="1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т.ч</a:t>
                      </a:r>
                      <a:r>
                        <a:rPr lang="ru-RU" sz="20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2000" b="1" dirty="0" err="1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колоноскопы</a:t>
                      </a:r>
                      <a:endParaRPr lang="ru-RU" sz="20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764704"/>
            <a:ext cx="871296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Штаты диагностической службы медицинских организаций (данные на 01.01.2018г.)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Arial Unicode MS" panose="020B0604020202020204" pitchFamily="34" charset="-128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565147"/>
              </p:ext>
            </p:extLst>
          </p:nvPr>
        </p:nvGraphicFramePr>
        <p:xfrm>
          <a:off x="395536" y="1988840"/>
          <a:ext cx="8496944" cy="3998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5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077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8884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993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9938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16363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2400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 оборудования</a:t>
                      </a:r>
                      <a:endParaRPr lang="ru-RU" sz="2000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По</a:t>
                      </a:r>
                      <a:r>
                        <a:rPr lang="ru-RU" sz="2000" baseline="0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 штату </a:t>
                      </a:r>
                      <a:endParaRPr lang="ru-RU" sz="2000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Занято</a:t>
                      </a:r>
                      <a:r>
                        <a:rPr lang="ru-RU" sz="2000" baseline="0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2000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err="1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Физ.лица</a:t>
                      </a:r>
                      <a:endParaRPr lang="ru-RU" sz="2000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FF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134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Томографы, </a:t>
                      </a:r>
                      <a:r>
                        <a:rPr lang="ru-RU" sz="2400" b="1" dirty="0" err="1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Флюорографы</a:t>
                      </a:r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sz="2400" b="1" dirty="0" err="1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Маммографы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159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147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(92,5%)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106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(66,6%)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8134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УЗИ – аппараты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128,8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120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(93,2%)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65 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(50,5%)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7454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Эндоскопическое</a:t>
                      </a:r>
                      <a:r>
                        <a:rPr lang="ru-RU" sz="2400" b="1" baseline="0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 оборудование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56,5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50 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(88,5%)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(47,8%)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692696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Активное выявление опухолей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визуальных  локализаций за 2015- 2017 гг. ( %)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12" name="Group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736922"/>
              </p:ext>
            </p:extLst>
          </p:nvPr>
        </p:nvGraphicFramePr>
        <p:xfrm>
          <a:off x="242281" y="1772816"/>
          <a:ext cx="8568952" cy="4536503"/>
        </p:xfrm>
        <a:graphic>
          <a:graphicData uri="http://schemas.openxmlformats.org/drawingml/2006/table">
            <a:tbl>
              <a:tblPr/>
              <a:tblGrid>
                <a:gridCol w="41620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505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4142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489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602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Локализация опухоли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2015 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2016 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FF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0467">
                <a:tc>
                  <a:txBody>
                    <a:bodyPr/>
                    <a:lstStyle/>
                    <a:p>
                      <a:pPr marL="10795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Щитовидная железа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5400" marR="25400" marT="0" marB="0" anchor="ctr" horzOverflow="overflow">
                    <a:lnL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44,7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22,1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25,3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75718">
                <a:tc>
                  <a:txBody>
                    <a:bodyPr/>
                    <a:lstStyle/>
                    <a:p>
                      <a:pPr marL="10795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Шейка матки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5400" marR="25400" marT="0" marB="0" anchor="ctr" horzOverflow="overflow">
                    <a:lnL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44,7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27,0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32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75718">
                <a:tc>
                  <a:txBody>
                    <a:bodyPr/>
                    <a:lstStyle/>
                    <a:p>
                      <a:pPr marL="10795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Молочная железа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5400" marR="25400" marT="0" marB="0" anchor="ctr" horzOverflow="overflow">
                    <a:lnL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36,6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43,9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50,9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97879">
                <a:tc>
                  <a:txBody>
                    <a:bodyPr/>
                    <a:lstStyle/>
                    <a:p>
                      <a:pPr marL="10795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Кожа</a:t>
                      </a:r>
                      <a:endParaRPr kumimoji="0" 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5400" marR="25400" marT="0" marB="0" anchor="ctr" horzOverflow="overflow">
                    <a:lnL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30,6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39,6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31,2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0588">
                <a:tc>
                  <a:txBody>
                    <a:bodyPr/>
                    <a:lstStyle/>
                    <a:p>
                      <a:pPr marL="10795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Прямая кишка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5400" marR="25400" marT="0" marB="0" anchor="ctr" horzOverflow="overflow">
                    <a:lnL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17,4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14,4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14,5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3296">
                <a:tc>
                  <a:txBody>
                    <a:bodyPr/>
                    <a:lstStyle/>
                    <a:p>
                      <a:pPr marL="10795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Полость рта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5400" marR="25400" marT="0" marB="0" anchor="ctr" horzOverflow="overflow">
                    <a:lnL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16,8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27,0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18,3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46005">
                <a:tc>
                  <a:txBody>
                    <a:bodyPr/>
                    <a:lstStyle/>
                    <a:p>
                      <a:pPr marL="10795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Губа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5400" marR="25400" marT="0" marB="0" anchor="ctr" horzOverflow="overflow">
                    <a:lnL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12,5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41,2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30,0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666575">
                <a:tc>
                  <a:txBody>
                    <a:bodyPr/>
                    <a:lstStyle/>
                    <a:p>
                      <a:pPr marL="10795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 визуальным локализациям: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5400" marR="25400" marT="0" marB="0" anchor="ctr" horzOverflow="overflow">
                    <a:lnL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28,6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27,0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30,6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764704"/>
            <a:ext cx="8856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Анализ программ раннего выявления ЗНО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 2017 года (%)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12" name="Group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904939"/>
              </p:ext>
            </p:extLst>
          </p:nvPr>
        </p:nvGraphicFramePr>
        <p:xfrm>
          <a:off x="215008" y="1700808"/>
          <a:ext cx="8821488" cy="4271112"/>
        </p:xfrm>
        <a:graphic>
          <a:graphicData uri="http://schemas.openxmlformats.org/drawingml/2006/table">
            <a:tbl>
              <a:tblPr/>
              <a:tblGrid>
                <a:gridCol w="22687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5527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Локализация опухоли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подозр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ЗНО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/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выявл.в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рез.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от акт.; % от всех сл.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              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скринингов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 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выявленных  случаев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FF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89304">
                <a:tc>
                  <a:txBody>
                    <a:bodyPr/>
                    <a:lstStyle/>
                    <a:p>
                      <a:pPr marL="1079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Органы дыхания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5400" marR="2540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1059 / 161                   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42,6%         16,9%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Нуждается в продолжении обследования 89 чел.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51239">
                <a:tc>
                  <a:txBody>
                    <a:bodyPr/>
                    <a:lstStyle/>
                    <a:p>
                      <a:pPr marL="1079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Предстательная железа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5400" marR="2540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1092   / 169                   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49,1%        31,6%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Нуждается в продолжении обследования 275 муж.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81511">
                <a:tc>
                  <a:txBody>
                    <a:bodyPr/>
                    <a:lstStyle/>
                    <a:p>
                      <a:pPr marL="1079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Молочная железа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5400" marR="2540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8603 / 314                    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72%    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 32,9%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Нуждается в продолжении обследования 605 жен.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58952">
                <a:tc>
                  <a:txBody>
                    <a:bodyPr/>
                    <a:lstStyle/>
                    <a:p>
                      <a:pPr marL="1079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Шейка матки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5400" marR="2540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1388 / 46                       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70,7%        20,8%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Нуждается в продолжении обследования 114 жен.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20688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Основные показатели онкологической службы </a:t>
            </a:r>
            <a:endParaRPr lang="en-US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 2016-2017 гг. в сравнении с РФ.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Arial Unicode MS" panose="020B0604020202020204" pitchFamily="34" charset="-128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108458"/>
              </p:ext>
            </p:extLst>
          </p:nvPr>
        </p:nvGraphicFramePr>
        <p:xfrm>
          <a:off x="251521" y="1590087"/>
          <a:ext cx="8640959" cy="50052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54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826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1513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513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1261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00811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 показателя</a:t>
                      </a:r>
                      <a:endParaRPr lang="ru-RU" sz="2000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2016г.</a:t>
                      </a:r>
                      <a:endParaRPr lang="ru-RU" sz="2000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2017 г.</a:t>
                      </a:r>
                      <a:endParaRPr lang="ru-RU" sz="2000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Прирост убыль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(+ - %)</a:t>
                      </a:r>
                      <a:endParaRPr lang="ru-RU" sz="1600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РФ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2016г.</a:t>
                      </a:r>
                      <a:endParaRPr lang="ru-RU" sz="2000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FF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2948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Заболеваемость (на 100 тыс.человек)</a:t>
                      </a:r>
                      <a:endParaRPr lang="ru-RU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476,7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489,5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+3,6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408,6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2948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Морфологическая верификация (%)</a:t>
                      </a:r>
                      <a:endParaRPr lang="ru-RU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93,0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92,8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-0,1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91,3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923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Ранняя выявляемость (%)</a:t>
                      </a:r>
                      <a:endParaRPr lang="ru-RU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54,5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55,6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+1,8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53,7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923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Запущенность (%)</a:t>
                      </a:r>
                      <a:endParaRPr lang="ru-RU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20,5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20,6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+0,5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20,5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923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Одногодичная летальность (%)</a:t>
                      </a:r>
                      <a:endParaRPr lang="ru-RU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24,4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23,1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-5,6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23,2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923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Пятилетняя выживаемость (%)</a:t>
                      </a:r>
                      <a:endParaRPr lang="ru-RU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50,6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51,0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+0,8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53,3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1923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Смертность (на 100 тыс.человек)</a:t>
                      </a:r>
                      <a:endParaRPr lang="ru-RU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188,8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184,9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-2,1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00"/>
                          </a:solidFill>
                          <a:latin typeface="Arial" pitchFamily="34" charset="0"/>
                          <a:cs typeface="Arial" pitchFamily="34" charset="0"/>
                        </a:rPr>
                        <a:t>201,6</a:t>
                      </a:r>
                      <a:endParaRPr lang="ru-RU" sz="2400" b="1" dirty="0">
                        <a:solidFill>
                          <a:srgbClr val="00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764704"/>
            <a:ext cx="8712968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 ЦЕЛЬЮ ВЫПОЛНЕНИЯ ПЛАНА МЕРОПРИЯТИЙ  ПО СНИЖЕНИЮ СМЕРТНОСТИ ОТ ЗНО СПЕЦИАЛИСТАМИ 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БУЗОО «КОД» ПРОВЕДЕНА СЛЕДУЮЩАЯ РАБОТА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Arial Unicode MS" panose="020B0604020202020204" pitchFamily="34" charset="-128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Содержимое 2"/>
          <p:cNvSpPr>
            <a:spLocks noGrp="1"/>
          </p:cNvSpPr>
          <p:nvPr>
            <p:ph idx="1"/>
          </p:nvPr>
        </p:nvSpPr>
        <p:spPr>
          <a:xfrm>
            <a:off x="395536" y="2132856"/>
            <a:ext cx="8568952" cy="374441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228600" indent="-228600" algn="just"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Проанализировано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14567 </a:t>
            </a: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медицинских свидетельств    о смерти в ЗАГС г. Омска,  из них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2310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умерших от ЗНО.</a:t>
            </a:r>
          </a:p>
          <a:p>
            <a:pPr marL="228600" indent="-228600" algn="just">
              <a:buFont typeface="Wingdings" pitchFamily="2" charset="2"/>
              <a:buChar char="Ø"/>
              <a:defRPr/>
            </a:pPr>
            <a:endParaRPr lang="ru-RU" sz="12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 algn="just"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Проведен анализ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394 </a:t>
            </a: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медицинских карт амбулаторного больного и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12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протоколов патологоанатомических исследований на умерших. </a:t>
            </a:r>
          </a:p>
          <a:p>
            <a:pPr marL="228600" indent="-228600" algn="just">
              <a:buFont typeface="Wingdings" pitchFamily="2" charset="2"/>
              <a:buChar char="Ø"/>
              <a:defRPr/>
            </a:pPr>
            <a:endParaRPr lang="ru-RU" sz="12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 algn="just"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Проведено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онкокомиссий</a:t>
            </a: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по разбору запущенных случаев. Заслушано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16</a:t>
            </a: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медицинских организаций. Разобрано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22</a:t>
            </a: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протокола на запущенный случай.</a:t>
            </a:r>
          </a:p>
        </p:txBody>
      </p:sp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764704"/>
            <a:ext cx="8712968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РЕЗУЛЬТАТ ЭКСПЕРТИЗЫ МЕДИЦИНСКОЙ ДОКУМЕНТАЦИИ СПЕЦИАЛИСТАМИ БУЗОО КОД  </a:t>
            </a:r>
            <a:b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 2017 ГОД: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Arial Unicode MS" panose="020B0604020202020204" pitchFamily="34" charset="-128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Содержимое 2"/>
          <p:cNvSpPr>
            <a:spLocks noGrp="1"/>
          </p:cNvSpPr>
          <p:nvPr>
            <p:ph idx="1"/>
          </p:nvPr>
        </p:nvSpPr>
        <p:spPr>
          <a:xfrm>
            <a:off x="446856" y="1988840"/>
            <a:ext cx="8229600" cy="439248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228600" indent="-228600" algn="just"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Число умерших от ЗНО сократилось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31 случай.</a:t>
            </a:r>
          </a:p>
          <a:p>
            <a:pPr marL="228600" indent="-228600" algn="just">
              <a:buFont typeface="Wingdings" pitchFamily="2" charset="2"/>
              <a:buChar char="Ø"/>
              <a:defRPr/>
            </a:pPr>
            <a:endParaRPr lang="ru-RU" sz="24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 marL="228600" indent="-228600" algn="just"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Число умерших ЗНО без морфологической верификации уменьшилось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40 случаев.</a:t>
            </a:r>
          </a:p>
          <a:p>
            <a:pPr marL="228600" indent="-228600" algn="just">
              <a:buFont typeface="Wingdings" pitchFamily="2" charset="2"/>
              <a:buChar char="Ø"/>
              <a:defRPr/>
            </a:pPr>
            <a:endParaRPr lang="ru-RU" sz="24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 marL="228600" indent="-228600" algn="just"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Произведена </a:t>
            </a:r>
            <a:r>
              <a:rPr lang="en-US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замена  основной </a:t>
            </a:r>
            <a:r>
              <a:rPr lang="en-US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причины </a:t>
            </a:r>
            <a:r>
              <a:rPr lang="en-US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смерти </a:t>
            </a:r>
            <a:r>
              <a:rPr lang="en-US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ЗНО  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 25 случаях.</a:t>
            </a:r>
          </a:p>
          <a:p>
            <a:pPr marL="228600" indent="-228600" algn="just">
              <a:buFont typeface="Wingdings" pitchFamily="2" charset="2"/>
              <a:buChar char="Ø"/>
              <a:defRPr/>
            </a:pPr>
            <a:endParaRPr lang="ru-RU" sz="24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 marL="228600" indent="-228600" algn="just"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Произведена отмена диагноза ЗНО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9  случаях </a:t>
            </a:r>
            <a:r>
              <a:rPr lang="ru-RU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после патологоанатомического исследования.</a:t>
            </a:r>
            <a:endParaRPr lang="ru-RU" sz="24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620688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ЗАБОЛЕВАЕМОСТЬ ЗНО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ТЕРРИТОРИИ ОМСКОЙ ОБЛАСТИ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-14943" y="1986982"/>
            <a:ext cx="9158943" cy="4302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indent="-228600">
              <a:lnSpc>
                <a:spcPct val="80000"/>
              </a:lnSpc>
              <a:buClr>
                <a:srgbClr val="003300"/>
              </a:buClr>
              <a:buFont typeface="Wingdings" pitchFamily="2" charset="2"/>
              <a:buChar char="Ø"/>
            </a:pPr>
            <a:r>
              <a:rPr lang="ru-RU" sz="2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В 2017 году зарегистрировано впервые  </a:t>
            </a:r>
            <a:r>
              <a:rPr lang="ru-RU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9202</a:t>
            </a: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случая.</a:t>
            </a:r>
          </a:p>
          <a:p>
            <a:pPr marL="228600" indent="-228600">
              <a:lnSpc>
                <a:spcPct val="80000"/>
              </a:lnSpc>
              <a:buClr>
                <a:srgbClr val="003300"/>
              </a:buClr>
              <a:buFont typeface="Wingdings" pitchFamily="2" charset="2"/>
              <a:buChar char="Ø"/>
            </a:pPr>
            <a:endParaRPr lang="ru-RU" sz="2600" b="1" dirty="0" smtClean="0">
              <a:latin typeface="Arial" pitchFamily="34" charset="0"/>
              <a:cs typeface="Arial" pitchFamily="34" charset="0"/>
            </a:endParaRPr>
          </a:p>
          <a:p>
            <a:pPr marL="228600" indent="-228600">
              <a:lnSpc>
                <a:spcPct val="80000"/>
              </a:lnSpc>
              <a:buClr>
                <a:srgbClr val="003300"/>
              </a:buClr>
              <a:buFont typeface="Wingdings" pitchFamily="2" charset="2"/>
              <a:buChar char="Ø"/>
            </a:pP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В Канцер-регистр внесено  </a:t>
            </a:r>
            <a:r>
              <a:rPr lang="ru-RU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8187</a:t>
            </a: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больных, из них: </a:t>
            </a:r>
          </a:p>
          <a:p>
            <a:pPr marL="228600" indent="-228600">
              <a:lnSpc>
                <a:spcPct val="80000"/>
              </a:lnSpc>
              <a:buClr>
                <a:srgbClr val="003300"/>
              </a:buClr>
            </a:pPr>
            <a:r>
              <a:rPr lang="ru-RU" sz="2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- трудоспособного  возраста – </a:t>
            </a:r>
            <a:r>
              <a:rPr lang="ru-RU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26,9%, </a:t>
            </a:r>
            <a:r>
              <a:rPr lang="ru-RU" sz="2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(2016 г. - </a:t>
            </a:r>
            <a:r>
              <a:rPr lang="ru-RU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28,1%</a:t>
            </a:r>
            <a:r>
              <a:rPr lang="ru-RU" sz="2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);</a:t>
            </a: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 marL="228600" indent="-228600">
              <a:lnSpc>
                <a:spcPct val="80000"/>
              </a:lnSpc>
              <a:buClr>
                <a:srgbClr val="003300"/>
              </a:buClr>
            </a:pPr>
            <a:r>
              <a:rPr lang="ru-RU" sz="2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- старше трудоспособного возраста –</a:t>
            </a: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72,6%.</a:t>
            </a:r>
          </a:p>
          <a:p>
            <a:pPr marL="228600" indent="-228600">
              <a:lnSpc>
                <a:spcPct val="80000"/>
              </a:lnSpc>
              <a:buClr>
                <a:srgbClr val="003300"/>
              </a:buClr>
            </a:pP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 marL="228600" indent="-228600">
              <a:lnSpc>
                <a:spcPct val="80000"/>
              </a:lnSpc>
              <a:buClr>
                <a:srgbClr val="003300"/>
              </a:buClr>
              <a:buFont typeface="Wingdings" pitchFamily="2" charset="2"/>
              <a:buChar char="Ø"/>
            </a:pP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Заболеваемость на 100 тыс.  населения </a:t>
            </a:r>
            <a:r>
              <a:rPr lang="en-US" sz="2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489,5, </a:t>
            </a:r>
          </a:p>
          <a:p>
            <a:pPr marL="228600" indent="-228600">
              <a:lnSpc>
                <a:spcPct val="80000"/>
              </a:lnSpc>
              <a:buClr>
                <a:srgbClr val="003300"/>
              </a:buClr>
            </a:pPr>
            <a:r>
              <a:rPr lang="ru-RU" sz="2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   в 2016 г. – </a:t>
            </a:r>
            <a:r>
              <a:rPr lang="ru-RU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476,0.</a:t>
            </a:r>
          </a:p>
          <a:p>
            <a:pPr marL="228600" indent="-228600">
              <a:lnSpc>
                <a:spcPct val="80000"/>
              </a:lnSpc>
              <a:buClr>
                <a:srgbClr val="003300"/>
              </a:buClr>
              <a:buFont typeface="Wingdings" pitchFamily="2" charset="2"/>
              <a:buChar char="Ø"/>
            </a:pPr>
            <a:endParaRPr lang="ru-RU" sz="2600" b="1" dirty="0" smtClean="0">
              <a:latin typeface="Arial" pitchFamily="34" charset="0"/>
              <a:cs typeface="Arial" pitchFamily="34" charset="0"/>
            </a:endParaRPr>
          </a:p>
          <a:p>
            <a:pPr marL="228600" indent="-228600">
              <a:lnSpc>
                <a:spcPct val="80000"/>
              </a:lnSpc>
              <a:buClr>
                <a:srgbClr val="003300"/>
              </a:buClr>
              <a:buFont typeface="Wingdings" pitchFamily="2" charset="2"/>
              <a:buChar char="Ø"/>
            </a:pPr>
            <a:r>
              <a:rPr lang="ru-RU" sz="2600" b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Наибольший </a:t>
            </a:r>
            <a:r>
              <a:rPr lang="ru-RU" sz="2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удельный вес приходится на  возраст </a:t>
            </a:r>
          </a:p>
          <a:p>
            <a:pPr marL="228600" indent="-228600">
              <a:lnSpc>
                <a:spcPct val="80000"/>
              </a:lnSpc>
              <a:buClr>
                <a:srgbClr val="003300"/>
              </a:buClr>
            </a:pPr>
            <a:r>
              <a:rPr lang="ru-RU" sz="2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  65-69 лет –</a:t>
            </a: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18%.</a:t>
            </a:r>
            <a:r>
              <a:rPr lang="ru-RU" sz="25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620688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КРИТЕРИИ  РЕЗУЛЬТАТИВНОСТИ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ОНКОЛОГИЧЕСКОЙ   СЛУЖБЫ НА  2017 ГОД</a:t>
            </a:r>
            <a:endParaRPr lang="en-US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251520" y="1556792"/>
            <a:ext cx="8568952" cy="110799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ru-RU" sz="22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Удельный вес больных с ЗНО, выявленных активно от числа больных с установленным диагнозом ЗНО не менее </a:t>
            </a:r>
            <a:r>
              <a:rPr lang="ru-RU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23,5%</a:t>
            </a: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sz="2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выполнено </a:t>
            </a:r>
            <a:r>
              <a:rPr lang="ru-RU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(26</a:t>
            </a:r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%).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1520" y="2852936"/>
            <a:ext cx="8619355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just">
              <a:defRPr sz="2200"/>
            </a:lvl1pPr>
          </a:lstStyle>
          <a:p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2.</a:t>
            </a:r>
            <a:r>
              <a:rPr lang="ru-RU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Увеличение доли больных с ЗНО, выявленных на ранних стадиях  (</a:t>
            </a:r>
            <a:r>
              <a:rPr lang="en-US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II</a:t>
            </a:r>
            <a:r>
              <a:rPr lang="ru-RU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ст.) до </a:t>
            </a:r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55,5%</a:t>
            </a:r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выполнено </a:t>
            </a:r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(55,5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%). 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3789040"/>
            <a:ext cx="8684174" cy="110799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just">
              <a:defRPr sz="2200"/>
            </a:lvl1pPr>
          </a:lstStyle>
          <a:p>
            <a:r>
              <a:rPr lang="ru-RU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Снижение числа умерших по Омской области от ЗНО </a:t>
            </a:r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     на </a:t>
            </a:r>
            <a:r>
              <a:rPr lang="ru-RU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10 человек по сравнению с 2016 годом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выполнено </a:t>
            </a: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    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30 чел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).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4"/>
          <p:cNvSpPr/>
          <p:nvPr/>
        </p:nvSpPr>
        <p:spPr bwMode="auto">
          <a:xfrm>
            <a:off x="251520" y="5085184"/>
            <a:ext cx="8635539" cy="110799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ru-RU" sz="22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22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Доля больных с ЗНО, умерших в трудоспособном возрасте, состоящих на учете, от числа умерших от ЗНО в трудоспособном возрасте не менее </a:t>
            </a:r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90%</a:t>
            </a: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2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выполнено </a:t>
            </a:r>
            <a:r>
              <a:rPr lang="ru-RU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(92</a:t>
            </a:r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%). </a:t>
            </a:r>
            <a:endParaRPr lang="ru-RU" sz="2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764704"/>
            <a:ext cx="878497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ЗАДАЧИ ОНКОЛОГИЧЕСКОЙ СЛУЖБЫ ОМСКОЙ ОБЛАСТИ НА 2018 ГОД  </a:t>
            </a: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Скругленный прямоугольник 4"/>
          <p:cNvSpPr/>
          <p:nvPr/>
        </p:nvSpPr>
        <p:spPr>
          <a:xfrm>
            <a:off x="323528" y="1700808"/>
            <a:ext cx="8496944" cy="936104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just"/>
            <a:endParaRPr lang="ru-RU" sz="21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1.</a:t>
            </a:r>
            <a:r>
              <a:rPr lang="ru-RU" sz="20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Доступность и высокое качество медицинской помощи для 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населения.</a:t>
            </a:r>
            <a:endParaRPr lang="ru-RU" sz="20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4"/>
          <p:cNvSpPr/>
          <p:nvPr/>
        </p:nvSpPr>
        <p:spPr>
          <a:xfrm>
            <a:off x="323528" y="2924944"/>
            <a:ext cx="8496944" cy="1656184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just"/>
            <a:r>
              <a:rPr lang="ru-RU" sz="20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. Обеспечение необходимого объема специализированной диагностики, в том числе </a:t>
            </a:r>
            <a:r>
              <a:rPr lang="ru-RU" sz="2000" b="1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иммуногистохимических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исследований. Контроль эффективного использования </a:t>
            </a:r>
            <a:r>
              <a:rPr lang="ru-RU" sz="20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имеющегося диагностического 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оборудования. </a:t>
            </a:r>
            <a:endParaRPr lang="ru-RU" sz="20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4"/>
          <p:cNvSpPr/>
          <p:nvPr/>
        </p:nvSpPr>
        <p:spPr>
          <a:xfrm>
            <a:off x="323528" y="4797152"/>
            <a:ext cx="8568952" cy="1450085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just"/>
            <a:r>
              <a:rPr lang="ru-RU" sz="20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0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Совершенствование методик лечения онкологических больных (малоинвазивные технологии, 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индивидуализация </a:t>
            </a:r>
            <a:r>
              <a:rPr lang="ru-RU" sz="20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лекарственного лечения, 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«высокотехнологичная» лучевая терапия</a:t>
            </a:r>
            <a:r>
              <a:rPr lang="ru-RU" sz="20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07504" y="764704"/>
            <a:ext cx="878497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ЗАДАЧИ ОНКОЛОГИЧЕСКОЙ СЛУЖБЫ ОМСКОЙ ОБЛАСТИ НА 2018 ГОД  </a:t>
            </a:r>
          </a:p>
        </p:txBody>
      </p:sp>
      <p:sp>
        <p:nvSpPr>
          <p:cNvPr id="13" name="Скругленный прямоугольник 4"/>
          <p:cNvSpPr/>
          <p:nvPr/>
        </p:nvSpPr>
        <p:spPr>
          <a:xfrm>
            <a:off x="251520" y="3429000"/>
            <a:ext cx="8568951" cy="1152128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just"/>
            <a:r>
              <a:rPr lang="ru-RU" sz="20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0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Совершенствование кураторской работы 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(контроль полноты осмотра диспансерной группы, анализ работы первичного звена по раннему выявлению </a:t>
            </a:r>
            <a:r>
              <a:rPr lang="ru-RU" sz="2000" b="1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онкопатологии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).</a:t>
            </a:r>
            <a:endParaRPr lang="ru-RU" sz="20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4"/>
          <p:cNvSpPr/>
          <p:nvPr/>
        </p:nvSpPr>
        <p:spPr>
          <a:xfrm>
            <a:off x="251520" y="4941168"/>
            <a:ext cx="8568951" cy="108012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just"/>
            <a:r>
              <a:rPr lang="ru-RU" sz="21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ru-RU" sz="21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1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Совершенствование информационной системы онкологической службы Омской </a:t>
            </a:r>
            <a:r>
              <a:rPr lang="ru-RU" sz="21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области.</a:t>
            </a:r>
            <a:endParaRPr lang="ru-RU" sz="21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4"/>
          <p:cNvSpPr/>
          <p:nvPr/>
        </p:nvSpPr>
        <p:spPr>
          <a:xfrm>
            <a:off x="251520" y="1844824"/>
            <a:ext cx="8640960" cy="122413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just"/>
            <a:r>
              <a:rPr lang="en-US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. Повышение уровня кадрового потенциала онкологической службы</a:t>
            </a:r>
            <a:r>
              <a:rPr lang="ru-RU" sz="20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(обучение и профессиональная подготовка (переподготовка) 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врачей. </a:t>
            </a:r>
            <a:endParaRPr lang="ru-RU" sz="20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Диспансер с вертолета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504056"/>
            <a:ext cx="9143999" cy="5661248"/>
          </a:xfrm>
          <a:prstGeom prst="rect">
            <a:avLst/>
          </a:prstGeom>
        </p:spPr>
      </p:pic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Прямоугольник 14"/>
          <p:cNvSpPr/>
          <p:nvPr/>
        </p:nvSpPr>
        <p:spPr>
          <a:xfrm>
            <a:off x="297750" y="5266102"/>
            <a:ext cx="8533555" cy="923330"/>
          </a:xfrm>
          <a:prstGeom prst="rect">
            <a:avLst/>
          </a:prstGeom>
          <a:solidFill>
            <a:srgbClr val="008E00"/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Благодарю за внимание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764704"/>
            <a:ext cx="8640960" cy="192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За 2017 год в Омской области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от рака умерло  </a:t>
            </a:r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3592  </a:t>
            </a:r>
            <a:r>
              <a:rPr lang="ru-RU" sz="3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человека,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лиц трудоспособного возраста - </a:t>
            </a:r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815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Arial Unicode MS" panose="020B0604020202020204" pitchFamily="34" charset="-128"/>
              <a:cs typeface="Arial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115616" y="3140968"/>
            <a:ext cx="6898311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 числа умерших посмертно учтено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408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человек.</a:t>
            </a:r>
          </a:p>
          <a:p>
            <a:pPr algn="just"/>
            <a:endParaRPr lang="en-US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0"/>
              </a:spcBef>
            </a:pPr>
            <a:r>
              <a:rPr lang="ru-RU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Кроме того,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2056 </a:t>
            </a:r>
            <a:r>
              <a:rPr lang="ru-RU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человек </a:t>
            </a:r>
          </a:p>
          <a:p>
            <a:pPr algn="ctr">
              <a:spcBef>
                <a:spcPts val="0"/>
              </a:spcBef>
            </a:pPr>
            <a:r>
              <a:rPr lang="ru-RU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 состоящих на учете в регистре, умерло от других заболеваний.</a:t>
            </a:r>
            <a:endParaRPr kumimoji="0" lang="ru-RU" altLang="ru-RU" sz="27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Arial" pitchFamily="34" charset="0"/>
              <a:ea typeface="Arial Unicode MS" panose="020B0604020202020204" pitchFamily="34" charset="-128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755576" y="620688"/>
            <a:ext cx="7956377" cy="600004"/>
          </a:xfrm>
          <a:prstGeom prst="rect">
            <a:avLst/>
          </a:prstGeom>
          <a:noFill/>
          <a:ln>
            <a:noFill/>
          </a:ln>
        </p:spPr>
        <p:txBody>
          <a:bodyPr lIns="95782" tIns="47891" rIns="95782" bIns="47891" anchor="ctr"/>
          <a:lstStyle>
            <a:lvl1pPr defTabSz="95726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5726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5726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5726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5726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80000"/>
              </a:lnSpc>
              <a:defRPr/>
            </a:pPr>
            <a:r>
              <a:rPr lang="ru-RU" sz="2000" b="1" dirty="0">
                <a:solidFill>
                  <a:srgbClr val="C00000"/>
                </a:solidFill>
                <a:cs typeface="Arial" pitchFamily="34" charset="0"/>
              </a:rPr>
              <a:t>Медицинская помощь больным со злокачественными новообразованиями обеспечена следующими ресурсами</a:t>
            </a: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179388" y="1319167"/>
            <a:ext cx="4379912" cy="1195388"/>
          </a:xfrm>
          <a:prstGeom prst="roundRect">
            <a:avLst>
              <a:gd name="adj" fmla="val 13958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4000" rIns="54000"/>
          <a:lstStyle/>
          <a:p>
            <a:pPr algn="ctr">
              <a:lnSpc>
                <a:spcPct val="85000"/>
              </a:lnSpc>
            </a:pPr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Первичное звено здравоохранения</a:t>
            </a: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179512" y="2708920"/>
            <a:ext cx="4392488" cy="746397"/>
          </a:xfrm>
          <a:prstGeom prst="roundRect">
            <a:avLst>
              <a:gd name="adj" fmla="val 13958"/>
            </a:avLst>
          </a:prstGeom>
          <a:solidFill>
            <a:srgbClr val="3939B1"/>
          </a:solidFill>
          <a:ln w="9525" algn="ctr">
            <a:noFill/>
            <a:round/>
            <a:headEnd/>
            <a:tailEnd/>
          </a:ln>
        </p:spPr>
        <p:txBody>
          <a:bodyPr lIns="54000" rIns="54000"/>
          <a:lstStyle/>
          <a:p>
            <a:pPr>
              <a:lnSpc>
                <a:spcPct val="95000"/>
              </a:lnSpc>
            </a:pPr>
            <a:r>
              <a:rPr lang="ru-RU" sz="13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223  - смотровых кабинета в городских и муниципальных медицинских организациях  и 600  ФАП, работающих в режиме смотрового кабинета</a:t>
            </a:r>
            <a:endParaRPr lang="ru-RU" sz="13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23850" y="1679529"/>
            <a:ext cx="1173163" cy="575741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5000"/>
              </a:lnSpc>
              <a:spcBef>
                <a:spcPts val="600"/>
              </a:spcBef>
            </a:pPr>
            <a:r>
              <a:rPr lang="ru-RU" sz="1200" b="1" dirty="0">
                <a:solidFill>
                  <a:srgbClr val="1B6B40"/>
                </a:solidFill>
                <a:latin typeface="Arial" pitchFamily="34" charset="0"/>
                <a:cs typeface="Arial" pitchFamily="34" charset="0"/>
              </a:rPr>
              <a:t>Смотровые</a:t>
            </a:r>
            <a:br>
              <a:rPr lang="ru-RU" sz="1200" b="1" dirty="0">
                <a:solidFill>
                  <a:srgbClr val="1B6B40"/>
                </a:solidFill>
                <a:latin typeface="Arial" pitchFamily="34" charset="0"/>
                <a:cs typeface="Arial" pitchFamily="34" charset="0"/>
              </a:rPr>
            </a:br>
            <a:r>
              <a:rPr lang="ru-RU" sz="1200" b="1" dirty="0">
                <a:solidFill>
                  <a:srgbClr val="1B6B40"/>
                </a:solidFill>
                <a:latin typeface="Arial" pitchFamily="34" charset="0"/>
                <a:cs typeface="Arial" pitchFamily="34" charset="0"/>
              </a:rPr>
              <a:t>кабинеты</a:t>
            </a:r>
            <a:br>
              <a:rPr lang="ru-RU" sz="1200" b="1" dirty="0">
                <a:solidFill>
                  <a:srgbClr val="1B6B4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823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1547664" y="1679530"/>
            <a:ext cx="1368003" cy="575741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5000"/>
              </a:lnSpc>
            </a:pPr>
            <a:r>
              <a:rPr lang="ru-RU" sz="1200" b="1" dirty="0">
                <a:solidFill>
                  <a:srgbClr val="1B6B40"/>
                </a:solidFill>
                <a:latin typeface="Arial" pitchFamily="34" charset="0"/>
                <a:cs typeface="Arial" pitchFamily="34" charset="0"/>
              </a:rPr>
              <a:t>Онкологические</a:t>
            </a:r>
            <a:br>
              <a:rPr lang="ru-RU" sz="1200" b="1" dirty="0">
                <a:solidFill>
                  <a:srgbClr val="1B6B40"/>
                </a:solidFill>
                <a:latin typeface="Arial" pitchFamily="34" charset="0"/>
                <a:cs typeface="Arial" pitchFamily="34" charset="0"/>
              </a:rPr>
            </a:br>
            <a:r>
              <a:rPr lang="ru-RU" sz="1200" b="1" dirty="0">
                <a:solidFill>
                  <a:srgbClr val="1B6B40"/>
                </a:solidFill>
                <a:latin typeface="Arial" pitchFamily="34" charset="0"/>
                <a:cs typeface="Arial" pitchFamily="34" charset="0"/>
              </a:rPr>
              <a:t>кабинеты</a:t>
            </a:r>
            <a:br>
              <a:rPr lang="ru-RU" sz="1200" b="1" dirty="0">
                <a:solidFill>
                  <a:srgbClr val="1B6B4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63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AutoShape 2"/>
          <p:cNvSpPr>
            <a:spLocks noChangeArrowheads="1"/>
          </p:cNvSpPr>
          <p:nvPr/>
        </p:nvSpPr>
        <p:spPr bwMode="auto">
          <a:xfrm rot="10800000">
            <a:off x="3563938" y="2399957"/>
            <a:ext cx="571500" cy="330498"/>
          </a:xfrm>
          <a:prstGeom prst="flowChartMerge">
            <a:avLst/>
          </a:prstGeom>
          <a:solidFill>
            <a:srgbClr val="3939B1"/>
          </a:solidFill>
          <a:ln w="9525" algn="ctr">
            <a:noFill/>
            <a:miter lim="800000"/>
            <a:headEnd/>
            <a:tailEnd/>
          </a:ln>
        </p:spPr>
        <p:txBody>
          <a:bodyPr rot="10800000" lIns="54000" rIns="54000"/>
          <a:lstStyle/>
          <a:p>
            <a:pPr>
              <a:lnSpc>
                <a:spcPct val="85000"/>
              </a:lnSpc>
            </a:pP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AutoShape 26"/>
          <p:cNvSpPr>
            <a:spLocks noChangeArrowheads="1"/>
          </p:cNvSpPr>
          <p:nvPr/>
        </p:nvSpPr>
        <p:spPr bwMode="auto">
          <a:xfrm>
            <a:off x="4716463" y="1268760"/>
            <a:ext cx="4275137" cy="746881"/>
          </a:xfrm>
          <a:prstGeom prst="roundRect">
            <a:avLst>
              <a:gd name="adj" fmla="val 13958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4000" rIns="54000"/>
          <a:lstStyle/>
          <a:p>
            <a:pPr algn="ctr">
              <a:lnSpc>
                <a:spcPct val="85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Специализированная помощь (КОД)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5003800" y="1532070"/>
            <a:ext cx="1728788" cy="384762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176213" algn="ctr">
              <a:lnSpc>
                <a:spcPct val="85000"/>
              </a:lnSpc>
            </a:pPr>
            <a:r>
              <a:rPr lang="ru-RU" sz="1400" b="1" dirty="0" smtClean="0">
                <a:solidFill>
                  <a:srgbClr val="1B6B40"/>
                </a:solidFill>
                <a:latin typeface="Arial" pitchFamily="34" charset="0"/>
                <a:cs typeface="Arial" pitchFamily="34" charset="0"/>
              </a:rPr>
              <a:t>Стационар № 1</a:t>
            </a:r>
            <a:endParaRPr lang="ru-RU" sz="1400" b="1" dirty="0">
              <a:solidFill>
                <a:srgbClr val="1B6B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6877050" y="1532069"/>
            <a:ext cx="2016125" cy="384762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176213" algn="ctr">
              <a:lnSpc>
                <a:spcPct val="85000"/>
              </a:lnSpc>
            </a:pPr>
            <a:r>
              <a:rPr lang="ru-RU" sz="1400" b="1" dirty="0" smtClean="0">
                <a:solidFill>
                  <a:srgbClr val="1B6B40"/>
                </a:solidFill>
                <a:latin typeface="Arial" pitchFamily="34" charset="0"/>
                <a:cs typeface="Arial" pitchFamily="34" charset="0"/>
              </a:rPr>
              <a:t>Стационар № 2</a:t>
            </a:r>
          </a:p>
        </p:txBody>
      </p:sp>
      <p:sp>
        <p:nvSpPr>
          <p:cNvPr id="23" name="AutoShape 32"/>
          <p:cNvSpPr>
            <a:spLocks noChangeArrowheads="1"/>
          </p:cNvSpPr>
          <p:nvPr/>
        </p:nvSpPr>
        <p:spPr bwMode="auto">
          <a:xfrm rot="10800000">
            <a:off x="7668344" y="1869544"/>
            <a:ext cx="571500" cy="215913"/>
          </a:xfrm>
          <a:prstGeom prst="flowChartMerge">
            <a:avLst/>
          </a:prstGeom>
          <a:solidFill>
            <a:srgbClr val="3939B1"/>
          </a:solidFill>
          <a:ln w="9525" algn="ctr">
            <a:noFill/>
            <a:miter lim="800000"/>
            <a:headEnd/>
            <a:tailEnd/>
          </a:ln>
        </p:spPr>
        <p:txBody>
          <a:bodyPr rot="10800000" lIns="54000" rIns="54000"/>
          <a:lstStyle/>
          <a:p>
            <a:pPr>
              <a:lnSpc>
                <a:spcPct val="85000"/>
              </a:lnSpc>
            </a:pP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AutoShape 33"/>
          <p:cNvSpPr>
            <a:spLocks noChangeArrowheads="1"/>
          </p:cNvSpPr>
          <p:nvPr/>
        </p:nvSpPr>
        <p:spPr bwMode="auto">
          <a:xfrm>
            <a:off x="6876256" y="2085458"/>
            <a:ext cx="2088232" cy="314499"/>
          </a:xfrm>
          <a:prstGeom prst="roundRect">
            <a:avLst>
              <a:gd name="adj" fmla="val 31102"/>
            </a:avLst>
          </a:prstGeom>
          <a:solidFill>
            <a:srgbClr val="3939B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1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-180 коек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AutoShape 35"/>
          <p:cNvSpPr>
            <a:spLocks noChangeArrowheads="1"/>
          </p:cNvSpPr>
          <p:nvPr/>
        </p:nvSpPr>
        <p:spPr bwMode="auto">
          <a:xfrm>
            <a:off x="4860032" y="2085457"/>
            <a:ext cx="1944687" cy="314499"/>
          </a:xfrm>
          <a:prstGeom prst="roundRect">
            <a:avLst>
              <a:gd name="adj" fmla="val 31102"/>
            </a:avLst>
          </a:prstGeom>
          <a:solidFill>
            <a:srgbClr val="3939B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1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- 420 коек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AutoShape 36"/>
          <p:cNvSpPr>
            <a:spLocks noChangeArrowheads="1"/>
          </p:cNvSpPr>
          <p:nvPr/>
        </p:nvSpPr>
        <p:spPr bwMode="auto">
          <a:xfrm>
            <a:off x="210469" y="4316566"/>
            <a:ext cx="1152128" cy="359519"/>
          </a:xfrm>
          <a:prstGeom prst="roundRect">
            <a:avLst>
              <a:gd name="adj" fmla="val 35329"/>
            </a:avLst>
          </a:prstGeom>
          <a:solidFill>
            <a:srgbClr val="3939B1"/>
          </a:solidFill>
          <a:ln w="9525" algn="ctr">
            <a:noFill/>
            <a:round/>
            <a:headEnd/>
            <a:tailEnd/>
          </a:ln>
        </p:spPr>
        <p:txBody>
          <a:bodyPr lIns="54000" rIns="54000"/>
          <a:lstStyle/>
          <a:p>
            <a:pPr algn="ctr">
              <a:lnSpc>
                <a:spcPct val="85000"/>
              </a:lnSpc>
            </a:pP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Должности</a:t>
            </a:r>
          </a:p>
        </p:txBody>
      </p:sp>
      <p:sp>
        <p:nvSpPr>
          <p:cNvPr id="27" name="AutoShape 37"/>
          <p:cNvSpPr>
            <a:spLocks noChangeArrowheads="1"/>
          </p:cNvSpPr>
          <p:nvPr/>
        </p:nvSpPr>
        <p:spPr bwMode="auto">
          <a:xfrm rot="-5400000">
            <a:off x="1254747" y="4307336"/>
            <a:ext cx="432048" cy="360363"/>
          </a:xfrm>
          <a:prstGeom prst="flowChartMerge">
            <a:avLst/>
          </a:prstGeom>
          <a:solidFill>
            <a:srgbClr val="3939B1"/>
          </a:solidFill>
          <a:ln w="9525" algn="ctr">
            <a:noFill/>
            <a:miter lim="800000"/>
            <a:headEnd/>
            <a:tailEnd/>
          </a:ln>
        </p:spPr>
        <p:txBody>
          <a:bodyPr vert="eaVert" lIns="54000" rIns="54000"/>
          <a:lstStyle/>
          <a:p>
            <a:pPr>
              <a:lnSpc>
                <a:spcPct val="85000"/>
              </a:lnSpc>
            </a:pP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AutoShape 38"/>
          <p:cNvSpPr>
            <a:spLocks noChangeArrowheads="1"/>
          </p:cNvSpPr>
          <p:nvPr/>
        </p:nvSpPr>
        <p:spPr bwMode="auto">
          <a:xfrm>
            <a:off x="5318671" y="4127479"/>
            <a:ext cx="868462" cy="385762"/>
          </a:xfrm>
          <a:prstGeom prst="roundRect">
            <a:avLst>
              <a:gd name="adj" fmla="val 31102"/>
            </a:avLst>
          </a:prstGeom>
          <a:solidFill>
            <a:srgbClr val="3939B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Штатные</a:t>
            </a:r>
          </a:p>
        </p:txBody>
      </p:sp>
      <p:sp>
        <p:nvSpPr>
          <p:cNvPr id="29" name="AutoShape 39"/>
          <p:cNvSpPr>
            <a:spLocks noChangeArrowheads="1"/>
          </p:cNvSpPr>
          <p:nvPr/>
        </p:nvSpPr>
        <p:spPr bwMode="auto">
          <a:xfrm>
            <a:off x="6225009" y="4127479"/>
            <a:ext cx="826220" cy="392112"/>
          </a:xfrm>
          <a:prstGeom prst="roundRect">
            <a:avLst>
              <a:gd name="adj" fmla="val 31102"/>
            </a:avLst>
          </a:prstGeom>
          <a:solidFill>
            <a:srgbClr val="3939B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Занятые</a:t>
            </a:r>
          </a:p>
        </p:txBody>
      </p:sp>
      <p:sp>
        <p:nvSpPr>
          <p:cNvPr id="30" name="AutoShape 40"/>
          <p:cNvSpPr>
            <a:spLocks noChangeArrowheads="1"/>
          </p:cNvSpPr>
          <p:nvPr/>
        </p:nvSpPr>
        <p:spPr bwMode="auto">
          <a:xfrm>
            <a:off x="7092280" y="4127479"/>
            <a:ext cx="1008112" cy="393700"/>
          </a:xfrm>
          <a:prstGeom prst="roundRect">
            <a:avLst>
              <a:gd name="adj" fmla="val 31102"/>
            </a:avLst>
          </a:prstGeom>
          <a:solidFill>
            <a:srgbClr val="3939B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Физические 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лица</a:t>
            </a:r>
          </a:p>
        </p:txBody>
      </p:sp>
      <p:sp>
        <p:nvSpPr>
          <p:cNvPr id="31" name="AutoShape 41"/>
          <p:cNvSpPr>
            <a:spLocks noChangeArrowheads="1"/>
          </p:cNvSpPr>
          <p:nvPr/>
        </p:nvSpPr>
        <p:spPr bwMode="auto">
          <a:xfrm>
            <a:off x="5318671" y="4541816"/>
            <a:ext cx="868462" cy="296863"/>
          </a:xfrm>
          <a:prstGeom prst="roundRect">
            <a:avLst>
              <a:gd name="adj" fmla="val 31102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295,25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AutoShape 42"/>
          <p:cNvSpPr>
            <a:spLocks noChangeArrowheads="1"/>
          </p:cNvSpPr>
          <p:nvPr/>
        </p:nvSpPr>
        <p:spPr bwMode="auto">
          <a:xfrm>
            <a:off x="6228184" y="4549754"/>
            <a:ext cx="823045" cy="296862"/>
          </a:xfrm>
          <a:prstGeom prst="roundRect">
            <a:avLst>
              <a:gd name="adj" fmla="val 31102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294,25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AutoShape 43"/>
          <p:cNvSpPr>
            <a:spLocks noChangeArrowheads="1"/>
          </p:cNvSpPr>
          <p:nvPr/>
        </p:nvSpPr>
        <p:spPr bwMode="auto">
          <a:xfrm>
            <a:off x="7092280" y="4559279"/>
            <a:ext cx="1008112" cy="296862"/>
          </a:xfrm>
          <a:prstGeom prst="roundRect">
            <a:avLst>
              <a:gd name="adj" fmla="val 31102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219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AutoShape 44"/>
          <p:cNvSpPr>
            <a:spLocks noChangeArrowheads="1"/>
          </p:cNvSpPr>
          <p:nvPr/>
        </p:nvSpPr>
        <p:spPr bwMode="auto">
          <a:xfrm>
            <a:off x="4788024" y="4919567"/>
            <a:ext cx="4104456" cy="288032"/>
          </a:xfrm>
          <a:prstGeom prst="roundRect">
            <a:avLst>
              <a:gd name="adj" fmla="val 27375"/>
            </a:avLst>
          </a:prstGeom>
          <a:solidFill>
            <a:srgbClr val="3939B1"/>
          </a:solidFill>
          <a:ln w="9525" algn="ctr">
            <a:noFill/>
            <a:round/>
            <a:headEnd/>
            <a:tailEnd/>
          </a:ln>
        </p:spPr>
        <p:txBody>
          <a:bodyPr lIns="54000" rIns="54000"/>
          <a:lstStyle/>
          <a:p>
            <a:pPr>
              <a:lnSpc>
                <a:spcPct val="85000"/>
              </a:lnSpc>
            </a:pPr>
            <a:r>
              <a:rPr lang="ru-RU" sz="15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Укомплектованность– 74,2%  </a:t>
            </a:r>
            <a:endParaRPr lang="ru-RU" sz="15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AutoShape 45"/>
          <p:cNvSpPr>
            <a:spLocks noChangeArrowheads="1"/>
          </p:cNvSpPr>
          <p:nvPr/>
        </p:nvSpPr>
        <p:spPr bwMode="auto">
          <a:xfrm>
            <a:off x="4788024" y="5279607"/>
            <a:ext cx="4104456" cy="288032"/>
          </a:xfrm>
          <a:prstGeom prst="roundRect">
            <a:avLst>
              <a:gd name="adj" fmla="val 27375"/>
            </a:avLst>
          </a:prstGeom>
          <a:solidFill>
            <a:srgbClr val="3939B1"/>
          </a:solidFill>
          <a:ln w="9525" algn="ctr">
            <a:noFill/>
            <a:round/>
            <a:headEnd/>
            <a:tailEnd/>
          </a:ln>
        </p:spPr>
        <p:txBody>
          <a:bodyPr lIns="54000" rIns="54000"/>
          <a:lstStyle/>
          <a:p>
            <a:pPr>
              <a:lnSpc>
                <a:spcPct val="85000"/>
              </a:lnSpc>
            </a:pPr>
            <a:r>
              <a:rPr lang="ru-RU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Коэффициент совместительства  </a:t>
            </a:r>
            <a:r>
              <a:rPr lang="ru-RU" sz="15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 1,34</a:t>
            </a:r>
            <a:endParaRPr lang="ru-RU" sz="15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AutoShape 9"/>
          <p:cNvSpPr>
            <a:spLocks noChangeArrowheads="1"/>
          </p:cNvSpPr>
          <p:nvPr/>
        </p:nvSpPr>
        <p:spPr bwMode="auto">
          <a:xfrm>
            <a:off x="611560" y="5733257"/>
            <a:ext cx="8352928" cy="1008111"/>
          </a:xfrm>
          <a:prstGeom prst="roundRect">
            <a:avLst>
              <a:gd name="adj" fmla="val 13958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4000" rIns="54000"/>
          <a:lstStyle/>
          <a:p>
            <a:pPr algn="ctr">
              <a:lnSpc>
                <a:spcPct val="85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Дефицит врачебных </a:t>
            </a:r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кадров 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первичном звене здравоохранения влияет </a:t>
            </a:r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своевременность выявления ЗНО, показатель ранней диагностики, качество диагностики </a:t>
            </a:r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диспансерного наблюдения больных с ЗНО, 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увеличивая число запущенных случаев и показатель одногодичной летальности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AutoShape 2"/>
          <p:cNvSpPr>
            <a:spLocks noChangeArrowheads="1"/>
          </p:cNvSpPr>
          <p:nvPr/>
        </p:nvSpPr>
        <p:spPr bwMode="auto">
          <a:xfrm rot="10800000">
            <a:off x="611188" y="2399957"/>
            <a:ext cx="571500" cy="330498"/>
          </a:xfrm>
          <a:prstGeom prst="flowChartMerge">
            <a:avLst/>
          </a:prstGeom>
          <a:solidFill>
            <a:srgbClr val="3939B1"/>
          </a:solidFill>
          <a:ln w="9525" algn="ctr">
            <a:noFill/>
            <a:miter lim="800000"/>
            <a:headEnd/>
            <a:tailEnd/>
          </a:ln>
        </p:spPr>
        <p:txBody>
          <a:bodyPr rot="10800000" lIns="54000" rIns="54000"/>
          <a:lstStyle/>
          <a:p>
            <a:pPr>
              <a:lnSpc>
                <a:spcPct val="85000"/>
              </a:lnSpc>
            </a:pP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AutoShape 2"/>
          <p:cNvSpPr>
            <a:spLocks noChangeArrowheads="1"/>
          </p:cNvSpPr>
          <p:nvPr/>
        </p:nvSpPr>
        <p:spPr bwMode="auto">
          <a:xfrm rot="10800000">
            <a:off x="2051050" y="2399957"/>
            <a:ext cx="571500" cy="330498"/>
          </a:xfrm>
          <a:prstGeom prst="flowChartMerge">
            <a:avLst/>
          </a:prstGeom>
          <a:solidFill>
            <a:srgbClr val="3939B1"/>
          </a:solidFill>
          <a:ln w="9525" algn="ctr">
            <a:noFill/>
            <a:miter lim="800000"/>
            <a:headEnd/>
            <a:tailEnd/>
          </a:ln>
        </p:spPr>
        <p:txBody>
          <a:bodyPr rot="10800000" lIns="54000" rIns="54000"/>
          <a:lstStyle/>
          <a:p>
            <a:pPr>
              <a:lnSpc>
                <a:spcPct val="85000"/>
              </a:lnSpc>
            </a:pP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AutoShape 44"/>
          <p:cNvSpPr>
            <a:spLocks noChangeArrowheads="1"/>
          </p:cNvSpPr>
          <p:nvPr/>
        </p:nvSpPr>
        <p:spPr bwMode="auto">
          <a:xfrm>
            <a:off x="4788024" y="3068960"/>
            <a:ext cx="4176464" cy="373199"/>
          </a:xfrm>
          <a:prstGeom prst="roundRect">
            <a:avLst>
              <a:gd name="adj" fmla="val 27375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lIns="54000" rIns="54000"/>
          <a:lstStyle/>
          <a:p>
            <a:pPr algn="ctr">
              <a:lnSpc>
                <a:spcPct val="85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 консультативных поликлиники на 350 посещений в смену 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AutoShape 32"/>
          <p:cNvSpPr>
            <a:spLocks noChangeArrowheads="1"/>
          </p:cNvSpPr>
          <p:nvPr/>
        </p:nvSpPr>
        <p:spPr bwMode="auto">
          <a:xfrm rot="10800000">
            <a:off x="5580112" y="1869546"/>
            <a:ext cx="571500" cy="215912"/>
          </a:xfrm>
          <a:prstGeom prst="flowChartMerge">
            <a:avLst/>
          </a:prstGeom>
          <a:solidFill>
            <a:srgbClr val="3939B1"/>
          </a:solidFill>
          <a:ln w="9525" algn="ctr">
            <a:noFill/>
            <a:miter lim="800000"/>
            <a:headEnd/>
            <a:tailEnd/>
          </a:ln>
        </p:spPr>
        <p:txBody>
          <a:bodyPr rot="10800000" lIns="54000" rIns="54000"/>
          <a:lstStyle/>
          <a:p>
            <a:pPr>
              <a:lnSpc>
                <a:spcPct val="85000"/>
              </a:lnSpc>
            </a:pP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Line 45"/>
          <p:cNvSpPr>
            <a:spLocks noChangeShapeType="1"/>
          </p:cNvSpPr>
          <p:nvPr/>
        </p:nvSpPr>
        <p:spPr bwMode="auto">
          <a:xfrm>
            <a:off x="4644008" y="1292700"/>
            <a:ext cx="0" cy="4274939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Line 46"/>
          <p:cNvSpPr>
            <a:spLocks noChangeShapeType="1"/>
          </p:cNvSpPr>
          <p:nvPr/>
        </p:nvSpPr>
        <p:spPr bwMode="auto">
          <a:xfrm>
            <a:off x="359024" y="3645024"/>
            <a:ext cx="8784976" cy="0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 Box 47"/>
          <p:cNvSpPr txBox="1">
            <a:spLocks noChangeArrowheads="1"/>
          </p:cNvSpPr>
          <p:nvPr/>
        </p:nvSpPr>
        <p:spPr bwMode="auto">
          <a:xfrm>
            <a:off x="2699792" y="3501008"/>
            <a:ext cx="3312368" cy="287338"/>
          </a:xfrm>
          <a:prstGeom prst="rect">
            <a:avLst/>
          </a:prstGeom>
          <a:solidFill>
            <a:srgbClr val="92D05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5000"/>
              </a:lnSpc>
            </a:pP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Медицинские кадры - </a:t>
            </a: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онкологи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4"/>
          <p:cNvSpPr>
            <a:spLocks noChangeArrowheads="1"/>
          </p:cNvSpPr>
          <p:nvPr/>
        </p:nvSpPr>
        <p:spPr bwMode="auto">
          <a:xfrm>
            <a:off x="2987824" y="1679877"/>
            <a:ext cx="1431627" cy="575394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5000"/>
              </a:lnSpc>
            </a:pPr>
            <a:r>
              <a:rPr lang="ru-RU" sz="1200" b="1" dirty="0" smtClean="0">
                <a:solidFill>
                  <a:srgbClr val="1B6B40"/>
                </a:solidFill>
                <a:latin typeface="Arial" pitchFamily="34" charset="0"/>
                <a:cs typeface="Arial" pitchFamily="34" charset="0"/>
              </a:rPr>
              <a:t>Врачи</a:t>
            </a:r>
            <a:r>
              <a:rPr lang="en-US" sz="1200" b="1" dirty="0" smtClean="0">
                <a:solidFill>
                  <a:srgbClr val="1B6B4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lnSpc>
                <a:spcPct val="85000"/>
              </a:lnSpc>
            </a:pPr>
            <a:r>
              <a:rPr lang="ru-RU" sz="1200" b="1" dirty="0" smtClean="0">
                <a:solidFill>
                  <a:srgbClr val="1B6B40"/>
                </a:solidFill>
                <a:latin typeface="Arial" pitchFamily="34" charset="0"/>
                <a:cs typeface="Arial" pitchFamily="34" charset="0"/>
              </a:rPr>
              <a:t>первичного звена</a:t>
            </a:r>
            <a:br>
              <a:rPr lang="ru-RU" sz="1200" b="1" dirty="0" smtClean="0">
                <a:solidFill>
                  <a:srgbClr val="1B6B4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5547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AutoShape 38"/>
          <p:cNvSpPr>
            <a:spLocks noChangeArrowheads="1"/>
          </p:cNvSpPr>
          <p:nvPr/>
        </p:nvSpPr>
        <p:spPr bwMode="auto">
          <a:xfrm>
            <a:off x="1650629" y="4127479"/>
            <a:ext cx="796454" cy="385762"/>
          </a:xfrm>
          <a:prstGeom prst="roundRect">
            <a:avLst>
              <a:gd name="adj" fmla="val 31102"/>
            </a:avLst>
          </a:prstGeom>
          <a:solidFill>
            <a:srgbClr val="3939B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Штатные</a:t>
            </a:r>
          </a:p>
        </p:txBody>
      </p:sp>
      <p:sp>
        <p:nvSpPr>
          <p:cNvPr id="46" name="AutoShape 39"/>
          <p:cNvSpPr>
            <a:spLocks noChangeArrowheads="1"/>
          </p:cNvSpPr>
          <p:nvPr/>
        </p:nvSpPr>
        <p:spPr bwMode="auto">
          <a:xfrm>
            <a:off x="2514725" y="4127479"/>
            <a:ext cx="754212" cy="392112"/>
          </a:xfrm>
          <a:prstGeom prst="roundRect">
            <a:avLst>
              <a:gd name="adj" fmla="val 31102"/>
            </a:avLst>
          </a:prstGeom>
          <a:solidFill>
            <a:srgbClr val="3939B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Занятые</a:t>
            </a:r>
          </a:p>
        </p:txBody>
      </p:sp>
      <p:sp>
        <p:nvSpPr>
          <p:cNvPr id="47" name="AutoShape 40"/>
          <p:cNvSpPr>
            <a:spLocks noChangeArrowheads="1"/>
          </p:cNvSpPr>
          <p:nvPr/>
        </p:nvSpPr>
        <p:spPr bwMode="auto">
          <a:xfrm>
            <a:off x="3306813" y="4127479"/>
            <a:ext cx="1079947" cy="393700"/>
          </a:xfrm>
          <a:prstGeom prst="roundRect">
            <a:avLst>
              <a:gd name="adj" fmla="val 31102"/>
            </a:avLst>
          </a:prstGeom>
          <a:solidFill>
            <a:srgbClr val="3939B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Физические 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лица</a:t>
            </a:r>
          </a:p>
        </p:txBody>
      </p:sp>
      <p:sp>
        <p:nvSpPr>
          <p:cNvPr id="48" name="AutoShape 41"/>
          <p:cNvSpPr>
            <a:spLocks noChangeArrowheads="1"/>
          </p:cNvSpPr>
          <p:nvPr/>
        </p:nvSpPr>
        <p:spPr bwMode="auto">
          <a:xfrm>
            <a:off x="1650629" y="4541816"/>
            <a:ext cx="724446" cy="296863"/>
          </a:xfrm>
          <a:prstGeom prst="roundRect">
            <a:avLst>
              <a:gd name="adj" fmla="val 31102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55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AutoShape 42"/>
          <p:cNvSpPr>
            <a:spLocks noChangeArrowheads="1"/>
          </p:cNvSpPr>
          <p:nvPr/>
        </p:nvSpPr>
        <p:spPr bwMode="auto">
          <a:xfrm>
            <a:off x="2517900" y="4549754"/>
            <a:ext cx="751037" cy="296862"/>
          </a:xfrm>
          <a:prstGeom prst="roundRect">
            <a:avLst>
              <a:gd name="adj" fmla="val 31102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48,5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AutoShape 43"/>
          <p:cNvSpPr>
            <a:spLocks noChangeArrowheads="1"/>
          </p:cNvSpPr>
          <p:nvPr/>
        </p:nvSpPr>
        <p:spPr bwMode="auto">
          <a:xfrm>
            <a:off x="3306814" y="4559279"/>
            <a:ext cx="1080120" cy="296862"/>
          </a:xfrm>
          <a:prstGeom prst="roundRect">
            <a:avLst>
              <a:gd name="adj" fmla="val 31102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22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AutoShape 44"/>
          <p:cNvSpPr>
            <a:spLocks noChangeArrowheads="1"/>
          </p:cNvSpPr>
          <p:nvPr/>
        </p:nvSpPr>
        <p:spPr bwMode="auto">
          <a:xfrm>
            <a:off x="179512" y="4919567"/>
            <a:ext cx="4104456" cy="288032"/>
          </a:xfrm>
          <a:prstGeom prst="roundRect">
            <a:avLst>
              <a:gd name="adj" fmla="val 27375"/>
            </a:avLst>
          </a:prstGeom>
          <a:solidFill>
            <a:srgbClr val="3939B1"/>
          </a:solidFill>
          <a:ln w="9525" algn="ctr">
            <a:noFill/>
            <a:round/>
            <a:headEnd/>
            <a:tailEnd/>
          </a:ln>
        </p:spPr>
        <p:txBody>
          <a:bodyPr lIns="54000" rIns="54000"/>
          <a:lstStyle/>
          <a:p>
            <a:pPr>
              <a:lnSpc>
                <a:spcPct val="85000"/>
              </a:lnSpc>
            </a:pPr>
            <a:r>
              <a:rPr lang="ru-RU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Обеспеченность – </a:t>
            </a:r>
            <a:r>
              <a:rPr lang="ru-RU" sz="15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0,28  </a:t>
            </a:r>
            <a:r>
              <a:rPr lang="ru-RU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10 тыс</a:t>
            </a:r>
            <a:r>
              <a:rPr lang="ru-RU" sz="15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населения </a:t>
            </a:r>
          </a:p>
        </p:txBody>
      </p:sp>
      <p:sp>
        <p:nvSpPr>
          <p:cNvPr id="52" name="AutoShape 44"/>
          <p:cNvSpPr>
            <a:spLocks noChangeArrowheads="1"/>
          </p:cNvSpPr>
          <p:nvPr/>
        </p:nvSpPr>
        <p:spPr bwMode="auto">
          <a:xfrm>
            <a:off x="179512" y="5279607"/>
            <a:ext cx="4104456" cy="288032"/>
          </a:xfrm>
          <a:prstGeom prst="roundRect">
            <a:avLst>
              <a:gd name="adj" fmla="val 27375"/>
            </a:avLst>
          </a:prstGeom>
          <a:solidFill>
            <a:srgbClr val="3939B1"/>
          </a:solidFill>
          <a:ln w="9525" algn="ctr">
            <a:noFill/>
            <a:round/>
            <a:headEnd/>
            <a:tailEnd/>
          </a:ln>
        </p:spPr>
        <p:txBody>
          <a:bodyPr lIns="54000" rIns="54000"/>
          <a:lstStyle/>
          <a:p>
            <a:pPr>
              <a:lnSpc>
                <a:spcPct val="85000"/>
              </a:lnSpc>
            </a:pPr>
            <a:r>
              <a:rPr lang="ru-RU" sz="15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Норматив – 1ст. на 25 тыс. населения</a:t>
            </a:r>
          </a:p>
        </p:txBody>
      </p:sp>
      <p:sp>
        <p:nvSpPr>
          <p:cNvPr id="53" name="Text Box 47"/>
          <p:cNvSpPr txBox="1">
            <a:spLocks noChangeArrowheads="1"/>
          </p:cNvSpPr>
          <p:nvPr/>
        </p:nvSpPr>
        <p:spPr bwMode="auto">
          <a:xfrm>
            <a:off x="179512" y="3768133"/>
            <a:ext cx="2448272" cy="287338"/>
          </a:xfrm>
          <a:prstGeom prst="rect">
            <a:avLst/>
          </a:prstGeom>
          <a:solidFill>
            <a:srgbClr val="92D05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176213" algn="ctr">
              <a:lnSpc>
                <a:spcPct val="85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Первичное звено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Text Box 47"/>
          <p:cNvSpPr txBox="1">
            <a:spLocks noChangeArrowheads="1"/>
          </p:cNvSpPr>
          <p:nvPr/>
        </p:nvSpPr>
        <p:spPr bwMode="auto">
          <a:xfrm>
            <a:off x="6084168" y="3767439"/>
            <a:ext cx="2880320" cy="287338"/>
          </a:xfrm>
          <a:prstGeom prst="rect">
            <a:avLst/>
          </a:prstGeom>
          <a:solidFill>
            <a:srgbClr val="92D05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85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Специализированная помощь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AutoShape 44"/>
          <p:cNvSpPr>
            <a:spLocks noChangeArrowheads="1"/>
          </p:cNvSpPr>
          <p:nvPr/>
        </p:nvSpPr>
        <p:spPr bwMode="auto">
          <a:xfrm>
            <a:off x="4860031" y="2399956"/>
            <a:ext cx="1944687" cy="605380"/>
          </a:xfrm>
          <a:prstGeom prst="roundRect">
            <a:avLst>
              <a:gd name="adj" fmla="val 27375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lIns="54000" rIns="54000"/>
          <a:lstStyle/>
          <a:p>
            <a:pPr algn="ctr">
              <a:lnSpc>
                <a:spcPct val="85000"/>
              </a:lnSpc>
            </a:pPr>
            <a:r>
              <a:rPr lang="ru-RU" sz="14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н.при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ст.-54 коек</a:t>
            </a:r>
          </a:p>
          <a:p>
            <a:pPr algn="ctr">
              <a:lnSpc>
                <a:spcPct val="85000"/>
              </a:lnSpc>
            </a:pPr>
            <a:r>
              <a:rPr lang="ru-RU" sz="14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н.при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пол-30коек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AutoShape 44"/>
          <p:cNvSpPr>
            <a:spLocks noChangeArrowheads="1"/>
          </p:cNvSpPr>
          <p:nvPr/>
        </p:nvSpPr>
        <p:spPr bwMode="auto">
          <a:xfrm>
            <a:off x="6877050" y="2399957"/>
            <a:ext cx="2087438" cy="605379"/>
          </a:xfrm>
          <a:prstGeom prst="roundRect">
            <a:avLst>
              <a:gd name="adj" fmla="val 27375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</p:spPr>
        <p:txBody>
          <a:bodyPr lIns="54000" rIns="54000"/>
          <a:lstStyle/>
          <a:p>
            <a:pPr algn="ctr">
              <a:lnSpc>
                <a:spcPct val="85000"/>
              </a:lnSpc>
            </a:pPr>
            <a:r>
              <a:rPr lang="ru-RU" sz="14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н.при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стац-40 коек</a:t>
            </a:r>
          </a:p>
          <a:p>
            <a:pPr algn="ctr">
              <a:lnSpc>
                <a:spcPct val="85000"/>
              </a:lnSpc>
            </a:pPr>
            <a:r>
              <a:rPr lang="ru-RU" sz="14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н.при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пол.-15 коек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51895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19064" y="548680"/>
            <a:ext cx="8424936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КАДРОВЫЙ ПОТЕНЦИАЛ </a:t>
            </a:r>
          </a:p>
          <a:p>
            <a:pPr algn="ctr">
              <a:lnSpc>
                <a:spcPct val="800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ПЕРВИЧНЫХ ОНКОЛОГИЧЕСКИХ КАБИНЕТОВ (63 КАБИНЕТА)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Группа 17"/>
          <p:cNvGrpSpPr/>
          <p:nvPr/>
        </p:nvGrpSpPr>
        <p:grpSpPr>
          <a:xfrm>
            <a:off x="3419872" y="1412776"/>
            <a:ext cx="5724128" cy="3195736"/>
            <a:chOff x="3491880" y="2332854"/>
            <a:chExt cx="5724128" cy="3699792"/>
          </a:xfrm>
        </p:grpSpPr>
        <p:graphicFrame>
          <p:nvGraphicFramePr>
            <p:cNvPr id="14" name="Схема 13"/>
            <p:cNvGraphicFramePr/>
            <p:nvPr/>
          </p:nvGraphicFramePr>
          <p:xfrm>
            <a:off x="3491880" y="2332854"/>
            <a:ext cx="2376264" cy="309634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15" name="Схема 14"/>
            <p:cNvGraphicFramePr/>
            <p:nvPr/>
          </p:nvGraphicFramePr>
          <p:xfrm>
            <a:off x="5652120" y="2332854"/>
            <a:ext cx="3563888" cy="369979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</p:grpSp>
      <p:sp>
        <p:nvSpPr>
          <p:cNvPr id="16" name="TextBox 15"/>
          <p:cNvSpPr txBox="1"/>
          <p:nvPr/>
        </p:nvSpPr>
        <p:spPr>
          <a:xfrm>
            <a:off x="176865" y="4149080"/>
            <a:ext cx="896713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endParaRPr lang="ru-RU" sz="22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ru-RU" sz="22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ru-RU" sz="2200" b="1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ru-RU" sz="22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2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Первичная подготовка (клиническая ординатура) –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18</a:t>
            </a:r>
            <a:r>
              <a:rPr lang="ru-RU" sz="22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врачей;</a:t>
            </a:r>
          </a:p>
          <a:p>
            <a:pPr>
              <a:lnSpc>
                <a:spcPct val="80000"/>
              </a:lnSpc>
            </a:pPr>
            <a:r>
              <a:rPr lang="ru-RU" sz="22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Профессиональная переподготовка –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22</a:t>
            </a:r>
            <a:r>
              <a:rPr lang="ru-RU" sz="22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врача;</a:t>
            </a:r>
          </a:p>
          <a:p>
            <a:pPr>
              <a:lnSpc>
                <a:spcPct val="80000"/>
              </a:lnSpc>
            </a:pPr>
            <a:r>
              <a:rPr lang="ru-RU" sz="22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Имеют сертификаты –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40</a:t>
            </a:r>
            <a:r>
              <a:rPr lang="ru-RU" sz="22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врачей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;</a:t>
            </a: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1125090145"/>
              </p:ext>
            </p:extLst>
          </p:nvPr>
        </p:nvGraphicFramePr>
        <p:xfrm>
          <a:off x="0" y="1124744"/>
          <a:ext cx="3563888" cy="3699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95536" y="1478002"/>
            <a:ext cx="8568952" cy="4991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На 01.01.2018 г. в диспансере работает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1161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сотрудник, в том числе:</a:t>
            </a:r>
          </a:p>
          <a:p>
            <a:pPr indent="266700">
              <a:buClr>
                <a:srgbClr val="003300"/>
              </a:buCl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Врачи –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219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чел.</a:t>
            </a:r>
          </a:p>
          <a:p>
            <a:pPr indent="266700">
              <a:buClr>
                <a:srgbClr val="003300"/>
              </a:buCl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Сестринский персонал –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465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чел.</a:t>
            </a:r>
          </a:p>
          <a:p>
            <a:pPr indent="266700">
              <a:buClr>
                <a:srgbClr val="003300"/>
              </a:buCl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Младший медицинский персонал –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135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чел.</a:t>
            </a:r>
          </a:p>
          <a:p>
            <a:pPr indent="266700">
              <a:buClr>
                <a:srgbClr val="003300"/>
              </a:buCl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Прочий персонал –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335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чел.</a:t>
            </a:r>
          </a:p>
          <a:p>
            <a:pPr indent="266700">
              <a:buClr>
                <a:srgbClr val="003300"/>
              </a:buCl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Провизоры –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чел.</a:t>
            </a:r>
          </a:p>
          <a:p>
            <a:pPr indent="266700">
              <a:buClr>
                <a:srgbClr val="003300"/>
              </a:buCl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Фармацевты –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чел.</a:t>
            </a:r>
          </a:p>
          <a:p>
            <a:pPr>
              <a:buNone/>
            </a:pPr>
            <a:endParaRPr lang="ru-RU" sz="10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Укомплектованность:</a:t>
            </a:r>
          </a:p>
          <a:p>
            <a:pPr indent="266700">
              <a:buClr>
                <a:srgbClr val="003300"/>
              </a:buCl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Врачи -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74,2%. </a:t>
            </a:r>
          </a:p>
          <a:p>
            <a:pPr indent="266700">
              <a:buClr>
                <a:srgbClr val="003300"/>
              </a:buCl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Сестринский персонал –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82,6%.</a:t>
            </a:r>
          </a:p>
          <a:p>
            <a:pPr indent="266700">
              <a:buClr>
                <a:srgbClr val="003300"/>
              </a:buCl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Поликлиническая служба –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85%.</a:t>
            </a:r>
          </a:p>
          <a:p>
            <a:pPr>
              <a:spcBef>
                <a:spcPts val="1000"/>
              </a:spcBef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Квалификационная категория: </a:t>
            </a:r>
          </a:p>
          <a:p>
            <a:pPr indent="266700"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Врачи -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70,8%.</a:t>
            </a:r>
          </a:p>
          <a:p>
            <a:pPr indent="266700"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Сестринский персонал-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86,7%.</a:t>
            </a:r>
            <a:endParaRPr kumimoji="0" lang="ru-RU" altLang="ru-RU" sz="27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Arial Unicode MS" panose="020B0604020202020204" pitchFamily="34" charset="-128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683568" y="604158"/>
            <a:ext cx="8208912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ХАРАКТЕРИСТИКА КАДРОВОГО СОСТАВА БУЗОО «КОД»  НА 01.01.2018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20688"/>
            <a:ext cx="8640960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Злокачественные новообразования.</a:t>
            </a:r>
            <a:b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Заболеваемость и смертность  </a:t>
            </a:r>
            <a:b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 2011- 2017 гг.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1440587"/>
              </p:ext>
            </p:extLst>
          </p:nvPr>
        </p:nvGraphicFramePr>
        <p:xfrm>
          <a:off x="467544" y="2008361"/>
          <a:ext cx="8080073" cy="4300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Worksheet" r:id="rId8" imgW="7534278" imgH="4010040" progId="">
                  <p:embed/>
                </p:oleObj>
              </mc:Choice>
              <mc:Fallback>
                <p:oleObj name="Worksheet" r:id="rId8" imgW="7534278" imgH="4010040" progId="">
                  <p:embed/>
                  <p:pic>
                    <p:nvPicPr>
                      <p:cNvPr id="0" name="Picture 14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008361"/>
                        <a:ext cx="8080073" cy="4300959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Line 5"/>
          <p:cNvSpPr>
            <a:spLocks noChangeShapeType="1"/>
          </p:cNvSpPr>
          <p:nvPr/>
        </p:nvSpPr>
        <p:spPr bwMode="auto">
          <a:xfrm flipV="1">
            <a:off x="1969212" y="2540416"/>
            <a:ext cx="5400600" cy="471996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329252" y="4014825"/>
            <a:ext cx="5616624" cy="0"/>
          </a:xfrm>
          <a:prstGeom prst="line">
            <a:avLst/>
          </a:prstGeom>
          <a:ln w="15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7153788" y="2214625"/>
            <a:ext cx="86409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433375" y="3870809"/>
            <a:ext cx="91440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12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6896733"/>
              </p:ext>
            </p:extLst>
          </p:nvPr>
        </p:nvGraphicFramePr>
        <p:xfrm>
          <a:off x="65087" y="1728192"/>
          <a:ext cx="9078913" cy="349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Worksheet" r:id="rId8" imgW="9305810" imgH="3105270" progId="">
                  <p:embed/>
                </p:oleObj>
              </mc:Choice>
              <mc:Fallback>
                <p:oleObj name="Worksheet" r:id="rId8" imgW="9305810" imgH="3105270" progId="">
                  <p:embed/>
                  <p:pic>
                    <p:nvPicPr>
                      <p:cNvPr id="0" name="Picture 14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7" y="1728192"/>
                        <a:ext cx="9078913" cy="3494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10"/>
          <p:cNvSpPr>
            <a:spLocks noChangeArrowheads="1"/>
          </p:cNvSpPr>
          <p:nvPr/>
        </p:nvSpPr>
        <p:spPr bwMode="auto">
          <a:xfrm>
            <a:off x="323528" y="1475492"/>
            <a:ext cx="85689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kumimoji="0" lang="ru-RU" sz="1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Индикатор "тяжести заболевания" ("груз заболевания").</a:t>
            </a:r>
          </a:p>
        </p:txBody>
      </p:sp>
      <p:sp>
        <p:nvSpPr>
          <p:cNvPr id="14" name="Прямоугольник 11"/>
          <p:cNvSpPr>
            <a:spLocks noChangeArrowheads="1"/>
          </p:cNvSpPr>
          <p:nvPr/>
        </p:nvSpPr>
        <p:spPr bwMode="auto">
          <a:xfrm>
            <a:off x="1907704" y="5157192"/>
            <a:ext cx="5976317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kumimoji="0"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Группы пациентов с показателем</a:t>
            </a:r>
            <a:r>
              <a:rPr kumimoji="0"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ctr" eaLnBrk="1" hangingPunct="1">
              <a:lnSpc>
                <a:spcPct val="80000"/>
              </a:lnSpc>
            </a:pPr>
            <a:endParaRPr kumimoji="0" lang="ru-RU" b="1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kumimoji="0" lang="ru-RU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менее 0,3       -    хороший прогноз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kumimoji="0" lang="ru-RU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от 0,3 до 0,5  -    относительно хороший прогноз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kumimoji="0"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 0,5 до 0,7  -    сомнительный прогноз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kumimoji="0" lang="ru-RU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более 0,7       -    плохой прогноз</a:t>
            </a:r>
            <a:endParaRPr kumimoji="0" lang="ru-RU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007665" y="3456384"/>
            <a:ext cx="7452767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1007665" y="2592024"/>
            <a:ext cx="7524775" cy="27631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6804248" y="2376264"/>
            <a:ext cx="1800200" cy="287674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95536" y="583638"/>
            <a:ext cx="849694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Соотношение смертность-заболеваемость (2005 -2017 гг.)</a:t>
            </a:r>
            <a:endParaRPr lang="ru-RU" alt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578063"/>
            <a:ext cx="8712968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Структура заболеваемости </a:t>
            </a:r>
          </a:p>
          <a:p>
            <a:pPr algn="ctr"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злокачественными новообразованиями </a:t>
            </a:r>
          </a:p>
          <a:p>
            <a:pPr algn="ctr"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населения Омской области в 20</a:t>
            </a:r>
            <a:r>
              <a:rPr lang="en-US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6 и 201</a:t>
            </a:r>
            <a:r>
              <a:rPr lang="en-US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гг</a:t>
            </a:r>
            <a:r>
              <a:rPr lang="en-US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alt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009412696"/>
              </p:ext>
            </p:extLst>
          </p:nvPr>
        </p:nvGraphicFramePr>
        <p:xfrm>
          <a:off x="4644008" y="2564904"/>
          <a:ext cx="4356992" cy="393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168258283"/>
              </p:ext>
            </p:extLst>
          </p:nvPr>
        </p:nvGraphicFramePr>
        <p:xfrm>
          <a:off x="0" y="2348880"/>
          <a:ext cx="4716016" cy="4150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691680" y="1844824"/>
            <a:ext cx="1672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lang="en-US" sz="28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8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6 год</a:t>
            </a:r>
            <a:endParaRPr lang="ru-RU" sz="28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22"/>
          <p:cNvSpPr txBox="1"/>
          <p:nvPr/>
        </p:nvSpPr>
        <p:spPr>
          <a:xfrm>
            <a:off x="6170818" y="1897668"/>
            <a:ext cx="1672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201</a:t>
            </a:r>
            <a:r>
              <a:rPr lang="en-US" sz="28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ru-RU" sz="28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год</a:t>
            </a:r>
            <a:endParaRPr lang="ru-RU" sz="28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36296" y="3212976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rial" pitchFamily="34" charset="0"/>
              </a:rPr>
              <a:t>I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42900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rial" pitchFamily="34" charset="0"/>
              </a:rPr>
              <a:t>II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56376" y="386104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rial" pitchFamily="34" charset="0"/>
              </a:rPr>
              <a:t>III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08304" y="422108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rial" pitchFamily="34" charset="0"/>
              </a:rPr>
              <a:t>IV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60232" y="429309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rial" pitchFamily="34" charset="0"/>
              </a:rPr>
              <a:t>V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12160" y="422108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rial" pitchFamily="34" charset="0"/>
              </a:rPr>
              <a:t>VI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55776" y="3068960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rial" pitchFamily="34" charset="0"/>
              </a:rPr>
              <a:t>I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75856" y="3284984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rial" pitchFamily="34" charset="0"/>
              </a:rPr>
              <a:t>II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75856" y="378904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rial" pitchFamily="34" charset="0"/>
              </a:rPr>
              <a:t>III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99792" y="4077072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rial" pitchFamily="34" charset="0"/>
              </a:rPr>
              <a:t>IV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51720" y="4149080"/>
            <a:ext cx="364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rial" pitchFamily="34" charset="0"/>
              </a:rPr>
              <a:t>V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03648" y="4149080"/>
            <a:ext cx="453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rial" pitchFamily="34" charset="0"/>
              </a:rPr>
              <a:t>VI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1445</Words>
  <Application>Microsoft Office PowerPoint</Application>
  <PresentationFormat>Экран (4:3)</PresentationFormat>
  <Paragraphs>388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Worksheet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100</cp:revision>
  <dcterms:created xsi:type="dcterms:W3CDTF">2018-03-22T17:14:14Z</dcterms:created>
  <dcterms:modified xsi:type="dcterms:W3CDTF">2018-06-04T08:42:18Z</dcterms:modified>
</cp:coreProperties>
</file>