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85" r:id="rId3"/>
    <p:sldId id="264" r:id="rId4"/>
    <p:sldId id="263" r:id="rId5"/>
    <p:sldId id="266" r:id="rId6"/>
    <p:sldId id="267" r:id="rId7"/>
    <p:sldId id="274" r:id="rId8"/>
    <p:sldId id="280" r:id="rId9"/>
    <p:sldId id="268" r:id="rId10"/>
    <p:sldId id="269" r:id="rId11"/>
    <p:sldId id="271" r:id="rId12"/>
    <p:sldId id="270" r:id="rId13"/>
    <p:sldId id="272" r:id="rId14"/>
    <p:sldId id="273" r:id="rId15"/>
    <p:sldId id="275" r:id="rId16"/>
    <p:sldId id="276" r:id="rId17"/>
    <p:sldId id="277" r:id="rId18"/>
    <p:sldId id="278" r:id="rId19"/>
    <p:sldId id="279" r:id="rId20"/>
    <p:sldId id="281" r:id="rId21"/>
    <p:sldId id="282" r:id="rId22"/>
    <p:sldId id="283" r:id="rId23"/>
    <p:sldId id="284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EE00"/>
    <a:srgbClr val="006600"/>
    <a:srgbClr val="005800"/>
    <a:srgbClr val="003300"/>
    <a:srgbClr val="00BC00"/>
    <a:srgbClr val="009600"/>
    <a:srgbClr val="008200"/>
    <a:srgbClr val="339933"/>
    <a:srgbClr val="008E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9697" autoAdjust="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05E880-34A2-4568-9095-6D50B386D4BD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</dgm:pt>
    <dgm:pt modelId="{1630209A-1A4D-45F7-BD9C-D6543DCC2BB6}">
      <dgm:prSet custT="1"/>
      <dgm:spPr>
        <a:solidFill>
          <a:srgbClr val="005800"/>
        </a:solidFill>
        <a:ln w="38100">
          <a:solidFill>
            <a:schemeClr val="bg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 smtClean="0">
              <a:ln/>
              <a:solidFill>
                <a:schemeClr val="bg1"/>
              </a:solidFill>
              <a:effectLst/>
              <a:latin typeface="Calibri" pitchFamily="34" charset="0"/>
              <a:cs typeface="Arial" charset="0"/>
            </a:rPr>
            <a:t>Регистратура</a:t>
          </a:r>
          <a:endParaRPr kumimoji="0" lang="ru-RU" sz="2000" b="1" i="0" u="none" strike="noStrike" cap="none" normalizeH="0" baseline="0" dirty="0" smtClean="0">
            <a:ln/>
            <a:solidFill>
              <a:schemeClr val="bg1"/>
            </a:solidFill>
            <a:effectLst/>
            <a:latin typeface="Arial" charset="0"/>
            <a:cs typeface="Arial" charset="0"/>
          </a:endParaRPr>
        </a:p>
      </dgm:t>
    </dgm:pt>
    <dgm:pt modelId="{EA8AE28A-012C-47F9-B78D-ADB9320E6847}" type="parTrans" cxnId="{C07E991D-AAAA-421F-B35F-55EEF7728EDE}">
      <dgm:prSet/>
      <dgm:spPr/>
      <dgm:t>
        <a:bodyPr/>
        <a:lstStyle/>
        <a:p>
          <a:endParaRPr lang="ru-RU"/>
        </a:p>
      </dgm:t>
    </dgm:pt>
    <dgm:pt modelId="{598E58C7-5FE1-430F-A959-56AE0B0A8FC1}" type="sibTrans" cxnId="{C07E991D-AAAA-421F-B35F-55EEF7728EDE}">
      <dgm:prSet/>
      <dgm:spPr/>
      <dgm:t>
        <a:bodyPr/>
        <a:lstStyle/>
        <a:p>
          <a:endParaRPr lang="ru-RU"/>
        </a:p>
      </dgm:t>
    </dgm:pt>
    <dgm:pt modelId="{32636DFA-B470-4596-BDB7-B6A5E550CE81}">
      <dgm:prSet custT="1"/>
      <dgm:spPr>
        <a:solidFill>
          <a:srgbClr val="006600"/>
        </a:solidFill>
        <a:ln w="38100">
          <a:solidFill>
            <a:schemeClr val="bg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 smtClean="0">
              <a:ln/>
              <a:effectLst/>
              <a:latin typeface="Calibri" pitchFamily="34" charset="0"/>
              <a:cs typeface="Arial" charset="0"/>
            </a:rPr>
            <a:t>Женская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 smtClean="0">
              <a:ln/>
              <a:effectLst/>
              <a:latin typeface="Calibri" pitchFamily="34" charset="0"/>
              <a:cs typeface="Arial" charset="0"/>
            </a:rPr>
            <a:t> консультация </a:t>
          </a:r>
          <a:endParaRPr kumimoji="0" lang="ru-RU" sz="2000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</dgm:t>
    </dgm:pt>
    <dgm:pt modelId="{6DC56155-892F-4A1F-A363-79061D122B9D}" type="parTrans" cxnId="{F62BB3A6-880E-4403-A4E1-E3516B2D1DE3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E4D7BAFF-0B5F-4BC3-82BB-F606EA83291E}" type="sibTrans" cxnId="{F62BB3A6-880E-4403-A4E1-E3516B2D1DE3}">
      <dgm:prSet/>
      <dgm:spPr/>
      <dgm:t>
        <a:bodyPr/>
        <a:lstStyle/>
        <a:p>
          <a:endParaRPr lang="ru-RU"/>
        </a:p>
      </dgm:t>
    </dgm:pt>
    <dgm:pt modelId="{26FD1A36-CFDB-4725-9530-87E176C8E495}">
      <dgm:prSet custT="1"/>
      <dgm:spPr>
        <a:solidFill>
          <a:srgbClr val="006600"/>
        </a:solidFill>
        <a:ln w="38100">
          <a:solidFill>
            <a:schemeClr val="bg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 smtClean="0">
              <a:ln/>
              <a:effectLst/>
              <a:latin typeface="Calibri" pitchFamily="34" charset="0"/>
              <a:cs typeface="Arial" charset="0"/>
            </a:rPr>
            <a:t>Смотровой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 smtClean="0">
              <a:ln/>
              <a:effectLst/>
              <a:latin typeface="Calibri" pitchFamily="34" charset="0"/>
              <a:cs typeface="Arial" charset="0"/>
            </a:rPr>
            <a:t>  кабинет</a:t>
          </a:r>
          <a:endParaRPr kumimoji="0" lang="ru-RU" sz="2000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</dgm:t>
    </dgm:pt>
    <dgm:pt modelId="{EEB6A099-34E6-4672-B81F-A34929DC2AE5}" type="parTrans" cxnId="{A66BACAB-92A0-4A23-B8E3-84BFFCCF0F88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1E81BD2D-8539-42F2-B505-AB9085CDF6F4}" type="sibTrans" cxnId="{A66BACAB-92A0-4A23-B8E3-84BFFCCF0F88}">
      <dgm:prSet/>
      <dgm:spPr/>
      <dgm:t>
        <a:bodyPr/>
        <a:lstStyle/>
        <a:p>
          <a:endParaRPr lang="ru-RU"/>
        </a:p>
      </dgm:t>
    </dgm:pt>
    <dgm:pt modelId="{958C9498-B58E-4E04-94A3-E1CA1004CFF7}">
      <dgm:prSet custT="1"/>
      <dgm:spPr>
        <a:solidFill>
          <a:srgbClr val="008200"/>
        </a:solidFill>
        <a:ln w="38100">
          <a:solidFill>
            <a:schemeClr val="bg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/>
              <a:latin typeface="Calibri" pitchFamily="34" charset="0"/>
              <a:cs typeface="Arial" charset="0"/>
            </a:rPr>
            <a:t>Онколог  </a:t>
          </a:r>
          <a:endParaRPr kumimoji="0" lang="ru-RU" sz="1800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/>
              <a:latin typeface="Calibri" pitchFamily="34" charset="0"/>
              <a:cs typeface="Arial" charset="0"/>
            </a:rPr>
            <a:t>БУЗОО «ГП №8»</a:t>
          </a:r>
          <a:endParaRPr kumimoji="0" lang="ru-RU" sz="1800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</dgm:t>
    </dgm:pt>
    <dgm:pt modelId="{45633D9A-8599-47FF-9C68-ED7383EC91C6}" type="parTrans" cxnId="{BAFEBD48-7162-45BA-815A-65E89EFCD8EF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E149169F-EDA0-4125-9A07-6DA2C46AFD18}" type="sibTrans" cxnId="{BAFEBD48-7162-45BA-815A-65E89EFCD8EF}">
      <dgm:prSet/>
      <dgm:spPr/>
      <dgm:t>
        <a:bodyPr/>
        <a:lstStyle/>
        <a:p>
          <a:endParaRPr lang="ru-RU"/>
        </a:p>
      </dgm:t>
    </dgm:pt>
    <dgm:pt modelId="{7BA2EEEF-C0A7-4C93-A741-74BC2E0D94D7}">
      <dgm:prSet custT="1"/>
      <dgm:spPr>
        <a:solidFill>
          <a:srgbClr val="00BC00"/>
        </a:solidFill>
        <a:ln w="38100">
          <a:solidFill>
            <a:schemeClr val="bg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rPr>
            <a:t>БУЗОО «КОД»</a:t>
          </a:r>
          <a:endParaRPr kumimoji="0" lang="ru-RU" sz="1800" b="1" i="0" u="none" strike="noStrike" cap="none" normalizeH="0" baseline="0" dirty="0" smtClean="0">
            <a:ln/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endParaRPr>
        </a:p>
      </dgm:t>
    </dgm:pt>
    <dgm:pt modelId="{62EDC0EE-B44C-49F3-B258-879DEA247431}" type="parTrans" cxnId="{D7EE9340-F988-489E-9306-F1D32845B8AD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9B79F15A-9948-404F-B031-416227F52807}" type="sibTrans" cxnId="{D7EE9340-F988-489E-9306-F1D32845B8AD}">
      <dgm:prSet/>
      <dgm:spPr/>
      <dgm:t>
        <a:bodyPr/>
        <a:lstStyle/>
        <a:p>
          <a:endParaRPr lang="ru-RU"/>
        </a:p>
      </dgm:t>
    </dgm:pt>
    <dgm:pt modelId="{A63DA990-B46C-4388-8DBE-9A4A2723DA89}">
      <dgm:prSet custT="1"/>
      <dgm:spPr>
        <a:solidFill>
          <a:srgbClr val="00EE00"/>
        </a:solidFill>
        <a:ln w="38100">
          <a:solidFill>
            <a:schemeClr val="bg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solidFill>
                <a:srgbClr val="006600"/>
              </a:solidFill>
              <a:effectLst/>
              <a:latin typeface="Calibri" pitchFamily="34" charset="0"/>
              <a:cs typeface="Arial" charset="0"/>
            </a:rPr>
            <a:t>Канцер-регистр</a:t>
          </a:r>
          <a:endParaRPr kumimoji="0" lang="ru-RU" sz="1800" b="1" i="0" u="none" strike="noStrike" cap="none" normalizeH="0" baseline="0" dirty="0" smtClean="0">
            <a:ln/>
            <a:solidFill>
              <a:srgbClr val="006600"/>
            </a:solidFill>
            <a:effectLst/>
            <a:latin typeface="Arial" charset="0"/>
            <a:cs typeface="Arial" charset="0"/>
          </a:endParaRPr>
        </a:p>
      </dgm:t>
    </dgm:pt>
    <dgm:pt modelId="{BD393254-B19E-4B48-8B04-4637D2F1A4FB}" type="parTrans" cxnId="{22F5D16D-71E0-469F-BC2A-CBC24AC04825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55AE8310-5EF5-4FDD-8934-323D6741BE13}" type="sibTrans" cxnId="{22F5D16D-71E0-469F-BC2A-CBC24AC04825}">
      <dgm:prSet/>
      <dgm:spPr/>
      <dgm:t>
        <a:bodyPr/>
        <a:lstStyle/>
        <a:p>
          <a:endParaRPr lang="ru-RU"/>
        </a:p>
      </dgm:t>
    </dgm:pt>
    <dgm:pt modelId="{63A89110-14F2-4592-8DC0-C9E66069EFA8}">
      <dgm:prSet custT="1"/>
      <dgm:spPr>
        <a:solidFill>
          <a:srgbClr val="006600"/>
        </a:solidFill>
        <a:ln w="38100">
          <a:solidFill>
            <a:schemeClr val="bg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 smtClean="0">
              <a:ln/>
              <a:effectLst/>
              <a:latin typeface="Calibri" pitchFamily="34" charset="0"/>
              <a:cs typeface="Arial" charset="0"/>
            </a:rPr>
            <a:t>Терапевт  участковый</a:t>
          </a:r>
          <a:endParaRPr kumimoji="0" lang="ru-RU" sz="2000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 smtClean="0">
              <a:ln/>
              <a:effectLst/>
              <a:latin typeface="Calibri" pitchFamily="34" charset="0"/>
              <a:cs typeface="Arial" charset="0"/>
            </a:rPr>
            <a:t> (врач  ОП)</a:t>
          </a:r>
          <a:endParaRPr kumimoji="0" lang="ru-RU" sz="2000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</dgm:t>
    </dgm:pt>
    <dgm:pt modelId="{76899919-0CEA-4B5D-BF7F-DA07CF7807FC}" type="parTrans" cxnId="{7FDAEC8C-B180-4BF1-9E15-2F13D3A652BE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240DE020-616B-4C64-A47A-8606B0170C32}" type="sibTrans" cxnId="{7FDAEC8C-B180-4BF1-9E15-2F13D3A652BE}">
      <dgm:prSet/>
      <dgm:spPr/>
      <dgm:t>
        <a:bodyPr/>
        <a:lstStyle/>
        <a:p>
          <a:endParaRPr lang="ru-RU"/>
        </a:p>
      </dgm:t>
    </dgm:pt>
    <dgm:pt modelId="{DC694E76-0132-44E8-9973-CB8CCAA17F52}" type="asst">
      <dgm:prSet custT="1"/>
      <dgm:spPr>
        <a:solidFill>
          <a:srgbClr val="008200"/>
        </a:solidFill>
        <a:ln w="38100">
          <a:solidFill>
            <a:schemeClr val="bg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/>
              <a:latin typeface="Calibri" pitchFamily="34" charset="0"/>
              <a:cs typeface="Arial" charset="0"/>
            </a:rPr>
            <a:t>Врач </a:t>
          </a:r>
          <a:endParaRPr kumimoji="0" lang="ru-RU" sz="1800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/>
              <a:latin typeface="Calibri" pitchFamily="34" charset="0"/>
              <a:cs typeface="Arial" charset="0"/>
            </a:rPr>
            <a:t>  УЗИ</a:t>
          </a:r>
          <a:endParaRPr kumimoji="0" lang="ru-RU" sz="1800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</dgm:t>
    </dgm:pt>
    <dgm:pt modelId="{5A2842C5-DFC4-4459-B649-1FD97C559C16}" type="parTrans" cxnId="{AAFA330F-EAB9-4116-AC5A-137528843711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FBC72C38-8348-412C-A5EF-E2E2FF0774E4}" type="sibTrans" cxnId="{AAFA330F-EAB9-4116-AC5A-137528843711}">
      <dgm:prSet/>
      <dgm:spPr/>
      <dgm:t>
        <a:bodyPr/>
        <a:lstStyle/>
        <a:p>
          <a:endParaRPr lang="ru-RU"/>
        </a:p>
      </dgm:t>
    </dgm:pt>
    <dgm:pt modelId="{D3B5F270-2470-4CCC-9EDD-C6A89646A5D9}" type="asst">
      <dgm:prSet custT="1"/>
      <dgm:spPr>
        <a:solidFill>
          <a:srgbClr val="008200"/>
        </a:solidFill>
        <a:ln w="38100">
          <a:solidFill>
            <a:schemeClr val="bg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/>
              <a:latin typeface="Calibri" pitchFamily="34" charset="0"/>
              <a:cs typeface="Arial" charset="0"/>
            </a:rPr>
            <a:t>Врач </a:t>
          </a:r>
          <a:endParaRPr kumimoji="0" lang="ru-RU" sz="1800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err="1" smtClean="0">
              <a:ln/>
              <a:effectLst/>
              <a:latin typeface="Calibri" pitchFamily="34" charset="0"/>
              <a:cs typeface="Arial" charset="0"/>
            </a:rPr>
            <a:t>лабор</a:t>
          </a:r>
          <a:r>
            <a:rPr kumimoji="0" lang="ru-RU" sz="1800" b="1" i="0" u="none" strike="noStrike" cap="none" normalizeH="0" baseline="0" dirty="0" smtClean="0">
              <a:ln/>
              <a:effectLst/>
              <a:latin typeface="Calibri" pitchFamily="34" charset="0"/>
              <a:cs typeface="Arial" charset="0"/>
            </a:rPr>
            <a:t>. диагностики</a:t>
          </a:r>
          <a:endParaRPr kumimoji="0" lang="ru-RU" sz="1800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</dgm:t>
    </dgm:pt>
    <dgm:pt modelId="{53969FA1-1E61-4DF7-A1B1-36E261D8F2CE}" type="parTrans" cxnId="{0C3586A3-7F22-45DE-8E2F-6395B7A523FA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DEC69242-717E-4017-973C-BBD613F7047A}" type="sibTrans" cxnId="{0C3586A3-7F22-45DE-8E2F-6395B7A523FA}">
      <dgm:prSet/>
      <dgm:spPr/>
      <dgm:t>
        <a:bodyPr/>
        <a:lstStyle/>
        <a:p>
          <a:endParaRPr lang="ru-RU"/>
        </a:p>
      </dgm:t>
    </dgm:pt>
    <dgm:pt modelId="{1CDB53E8-177C-4FBE-85B0-05BD5360F9EA}" type="asst">
      <dgm:prSet custT="1"/>
      <dgm:spPr>
        <a:solidFill>
          <a:srgbClr val="00BC00"/>
        </a:solidFill>
        <a:ln w="38100">
          <a:solidFill>
            <a:schemeClr val="bg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rPr>
            <a:t>Врач-</a:t>
          </a:r>
          <a:endParaRPr kumimoji="0" lang="ru-RU" sz="1800" b="1" i="0" u="none" strike="noStrike" cap="none" normalizeH="0" baseline="0" dirty="0" smtClean="0">
            <a:ln/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err="1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rPr>
            <a:t>эндоскопист</a:t>
          </a:r>
          <a:endParaRPr kumimoji="0" lang="ru-RU" sz="1800" b="1" i="0" u="none" strike="noStrike" cap="none" normalizeH="0" baseline="0" dirty="0" smtClean="0">
            <a:ln/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endParaRPr>
        </a:p>
      </dgm:t>
    </dgm:pt>
    <dgm:pt modelId="{B545D175-12CD-4492-88F3-7CA8A0749158}" type="parTrans" cxnId="{8FD85243-C324-47ED-BF60-9BC0F2D15C8D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E728A503-C333-440C-95E5-E23541545FE4}" type="sibTrans" cxnId="{8FD85243-C324-47ED-BF60-9BC0F2D15C8D}">
      <dgm:prSet/>
      <dgm:spPr/>
      <dgm:t>
        <a:bodyPr/>
        <a:lstStyle/>
        <a:p>
          <a:endParaRPr lang="ru-RU"/>
        </a:p>
      </dgm:t>
    </dgm:pt>
    <dgm:pt modelId="{AFF74F22-FA01-4497-937B-59F6B8346582}" type="asst">
      <dgm:prSet custT="1"/>
      <dgm:spPr>
        <a:solidFill>
          <a:srgbClr val="00BC00"/>
        </a:solidFill>
        <a:ln w="38100">
          <a:solidFill>
            <a:schemeClr val="bg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rPr>
            <a:t>Врач-</a:t>
          </a:r>
          <a:endParaRPr kumimoji="0" lang="ru-RU" sz="1800" b="1" i="0" u="none" strike="noStrike" cap="none" normalizeH="0" baseline="0" dirty="0" smtClean="0">
            <a:ln/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rPr>
            <a:t>рентгенолог</a:t>
          </a:r>
          <a:endParaRPr kumimoji="0" lang="ru-RU" sz="1800" b="1" i="0" u="none" strike="noStrike" cap="none" normalizeH="0" baseline="0" dirty="0" smtClean="0">
            <a:ln/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endParaRPr>
        </a:p>
      </dgm:t>
    </dgm:pt>
    <dgm:pt modelId="{8C810DBD-1887-438F-A901-0FC908F6C5A5}" type="parTrans" cxnId="{14AD1DEA-3A4A-4AEF-99F9-0D2B19D20AEF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EC3DF992-A152-4DA0-BFA8-1BDE7F0330BC}" type="sibTrans" cxnId="{14AD1DEA-3A4A-4AEF-99F9-0D2B19D20AEF}">
      <dgm:prSet/>
      <dgm:spPr/>
      <dgm:t>
        <a:bodyPr/>
        <a:lstStyle/>
        <a:p>
          <a:endParaRPr lang="ru-RU"/>
        </a:p>
      </dgm:t>
    </dgm:pt>
    <dgm:pt modelId="{D3767195-743C-4578-B3B2-66F082552FF1}">
      <dgm:prSet custT="1"/>
      <dgm:spPr>
        <a:solidFill>
          <a:srgbClr val="00EE00"/>
        </a:solidFill>
        <a:ln w="38100">
          <a:solidFill>
            <a:schemeClr val="bg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solidFill>
                <a:srgbClr val="006600"/>
              </a:solidFill>
              <a:effectLst/>
              <a:latin typeface="Calibri" pitchFamily="34" charset="0"/>
              <a:cs typeface="Arial" charset="0"/>
            </a:rPr>
            <a:t>Узкий специалист</a:t>
          </a:r>
          <a:endParaRPr kumimoji="0" lang="ru-RU" sz="1800" b="1" i="0" u="none" strike="noStrike" cap="none" normalizeH="0" baseline="0" dirty="0" smtClean="0">
            <a:ln/>
            <a:solidFill>
              <a:srgbClr val="006600"/>
            </a:solidFill>
            <a:effectLst/>
            <a:latin typeface="Arial" charset="0"/>
            <a:cs typeface="Arial" charset="0"/>
          </a:endParaRPr>
        </a:p>
      </dgm:t>
    </dgm:pt>
    <dgm:pt modelId="{DCAE8AA2-D1E0-4DBD-B888-2BEB981C7923}" type="parTrans" cxnId="{12AD25E1-B60C-4C56-A5F0-042676A44171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8A22CFD6-1EDC-4325-B527-73CA486D39A8}" type="sibTrans" cxnId="{12AD25E1-B60C-4C56-A5F0-042676A44171}">
      <dgm:prSet/>
      <dgm:spPr/>
      <dgm:t>
        <a:bodyPr/>
        <a:lstStyle/>
        <a:p>
          <a:endParaRPr lang="ru-RU"/>
        </a:p>
      </dgm:t>
    </dgm:pt>
    <dgm:pt modelId="{445F3B9E-1827-4E08-B5E1-9BF755B8241B}" type="pres">
      <dgm:prSet presAssocID="{7605E880-34A2-4568-9095-6D50B386D4B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8143CB7-8240-4D30-A372-6FFB55B85598}" type="pres">
      <dgm:prSet presAssocID="{1630209A-1A4D-45F7-BD9C-D6543DCC2BB6}" presName="hierRoot1" presStyleCnt="0">
        <dgm:presLayoutVars>
          <dgm:hierBranch/>
        </dgm:presLayoutVars>
      </dgm:prSet>
      <dgm:spPr/>
    </dgm:pt>
    <dgm:pt modelId="{AF62D59B-79A4-47C6-BCD0-FAA85762FD44}" type="pres">
      <dgm:prSet presAssocID="{1630209A-1A4D-45F7-BD9C-D6543DCC2BB6}" presName="rootComposite1" presStyleCnt="0"/>
      <dgm:spPr/>
    </dgm:pt>
    <dgm:pt modelId="{DE5AE155-D119-46F6-AFF4-11E679B99463}" type="pres">
      <dgm:prSet presAssocID="{1630209A-1A4D-45F7-BD9C-D6543DCC2BB6}" presName="rootText1" presStyleLbl="node0" presStyleIdx="0" presStyleCnt="1" custScaleX="1776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8AC253-7E2B-4F8B-82FF-F85E6E4E7717}" type="pres">
      <dgm:prSet presAssocID="{1630209A-1A4D-45F7-BD9C-D6543DCC2BB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E681381-CE6E-4F1F-91C7-78417BDFC4CA}" type="pres">
      <dgm:prSet presAssocID="{1630209A-1A4D-45F7-BD9C-D6543DCC2BB6}" presName="hierChild2" presStyleCnt="0"/>
      <dgm:spPr/>
    </dgm:pt>
    <dgm:pt modelId="{4A9984F9-90A2-4DAB-97D0-988E4BCAD87B}" type="pres">
      <dgm:prSet presAssocID="{6DC56155-892F-4A1F-A363-79061D122B9D}" presName="Name35" presStyleLbl="parChTrans1D2" presStyleIdx="0" presStyleCnt="3"/>
      <dgm:spPr/>
      <dgm:t>
        <a:bodyPr/>
        <a:lstStyle/>
        <a:p>
          <a:endParaRPr lang="ru-RU"/>
        </a:p>
      </dgm:t>
    </dgm:pt>
    <dgm:pt modelId="{1BF3B7A2-40B3-4BE2-9625-5B96B73007DB}" type="pres">
      <dgm:prSet presAssocID="{32636DFA-B470-4596-BDB7-B6A5E550CE81}" presName="hierRoot2" presStyleCnt="0">
        <dgm:presLayoutVars>
          <dgm:hierBranch/>
        </dgm:presLayoutVars>
      </dgm:prSet>
      <dgm:spPr/>
    </dgm:pt>
    <dgm:pt modelId="{8A208A8F-DD0A-401C-AF91-37AC680A053F}" type="pres">
      <dgm:prSet presAssocID="{32636DFA-B470-4596-BDB7-B6A5E550CE81}" presName="rootComposite" presStyleCnt="0"/>
      <dgm:spPr/>
    </dgm:pt>
    <dgm:pt modelId="{8A652CAE-AC67-44CA-89CA-2094FFC2F594}" type="pres">
      <dgm:prSet presAssocID="{32636DFA-B470-4596-BDB7-B6A5E550CE81}" presName="rootText" presStyleLbl="node2" presStyleIdx="0" presStyleCnt="3" custScaleX="1991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7EAD41-3E34-4348-813C-AC1270F32A61}" type="pres">
      <dgm:prSet presAssocID="{32636DFA-B470-4596-BDB7-B6A5E550CE81}" presName="rootConnector" presStyleLbl="node2" presStyleIdx="0" presStyleCnt="3"/>
      <dgm:spPr/>
      <dgm:t>
        <a:bodyPr/>
        <a:lstStyle/>
        <a:p>
          <a:endParaRPr lang="ru-RU"/>
        </a:p>
      </dgm:t>
    </dgm:pt>
    <dgm:pt modelId="{ADEE78BE-1697-470F-B923-5EB4E11D3765}" type="pres">
      <dgm:prSet presAssocID="{32636DFA-B470-4596-BDB7-B6A5E550CE81}" presName="hierChild4" presStyleCnt="0"/>
      <dgm:spPr/>
    </dgm:pt>
    <dgm:pt modelId="{A2F3266C-E388-49D6-B903-71249C995A44}" type="pres">
      <dgm:prSet presAssocID="{32636DFA-B470-4596-BDB7-B6A5E550CE81}" presName="hierChild5" presStyleCnt="0"/>
      <dgm:spPr/>
    </dgm:pt>
    <dgm:pt modelId="{6D37CF71-35A8-498B-A7BF-FCF869AFDD25}" type="pres">
      <dgm:prSet presAssocID="{EEB6A099-34E6-4672-B81F-A34929DC2AE5}" presName="Name35" presStyleLbl="parChTrans1D2" presStyleIdx="1" presStyleCnt="3"/>
      <dgm:spPr/>
      <dgm:t>
        <a:bodyPr/>
        <a:lstStyle/>
        <a:p>
          <a:endParaRPr lang="ru-RU"/>
        </a:p>
      </dgm:t>
    </dgm:pt>
    <dgm:pt modelId="{E5C317F7-F216-4102-B242-609973332F9E}" type="pres">
      <dgm:prSet presAssocID="{26FD1A36-CFDB-4725-9530-87E176C8E495}" presName="hierRoot2" presStyleCnt="0">
        <dgm:presLayoutVars>
          <dgm:hierBranch/>
        </dgm:presLayoutVars>
      </dgm:prSet>
      <dgm:spPr/>
    </dgm:pt>
    <dgm:pt modelId="{64101984-25C3-498C-AB80-900A69488DA0}" type="pres">
      <dgm:prSet presAssocID="{26FD1A36-CFDB-4725-9530-87E176C8E495}" presName="rootComposite" presStyleCnt="0"/>
      <dgm:spPr/>
    </dgm:pt>
    <dgm:pt modelId="{EC967AB6-2D14-47B6-823D-D79B77D80355}" type="pres">
      <dgm:prSet presAssocID="{26FD1A36-CFDB-4725-9530-87E176C8E495}" presName="rootText" presStyleLbl="node2" presStyleIdx="1" presStyleCnt="3" custScaleX="1991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8B889A-091E-471C-81EA-8BDAC02C00DC}" type="pres">
      <dgm:prSet presAssocID="{26FD1A36-CFDB-4725-9530-87E176C8E495}" presName="rootConnector" presStyleLbl="node2" presStyleIdx="1" presStyleCnt="3"/>
      <dgm:spPr/>
      <dgm:t>
        <a:bodyPr/>
        <a:lstStyle/>
        <a:p>
          <a:endParaRPr lang="ru-RU"/>
        </a:p>
      </dgm:t>
    </dgm:pt>
    <dgm:pt modelId="{5A08C61D-D986-47EF-BEF4-C18FA27EEF80}" type="pres">
      <dgm:prSet presAssocID="{26FD1A36-CFDB-4725-9530-87E176C8E495}" presName="hierChild4" presStyleCnt="0"/>
      <dgm:spPr/>
    </dgm:pt>
    <dgm:pt modelId="{C4E2A00A-F097-483F-8874-347E4FE58DC7}" type="pres">
      <dgm:prSet presAssocID="{45633D9A-8599-47FF-9C68-ED7383EC91C6}" presName="Name35" presStyleLbl="parChTrans1D3" presStyleIdx="0" presStyleCnt="6"/>
      <dgm:spPr/>
      <dgm:t>
        <a:bodyPr/>
        <a:lstStyle/>
        <a:p>
          <a:endParaRPr lang="ru-RU"/>
        </a:p>
      </dgm:t>
    </dgm:pt>
    <dgm:pt modelId="{14D2FF51-14B5-4CDF-AE69-77AD96B9BE87}" type="pres">
      <dgm:prSet presAssocID="{958C9498-B58E-4E04-94A3-E1CA1004CFF7}" presName="hierRoot2" presStyleCnt="0">
        <dgm:presLayoutVars>
          <dgm:hierBranch val="l"/>
        </dgm:presLayoutVars>
      </dgm:prSet>
      <dgm:spPr/>
    </dgm:pt>
    <dgm:pt modelId="{6C22B3F4-688A-41EB-B606-13581A0C5048}" type="pres">
      <dgm:prSet presAssocID="{958C9498-B58E-4E04-94A3-E1CA1004CFF7}" presName="rootComposite" presStyleCnt="0"/>
      <dgm:spPr/>
    </dgm:pt>
    <dgm:pt modelId="{B4CD3F32-A160-49D7-9A9B-4A1B31F782A7}" type="pres">
      <dgm:prSet presAssocID="{958C9498-B58E-4E04-94A3-E1CA1004CFF7}" presName="rootText" presStyleLbl="node3" presStyleIdx="0" presStyleCnt="2" custScaleX="1345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2AAA55-ECA7-465E-A086-FA55567D4B03}" type="pres">
      <dgm:prSet presAssocID="{958C9498-B58E-4E04-94A3-E1CA1004CFF7}" presName="rootConnector" presStyleLbl="node3" presStyleIdx="0" presStyleCnt="2"/>
      <dgm:spPr/>
      <dgm:t>
        <a:bodyPr/>
        <a:lstStyle/>
        <a:p>
          <a:endParaRPr lang="ru-RU"/>
        </a:p>
      </dgm:t>
    </dgm:pt>
    <dgm:pt modelId="{49B54563-F027-44CB-811D-45E644A0549D}" type="pres">
      <dgm:prSet presAssocID="{958C9498-B58E-4E04-94A3-E1CA1004CFF7}" presName="hierChild4" presStyleCnt="0"/>
      <dgm:spPr/>
    </dgm:pt>
    <dgm:pt modelId="{D16DAE49-67C8-4A3D-BF8D-C283FF2D3976}" type="pres">
      <dgm:prSet presAssocID="{62EDC0EE-B44C-49F3-B258-879DEA247431}" presName="Name50" presStyleLbl="parChTrans1D4" presStyleIdx="0" presStyleCnt="2"/>
      <dgm:spPr/>
      <dgm:t>
        <a:bodyPr/>
        <a:lstStyle/>
        <a:p>
          <a:endParaRPr lang="ru-RU"/>
        </a:p>
      </dgm:t>
    </dgm:pt>
    <dgm:pt modelId="{D4A16929-20CD-4F77-AA5D-38102D1327C4}" type="pres">
      <dgm:prSet presAssocID="{7BA2EEEF-C0A7-4C93-A741-74BC2E0D94D7}" presName="hierRoot2" presStyleCnt="0">
        <dgm:presLayoutVars>
          <dgm:hierBranch val="r"/>
        </dgm:presLayoutVars>
      </dgm:prSet>
      <dgm:spPr/>
    </dgm:pt>
    <dgm:pt modelId="{412E30AC-FE51-4A5B-9904-29112E17D3F3}" type="pres">
      <dgm:prSet presAssocID="{7BA2EEEF-C0A7-4C93-A741-74BC2E0D94D7}" presName="rootComposite" presStyleCnt="0"/>
      <dgm:spPr/>
    </dgm:pt>
    <dgm:pt modelId="{DA63D366-E94D-45F6-9053-E439971AFAFD}" type="pres">
      <dgm:prSet presAssocID="{7BA2EEEF-C0A7-4C93-A741-74BC2E0D94D7}" presName="rootText" presStyleLbl="node4" presStyleIdx="0" presStyleCnt="2" custScaleX="1638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321C78-EA0D-427F-9F31-05CD622979A3}" type="pres">
      <dgm:prSet presAssocID="{7BA2EEEF-C0A7-4C93-A741-74BC2E0D94D7}" presName="rootConnector" presStyleLbl="node4" presStyleIdx="0" presStyleCnt="2"/>
      <dgm:spPr/>
      <dgm:t>
        <a:bodyPr/>
        <a:lstStyle/>
        <a:p>
          <a:endParaRPr lang="ru-RU"/>
        </a:p>
      </dgm:t>
    </dgm:pt>
    <dgm:pt modelId="{422E70C4-2793-4EB4-AFBD-664472615230}" type="pres">
      <dgm:prSet presAssocID="{7BA2EEEF-C0A7-4C93-A741-74BC2E0D94D7}" presName="hierChild4" presStyleCnt="0"/>
      <dgm:spPr/>
    </dgm:pt>
    <dgm:pt modelId="{EA3FD225-2C38-4824-A9C9-A31DAE7AD21E}" type="pres">
      <dgm:prSet presAssocID="{BD393254-B19E-4B48-8B04-4637D2F1A4FB}" presName="Name50" presStyleLbl="parChTrans1D4" presStyleIdx="1" presStyleCnt="2"/>
      <dgm:spPr/>
      <dgm:t>
        <a:bodyPr/>
        <a:lstStyle/>
        <a:p>
          <a:endParaRPr lang="ru-RU"/>
        </a:p>
      </dgm:t>
    </dgm:pt>
    <dgm:pt modelId="{E4DDCC20-9B6B-4BFB-BEE9-D19C6FB6E4D0}" type="pres">
      <dgm:prSet presAssocID="{A63DA990-B46C-4388-8DBE-9A4A2723DA89}" presName="hierRoot2" presStyleCnt="0">
        <dgm:presLayoutVars>
          <dgm:hierBranch val="r"/>
        </dgm:presLayoutVars>
      </dgm:prSet>
      <dgm:spPr/>
    </dgm:pt>
    <dgm:pt modelId="{FAC47B50-E428-4F7D-95CB-DEAEFB22A4E8}" type="pres">
      <dgm:prSet presAssocID="{A63DA990-B46C-4388-8DBE-9A4A2723DA89}" presName="rootComposite" presStyleCnt="0"/>
      <dgm:spPr/>
    </dgm:pt>
    <dgm:pt modelId="{2E46E0F5-51C5-4481-A29E-1D3007816724}" type="pres">
      <dgm:prSet presAssocID="{A63DA990-B46C-4388-8DBE-9A4A2723DA89}" presName="rootText" presStyleLbl="node4" presStyleIdx="1" presStyleCnt="2" custScaleX="1377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3BDF2E3-EF34-42FC-A97E-2EBA282BDF06}" type="pres">
      <dgm:prSet presAssocID="{A63DA990-B46C-4388-8DBE-9A4A2723DA89}" presName="rootConnector" presStyleLbl="node4" presStyleIdx="1" presStyleCnt="2"/>
      <dgm:spPr/>
      <dgm:t>
        <a:bodyPr/>
        <a:lstStyle/>
        <a:p>
          <a:endParaRPr lang="ru-RU"/>
        </a:p>
      </dgm:t>
    </dgm:pt>
    <dgm:pt modelId="{FBE9D2C1-3A51-4EA2-BE03-63543859CE62}" type="pres">
      <dgm:prSet presAssocID="{A63DA990-B46C-4388-8DBE-9A4A2723DA89}" presName="hierChild4" presStyleCnt="0"/>
      <dgm:spPr/>
    </dgm:pt>
    <dgm:pt modelId="{8FEF7DED-0751-4CAF-8C2C-BBB5EF50FDD9}" type="pres">
      <dgm:prSet presAssocID="{A63DA990-B46C-4388-8DBE-9A4A2723DA89}" presName="hierChild5" presStyleCnt="0"/>
      <dgm:spPr/>
    </dgm:pt>
    <dgm:pt modelId="{16F48799-0F29-4192-9AE0-213064027917}" type="pres">
      <dgm:prSet presAssocID="{7BA2EEEF-C0A7-4C93-A741-74BC2E0D94D7}" presName="hierChild5" presStyleCnt="0"/>
      <dgm:spPr/>
    </dgm:pt>
    <dgm:pt modelId="{68D6CC79-273C-4708-ABE7-B8E8EBBE0ED7}" type="pres">
      <dgm:prSet presAssocID="{958C9498-B58E-4E04-94A3-E1CA1004CFF7}" presName="hierChild5" presStyleCnt="0"/>
      <dgm:spPr/>
    </dgm:pt>
    <dgm:pt modelId="{5AE162DC-13C5-4A21-8E31-71879A6514C9}" type="pres">
      <dgm:prSet presAssocID="{26FD1A36-CFDB-4725-9530-87E176C8E495}" presName="hierChild5" presStyleCnt="0"/>
      <dgm:spPr/>
    </dgm:pt>
    <dgm:pt modelId="{753FC486-8EB8-449B-823D-44C137D44E2B}" type="pres">
      <dgm:prSet presAssocID="{76899919-0CEA-4B5D-BF7F-DA07CF7807FC}" presName="Name35" presStyleLbl="parChTrans1D2" presStyleIdx="2" presStyleCnt="3"/>
      <dgm:spPr/>
      <dgm:t>
        <a:bodyPr/>
        <a:lstStyle/>
        <a:p>
          <a:endParaRPr lang="ru-RU"/>
        </a:p>
      </dgm:t>
    </dgm:pt>
    <dgm:pt modelId="{EB8E42F3-50F2-4CE8-AAC8-9933E1192EC3}" type="pres">
      <dgm:prSet presAssocID="{63A89110-14F2-4592-8DC0-C9E66069EFA8}" presName="hierRoot2" presStyleCnt="0">
        <dgm:presLayoutVars>
          <dgm:hierBranch/>
        </dgm:presLayoutVars>
      </dgm:prSet>
      <dgm:spPr/>
    </dgm:pt>
    <dgm:pt modelId="{A60959D9-CE90-4433-94EF-23A0113F843A}" type="pres">
      <dgm:prSet presAssocID="{63A89110-14F2-4592-8DC0-C9E66069EFA8}" presName="rootComposite" presStyleCnt="0"/>
      <dgm:spPr/>
    </dgm:pt>
    <dgm:pt modelId="{237A0D20-A174-408F-8CD2-986710D284E2}" type="pres">
      <dgm:prSet presAssocID="{63A89110-14F2-4592-8DC0-C9E66069EFA8}" presName="rootText" presStyleLbl="node2" presStyleIdx="2" presStyleCnt="3" custScaleX="1991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65D1BF-8BC6-4899-8F3E-261DE74ACFB9}" type="pres">
      <dgm:prSet presAssocID="{63A89110-14F2-4592-8DC0-C9E66069EFA8}" presName="rootConnector" presStyleLbl="node2" presStyleIdx="2" presStyleCnt="3"/>
      <dgm:spPr/>
      <dgm:t>
        <a:bodyPr/>
        <a:lstStyle/>
        <a:p>
          <a:endParaRPr lang="ru-RU"/>
        </a:p>
      </dgm:t>
    </dgm:pt>
    <dgm:pt modelId="{CAE627BB-B899-47D4-BF61-8AC1A6ADF787}" type="pres">
      <dgm:prSet presAssocID="{63A89110-14F2-4592-8DC0-C9E66069EFA8}" presName="hierChild4" presStyleCnt="0"/>
      <dgm:spPr/>
    </dgm:pt>
    <dgm:pt modelId="{F6E9ED00-4A1F-463B-A15C-E18262B298C7}" type="pres">
      <dgm:prSet presAssocID="{DCAE8AA2-D1E0-4DBD-B888-2BEB981C7923}" presName="Name35" presStyleLbl="parChTrans1D3" presStyleIdx="1" presStyleCnt="6"/>
      <dgm:spPr/>
      <dgm:t>
        <a:bodyPr/>
        <a:lstStyle/>
        <a:p>
          <a:endParaRPr lang="ru-RU"/>
        </a:p>
      </dgm:t>
    </dgm:pt>
    <dgm:pt modelId="{43AF4C00-86EC-444D-8836-600741E4B240}" type="pres">
      <dgm:prSet presAssocID="{D3767195-743C-4578-B3B2-66F082552FF1}" presName="hierRoot2" presStyleCnt="0">
        <dgm:presLayoutVars>
          <dgm:hierBranch val="r"/>
        </dgm:presLayoutVars>
      </dgm:prSet>
      <dgm:spPr/>
    </dgm:pt>
    <dgm:pt modelId="{3DDD456A-3FB1-4477-9832-2C3641B1687E}" type="pres">
      <dgm:prSet presAssocID="{D3767195-743C-4578-B3B2-66F082552FF1}" presName="rootComposite" presStyleCnt="0"/>
      <dgm:spPr/>
    </dgm:pt>
    <dgm:pt modelId="{DBA16992-4495-44B6-85D2-F5E2121EEC37}" type="pres">
      <dgm:prSet presAssocID="{D3767195-743C-4578-B3B2-66F082552FF1}" presName="rootText" presStyleLbl="node3" presStyleIdx="1" presStyleCnt="2" custScaleX="217719" custScaleY="515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6BF89C-6A5F-42BB-B959-31D958B77424}" type="pres">
      <dgm:prSet presAssocID="{D3767195-743C-4578-B3B2-66F082552FF1}" presName="rootConnector" presStyleLbl="node3" presStyleIdx="1" presStyleCnt="2"/>
      <dgm:spPr/>
      <dgm:t>
        <a:bodyPr/>
        <a:lstStyle/>
        <a:p>
          <a:endParaRPr lang="ru-RU"/>
        </a:p>
      </dgm:t>
    </dgm:pt>
    <dgm:pt modelId="{EB8C3455-7CFD-48A9-9041-EB67A457BCFE}" type="pres">
      <dgm:prSet presAssocID="{D3767195-743C-4578-B3B2-66F082552FF1}" presName="hierChild4" presStyleCnt="0"/>
      <dgm:spPr/>
    </dgm:pt>
    <dgm:pt modelId="{6B467478-07AF-4209-A01A-11A768895E74}" type="pres">
      <dgm:prSet presAssocID="{D3767195-743C-4578-B3B2-66F082552FF1}" presName="hierChild5" presStyleCnt="0"/>
      <dgm:spPr/>
    </dgm:pt>
    <dgm:pt modelId="{D3B6EBBD-AE45-457F-807F-3EE60E971188}" type="pres">
      <dgm:prSet presAssocID="{63A89110-14F2-4592-8DC0-C9E66069EFA8}" presName="hierChild5" presStyleCnt="0"/>
      <dgm:spPr/>
    </dgm:pt>
    <dgm:pt modelId="{8848C753-0F2A-4AD3-9788-475CA66ED40E}" type="pres">
      <dgm:prSet presAssocID="{5A2842C5-DFC4-4459-B649-1FD97C559C16}" presName="Name111" presStyleLbl="parChTrans1D3" presStyleIdx="2" presStyleCnt="6"/>
      <dgm:spPr/>
      <dgm:t>
        <a:bodyPr/>
        <a:lstStyle/>
        <a:p>
          <a:endParaRPr lang="ru-RU"/>
        </a:p>
      </dgm:t>
    </dgm:pt>
    <dgm:pt modelId="{222207CB-2E24-4CDA-A077-286F68B240CA}" type="pres">
      <dgm:prSet presAssocID="{DC694E76-0132-44E8-9973-CB8CCAA17F52}" presName="hierRoot3" presStyleCnt="0">
        <dgm:presLayoutVars>
          <dgm:hierBranch/>
        </dgm:presLayoutVars>
      </dgm:prSet>
      <dgm:spPr/>
    </dgm:pt>
    <dgm:pt modelId="{E29645CF-C6B5-43FE-9DF6-61F99269493C}" type="pres">
      <dgm:prSet presAssocID="{DC694E76-0132-44E8-9973-CB8CCAA17F52}" presName="rootComposite3" presStyleCnt="0"/>
      <dgm:spPr/>
    </dgm:pt>
    <dgm:pt modelId="{B4549771-D439-4520-A6B3-65AAC0530B1A}" type="pres">
      <dgm:prSet presAssocID="{DC694E76-0132-44E8-9973-CB8CCAA17F52}" presName="rootText3" presStyleLbl="asst2" presStyleIdx="0" presStyleCnt="4" custScaleX="1201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9BE79A-D31A-450B-A39B-E360F5F77790}" type="pres">
      <dgm:prSet presAssocID="{DC694E76-0132-44E8-9973-CB8CCAA17F52}" presName="rootConnector3" presStyleLbl="asst2" presStyleIdx="0" presStyleCnt="4"/>
      <dgm:spPr/>
      <dgm:t>
        <a:bodyPr/>
        <a:lstStyle/>
        <a:p>
          <a:endParaRPr lang="ru-RU"/>
        </a:p>
      </dgm:t>
    </dgm:pt>
    <dgm:pt modelId="{2D4006E4-AE53-4F24-AF6A-27ECDA2645FF}" type="pres">
      <dgm:prSet presAssocID="{DC694E76-0132-44E8-9973-CB8CCAA17F52}" presName="hierChild6" presStyleCnt="0"/>
      <dgm:spPr/>
    </dgm:pt>
    <dgm:pt modelId="{334126D8-74DC-4544-B4E0-CA0EE658CB8D}" type="pres">
      <dgm:prSet presAssocID="{DC694E76-0132-44E8-9973-CB8CCAA17F52}" presName="hierChild7" presStyleCnt="0"/>
      <dgm:spPr/>
    </dgm:pt>
    <dgm:pt modelId="{81FA164E-8D12-4B02-9FD7-EDB9C2EAA3BD}" type="pres">
      <dgm:prSet presAssocID="{53969FA1-1E61-4DF7-A1B1-36E261D8F2CE}" presName="Name111" presStyleLbl="parChTrans1D3" presStyleIdx="3" presStyleCnt="6"/>
      <dgm:spPr/>
      <dgm:t>
        <a:bodyPr/>
        <a:lstStyle/>
        <a:p>
          <a:endParaRPr lang="ru-RU"/>
        </a:p>
      </dgm:t>
    </dgm:pt>
    <dgm:pt modelId="{0D26E3A9-9AA2-494A-A24F-C5A6C879DE14}" type="pres">
      <dgm:prSet presAssocID="{D3B5F270-2470-4CCC-9EDD-C6A89646A5D9}" presName="hierRoot3" presStyleCnt="0">
        <dgm:presLayoutVars>
          <dgm:hierBranch/>
        </dgm:presLayoutVars>
      </dgm:prSet>
      <dgm:spPr/>
    </dgm:pt>
    <dgm:pt modelId="{10CBF9CA-B8D7-49A2-A3CA-C2C456695665}" type="pres">
      <dgm:prSet presAssocID="{D3B5F270-2470-4CCC-9EDD-C6A89646A5D9}" presName="rootComposite3" presStyleCnt="0"/>
      <dgm:spPr/>
    </dgm:pt>
    <dgm:pt modelId="{5B556876-83B5-4F37-835B-6BEA89902FF2}" type="pres">
      <dgm:prSet presAssocID="{D3B5F270-2470-4CCC-9EDD-C6A89646A5D9}" presName="rootText3" presStyleLbl="asst2" presStyleIdx="1" presStyleCnt="4" custScaleY="158733" custLinFactNeighborX="-2255" custLinFactNeighborY="-128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2C1554-AFC2-4D6C-B450-342A688E7B50}" type="pres">
      <dgm:prSet presAssocID="{D3B5F270-2470-4CCC-9EDD-C6A89646A5D9}" presName="rootConnector3" presStyleLbl="asst2" presStyleIdx="1" presStyleCnt="4"/>
      <dgm:spPr/>
      <dgm:t>
        <a:bodyPr/>
        <a:lstStyle/>
        <a:p>
          <a:endParaRPr lang="ru-RU"/>
        </a:p>
      </dgm:t>
    </dgm:pt>
    <dgm:pt modelId="{560CA9A6-B3A6-434A-851C-84F65B2BD5B0}" type="pres">
      <dgm:prSet presAssocID="{D3B5F270-2470-4CCC-9EDD-C6A89646A5D9}" presName="hierChild6" presStyleCnt="0"/>
      <dgm:spPr/>
    </dgm:pt>
    <dgm:pt modelId="{002D307A-0E81-4F5F-A314-22793BCC254A}" type="pres">
      <dgm:prSet presAssocID="{D3B5F270-2470-4CCC-9EDD-C6A89646A5D9}" presName="hierChild7" presStyleCnt="0"/>
      <dgm:spPr/>
    </dgm:pt>
    <dgm:pt modelId="{BCF54450-CE26-4C64-93D5-949A5C988EC0}" type="pres">
      <dgm:prSet presAssocID="{B545D175-12CD-4492-88F3-7CA8A0749158}" presName="Name111" presStyleLbl="parChTrans1D3" presStyleIdx="4" presStyleCnt="6"/>
      <dgm:spPr/>
      <dgm:t>
        <a:bodyPr/>
        <a:lstStyle/>
        <a:p>
          <a:endParaRPr lang="ru-RU"/>
        </a:p>
      </dgm:t>
    </dgm:pt>
    <dgm:pt modelId="{F712F7FA-158C-44CB-A0D2-584D736DCE86}" type="pres">
      <dgm:prSet presAssocID="{1CDB53E8-177C-4FBE-85B0-05BD5360F9EA}" presName="hierRoot3" presStyleCnt="0">
        <dgm:presLayoutVars>
          <dgm:hierBranch/>
        </dgm:presLayoutVars>
      </dgm:prSet>
      <dgm:spPr/>
    </dgm:pt>
    <dgm:pt modelId="{17D975B3-DA91-4185-B497-8D1E8CE11E19}" type="pres">
      <dgm:prSet presAssocID="{1CDB53E8-177C-4FBE-85B0-05BD5360F9EA}" presName="rootComposite3" presStyleCnt="0"/>
      <dgm:spPr/>
    </dgm:pt>
    <dgm:pt modelId="{614645D4-D8AD-4B0C-973D-75EC714E5227}" type="pres">
      <dgm:prSet presAssocID="{1CDB53E8-177C-4FBE-85B0-05BD5360F9EA}" presName="rootText3" presStyleLbl="asst2" presStyleIdx="2" presStyleCnt="4" custScaleX="120143" custLinFactNeighborX="-2007" custLinFactNeighborY="-132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D8DF01-8D84-48BA-A11E-C11225729279}" type="pres">
      <dgm:prSet presAssocID="{1CDB53E8-177C-4FBE-85B0-05BD5360F9EA}" presName="rootConnector3" presStyleLbl="asst2" presStyleIdx="2" presStyleCnt="4"/>
      <dgm:spPr/>
      <dgm:t>
        <a:bodyPr/>
        <a:lstStyle/>
        <a:p>
          <a:endParaRPr lang="ru-RU"/>
        </a:p>
      </dgm:t>
    </dgm:pt>
    <dgm:pt modelId="{320326CA-186D-4F66-ABE3-13E102339B75}" type="pres">
      <dgm:prSet presAssocID="{1CDB53E8-177C-4FBE-85B0-05BD5360F9EA}" presName="hierChild6" presStyleCnt="0"/>
      <dgm:spPr/>
    </dgm:pt>
    <dgm:pt modelId="{5CD9EB8A-57DB-4677-BA45-9014702EEA55}" type="pres">
      <dgm:prSet presAssocID="{1CDB53E8-177C-4FBE-85B0-05BD5360F9EA}" presName="hierChild7" presStyleCnt="0"/>
      <dgm:spPr/>
    </dgm:pt>
    <dgm:pt modelId="{F90722F4-F0FC-4250-8154-C40FCB8ACE49}" type="pres">
      <dgm:prSet presAssocID="{8C810DBD-1887-438F-A901-0FC908F6C5A5}" presName="Name111" presStyleLbl="parChTrans1D3" presStyleIdx="5" presStyleCnt="6"/>
      <dgm:spPr/>
      <dgm:t>
        <a:bodyPr/>
        <a:lstStyle/>
        <a:p>
          <a:endParaRPr lang="ru-RU"/>
        </a:p>
      </dgm:t>
    </dgm:pt>
    <dgm:pt modelId="{C27ADD72-8774-4D25-A99C-0BDB47431D62}" type="pres">
      <dgm:prSet presAssocID="{AFF74F22-FA01-4497-937B-59F6B8346582}" presName="hierRoot3" presStyleCnt="0">
        <dgm:presLayoutVars>
          <dgm:hierBranch/>
        </dgm:presLayoutVars>
      </dgm:prSet>
      <dgm:spPr/>
    </dgm:pt>
    <dgm:pt modelId="{280E9750-7EFE-4BD4-AADA-6FECE9018F8A}" type="pres">
      <dgm:prSet presAssocID="{AFF74F22-FA01-4497-937B-59F6B8346582}" presName="rootComposite3" presStyleCnt="0"/>
      <dgm:spPr/>
    </dgm:pt>
    <dgm:pt modelId="{AEFE0470-9E14-49D7-A4E9-D82DC7213416}" type="pres">
      <dgm:prSet presAssocID="{AFF74F22-FA01-4497-937B-59F6B8346582}" presName="rootText3" presStyleLbl="asst2" presStyleIdx="3" presStyleCnt="4" custLinFactNeighborX="-291" custLinFactNeighborY="-132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0DACA8-4D83-4FFC-8626-6A4332E92FDF}" type="pres">
      <dgm:prSet presAssocID="{AFF74F22-FA01-4497-937B-59F6B8346582}" presName="rootConnector3" presStyleLbl="asst2" presStyleIdx="3" presStyleCnt="4"/>
      <dgm:spPr/>
      <dgm:t>
        <a:bodyPr/>
        <a:lstStyle/>
        <a:p>
          <a:endParaRPr lang="ru-RU"/>
        </a:p>
      </dgm:t>
    </dgm:pt>
    <dgm:pt modelId="{BEA16D93-3D92-41FC-BCD0-062FD664B635}" type="pres">
      <dgm:prSet presAssocID="{AFF74F22-FA01-4497-937B-59F6B8346582}" presName="hierChild6" presStyleCnt="0"/>
      <dgm:spPr/>
    </dgm:pt>
    <dgm:pt modelId="{5E0E43A8-DA15-469E-959B-5854FC565737}" type="pres">
      <dgm:prSet presAssocID="{AFF74F22-FA01-4497-937B-59F6B8346582}" presName="hierChild7" presStyleCnt="0"/>
      <dgm:spPr/>
    </dgm:pt>
    <dgm:pt modelId="{53C79B2E-B748-4C63-B47F-839AE029207C}" type="pres">
      <dgm:prSet presAssocID="{1630209A-1A4D-45F7-BD9C-D6543DCC2BB6}" presName="hierChild3" presStyleCnt="0"/>
      <dgm:spPr/>
    </dgm:pt>
  </dgm:ptLst>
  <dgm:cxnLst>
    <dgm:cxn modelId="{C62639BF-9A01-4FE2-B52F-0545ED877B54}" type="presOf" srcId="{5A2842C5-DFC4-4459-B649-1FD97C559C16}" destId="{8848C753-0F2A-4AD3-9788-475CA66ED40E}" srcOrd="0" destOrd="0" presId="urn:microsoft.com/office/officeart/2005/8/layout/orgChart1"/>
    <dgm:cxn modelId="{7D4DDFC1-B434-404B-9DFB-7E6A73C1C031}" type="presOf" srcId="{26FD1A36-CFDB-4725-9530-87E176C8E495}" destId="{EC967AB6-2D14-47B6-823D-D79B77D80355}" srcOrd="0" destOrd="0" presId="urn:microsoft.com/office/officeart/2005/8/layout/orgChart1"/>
    <dgm:cxn modelId="{1482573B-C513-45AC-B67D-218FF177D836}" type="presOf" srcId="{53969FA1-1E61-4DF7-A1B1-36E261D8F2CE}" destId="{81FA164E-8D12-4B02-9FD7-EDB9C2EAA3BD}" srcOrd="0" destOrd="0" presId="urn:microsoft.com/office/officeart/2005/8/layout/orgChart1"/>
    <dgm:cxn modelId="{0C3586A3-7F22-45DE-8E2F-6395B7A523FA}" srcId="{63A89110-14F2-4592-8DC0-C9E66069EFA8}" destId="{D3B5F270-2470-4CCC-9EDD-C6A89646A5D9}" srcOrd="1" destOrd="0" parTransId="{53969FA1-1E61-4DF7-A1B1-36E261D8F2CE}" sibTransId="{DEC69242-717E-4017-973C-BBD613F7047A}"/>
    <dgm:cxn modelId="{F47C9866-AF02-4E08-A01D-49E7D5775D08}" type="presOf" srcId="{1CDB53E8-177C-4FBE-85B0-05BD5360F9EA}" destId="{614645D4-D8AD-4B0C-973D-75EC714E5227}" srcOrd="0" destOrd="0" presId="urn:microsoft.com/office/officeart/2005/8/layout/orgChart1"/>
    <dgm:cxn modelId="{8FD85243-C324-47ED-BF60-9BC0F2D15C8D}" srcId="{63A89110-14F2-4592-8DC0-C9E66069EFA8}" destId="{1CDB53E8-177C-4FBE-85B0-05BD5360F9EA}" srcOrd="2" destOrd="0" parTransId="{B545D175-12CD-4492-88F3-7CA8A0749158}" sibTransId="{E728A503-C333-440C-95E5-E23541545FE4}"/>
    <dgm:cxn modelId="{7EAEAB73-FD00-4E74-998D-3847ECFF3140}" type="presOf" srcId="{AFF74F22-FA01-4497-937B-59F6B8346582}" destId="{AEFE0470-9E14-49D7-A4E9-D82DC7213416}" srcOrd="0" destOrd="0" presId="urn:microsoft.com/office/officeart/2005/8/layout/orgChart1"/>
    <dgm:cxn modelId="{65C62301-9F48-4D78-99E4-C1A2A4DC396E}" type="presOf" srcId="{1630209A-1A4D-45F7-BD9C-D6543DCC2BB6}" destId="{068AC253-7E2B-4F8B-82FF-F85E6E4E7717}" srcOrd="1" destOrd="0" presId="urn:microsoft.com/office/officeart/2005/8/layout/orgChart1"/>
    <dgm:cxn modelId="{A66BACAB-92A0-4A23-B8E3-84BFFCCF0F88}" srcId="{1630209A-1A4D-45F7-BD9C-D6543DCC2BB6}" destId="{26FD1A36-CFDB-4725-9530-87E176C8E495}" srcOrd="1" destOrd="0" parTransId="{EEB6A099-34E6-4672-B81F-A34929DC2AE5}" sibTransId="{1E81BD2D-8539-42F2-B505-AB9085CDF6F4}"/>
    <dgm:cxn modelId="{1BB44D8B-AFEB-4F02-BD0A-EE8A714776F8}" type="presOf" srcId="{DCAE8AA2-D1E0-4DBD-B888-2BEB981C7923}" destId="{F6E9ED00-4A1F-463B-A15C-E18262B298C7}" srcOrd="0" destOrd="0" presId="urn:microsoft.com/office/officeart/2005/8/layout/orgChart1"/>
    <dgm:cxn modelId="{8ACB5242-E608-4BA7-BFB3-919920F1A3FB}" type="presOf" srcId="{A63DA990-B46C-4388-8DBE-9A4A2723DA89}" destId="{2E46E0F5-51C5-4481-A29E-1D3007816724}" srcOrd="0" destOrd="0" presId="urn:microsoft.com/office/officeart/2005/8/layout/orgChart1"/>
    <dgm:cxn modelId="{7FDAEC8C-B180-4BF1-9E15-2F13D3A652BE}" srcId="{1630209A-1A4D-45F7-BD9C-D6543DCC2BB6}" destId="{63A89110-14F2-4592-8DC0-C9E66069EFA8}" srcOrd="2" destOrd="0" parTransId="{76899919-0CEA-4B5D-BF7F-DA07CF7807FC}" sibTransId="{240DE020-616B-4C64-A47A-8606B0170C32}"/>
    <dgm:cxn modelId="{F7A2EE96-B3B2-4FC4-8639-CD3E4FB7A509}" type="presOf" srcId="{D3767195-743C-4578-B3B2-66F082552FF1}" destId="{DBA16992-4495-44B6-85D2-F5E2121EEC37}" srcOrd="0" destOrd="0" presId="urn:microsoft.com/office/officeart/2005/8/layout/orgChart1"/>
    <dgm:cxn modelId="{F62BB3A6-880E-4403-A4E1-E3516B2D1DE3}" srcId="{1630209A-1A4D-45F7-BD9C-D6543DCC2BB6}" destId="{32636DFA-B470-4596-BDB7-B6A5E550CE81}" srcOrd="0" destOrd="0" parTransId="{6DC56155-892F-4A1F-A363-79061D122B9D}" sibTransId="{E4D7BAFF-0B5F-4BC3-82BB-F606EA83291E}"/>
    <dgm:cxn modelId="{0940D03D-B8ED-47A5-940B-8C06F7D899CD}" type="presOf" srcId="{BD393254-B19E-4B48-8B04-4637D2F1A4FB}" destId="{EA3FD225-2C38-4824-A9C9-A31DAE7AD21E}" srcOrd="0" destOrd="0" presId="urn:microsoft.com/office/officeart/2005/8/layout/orgChart1"/>
    <dgm:cxn modelId="{B37C4C8A-D35E-4100-8F5F-7F14B44D438E}" type="presOf" srcId="{A63DA990-B46C-4388-8DBE-9A4A2723DA89}" destId="{43BDF2E3-EF34-42FC-A97E-2EBA282BDF06}" srcOrd="1" destOrd="0" presId="urn:microsoft.com/office/officeart/2005/8/layout/orgChart1"/>
    <dgm:cxn modelId="{22F5D16D-71E0-469F-BC2A-CBC24AC04825}" srcId="{7BA2EEEF-C0A7-4C93-A741-74BC2E0D94D7}" destId="{A63DA990-B46C-4388-8DBE-9A4A2723DA89}" srcOrd="0" destOrd="0" parTransId="{BD393254-B19E-4B48-8B04-4637D2F1A4FB}" sibTransId="{55AE8310-5EF5-4FDD-8934-323D6741BE13}"/>
    <dgm:cxn modelId="{1DFA8517-E5C2-41AC-B1D4-824AA25910BA}" type="presOf" srcId="{DC694E76-0132-44E8-9973-CB8CCAA17F52}" destId="{899BE79A-D31A-450B-A39B-E360F5F77790}" srcOrd="1" destOrd="0" presId="urn:microsoft.com/office/officeart/2005/8/layout/orgChart1"/>
    <dgm:cxn modelId="{5C1462BD-BF9C-45B6-8839-6C1C879AA838}" type="presOf" srcId="{45633D9A-8599-47FF-9C68-ED7383EC91C6}" destId="{C4E2A00A-F097-483F-8874-347E4FE58DC7}" srcOrd="0" destOrd="0" presId="urn:microsoft.com/office/officeart/2005/8/layout/orgChart1"/>
    <dgm:cxn modelId="{AA536F48-421B-45EE-89C3-7D640B98F19A}" type="presOf" srcId="{8C810DBD-1887-438F-A901-0FC908F6C5A5}" destId="{F90722F4-F0FC-4250-8154-C40FCB8ACE49}" srcOrd="0" destOrd="0" presId="urn:microsoft.com/office/officeart/2005/8/layout/orgChart1"/>
    <dgm:cxn modelId="{BAFEBD48-7162-45BA-815A-65E89EFCD8EF}" srcId="{26FD1A36-CFDB-4725-9530-87E176C8E495}" destId="{958C9498-B58E-4E04-94A3-E1CA1004CFF7}" srcOrd="0" destOrd="0" parTransId="{45633D9A-8599-47FF-9C68-ED7383EC91C6}" sibTransId="{E149169F-EDA0-4125-9A07-6DA2C46AFD18}"/>
    <dgm:cxn modelId="{CFF48E85-5F6A-4F6E-8E57-E045432263A1}" type="presOf" srcId="{D3B5F270-2470-4CCC-9EDD-C6A89646A5D9}" destId="{5B556876-83B5-4F37-835B-6BEA89902FF2}" srcOrd="0" destOrd="0" presId="urn:microsoft.com/office/officeart/2005/8/layout/orgChart1"/>
    <dgm:cxn modelId="{56A69545-EC4D-4CDC-A4B7-EBC62D854FE6}" type="presOf" srcId="{7605E880-34A2-4568-9095-6D50B386D4BD}" destId="{445F3B9E-1827-4E08-B5E1-9BF755B8241B}" srcOrd="0" destOrd="0" presId="urn:microsoft.com/office/officeart/2005/8/layout/orgChart1"/>
    <dgm:cxn modelId="{C61B252D-582C-4CDB-9093-333F26FA95AE}" type="presOf" srcId="{7BA2EEEF-C0A7-4C93-A741-74BC2E0D94D7}" destId="{69321C78-EA0D-427F-9F31-05CD622979A3}" srcOrd="1" destOrd="0" presId="urn:microsoft.com/office/officeart/2005/8/layout/orgChart1"/>
    <dgm:cxn modelId="{D7EE9340-F988-489E-9306-F1D32845B8AD}" srcId="{958C9498-B58E-4E04-94A3-E1CA1004CFF7}" destId="{7BA2EEEF-C0A7-4C93-A741-74BC2E0D94D7}" srcOrd="0" destOrd="0" parTransId="{62EDC0EE-B44C-49F3-B258-879DEA247431}" sibTransId="{9B79F15A-9948-404F-B031-416227F52807}"/>
    <dgm:cxn modelId="{4DAEFB7F-A705-41AC-8781-AD7146B10F68}" type="presOf" srcId="{958C9498-B58E-4E04-94A3-E1CA1004CFF7}" destId="{CA2AAA55-ECA7-465E-A086-FA55567D4B03}" srcOrd="1" destOrd="0" presId="urn:microsoft.com/office/officeart/2005/8/layout/orgChart1"/>
    <dgm:cxn modelId="{DA509E29-8084-48F2-9948-DBAFD677ED4D}" type="presOf" srcId="{7BA2EEEF-C0A7-4C93-A741-74BC2E0D94D7}" destId="{DA63D366-E94D-45F6-9053-E439971AFAFD}" srcOrd="0" destOrd="0" presId="urn:microsoft.com/office/officeart/2005/8/layout/orgChart1"/>
    <dgm:cxn modelId="{1FFCF545-BBB0-4EBE-BD85-C2415B01A177}" type="presOf" srcId="{1630209A-1A4D-45F7-BD9C-D6543DCC2BB6}" destId="{DE5AE155-D119-46F6-AFF4-11E679B99463}" srcOrd="0" destOrd="0" presId="urn:microsoft.com/office/officeart/2005/8/layout/orgChart1"/>
    <dgm:cxn modelId="{14AD1DEA-3A4A-4AEF-99F9-0D2B19D20AEF}" srcId="{63A89110-14F2-4592-8DC0-C9E66069EFA8}" destId="{AFF74F22-FA01-4497-937B-59F6B8346582}" srcOrd="3" destOrd="0" parTransId="{8C810DBD-1887-438F-A901-0FC908F6C5A5}" sibTransId="{EC3DF992-A152-4DA0-BFA8-1BDE7F0330BC}"/>
    <dgm:cxn modelId="{12AD25E1-B60C-4C56-A5F0-042676A44171}" srcId="{63A89110-14F2-4592-8DC0-C9E66069EFA8}" destId="{D3767195-743C-4578-B3B2-66F082552FF1}" srcOrd="4" destOrd="0" parTransId="{DCAE8AA2-D1E0-4DBD-B888-2BEB981C7923}" sibTransId="{8A22CFD6-1EDC-4325-B527-73CA486D39A8}"/>
    <dgm:cxn modelId="{ED73480E-AD2D-4445-9198-36AC450EB142}" type="presOf" srcId="{DC694E76-0132-44E8-9973-CB8CCAA17F52}" destId="{B4549771-D439-4520-A6B3-65AAC0530B1A}" srcOrd="0" destOrd="0" presId="urn:microsoft.com/office/officeart/2005/8/layout/orgChart1"/>
    <dgm:cxn modelId="{06EEAD84-4FAC-4BFB-8184-8B738BBE2944}" type="presOf" srcId="{1CDB53E8-177C-4FBE-85B0-05BD5360F9EA}" destId="{8ED8DF01-8D84-48BA-A11E-C11225729279}" srcOrd="1" destOrd="0" presId="urn:microsoft.com/office/officeart/2005/8/layout/orgChart1"/>
    <dgm:cxn modelId="{B45331B5-6F0E-4135-A1DC-DE4663539651}" type="presOf" srcId="{AFF74F22-FA01-4497-937B-59F6B8346582}" destId="{1B0DACA8-4D83-4FFC-8626-6A4332E92FDF}" srcOrd="1" destOrd="0" presId="urn:microsoft.com/office/officeart/2005/8/layout/orgChart1"/>
    <dgm:cxn modelId="{5F14BB90-98F2-4056-B18D-1E6BFE31270E}" type="presOf" srcId="{63A89110-14F2-4592-8DC0-C9E66069EFA8}" destId="{237A0D20-A174-408F-8CD2-986710D284E2}" srcOrd="0" destOrd="0" presId="urn:microsoft.com/office/officeart/2005/8/layout/orgChart1"/>
    <dgm:cxn modelId="{21B84B19-4C45-4888-B8D9-2C943F52D9F5}" type="presOf" srcId="{D3767195-743C-4578-B3B2-66F082552FF1}" destId="{056BF89C-6A5F-42BB-B959-31D958B77424}" srcOrd="1" destOrd="0" presId="urn:microsoft.com/office/officeart/2005/8/layout/orgChart1"/>
    <dgm:cxn modelId="{B494EFD8-8516-4F9F-926B-ACC857DA170B}" type="presOf" srcId="{EEB6A099-34E6-4672-B81F-A34929DC2AE5}" destId="{6D37CF71-35A8-498B-A7BF-FCF869AFDD25}" srcOrd="0" destOrd="0" presId="urn:microsoft.com/office/officeart/2005/8/layout/orgChart1"/>
    <dgm:cxn modelId="{EE58C1C9-7739-47C8-A445-BF58BC87C6A2}" type="presOf" srcId="{32636DFA-B470-4596-BDB7-B6A5E550CE81}" destId="{8A652CAE-AC67-44CA-89CA-2094FFC2F594}" srcOrd="0" destOrd="0" presId="urn:microsoft.com/office/officeart/2005/8/layout/orgChart1"/>
    <dgm:cxn modelId="{BBDF42CE-465E-43CA-878F-C4AD2DF02C19}" type="presOf" srcId="{26FD1A36-CFDB-4725-9530-87E176C8E495}" destId="{4E8B889A-091E-471C-81EA-8BDAC02C00DC}" srcOrd="1" destOrd="0" presId="urn:microsoft.com/office/officeart/2005/8/layout/orgChart1"/>
    <dgm:cxn modelId="{CB59C453-D231-431D-BDF7-C0026C46996B}" type="presOf" srcId="{958C9498-B58E-4E04-94A3-E1CA1004CFF7}" destId="{B4CD3F32-A160-49D7-9A9B-4A1B31F782A7}" srcOrd="0" destOrd="0" presId="urn:microsoft.com/office/officeart/2005/8/layout/orgChart1"/>
    <dgm:cxn modelId="{C07E991D-AAAA-421F-B35F-55EEF7728EDE}" srcId="{7605E880-34A2-4568-9095-6D50B386D4BD}" destId="{1630209A-1A4D-45F7-BD9C-D6543DCC2BB6}" srcOrd="0" destOrd="0" parTransId="{EA8AE28A-012C-47F9-B78D-ADB9320E6847}" sibTransId="{598E58C7-5FE1-430F-A959-56AE0B0A8FC1}"/>
    <dgm:cxn modelId="{B6747A9B-EDFB-4E6C-9D3B-7A688DB6A9B8}" type="presOf" srcId="{B545D175-12CD-4492-88F3-7CA8A0749158}" destId="{BCF54450-CE26-4C64-93D5-949A5C988EC0}" srcOrd="0" destOrd="0" presId="urn:microsoft.com/office/officeart/2005/8/layout/orgChart1"/>
    <dgm:cxn modelId="{AAFA330F-EAB9-4116-AC5A-137528843711}" srcId="{63A89110-14F2-4592-8DC0-C9E66069EFA8}" destId="{DC694E76-0132-44E8-9973-CB8CCAA17F52}" srcOrd="0" destOrd="0" parTransId="{5A2842C5-DFC4-4459-B649-1FD97C559C16}" sibTransId="{FBC72C38-8348-412C-A5EF-E2E2FF0774E4}"/>
    <dgm:cxn modelId="{0E790D34-8FE4-4B8B-A2F8-72CD7C27C794}" type="presOf" srcId="{32636DFA-B470-4596-BDB7-B6A5E550CE81}" destId="{587EAD41-3E34-4348-813C-AC1270F32A61}" srcOrd="1" destOrd="0" presId="urn:microsoft.com/office/officeart/2005/8/layout/orgChart1"/>
    <dgm:cxn modelId="{2D2C8691-A4D2-43CF-9DFB-05525DC40D03}" type="presOf" srcId="{6DC56155-892F-4A1F-A363-79061D122B9D}" destId="{4A9984F9-90A2-4DAB-97D0-988E4BCAD87B}" srcOrd="0" destOrd="0" presId="urn:microsoft.com/office/officeart/2005/8/layout/orgChart1"/>
    <dgm:cxn modelId="{BB113510-B3FD-4653-BAD5-1F57FDA66C2E}" type="presOf" srcId="{D3B5F270-2470-4CCC-9EDD-C6A89646A5D9}" destId="{1E2C1554-AFC2-4D6C-B450-342A688E7B50}" srcOrd="1" destOrd="0" presId="urn:microsoft.com/office/officeart/2005/8/layout/orgChart1"/>
    <dgm:cxn modelId="{0829AEB9-E833-42CA-9909-E9BF3B83E23F}" type="presOf" srcId="{76899919-0CEA-4B5D-BF7F-DA07CF7807FC}" destId="{753FC486-8EB8-449B-823D-44C137D44E2B}" srcOrd="0" destOrd="0" presId="urn:microsoft.com/office/officeart/2005/8/layout/orgChart1"/>
    <dgm:cxn modelId="{965EC4F5-4D8A-4185-A1A6-B630188FD56E}" type="presOf" srcId="{62EDC0EE-B44C-49F3-B258-879DEA247431}" destId="{D16DAE49-67C8-4A3D-BF8D-C283FF2D3976}" srcOrd="0" destOrd="0" presId="urn:microsoft.com/office/officeart/2005/8/layout/orgChart1"/>
    <dgm:cxn modelId="{238E9E74-103B-4CCC-9696-B0263274AB90}" type="presOf" srcId="{63A89110-14F2-4592-8DC0-C9E66069EFA8}" destId="{F565D1BF-8BC6-4899-8F3E-261DE74ACFB9}" srcOrd="1" destOrd="0" presId="urn:microsoft.com/office/officeart/2005/8/layout/orgChart1"/>
    <dgm:cxn modelId="{A7B5079E-82FC-4FCF-8D2B-3AFFA0204F99}" type="presParOf" srcId="{445F3B9E-1827-4E08-B5E1-9BF755B8241B}" destId="{58143CB7-8240-4D30-A372-6FFB55B85598}" srcOrd="0" destOrd="0" presId="urn:microsoft.com/office/officeart/2005/8/layout/orgChart1"/>
    <dgm:cxn modelId="{818351DE-E71C-4B81-B4EF-EB0A7D6AC9DE}" type="presParOf" srcId="{58143CB7-8240-4D30-A372-6FFB55B85598}" destId="{AF62D59B-79A4-47C6-BCD0-FAA85762FD44}" srcOrd="0" destOrd="0" presId="urn:microsoft.com/office/officeart/2005/8/layout/orgChart1"/>
    <dgm:cxn modelId="{4CFCB809-DB6F-423C-AB6E-6EFC0A351B35}" type="presParOf" srcId="{AF62D59B-79A4-47C6-BCD0-FAA85762FD44}" destId="{DE5AE155-D119-46F6-AFF4-11E679B99463}" srcOrd="0" destOrd="0" presId="urn:microsoft.com/office/officeart/2005/8/layout/orgChart1"/>
    <dgm:cxn modelId="{82859D55-3B5F-4A6D-8AE0-AC11A730D997}" type="presParOf" srcId="{AF62D59B-79A4-47C6-BCD0-FAA85762FD44}" destId="{068AC253-7E2B-4F8B-82FF-F85E6E4E7717}" srcOrd="1" destOrd="0" presId="urn:microsoft.com/office/officeart/2005/8/layout/orgChart1"/>
    <dgm:cxn modelId="{A74132BA-54C5-4160-B714-3ECB11D82371}" type="presParOf" srcId="{58143CB7-8240-4D30-A372-6FFB55B85598}" destId="{1E681381-CE6E-4F1F-91C7-78417BDFC4CA}" srcOrd="1" destOrd="0" presId="urn:microsoft.com/office/officeart/2005/8/layout/orgChart1"/>
    <dgm:cxn modelId="{6538379A-A303-4FA0-8261-6E0E54EDEF84}" type="presParOf" srcId="{1E681381-CE6E-4F1F-91C7-78417BDFC4CA}" destId="{4A9984F9-90A2-4DAB-97D0-988E4BCAD87B}" srcOrd="0" destOrd="0" presId="urn:microsoft.com/office/officeart/2005/8/layout/orgChart1"/>
    <dgm:cxn modelId="{8C879335-AD89-48D2-8705-BD9D4F535222}" type="presParOf" srcId="{1E681381-CE6E-4F1F-91C7-78417BDFC4CA}" destId="{1BF3B7A2-40B3-4BE2-9625-5B96B73007DB}" srcOrd="1" destOrd="0" presId="urn:microsoft.com/office/officeart/2005/8/layout/orgChart1"/>
    <dgm:cxn modelId="{E613CFB7-22E7-426E-988E-02C30BD6305E}" type="presParOf" srcId="{1BF3B7A2-40B3-4BE2-9625-5B96B73007DB}" destId="{8A208A8F-DD0A-401C-AF91-37AC680A053F}" srcOrd="0" destOrd="0" presId="urn:microsoft.com/office/officeart/2005/8/layout/orgChart1"/>
    <dgm:cxn modelId="{11F86A67-B542-4326-BD4A-A12F2847FBDA}" type="presParOf" srcId="{8A208A8F-DD0A-401C-AF91-37AC680A053F}" destId="{8A652CAE-AC67-44CA-89CA-2094FFC2F594}" srcOrd="0" destOrd="0" presId="urn:microsoft.com/office/officeart/2005/8/layout/orgChart1"/>
    <dgm:cxn modelId="{811058A5-5A07-49D1-A7C3-655A650BD8BC}" type="presParOf" srcId="{8A208A8F-DD0A-401C-AF91-37AC680A053F}" destId="{587EAD41-3E34-4348-813C-AC1270F32A61}" srcOrd="1" destOrd="0" presId="urn:microsoft.com/office/officeart/2005/8/layout/orgChart1"/>
    <dgm:cxn modelId="{3BBBC18C-3075-41D8-8ACE-87A71579399A}" type="presParOf" srcId="{1BF3B7A2-40B3-4BE2-9625-5B96B73007DB}" destId="{ADEE78BE-1697-470F-B923-5EB4E11D3765}" srcOrd="1" destOrd="0" presId="urn:microsoft.com/office/officeart/2005/8/layout/orgChart1"/>
    <dgm:cxn modelId="{1ADF58D3-5A74-41EE-9044-A2C5E47C698B}" type="presParOf" srcId="{1BF3B7A2-40B3-4BE2-9625-5B96B73007DB}" destId="{A2F3266C-E388-49D6-B903-71249C995A44}" srcOrd="2" destOrd="0" presId="urn:microsoft.com/office/officeart/2005/8/layout/orgChart1"/>
    <dgm:cxn modelId="{1122C32A-F894-43A3-86AB-F261499314B6}" type="presParOf" srcId="{1E681381-CE6E-4F1F-91C7-78417BDFC4CA}" destId="{6D37CF71-35A8-498B-A7BF-FCF869AFDD25}" srcOrd="2" destOrd="0" presId="urn:microsoft.com/office/officeart/2005/8/layout/orgChart1"/>
    <dgm:cxn modelId="{EEC34BC9-99B3-4DF8-AF68-56B3D31A75AE}" type="presParOf" srcId="{1E681381-CE6E-4F1F-91C7-78417BDFC4CA}" destId="{E5C317F7-F216-4102-B242-609973332F9E}" srcOrd="3" destOrd="0" presId="urn:microsoft.com/office/officeart/2005/8/layout/orgChart1"/>
    <dgm:cxn modelId="{F7D4A48E-6098-4174-8E81-4AE1CAA2CF69}" type="presParOf" srcId="{E5C317F7-F216-4102-B242-609973332F9E}" destId="{64101984-25C3-498C-AB80-900A69488DA0}" srcOrd="0" destOrd="0" presId="urn:microsoft.com/office/officeart/2005/8/layout/orgChart1"/>
    <dgm:cxn modelId="{A96EBDF7-0CFE-4AFB-BD0C-F13F8EB660D0}" type="presParOf" srcId="{64101984-25C3-498C-AB80-900A69488DA0}" destId="{EC967AB6-2D14-47B6-823D-D79B77D80355}" srcOrd="0" destOrd="0" presId="urn:microsoft.com/office/officeart/2005/8/layout/orgChart1"/>
    <dgm:cxn modelId="{EAE27D14-5F78-4B78-8EFF-3FFD7C1515CE}" type="presParOf" srcId="{64101984-25C3-498C-AB80-900A69488DA0}" destId="{4E8B889A-091E-471C-81EA-8BDAC02C00DC}" srcOrd="1" destOrd="0" presId="urn:microsoft.com/office/officeart/2005/8/layout/orgChart1"/>
    <dgm:cxn modelId="{0A2422F2-B531-4CBA-B38F-38CF6879C541}" type="presParOf" srcId="{E5C317F7-F216-4102-B242-609973332F9E}" destId="{5A08C61D-D986-47EF-BEF4-C18FA27EEF80}" srcOrd="1" destOrd="0" presId="urn:microsoft.com/office/officeart/2005/8/layout/orgChart1"/>
    <dgm:cxn modelId="{A3E8E2A9-55DC-43CD-BAC5-B5FD3C015BE6}" type="presParOf" srcId="{5A08C61D-D986-47EF-BEF4-C18FA27EEF80}" destId="{C4E2A00A-F097-483F-8874-347E4FE58DC7}" srcOrd="0" destOrd="0" presId="urn:microsoft.com/office/officeart/2005/8/layout/orgChart1"/>
    <dgm:cxn modelId="{7D38F3E8-87E7-4589-90DF-6FC35B6B3A02}" type="presParOf" srcId="{5A08C61D-D986-47EF-BEF4-C18FA27EEF80}" destId="{14D2FF51-14B5-4CDF-AE69-77AD96B9BE87}" srcOrd="1" destOrd="0" presId="urn:microsoft.com/office/officeart/2005/8/layout/orgChart1"/>
    <dgm:cxn modelId="{DBD2216A-A7C9-4E31-8569-6FA129AF006B}" type="presParOf" srcId="{14D2FF51-14B5-4CDF-AE69-77AD96B9BE87}" destId="{6C22B3F4-688A-41EB-B606-13581A0C5048}" srcOrd="0" destOrd="0" presId="urn:microsoft.com/office/officeart/2005/8/layout/orgChart1"/>
    <dgm:cxn modelId="{305F0F84-8DAA-4709-870B-0210CE09310F}" type="presParOf" srcId="{6C22B3F4-688A-41EB-B606-13581A0C5048}" destId="{B4CD3F32-A160-49D7-9A9B-4A1B31F782A7}" srcOrd="0" destOrd="0" presId="urn:microsoft.com/office/officeart/2005/8/layout/orgChart1"/>
    <dgm:cxn modelId="{F1641D70-6792-4287-BAFE-AEABF010A048}" type="presParOf" srcId="{6C22B3F4-688A-41EB-B606-13581A0C5048}" destId="{CA2AAA55-ECA7-465E-A086-FA55567D4B03}" srcOrd="1" destOrd="0" presId="urn:microsoft.com/office/officeart/2005/8/layout/orgChart1"/>
    <dgm:cxn modelId="{0D99E53D-7827-4B98-A2C0-704078D48E57}" type="presParOf" srcId="{14D2FF51-14B5-4CDF-AE69-77AD96B9BE87}" destId="{49B54563-F027-44CB-811D-45E644A0549D}" srcOrd="1" destOrd="0" presId="urn:microsoft.com/office/officeart/2005/8/layout/orgChart1"/>
    <dgm:cxn modelId="{0F64B517-18F2-4757-A7EA-29A1D23AD2FB}" type="presParOf" srcId="{49B54563-F027-44CB-811D-45E644A0549D}" destId="{D16DAE49-67C8-4A3D-BF8D-C283FF2D3976}" srcOrd="0" destOrd="0" presId="urn:microsoft.com/office/officeart/2005/8/layout/orgChart1"/>
    <dgm:cxn modelId="{6C9575BF-B084-4415-BE9D-1F50B798FDAD}" type="presParOf" srcId="{49B54563-F027-44CB-811D-45E644A0549D}" destId="{D4A16929-20CD-4F77-AA5D-38102D1327C4}" srcOrd="1" destOrd="0" presId="urn:microsoft.com/office/officeart/2005/8/layout/orgChart1"/>
    <dgm:cxn modelId="{93E79FB2-4334-45EE-BE79-72E6830F0180}" type="presParOf" srcId="{D4A16929-20CD-4F77-AA5D-38102D1327C4}" destId="{412E30AC-FE51-4A5B-9904-29112E17D3F3}" srcOrd="0" destOrd="0" presId="urn:microsoft.com/office/officeart/2005/8/layout/orgChart1"/>
    <dgm:cxn modelId="{895843BD-3B96-42B4-8204-384E23A7F7C1}" type="presParOf" srcId="{412E30AC-FE51-4A5B-9904-29112E17D3F3}" destId="{DA63D366-E94D-45F6-9053-E439971AFAFD}" srcOrd="0" destOrd="0" presId="urn:microsoft.com/office/officeart/2005/8/layout/orgChart1"/>
    <dgm:cxn modelId="{64ADA869-64D6-4216-BF35-4B7C322533E8}" type="presParOf" srcId="{412E30AC-FE51-4A5B-9904-29112E17D3F3}" destId="{69321C78-EA0D-427F-9F31-05CD622979A3}" srcOrd="1" destOrd="0" presId="urn:microsoft.com/office/officeart/2005/8/layout/orgChart1"/>
    <dgm:cxn modelId="{7E692A4C-C5C4-4EA0-805B-F0D66A1D6BA0}" type="presParOf" srcId="{D4A16929-20CD-4F77-AA5D-38102D1327C4}" destId="{422E70C4-2793-4EB4-AFBD-664472615230}" srcOrd="1" destOrd="0" presId="urn:microsoft.com/office/officeart/2005/8/layout/orgChart1"/>
    <dgm:cxn modelId="{FAE0A8C3-1F03-456A-A625-BCD393222B60}" type="presParOf" srcId="{422E70C4-2793-4EB4-AFBD-664472615230}" destId="{EA3FD225-2C38-4824-A9C9-A31DAE7AD21E}" srcOrd="0" destOrd="0" presId="urn:microsoft.com/office/officeart/2005/8/layout/orgChart1"/>
    <dgm:cxn modelId="{054A0007-8C24-4FCB-8AFE-6996CEA2E88F}" type="presParOf" srcId="{422E70C4-2793-4EB4-AFBD-664472615230}" destId="{E4DDCC20-9B6B-4BFB-BEE9-D19C6FB6E4D0}" srcOrd="1" destOrd="0" presId="urn:microsoft.com/office/officeart/2005/8/layout/orgChart1"/>
    <dgm:cxn modelId="{67F0A2EC-3160-46DF-8DF8-6484C5AE82F6}" type="presParOf" srcId="{E4DDCC20-9B6B-4BFB-BEE9-D19C6FB6E4D0}" destId="{FAC47B50-E428-4F7D-95CB-DEAEFB22A4E8}" srcOrd="0" destOrd="0" presId="urn:microsoft.com/office/officeart/2005/8/layout/orgChart1"/>
    <dgm:cxn modelId="{B2DB1E5D-8D86-42E2-BE07-2AFFB9AC8B18}" type="presParOf" srcId="{FAC47B50-E428-4F7D-95CB-DEAEFB22A4E8}" destId="{2E46E0F5-51C5-4481-A29E-1D3007816724}" srcOrd="0" destOrd="0" presId="urn:microsoft.com/office/officeart/2005/8/layout/orgChart1"/>
    <dgm:cxn modelId="{C2BA5054-6110-4A82-B091-A6B7CB71F3A1}" type="presParOf" srcId="{FAC47B50-E428-4F7D-95CB-DEAEFB22A4E8}" destId="{43BDF2E3-EF34-42FC-A97E-2EBA282BDF06}" srcOrd="1" destOrd="0" presId="urn:microsoft.com/office/officeart/2005/8/layout/orgChart1"/>
    <dgm:cxn modelId="{09DFC20B-8E3A-426C-BE18-F8453F91BDE4}" type="presParOf" srcId="{E4DDCC20-9B6B-4BFB-BEE9-D19C6FB6E4D0}" destId="{FBE9D2C1-3A51-4EA2-BE03-63543859CE62}" srcOrd="1" destOrd="0" presId="urn:microsoft.com/office/officeart/2005/8/layout/orgChart1"/>
    <dgm:cxn modelId="{2365FD32-9969-421A-967F-E4638AE880E5}" type="presParOf" srcId="{E4DDCC20-9B6B-4BFB-BEE9-D19C6FB6E4D0}" destId="{8FEF7DED-0751-4CAF-8C2C-BBB5EF50FDD9}" srcOrd="2" destOrd="0" presId="urn:microsoft.com/office/officeart/2005/8/layout/orgChart1"/>
    <dgm:cxn modelId="{53785531-865C-44AA-891C-3F8F4355BC7C}" type="presParOf" srcId="{D4A16929-20CD-4F77-AA5D-38102D1327C4}" destId="{16F48799-0F29-4192-9AE0-213064027917}" srcOrd="2" destOrd="0" presId="urn:microsoft.com/office/officeart/2005/8/layout/orgChart1"/>
    <dgm:cxn modelId="{4D3DD8D6-6523-433B-BF42-F8AFCD403697}" type="presParOf" srcId="{14D2FF51-14B5-4CDF-AE69-77AD96B9BE87}" destId="{68D6CC79-273C-4708-ABE7-B8E8EBBE0ED7}" srcOrd="2" destOrd="0" presId="urn:microsoft.com/office/officeart/2005/8/layout/orgChart1"/>
    <dgm:cxn modelId="{0ACF2B87-6566-4E70-9C41-E06571DF97C9}" type="presParOf" srcId="{E5C317F7-F216-4102-B242-609973332F9E}" destId="{5AE162DC-13C5-4A21-8E31-71879A6514C9}" srcOrd="2" destOrd="0" presId="urn:microsoft.com/office/officeart/2005/8/layout/orgChart1"/>
    <dgm:cxn modelId="{B4F86686-F659-464B-9A51-38DE6423AD76}" type="presParOf" srcId="{1E681381-CE6E-4F1F-91C7-78417BDFC4CA}" destId="{753FC486-8EB8-449B-823D-44C137D44E2B}" srcOrd="4" destOrd="0" presId="urn:microsoft.com/office/officeart/2005/8/layout/orgChart1"/>
    <dgm:cxn modelId="{67618FF8-2ABB-4AED-8C62-6F9FE883176C}" type="presParOf" srcId="{1E681381-CE6E-4F1F-91C7-78417BDFC4CA}" destId="{EB8E42F3-50F2-4CE8-AAC8-9933E1192EC3}" srcOrd="5" destOrd="0" presId="urn:microsoft.com/office/officeart/2005/8/layout/orgChart1"/>
    <dgm:cxn modelId="{A36EE790-5379-4468-8201-B4DD995C5904}" type="presParOf" srcId="{EB8E42F3-50F2-4CE8-AAC8-9933E1192EC3}" destId="{A60959D9-CE90-4433-94EF-23A0113F843A}" srcOrd="0" destOrd="0" presId="urn:microsoft.com/office/officeart/2005/8/layout/orgChart1"/>
    <dgm:cxn modelId="{41F39834-EBB4-4BC5-AC12-17EBC4D65CC1}" type="presParOf" srcId="{A60959D9-CE90-4433-94EF-23A0113F843A}" destId="{237A0D20-A174-408F-8CD2-986710D284E2}" srcOrd="0" destOrd="0" presId="urn:microsoft.com/office/officeart/2005/8/layout/orgChart1"/>
    <dgm:cxn modelId="{0ED3B7F5-0915-4F8F-BF73-515E1F623037}" type="presParOf" srcId="{A60959D9-CE90-4433-94EF-23A0113F843A}" destId="{F565D1BF-8BC6-4899-8F3E-261DE74ACFB9}" srcOrd="1" destOrd="0" presId="urn:microsoft.com/office/officeart/2005/8/layout/orgChart1"/>
    <dgm:cxn modelId="{94C4CE0B-76FF-49C5-A8F3-23B6C847768B}" type="presParOf" srcId="{EB8E42F3-50F2-4CE8-AAC8-9933E1192EC3}" destId="{CAE627BB-B899-47D4-BF61-8AC1A6ADF787}" srcOrd="1" destOrd="0" presId="urn:microsoft.com/office/officeart/2005/8/layout/orgChart1"/>
    <dgm:cxn modelId="{20F4517B-DB30-4848-83EA-E7786B35D189}" type="presParOf" srcId="{CAE627BB-B899-47D4-BF61-8AC1A6ADF787}" destId="{F6E9ED00-4A1F-463B-A15C-E18262B298C7}" srcOrd="0" destOrd="0" presId="urn:microsoft.com/office/officeart/2005/8/layout/orgChart1"/>
    <dgm:cxn modelId="{6FE7868D-C2CF-46DE-9DC0-8FC35C8317BF}" type="presParOf" srcId="{CAE627BB-B899-47D4-BF61-8AC1A6ADF787}" destId="{43AF4C00-86EC-444D-8836-600741E4B240}" srcOrd="1" destOrd="0" presId="urn:microsoft.com/office/officeart/2005/8/layout/orgChart1"/>
    <dgm:cxn modelId="{5AAB2E54-C76D-4163-987D-400FAAF8691D}" type="presParOf" srcId="{43AF4C00-86EC-444D-8836-600741E4B240}" destId="{3DDD456A-3FB1-4477-9832-2C3641B1687E}" srcOrd="0" destOrd="0" presId="urn:microsoft.com/office/officeart/2005/8/layout/orgChart1"/>
    <dgm:cxn modelId="{06D312A4-B6DF-47DB-9B7C-A699DFA342BE}" type="presParOf" srcId="{3DDD456A-3FB1-4477-9832-2C3641B1687E}" destId="{DBA16992-4495-44B6-85D2-F5E2121EEC37}" srcOrd="0" destOrd="0" presId="urn:microsoft.com/office/officeart/2005/8/layout/orgChart1"/>
    <dgm:cxn modelId="{774B7457-67FD-458E-B0D2-3DA7821ABF98}" type="presParOf" srcId="{3DDD456A-3FB1-4477-9832-2C3641B1687E}" destId="{056BF89C-6A5F-42BB-B959-31D958B77424}" srcOrd="1" destOrd="0" presId="urn:microsoft.com/office/officeart/2005/8/layout/orgChart1"/>
    <dgm:cxn modelId="{0F5AEC6F-4846-4961-937C-91D6D19CA633}" type="presParOf" srcId="{43AF4C00-86EC-444D-8836-600741E4B240}" destId="{EB8C3455-7CFD-48A9-9041-EB67A457BCFE}" srcOrd="1" destOrd="0" presId="urn:microsoft.com/office/officeart/2005/8/layout/orgChart1"/>
    <dgm:cxn modelId="{25CD694B-2667-4E78-AF15-F28CE03EAA35}" type="presParOf" srcId="{43AF4C00-86EC-444D-8836-600741E4B240}" destId="{6B467478-07AF-4209-A01A-11A768895E74}" srcOrd="2" destOrd="0" presId="urn:microsoft.com/office/officeart/2005/8/layout/orgChart1"/>
    <dgm:cxn modelId="{4468F06E-7A79-4AE5-AF5F-E2AD1E18046A}" type="presParOf" srcId="{EB8E42F3-50F2-4CE8-AAC8-9933E1192EC3}" destId="{D3B6EBBD-AE45-457F-807F-3EE60E971188}" srcOrd="2" destOrd="0" presId="urn:microsoft.com/office/officeart/2005/8/layout/orgChart1"/>
    <dgm:cxn modelId="{A7ED7B28-AAC3-44A0-86A3-C4C2335B3D4D}" type="presParOf" srcId="{D3B6EBBD-AE45-457F-807F-3EE60E971188}" destId="{8848C753-0F2A-4AD3-9788-475CA66ED40E}" srcOrd="0" destOrd="0" presId="urn:microsoft.com/office/officeart/2005/8/layout/orgChart1"/>
    <dgm:cxn modelId="{641A7796-C0B5-48B8-AD4A-4B9534C002B9}" type="presParOf" srcId="{D3B6EBBD-AE45-457F-807F-3EE60E971188}" destId="{222207CB-2E24-4CDA-A077-286F68B240CA}" srcOrd="1" destOrd="0" presId="urn:microsoft.com/office/officeart/2005/8/layout/orgChart1"/>
    <dgm:cxn modelId="{1F186164-1BB2-4F10-A671-D2C621C7FC80}" type="presParOf" srcId="{222207CB-2E24-4CDA-A077-286F68B240CA}" destId="{E29645CF-C6B5-43FE-9DF6-61F99269493C}" srcOrd="0" destOrd="0" presId="urn:microsoft.com/office/officeart/2005/8/layout/orgChart1"/>
    <dgm:cxn modelId="{2548F856-D710-4FF6-913D-8DBD82720167}" type="presParOf" srcId="{E29645CF-C6B5-43FE-9DF6-61F99269493C}" destId="{B4549771-D439-4520-A6B3-65AAC0530B1A}" srcOrd="0" destOrd="0" presId="urn:microsoft.com/office/officeart/2005/8/layout/orgChart1"/>
    <dgm:cxn modelId="{2F989845-0AFF-4863-9672-FE77D7AC59C8}" type="presParOf" srcId="{E29645CF-C6B5-43FE-9DF6-61F99269493C}" destId="{899BE79A-D31A-450B-A39B-E360F5F77790}" srcOrd="1" destOrd="0" presId="urn:microsoft.com/office/officeart/2005/8/layout/orgChart1"/>
    <dgm:cxn modelId="{35010A74-5612-4FC2-9AA6-F26957F1C13F}" type="presParOf" srcId="{222207CB-2E24-4CDA-A077-286F68B240CA}" destId="{2D4006E4-AE53-4F24-AF6A-27ECDA2645FF}" srcOrd="1" destOrd="0" presId="urn:microsoft.com/office/officeart/2005/8/layout/orgChart1"/>
    <dgm:cxn modelId="{F2BBF7BC-6C3A-4762-B9CB-662E4C2B2DD2}" type="presParOf" srcId="{222207CB-2E24-4CDA-A077-286F68B240CA}" destId="{334126D8-74DC-4544-B4E0-CA0EE658CB8D}" srcOrd="2" destOrd="0" presId="urn:microsoft.com/office/officeart/2005/8/layout/orgChart1"/>
    <dgm:cxn modelId="{115FF8AE-CE6A-463C-9CEB-C4B50760F0B8}" type="presParOf" srcId="{D3B6EBBD-AE45-457F-807F-3EE60E971188}" destId="{81FA164E-8D12-4B02-9FD7-EDB9C2EAA3BD}" srcOrd="2" destOrd="0" presId="urn:microsoft.com/office/officeart/2005/8/layout/orgChart1"/>
    <dgm:cxn modelId="{1024EF30-178A-4F76-A7F9-CFB28240A3C2}" type="presParOf" srcId="{D3B6EBBD-AE45-457F-807F-3EE60E971188}" destId="{0D26E3A9-9AA2-494A-A24F-C5A6C879DE14}" srcOrd="3" destOrd="0" presId="urn:microsoft.com/office/officeart/2005/8/layout/orgChart1"/>
    <dgm:cxn modelId="{B3464EF3-29DE-4617-BB34-2D17AEDBCC6A}" type="presParOf" srcId="{0D26E3A9-9AA2-494A-A24F-C5A6C879DE14}" destId="{10CBF9CA-B8D7-49A2-A3CA-C2C456695665}" srcOrd="0" destOrd="0" presId="urn:microsoft.com/office/officeart/2005/8/layout/orgChart1"/>
    <dgm:cxn modelId="{A125DF62-9F04-42D7-A967-9319697A1ED5}" type="presParOf" srcId="{10CBF9CA-B8D7-49A2-A3CA-C2C456695665}" destId="{5B556876-83B5-4F37-835B-6BEA89902FF2}" srcOrd="0" destOrd="0" presId="urn:microsoft.com/office/officeart/2005/8/layout/orgChart1"/>
    <dgm:cxn modelId="{BB824FB6-02CF-432E-B0F6-0D82554204CA}" type="presParOf" srcId="{10CBF9CA-B8D7-49A2-A3CA-C2C456695665}" destId="{1E2C1554-AFC2-4D6C-B450-342A688E7B50}" srcOrd="1" destOrd="0" presId="urn:microsoft.com/office/officeart/2005/8/layout/orgChart1"/>
    <dgm:cxn modelId="{A7B2D65C-766D-44CA-AB0D-01E2F3F55E85}" type="presParOf" srcId="{0D26E3A9-9AA2-494A-A24F-C5A6C879DE14}" destId="{560CA9A6-B3A6-434A-851C-84F65B2BD5B0}" srcOrd="1" destOrd="0" presId="urn:microsoft.com/office/officeart/2005/8/layout/orgChart1"/>
    <dgm:cxn modelId="{7C5C6D4A-522E-48C4-B857-B2493D536989}" type="presParOf" srcId="{0D26E3A9-9AA2-494A-A24F-C5A6C879DE14}" destId="{002D307A-0E81-4F5F-A314-22793BCC254A}" srcOrd="2" destOrd="0" presId="urn:microsoft.com/office/officeart/2005/8/layout/orgChart1"/>
    <dgm:cxn modelId="{5719FAF1-B570-4297-A43E-30E2EE9E5892}" type="presParOf" srcId="{D3B6EBBD-AE45-457F-807F-3EE60E971188}" destId="{BCF54450-CE26-4C64-93D5-949A5C988EC0}" srcOrd="4" destOrd="0" presId="urn:microsoft.com/office/officeart/2005/8/layout/orgChart1"/>
    <dgm:cxn modelId="{7064A3BA-632B-4F77-970E-3FEE442F00DC}" type="presParOf" srcId="{D3B6EBBD-AE45-457F-807F-3EE60E971188}" destId="{F712F7FA-158C-44CB-A0D2-584D736DCE86}" srcOrd="5" destOrd="0" presId="urn:microsoft.com/office/officeart/2005/8/layout/orgChart1"/>
    <dgm:cxn modelId="{11DEE8FA-9393-4C8E-B2BD-D3069CE6FD85}" type="presParOf" srcId="{F712F7FA-158C-44CB-A0D2-584D736DCE86}" destId="{17D975B3-DA91-4185-B497-8D1E8CE11E19}" srcOrd="0" destOrd="0" presId="urn:microsoft.com/office/officeart/2005/8/layout/orgChart1"/>
    <dgm:cxn modelId="{EDCE9593-C899-4394-9177-E9D8E5A3FE6B}" type="presParOf" srcId="{17D975B3-DA91-4185-B497-8D1E8CE11E19}" destId="{614645D4-D8AD-4B0C-973D-75EC714E5227}" srcOrd="0" destOrd="0" presId="urn:microsoft.com/office/officeart/2005/8/layout/orgChart1"/>
    <dgm:cxn modelId="{0C6C18FB-B343-4CFC-8E21-138EF9DD2B55}" type="presParOf" srcId="{17D975B3-DA91-4185-B497-8D1E8CE11E19}" destId="{8ED8DF01-8D84-48BA-A11E-C11225729279}" srcOrd="1" destOrd="0" presId="urn:microsoft.com/office/officeart/2005/8/layout/orgChart1"/>
    <dgm:cxn modelId="{050CC578-19D5-4EF8-BC0B-C16EAAE8353E}" type="presParOf" srcId="{F712F7FA-158C-44CB-A0D2-584D736DCE86}" destId="{320326CA-186D-4F66-ABE3-13E102339B75}" srcOrd="1" destOrd="0" presId="urn:microsoft.com/office/officeart/2005/8/layout/orgChart1"/>
    <dgm:cxn modelId="{CE482A75-74EC-4501-9998-F3A5DB5C766B}" type="presParOf" srcId="{F712F7FA-158C-44CB-A0D2-584D736DCE86}" destId="{5CD9EB8A-57DB-4677-BA45-9014702EEA55}" srcOrd="2" destOrd="0" presId="urn:microsoft.com/office/officeart/2005/8/layout/orgChart1"/>
    <dgm:cxn modelId="{1BA65B00-AEDD-4DAF-88BD-4861A18D7A15}" type="presParOf" srcId="{D3B6EBBD-AE45-457F-807F-3EE60E971188}" destId="{F90722F4-F0FC-4250-8154-C40FCB8ACE49}" srcOrd="6" destOrd="0" presId="urn:microsoft.com/office/officeart/2005/8/layout/orgChart1"/>
    <dgm:cxn modelId="{1693FD26-32E6-41F7-90C4-091161AF014E}" type="presParOf" srcId="{D3B6EBBD-AE45-457F-807F-3EE60E971188}" destId="{C27ADD72-8774-4D25-A99C-0BDB47431D62}" srcOrd="7" destOrd="0" presId="urn:microsoft.com/office/officeart/2005/8/layout/orgChart1"/>
    <dgm:cxn modelId="{16891DE6-E4D9-4938-AE4E-83466200B336}" type="presParOf" srcId="{C27ADD72-8774-4D25-A99C-0BDB47431D62}" destId="{280E9750-7EFE-4BD4-AADA-6FECE9018F8A}" srcOrd="0" destOrd="0" presId="urn:microsoft.com/office/officeart/2005/8/layout/orgChart1"/>
    <dgm:cxn modelId="{7CCA259B-1DEB-4145-BC69-FC35E1E02FE7}" type="presParOf" srcId="{280E9750-7EFE-4BD4-AADA-6FECE9018F8A}" destId="{AEFE0470-9E14-49D7-A4E9-D82DC7213416}" srcOrd="0" destOrd="0" presId="urn:microsoft.com/office/officeart/2005/8/layout/orgChart1"/>
    <dgm:cxn modelId="{55FBDCA9-9F0E-48FD-A984-2464C1F4BB88}" type="presParOf" srcId="{280E9750-7EFE-4BD4-AADA-6FECE9018F8A}" destId="{1B0DACA8-4D83-4FFC-8626-6A4332E92FDF}" srcOrd="1" destOrd="0" presId="urn:microsoft.com/office/officeart/2005/8/layout/orgChart1"/>
    <dgm:cxn modelId="{2BD58459-12AD-43F3-ACA9-04A2F1DFCA4C}" type="presParOf" srcId="{C27ADD72-8774-4D25-A99C-0BDB47431D62}" destId="{BEA16D93-3D92-41FC-BCD0-062FD664B635}" srcOrd="1" destOrd="0" presId="urn:microsoft.com/office/officeart/2005/8/layout/orgChart1"/>
    <dgm:cxn modelId="{3151B655-0CEB-4EB9-A526-85A39D7EC831}" type="presParOf" srcId="{C27ADD72-8774-4D25-A99C-0BDB47431D62}" destId="{5E0E43A8-DA15-469E-959B-5854FC565737}" srcOrd="2" destOrd="0" presId="urn:microsoft.com/office/officeart/2005/8/layout/orgChart1"/>
    <dgm:cxn modelId="{4484F52C-29DA-4B4C-9BCB-8638A12A6EE8}" type="presParOf" srcId="{58143CB7-8240-4D30-A372-6FFB55B85598}" destId="{53C79B2E-B748-4C63-B47F-839AE029207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0722F4-F0FC-4250-8154-C40FCB8ACE49}">
      <dsp:nvSpPr>
        <dsp:cNvPr id="0" name=""/>
        <dsp:cNvSpPr/>
      </dsp:nvSpPr>
      <dsp:spPr>
        <a:xfrm>
          <a:off x="7349894" y="1751091"/>
          <a:ext cx="138937" cy="19015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1509"/>
              </a:lnTo>
              <a:lnTo>
                <a:pt x="138937" y="1901509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BCF54450-CE26-4C64-93D5-949A5C988EC0}">
      <dsp:nvSpPr>
        <dsp:cNvPr id="0" name=""/>
        <dsp:cNvSpPr/>
      </dsp:nvSpPr>
      <dsp:spPr>
        <a:xfrm>
          <a:off x="7179683" y="1751091"/>
          <a:ext cx="170211" cy="1901509"/>
        </a:xfrm>
        <a:custGeom>
          <a:avLst/>
          <a:gdLst/>
          <a:ahLst/>
          <a:cxnLst/>
          <a:rect l="0" t="0" r="0" b="0"/>
          <a:pathLst>
            <a:path>
              <a:moveTo>
                <a:pt x="170211" y="0"/>
              </a:moveTo>
              <a:lnTo>
                <a:pt x="170211" y="1901509"/>
              </a:lnTo>
              <a:lnTo>
                <a:pt x="0" y="1901509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81FA164E-8D12-4B02-9FD7-EDB9C2EAA3BD}">
      <dsp:nvSpPr>
        <dsp:cNvPr id="0" name=""/>
        <dsp:cNvSpPr/>
      </dsp:nvSpPr>
      <dsp:spPr>
        <a:xfrm>
          <a:off x="7349894" y="1751091"/>
          <a:ext cx="112208" cy="7382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8266"/>
              </a:lnTo>
              <a:lnTo>
                <a:pt x="112208" y="738266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8848C753-0F2A-4AD3-9788-475CA66ED40E}">
      <dsp:nvSpPr>
        <dsp:cNvPr id="0" name=""/>
        <dsp:cNvSpPr/>
      </dsp:nvSpPr>
      <dsp:spPr>
        <a:xfrm>
          <a:off x="7206997" y="1751091"/>
          <a:ext cx="142897" cy="626027"/>
        </a:xfrm>
        <a:custGeom>
          <a:avLst/>
          <a:gdLst/>
          <a:ahLst/>
          <a:cxnLst/>
          <a:rect l="0" t="0" r="0" b="0"/>
          <a:pathLst>
            <a:path>
              <a:moveTo>
                <a:pt x="142897" y="0"/>
              </a:moveTo>
              <a:lnTo>
                <a:pt x="142897" y="626027"/>
              </a:lnTo>
              <a:lnTo>
                <a:pt x="0" y="626027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F6E9ED00-4A1F-463B-A15C-E18262B298C7}">
      <dsp:nvSpPr>
        <dsp:cNvPr id="0" name=""/>
        <dsp:cNvSpPr/>
      </dsp:nvSpPr>
      <dsp:spPr>
        <a:xfrm>
          <a:off x="7304174" y="1751091"/>
          <a:ext cx="91440" cy="261797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17970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753FC486-8EB8-449B-823D-44C137D44E2B}">
      <dsp:nvSpPr>
        <dsp:cNvPr id="0" name=""/>
        <dsp:cNvSpPr/>
      </dsp:nvSpPr>
      <dsp:spPr>
        <a:xfrm>
          <a:off x="4354082" y="784832"/>
          <a:ext cx="2995812" cy="2857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897"/>
              </a:lnTo>
              <a:lnTo>
                <a:pt x="2995812" y="142897"/>
              </a:lnTo>
              <a:lnTo>
                <a:pt x="2995812" y="285795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EA3FD225-2C38-4824-A9C9-A31DAE7AD21E}">
      <dsp:nvSpPr>
        <dsp:cNvPr id="0" name=""/>
        <dsp:cNvSpPr/>
      </dsp:nvSpPr>
      <dsp:spPr>
        <a:xfrm>
          <a:off x="2603119" y="3683610"/>
          <a:ext cx="334427" cy="626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6027"/>
              </a:lnTo>
              <a:lnTo>
                <a:pt x="334427" y="626027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D16DAE49-67C8-4A3D-BF8D-C283FF2D3976}">
      <dsp:nvSpPr>
        <dsp:cNvPr id="0" name=""/>
        <dsp:cNvSpPr/>
      </dsp:nvSpPr>
      <dsp:spPr>
        <a:xfrm>
          <a:off x="4609682" y="2717350"/>
          <a:ext cx="477015" cy="626027"/>
        </a:xfrm>
        <a:custGeom>
          <a:avLst/>
          <a:gdLst/>
          <a:ahLst/>
          <a:cxnLst/>
          <a:rect l="0" t="0" r="0" b="0"/>
          <a:pathLst>
            <a:path>
              <a:moveTo>
                <a:pt x="477015" y="0"/>
              </a:moveTo>
              <a:lnTo>
                <a:pt x="477015" y="626027"/>
              </a:lnTo>
              <a:lnTo>
                <a:pt x="0" y="626027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C4E2A00A-F097-483F-8874-347E4FE58DC7}">
      <dsp:nvSpPr>
        <dsp:cNvPr id="0" name=""/>
        <dsp:cNvSpPr/>
      </dsp:nvSpPr>
      <dsp:spPr>
        <a:xfrm>
          <a:off x="4308362" y="1751091"/>
          <a:ext cx="91440" cy="28579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5795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6D37CF71-35A8-498B-A7BF-FCF869AFDD25}">
      <dsp:nvSpPr>
        <dsp:cNvPr id="0" name=""/>
        <dsp:cNvSpPr/>
      </dsp:nvSpPr>
      <dsp:spPr>
        <a:xfrm>
          <a:off x="4308362" y="784832"/>
          <a:ext cx="91440" cy="28579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5795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4A9984F9-90A2-4DAB-97D0-988E4BCAD87B}">
      <dsp:nvSpPr>
        <dsp:cNvPr id="0" name=""/>
        <dsp:cNvSpPr/>
      </dsp:nvSpPr>
      <dsp:spPr>
        <a:xfrm>
          <a:off x="1358270" y="784832"/>
          <a:ext cx="2995812" cy="285795"/>
        </a:xfrm>
        <a:custGeom>
          <a:avLst/>
          <a:gdLst/>
          <a:ahLst/>
          <a:cxnLst/>
          <a:rect l="0" t="0" r="0" b="0"/>
          <a:pathLst>
            <a:path>
              <a:moveTo>
                <a:pt x="2995812" y="0"/>
              </a:moveTo>
              <a:lnTo>
                <a:pt x="2995812" y="142897"/>
              </a:lnTo>
              <a:lnTo>
                <a:pt x="0" y="142897"/>
              </a:lnTo>
              <a:lnTo>
                <a:pt x="0" y="285795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DE5AE155-D119-46F6-AFF4-11E679B99463}">
      <dsp:nvSpPr>
        <dsp:cNvPr id="0" name=""/>
        <dsp:cNvSpPr/>
      </dsp:nvSpPr>
      <dsp:spPr>
        <a:xfrm>
          <a:off x="3145544" y="104367"/>
          <a:ext cx="2417077" cy="680464"/>
        </a:xfrm>
        <a:prstGeom prst="rect">
          <a:avLst/>
        </a:prstGeom>
        <a:solidFill>
          <a:srgbClr val="005800"/>
        </a:solidFill>
        <a:ln w="38100"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dirty="0" smtClean="0">
              <a:ln/>
              <a:solidFill>
                <a:schemeClr val="bg1"/>
              </a:solidFill>
              <a:effectLst/>
              <a:latin typeface="Calibri" pitchFamily="34" charset="0"/>
              <a:cs typeface="Arial" charset="0"/>
            </a:rPr>
            <a:t>Регистратура</a:t>
          </a:r>
          <a:endParaRPr kumimoji="0" lang="ru-RU" sz="2000" b="1" i="0" u="none" strike="noStrike" kern="1200" cap="none" normalizeH="0" baseline="0" dirty="0" smtClean="0">
            <a:ln/>
            <a:solidFill>
              <a:schemeClr val="bg1"/>
            </a:solidFill>
            <a:effectLst/>
            <a:latin typeface="Arial" charset="0"/>
            <a:cs typeface="Arial" charset="0"/>
          </a:endParaRPr>
        </a:p>
      </dsp:txBody>
      <dsp:txXfrm>
        <a:off x="3145544" y="104367"/>
        <a:ext cx="2417077" cy="680464"/>
      </dsp:txXfrm>
    </dsp:sp>
    <dsp:sp modelId="{8A652CAE-AC67-44CA-89CA-2094FFC2F594}">
      <dsp:nvSpPr>
        <dsp:cNvPr id="0" name=""/>
        <dsp:cNvSpPr/>
      </dsp:nvSpPr>
      <dsp:spPr>
        <a:xfrm>
          <a:off x="3261" y="1070627"/>
          <a:ext cx="2710017" cy="680464"/>
        </a:xfrm>
        <a:prstGeom prst="rect">
          <a:avLst/>
        </a:prstGeom>
        <a:solidFill>
          <a:srgbClr val="006600"/>
        </a:solidFill>
        <a:ln w="38100"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dirty="0" smtClean="0">
              <a:ln/>
              <a:effectLst/>
              <a:latin typeface="Calibri" pitchFamily="34" charset="0"/>
              <a:cs typeface="Arial" charset="0"/>
            </a:rPr>
            <a:t>Женская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dirty="0" smtClean="0">
              <a:ln/>
              <a:effectLst/>
              <a:latin typeface="Calibri" pitchFamily="34" charset="0"/>
              <a:cs typeface="Arial" charset="0"/>
            </a:rPr>
            <a:t> консультация </a:t>
          </a:r>
          <a:endParaRPr kumimoji="0" lang="ru-RU" sz="2000" b="1" i="0" u="none" strike="noStrike" kern="1200" cap="none" normalizeH="0" baseline="0" dirty="0" smtClean="0">
            <a:ln/>
            <a:effectLst/>
            <a:latin typeface="Arial" charset="0"/>
            <a:cs typeface="Arial" charset="0"/>
          </a:endParaRPr>
        </a:p>
      </dsp:txBody>
      <dsp:txXfrm>
        <a:off x="3261" y="1070627"/>
        <a:ext cx="2710017" cy="680464"/>
      </dsp:txXfrm>
    </dsp:sp>
    <dsp:sp modelId="{EC967AB6-2D14-47B6-823D-D79B77D80355}">
      <dsp:nvSpPr>
        <dsp:cNvPr id="0" name=""/>
        <dsp:cNvSpPr/>
      </dsp:nvSpPr>
      <dsp:spPr>
        <a:xfrm>
          <a:off x="2999074" y="1070627"/>
          <a:ext cx="2710017" cy="680464"/>
        </a:xfrm>
        <a:prstGeom prst="rect">
          <a:avLst/>
        </a:prstGeom>
        <a:solidFill>
          <a:srgbClr val="006600"/>
        </a:solidFill>
        <a:ln w="38100"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dirty="0" smtClean="0">
              <a:ln/>
              <a:effectLst/>
              <a:latin typeface="Calibri" pitchFamily="34" charset="0"/>
              <a:cs typeface="Arial" charset="0"/>
            </a:rPr>
            <a:t>Смотровой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dirty="0" smtClean="0">
              <a:ln/>
              <a:effectLst/>
              <a:latin typeface="Calibri" pitchFamily="34" charset="0"/>
              <a:cs typeface="Arial" charset="0"/>
            </a:rPr>
            <a:t>  кабинет</a:t>
          </a:r>
          <a:endParaRPr kumimoji="0" lang="ru-RU" sz="2000" b="1" i="0" u="none" strike="noStrike" kern="1200" cap="none" normalizeH="0" baseline="0" dirty="0" smtClean="0">
            <a:ln/>
            <a:effectLst/>
            <a:latin typeface="Arial" charset="0"/>
            <a:cs typeface="Arial" charset="0"/>
          </a:endParaRPr>
        </a:p>
      </dsp:txBody>
      <dsp:txXfrm>
        <a:off x="2999074" y="1070627"/>
        <a:ext cx="2710017" cy="680464"/>
      </dsp:txXfrm>
    </dsp:sp>
    <dsp:sp modelId="{B4CD3F32-A160-49D7-9A9B-4A1B31F782A7}">
      <dsp:nvSpPr>
        <dsp:cNvPr id="0" name=""/>
        <dsp:cNvSpPr/>
      </dsp:nvSpPr>
      <dsp:spPr>
        <a:xfrm>
          <a:off x="3438313" y="2036886"/>
          <a:ext cx="1831537" cy="680464"/>
        </a:xfrm>
        <a:prstGeom prst="rect">
          <a:avLst/>
        </a:prstGeom>
        <a:solidFill>
          <a:srgbClr val="008200"/>
        </a:solidFill>
        <a:ln w="38100"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/>
              <a:latin typeface="Calibri" pitchFamily="34" charset="0"/>
              <a:cs typeface="Arial" charset="0"/>
            </a:rPr>
            <a:t>Онколог  </a:t>
          </a:r>
          <a:endParaRPr kumimoji="0" lang="ru-RU" sz="1800" b="1" i="0" u="none" strike="noStrike" kern="1200" cap="none" normalizeH="0" baseline="0" dirty="0" smtClean="0">
            <a:ln/>
            <a:effectLst/>
            <a:latin typeface="Arial" charset="0"/>
            <a:cs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/>
              <a:latin typeface="Calibri" pitchFamily="34" charset="0"/>
              <a:cs typeface="Arial" charset="0"/>
            </a:rPr>
            <a:t>БУЗОО «ГП №8»</a:t>
          </a:r>
          <a:endParaRPr kumimoji="0" lang="ru-RU" sz="1800" b="1" i="0" u="none" strike="noStrike" kern="1200" cap="none" normalizeH="0" baseline="0" dirty="0" smtClean="0">
            <a:ln/>
            <a:effectLst/>
            <a:latin typeface="Arial" charset="0"/>
            <a:cs typeface="Arial" charset="0"/>
          </a:endParaRPr>
        </a:p>
      </dsp:txBody>
      <dsp:txXfrm>
        <a:off x="3438313" y="2036886"/>
        <a:ext cx="1831537" cy="680464"/>
      </dsp:txXfrm>
    </dsp:sp>
    <dsp:sp modelId="{DA63D366-E94D-45F6-9053-E439971AFAFD}">
      <dsp:nvSpPr>
        <dsp:cNvPr id="0" name=""/>
        <dsp:cNvSpPr/>
      </dsp:nvSpPr>
      <dsp:spPr>
        <a:xfrm>
          <a:off x="2380168" y="3003145"/>
          <a:ext cx="2229514" cy="680464"/>
        </a:xfrm>
        <a:prstGeom prst="rect">
          <a:avLst/>
        </a:prstGeom>
        <a:solidFill>
          <a:srgbClr val="00BC00"/>
        </a:solidFill>
        <a:ln w="38100"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rPr>
            <a:t>БУЗОО «КОД»</a:t>
          </a:r>
          <a:endParaRPr kumimoji="0" lang="ru-RU" sz="1800" b="1" i="0" u="none" strike="noStrike" kern="1200" cap="none" normalizeH="0" baseline="0" dirty="0" smtClean="0">
            <a:ln/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endParaRPr>
        </a:p>
      </dsp:txBody>
      <dsp:txXfrm>
        <a:off x="2380168" y="3003145"/>
        <a:ext cx="2229514" cy="680464"/>
      </dsp:txXfrm>
    </dsp:sp>
    <dsp:sp modelId="{2E46E0F5-51C5-4481-A29E-1D3007816724}">
      <dsp:nvSpPr>
        <dsp:cNvPr id="0" name=""/>
        <dsp:cNvSpPr/>
      </dsp:nvSpPr>
      <dsp:spPr>
        <a:xfrm>
          <a:off x="2937546" y="3969405"/>
          <a:ext cx="1874420" cy="680464"/>
        </a:xfrm>
        <a:prstGeom prst="rect">
          <a:avLst/>
        </a:prstGeom>
        <a:solidFill>
          <a:srgbClr val="00EE00"/>
        </a:solidFill>
        <a:ln w="38100"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solidFill>
                <a:srgbClr val="006600"/>
              </a:solidFill>
              <a:effectLst/>
              <a:latin typeface="Calibri" pitchFamily="34" charset="0"/>
              <a:cs typeface="Arial" charset="0"/>
            </a:rPr>
            <a:t>Канцер-регистр</a:t>
          </a:r>
          <a:endParaRPr kumimoji="0" lang="ru-RU" sz="1800" b="1" i="0" u="none" strike="noStrike" kern="1200" cap="none" normalizeH="0" baseline="0" dirty="0" smtClean="0">
            <a:ln/>
            <a:solidFill>
              <a:srgbClr val="006600"/>
            </a:solidFill>
            <a:effectLst/>
            <a:latin typeface="Arial" charset="0"/>
            <a:cs typeface="Arial" charset="0"/>
          </a:endParaRPr>
        </a:p>
      </dsp:txBody>
      <dsp:txXfrm>
        <a:off x="2937546" y="3969405"/>
        <a:ext cx="1874420" cy="680464"/>
      </dsp:txXfrm>
    </dsp:sp>
    <dsp:sp modelId="{237A0D20-A174-408F-8CD2-986710D284E2}">
      <dsp:nvSpPr>
        <dsp:cNvPr id="0" name=""/>
        <dsp:cNvSpPr/>
      </dsp:nvSpPr>
      <dsp:spPr>
        <a:xfrm>
          <a:off x="5994886" y="1070627"/>
          <a:ext cx="2710017" cy="680464"/>
        </a:xfrm>
        <a:prstGeom prst="rect">
          <a:avLst/>
        </a:prstGeom>
        <a:solidFill>
          <a:srgbClr val="006600"/>
        </a:solidFill>
        <a:ln w="38100"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dirty="0" smtClean="0">
              <a:ln/>
              <a:effectLst/>
              <a:latin typeface="Calibri" pitchFamily="34" charset="0"/>
              <a:cs typeface="Arial" charset="0"/>
            </a:rPr>
            <a:t>Терапевт  участковый</a:t>
          </a:r>
          <a:endParaRPr kumimoji="0" lang="ru-RU" sz="2000" b="1" i="0" u="none" strike="noStrike" kern="1200" cap="none" normalizeH="0" baseline="0" dirty="0" smtClean="0">
            <a:ln/>
            <a:effectLst/>
            <a:latin typeface="Arial" charset="0"/>
            <a:cs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dirty="0" smtClean="0">
              <a:ln/>
              <a:effectLst/>
              <a:latin typeface="Calibri" pitchFamily="34" charset="0"/>
              <a:cs typeface="Arial" charset="0"/>
            </a:rPr>
            <a:t> (врач  ОП)</a:t>
          </a:r>
          <a:endParaRPr kumimoji="0" lang="ru-RU" sz="2000" b="1" i="0" u="none" strike="noStrike" kern="1200" cap="none" normalizeH="0" baseline="0" dirty="0" smtClean="0">
            <a:ln/>
            <a:effectLst/>
            <a:latin typeface="Arial" charset="0"/>
            <a:cs typeface="Arial" charset="0"/>
          </a:endParaRPr>
        </a:p>
      </dsp:txBody>
      <dsp:txXfrm>
        <a:off x="5994886" y="1070627"/>
        <a:ext cx="2710017" cy="680464"/>
      </dsp:txXfrm>
    </dsp:sp>
    <dsp:sp modelId="{DBA16992-4495-44B6-85D2-F5E2121EEC37}">
      <dsp:nvSpPr>
        <dsp:cNvPr id="0" name=""/>
        <dsp:cNvSpPr/>
      </dsp:nvSpPr>
      <dsp:spPr>
        <a:xfrm>
          <a:off x="5868394" y="4369062"/>
          <a:ext cx="2963000" cy="351105"/>
        </a:xfrm>
        <a:prstGeom prst="rect">
          <a:avLst/>
        </a:prstGeom>
        <a:solidFill>
          <a:srgbClr val="00EE00"/>
        </a:solidFill>
        <a:ln w="38100"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solidFill>
                <a:srgbClr val="006600"/>
              </a:solidFill>
              <a:effectLst/>
              <a:latin typeface="Calibri" pitchFamily="34" charset="0"/>
              <a:cs typeface="Arial" charset="0"/>
            </a:rPr>
            <a:t>Узкий специалист</a:t>
          </a:r>
          <a:endParaRPr kumimoji="0" lang="ru-RU" sz="1800" b="1" i="0" u="none" strike="noStrike" kern="1200" cap="none" normalizeH="0" baseline="0" dirty="0" smtClean="0">
            <a:ln/>
            <a:solidFill>
              <a:srgbClr val="006600"/>
            </a:solidFill>
            <a:effectLst/>
            <a:latin typeface="Arial" charset="0"/>
            <a:cs typeface="Arial" charset="0"/>
          </a:endParaRPr>
        </a:p>
      </dsp:txBody>
      <dsp:txXfrm>
        <a:off x="5868394" y="4369062"/>
        <a:ext cx="2963000" cy="351105"/>
      </dsp:txXfrm>
    </dsp:sp>
    <dsp:sp modelId="{B4549771-D439-4520-A6B3-65AAC0530B1A}">
      <dsp:nvSpPr>
        <dsp:cNvPr id="0" name=""/>
        <dsp:cNvSpPr/>
      </dsp:nvSpPr>
      <dsp:spPr>
        <a:xfrm>
          <a:off x="5571936" y="2036886"/>
          <a:ext cx="1635060" cy="680464"/>
        </a:xfrm>
        <a:prstGeom prst="rect">
          <a:avLst/>
        </a:prstGeom>
        <a:solidFill>
          <a:srgbClr val="008200"/>
        </a:solidFill>
        <a:ln w="38100"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/>
              <a:latin typeface="Calibri" pitchFamily="34" charset="0"/>
              <a:cs typeface="Arial" charset="0"/>
            </a:rPr>
            <a:t>Врач </a:t>
          </a:r>
          <a:endParaRPr kumimoji="0" lang="ru-RU" sz="1800" b="1" i="0" u="none" strike="noStrike" kern="1200" cap="none" normalizeH="0" baseline="0" dirty="0" smtClean="0">
            <a:ln/>
            <a:effectLst/>
            <a:latin typeface="Arial" charset="0"/>
            <a:cs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/>
              <a:latin typeface="Calibri" pitchFamily="34" charset="0"/>
              <a:cs typeface="Arial" charset="0"/>
            </a:rPr>
            <a:t>  УЗИ</a:t>
          </a:r>
          <a:endParaRPr kumimoji="0" lang="ru-RU" sz="1800" b="1" i="0" u="none" strike="noStrike" kern="1200" cap="none" normalizeH="0" baseline="0" dirty="0" smtClean="0">
            <a:ln/>
            <a:effectLst/>
            <a:latin typeface="Arial" charset="0"/>
            <a:cs typeface="Arial" charset="0"/>
          </a:endParaRPr>
        </a:p>
      </dsp:txBody>
      <dsp:txXfrm>
        <a:off x="5571936" y="2036886"/>
        <a:ext cx="1635060" cy="680464"/>
      </dsp:txXfrm>
    </dsp:sp>
    <dsp:sp modelId="{5B556876-83B5-4F37-835B-6BEA89902FF2}">
      <dsp:nvSpPr>
        <dsp:cNvPr id="0" name=""/>
        <dsp:cNvSpPr/>
      </dsp:nvSpPr>
      <dsp:spPr>
        <a:xfrm>
          <a:off x="7462103" y="1949297"/>
          <a:ext cx="1360928" cy="1080121"/>
        </a:xfrm>
        <a:prstGeom prst="rect">
          <a:avLst/>
        </a:prstGeom>
        <a:solidFill>
          <a:srgbClr val="008200"/>
        </a:solidFill>
        <a:ln w="38100"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/>
              <a:latin typeface="Calibri" pitchFamily="34" charset="0"/>
              <a:cs typeface="Arial" charset="0"/>
            </a:rPr>
            <a:t>Врач </a:t>
          </a:r>
          <a:endParaRPr kumimoji="0" lang="ru-RU" sz="1800" b="1" i="0" u="none" strike="noStrike" kern="1200" cap="none" normalizeH="0" baseline="0" dirty="0" smtClean="0">
            <a:ln/>
            <a:effectLst/>
            <a:latin typeface="Arial" charset="0"/>
            <a:cs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err="1" smtClean="0">
              <a:ln/>
              <a:effectLst/>
              <a:latin typeface="Calibri" pitchFamily="34" charset="0"/>
              <a:cs typeface="Arial" charset="0"/>
            </a:rPr>
            <a:t>лабор</a:t>
          </a:r>
          <a:r>
            <a:rPr kumimoji="0" lang="ru-RU" sz="1800" b="1" i="0" u="none" strike="noStrike" kern="1200" cap="none" normalizeH="0" baseline="0" dirty="0" smtClean="0">
              <a:ln/>
              <a:effectLst/>
              <a:latin typeface="Calibri" pitchFamily="34" charset="0"/>
              <a:cs typeface="Arial" charset="0"/>
            </a:rPr>
            <a:t>. диагностики</a:t>
          </a:r>
          <a:endParaRPr kumimoji="0" lang="ru-RU" sz="1800" b="1" i="0" u="none" strike="noStrike" kern="1200" cap="none" normalizeH="0" baseline="0" dirty="0" smtClean="0">
            <a:ln/>
            <a:effectLst/>
            <a:latin typeface="Arial" charset="0"/>
            <a:cs typeface="Arial" charset="0"/>
          </a:endParaRPr>
        </a:p>
      </dsp:txBody>
      <dsp:txXfrm>
        <a:off x="7462103" y="1949297"/>
        <a:ext cx="1360928" cy="1080121"/>
      </dsp:txXfrm>
    </dsp:sp>
    <dsp:sp modelId="{614645D4-D8AD-4B0C-973D-75EC714E5227}">
      <dsp:nvSpPr>
        <dsp:cNvPr id="0" name=""/>
        <dsp:cNvSpPr/>
      </dsp:nvSpPr>
      <dsp:spPr>
        <a:xfrm>
          <a:off x="5544623" y="3312369"/>
          <a:ext cx="1635060" cy="680464"/>
        </a:xfrm>
        <a:prstGeom prst="rect">
          <a:avLst/>
        </a:prstGeom>
        <a:solidFill>
          <a:srgbClr val="00BC00"/>
        </a:solidFill>
        <a:ln w="38100"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rPr>
            <a:t>Врач-</a:t>
          </a:r>
          <a:endParaRPr kumimoji="0" lang="ru-RU" sz="1800" b="1" i="0" u="none" strike="noStrike" kern="1200" cap="none" normalizeH="0" baseline="0" dirty="0" smtClean="0">
            <a:ln/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err="1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rPr>
            <a:t>эндоскопист</a:t>
          </a:r>
          <a:endParaRPr kumimoji="0" lang="ru-RU" sz="1800" b="1" i="0" u="none" strike="noStrike" kern="1200" cap="none" normalizeH="0" baseline="0" dirty="0" smtClean="0">
            <a:ln/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endParaRPr>
        </a:p>
      </dsp:txBody>
      <dsp:txXfrm>
        <a:off x="5544623" y="3312369"/>
        <a:ext cx="1635060" cy="680464"/>
      </dsp:txXfrm>
    </dsp:sp>
    <dsp:sp modelId="{AEFE0470-9E14-49D7-A4E9-D82DC7213416}">
      <dsp:nvSpPr>
        <dsp:cNvPr id="0" name=""/>
        <dsp:cNvSpPr/>
      </dsp:nvSpPr>
      <dsp:spPr>
        <a:xfrm>
          <a:off x="7488832" y="3312369"/>
          <a:ext cx="1360928" cy="680464"/>
        </a:xfrm>
        <a:prstGeom prst="rect">
          <a:avLst/>
        </a:prstGeom>
        <a:solidFill>
          <a:srgbClr val="00BC00"/>
        </a:solidFill>
        <a:ln w="38100"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rPr>
            <a:t>Врач-</a:t>
          </a:r>
          <a:endParaRPr kumimoji="0" lang="ru-RU" sz="1800" b="1" i="0" u="none" strike="noStrike" kern="1200" cap="none" normalizeH="0" baseline="0" dirty="0" smtClean="0">
            <a:ln/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rPr>
            <a:t>рентгенолог</a:t>
          </a:r>
          <a:endParaRPr kumimoji="0" lang="ru-RU" sz="1800" b="1" i="0" u="none" strike="noStrike" kern="1200" cap="none" normalizeH="0" baseline="0" dirty="0" smtClean="0">
            <a:ln/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endParaRPr>
        </a:p>
      </dsp:txBody>
      <dsp:txXfrm>
        <a:off x="7488832" y="3312369"/>
        <a:ext cx="1360928" cy="6804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01C1F-4923-4D46-9924-2370FE17A268}" type="datetimeFigureOut">
              <a:rPr lang="ru-RU"/>
              <a:pPr>
                <a:defRPr/>
              </a:pPr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22F41-377E-4C81-A0E2-6A037AD474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63AD0-F536-4ED0-BD1D-C05034101F39}" type="datetimeFigureOut">
              <a:rPr lang="ru-RU"/>
              <a:pPr>
                <a:defRPr/>
              </a:pPr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4D053-599F-4699-9ECC-A3189411E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19A89-FD82-4A4D-BD43-81EF5E750B95}" type="datetimeFigureOut">
              <a:rPr lang="ru-RU"/>
              <a:pPr>
                <a:defRPr/>
              </a:pPr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6FFB4-4241-4738-80F5-4D9B6EC916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CCBCC-889F-4A84-AA6A-514F788AD3EB}" type="datetimeFigureOut">
              <a:rPr lang="ru-RU"/>
              <a:pPr>
                <a:defRPr/>
              </a:pPr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8C5DB-D3A4-4134-878F-7E585A247A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E91BC-BB58-47DB-A625-AA79E252FA34}" type="datetimeFigureOut">
              <a:rPr lang="ru-RU"/>
              <a:pPr>
                <a:defRPr/>
              </a:pPr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FCFCF-8B23-45F0-91E2-CECAC55AB2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EA20C-B6E8-42FA-8FA5-268A0D62FBE8}" type="datetimeFigureOut">
              <a:rPr lang="ru-RU"/>
              <a:pPr>
                <a:defRPr/>
              </a:pPr>
              <a:t>24.05.2018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95034-F368-4563-BBB7-B0B826239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6E812-3AD4-45BA-88EA-519E35790995}" type="datetimeFigureOut">
              <a:rPr lang="ru-RU"/>
              <a:pPr>
                <a:defRPr/>
              </a:pPr>
              <a:t>24.05.2018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CC346-77F2-470D-B474-5A3DBC0B3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262CF-F223-4FC4-A955-D836F229CF26}" type="datetimeFigureOut">
              <a:rPr lang="ru-RU"/>
              <a:pPr>
                <a:defRPr/>
              </a:pPr>
              <a:t>24.05.2018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4B516-952C-46DE-8B12-5BFDBAC1F0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53546-CCCB-4A5A-BB91-DA2429954EAF}" type="datetimeFigureOut">
              <a:rPr lang="ru-RU"/>
              <a:pPr>
                <a:defRPr/>
              </a:pPr>
              <a:t>24.05.2018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57075-BB9D-4241-BAFE-B812E9A95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2E1A6-85CF-43DD-A97F-A0B1A618AA25}" type="datetimeFigureOut">
              <a:rPr lang="ru-RU"/>
              <a:pPr>
                <a:defRPr/>
              </a:pPr>
              <a:t>24.05.2018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B11D5-5780-4B4E-81EE-6FAFEA52CC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42A3A-966D-4B55-8FE0-B6F9AD9E9413}" type="datetimeFigureOut">
              <a:rPr lang="ru-RU"/>
              <a:pPr>
                <a:defRPr/>
              </a:pPr>
              <a:t>24.05.2018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9DAC1-FA3B-4A31-AEA0-EF5D3EB2A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410365-6A89-48D5-9278-36909721D97E}" type="datetimeFigureOut">
              <a:rPr lang="ru-RU"/>
              <a:pPr>
                <a:defRPr/>
              </a:pPr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6821E0-E205-4684-9B52-CBC5B3D7F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2.png"/><Relationship Id="rId7" Type="http://schemas.openxmlformats.org/officeDocument/2006/relationships/image" Target="../media/image4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45.jpeg"/><Relationship Id="rId4" Type="http://schemas.openxmlformats.org/officeDocument/2006/relationships/image" Target="../media/image6.png"/><Relationship Id="rId9" Type="http://schemas.openxmlformats.org/officeDocument/2006/relationships/image" Target="../media/image4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2.png"/><Relationship Id="rId7" Type="http://schemas.openxmlformats.org/officeDocument/2006/relationships/image" Target="../media/image4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2.png"/><Relationship Id="rId7" Type="http://schemas.openxmlformats.org/officeDocument/2006/relationships/image" Target="../media/image5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5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2.png"/><Relationship Id="rId7" Type="http://schemas.openxmlformats.org/officeDocument/2006/relationships/image" Target="../media/image5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57.jpeg"/><Relationship Id="rId4" Type="http://schemas.openxmlformats.org/officeDocument/2006/relationships/image" Target="../media/image6.png"/><Relationship Id="rId9" Type="http://schemas.openxmlformats.org/officeDocument/2006/relationships/image" Target="../media/image5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2.png"/><Relationship Id="rId7" Type="http://schemas.openxmlformats.org/officeDocument/2006/relationships/image" Target="../media/image5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2.png"/><Relationship Id="rId7" Type="http://schemas.openxmlformats.org/officeDocument/2006/relationships/image" Target="../media/image6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pn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.png"/><Relationship Id="rId7" Type="http://schemas.openxmlformats.org/officeDocument/2006/relationships/image" Target="../media/image6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.png"/><Relationship Id="rId7" Type="http://schemas.openxmlformats.org/officeDocument/2006/relationships/image" Target="../media/image6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2.png"/><Relationship Id="rId7" Type="http://schemas.openxmlformats.org/officeDocument/2006/relationships/diagramData" Target="../diagrams/data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microsoft.com/office/2007/relationships/diagramDrawing" Target="../diagrams/drawing1.xml"/><Relationship Id="rId5" Type="http://schemas.openxmlformats.org/officeDocument/2006/relationships/image" Target="../media/image7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6.png"/><Relationship Id="rId9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png"/><Relationship Id="rId7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20.jpeg"/><Relationship Id="rId4" Type="http://schemas.openxmlformats.org/officeDocument/2006/relationships/image" Target="../media/image2.pn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21.jpeg"/><Relationship Id="rId12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23.jpeg"/><Relationship Id="rId5" Type="http://schemas.openxmlformats.org/officeDocument/2006/relationships/image" Target="../media/image7.png"/><Relationship Id="rId10" Type="http://schemas.microsoft.com/office/2007/relationships/hdphoto" Target="../media/hdphoto2.wdp"/><Relationship Id="rId4" Type="http://schemas.openxmlformats.org/officeDocument/2006/relationships/image" Target="../media/image6.pn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.png"/><Relationship Id="rId7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29.jpeg"/><Relationship Id="rId5" Type="http://schemas.openxmlformats.org/officeDocument/2006/relationships/image" Target="../media/image7.png"/><Relationship Id="rId10" Type="http://schemas.openxmlformats.org/officeDocument/2006/relationships/image" Target="../media/image28.jpeg"/><Relationship Id="rId4" Type="http://schemas.openxmlformats.org/officeDocument/2006/relationships/image" Target="../media/image6.png"/><Relationship Id="rId9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3" Type="http://schemas.openxmlformats.org/officeDocument/2006/relationships/image" Target="../media/image2.pn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34.jpeg"/><Relationship Id="rId5" Type="http://schemas.openxmlformats.org/officeDocument/2006/relationships/image" Target="../media/image7.png"/><Relationship Id="rId10" Type="http://schemas.openxmlformats.org/officeDocument/2006/relationships/image" Target="../media/image33.jpeg"/><Relationship Id="rId4" Type="http://schemas.openxmlformats.org/officeDocument/2006/relationships/image" Target="../media/image6.png"/><Relationship Id="rId9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2.png"/><Relationship Id="rId7" Type="http://schemas.openxmlformats.org/officeDocument/2006/relationships/image" Target="../media/image3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41.jpeg"/><Relationship Id="rId5" Type="http://schemas.openxmlformats.org/officeDocument/2006/relationships/image" Target="../media/image7.png"/><Relationship Id="rId10" Type="http://schemas.openxmlformats.org/officeDocument/2006/relationships/image" Target="../media/image40.jpeg"/><Relationship Id="rId4" Type="http://schemas.openxmlformats.org/officeDocument/2006/relationships/image" Target="../media/image6.png"/><Relationship Id="rId9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9512" y="1628800"/>
            <a:ext cx="8713092" cy="35446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РОЛЬ И ЗАДАЧИ </a:t>
            </a:r>
            <a:endParaRPr lang="ru-RU" sz="2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СМОТРОВОГО </a:t>
            </a:r>
            <a:r>
              <a:rPr lang="ru-RU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КАБИНЕТА </a:t>
            </a:r>
            <a:r>
              <a:rPr lang="ru-RU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ПОЛИКЛИНИКИ </a:t>
            </a:r>
            <a:endParaRPr lang="ru-RU" sz="2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КАК ЭТАПА В ОРГАНИЗАЦИИ ПРОФИЛАКТИЧЕСКИХ МЕРОПРИЯТИЙ, НАПРАВЛЕННЫХ НА СОВЕРШЕНСТВОВАНИЕ ОКАЗАНИЯ ОНКОЛОГИЧЕСКОЙ ПОМОЩИ НАСЕЛЕНИЮ</a:t>
            </a:r>
          </a:p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5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3316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5861050"/>
            <a:ext cx="9158288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6000512"/>
            <a:ext cx="9143999" cy="73866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anchor="ctr">
            <a:spAutoFit/>
          </a:bodyPr>
          <a:lstStyle>
            <a:defPPr>
              <a:defRPr lang="ru-RU"/>
            </a:defPPr>
            <a:lvl1pPr marR="0" lvl="0" indent="0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600" b="1" i="0" u="none" strike="noStrike" cap="none" normalizeH="0" baseline="0">
                <a:ln>
                  <a:noFill/>
                </a:ln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algn="ctr"/>
            <a:r>
              <a:rPr lang="ru-RU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РЕГИОНАЛЬНАЯ КОНФЕРЕНЦИЯ «АКТУАЛЬНЫЕ ВОПРОСЫ ПРОФИЛАКТИКИ, РАННЕЙ ДИАГНОСТИКИ  ЗЛОКАЧЕСТВЕННЫХ НОВООБРАЗОВАНИЙ РЕПРОДУКТИВНЫХ ОРГАНОВ»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25 мая 2018 г., г. Омск</a:t>
            </a:r>
            <a:endParaRPr lang="ru-RU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318" name="Группа 3"/>
          <p:cNvGrpSpPr>
            <a:grpSpLocks/>
          </p:cNvGrpSpPr>
          <p:nvPr/>
        </p:nvGrpSpPr>
        <p:grpSpPr bwMode="auto">
          <a:xfrm>
            <a:off x="0" y="0"/>
            <a:ext cx="9137650" cy="1484313"/>
            <a:chOff x="1" y="0"/>
            <a:chExt cx="9138308" cy="1484784"/>
          </a:xfrm>
        </p:grpSpPr>
        <p:pic>
          <p:nvPicPr>
            <p:cNvPr id="13320" name="Picture 2" descr="C:\Users\Sveta\Desktop\1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" y="0"/>
              <a:ext cx="9138308" cy="1484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1" name="Picture 6" descr="C:\Users\Sveta\Desktop\2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8153" y="24873"/>
              <a:ext cx="2228850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2" descr="F:\Документы\ОПСА\эмблема (2)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52708" y="397001"/>
              <a:ext cx="615994" cy="86705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</p:pic>
        <p:pic>
          <p:nvPicPr>
            <p:cNvPr id="1029" name="Picture 5" descr="C:\Users\Sveta\Desktop\600px-Coat_of_arms_of_Omsk_Oblast.svg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66760" y="188973"/>
              <a:ext cx="843024" cy="863874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</p:pic>
      </p:grpSp>
      <p:sp>
        <p:nvSpPr>
          <p:cNvPr id="13319" name="TextBox 11"/>
          <p:cNvSpPr txBox="1">
            <a:spLocks noChangeArrowheads="1"/>
          </p:cNvSpPr>
          <p:nvPr/>
        </p:nvSpPr>
        <p:spPr bwMode="auto">
          <a:xfrm>
            <a:off x="5436097" y="4868863"/>
            <a:ext cx="3600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rgbClr val="003300"/>
                </a:solidFill>
                <a:latin typeface="Calibri" pitchFamily="34" charset="0"/>
              </a:rPr>
              <a:t>Г.Е. Бут, </a:t>
            </a:r>
            <a:endParaRPr lang="ru-RU" sz="2000" b="1" dirty="0">
              <a:solidFill>
                <a:srgbClr val="003300"/>
              </a:solidFill>
              <a:latin typeface="Calibri" pitchFamily="34" charset="0"/>
            </a:endParaRPr>
          </a:p>
          <a:p>
            <a:pPr algn="r"/>
            <a:r>
              <a:rPr lang="ru-RU" sz="2000" b="1" dirty="0" smtClean="0">
                <a:solidFill>
                  <a:srgbClr val="003300"/>
                </a:solidFill>
                <a:latin typeface="Calibri" pitchFamily="34" charset="0"/>
              </a:rPr>
              <a:t>главная </a:t>
            </a:r>
            <a:r>
              <a:rPr lang="ru-RU" sz="2000" b="1" dirty="0">
                <a:solidFill>
                  <a:srgbClr val="003300"/>
                </a:solidFill>
                <a:latin typeface="Calibri" pitchFamily="34" charset="0"/>
              </a:rPr>
              <a:t>медицинская </a:t>
            </a:r>
            <a:r>
              <a:rPr lang="ru-RU" sz="2000" b="1" dirty="0" smtClean="0">
                <a:solidFill>
                  <a:srgbClr val="003300"/>
                </a:solidFill>
                <a:latin typeface="Calibri" pitchFamily="34" charset="0"/>
              </a:rPr>
              <a:t>сестра </a:t>
            </a:r>
            <a:endParaRPr lang="ru-RU" sz="2000" b="1" dirty="0">
              <a:solidFill>
                <a:srgbClr val="003300"/>
              </a:solidFill>
              <a:latin typeface="Calibri" pitchFamily="34" charset="0"/>
            </a:endParaRPr>
          </a:p>
          <a:p>
            <a:pPr algn="r"/>
            <a:r>
              <a:rPr lang="ru-RU" sz="2000" b="1" dirty="0" smtClean="0">
                <a:solidFill>
                  <a:srgbClr val="003300"/>
                </a:solidFill>
                <a:latin typeface="Calibri" pitchFamily="34" charset="0"/>
              </a:rPr>
              <a:t>городской поликлиники № </a:t>
            </a:r>
            <a:r>
              <a:rPr lang="ru-RU" sz="2000" b="1" dirty="0">
                <a:solidFill>
                  <a:srgbClr val="003300"/>
                </a:solidFill>
                <a:latin typeface="Calibri" pitchFamily="34" charset="0"/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Box 5"/>
          <p:cNvSpPr txBox="1">
            <a:spLocks noChangeArrowheads="1"/>
          </p:cNvSpPr>
          <p:nvPr/>
        </p:nvSpPr>
        <p:spPr bwMode="auto">
          <a:xfrm>
            <a:off x="539750" y="549275"/>
            <a:ext cx="8353425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ОСМОТР КОЖИ</a:t>
            </a:r>
          </a:p>
        </p:txBody>
      </p:sp>
      <p:grpSp>
        <p:nvGrpSpPr>
          <p:cNvPr id="24579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24585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24588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589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4586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pic>
        <p:nvPicPr>
          <p:cNvPr id="12" name="Рисунок 11" descr="consultacia_01.jpg"/>
          <p:cNvPicPr>
            <a:picLocks noChangeAspect="1"/>
          </p:cNvPicPr>
          <p:nvPr/>
        </p:nvPicPr>
        <p:blipFill>
          <a:blip r:embed="rId7" cstate="print"/>
          <a:srcRect r="10795"/>
          <a:stretch>
            <a:fillRect/>
          </a:stretch>
        </p:blipFill>
        <p:spPr>
          <a:xfrm>
            <a:off x="179512" y="1052736"/>
            <a:ext cx="2322682" cy="2093933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Рисунок 12" descr="Lishaj_opoyasyvayushchij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07504" y="3501008"/>
            <a:ext cx="2412932" cy="2483901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Рисунок 13" descr="140_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555776" y="1628800"/>
            <a:ext cx="2528806" cy="2325322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" name="Рисунок 14" descr="02b2bf1658b5652df68ec7628ae6624507d75bb1_900.jpg"/>
          <p:cNvPicPr>
            <a:picLocks noChangeAspect="1"/>
          </p:cNvPicPr>
          <p:nvPr/>
        </p:nvPicPr>
        <p:blipFill>
          <a:blip r:embed="rId10" cstate="print"/>
          <a:srcRect l="12500" r="14166"/>
          <a:stretch>
            <a:fillRect/>
          </a:stretch>
        </p:blipFill>
        <p:spPr>
          <a:xfrm>
            <a:off x="2483768" y="4077072"/>
            <a:ext cx="2673784" cy="2430109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4584" name="Скругленный прямоугольник 6"/>
          <p:cNvSpPr>
            <a:spLocks noChangeArrowheads="1"/>
          </p:cNvSpPr>
          <p:nvPr/>
        </p:nvSpPr>
        <p:spPr bwMode="auto">
          <a:xfrm>
            <a:off x="5157552" y="1916113"/>
            <a:ext cx="3980098" cy="4068796"/>
          </a:xfrm>
          <a:prstGeom prst="roundRect">
            <a:avLst>
              <a:gd name="adj" fmla="val 16667"/>
            </a:avLst>
          </a:prstGeom>
          <a:solidFill>
            <a:srgbClr val="D9F9D7"/>
          </a:solidFill>
          <a:ln w="28575" cmpd="thickThin" algn="ctr">
            <a:solidFill>
              <a:srgbClr val="339933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 u="sng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Цель осмотра</a:t>
            </a:r>
            <a:r>
              <a:rPr lang="ru-RU" sz="3200" b="1" u="sng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algn="ctr"/>
            <a:endParaRPr lang="ru-RU" sz="2800" b="1" dirty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32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выявление </a:t>
            </a:r>
            <a:r>
              <a:rPr lang="ru-RU" sz="32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пигментных;</a:t>
            </a:r>
            <a:endParaRPr lang="ru-RU" sz="32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бородавчатых </a:t>
            </a:r>
            <a:r>
              <a:rPr lang="ru-RU" sz="32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и узелковых образований, </a:t>
            </a:r>
            <a:r>
              <a:rPr lang="ru-RU" sz="32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изъязвлений.</a:t>
            </a:r>
            <a:endParaRPr lang="ru-RU" sz="32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5"/>
          <p:cNvSpPr txBox="1">
            <a:spLocks noChangeArrowheads="1"/>
          </p:cNvSpPr>
          <p:nvPr/>
        </p:nvSpPr>
        <p:spPr bwMode="auto">
          <a:xfrm>
            <a:off x="539750" y="549275"/>
            <a:ext cx="8353425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ОСМОТР КОЖИ</a:t>
            </a:r>
          </a:p>
        </p:txBody>
      </p:sp>
      <p:grpSp>
        <p:nvGrpSpPr>
          <p:cNvPr id="25603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25607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25610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611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5608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pic>
        <p:nvPicPr>
          <p:cNvPr id="12" name="Рисунок 11" descr="melanoma-kozhy-lechenie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3026" y="1635869"/>
            <a:ext cx="4401830" cy="3960440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5605" name="Скругленный прямоугольник 8"/>
          <p:cNvSpPr>
            <a:spLocks noChangeArrowheads="1"/>
          </p:cNvSpPr>
          <p:nvPr/>
        </p:nvSpPr>
        <p:spPr bwMode="auto">
          <a:xfrm>
            <a:off x="4932040" y="2243147"/>
            <a:ext cx="3961135" cy="4176713"/>
          </a:xfrm>
          <a:prstGeom prst="roundRect">
            <a:avLst>
              <a:gd name="adj" fmla="val 16667"/>
            </a:avLst>
          </a:prstGeom>
          <a:solidFill>
            <a:srgbClr val="D9F9D7"/>
          </a:solidFill>
          <a:ln w="28575" cmpd="thickThin" algn="ctr">
            <a:solidFill>
              <a:srgbClr val="339933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u="sng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Локализация:</a:t>
            </a:r>
          </a:p>
          <a:p>
            <a:pPr algn="ctr"/>
            <a:endParaRPr lang="ru-RU" sz="2800" b="1" dirty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32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кожа </a:t>
            </a:r>
            <a:r>
              <a:rPr lang="ru-RU" sz="32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живота;</a:t>
            </a:r>
            <a:endParaRPr lang="ru-RU" sz="32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спины;</a:t>
            </a:r>
            <a:endParaRPr lang="ru-RU" sz="32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32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верхних и нижних </a:t>
            </a:r>
            <a:r>
              <a:rPr lang="ru-RU" sz="32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конечностей.</a:t>
            </a:r>
            <a:endParaRPr lang="ru-RU" sz="32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6" name="Скругленная прямоугольная выноска 5"/>
          <p:cNvSpPr>
            <a:spLocks noChangeArrowheads="1"/>
          </p:cNvSpPr>
          <p:nvPr/>
        </p:nvSpPr>
        <p:spPr bwMode="auto">
          <a:xfrm>
            <a:off x="3995738" y="1412776"/>
            <a:ext cx="4000500" cy="446187"/>
          </a:xfrm>
          <a:prstGeom prst="wedgeRoundRectCallout">
            <a:avLst>
              <a:gd name="adj1" fmla="val -37065"/>
              <a:gd name="adj2" fmla="val 113204"/>
              <a:gd name="adj3" fmla="val 16667"/>
            </a:avLst>
          </a:prstGeom>
          <a:solidFill>
            <a:srgbClr val="D9F9D7"/>
          </a:solidFill>
          <a:ln w="28575" cmpd="thickThin" algn="ctr">
            <a:solidFill>
              <a:srgbClr val="339933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u="sng">
                <a:solidFill>
                  <a:srgbClr val="C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МЕЛАНОМА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Box 5"/>
          <p:cNvSpPr txBox="1">
            <a:spLocks noChangeArrowheads="1"/>
          </p:cNvSpPr>
          <p:nvPr/>
        </p:nvSpPr>
        <p:spPr bwMode="auto">
          <a:xfrm>
            <a:off x="539750" y="692150"/>
            <a:ext cx="8353425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ПАЛЬПАЦИЯ ЛИМФАТИЧЕСКИХ УЗЛОВ</a:t>
            </a:r>
          </a:p>
        </p:txBody>
      </p:sp>
      <p:grpSp>
        <p:nvGrpSpPr>
          <p:cNvPr id="26627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26632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2663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636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6633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pic>
        <p:nvPicPr>
          <p:cNvPr id="12" name="Рисунок 11" descr="hipotiroidism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7504" y="1268760"/>
            <a:ext cx="2643207" cy="2286015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Рисунок 12" descr="beba25deef966d6816093e38d989b9ca.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55775" y="2564904"/>
            <a:ext cx="2628141" cy="2286016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Рисунок 13" descr="prichini_uvelichenia_limfouzlov_u_rebenka-2.jpg"/>
          <p:cNvPicPr>
            <a:picLocks noChangeAspect="1"/>
          </p:cNvPicPr>
          <p:nvPr/>
        </p:nvPicPr>
        <p:blipFill>
          <a:blip r:embed="rId9" cstate="print"/>
          <a:srcRect r="3571" b="12707"/>
          <a:stretch>
            <a:fillRect/>
          </a:stretch>
        </p:blipFill>
        <p:spPr>
          <a:xfrm>
            <a:off x="107504" y="3861048"/>
            <a:ext cx="2756917" cy="2581281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6631" name="Скругленный прямоугольник 6"/>
          <p:cNvSpPr>
            <a:spLocks noChangeArrowheads="1"/>
          </p:cNvSpPr>
          <p:nvPr/>
        </p:nvSpPr>
        <p:spPr bwMode="auto">
          <a:xfrm>
            <a:off x="5364088" y="1557338"/>
            <a:ext cx="3773562" cy="4721225"/>
          </a:xfrm>
          <a:prstGeom prst="roundRect">
            <a:avLst>
              <a:gd name="adj" fmla="val 16667"/>
            </a:avLst>
          </a:prstGeom>
          <a:solidFill>
            <a:srgbClr val="D9F9D7"/>
          </a:solidFill>
          <a:ln w="28575" cmpd="thickThin" algn="ctr">
            <a:solidFill>
              <a:srgbClr val="339933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u="sng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Пораженные метастазами </a:t>
            </a:r>
            <a:r>
              <a:rPr lang="ru-RU" sz="2800" b="1" u="sng" dirty="0" err="1" smtClean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лимфоузлы</a:t>
            </a:r>
            <a:r>
              <a:rPr lang="ru-RU" sz="2800" b="1" u="sng" dirty="0" smtClean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:</a:t>
            </a:r>
            <a:endParaRPr lang="ru-RU" sz="2800" b="1" u="sng" dirty="0" smtClean="0">
              <a:solidFill>
                <a:srgbClr val="C00000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2800" b="1" u="sng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плотные;</a:t>
            </a:r>
            <a:endParaRPr lang="ru-RU" sz="32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32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неподвижные образования различной </a:t>
            </a:r>
            <a:r>
              <a:rPr lang="ru-RU" sz="32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величины.</a:t>
            </a:r>
            <a:endParaRPr lang="ru-RU" sz="32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Box 5"/>
          <p:cNvSpPr txBox="1">
            <a:spLocks noChangeArrowheads="1"/>
          </p:cNvSpPr>
          <p:nvPr/>
        </p:nvSpPr>
        <p:spPr bwMode="auto">
          <a:xfrm>
            <a:off x="539750" y="692150"/>
            <a:ext cx="8353425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ПАЛЬПАЦИЯ ЩИТОВИДНОЙ ЖЕЛЕЗЫ</a:t>
            </a:r>
          </a:p>
        </p:txBody>
      </p:sp>
      <p:grpSp>
        <p:nvGrpSpPr>
          <p:cNvPr id="27651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27656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27659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660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7657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pic>
        <p:nvPicPr>
          <p:cNvPr id="12" name="Рисунок 2" descr="simptomy-schitovidk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0308" y="1494882"/>
            <a:ext cx="2382830" cy="2232546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Рисунок 12" descr="shutterstock_7906093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312398" y="2780927"/>
            <a:ext cx="2398811" cy="2125227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Рисунок 13" descr="uvelichennyie-limfouzlyi-na-shee1.jpg"/>
          <p:cNvPicPr>
            <a:picLocks noChangeAspect="1"/>
          </p:cNvPicPr>
          <p:nvPr/>
        </p:nvPicPr>
        <p:blipFill>
          <a:blip r:embed="rId9" cstate="print">
            <a:lum bright="10000"/>
          </a:blip>
          <a:srcRect l="4791"/>
          <a:stretch>
            <a:fillRect/>
          </a:stretch>
        </p:blipFill>
        <p:spPr>
          <a:xfrm>
            <a:off x="133350" y="4178622"/>
            <a:ext cx="2628586" cy="2421128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7655" name="Скругленный прямоугольник 6"/>
          <p:cNvSpPr>
            <a:spLocks noChangeArrowheads="1"/>
          </p:cNvSpPr>
          <p:nvPr/>
        </p:nvSpPr>
        <p:spPr bwMode="auto">
          <a:xfrm>
            <a:off x="4932040" y="1628800"/>
            <a:ext cx="3960440" cy="4752975"/>
          </a:xfrm>
          <a:prstGeom prst="roundRect">
            <a:avLst>
              <a:gd name="adj" fmla="val 16667"/>
            </a:avLst>
          </a:prstGeom>
          <a:solidFill>
            <a:srgbClr val="D9F9D7"/>
          </a:solidFill>
          <a:ln w="28575" cmpd="thickThin" algn="ctr">
            <a:solidFill>
              <a:srgbClr val="339933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 sz="2800" b="1" u="sng" dirty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endParaRPr lang="ru-RU" sz="2800" b="1" u="sng" dirty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endParaRPr lang="ru-RU" sz="2800" b="1" u="sng" dirty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r>
              <a:rPr lang="ru-RU" sz="2800" b="1" u="sng" dirty="0">
                <a:solidFill>
                  <a:srgbClr val="C00000"/>
                </a:solidFill>
                <a:latin typeface="+mj-lt"/>
              </a:rPr>
              <a:t>При наличии предопухолевых заболеваний и </a:t>
            </a:r>
            <a:r>
              <a:rPr lang="ru-RU" sz="2800" b="1" u="sng" dirty="0" smtClean="0">
                <a:solidFill>
                  <a:srgbClr val="C00000"/>
                </a:solidFill>
                <a:latin typeface="+mj-lt"/>
              </a:rPr>
              <a:t>опухолей</a:t>
            </a:r>
          </a:p>
          <a:p>
            <a:pPr algn="ctr"/>
            <a:endParaRPr lang="ru-RU" sz="2800" b="1" u="sng" dirty="0">
              <a:solidFill>
                <a:srgbClr val="C00000"/>
              </a:solidFill>
              <a:latin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32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диффузное или локальное </a:t>
            </a:r>
            <a:r>
              <a:rPr lang="ru-RU" sz="32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уплотнение;</a:t>
            </a:r>
            <a:endParaRPr lang="ru-RU" sz="32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3200" b="1" dirty="0" err="1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ассиметрия</a:t>
            </a:r>
            <a:r>
              <a:rPr lang="ru-RU" sz="32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32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железы.</a:t>
            </a:r>
            <a:endParaRPr lang="ru-RU" sz="32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2800" b="1" dirty="0">
              <a:solidFill>
                <a:srgbClr val="002060"/>
              </a:solidFill>
              <a:latin typeface="Arial Unicode MS" pitchFamily="34" charset="-128"/>
            </a:endParaRPr>
          </a:p>
          <a:p>
            <a:pPr algn="ctr"/>
            <a:endParaRPr lang="ru-RU" sz="2000" b="1" u="sng" dirty="0">
              <a:solidFill>
                <a:srgbClr val="C00000"/>
              </a:solidFill>
              <a:latin typeface="Arial Unicode MS" pitchFamily="34" charset="-128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Box 5"/>
          <p:cNvSpPr txBox="1">
            <a:spLocks noChangeArrowheads="1"/>
          </p:cNvSpPr>
          <p:nvPr/>
        </p:nvSpPr>
        <p:spPr bwMode="auto">
          <a:xfrm>
            <a:off x="539750" y="692150"/>
            <a:ext cx="8353425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ОСМОТР ЖИВОТА</a:t>
            </a:r>
          </a:p>
        </p:txBody>
      </p:sp>
      <p:grpSp>
        <p:nvGrpSpPr>
          <p:cNvPr id="28675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28678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28681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682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8679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pic>
        <p:nvPicPr>
          <p:cNvPr id="12" name="Рисунок 11" descr="1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1750" y="1870057"/>
            <a:ext cx="3515723" cy="3286149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8677" name="Скругленный прямоугольник 3"/>
          <p:cNvSpPr>
            <a:spLocks noChangeArrowheads="1"/>
          </p:cNvSpPr>
          <p:nvPr/>
        </p:nvSpPr>
        <p:spPr bwMode="auto">
          <a:xfrm>
            <a:off x="3707904" y="1443757"/>
            <a:ext cx="5223371" cy="5081587"/>
          </a:xfrm>
          <a:prstGeom prst="roundRect">
            <a:avLst>
              <a:gd name="adj" fmla="val 16667"/>
            </a:avLst>
          </a:prstGeom>
          <a:solidFill>
            <a:srgbClr val="D9F9D7"/>
          </a:solidFill>
          <a:ln w="28575" cmpd="thickThin" algn="ctr">
            <a:solidFill>
              <a:srgbClr val="339933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Необходимо </a:t>
            </a:r>
            <a:endParaRPr lang="ru-RU" sz="2800" b="1" u="sng" dirty="0">
              <a:solidFill>
                <a:srgbClr val="C00000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sz="2800" b="1" u="sng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обращать внимание: </a:t>
            </a:r>
          </a:p>
          <a:p>
            <a:pPr algn="ctr"/>
            <a:endParaRPr lang="ru-RU" sz="800" b="1" u="sng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на величину и </a:t>
            </a: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форму;</a:t>
            </a:r>
            <a:endParaRPr lang="ru-RU" sz="28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наличие </a:t>
            </a:r>
            <a:r>
              <a:rPr lang="ru-RU" sz="2800" b="1" dirty="0" err="1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ассиметрии</a:t>
            </a: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;</a:t>
            </a:r>
            <a:endParaRPr lang="ru-RU" sz="28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изменение </a:t>
            </a:r>
            <a:r>
              <a:rPr lang="ru-RU" sz="28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сосудистого рисунка </a:t>
            </a: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кожи;</a:t>
            </a:r>
            <a:endParaRPr lang="ru-RU" sz="28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состояние </a:t>
            </a: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пупка;</a:t>
            </a:r>
            <a:endParaRPr lang="ru-RU" sz="28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участие </a:t>
            </a:r>
            <a:r>
              <a:rPr lang="ru-RU" sz="28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живота в акте </a:t>
            </a: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дыхания. </a:t>
            </a:r>
            <a:endParaRPr lang="ru-RU" sz="2800" b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Box 5"/>
          <p:cNvSpPr txBox="1">
            <a:spLocks noChangeArrowheads="1"/>
          </p:cNvSpPr>
          <p:nvPr/>
        </p:nvSpPr>
        <p:spPr bwMode="auto">
          <a:xfrm>
            <a:off x="539750" y="692150"/>
            <a:ext cx="8353425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ОБСЛЕДОВАНИЕ МОЛОЧНЫХ </a:t>
            </a:r>
            <a:r>
              <a:rPr lang="ru-RU" sz="3200" b="1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ЖЕЛЕЗ  </a:t>
            </a:r>
            <a:r>
              <a:rPr lang="ru-RU" sz="3200" b="1" smtClean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   </a:t>
            </a:r>
          </a:p>
          <a:p>
            <a:pPr algn="ctr">
              <a:lnSpc>
                <a:spcPct val="110000"/>
              </a:lnSpc>
            </a:pPr>
            <a:r>
              <a:rPr lang="ru-RU" sz="3200" b="1" smtClean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У </a:t>
            </a: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ЖЕНЩИН</a:t>
            </a:r>
          </a:p>
        </p:txBody>
      </p:sp>
      <p:grpSp>
        <p:nvGrpSpPr>
          <p:cNvPr id="29699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29705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29708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709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9706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pic>
        <p:nvPicPr>
          <p:cNvPr id="12" name="Рисунок 11" descr="imagччe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0926" y="1412776"/>
            <a:ext cx="1895852" cy="1705800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Рисунок 12" descr="1366657408_mammolog.jpg"/>
          <p:cNvPicPr>
            <a:picLocks noChangeAspect="1"/>
          </p:cNvPicPr>
          <p:nvPr/>
        </p:nvPicPr>
        <p:blipFill>
          <a:blip r:embed="rId8" cstate="print"/>
          <a:srcRect b="9999"/>
          <a:stretch>
            <a:fillRect/>
          </a:stretch>
        </p:blipFill>
        <p:spPr>
          <a:xfrm>
            <a:off x="2286778" y="2265676"/>
            <a:ext cx="1858531" cy="2500699"/>
          </a:xfrm>
          <a:prstGeom prst="ellipse">
            <a:avLst/>
          </a:prstGeom>
          <a:ln w="12700">
            <a:solidFill>
              <a:srgbClr val="339933"/>
            </a:solidFill>
          </a:ln>
        </p:spPr>
      </p:pic>
      <p:pic>
        <p:nvPicPr>
          <p:cNvPr id="14" name="Рисунок 13" descr="rak-grudi-plosh.jpg"/>
          <p:cNvPicPr>
            <a:picLocks noChangeAspect="1"/>
          </p:cNvPicPr>
          <p:nvPr/>
        </p:nvPicPr>
        <p:blipFill>
          <a:blip r:embed="rId9" cstate="print"/>
          <a:srcRect r="13243"/>
          <a:stretch>
            <a:fillRect/>
          </a:stretch>
        </p:blipFill>
        <p:spPr>
          <a:xfrm>
            <a:off x="18840" y="3212976"/>
            <a:ext cx="1952154" cy="1837610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" name="Рисунок 14" descr="Pedzheta_rak.jpg"/>
          <p:cNvPicPr>
            <a:picLocks noChangeAspect="1"/>
          </p:cNvPicPr>
          <p:nvPr/>
        </p:nvPicPr>
        <p:blipFill>
          <a:blip r:embed="rId10" cstate="print"/>
          <a:srcRect r="10937" b="8333"/>
          <a:stretch>
            <a:fillRect/>
          </a:stretch>
        </p:blipFill>
        <p:spPr>
          <a:xfrm>
            <a:off x="1268411" y="4810883"/>
            <a:ext cx="2036734" cy="1807584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9704" name="Скругленный прямоугольник 2"/>
          <p:cNvSpPr>
            <a:spLocks noChangeArrowheads="1"/>
          </p:cNvSpPr>
          <p:nvPr/>
        </p:nvSpPr>
        <p:spPr bwMode="auto">
          <a:xfrm>
            <a:off x="4716462" y="1868487"/>
            <a:ext cx="4032251" cy="4632325"/>
          </a:xfrm>
          <a:prstGeom prst="roundRect">
            <a:avLst>
              <a:gd name="adj" fmla="val 16667"/>
            </a:avLst>
          </a:prstGeom>
          <a:solidFill>
            <a:srgbClr val="D9F9D7"/>
          </a:solidFill>
          <a:ln w="28575" cmpd="thickThin" algn="ctr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Признаки </a:t>
            </a:r>
            <a:r>
              <a:rPr lang="ru-RU" sz="2800" b="1" u="sng" dirty="0">
                <a:solidFill>
                  <a:srgbClr val="C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ЗНО:</a:t>
            </a:r>
          </a:p>
          <a:p>
            <a:pPr algn="ctr"/>
            <a:endParaRPr lang="ru-RU" sz="2800" b="1" u="sng" dirty="0">
              <a:solidFill>
                <a:srgbClr val="C000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трещины;</a:t>
            </a:r>
            <a:endParaRPr lang="ru-RU" sz="28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выделения;</a:t>
            </a:r>
            <a:endParaRPr lang="ru-RU" sz="28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корочки;</a:t>
            </a:r>
            <a:endParaRPr lang="ru-RU" sz="28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втяжение </a:t>
            </a: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соска;</a:t>
            </a:r>
            <a:endParaRPr lang="ru-RU" sz="28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кожа </a:t>
            </a:r>
            <a:r>
              <a:rPr lang="ru-RU" sz="28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в виде лимонной </a:t>
            </a: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корки.</a:t>
            </a:r>
            <a:endParaRPr lang="ru-RU" sz="28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Box 5"/>
          <p:cNvSpPr txBox="1">
            <a:spLocks noChangeArrowheads="1"/>
          </p:cNvSpPr>
          <p:nvPr/>
        </p:nvSpPr>
        <p:spPr bwMode="auto">
          <a:xfrm>
            <a:off x="539750" y="620688"/>
            <a:ext cx="83534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ОБСЛЕДОВАНИЕ </a:t>
            </a:r>
          </a:p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ЖЕНСКИХ ПОЛОВЫХ ОРГАНОВ</a:t>
            </a:r>
          </a:p>
        </p:txBody>
      </p:sp>
      <p:grpSp>
        <p:nvGrpSpPr>
          <p:cNvPr id="30723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30727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30730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731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30728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pic>
        <p:nvPicPr>
          <p:cNvPr id="12" name="Рисунок 11" descr="vaginoz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9512" y="1844824"/>
            <a:ext cx="2259390" cy="2263773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Рисунок 12" descr="gineko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725019" y="3737127"/>
            <a:ext cx="2843806" cy="2564036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0726" name="Скругленный прямоугольник 7"/>
          <p:cNvSpPr>
            <a:spLocks noChangeArrowheads="1"/>
          </p:cNvSpPr>
          <p:nvPr/>
        </p:nvSpPr>
        <p:spPr bwMode="auto">
          <a:xfrm>
            <a:off x="4853680" y="2036909"/>
            <a:ext cx="4039495" cy="4143375"/>
          </a:xfrm>
          <a:prstGeom prst="roundRect">
            <a:avLst>
              <a:gd name="adj" fmla="val 16667"/>
            </a:avLst>
          </a:prstGeom>
          <a:solidFill>
            <a:srgbClr val="D9F9D7"/>
          </a:solidFill>
          <a:ln w="28575" cmpd="thickThin" algn="ctr">
            <a:solidFill>
              <a:srgbClr val="339933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При осмотре</a:t>
            </a: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800" b="1" u="sng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с помощью зеркал выявляются: </a:t>
            </a:r>
          </a:p>
          <a:p>
            <a:pPr algn="ctr"/>
            <a:endParaRPr lang="ru-RU" sz="2800" b="1" u="sng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30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эрозии;</a:t>
            </a:r>
            <a:endParaRPr lang="ru-RU" sz="3000" b="1" dirty="0" smtClean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30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лейкоплакии;</a:t>
            </a:r>
            <a:endParaRPr lang="ru-RU" sz="30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30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рак </a:t>
            </a:r>
            <a:r>
              <a:rPr lang="ru-RU" sz="30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шейки </a:t>
            </a:r>
            <a:r>
              <a:rPr lang="ru-RU" sz="30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матки.</a:t>
            </a:r>
            <a:endParaRPr lang="ru-RU" sz="3000" b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TextBox 5"/>
          <p:cNvSpPr txBox="1">
            <a:spLocks noChangeArrowheads="1"/>
          </p:cNvSpPr>
          <p:nvPr/>
        </p:nvSpPr>
        <p:spPr bwMode="auto">
          <a:xfrm>
            <a:off x="539750" y="692150"/>
            <a:ext cx="8353425" cy="606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ЦИТОЛОГИЧЕСКИЙ СКРИНИНГ</a:t>
            </a:r>
          </a:p>
        </p:txBody>
      </p:sp>
      <p:grpSp>
        <p:nvGrpSpPr>
          <p:cNvPr id="31747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31753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31756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757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31754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pic>
        <p:nvPicPr>
          <p:cNvPr id="12" name="Рисунок 6" descr="щетка в матке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569" y="1897051"/>
            <a:ext cx="2000232" cy="1803119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Рисунок 7" descr="инструкция для взятия мазка.jpg"/>
          <p:cNvPicPr>
            <a:picLocks noChangeAspect="1"/>
          </p:cNvPicPr>
          <p:nvPr/>
        </p:nvPicPr>
        <p:blipFill>
          <a:blip r:embed="rId8" cstate="print"/>
          <a:srcRect l="33064" t="32292" r="40321" b="50000"/>
          <a:stretch>
            <a:fillRect/>
          </a:stretch>
        </p:blipFill>
        <p:spPr bwMode="auto">
          <a:xfrm>
            <a:off x="2412985" y="1898638"/>
            <a:ext cx="2075749" cy="1857389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Рисунок 7" descr="инструкция для взятия мазка.jpg"/>
          <p:cNvPicPr>
            <a:picLocks noChangeAspect="1"/>
          </p:cNvPicPr>
          <p:nvPr/>
        </p:nvPicPr>
        <p:blipFill>
          <a:blip r:embed="rId8" cstate="print"/>
          <a:srcRect l="33064" t="55208" r="41531" b="28125"/>
          <a:stretch>
            <a:fillRect/>
          </a:stretch>
        </p:blipFill>
        <p:spPr bwMode="auto">
          <a:xfrm>
            <a:off x="4729164" y="1825614"/>
            <a:ext cx="1996134" cy="1785950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" name="Рисунок 8" descr="инструкция для взятия мазка.jpg"/>
          <p:cNvPicPr>
            <a:picLocks noChangeAspect="1"/>
          </p:cNvPicPr>
          <p:nvPr/>
        </p:nvPicPr>
        <p:blipFill>
          <a:blip r:embed="rId8" cstate="print"/>
          <a:srcRect l="66936" t="54938" r="6451" b="28125"/>
          <a:stretch>
            <a:fillRect/>
          </a:stretch>
        </p:blipFill>
        <p:spPr bwMode="auto">
          <a:xfrm>
            <a:off x="6921517" y="1895464"/>
            <a:ext cx="2000232" cy="1731325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1752" name="Скругленный прямоугольник 6"/>
          <p:cNvSpPr>
            <a:spLocks noChangeArrowheads="1"/>
          </p:cNvSpPr>
          <p:nvPr/>
        </p:nvSpPr>
        <p:spPr bwMode="auto">
          <a:xfrm>
            <a:off x="539751" y="4437112"/>
            <a:ext cx="8381998" cy="1995438"/>
          </a:xfrm>
          <a:prstGeom prst="roundRect">
            <a:avLst>
              <a:gd name="adj" fmla="val 16667"/>
            </a:avLst>
          </a:prstGeom>
          <a:solidFill>
            <a:srgbClr val="D9F9D7"/>
          </a:solidFill>
          <a:ln w="28575" cmpd="thickThin" algn="ctr">
            <a:solidFill>
              <a:srgbClr val="339933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 sz="2800" b="1" u="sng" dirty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endParaRPr lang="ru-RU" sz="2800" b="1" u="sng" dirty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endParaRPr lang="ru-RU" sz="2800" b="1" u="sng" dirty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endParaRPr lang="ru-RU" sz="2800" b="1" u="sng" dirty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Calibri" pitchFamily="34" charset="0"/>
              </a:rPr>
              <a:t>Обязательным условием для получения клеточного материала для цитологической диагностики является взятие мазков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Calibri" pitchFamily="34" charset="0"/>
              </a:rPr>
              <a:t>до </a:t>
            </a:r>
            <a:r>
              <a:rPr lang="ru-RU" sz="2800" b="1" dirty="0" err="1">
                <a:solidFill>
                  <a:srgbClr val="C00000"/>
                </a:solidFill>
                <a:latin typeface="Calibri" pitchFamily="34" charset="0"/>
              </a:rPr>
              <a:t>бимануального</a:t>
            </a:r>
            <a:r>
              <a:rPr lang="ru-RU" sz="2800" b="1" dirty="0">
                <a:solidFill>
                  <a:srgbClr val="C00000"/>
                </a:solidFill>
                <a:latin typeface="Calibri" pitchFamily="34" charset="0"/>
              </a:rPr>
              <a:t> исследования</a:t>
            </a:r>
          </a:p>
          <a:p>
            <a:pPr algn="ctr"/>
            <a:endParaRPr lang="ru-RU" sz="2800" b="1" u="sng" dirty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endParaRPr lang="ru-RU" sz="2800" b="1" dirty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endParaRPr lang="ru-RU" sz="2800" b="1" u="sng" dirty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extBox 5"/>
          <p:cNvSpPr txBox="1">
            <a:spLocks noChangeArrowheads="1"/>
          </p:cNvSpPr>
          <p:nvPr/>
        </p:nvSpPr>
        <p:spPr bwMode="auto">
          <a:xfrm>
            <a:off x="539750" y="692150"/>
            <a:ext cx="83534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ДВУРУЧНОЕ </a:t>
            </a:r>
          </a:p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ГИНЕКОЛОГИЧЕСКОЕ ОБСЛЕДОВАНИЕ</a:t>
            </a:r>
          </a:p>
        </p:txBody>
      </p:sp>
      <p:grpSp>
        <p:nvGrpSpPr>
          <p:cNvPr id="32771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32774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32777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778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327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pic>
        <p:nvPicPr>
          <p:cNvPr id="12" name="Рисунок 2" descr="pco2.jpg"/>
          <p:cNvPicPr>
            <a:picLocks noChangeAspect="1"/>
          </p:cNvPicPr>
          <p:nvPr/>
        </p:nvPicPr>
        <p:blipFill>
          <a:blip r:embed="rId7" cstate="print"/>
          <a:srcRect t="4254"/>
          <a:stretch>
            <a:fillRect/>
          </a:stretch>
        </p:blipFill>
        <p:spPr>
          <a:xfrm>
            <a:off x="72367" y="2636912"/>
            <a:ext cx="3008908" cy="2803979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2773" name="Скругленный прямоугольник 3"/>
          <p:cNvSpPr>
            <a:spLocks noChangeArrowheads="1"/>
          </p:cNvSpPr>
          <p:nvPr/>
        </p:nvSpPr>
        <p:spPr bwMode="auto">
          <a:xfrm>
            <a:off x="3081275" y="2204864"/>
            <a:ext cx="6056375" cy="4104456"/>
          </a:xfrm>
          <a:prstGeom prst="roundRect">
            <a:avLst>
              <a:gd name="adj" fmla="val 16667"/>
            </a:avLst>
          </a:prstGeom>
          <a:solidFill>
            <a:srgbClr val="D9F9D7"/>
          </a:solidFill>
          <a:ln w="28575" cmpd="thickThin" algn="ctr">
            <a:solidFill>
              <a:srgbClr val="339933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Необходимо </a:t>
            </a: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обращать </a:t>
            </a:r>
            <a:r>
              <a:rPr lang="ru-RU" sz="2800" b="1" u="sng" dirty="0">
                <a:solidFill>
                  <a:srgbClr val="C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внимание на</a:t>
            </a:r>
            <a:r>
              <a:rPr lang="ru-RU" sz="2800" b="1" u="sng" dirty="0" smtClean="0">
                <a:solidFill>
                  <a:srgbClr val="C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algn="ctr"/>
            <a:endParaRPr lang="ru-RU" sz="2800" b="1" u="sng" dirty="0">
              <a:solidFill>
                <a:srgbClr val="C000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6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величину и форму шейки </a:t>
            </a:r>
            <a:r>
              <a:rPr lang="ru-RU" sz="26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матки; </a:t>
            </a:r>
            <a:endParaRPr lang="ru-RU" sz="26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6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ее плотность, </a:t>
            </a:r>
            <a:r>
              <a:rPr lang="ru-RU" sz="26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величину; </a:t>
            </a:r>
          </a:p>
          <a:p>
            <a:pPr marL="357188" indent="-357188"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форму</a:t>
            </a:r>
            <a:r>
              <a:rPr lang="ru-RU" sz="26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, консистенцию </a:t>
            </a:r>
            <a:r>
              <a:rPr lang="ru-RU" sz="26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6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                       </a:t>
            </a:r>
            <a:r>
              <a:rPr lang="ru-RU" sz="26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и подвижность; </a:t>
            </a:r>
            <a:endParaRPr lang="ru-RU" sz="26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6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положение матки в малом </a:t>
            </a:r>
            <a:r>
              <a:rPr lang="ru-RU" sz="26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тазу.</a:t>
            </a:r>
            <a:endParaRPr lang="ru-RU" sz="26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extBox 5"/>
          <p:cNvSpPr txBox="1">
            <a:spLocks noChangeArrowheads="1"/>
          </p:cNvSpPr>
          <p:nvPr/>
        </p:nvSpPr>
        <p:spPr bwMode="auto">
          <a:xfrm>
            <a:off x="539750" y="692150"/>
            <a:ext cx="83534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РЕЗУЛЬТАТЫ </a:t>
            </a:r>
          </a:p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ЦИТОЛОГИЧЕСКОГО СКРИНИНГА</a:t>
            </a:r>
          </a:p>
        </p:txBody>
      </p:sp>
      <p:grpSp>
        <p:nvGrpSpPr>
          <p:cNvPr id="33795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33805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33808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3809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33806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sp>
        <p:nvSpPr>
          <p:cNvPr id="12" name="Скругленный прямоугольник 2"/>
          <p:cNvSpPr/>
          <p:nvPr/>
        </p:nvSpPr>
        <p:spPr>
          <a:xfrm>
            <a:off x="289050" y="2133600"/>
            <a:ext cx="3071812" cy="9286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4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Цитограмма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без особенностей»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7612" y="3644900"/>
            <a:ext cx="3143250" cy="9286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«Воспалительный процесс»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9512" y="5143500"/>
            <a:ext cx="3214688" cy="928688"/>
          </a:xfrm>
          <a:prstGeom prst="roundRect">
            <a:avLst/>
          </a:prstGeom>
          <a:gradFill flip="none" rotWithShape="1">
            <a:gsLst>
              <a:gs pos="0">
                <a:srgbClr val="FF9797">
                  <a:tint val="66000"/>
                  <a:satMod val="160000"/>
                </a:srgbClr>
              </a:gs>
              <a:gs pos="50000">
                <a:srgbClr val="FF9797">
                  <a:tint val="44500"/>
                  <a:satMod val="160000"/>
                </a:srgbClr>
              </a:gs>
              <a:gs pos="100000">
                <a:srgbClr val="FF9797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FF9797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Рак и </a:t>
            </a:r>
            <a:r>
              <a:rPr lang="ru-RU" sz="24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предраковые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заболевания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148064" y="2133600"/>
            <a:ext cx="3816424" cy="9286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РЕГИСТРАТУРА</a:t>
            </a:r>
          </a:p>
        </p:txBody>
      </p:sp>
      <p:sp>
        <p:nvSpPr>
          <p:cNvPr id="17" name="Скругленный прямоугольник 12"/>
          <p:cNvSpPr/>
          <p:nvPr/>
        </p:nvSpPr>
        <p:spPr>
          <a:xfrm>
            <a:off x="5148064" y="3644900"/>
            <a:ext cx="3816424" cy="9286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ЖЕНСКАЯ КОНСУЛЬТАЦИЯ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148064" y="5085184"/>
            <a:ext cx="3816424" cy="1151532"/>
          </a:xfrm>
          <a:prstGeom prst="roundRect">
            <a:avLst/>
          </a:prstGeom>
          <a:gradFill flip="none" rotWithShape="1">
            <a:gsLst>
              <a:gs pos="0">
                <a:srgbClr val="FF9797">
                  <a:tint val="66000"/>
                  <a:satMod val="160000"/>
                </a:srgbClr>
              </a:gs>
              <a:gs pos="50000">
                <a:srgbClr val="FF9797">
                  <a:tint val="44500"/>
                  <a:satMod val="160000"/>
                </a:srgbClr>
              </a:gs>
              <a:gs pos="100000">
                <a:srgbClr val="FF9797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FF9797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ПЕРВИЧНЫЙ ОНКОЛОГИЧЕСКИЙ КАБИНЕТ</a:t>
            </a:r>
          </a:p>
        </p:txBody>
      </p:sp>
      <p:sp>
        <p:nvSpPr>
          <p:cNvPr id="19" name="AutoShape 20"/>
          <p:cNvSpPr>
            <a:spLocks noChangeArrowheads="1"/>
          </p:cNvSpPr>
          <p:nvPr/>
        </p:nvSpPr>
        <p:spPr bwMode="gray">
          <a:xfrm rot="16200000">
            <a:off x="3703589" y="1921148"/>
            <a:ext cx="1077912" cy="1357313"/>
          </a:xfrm>
          <a:prstGeom prst="downArrow">
            <a:avLst>
              <a:gd name="adj1" fmla="val 67093"/>
              <a:gd name="adj2" fmla="val 64050"/>
            </a:avLst>
          </a:prstGeom>
          <a:gradFill rotWithShape="1">
            <a:gsLst>
              <a:gs pos="0">
                <a:srgbClr val="7EDFFF"/>
              </a:gs>
              <a:gs pos="35001">
                <a:srgbClr val="A5E7FF"/>
              </a:gs>
              <a:gs pos="100000">
                <a:srgbClr val="D9F5FF"/>
              </a:gs>
            </a:gsLst>
            <a:lin ang="16200000" scaled="1"/>
          </a:gradFill>
          <a:ln w="6350" cap="rnd" algn="ctr">
            <a:solidFill>
              <a:srgbClr val="2BB3FC"/>
            </a:solidFill>
            <a:miter lim="800000"/>
            <a:headEnd/>
            <a:tailEnd/>
          </a:ln>
          <a:effectLst>
            <a:outerShdw dist="25000" dir="5400000" rotWithShape="0">
              <a:srgbClr val="000000">
                <a:alpha val="37999"/>
              </a:srgbClr>
            </a:outerShdw>
          </a:effectLst>
        </p:spPr>
        <p:txBody>
          <a:bodyPr vert="eaVert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dk1"/>
              </a:solidFill>
              <a:latin typeface="+mn-lt"/>
              <a:cs typeface="+mn-cs"/>
            </a:endParaRPr>
          </a:p>
        </p:txBody>
      </p:sp>
      <p:sp>
        <p:nvSpPr>
          <p:cNvPr id="20" name="AutoShape 20"/>
          <p:cNvSpPr>
            <a:spLocks noChangeArrowheads="1"/>
          </p:cNvSpPr>
          <p:nvPr/>
        </p:nvSpPr>
        <p:spPr bwMode="gray">
          <a:xfrm rot="16200000">
            <a:off x="3739308" y="3469481"/>
            <a:ext cx="1077912" cy="1285875"/>
          </a:xfrm>
          <a:prstGeom prst="downArrow">
            <a:avLst>
              <a:gd name="adj1" fmla="val 67093"/>
              <a:gd name="adj2" fmla="val 64054"/>
            </a:avLst>
          </a:prstGeom>
          <a:gradFill rotWithShape="1">
            <a:gsLst>
              <a:gs pos="0">
                <a:srgbClr val="9FFFB2"/>
              </a:gs>
              <a:gs pos="35001">
                <a:srgbClr val="BCFFC9"/>
              </a:gs>
              <a:gs pos="100000">
                <a:srgbClr val="E4FFE9"/>
              </a:gs>
            </a:gsLst>
            <a:lin ang="16200000" scaled="1"/>
          </a:gradFill>
          <a:ln w="6350" cap="rnd" algn="ctr">
            <a:solidFill>
              <a:srgbClr val="56CE74"/>
            </a:solidFill>
            <a:miter lim="800000"/>
            <a:headEnd/>
            <a:tailEnd/>
          </a:ln>
          <a:effectLst>
            <a:outerShdw dist="25000" dir="5400000" rotWithShape="0">
              <a:srgbClr val="000000">
                <a:alpha val="37999"/>
              </a:srgbClr>
            </a:outerShdw>
          </a:effectLst>
        </p:spPr>
        <p:txBody>
          <a:bodyPr vert="eaVert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dk1"/>
              </a:solidFill>
              <a:latin typeface="+mn-lt"/>
              <a:cs typeface="+mn-cs"/>
            </a:endParaRPr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gray">
          <a:xfrm rot="16200000">
            <a:off x="3775026" y="4945063"/>
            <a:ext cx="1077912" cy="1357312"/>
          </a:xfrm>
          <a:prstGeom prst="downArrow">
            <a:avLst>
              <a:gd name="adj1" fmla="val 67093"/>
              <a:gd name="adj2" fmla="val 64050"/>
            </a:avLst>
          </a:prstGeom>
          <a:gradFill rotWithShape="1">
            <a:gsLst>
              <a:gs pos="0">
                <a:srgbClr val="FFB1B1"/>
              </a:gs>
              <a:gs pos="50000">
                <a:srgbClr val="FFCDCD"/>
              </a:gs>
              <a:gs pos="100000">
                <a:srgbClr val="FFE6E6"/>
              </a:gs>
            </a:gsLst>
            <a:lin ang="16200000" scaled="1"/>
          </a:gradFill>
          <a:ln w="6350" cap="rnd" algn="ctr">
            <a:solidFill>
              <a:srgbClr val="FF9797"/>
            </a:solidFill>
            <a:miter lim="800000"/>
            <a:headEnd/>
            <a:tailEnd/>
          </a:ln>
          <a:effectLst>
            <a:outerShdw dist="25000" dir="5400000" rotWithShape="0">
              <a:srgbClr val="000000">
                <a:alpha val="37999"/>
              </a:srgbClr>
            </a:outerShdw>
          </a:effectLst>
        </p:spPr>
        <p:txBody>
          <a:bodyPr vert="eaVert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dk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5"/>
          <p:cNvSpPr txBox="1">
            <a:spLocks noChangeArrowheads="1"/>
          </p:cNvSpPr>
          <p:nvPr/>
        </p:nvSpPr>
        <p:spPr bwMode="auto">
          <a:xfrm>
            <a:off x="919633" y="549275"/>
            <a:ext cx="7828831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ПРОДОЛЖАЕТСЯ РОСТ ОНКОЛОГИЧЕСКИХ ЗАБОЛЕВАНИЙ</a:t>
            </a:r>
            <a:endParaRPr lang="ru-RU" sz="3200" b="1" dirty="0">
              <a:solidFill>
                <a:srgbClr val="C00000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4340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14341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14344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345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4342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pic>
        <p:nvPicPr>
          <p:cNvPr id="2050" name="Picture 2" descr="https://onkoexpert.ru/wp-content/uploads/2016/12/razmery-miomy-matki_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194" y="2366226"/>
            <a:ext cx="4868861" cy="3515319"/>
          </a:xfrm>
          <a:prstGeom prst="rect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protmen.ru/wp-content/uploads/2017/03/1079939-659x469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861125"/>
            <a:ext cx="1907574" cy="1357591"/>
          </a:xfrm>
          <a:prstGeom prst="rect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pbs.twimg.com/media/CGfpK51WwAAfaiP.jpg:larg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492896"/>
            <a:ext cx="1764163" cy="1343990"/>
          </a:xfrm>
          <a:prstGeom prst="rect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www.riadagestan.ru/upload/iblock/665/665b9bba928af94e9df312b2064f860d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1423"/>
          <a:stretch/>
        </p:blipFill>
        <p:spPr bwMode="auto">
          <a:xfrm>
            <a:off x="5220072" y="3528619"/>
            <a:ext cx="1907575" cy="1268533"/>
          </a:xfrm>
          <a:prstGeom prst="rect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schitovidka.su/wp-content/uploads/2017/02/vrednye-privychki-mogut-sprovotsirovat-zlokachestv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365104"/>
            <a:ext cx="1764163" cy="1296144"/>
          </a:xfrm>
          <a:prstGeom prst="rect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media.istockphoto.com/photos/radioactivity-sign-picture-id120757653?k=6&amp;m=120757653&amp;s=612x612&amp;w=0&amp;h=_zHwEE2_3lSX8slhtpderGmNjDBB9XDttU79A3LDKfU=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013176"/>
            <a:ext cx="1829578" cy="1372183"/>
          </a:xfrm>
          <a:prstGeom prst="rect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3520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TextBox 5"/>
          <p:cNvSpPr txBox="1">
            <a:spLocks noChangeArrowheads="1"/>
          </p:cNvSpPr>
          <p:nvPr/>
        </p:nvSpPr>
        <p:spPr bwMode="auto">
          <a:xfrm>
            <a:off x="539750" y="632991"/>
            <a:ext cx="8353425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ПРОФИЛАКТИЧЕСКИЙ ОСМОТР </a:t>
            </a:r>
          </a:p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МУЖЧИН</a:t>
            </a:r>
          </a:p>
        </p:txBody>
      </p:sp>
      <p:grpSp>
        <p:nvGrpSpPr>
          <p:cNvPr id="34819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34823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34826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827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34824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pic>
        <p:nvPicPr>
          <p:cNvPr id="12" name="Picture 1" descr="C:\Users\czantro\Desktop\12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8275" y="1831975"/>
            <a:ext cx="2264396" cy="1952196"/>
          </a:xfrm>
          <a:prstGeom prst="ellipse">
            <a:avLst/>
          </a:prstGeom>
          <a:noFill/>
          <a:ln w="12700">
            <a:solidFill>
              <a:srgbClr val="339933"/>
            </a:solidFill>
          </a:ln>
        </p:spPr>
      </p:pic>
      <p:pic>
        <p:nvPicPr>
          <p:cNvPr id="13" name="Picture 13" descr="cdc4aa5d77f3b9a0a8fceaeaf68a1e2b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3121" y="4340671"/>
            <a:ext cx="2447054" cy="1966627"/>
          </a:xfrm>
          <a:prstGeom prst="ellipse">
            <a:avLst/>
          </a:prstGeom>
          <a:noFill/>
          <a:ln w="12700">
            <a:solidFill>
              <a:srgbClr val="339933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34822" name="Скругленный прямоугольник 3"/>
          <p:cNvSpPr>
            <a:spLocks noChangeArrowheads="1"/>
          </p:cNvSpPr>
          <p:nvPr/>
        </p:nvSpPr>
        <p:spPr bwMode="auto">
          <a:xfrm>
            <a:off x="35496" y="1772816"/>
            <a:ext cx="6336704" cy="4765377"/>
          </a:xfrm>
          <a:prstGeom prst="roundRect">
            <a:avLst>
              <a:gd name="adj" fmla="val 16667"/>
            </a:avLst>
          </a:prstGeom>
          <a:solidFill>
            <a:srgbClr val="D9F9D7"/>
          </a:solidFill>
          <a:ln w="28575" cmpd="thickThin" algn="ctr">
            <a:solidFill>
              <a:srgbClr val="339933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spcAft>
                <a:spcPts val="600"/>
              </a:spcAft>
            </a:pPr>
            <a:r>
              <a:rPr lang="ru-RU" sz="2400" b="1" u="sng" dirty="0">
                <a:solidFill>
                  <a:srgbClr val="C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Необходимо обращать внимание на</a:t>
            </a:r>
            <a:r>
              <a:rPr lang="ru-RU" sz="2400" b="1" u="sng" dirty="0" smtClean="0">
                <a:solidFill>
                  <a:srgbClr val="C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marL="357188" indent="-357188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величину </a:t>
            </a:r>
            <a:r>
              <a:rPr lang="ru-RU" sz="24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и форму </a:t>
            </a:r>
            <a:r>
              <a:rPr lang="ru-RU" sz="24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сосков; </a:t>
            </a:r>
            <a:endParaRPr lang="ru-RU" sz="24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4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наличие уплотнений в </a:t>
            </a:r>
            <a:r>
              <a:rPr lang="ru-RU" sz="24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железах;</a:t>
            </a:r>
            <a:endParaRPr lang="ru-RU" sz="24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4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выделений и болевых </a:t>
            </a:r>
            <a:r>
              <a:rPr lang="ru-RU" sz="24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ощущений;</a:t>
            </a:r>
            <a:endParaRPr lang="ru-RU" sz="24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4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состояние кожных покровов половых </a:t>
            </a:r>
            <a:r>
              <a:rPr lang="ru-RU" sz="24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органов; </a:t>
            </a:r>
            <a:endParaRPr lang="ru-RU" sz="24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4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наличие ссадин и трещин, </a:t>
            </a:r>
            <a:r>
              <a:rPr lang="ru-RU" sz="24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мацераций;</a:t>
            </a:r>
            <a:endParaRPr lang="ru-RU" sz="24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4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гиперемированных участков на коже головки полового </a:t>
            </a:r>
            <a:r>
              <a:rPr lang="ru-RU" sz="24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члена;</a:t>
            </a:r>
            <a:endParaRPr lang="ru-RU" sz="24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4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величину и форму </a:t>
            </a:r>
            <a:r>
              <a:rPr lang="ru-RU" sz="24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яичек.</a:t>
            </a:r>
            <a:endParaRPr lang="ru-RU" sz="24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TextBox 5"/>
          <p:cNvSpPr txBox="1">
            <a:spLocks noChangeArrowheads="1"/>
          </p:cNvSpPr>
          <p:nvPr/>
        </p:nvSpPr>
        <p:spPr bwMode="auto">
          <a:xfrm>
            <a:off x="539750" y="620688"/>
            <a:ext cx="83534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ПАЛЬЦЕВОЕ ИССЛЕДОВАНИЕ </a:t>
            </a:r>
          </a:p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ПРЯМОЙ КИШКИ</a:t>
            </a:r>
          </a:p>
        </p:txBody>
      </p:sp>
      <p:grpSp>
        <p:nvGrpSpPr>
          <p:cNvPr id="35843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35847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35850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5851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35848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pic>
        <p:nvPicPr>
          <p:cNvPr id="12" name="Picture 1" descr="C:\Users\czantro\Desktop\1288938390_867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0992" y="1772816"/>
            <a:ext cx="2642816" cy="2144456"/>
          </a:xfrm>
          <a:prstGeom prst="ellipse">
            <a:avLst/>
          </a:prstGeom>
          <a:noFill/>
          <a:ln w="12700">
            <a:solidFill>
              <a:srgbClr val="006600"/>
            </a:solidFill>
          </a:ln>
        </p:spPr>
      </p:pic>
      <p:pic>
        <p:nvPicPr>
          <p:cNvPr id="13" name="Picture 1" descr="C:\Documents and Settings\цз-234\Мои документы\palcevoe-obsledovanie-pryamoj-kishki-350x22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2607" y="4221088"/>
            <a:ext cx="2579193" cy="2166054"/>
          </a:xfrm>
          <a:prstGeom prst="ellipse">
            <a:avLst/>
          </a:prstGeom>
          <a:noFill/>
          <a:ln w="1270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35846" name="Скругленный прямоугольник 2"/>
          <p:cNvSpPr>
            <a:spLocks noChangeArrowheads="1"/>
          </p:cNvSpPr>
          <p:nvPr/>
        </p:nvSpPr>
        <p:spPr bwMode="auto">
          <a:xfrm>
            <a:off x="3102694" y="1988840"/>
            <a:ext cx="5933802" cy="4031283"/>
          </a:xfrm>
          <a:prstGeom prst="roundRect">
            <a:avLst>
              <a:gd name="adj" fmla="val 16667"/>
            </a:avLst>
          </a:prstGeom>
          <a:solidFill>
            <a:srgbClr val="D9F9D7"/>
          </a:solidFill>
          <a:ln w="28575" cmpd="thickThin" algn="ctr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Необходимо </a:t>
            </a: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обращать </a:t>
            </a:r>
            <a:r>
              <a:rPr lang="ru-RU" sz="2800" b="1" u="sng" dirty="0">
                <a:solidFill>
                  <a:srgbClr val="C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внимание на:</a:t>
            </a:r>
          </a:p>
          <a:p>
            <a:pPr algn="ctr"/>
            <a:endParaRPr lang="ru-RU" sz="2800" b="1" u="sng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600"/>
              </a:spcAft>
              <a:buClr>
                <a:schemeClr val="tx1"/>
              </a:buClr>
              <a:buSzPct val="125000"/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наличие </a:t>
            </a:r>
            <a:r>
              <a:rPr lang="ru-RU" sz="28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патологического отделяемого в просвете </a:t>
            </a: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кишки;</a:t>
            </a:r>
            <a:endParaRPr lang="ru-RU" sz="28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600"/>
              </a:spcAft>
              <a:buClr>
                <a:schemeClr val="tx1"/>
              </a:buClr>
              <a:buSzPct val="125000"/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крови; </a:t>
            </a:r>
            <a:endParaRPr lang="ru-RU" sz="28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600"/>
              </a:spcAft>
              <a:buClr>
                <a:schemeClr val="tx1"/>
              </a:buClr>
              <a:buSzPct val="125000"/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гноя; </a:t>
            </a:r>
            <a:endParaRPr lang="ru-RU" sz="28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600"/>
              </a:spcAft>
              <a:buClr>
                <a:schemeClr val="tx1"/>
              </a:buClr>
              <a:buSzPct val="125000"/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слизи.</a:t>
            </a:r>
            <a:endParaRPr lang="ru-RU" sz="28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83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84" name="TextBox 5"/>
          <p:cNvSpPr txBox="1">
            <a:spLocks noChangeArrowheads="1"/>
          </p:cNvSpPr>
          <p:nvPr/>
        </p:nvSpPr>
        <p:spPr bwMode="auto">
          <a:xfrm>
            <a:off x="611560" y="764704"/>
            <a:ext cx="8353425" cy="606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МАРШРУТИЗАЦИЯ ПАЦИЕНТА</a:t>
            </a:r>
          </a:p>
        </p:txBody>
      </p:sp>
      <p:grpSp>
        <p:nvGrpSpPr>
          <p:cNvPr id="19485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19486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19489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490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9487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xmlns="" val="3213540997"/>
              </p:ext>
            </p:extLst>
          </p:nvPr>
        </p:nvGraphicFramePr>
        <p:xfrm>
          <a:off x="179512" y="1556792"/>
          <a:ext cx="8856983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7890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37892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3789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896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37893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sp>
        <p:nvSpPr>
          <p:cNvPr id="12" name="Rectangle 3"/>
          <p:cNvSpPr txBox="1">
            <a:spLocks/>
          </p:cNvSpPr>
          <p:nvPr/>
        </p:nvSpPr>
        <p:spPr bwMode="auto">
          <a:xfrm>
            <a:off x="323528" y="2564904"/>
            <a:ext cx="865663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alt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БЛАГОДАРЮ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5"/>
          <p:cNvSpPr txBox="1">
            <a:spLocks noChangeArrowheads="1"/>
          </p:cNvSpPr>
          <p:nvPr/>
        </p:nvSpPr>
        <p:spPr bwMode="auto">
          <a:xfrm>
            <a:off x="215008" y="836712"/>
            <a:ext cx="8928992" cy="606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ОСНОВНАЯ ЗАДАЧА </a:t>
            </a: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СМОТРОВОГО КАБИНЕТА</a:t>
            </a: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35496" y="2132856"/>
            <a:ext cx="669674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3200" b="1" dirty="0" smtClean="0">
                <a:solidFill>
                  <a:srgbClr val="0033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проведение  профилактического осмотра </a:t>
            </a:r>
            <a:r>
              <a:rPr lang="ru-RU" sz="3200" b="1" dirty="0">
                <a:solidFill>
                  <a:srgbClr val="0033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женщин и мужчин </a:t>
            </a:r>
            <a:r>
              <a:rPr lang="ru-RU" sz="3200" b="1" dirty="0" smtClean="0">
                <a:solidFill>
                  <a:srgbClr val="0033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                       от </a:t>
            </a:r>
            <a:r>
              <a:rPr lang="ru-RU" sz="3200" b="1" dirty="0">
                <a:solidFill>
                  <a:srgbClr val="0033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18 </a:t>
            </a:r>
            <a:r>
              <a:rPr lang="ru-RU" sz="3200" b="1" dirty="0" smtClean="0">
                <a:solidFill>
                  <a:srgbClr val="0033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лет с целью раннего </a:t>
            </a:r>
            <a:r>
              <a:rPr lang="ru-RU" sz="3200" b="1" dirty="0">
                <a:solidFill>
                  <a:srgbClr val="0033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выявления злокачественных</a:t>
            </a:r>
          </a:p>
          <a:p>
            <a:r>
              <a:rPr lang="ru-RU" sz="3200" b="1" dirty="0">
                <a:solidFill>
                  <a:srgbClr val="0033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опухолей  и </a:t>
            </a:r>
            <a:r>
              <a:rPr lang="ru-RU" sz="3200" b="1" dirty="0" err="1">
                <a:solidFill>
                  <a:srgbClr val="0033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предопухолевых</a:t>
            </a:r>
            <a:endParaRPr lang="ru-RU" sz="3200" b="1" dirty="0">
              <a:solidFill>
                <a:srgbClr val="003300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3200" b="1" dirty="0">
                <a:solidFill>
                  <a:srgbClr val="0033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заболеваний визуальных </a:t>
            </a:r>
            <a:r>
              <a:rPr lang="ru-RU" sz="3200" b="1" dirty="0" smtClean="0">
                <a:solidFill>
                  <a:srgbClr val="0033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локализаций</a:t>
            </a:r>
            <a:endParaRPr lang="ru-RU" sz="3200" b="1" dirty="0">
              <a:solidFill>
                <a:srgbClr val="003300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4340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14341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14344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345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4342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pic>
        <p:nvPicPr>
          <p:cNvPr id="3074" name="Picture 2" descr="http://erekon.ru/files/photo18b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960058"/>
            <a:ext cx="3062104" cy="2479625"/>
          </a:xfrm>
          <a:prstGeom prst="rect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5"/>
          <p:cNvSpPr txBox="1">
            <a:spLocks noChangeArrowheads="1"/>
          </p:cNvSpPr>
          <p:nvPr/>
        </p:nvSpPr>
        <p:spPr bwMode="auto">
          <a:xfrm>
            <a:off x="539750" y="404813"/>
            <a:ext cx="83534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ЭФФЕКТИВНОСТЬ </a:t>
            </a:r>
          </a:p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ПРОФИЛАКТИЧЕСКИХ ОСМОТРОВ</a:t>
            </a:r>
          </a:p>
        </p:txBody>
      </p:sp>
      <p:grpSp>
        <p:nvGrpSpPr>
          <p:cNvPr id="15363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15367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15370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371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5368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sp>
        <p:nvSpPr>
          <p:cNvPr id="12" name="Rectangle 3"/>
          <p:cNvSpPr txBox="1">
            <a:spLocks/>
          </p:cNvSpPr>
          <p:nvPr/>
        </p:nvSpPr>
        <p:spPr bwMode="auto">
          <a:xfrm>
            <a:off x="0" y="1964605"/>
            <a:ext cx="5653087" cy="4560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/>
          <a:lstStyle/>
          <a:p>
            <a:pPr marL="449263" indent="-449263" fontAlgn="auto"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  <a:defRPr/>
            </a:pPr>
            <a:r>
              <a:rPr lang="ru-RU" altLang="ru-RU" sz="2800" b="1" dirty="0" smtClean="0">
                <a:solidFill>
                  <a:srgbClr val="003300"/>
                </a:solidFill>
                <a:latin typeface="+mn-lt"/>
                <a:ea typeface="Arial Unicode MS" pitchFamily="34" charset="-128"/>
                <a:cs typeface="Arial Unicode MS" pitchFamily="34" charset="-128"/>
              </a:rPr>
              <a:t>достаточный </a:t>
            </a:r>
            <a:r>
              <a:rPr lang="ru-RU" altLang="ru-RU" sz="2800" b="1" dirty="0">
                <a:solidFill>
                  <a:srgbClr val="003300"/>
                </a:solidFill>
                <a:latin typeface="+mn-lt"/>
                <a:ea typeface="Arial Unicode MS" pitchFamily="34" charset="-128"/>
                <a:cs typeface="Arial Unicode MS" pitchFamily="34" charset="-128"/>
              </a:rPr>
              <a:t>охват обслуживаемого </a:t>
            </a:r>
            <a:r>
              <a:rPr lang="ru-RU" altLang="ru-RU" sz="2800" b="1" dirty="0" smtClean="0">
                <a:solidFill>
                  <a:srgbClr val="003300"/>
                </a:solidFill>
                <a:latin typeface="+mn-lt"/>
                <a:ea typeface="Arial Unicode MS" pitchFamily="34" charset="-128"/>
                <a:cs typeface="Arial Unicode MS" pitchFamily="34" charset="-128"/>
              </a:rPr>
              <a:t>населения; </a:t>
            </a:r>
            <a:endParaRPr lang="ru-RU" altLang="ru-RU" sz="2800" b="1" dirty="0">
              <a:solidFill>
                <a:srgbClr val="003300"/>
              </a:solidFill>
              <a:latin typeface="+mn-lt"/>
              <a:ea typeface="Arial Unicode MS" pitchFamily="34" charset="-128"/>
              <a:cs typeface="Arial Unicode MS" pitchFamily="34" charset="-128"/>
            </a:endParaRPr>
          </a:p>
          <a:p>
            <a:pPr marL="449263" indent="-449263" fontAlgn="auto"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  <a:defRPr/>
            </a:pPr>
            <a:r>
              <a:rPr lang="ru-RU" altLang="ru-RU" sz="2800" b="1" dirty="0" smtClean="0">
                <a:solidFill>
                  <a:srgbClr val="003300"/>
                </a:solidFill>
                <a:latin typeface="+mn-lt"/>
                <a:ea typeface="Arial Unicode MS" pitchFamily="34" charset="-128"/>
                <a:cs typeface="Arial Unicode MS" pitchFamily="34" charset="-128"/>
              </a:rPr>
              <a:t>регулярность проведения;</a:t>
            </a:r>
            <a:endParaRPr lang="ru-RU" altLang="ru-RU" sz="2800" b="1" dirty="0">
              <a:solidFill>
                <a:srgbClr val="003300"/>
              </a:solidFill>
              <a:latin typeface="+mn-lt"/>
              <a:ea typeface="Arial Unicode MS" pitchFamily="34" charset="-128"/>
              <a:cs typeface="Arial Unicode MS" pitchFamily="34" charset="-128"/>
            </a:endParaRPr>
          </a:p>
          <a:p>
            <a:pPr marL="449263" indent="-449263" fontAlgn="auto"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  <a:defRPr/>
            </a:pPr>
            <a:r>
              <a:rPr lang="ru-RU" altLang="ru-RU" sz="2800" b="1" dirty="0" smtClean="0">
                <a:solidFill>
                  <a:srgbClr val="003300"/>
                </a:solidFill>
                <a:latin typeface="+mn-lt"/>
                <a:ea typeface="Arial Unicode MS" pitchFamily="34" charset="-128"/>
                <a:cs typeface="Arial Unicode MS" pitchFamily="34" charset="-128"/>
              </a:rPr>
              <a:t>преемственность </a:t>
            </a:r>
            <a:r>
              <a:rPr lang="ru-RU" altLang="ru-RU" sz="2800" b="1" dirty="0">
                <a:solidFill>
                  <a:srgbClr val="003300"/>
                </a:solidFill>
                <a:latin typeface="+mn-lt"/>
                <a:ea typeface="Arial Unicode MS" pitchFamily="34" charset="-128"/>
                <a:cs typeface="Arial Unicode MS" pitchFamily="34" charset="-128"/>
              </a:rPr>
              <a:t>диагностического процесса на доврачебном, врачебном и специализированном этапах медицинской </a:t>
            </a:r>
            <a:r>
              <a:rPr lang="ru-RU" altLang="ru-RU" sz="2800" b="1" dirty="0" smtClean="0">
                <a:solidFill>
                  <a:srgbClr val="003300"/>
                </a:solidFill>
                <a:latin typeface="+mn-lt"/>
                <a:ea typeface="Arial Unicode MS" pitchFamily="34" charset="-128"/>
                <a:cs typeface="Arial Unicode MS" pitchFamily="34" charset="-128"/>
              </a:rPr>
              <a:t>помощи.</a:t>
            </a:r>
            <a:endParaRPr lang="ru-RU" altLang="ru-RU" sz="2800" b="1" dirty="0">
              <a:solidFill>
                <a:srgbClr val="003300"/>
              </a:solidFill>
              <a:latin typeface="+mn-lt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5365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5988" y="1677119"/>
            <a:ext cx="3238500" cy="2457450"/>
          </a:xfrm>
          <a:prstGeom prst="rect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</p:spPr>
      </p:pic>
      <p:pic>
        <p:nvPicPr>
          <p:cNvPr id="15366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0247" y="4236169"/>
            <a:ext cx="3240088" cy="2289175"/>
          </a:xfrm>
          <a:prstGeom prst="rect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4" descr="C:\Users\Sveta\Desktop\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extBox 5"/>
          <p:cNvSpPr txBox="1">
            <a:spLocks noChangeArrowheads="1"/>
          </p:cNvSpPr>
          <p:nvPr/>
        </p:nvSpPr>
        <p:spPr bwMode="auto">
          <a:xfrm>
            <a:off x="899592" y="549275"/>
            <a:ext cx="7920558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ПОКАЗАТЕЛИ РАБОТЫ СМОТРОВОГО КАБИНЕТА  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ГП № 8  ЗА</a:t>
            </a:r>
            <a:r>
              <a:rPr lang="ru-RU" sz="28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2017 </a:t>
            </a:r>
            <a:r>
              <a:rPr lang="ru-RU" sz="28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год</a:t>
            </a:r>
            <a:endParaRPr lang="ru-RU" sz="2800" b="1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029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1035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1038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9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036" name="Picture 3" descr="C:\Users\Sveta\Desktop\7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7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graphicFrame>
        <p:nvGraphicFramePr>
          <p:cNvPr id="1026" name="Диаграмм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91125321"/>
              </p:ext>
            </p:extLst>
          </p:nvPr>
        </p:nvGraphicFramePr>
        <p:xfrm>
          <a:off x="3132138" y="1557560"/>
          <a:ext cx="5832350" cy="3744020"/>
        </p:xfrm>
        <a:graphic>
          <a:graphicData uri="http://schemas.openxmlformats.org/presentationml/2006/ole">
            <p:oleObj spid="_x0000_s1058" name="Диаграмма" r:id="rId8" imgW="5905440" imgH="3991065" progId="">
              <p:embed/>
            </p:oleObj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995638" y="5024846"/>
            <a:ext cx="1584325" cy="64770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rgbClr val="003300"/>
                </a:solidFill>
              </a:rPr>
              <a:t>Приписное</a:t>
            </a:r>
            <a:r>
              <a:rPr lang="ru-RU" sz="1600" b="1" dirty="0">
                <a:solidFill>
                  <a:srgbClr val="003300"/>
                </a:solidFill>
              </a:rPr>
              <a:t> </a:t>
            </a:r>
            <a:r>
              <a:rPr lang="ru-RU" sz="1600" b="1" i="1" dirty="0">
                <a:solidFill>
                  <a:srgbClr val="003300"/>
                </a:solidFill>
              </a:rPr>
              <a:t>население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579963" y="5024846"/>
            <a:ext cx="1584325" cy="43180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rgbClr val="003300"/>
                </a:solidFill>
              </a:rPr>
              <a:t>Обследовано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169096" y="5733256"/>
            <a:ext cx="5867400" cy="792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</a:rPr>
              <a:t>Всего взято мазков -7178 (98,7%),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</a:rPr>
              <a:t>из них выявлено подозрение на ЗНО 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28 </a:t>
            </a:r>
          </a:p>
        </p:txBody>
      </p:sp>
      <p:pic>
        <p:nvPicPr>
          <p:cNvPr id="1033" name="Picture 1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1700808"/>
            <a:ext cx="2679700" cy="1512887"/>
          </a:xfrm>
          <a:prstGeom prst="rect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</p:spPr>
      </p:pic>
      <p:pic>
        <p:nvPicPr>
          <p:cNvPr id="1034" name="Picture 1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573463"/>
            <a:ext cx="2938462" cy="2635250"/>
          </a:xfrm>
          <a:prstGeom prst="rect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Box 5"/>
          <p:cNvSpPr txBox="1">
            <a:spLocks noChangeArrowheads="1"/>
          </p:cNvSpPr>
          <p:nvPr/>
        </p:nvSpPr>
        <p:spPr bwMode="auto">
          <a:xfrm>
            <a:off x="539750" y="404813"/>
            <a:ext cx="83534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ПРОПАГАНДА </a:t>
            </a:r>
          </a:p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ПРОФИЛАКТИЧЕСКИХ ОСМОТРОВ</a:t>
            </a:r>
          </a:p>
        </p:txBody>
      </p:sp>
      <p:grpSp>
        <p:nvGrpSpPr>
          <p:cNvPr id="22531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22537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22540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541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2538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pic>
        <p:nvPicPr>
          <p:cNvPr id="13" name="Picture 5" descr="OLY_564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3384376" cy="24073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33993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9" descr="4w5ywsergq34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076056" y="1556792"/>
            <a:ext cx="3566279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33993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4" name="Picture 1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7544" y="4102227"/>
            <a:ext cx="3384376" cy="2351109"/>
          </a:xfrm>
          <a:prstGeom prst="rect">
            <a:avLst/>
          </a:prstGeom>
          <a:solidFill>
            <a:srgbClr val="008000"/>
          </a:solidFill>
          <a:ln w="12700">
            <a:solidFill>
              <a:srgbClr val="339933"/>
            </a:solidFill>
            <a:miter lim="800000"/>
            <a:headEnd/>
            <a:tailEnd/>
          </a:ln>
        </p:spPr>
      </p:pic>
      <p:pic>
        <p:nvPicPr>
          <p:cNvPr id="22535" name="Picture 1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076056" y="4149080"/>
            <a:ext cx="3568377" cy="2304256"/>
          </a:xfrm>
          <a:prstGeom prst="rect">
            <a:avLst/>
          </a:prstGeom>
          <a:solidFill>
            <a:srgbClr val="008000"/>
          </a:solidFill>
          <a:ln w="12700">
            <a:solidFill>
              <a:srgbClr val="339933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TextBox 5"/>
          <p:cNvSpPr txBox="1">
            <a:spLocks noChangeArrowheads="1"/>
          </p:cNvSpPr>
          <p:nvPr/>
        </p:nvSpPr>
        <p:spPr bwMode="auto">
          <a:xfrm>
            <a:off x="557623" y="595285"/>
            <a:ext cx="83534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ПРОФИЛАКТИЧЕСКИЙ ОСМОТР </a:t>
            </a:r>
          </a:p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ЖЕНЩИН</a:t>
            </a:r>
          </a:p>
        </p:txBody>
      </p:sp>
      <p:grpSp>
        <p:nvGrpSpPr>
          <p:cNvPr id="17426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17432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1743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436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7433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pic>
        <p:nvPicPr>
          <p:cNvPr id="12" name="Picture 16" descr="C:\Documents and Settings\цз-234\Мои документы\palcevoe_obsledovanie_pryamoy_kishki_1-600x45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4635" y="1510670"/>
            <a:ext cx="1882669" cy="1365250"/>
          </a:xfrm>
          <a:prstGeom prst="ellipse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</p:spPr>
      </p:pic>
      <p:pic>
        <p:nvPicPr>
          <p:cNvPr id="13" name="Picture 2" descr="C:\Documents and Settings\цз-234\Мои документы\mediqs20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63587" y="1412776"/>
            <a:ext cx="1696156" cy="1315956"/>
          </a:xfrm>
          <a:prstGeom prst="ellipse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</p:spPr>
      </p:pic>
      <p:grpSp>
        <p:nvGrpSpPr>
          <p:cNvPr id="16" name="Diagram 50"/>
          <p:cNvGrpSpPr>
            <a:grpSpLocks noChangeAspect="1"/>
          </p:cNvGrpSpPr>
          <p:nvPr/>
        </p:nvGrpSpPr>
        <p:grpSpPr bwMode="auto">
          <a:xfrm>
            <a:off x="1856756" y="1956174"/>
            <a:ext cx="5406830" cy="4106111"/>
            <a:chOff x="1509" y="876"/>
            <a:chExt cx="2701" cy="2707"/>
          </a:xfrm>
        </p:grpSpPr>
        <p:sp>
          <p:nvSpPr>
            <p:cNvPr id="17" name="_s17412"/>
            <p:cNvSpPr>
              <a:spLocks noChangeArrowheads="1" noTextEdit="1"/>
            </p:cNvSpPr>
            <p:nvPr/>
          </p:nvSpPr>
          <p:spPr bwMode="auto">
            <a:xfrm>
              <a:off x="2164" y="897"/>
              <a:ext cx="1264" cy="1264"/>
            </a:xfrm>
            <a:custGeom>
              <a:avLst/>
              <a:gdLst>
                <a:gd name="G0" fmla="+- -5570560 0 0"/>
                <a:gd name="G1" fmla="+- -7208960 0 0"/>
                <a:gd name="G2" fmla="+- -5570560 0 -7208960"/>
                <a:gd name="G3" fmla="+- 10800 0 0"/>
                <a:gd name="G4" fmla="+- 0 0 -557056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208960"/>
                <a:gd name="G10" fmla="+- 7200 0 2700"/>
                <a:gd name="G11" fmla="cos G10 -5570560"/>
                <a:gd name="G12" fmla="sin G10 -5570560"/>
                <a:gd name="G13" fmla="cos 13500 -5570560"/>
                <a:gd name="G14" fmla="sin 13500 -557056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570560"/>
                <a:gd name="G22" fmla="sin G20 -5570560"/>
                <a:gd name="G23" fmla="+- G21 10800 0"/>
                <a:gd name="G24" fmla="+- G12 G23 G22"/>
                <a:gd name="G25" fmla="+- G22 G23 G11"/>
                <a:gd name="G26" fmla="cos 10800 -5570560"/>
                <a:gd name="G27" fmla="sin 10800 -5570560"/>
                <a:gd name="G28" fmla="cos 7200 -5570560"/>
                <a:gd name="G29" fmla="sin 7200 -557056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208960"/>
                <a:gd name="G36" fmla="sin G34 -7208960"/>
                <a:gd name="G37" fmla="+/ -7208960 -557056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390 w 21600"/>
                <a:gd name="T5" fmla="*/ 92 h 21600"/>
                <a:gd name="T6" fmla="*/ 7721 w 21600"/>
                <a:gd name="T7" fmla="*/ 2342 h 21600"/>
                <a:gd name="T8" fmla="*/ 9860 w 21600"/>
                <a:gd name="T9" fmla="*/ 3661 h 21600"/>
                <a:gd name="T10" fmla="*/ 11976 w 21600"/>
                <a:gd name="T11" fmla="*/ -2649 h 21600"/>
                <a:gd name="T12" fmla="*/ 16067 w 21600"/>
                <a:gd name="T13" fmla="*/ 2226 h 21600"/>
                <a:gd name="T14" fmla="*/ 11192 w 21600"/>
                <a:gd name="T15" fmla="*/ 6317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427" y="3627"/>
                  </a:moveTo>
                  <a:cubicBezTo>
                    <a:pt x="11218" y="3609"/>
                    <a:pt x="11009" y="3600"/>
                    <a:pt x="10800" y="3600"/>
                  </a:cubicBezTo>
                  <a:cubicBezTo>
                    <a:pt x="9960" y="3599"/>
                    <a:pt x="9126" y="3746"/>
                    <a:pt x="8337" y="4034"/>
                  </a:cubicBezTo>
                  <a:lnTo>
                    <a:pt x="7106" y="651"/>
                  </a:lnTo>
                  <a:cubicBezTo>
                    <a:pt x="8290" y="220"/>
                    <a:pt x="9540" y="-1"/>
                    <a:pt x="10800" y="0"/>
                  </a:cubicBezTo>
                  <a:cubicBezTo>
                    <a:pt x="11114" y="0"/>
                    <a:pt x="11428" y="13"/>
                    <a:pt x="11741" y="41"/>
                  </a:cubicBezTo>
                  <a:lnTo>
                    <a:pt x="11976" y="-2649"/>
                  </a:lnTo>
                  <a:lnTo>
                    <a:pt x="16067" y="2226"/>
                  </a:lnTo>
                  <a:lnTo>
                    <a:pt x="11192" y="6317"/>
                  </a:lnTo>
                  <a:lnTo>
                    <a:pt x="11427" y="3627"/>
                  </a:lnTo>
                  <a:close/>
                </a:path>
              </a:pathLst>
            </a:custGeom>
            <a:solidFill>
              <a:srgbClr val="9966FF"/>
            </a:solidFill>
            <a:ln w="28575">
              <a:solidFill>
                <a:srgbClr val="5F0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_s17413"/>
            <p:cNvSpPr>
              <a:spLocks noChangeArrowheads="1" noTextEdit="1"/>
            </p:cNvSpPr>
            <p:nvPr/>
          </p:nvSpPr>
          <p:spPr bwMode="auto">
            <a:xfrm rot="3600000">
              <a:off x="2868" y="1271"/>
              <a:ext cx="1264" cy="1264"/>
            </a:xfrm>
            <a:custGeom>
              <a:avLst/>
              <a:gdLst>
                <a:gd name="G0" fmla="+- -5570560 0 0"/>
                <a:gd name="G1" fmla="+- -7208960 0 0"/>
                <a:gd name="G2" fmla="+- -5570560 0 -7208960"/>
                <a:gd name="G3" fmla="+- 10800 0 0"/>
                <a:gd name="G4" fmla="+- 0 0 -557056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208960"/>
                <a:gd name="G10" fmla="+- 7200 0 2700"/>
                <a:gd name="G11" fmla="cos G10 -5570560"/>
                <a:gd name="G12" fmla="sin G10 -5570560"/>
                <a:gd name="G13" fmla="cos 13500 -5570560"/>
                <a:gd name="G14" fmla="sin 13500 -557056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570560"/>
                <a:gd name="G22" fmla="sin G20 -5570560"/>
                <a:gd name="G23" fmla="+- G21 10800 0"/>
                <a:gd name="G24" fmla="+- G12 G23 G22"/>
                <a:gd name="G25" fmla="+- G22 G23 G11"/>
                <a:gd name="G26" fmla="cos 10800 -5570560"/>
                <a:gd name="G27" fmla="sin 10800 -5570560"/>
                <a:gd name="G28" fmla="cos 7200 -5570560"/>
                <a:gd name="G29" fmla="sin 7200 -557056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208960"/>
                <a:gd name="G36" fmla="sin G34 -7208960"/>
                <a:gd name="G37" fmla="+/ -7208960 -557056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390 w 21600"/>
                <a:gd name="T5" fmla="*/ 92 h 21600"/>
                <a:gd name="T6" fmla="*/ 7721 w 21600"/>
                <a:gd name="T7" fmla="*/ 2342 h 21600"/>
                <a:gd name="T8" fmla="*/ 9860 w 21600"/>
                <a:gd name="T9" fmla="*/ 3661 h 21600"/>
                <a:gd name="T10" fmla="*/ 11976 w 21600"/>
                <a:gd name="T11" fmla="*/ -2649 h 21600"/>
                <a:gd name="T12" fmla="*/ 16067 w 21600"/>
                <a:gd name="T13" fmla="*/ 2226 h 21600"/>
                <a:gd name="T14" fmla="*/ 11192 w 21600"/>
                <a:gd name="T15" fmla="*/ 6317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427" y="3627"/>
                  </a:moveTo>
                  <a:cubicBezTo>
                    <a:pt x="11218" y="3609"/>
                    <a:pt x="11009" y="3600"/>
                    <a:pt x="10800" y="3600"/>
                  </a:cubicBezTo>
                  <a:cubicBezTo>
                    <a:pt x="9960" y="3599"/>
                    <a:pt x="9126" y="3746"/>
                    <a:pt x="8337" y="4034"/>
                  </a:cubicBezTo>
                  <a:lnTo>
                    <a:pt x="7106" y="651"/>
                  </a:lnTo>
                  <a:cubicBezTo>
                    <a:pt x="8290" y="220"/>
                    <a:pt x="9540" y="-1"/>
                    <a:pt x="10800" y="0"/>
                  </a:cubicBezTo>
                  <a:cubicBezTo>
                    <a:pt x="11114" y="0"/>
                    <a:pt x="11428" y="13"/>
                    <a:pt x="11741" y="41"/>
                  </a:cubicBezTo>
                  <a:lnTo>
                    <a:pt x="11976" y="-2649"/>
                  </a:lnTo>
                  <a:lnTo>
                    <a:pt x="16067" y="2226"/>
                  </a:lnTo>
                  <a:lnTo>
                    <a:pt x="11192" y="6317"/>
                  </a:lnTo>
                  <a:lnTo>
                    <a:pt x="11427" y="3627"/>
                  </a:lnTo>
                  <a:close/>
                </a:path>
              </a:pathLst>
            </a:custGeom>
            <a:solidFill>
              <a:srgbClr val="F1FD09"/>
            </a:solidFill>
            <a:ln w="28575">
              <a:solidFill>
                <a:srgbClr val="CAD402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_s17414"/>
            <p:cNvSpPr>
              <a:spLocks noChangeArrowheads="1" noTextEdit="1"/>
            </p:cNvSpPr>
            <p:nvPr/>
          </p:nvSpPr>
          <p:spPr bwMode="auto">
            <a:xfrm rot="7200000">
              <a:off x="2731" y="1792"/>
              <a:ext cx="1264" cy="1264"/>
            </a:xfrm>
            <a:custGeom>
              <a:avLst/>
              <a:gdLst>
                <a:gd name="G0" fmla="+- -5570560 0 0"/>
                <a:gd name="G1" fmla="+- -7208960 0 0"/>
                <a:gd name="G2" fmla="+- -5570560 0 -7208960"/>
                <a:gd name="G3" fmla="+- 10800 0 0"/>
                <a:gd name="G4" fmla="+- 0 0 -557056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208960"/>
                <a:gd name="G10" fmla="+- 7200 0 2700"/>
                <a:gd name="G11" fmla="cos G10 -5570560"/>
                <a:gd name="G12" fmla="sin G10 -5570560"/>
                <a:gd name="G13" fmla="cos 13500 -5570560"/>
                <a:gd name="G14" fmla="sin 13500 -557056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570560"/>
                <a:gd name="G22" fmla="sin G20 -5570560"/>
                <a:gd name="G23" fmla="+- G21 10800 0"/>
                <a:gd name="G24" fmla="+- G12 G23 G22"/>
                <a:gd name="G25" fmla="+- G22 G23 G11"/>
                <a:gd name="G26" fmla="cos 10800 -5570560"/>
                <a:gd name="G27" fmla="sin 10800 -5570560"/>
                <a:gd name="G28" fmla="cos 7200 -5570560"/>
                <a:gd name="G29" fmla="sin 7200 -557056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208960"/>
                <a:gd name="G36" fmla="sin G34 -7208960"/>
                <a:gd name="G37" fmla="+/ -7208960 -557056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390 w 21600"/>
                <a:gd name="T5" fmla="*/ 92 h 21600"/>
                <a:gd name="T6" fmla="*/ 7721 w 21600"/>
                <a:gd name="T7" fmla="*/ 2342 h 21600"/>
                <a:gd name="T8" fmla="*/ 9860 w 21600"/>
                <a:gd name="T9" fmla="*/ 3661 h 21600"/>
                <a:gd name="T10" fmla="*/ 11976 w 21600"/>
                <a:gd name="T11" fmla="*/ -2649 h 21600"/>
                <a:gd name="T12" fmla="*/ 16067 w 21600"/>
                <a:gd name="T13" fmla="*/ 2226 h 21600"/>
                <a:gd name="T14" fmla="*/ 11192 w 21600"/>
                <a:gd name="T15" fmla="*/ 6317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427" y="3627"/>
                  </a:moveTo>
                  <a:cubicBezTo>
                    <a:pt x="11218" y="3609"/>
                    <a:pt x="11009" y="3600"/>
                    <a:pt x="10800" y="3600"/>
                  </a:cubicBezTo>
                  <a:cubicBezTo>
                    <a:pt x="9960" y="3599"/>
                    <a:pt x="9126" y="3746"/>
                    <a:pt x="8337" y="4034"/>
                  </a:cubicBezTo>
                  <a:lnTo>
                    <a:pt x="7106" y="651"/>
                  </a:lnTo>
                  <a:cubicBezTo>
                    <a:pt x="8290" y="220"/>
                    <a:pt x="9540" y="-1"/>
                    <a:pt x="10800" y="0"/>
                  </a:cubicBezTo>
                  <a:cubicBezTo>
                    <a:pt x="11114" y="0"/>
                    <a:pt x="11428" y="13"/>
                    <a:pt x="11741" y="41"/>
                  </a:cubicBezTo>
                  <a:lnTo>
                    <a:pt x="11976" y="-2649"/>
                  </a:lnTo>
                  <a:lnTo>
                    <a:pt x="16067" y="2226"/>
                  </a:lnTo>
                  <a:lnTo>
                    <a:pt x="11192" y="6317"/>
                  </a:lnTo>
                  <a:lnTo>
                    <a:pt x="11427" y="3627"/>
                  </a:lnTo>
                  <a:close/>
                </a:path>
              </a:pathLst>
            </a:custGeom>
            <a:solidFill>
              <a:srgbClr val="0399FF"/>
            </a:solidFill>
            <a:ln w="28575">
              <a:solidFill>
                <a:srgbClr val="4B595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_s17415"/>
            <p:cNvSpPr>
              <a:spLocks noChangeArrowheads="1" noTextEdit="1"/>
            </p:cNvSpPr>
            <p:nvPr/>
          </p:nvSpPr>
          <p:spPr bwMode="auto">
            <a:xfrm rot="10800000">
              <a:off x="2226" y="2083"/>
              <a:ext cx="1264" cy="1264"/>
            </a:xfrm>
            <a:custGeom>
              <a:avLst/>
              <a:gdLst>
                <a:gd name="G0" fmla="+- -5570560 0 0"/>
                <a:gd name="G1" fmla="+- -7208960 0 0"/>
                <a:gd name="G2" fmla="+- -5570560 0 -7208960"/>
                <a:gd name="G3" fmla="+- 10800 0 0"/>
                <a:gd name="G4" fmla="+- 0 0 -557056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208960"/>
                <a:gd name="G10" fmla="+- 7200 0 2700"/>
                <a:gd name="G11" fmla="cos G10 -5570560"/>
                <a:gd name="G12" fmla="sin G10 -5570560"/>
                <a:gd name="G13" fmla="cos 13500 -5570560"/>
                <a:gd name="G14" fmla="sin 13500 -557056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570560"/>
                <a:gd name="G22" fmla="sin G20 -5570560"/>
                <a:gd name="G23" fmla="+- G21 10800 0"/>
                <a:gd name="G24" fmla="+- G12 G23 G22"/>
                <a:gd name="G25" fmla="+- G22 G23 G11"/>
                <a:gd name="G26" fmla="cos 10800 -5570560"/>
                <a:gd name="G27" fmla="sin 10800 -5570560"/>
                <a:gd name="G28" fmla="cos 7200 -5570560"/>
                <a:gd name="G29" fmla="sin 7200 -557056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208960"/>
                <a:gd name="G36" fmla="sin G34 -7208960"/>
                <a:gd name="G37" fmla="+/ -7208960 -557056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390 w 21600"/>
                <a:gd name="T5" fmla="*/ 92 h 21600"/>
                <a:gd name="T6" fmla="*/ 7721 w 21600"/>
                <a:gd name="T7" fmla="*/ 2342 h 21600"/>
                <a:gd name="T8" fmla="*/ 9860 w 21600"/>
                <a:gd name="T9" fmla="*/ 3661 h 21600"/>
                <a:gd name="T10" fmla="*/ 11976 w 21600"/>
                <a:gd name="T11" fmla="*/ -2649 h 21600"/>
                <a:gd name="T12" fmla="*/ 16067 w 21600"/>
                <a:gd name="T13" fmla="*/ 2226 h 21600"/>
                <a:gd name="T14" fmla="*/ 11192 w 21600"/>
                <a:gd name="T15" fmla="*/ 6317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427" y="3627"/>
                  </a:moveTo>
                  <a:cubicBezTo>
                    <a:pt x="11218" y="3609"/>
                    <a:pt x="11009" y="3600"/>
                    <a:pt x="10800" y="3600"/>
                  </a:cubicBezTo>
                  <a:cubicBezTo>
                    <a:pt x="9960" y="3599"/>
                    <a:pt x="9126" y="3746"/>
                    <a:pt x="8337" y="4034"/>
                  </a:cubicBezTo>
                  <a:lnTo>
                    <a:pt x="7106" y="651"/>
                  </a:lnTo>
                  <a:cubicBezTo>
                    <a:pt x="8290" y="220"/>
                    <a:pt x="9540" y="-1"/>
                    <a:pt x="10800" y="0"/>
                  </a:cubicBezTo>
                  <a:cubicBezTo>
                    <a:pt x="11114" y="0"/>
                    <a:pt x="11428" y="13"/>
                    <a:pt x="11741" y="41"/>
                  </a:cubicBezTo>
                  <a:lnTo>
                    <a:pt x="11976" y="-2649"/>
                  </a:lnTo>
                  <a:lnTo>
                    <a:pt x="16067" y="2226"/>
                  </a:lnTo>
                  <a:lnTo>
                    <a:pt x="11192" y="6317"/>
                  </a:lnTo>
                  <a:lnTo>
                    <a:pt x="11427" y="3627"/>
                  </a:lnTo>
                  <a:close/>
                </a:path>
              </a:pathLst>
            </a:custGeom>
            <a:solidFill>
              <a:srgbClr val="FF00FF"/>
            </a:solidFill>
            <a:ln w="28575">
              <a:solidFill>
                <a:srgbClr val="CA00CA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_s17416"/>
            <p:cNvSpPr>
              <a:spLocks noChangeArrowheads="1" noTextEdit="1"/>
            </p:cNvSpPr>
            <p:nvPr/>
          </p:nvSpPr>
          <p:spPr bwMode="auto">
            <a:xfrm rot="14400000">
              <a:off x="1721" y="1792"/>
              <a:ext cx="1264" cy="1264"/>
            </a:xfrm>
            <a:custGeom>
              <a:avLst/>
              <a:gdLst>
                <a:gd name="G0" fmla="+- -5570560 0 0"/>
                <a:gd name="G1" fmla="+- -7208960 0 0"/>
                <a:gd name="G2" fmla="+- -5570560 0 -7208960"/>
                <a:gd name="G3" fmla="+- 10800 0 0"/>
                <a:gd name="G4" fmla="+- 0 0 -557056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208960"/>
                <a:gd name="G10" fmla="+- 7200 0 2700"/>
                <a:gd name="G11" fmla="cos G10 -5570560"/>
                <a:gd name="G12" fmla="sin G10 -5570560"/>
                <a:gd name="G13" fmla="cos 13500 -5570560"/>
                <a:gd name="G14" fmla="sin 13500 -557056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570560"/>
                <a:gd name="G22" fmla="sin G20 -5570560"/>
                <a:gd name="G23" fmla="+- G21 10800 0"/>
                <a:gd name="G24" fmla="+- G12 G23 G22"/>
                <a:gd name="G25" fmla="+- G22 G23 G11"/>
                <a:gd name="G26" fmla="cos 10800 -5570560"/>
                <a:gd name="G27" fmla="sin 10800 -5570560"/>
                <a:gd name="G28" fmla="cos 7200 -5570560"/>
                <a:gd name="G29" fmla="sin 7200 -557056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208960"/>
                <a:gd name="G36" fmla="sin G34 -7208960"/>
                <a:gd name="G37" fmla="+/ -7208960 -557056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390 w 21600"/>
                <a:gd name="T5" fmla="*/ 92 h 21600"/>
                <a:gd name="T6" fmla="*/ 7721 w 21600"/>
                <a:gd name="T7" fmla="*/ 2342 h 21600"/>
                <a:gd name="T8" fmla="*/ 9860 w 21600"/>
                <a:gd name="T9" fmla="*/ 3661 h 21600"/>
                <a:gd name="T10" fmla="*/ 11976 w 21600"/>
                <a:gd name="T11" fmla="*/ -2649 h 21600"/>
                <a:gd name="T12" fmla="*/ 16067 w 21600"/>
                <a:gd name="T13" fmla="*/ 2226 h 21600"/>
                <a:gd name="T14" fmla="*/ 11192 w 21600"/>
                <a:gd name="T15" fmla="*/ 6317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427" y="3627"/>
                  </a:moveTo>
                  <a:cubicBezTo>
                    <a:pt x="11218" y="3609"/>
                    <a:pt x="11009" y="3600"/>
                    <a:pt x="10800" y="3600"/>
                  </a:cubicBezTo>
                  <a:cubicBezTo>
                    <a:pt x="9960" y="3599"/>
                    <a:pt x="9126" y="3746"/>
                    <a:pt x="8337" y="4034"/>
                  </a:cubicBezTo>
                  <a:lnTo>
                    <a:pt x="7106" y="651"/>
                  </a:lnTo>
                  <a:cubicBezTo>
                    <a:pt x="8290" y="220"/>
                    <a:pt x="9540" y="-1"/>
                    <a:pt x="10800" y="0"/>
                  </a:cubicBezTo>
                  <a:cubicBezTo>
                    <a:pt x="11114" y="0"/>
                    <a:pt x="11428" y="13"/>
                    <a:pt x="11741" y="41"/>
                  </a:cubicBezTo>
                  <a:lnTo>
                    <a:pt x="11976" y="-2649"/>
                  </a:lnTo>
                  <a:lnTo>
                    <a:pt x="16067" y="2226"/>
                  </a:lnTo>
                  <a:lnTo>
                    <a:pt x="11192" y="6317"/>
                  </a:lnTo>
                  <a:lnTo>
                    <a:pt x="11427" y="3627"/>
                  </a:lnTo>
                  <a:close/>
                </a:path>
              </a:pathLst>
            </a:custGeom>
            <a:solidFill>
              <a:srgbClr val="01BD0A"/>
            </a:solidFill>
            <a:ln w="28575">
              <a:solidFill>
                <a:srgbClr val="019308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_s17417"/>
            <p:cNvSpPr>
              <a:spLocks noChangeArrowheads="1" noTextEdit="1"/>
            </p:cNvSpPr>
            <p:nvPr/>
          </p:nvSpPr>
          <p:spPr bwMode="auto">
            <a:xfrm rot="18000000">
              <a:off x="1721" y="1209"/>
              <a:ext cx="1264" cy="1264"/>
            </a:xfrm>
            <a:custGeom>
              <a:avLst/>
              <a:gdLst>
                <a:gd name="G0" fmla="+- -5570560 0 0"/>
                <a:gd name="G1" fmla="+- -7208960 0 0"/>
                <a:gd name="G2" fmla="+- -5570560 0 -7208960"/>
                <a:gd name="G3" fmla="+- 10800 0 0"/>
                <a:gd name="G4" fmla="+- 0 0 -557056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208960"/>
                <a:gd name="G10" fmla="+- 7200 0 2700"/>
                <a:gd name="G11" fmla="cos G10 -5570560"/>
                <a:gd name="G12" fmla="sin G10 -5570560"/>
                <a:gd name="G13" fmla="cos 13500 -5570560"/>
                <a:gd name="G14" fmla="sin 13500 -557056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570560"/>
                <a:gd name="G22" fmla="sin G20 -5570560"/>
                <a:gd name="G23" fmla="+- G21 10800 0"/>
                <a:gd name="G24" fmla="+- G12 G23 G22"/>
                <a:gd name="G25" fmla="+- G22 G23 G11"/>
                <a:gd name="G26" fmla="cos 10800 -5570560"/>
                <a:gd name="G27" fmla="sin 10800 -5570560"/>
                <a:gd name="G28" fmla="cos 7200 -5570560"/>
                <a:gd name="G29" fmla="sin 7200 -557056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208960"/>
                <a:gd name="G36" fmla="sin G34 -7208960"/>
                <a:gd name="G37" fmla="+/ -7208960 -557056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390 w 21600"/>
                <a:gd name="T5" fmla="*/ 92 h 21600"/>
                <a:gd name="T6" fmla="*/ 7721 w 21600"/>
                <a:gd name="T7" fmla="*/ 2342 h 21600"/>
                <a:gd name="T8" fmla="*/ 9860 w 21600"/>
                <a:gd name="T9" fmla="*/ 3661 h 21600"/>
                <a:gd name="T10" fmla="*/ 11976 w 21600"/>
                <a:gd name="T11" fmla="*/ -2649 h 21600"/>
                <a:gd name="T12" fmla="*/ 16067 w 21600"/>
                <a:gd name="T13" fmla="*/ 2226 h 21600"/>
                <a:gd name="T14" fmla="*/ 11192 w 21600"/>
                <a:gd name="T15" fmla="*/ 6317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427" y="3627"/>
                  </a:moveTo>
                  <a:cubicBezTo>
                    <a:pt x="11218" y="3609"/>
                    <a:pt x="11009" y="3600"/>
                    <a:pt x="10800" y="3600"/>
                  </a:cubicBezTo>
                  <a:cubicBezTo>
                    <a:pt x="9960" y="3599"/>
                    <a:pt x="9126" y="3746"/>
                    <a:pt x="8337" y="4034"/>
                  </a:cubicBezTo>
                  <a:lnTo>
                    <a:pt x="7106" y="651"/>
                  </a:lnTo>
                  <a:cubicBezTo>
                    <a:pt x="8290" y="220"/>
                    <a:pt x="9540" y="-1"/>
                    <a:pt x="10800" y="0"/>
                  </a:cubicBezTo>
                  <a:cubicBezTo>
                    <a:pt x="11114" y="0"/>
                    <a:pt x="11428" y="13"/>
                    <a:pt x="11741" y="41"/>
                  </a:cubicBezTo>
                  <a:lnTo>
                    <a:pt x="11976" y="-2649"/>
                  </a:lnTo>
                  <a:lnTo>
                    <a:pt x="16067" y="2226"/>
                  </a:lnTo>
                  <a:lnTo>
                    <a:pt x="11192" y="6317"/>
                  </a:lnTo>
                  <a:lnTo>
                    <a:pt x="11427" y="3627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rgbClr val="BE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_s17418"/>
            <p:cNvSpPr>
              <a:spLocks noChangeArrowheads="1"/>
            </p:cNvSpPr>
            <p:nvPr/>
          </p:nvSpPr>
          <p:spPr bwMode="auto">
            <a:xfrm>
              <a:off x="3103" y="877"/>
              <a:ext cx="1107" cy="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Осмотр кожи,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ротовой полости,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НПО</a:t>
              </a:r>
            </a:p>
          </p:txBody>
        </p:sp>
        <p:sp>
          <p:nvSpPr>
            <p:cNvPr id="24" name="_s17419"/>
            <p:cNvSpPr>
              <a:spLocks noChangeArrowheads="1"/>
            </p:cNvSpPr>
            <p:nvPr/>
          </p:nvSpPr>
          <p:spPr bwMode="auto">
            <a:xfrm>
              <a:off x="3363" y="3112"/>
              <a:ext cx="471" cy="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Цитологическое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 исследование</a:t>
              </a:r>
            </a:p>
          </p:txBody>
        </p:sp>
        <p:sp>
          <p:nvSpPr>
            <p:cNvPr id="25" name="_s17420"/>
            <p:cNvSpPr>
              <a:spLocks noChangeArrowheads="1"/>
            </p:cNvSpPr>
            <p:nvPr/>
          </p:nvSpPr>
          <p:spPr bwMode="auto">
            <a:xfrm>
              <a:off x="2107" y="876"/>
              <a:ext cx="471" cy="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Опрос </a:t>
              </a:r>
            </a:p>
          </p:txBody>
        </p:sp>
        <p:sp>
          <p:nvSpPr>
            <p:cNvPr id="26" name="_s17421"/>
            <p:cNvSpPr>
              <a:spLocks noChangeArrowheads="1"/>
            </p:cNvSpPr>
            <p:nvPr/>
          </p:nvSpPr>
          <p:spPr bwMode="auto">
            <a:xfrm>
              <a:off x="3737" y="1896"/>
              <a:ext cx="471" cy="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Пальпация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 ЩЖ,МЖ,ЛУ,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живота</a:t>
              </a:r>
            </a:p>
          </p:txBody>
        </p:sp>
        <p:sp>
          <p:nvSpPr>
            <p:cNvPr id="27" name="_s17422"/>
            <p:cNvSpPr>
              <a:spLocks noChangeArrowheads="1"/>
            </p:cNvSpPr>
            <p:nvPr/>
          </p:nvSpPr>
          <p:spPr bwMode="auto">
            <a:xfrm>
              <a:off x="1509" y="1896"/>
              <a:ext cx="471" cy="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Пальцевое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исследование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ПК</a:t>
              </a:r>
            </a:p>
          </p:txBody>
        </p:sp>
        <p:sp>
          <p:nvSpPr>
            <p:cNvPr id="28" name="_s17423"/>
            <p:cNvSpPr>
              <a:spLocks noChangeArrowheads="1"/>
            </p:cNvSpPr>
            <p:nvPr/>
          </p:nvSpPr>
          <p:spPr bwMode="auto">
            <a:xfrm>
              <a:off x="1871" y="2859"/>
              <a:ext cx="471" cy="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err="1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Бимануальный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charset="0"/>
                <a:cs typeface="Arial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 метод</a:t>
              </a:r>
            </a:p>
          </p:txBody>
        </p:sp>
      </p:grpSp>
      <p:pic>
        <p:nvPicPr>
          <p:cNvPr id="14" name="Picture 5" descr="C:\Documents and Settings\цз-234\Мои документы\bimanualnoe-ginekologicheskoe-obsledovanie-e149846267085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512" y="4995441"/>
            <a:ext cx="2056472" cy="1529903"/>
          </a:xfrm>
          <a:prstGeom prst="ellipse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</p:spPr>
      </p:pic>
      <p:pic>
        <p:nvPicPr>
          <p:cNvPr id="15" name="Picture 4" descr="C:\Documents and Settings\цз-234\Мои документы\8НПР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18646" y="5085184"/>
            <a:ext cx="1845842" cy="1368152"/>
          </a:xfrm>
          <a:prstGeom prst="ellipse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</p:spPr>
      </p:pic>
      <p:pic>
        <p:nvPicPr>
          <p:cNvPr id="17431" name="Picture 3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48038" y="2931621"/>
            <a:ext cx="2474260" cy="1649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6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extBox 5"/>
          <p:cNvSpPr txBox="1">
            <a:spLocks noChangeArrowheads="1"/>
          </p:cNvSpPr>
          <p:nvPr/>
        </p:nvSpPr>
        <p:spPr bwMode="auto">
          <a:xfrm>
            <a:off x="539750" y="632991"/>
            <a:ext cx="83534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ПРОФИЛАКТИЧЕСКИЙ ОСМОТР </a:t>
            </a:r>
          </a:p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МУЖЧИН</a:t>
            </a:r>
          </a:p>
        </p:txBody>
      </p:sp>
      <p:grpSp>
        <p:nvGrpSpPr>
          <p:cNvPr id="18448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18456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18459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460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8457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grpSp>
        <p:nvGrpSpPr>
          <p:cNvPr id="20" name="Diagram 50"/>
          <p:cNvGrpSpPr>
            <a:grpSpLocks noChangeAspect="1"/>
          </p:cNvGrpSpPr>
          <p:nvPr/>
        </p:nvGrpSpPr>
        <p:grpSpPr bwMode="auto">
          <a:xfrm>
            <a:off x="2051720" y="1947872"/>
            <a:ext cx="5042353" cy="4544500"/>
            <a:chOff x="1549" y="917"/>
            <a:chExt cx="2893" cy="2937"/>
          </a:xfrm>
        </p:grpSpPr>
        <p:sp>
          <p:nvSpPr>
            <p:cNvPr id="21" name="_s18436"/>
            <p:cNvSpPr>
              <a:spLocks noChangeArrowheads="1" noTextEdit="1"/>
            </p:cNvSpPr>
            <p:nvPr/>
          </p:nvSpPr>
          <p:spPr bwMode="auto">
            <a:xfrm>
              <a:off x="2128" y="917"/>
              <a:ext cx="1458" cy="1458"/>
            </a:xfrm>
            <a:custGeom>
              <a:avLst/>
              <a:gdLst>
                <a:gd name="G0" fmla="+- -5505024 0 0"/>
                <a:gd name="G1" fmla="+- -7471104 0 0"/>
                <a:gd name="G2" fmla="+- -5505024 0 -7471104"/>
                <a:gd name="G3" fmla="+- 10800 0 0"/>
                <a:gd name="G4" fmla="+- 0 0 -5505024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471104"/>
                <a:gd name="G10" fmla="+- 7200 0 2700"/>
                <a:gd name="G11" fmla="cos G10 -5505024"/>
                <a:gd name="G12" fmla="sin G10 -5505024"/>
                <a:gd name="G13" fmla="cos 13500 -5505024"/>
                <a:gd name="G14" fmla="sin 13500 -5505024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505024"/>
                <a:gd name="G22" fmla="sin G20 -5505024"/>
                <a:gd name="G23" fmla="+- G21 10800 0"/>
                <a:gd name="G24" fmla="+- G12 G23 G22"/>
                <a:gd name="G25" fmla="+- G22 G23 G11"/>
                <a:gd name="G26" fmla="cos 10800 -5505024"/>
                <a:gd name="G27" fmla="sin 10800 -5505024"/>
                <a:gd name="G28" fmla="cos 7200 -5505024"/>
                <a:gd name="G29" fmla="sin 7200 -5505024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471104"/>
                <a:gd name="G36" fmla="sin G34 -7471104"/>
                <a:gd name="G37" fmla="+/ -7471104 -5505024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110 w 21600"/>
                <a:gd name="T5" fmla="*/ 132 h 21600"/>
                <a:gd name="T6" fmla="*/ 7139 w 21600"/>
                <a:gd name="T7" fmla="*/ 2578 h 21600"/>
                <a:gd name="T8" fmla="*/ 9673 w 21600"/>
                <a:gd name="T9" fmla="*/ 3688 h 21600"/>
                <a:gd name="T10" fmla="*/ 12211 w 21600"/>
                <a:gd name="T11" fmla="*/ -2627 h 21600"/>
                <a:gd name="T12" fmla="*/ 16215 w 21600"/>
                <a:gd name="T13" fmla="*/ 2319 h 21600"/>
                <a:gd name="T14" fmla="*/ 11270 w 21600"/>
                <a:gd name="T15" fmla="*/ 632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552" y="3639"/>
                  </a:moveTo>
                  <a:cubicBezTo>
                    <a:pt x="11302" y="3613"/>
                    <a:pt x="11051" y="3600"/>
                    <a:pt x="10800" y="3600"/>
                  </a:cubicBezTo>
                  <a:cubicBezTo>
                    <a:pt x="9790" y="3599"/>
                    <a:pt x="8793" y="3812"/>
                    <a:pt x="7871" y="4222"/>
                  </a:cubicBezTo>
                  <a:lnTo>
                    <a:pt x="6407" y="933"/>
                  </a:lnTo>
                  <a:cubicBezTo>
                    <a:pt x="7789" y="318"/>
                    <a:pt x="9286" y="-1"/>
                    <a:pt x="10800" y="0"/>
                  </a:cubicBezTo>
                  <a:cubicBezTo>
                    <a:pt x="11177" y="0"/>
                    <a:pt x="11553" y="19"/>
                    <a:pt x="11928" y="59"/>
                  </a:cubicBezTo>
                  <a:lnTo>
                    <a:pt x="12211" y="-2627"/>
                  </a:lnTo>
                  <a:lnTo>
                    <a:pt x="16215" y="2319"/>
                  </a:lnTo>
                  <a:lnTo>
                    <a:pt x="11270" y="6324"/>
                  </a:lnTo>
                  <a:lnTo>
                    <a:pt x="11552" y="3639"/>
                  </a:lnTo>
                  <a:close/>
                </a:path>
              </a:pathLst>
            </a:custGeom>
            <a:solidFill>
              <a:srgbClr val="9966FF"/>
            </a:solidFill>
            <a:ln w="28575">
              <a:solidFill>
                <a:srgbClr val="5F0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_s18437"/>
            <p:cNvSpPr>
              <a:spLocks noChangeArrowheads="1" noTextEdit="1"/>
            </p:cNvSpPr>
            <p:nvPr/>
          </p:nvSpPr>
          <p:spPr bwMode="auto">
            <a:xfrm rot="4320000">
              <a:off x="2590" y="1253"/>
              <a:ext cx="1458" cy="1458"/>
            </a:xfrm>
            <a:custGeom>
              <a:avLst/>
              <a:gdLst>
                <a:gd name="G0" fmla="+- -5505024 0 0"/>
                <a:gd name="G1" fmla="+- -7471104 0 0"/>
                <a:gd name="G2" fmla="+- -5505024 0 -7471104"/>
                <a:gd name="G3" fmla="+- 10800 0 0"/>
                <a:gd name="G4" fmla="+- 0 0 -5505024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471104"/>
                <a:gd name="G10" fmla="+- 7200 0 2700"/>
                <a:gd name="G11" fmla="cos G10 -5505024"/>
                <a:gd name="G12" fmla="sin G10 -5505024"/>
                <a:gd name="G13" fmla="cos 13500 -5505024"/>
                <a:gd name="G14" fmla="sin 13500 -5505024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505024"/>
                <a:gd name="G22" fmla="sin G20 -5505024"/>
                <a:gd name="G23" fmla="+- G21 10800 0"/>
                <a:gd name="G24" fmla="+- G12 G23 G22"/>
                <a:gd name="G25" fmla="+- G22 G23 G11"/>
                <a:gd name="G26" fmla="cos 10800 -5505024"/>
                <a:gd name="G27" fmla="sin 10800 -5505024"/>
                <a:gd name="G28" fmla="cos 7200 -5505024"/>
                <a:gd name="G29" fmla="sin 7200 -5505024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471104"/>
                <a:gd name="G36" fmla="sin G34 -7471104"/>
                <a:gd name="G37" fmla="+/ -7471104 -5505024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110 w 21600"/>
                <a:gd name="T5" fmla="*/ 132 h 21600"/>
                <a:gd name="T6" fmla="*/ 7139 w 21600"/>
                <a:gd name="T7" fmla="*/ 2578 h 21600"/>
                <a:gd name="T8" fmla="*/ 9673 w 21600"/>
                <a:gd name="T9" fmla="*/ 3688 h 21600"/>
                <a:gd name="T10" fmla="*/ 12211 w 21600"/>
                <a:gd name="T11" fmla="*/ -2627 h 21600"/>
                <a:gd name="T12" fmla="*/ 16215 w 21600"/>
                <a:gd name="T13" fmla="*/ 2319 h 21600"/>
                <a:gd name="T14" fmla="*/ 11270 w 21600"/>
                <a:gd name="T15" fmla="*/ 632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552" y="3639"/>
                  </a:moveTo>
                  <a:cubicBezTo>
                    <a:pt x="11302" y="3613"/>
                    <a:pt x="11051" y="3600"/>
                    <a:pt x="10800" y="3600"/>
                  </a:cubicBezTo>
                  <a:cubicBezTo>
                    <a:pt x="9790" y="3599"/>
                    <a:pt x="8793" y="3812"/>
                    <a:pt x="7871" y="4222"/>
                  </a:cubicBezTo>
                  <a:lnTo>
                    <a:pt x="6407" y="933"/>
                  </a:lnTo>
                  <a:cubicBezTo>
                    <a:pt x="7789" y="318"/>
                    <a:pt x="9286" y="-1"/>
                    <a:pt x="10800" y="0"/>
                  </a:cubicBezTo>
                  <a:cubicBezTo>
                    <a:pt x="11177" y="0"/>
                    <a:pt x="11553" y="19"/>
                    <a:pt x="11928" y="59"/>
                  </a:cubicBezTo>
                  <a:lnTo>
                    <a:pt x="12211" y="-2627"/>
                  </a:lnTo>
                  <a:lnTo>
                    <a:pt x="16215" y="2319"/>
                  </a:lnTo>
                  <a:lnTo>
                    <a:pt x="11270" y="6324"/>
                  </a:lnTo>
                  <a:lnTo>
                    <a:pt x="11552" y="3639"/>
                  </a:lnTo>
                  <a:close/>
                </a:path>
              </a:pathLst>
            </a:custGeom>
            <a:solidFill>
              <a:srgbClr val="F1FD09"/>
            </a:solidFill>
            <a:ln w="28575">
              <a:solidFill>
                <a:srgbClr val="CAD402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_s18438"/>
            <p:cNvSpPr>
              <a:spLocks noChangeArrowheads="1" noTextEdit="1"/>
            </p:cNvSpPr>
            <p:nvPr/>
          </p:nvSpPr>
          <p:spPr bwMode="auto">
            <a:xfrm rot="8640000">
              <a:off x="2413" y="1796"/>
              <a:ext cx="1458" cy="1458"/>
            </a:xfrm>
            <a:custGeom>
              <a:avLst/>
              <a:gdLst>
                <a:gd name="G0" fmla="+- -5505024 0 0"/>
                <a:gd name="G1" fmla="+- -7471104 0 0"/>
                <a:gd name="G2" fmla="+- -5505024 0 -7471104"/>
                <a:gd name="G3" fmla="+- 10800 0 0"/>
                <a:gd name="G4" fmla="+- 0 0 -5505024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471104"/>
                <a:gd name="G10" fmla="+- 7200 0 2700"/>
                <a:gd name="G11" fmla="cos G10 -5505024"/>
                <a:gd name="G12" fmla="sin G10 -5505024"/>
                <a:gd name="G13" fmla="cos 13500 -5505024"/>
                <a:gd name="G14" fmla="sin 13500 -5505024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505024"/>
                <a:gd name="G22" fmla="sin G20 -5505024"/>
                <a:gd name="G23" fmla="+- G21 10800 0"/>
                <a:gd name="G24" fmla="+- G12 G23 G22"/>
                <a:gd name="G25" fmla="+- G22 G23 G11"/>
                <a:gd name="G26" fmla="cos 10800 -5505024"/>
                <a:gd name="G27" fmla="sin 10800 -5505024"/>
                <a:gd name="G28" fmla="cos 7200 -5505024"/>
                <a:gd name="G29" fmla="sin 7200 -5505024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471104"/>
                <a:gd name="G36" fmla="sin G34 -7471104"/>
                <a:gd name="G37" fmla="+/ -7471104 -5505024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110 w 21600"/>
                <a:gd name="T5" fmla="*/ 132 h 21600"/>
                <a:gd name="T6" fmla="*/ 7139 w 21600"/>
                <a:gd name="T7" fmla="*/ 2578 h 21600"/>
                <a:gd name="T8" fmla="*/ 9673 w 21600"/>
                <a:gd name="T9" fmla="*/ 3688 h 21600"/>
                <a:gd name="T10" fmla="*/ 12211 w 21600"/>
                <a:gd name="T11" fmla="*/ -2627 h 21600"/>
                <a:gd name="T12" fmla="*/ 16215 w 21600"/>
                <a:gd name="T13" fmla="*/ 2319 h 21600"/>
                <a:gd name="T14" fmla="*/ 11270 w 21600"/>
                <a:gd name="T15" fmla="*/ 632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552" y="3639"/>
                  </a:moveTo>
                  <a:cubicBezTo>
                    <a:pt x="11302" y="3613"/>
                    <a:pt x="11051" y="3600"/>
                    <a:pt x="10800" y="3600"/>
                  </a:cubicBezTo>
                  <a:cubicBezTo>
                    <a:pt x="9790" y="3599"/>
                    <a:pt x="8793" y="3812"/>
                    <a:pt x="7871" y="4222"/>
                  </a:cubicBezTo>
                  <a:lnTo>
                    <a:pt x="6407" y="933"/>
                  </a:lnTo>
                  <a:cubicBezTo>
                    <a:pt x="7789" y="318"/>
                    <a:pt x="9286" y="-1"/>
                    <a:pt x="10800" y="0"/>
                  </a:cubicBezTo>
                  <a:cubicBezTo>
                    <a:pt x="11177" y="0"/>
                    <a:pt x="11553" y="19"/>
                    <a:pt x="11928" y="59"/>
                  </a:cubicBezTo>
                  <a:lnTo>
                    <a:pt x="12211" y="-2627"/>
                  </a:lnTo>
                  <a:lnTo>
                    <a:pt x="16215" y="2319"/>
                  </a:lnTo>
                  <a:lnTo>
                    <a:pt x="11270" y="6324"/>
                  </a:lnTo>
                  <a:lnTo>
                    <a:pt x="11552" y="3639"/>
                  </a:lnTo>
                  <a:close/>
                </a:path>
              </a:pathLst>
            </a:custGeom>
            <a:solidFill>
              <a:srgbClr val="0399FF"/>
            </a:solidFill>
            <a:ln w="28575">
              <a:solidFill>
                <a:srgbClr val="4B595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_s18439"/>
            <p:cNvSpPr>
              <a:spLocks noChangeArrowheads="1" noTextEdit="1"/>
            </p:cNvSpPr>
            <p:nvPr/>
          </p:nvSpPr>
          <p:spPr bwMode="auto">
            <a:xfrm rot="12960000">
              <a:off x="1842" y="1795"/>
              <a:ext cx="1458" cy="1458"/>
            </a:xfrm>
            <a:custGeom>
              <a:avLst/>
              <a:gdLst>
                <a:gd name="G0" fmla="+- -5505024 0 0"/>
                <a:gd name="G1" fmla="+- -7471104 0 0"/>
                <a:gd name="G2" fmla="+- -5505024 0 -7471104"/>
                <a:gd name="G3" fmla="+- 10800 0 0"/>
                <a:gd name="G4" fmla="+- 0 0 -5505024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471104"/>
                <a:gd name="G10" fmla="+- 7200 0 2700"/>
                <a:gd name="G11" fmla="cos G10 -5505024"/>
                <a:gd name="G12" fmla="sin G10 -5505024"/>
                <a:gd name="G13" fmla="cos 13500 -5505024"/>
                <a:gd name="G14" fmla="sin 13500 -5505024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505024"/>
                <a:gd name="G22" fmla="sin G20 -5505024"/>
                <a:gd name="G23" fmla="+- G21 10800 0"/>
                <a:gd name="G24" fmla="+- G12 G23 G22"/>
                <a:gd name="G25" fmla="+- G22 G23 G11"/>
                <a:gd name="G26" fmla="cos 10800 -5505024"/>
                <a:gd name="G27" fmla="sin 10800 -5505024"/>
                <a:gd name="G28" fmla="cos 7200 -5505024"/>
                <a:gd name="G29" fmla="sin 7200 -5505024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471104"/>
                <a:gd name="G36" fmla="sin G34 -7471104"/>
                <a:gd name="G37" fmla="+/ -7471104 -5505024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110 w 21600"/>
                <a:gd name="T5" fmla="*/ 132 h 21600"/>
                <a:gd name="T6" fmla="*/ 7139 w 21600"/>
                <a:gd name="T7" fmla="*/ 2578 h 21600"/>
                <a:gd name="T8" fmla="*/ 9673 w 21600"/>
                <a:gd name="T9" fmla="*/ 3688 h 21600"/>
                <a:gd name="T10" fmla="*/ 12211 w 21600"/>
                <a:gd name="T11" fmla="*/ -2627 h 21600"/>
                <a:gd name="T12" fmla="*/ 16215 w 21600"/>
                <a:gd name="T13" fmla="*/ 2319 h 21600"/>
                <a:gd name="T14" fmla="*/ 11270 w 21600"/>
                <a:gd name="T15" fmla="*/ 632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552" y="3639"/>
                  </a:moveTo>
                  <a:cubicBezTo>
                    <a:pt x="11302" y="3613"/>
                    <a:pt x="11051" y="3600"/>
                    <a:pt x="10800" y="3600"/>
                  </a:cubicBezTo>
                  <a:cubicBezTo>
                    <a:pt x="9790" y="3599"/>
                    <a:pt x="8793" y="3812"/>
                    <a:pt x="7871" y="4222"/>
                  </a:cubicBezTo>
                  <a:lnTo>
                    <a:pt x="6407" y="933"/>
                  </a:lnTo>
                  <a:cubicBezTo>
                    <a:pt x="7789" y="318"/>
                    <a:pt x="9286" y="-1"/>
                    <a:pt x="10800" y="0"/>
                  </a:cubicBezTo>
                  <a:cubicBezTo>
                    <a:pt x="11177" y="0"/>
                    <a:pt x="11553" y="19"/>
                    <a:pt x="11928" y="59"/>
                  </a:cubicBezTo>
                  <a:lnTo>
                    <a:pt x="12211" y="-2627"/>
                  </a:lnTo>
                  <a:lnTo>
                    <a:pt x="16215" y="2319"/>
                  </a:lnTo>
                  <a:lnTo>
                    <a:pt x="11270" y="6324"/>
                  </a:lnTo>
                  <a:lnTo>
                    <a:pt x="11552" y="3639"/>
                  </a:lnTo>
                  <a:close/>
                </a:path>
              </a:pathLst>
            </a:custGeom>
            <a:solidFill>
              <a:srgbClr val="FF00FF"/>
            </a:solidFill>
            <a:ln w="28575">
              <a:solidFill>
                <a:srgbClr val="CA00CA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_s18440"/>
            <p:cNvSpPr>
              <a:spLocks noChangeArrowheads="1" noTextEdit="1"/>
            </p:cNvSpPr>
            <p:nvPr/>
          </p:nvSpPr>
          <p:spPr bwMode="auto">
            <a:xfrm rot="17280000">
              <a:off x="1667" y="1252"/>
              <a:ext cx="1458" cy="1458"/>
            </a:xfrm>
            <a:custGeom>
              <a:avLst/>
              <a:gdLst>
                <a:gd name="G0" fmla="+- -5505024 0 0"/>
                <a:gd name="G1" fmla="+- -7471104 0 0"/>
                <a:gd name="G2" fmla="+- -5505024 0 -7471104"/>
                <a:gd name="G3" fmla="+- 10800 0 0"/>
                <a:gd name="G4" fmla="+- 0 0 -5505024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471104"/>
                <a:gd name="G10" fmla="+- 7200 0 2700"/>
                <a:gd name="G11" fmla="cos G10 -5505024"/>
                <a:gd name="G12" fmla="sin G10 -5505024"/>
                <a:gd name="G13" fmla="cos 13500 -5505024"/>
                <a:gd name="G14" fmla="sin 13500 -5505024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505024"/>
                <a:gd name="G22" fmla="sin G20 -5505024"/>
                <a:gd name="G23" fmla="+- G21 10800 0"/>
                <a:gd name="G24" fmla="+- G12 G23 G22"/>
                <a:gd name="G25" fmla="+- G22 G23 G11"/>
                <a:gd name="G26" fmla="cos 10800 -5505024"/>
                <a:gd name="G27" fmla="sin 10800 -5505024"/>
                <a:gd name="G28" fmla="cos 7200 -5505024"/>
                <a:gd name="G29" fmla="sin 7200 -5505024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471104"/>
                <a:gd name="G36" fmla="sin G34 -7471104"/>
                <a:gd name="G37" fmla="+/ -7471104 -5505024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110 w 21600"/>
                <a:gd name="T5" fmla="*/ 132 h 21600"/>
                <a:gd name="T6" fmla="*/ 7139 w 21600"/>
                <a:gd name="T7" fmla="*/ 2578 h 21600"/>
                <a:gd name="T8" fmla="*/ 9673 w 21600"/>
                <a:gd name="T9" fmla="*/ 3688 h 21600"/>
                <a:gd name="T10" fmla="*/ 12211 w 21600"/>
                <a:gd name="T11" fmla="*/ -2627 h 21600"/>
                <a:gd name="T12" fmla="*/ 16215 w 21600"/>
                <a:gd name="T13" fmla="*/ 2319 h 21600"/>
                <a:gd name="T14" fmla="*/ 11270 w 21600"/>
                <a:gd name="T15" fmla="*/ 632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552" y="3639"/>
                  </a:moveTo>
                  <a:cubicBezTo>
                    <a:pt x="11302" y="3613"/>
                    <a:pt x="11051" y="3600"/>
                    <a:pt x="10800" y="3600"/>
                  </a:cubicBezTo>
                  <a:cubicBezTo>
                    <a:pt x="9790" y="3599"/>
                    <a:pt x="8793" y="3812"/>
                    <a:pt x="7871" y="4222"/>
                  </a:cubicBezTo>
                  <a:lnTo>
                    <a:pt x="6407" y="933"/>
                  </a:lnTo>
                  <a:cubicBezTo>
                    <a:pt x="7789" y="318"/>
                    <a:pt x="9286" y="-1"/>
                    <a:pt x="10800" y="0"/>
                  </a:cubicBezTo>
                  <a:cubicBezTo>
                    <a:pt x="11177" y="0"/>
                    <a:pt x="11553" y="19"/>
                    <a:pt x="11928" y="59"/>
                  </a:cubicBezTo>
                  <a:lnTo>
                    <a:pt x="12211" y="-2627"/>
                  </a:lnTo>
                  <a:lnTo>
                    <a:pt x="16215" y="2319"/>
                  </a:lnTo>
                  <a:lnTo>
                    <a:pt x="11270" y="6324"/>
                  </a:lnTo>
                  <a:lnTo>
                    <a:pt x="11552" y="3639"/>
                  </a:lnTo>
                  <a:close/>
                </a:path>
              </a:pathLst>
            </a:custGeom>
            <a:solidFill>
              <a:srgbClr val="01BD0A"/>
            </a:solidFill>
            <a:ln w="28575">
              <a:solidFill>
                <a:srgbClr val="019308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_s18441"/>
            <p:cNvSpPr>
              <a:spLocks noChangeArrowheads="1"/>
            </p:cNvSpPr>
            <p:nvPr/>
          </p:nvSpPr>
          <p:spPr bwMode="auto">
            <a:xfrm>
              <a:off x="3361" y="972"/>
              <a:ext cx="980" cy="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Измерение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АД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7" name="_s18442"/>
            <p:cNvSpPr>
              <a:spLocks noChangeArrowheads="1"/>
            </p:cNvSpPr>
            <p:nvPr/>
          </p:nvSpPr>
          <p:spPr bwMode="auto">
            <a:xfrm>
              <a:off x="3551" y="2249"/>
              <a:ext cx="891" cy="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Осмотр кожи,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ротовой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полости.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НПО</a:t>
              </a:r>
            </a:p>
          </p:txBody>
        </p:sp>
        <p:sp>
          <p:nvSpPr>
            <p:cNvPr id="28" name="_s18443"/>
            <p:cNvSpPr>
              <a:spLocks noChangeArrowheads="1"/>
            </p:cNvSpPr>
            <p:nvPr/>
          </p:nvSpPr>
          <p:spPr bwMode="auto">
            <a:xfrm>
              <a:off x="1972" y="979"/>
              <a:ext cx="536" cy="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Опрос </a:t>
              </a:r>
            </a:p>
          </p:txBody>
        </p:sp>
        <p:sp>
          <p:nvSpPr>
            <p:cNvPr id="29" name="_s18444"/>
            <p:cNvSpPr>
              <a:spLocks noChangeArrowheads="1"/>
            </p:cNvSpPr>
            <p:nvPr/>
          </p:nvSpPr>
          <p:spPr bwMode="auto">
            <a:xfrm>
              <a:off x="2021" y="3318"/>
              <a:ext cx="1608" cy="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Пальпация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 ЩЖ, грудных желез,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живота, ЛУ,НПО</a:t>
              </a:r>
            </a:p>
          </p:txBody>
        </p:sp>
        <p:sp>
          <p:nvSpPr>
            <p:cNvPr id="30" name="_s18445"/>
            <p:cNvSpPr>
              <a:spLocks noChangeArrowheads="1"/>
            </p:cNvSpPr>
            <p:nvPr/>
          </p:nvSpPr>
          <p:spPr bwMode="auto">
            <a:xfrm>
              <a:off x="1549" y="2201"/>
              <a:ext cx="536" cy="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Пальцевое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исследование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6600"/>
                  </a:solidFill>
                  <a:effectLst/>
                  <a:latin typeface="Arial" charset="0"/>
                  <a:cs typeface="Arial" charset="0"/>
                </a:rPr>
                <a:t> ПК</a:t>
              </a:r>
            </a:p>
          </p:txBody>
        </p:sp>
      </p:grpSp>
      <p:pic>
        <p:nvPicPr>
          <p:cNvPr id="12" name="Picture 12" descr="article67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0168" y="1474730"/>
            <a:ext cx="1812998" cy="1319121"/>
          </a:xfrm>
          <a:prstGeom prst="ellipse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</p:spPr>
      </p:pic>
      <p:pic>
        <p:nvPicPr>
          <p:cNvPr id="13" name="Picture 3" descr="C:\Documents and Settings\цз-234\Мои документы\melanoma-1024x76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6296" y="3255807"/>
            <a:ext cx="1733190" cy="1394972"/>
          </a:xfrm>
          <a:prstGeom prst="ellipse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</p:spPr>
      </p:pic>
      <p:pic>
        <p:nvPicPr>
          <p:cNvPr id="14" name="Picture 1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92279" y="5013176"/>
            <a:ext cx="1800895" cy="1479092"/>
          </a:xfrm>
          <a:prstGeom prst="ellipse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</p:spPr>
      </p:pic>
      <p:pic>
        <p:nvPicPr>
          <p:cNvPr id="15" name="Picture 1" descr="C:\Documents and Settings\цз-234\Мои документы\palcevoe-obsledovanie-pryamoj-kishki-350x22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7480" y="1495354"/>
            <a:ext cx="1728192" cy="1354670"/>
          </a:xfrm>
          <a:prstGeom prst="ellipse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</p:spPr>
      </p:pic>
      <p:pic>
        <p:nvPicPr>
          <p:cNvPr id="17" name="Picture 13" descr="cdc4aa5d77f3b9a0a8fceaeaf68a1e2b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700" y="3255807"/>
            <a:ext cx="1616208" cy="1235327"/>
          </a:xfrm>
          <a:prstGeom prst="ellipse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</p:spPr>
      </p:pic>
      <p:pic>
        <p:nvPicPr>
          <p:cNvPr id="18" name="Picture 7" descr="C:\Documents and Settings\цз-234\Мои документы\78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7504" y="5084393"/>
            <a:ext cx="1755865" cy="1270995"/>
          </a:xfrm>
          <a:prstGeom prst="ellipse">
            <a:avLst/>
          </a:prstGeom>
          <a:noFill/>
          <a:ln w="12700">
            <a:solidFill>
              <a:srgbClr val="339933"/>
            </a:solidFill>
            <a:miter lim="800000"/>
            <a:headEnd/>
            <a:tailEnd/>
          </a:ln>
        </p:spPr>
      </p:pic>
      <p:pic>
        <p:nvPicPr>
          <p:cNvPr id="19" name="Picture 73"/>
          <p:cNvPicPr>
            <a:picLocks noChangeAspect="1" noChangeArrowheads="1"/>
          </p:cNvPicPr>
          <p:nvPr/>
        </p:nvPicPr>
        <p:blipFill>
          <a:blip r:embed="rId13" cstate="print">
            <a:lum bright="6000"/>
          </a:blip>
          <a:srcRect/>
          <a:stretch>
            <a:fillRect/>
          </a:stretch>
        </p:blipFill>
        <p:spPr bwMode="auto">
          <a:xfrm>
            <a:off x="3437333" y="2850024"/>
            <a:ext cx="2016745" cy="1997992"/>
          </a:xfrm>
          <a:prstGeom prst="ellipse">
            <a:avLst/>
          </a:prstGeom>
          <a:solidFill>
            <a:srgbClr val="008000"/>
          </a:solidFill>
          <a:ln w="12700">
            <a:solidFill>
              <a:srgbClr val="008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6597650"/>
            <a:ext cx="91582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Box 5"/>
          <p:cNvSpPr txBox="1">
            <a:spLocks noChangeArrowheads="1"/>
          </p:cNvSpPr>
          <p:nvPr/>
        </p:nvSpPr>
        <p:spPr bwMode="auto">
          <a:xfrm>
            <a:off x="539750" y="549275"/>
            <a:ext cx="8353425" cy="606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ОСМОТР ПОЛОСТИ РТА</a:t>
            </a:r>
          </a:p>
        </p:txBody>
      </p:sp>
      <p:grpSp>
        <p:nvGrpSpPr>
          <p:cNvPr id="23555" name="Группа 8"/>
          <p:cNvGrpSpPr>
            <a:grpSpLocks/>
          </p:cNvGrpSpPr>
          <p:nvPr/>
        </p:nvGrpSpPr>
        <p:grpSpPr bwMode="auto">
          <a:xfrm>
            <a:off x="0" y="-66675"/>
            <a:ext cx="9137650" cy="849313"/>
            <a:chOff x="1" y="-66944"/>
            <a:chExt cx="9138308" cy="849204"/>
          </a:xfrm>
        </p:grpSpPr>
        <p:grpSp>
          <p:nvGrpSpPr>
            <p:cNvPr id="23566" name="Группа 7"/>
            <p:cNvGrpSpPr>
              <a:grpSpLocks/>
            </p:cNvGrpSpPr>
            <p:nvPr/>
          </p:nvGrpSpPr>
          <p:grpSpPr bwMode="auto"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23569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70" name="Picture 2" descr="C:\Users\Sveta\Desktop\6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3826" r="2" b="65211"/>
              <a:stretch>
                <a:fillRect/>
              </a:stretch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3567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13276" b="8351"/>
            <a:stretch/>
          </p:blipFill>
          <p:spPr bwMode="auto">
            <a:xfrm>
              <a:off x="585831" y="125119"/>
              <a:ext cx="673148" cy="4460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</p:pic>
      </p:grpSp>
      <p:pic>
        <p:nvPicPr>
          <p:cNvPr id="12" name="Рисунок 11" descr="094672809376.jpg"/>
          <p:cNvPicPr>
            <a:picLocks noChangeAspect="1"/>
          </p:cNvPicPr>
          <p:nvPr/>
        </p:nvPicPr>
        <p:blipFill>
          <a:blip r:embed="rId7" cstate="print">
            <a:lum bright="-10000" contrast="-20000"/>
          </a:blip>
          <a:stretch>
            <a:fillRect/>
          </a:stretch>
        </p:blipFill>
        <p:spPr>
          <a:xfrm>
            <a:off x="141257" y="1463657"/>
            <a:ext cx="2857488" cy="2724988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Рисунок 12" descr="squamous-cell-carcinoma-lip-3-fot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05150" y="1323953"/>
            <a:ext cx="2071702" cy="1571635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Рисунок 9" descr="images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109904" y="2906703"/>
            <a:ext cx="2286016" cy="1715288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" name="Рисунок 10" descr="imgpreview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336786" y="4489455"/>
            <a:ext cx="2143140" cy="1762915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7" name="Рисунок 16" descr="imagссes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19045" y="4491041"/>
            <a:ext cx="2071702" cy="1847850"/>
          </a:xfrm>
          <a:prstGeom prst="ellipse">
            <a:avLst/>
          </a:prstGeom>
          <a:ln w="12700" cap="rnd">
            <a:solidFill>
              <a:srgbClr val="3399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3561" name="Скругленный прямоугольник 12"/>
          <p:cNvSpPr>
            <a:spLocks noChangeArrowheads="1"/>
          </p:cNvSpPr>
          <p:nvPr/>
        </p:nvSpPr>
        <p:spPr bwMode="auto">
          <a:xfrm>
            <a:off x="5580112" y="1989138"/>
            <a:ext cx="3359101" cy="4263232"/>
          </a:xfrm>
          <a:prstGeom prst="roundRect">
            <a:avLst>
              <a:gd name="adj" fmla="val 16667"/>
            </a:avLst>
          </a:prstGeom>
          <a:solidFill>
            <a:srgbClr val="D9F9D7"/>
          </a:solidFill>
          <a:ln w="28575" cmpd="thickThin" algn="ctr">
            <a:solidFill>
              <a:srgbClr val="339933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 u="sng" dirty="0">
                <a:solidFill>
                  <a:srgbClr val="C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Цель осмотра:</a:t>
            </a:r>
          </a:p>
          <a:p>
            <a:pPr algn="ctr"/>
            <a:endParaRPr lang="ru-RU" sz="3200" b="1" dirty="0">
              <a:solidFill>
                <a:srgbClr val="00206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32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обнаружение </a:t>
            </a:r>
            <a:r>
              <a:rPr lang="ru-RU" sz="32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лейкоплакий;</a:t>
            </a:r>
            <a:endParaRPr lang="ru-RU" sz="32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трещин;</a:t>
            </a:r>
            <a:endParaRPr lang="ru-RU" sz="32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57188" indent="-357188">
              <a:buFont typeface="Wingdings" pitchFamily="2" charset="2"/>
              <a:buChar char="Ø"/>
            </a:pPr>
            <a:r>
              <a:rPr lang="ru-RU" sz="3200" b="1" dirty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изъязвлений </a:t>
            </a:r>
            <a:r>
              <a:rPr lang="ru-RU" sz="3200" b="1" dirty="0" smtClean="0">
                <a:solidFill>
                  <a:srgbClr val="0033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слизистой.</a:t>
            </a:r>
            <a:endParaRPr lang="ru-RU" sz="3200" b="1" dirty="0">
              <a:solidFill>
                <a:srgbClr val="0033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" name="Freeform 10"/>
          <p:cNvSpPr>
            <a:spLocks/>
          </p:cNvSpPr>
          <p:nvPr/>
        </p:nvSpPr>
        <p:spPr bwMode="gray">
          <a:xfrm rot="366043" flipH="1" flipV="1">
            <a:off x="2524125" y="1385888"/>
            <a:ext cx="895350" cy="806450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rgbClr val="92D050"/>
          </a:solidFill>
          <a:ln>
            <a:solidFill>
              <a:srgbClr val="C00000"/>
            </a:solidFill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Freeform 10"/>
          <p:cNvSpPr>
            <a:spLocks/>
          </p:cNvSpPr>
          <p:nvPr/>
        </p:nvSpPr>
        <p:spPr bwMode="gray">
          <a:xfrm rot="3293344" flipH="1" flipV="1">
            <a:off x="2624138" y="2759075"/>
            <a:ext cx="895350" cy="806450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rgbClr val="92D050"/>
          </a:solidFill>
          <a:ln>
            <a:solidFill>
              <a:srgbClr val="C00000"/>
            </a:solidFill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Freeform 10"/>
          <p:cNvSpPr>
            <a:spLocks/>
          </p:cNvSpPr>
          <p:nvPr/>
        </p:nvSpPr>
        <p:spPr bwMode="gray">
          <a:xfrm rot="4209430" flipH="1" flipV="1">
            <a:off x="2162175" y="3783013"/>
            <a:ext cx="903288" cy="868362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rgbClr val="92D050"/>
          </a:solidFill>
          <a:ln>
            <a:solidFill>
              <a:srgbClr val="C00000"/>
            </a:solidFill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Freeform 10"/>
          <p:cNvSpPr>
            <a:spLocks/>
          </p:cNvSpPr>
          <p:nvPr/>
        </p:nvSpPr>
        <p:spPr bwMode="gray">
          <a:xfrm rot="7281141" flipH="1" flipV="1">
            <a:off x="596900" y="3978275"/>
            <a:ext cx="895350" cy="806450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rgbClr val="92D050"/>
          </a:solidFill>
          <a:ln>
            <a:solidFill>
              <a:srgbClr val="C00000"/>
            </a:solidFill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514</Words>
  <Application>Microsoft Office PowerPoint</Application>
  <PresentationFormat>Экран (4:3)</PresentationFormat>
  <Paragraphs>182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user</cp:lastModifiedBy>
  <cp:revision>107</cp:revision>
  <dcterms:created xsi:type="dcterms:W3CDTF">2018-03-22T17:14:14Z</dcterms:created>
  <dcterms:modified xsi:type="dcterms:W3CDTF">2018-05-24T09:12:51Z</dcterms:modified>
</cp:coreProperties>
</file>