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4"/>
  </p:notesMasterIdLst>
  <p:sldIdLst>
    <p:sldId id="262" r:id="rId3"/>
    <p:sldId id="257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6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00" autoAdjust="0"/>
    <p:restoredTop sz="94600"/>
  </p:normalViewPr>
  <p:slideViewPr>
    <p:cSldViewPr>
      <p:cViewPr varScale="1">
        <p:scale>
          <a:sx n="63" d="100"/>
          <a:sy n="63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001660C-73B6-4DB3-8F08-CB40E81143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081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CBEEB67-3E10-4827-A82B-6005A55646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3A1CF-F385-4E70-B2FA-899F097FF7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A8EB0-1412-4256-9C9A-BA54B83D9E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48C3E53-3D88-429E-AF03-2FB0C0CF85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CA322-DB63-4DC9-AA91-C18052C176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1CAE3-A2E1-4110-90C8-5A7BE1CA0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C6AF0-C313-4A06-8B9B-13D1EBA469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4E2F9-5D35-4D40-8BB0-F20737509B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DF736-9DC7-4D51-98FE-9D2F690961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16A580-AE7E-462F-9E47-ACE7268D63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6C54E-A924-4E81-A834-AC8D791763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3FB15-0C22-46FD-8C63-91420A275F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0108F-3003-4300-A0BF-DBDF435540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74E6D-5D3D-4DE0-B7CA-32DA6A35E2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C496C-C605-44A0-B852-800F8FB639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1BDDE-E17B-41F9-9534-4B76C5E131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CBD24-44A1-4B8B-9B8D-3EA5C7FCE8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96DE9-D3FF-4858-A216-F7F01ACFB0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A4B80-D6C5-41F2-B861-4E26C47302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641F25-9026-4CC0-BEDC-B4D4A7DE72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CE9D6-E925-4BE5-86F5-9F355C7580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7E950-E1C9-4FF0-A78A-C4A11CCD75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6DF224C-3CC5-4F4C-9997-79DA70B209C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4E708B2-38B0-4452-91F8-1F167F22662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908720"/>
            <a:ext cx="8280920" cy="2952327"/>
          </a:xfrm>
        </p:spPr>
        <p:txBody>
          <a:bodyPr/>
          <a:lstStyle/>
          <a:p>
            <a:pPr algn="ctr"/>
            <a:r>
              <a:rPr lang="ru-RU" b="1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Современные образовательные </a:t>
            </a:r>
            <a:r>
              <a:rPr lang="ru-RU" b="1" cap="all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технологии, как фактор повышения качества</a:t>
            </a:r>
            <a:br>
              <a:rPr lang="ru-RU" b="1" cap="all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b="1" cap="all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оказания медицинской помощи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47864" y="4725144"/>
            <a:ext cx="5616624" cy="1752600"/>
          </a:xfrm>
        </p:spPr>
        <p:txBody>
          <a:bodyPr/>
          <a:lstStyle/>
          <a:p>
            <a:pPr algn="r"/>
            <a:r>
              <a:rPr lang="ru-RU" b="1" i="1" dirty="0" smtClean="0"/>
              <a:t>Дочкина Наталья </a:t>
            </a:r>
            <a:r>
              <a:rPr lang="ru-RU" b="1" i="1" dirty="0"/>
              <a:t>Л</a:t>
            </a:r>
            <a:r>
              <a:rPr lang="ru-RU" b="1" i="1" dirty="0" smtClean="0"/>
              <a:t>еонидовна</a:t>
            </a:r>
          </a:p>
          <a:p>
            <a:pPr algn="r"/>
            <a:endParaRPr lang="ru-RU" sz="1800" b="1" i="1" dirty="0" smtClean="0"/>
          </a:p>
          <a:p>
            <a:pPr algn="r"/>
            <a:r>
              <a:rPr lang="ru-RU" sz="1800" b="1" i="1" dirty="0" smtClean="0"/>
              <a:t>Заведующая производственной практикой </a:t>
            </a:r>
          </a:p>
          <a:p>
            <a:pPr algn="r"/>
            <a:r>
              <a:rPr lang="ru-RU" sz="1800" b="1" i="1" dirty="0" smtClean="0"/>
              <a:t>ГБПОУ «Кемеровский областной медицинский колледж», к.м.н.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Картинки по запросу медколледж кемерово тренинги со скорой помощью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2304256" cy="29359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5616624" cy="922114"/>
          </a:xfrm>
        </p:spPr>
        <p:txBody>
          <a:bodyPr/>
          <a:lstStyle/>
          <a:p>
            <a:pPr algn="ctr"/>
            <a:r>
              <a:rPr lang="ru-RU" b="1" cap="all" dirty="0" smtClean="0"/>
              <a:t>Проведение брифинга, </a:t>
            </a:r>
            <a:r>
              <a:rPr lang="ru-RU" b="1" cap="all" dirty="0" err="1" smtClean="0"/>
              <a:t>дебрифинга</a:t>
            </a:r>
            <a:endParaRPr lang="ru-RU" b="1" cap="all" dirty="0"/>
          </a:p>
        </p:txBody>
      </p:sp>
      <p:pic>
        <p:nvPicPr>
          <p:cNvPr id="6" name="Рисунок 5" descr="K:\Юридический отдел\Внешние\2017_12_19 Тренинг\IMG_871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908720"/>
            <a:ext cx="4176464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K:\Юридический отдел\Внешние\2017_12_19 Тренинг\IMG_878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717032"/>
            <a:ext cx="5256584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K:\Юридический отдел\Внешние\2017_12_19 Тренинг\IMG_900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608512" cy="3066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908720"/>
            <a:ext cx="8280920" cy="2952327"/>
          </a:xfrm>
        </p:spPr>
        <p:txBody>
          <a:bodyPr/>
          <a:lstStyle/>
          <a:p>
            <a:pPr algn="ctr"/>
            <a:r>
              <a:rPr lang="ru-RU" b="1" cap="all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Спасибо за внимание!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13" name="Picture 9" descr="Картинки по запросу государственная программа развития здравоохран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6264696" cy="4176464"/>
          </a:xfrm>
          <a:prstGeom prst="rect">
            <a:avLst/>
          </a:prstGeom>
          <a:noFill/>
        </p:spPr>
      </p:pic>
      <p:pic>
        <p:nvPicPr>
          <p:cNvPr id="72711" name="Picture 7" descr="Картинки по запросу государственная программа развития здравоохранен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484784"/>
            <a:ext cx="1910827" cy="13681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835696" y="4581128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/>
              <a:t>«уровень </a:t>
            </a:r>
            <a:r>
              <a:rPr lang="ru-RU" sz="2400" b="1" cap="all" dirty="0"/>
              <a:t>конкурентоспособности современной инновационной экономики в значительной степени определяется качеством профессиональных </a:t>
            </a:r>
            <a:r>
              <a:rPr lang="ru-RU" sz="2400" b="1" cap="all" dirty="0" smtClean="0"/>
              <a:t>кадров»</a:t>
            </a:r>
            <a:endParaRPr lang="ru-RU" sz="2400" b="1" cap="al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712968" cy="1143000"/>
          </a:xfrm>
        </p:spPr>
        <p:txBody>
          <a:bodyPr/>
          <a:lstStyle/>
          <a:p>
            <a:r>
              <a:rPr lang="ru-RU" sz="2400" b="1" dirty="0" smtClean="0">
                <a:latin typeface="+mj-lt"/>
                <a:ea typeface="+mj-ea"/>
                <a:cs typeface="+mj-cs"/>
              </a:rPr>
              <a:t>«Человек усваивает </a:t>
            </a:r>
            <a:r>
              <a:rPr lang="ru-RU" sz="2400" b="1" dirty="0">
                <a:latin typeface="+mj-lt"/>
                <a:ea typeface="+mj-ea"/>
                <a:cs typeface="+mj-cs"/>
              </a:rPr>
              <a:t>10% того, что слышит, 50% того, что видит, 70% того, что проговаривает, и 90% того, что делает </a:t>
            </a:r>
            <a:r>
              <a:rPr lang="ru-RU" sz="2400" b="1" dirty="0" smtClean="0">
                <a:latin typeface="+mj-lt"/>
                <a:ea typeface="+mj-ea"/>
                <a:cs typeface="+mj-cs"/>
              </a:rPr>
              <a:t>сам» (</a:t>
            </a:r>
            <a:r>
              <a:rPr lang="ru-RU" sz="2400" b="1" dirty="0" smtClean="0"/>
              <a:t>С. Рубинштейн)</a:t>
            </a:r>
            <a:endParaRPr lang="ru-RU" sz="2400" b="1" dirty="0"/>
          </a:p>
        </p:txBody>
      </p:sp>
      <p:pic>
        <p:nvPicPr>
          <p:cNvPr id="10" name="Рисунок 9" descr="http://sibmedcoll.ru/uploads/posts/2017-03/1489650555_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717032"/>
            <a:ext cx="4321099" cy="27127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Рисунок 11" descr="C:\Users\Inna\Desktop\работа ЦМК\конкурсы, конфренции с нашим участием\круглый стол по симуляции\Чемпионат профессий фото\IMG_527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946583" cy="251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C:\Users\Inna\Desktop\круглый стол по симуляции\Чемпионат профессий фото\DSCN214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4137733" cy="331236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6425" cy="1728192"/>
          </a:xfrm>
        </p:spPr>
        <p:txBody>
          <a:bodyPr/>
          <a:lstStyle/>
          <a:p>
            <a:pPr algn="ctr"/>
            <a:r>
              <a:rPr lang="ru-RU" sz="2400" b="1" cap="al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Тренинг - метод передачи технологий действия в интерактивной форме на основе определенной концепции реальности</a:t>
            </a:r>
            <a:r>
              <a:rPr lang="ru-RU" b="1" cap="all" dirty="0" smtClean="0"/>
              <a:t/>
            </a:r>
            <a:br>
              <a:rPr lang="ru-RU" b="1" cap="all" dirty="0" smtClean="0"/>
            </a:br>
            <a:endParaRPr lang="ru-RU" b="1" cap="all" dirty="0"/>
          </a:p>
        </p:txBody>
      </p:sp>
      <p:pic>
        <p:nvPicPr>
          <p:cNvPr id="4" name="Picture 5" descr="K:\Юридический отдел\Внешние\2017_12_19 Тренинг\IMG_88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700808"/>
            <a:ext cx="3036235" cy="392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2" name="AutoShape 2" descr="https://docviewer.yandex.ru/view/1130000020937169/htmlimage?id=1kw0d-5p63bnqdh5o4r1jkdp397aqnwmce3kn8n3ye737aipsujcrytsgdiozbc6pmxt65gryt0cd3qbm6vrale87z2m3g6aesuemao70&amp;name=image-i5UkWa5jdLaNABDEq0.jpg&amp;dsid=5d3d3cea8c9ee5ddfe628742993dbaca"/>
          <p:cNvSpPr>
            <a:spLocks noChangeAspect="1" noChangeArrowheads="1"/>
          </p:cNvSpPr>
          <p:nvPr/>
        </p:nvSpPr>
        <p:spPr bwMode="auto">
          <a:xfrm>
            <a:off x="155575" y="-3505200"/>
            <a:ext cx="9753600" cy="73152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04" name="AutoShape 4" descr="https://docviewer.yandex.ru/view/1130000020937169/htmlimage?id=1kw0d-5p63bnqdh5o4r1jkdp397aqnwmce3kn8n3ye737aipsujcrytsgdiozbc6pmxt65gryt0cd3qbm6vrale87z2m3g6aesuemao70&amp;name=image-i5UkWa5jdLaNABDEq0.jpg&amp;dsid=5d3d3cea8c9ee5ddfe628742993dbaca"/>
          <p:cNvSpPr>
            <a:spLocks noChangeAspect="1" noChangeArrowheads="1"/>
          </p:cNvSpPr>
          <p:nvPr/>
        </p:nvSpPr>
        <p:spPr bwMode="auto">
          <a:xfrm>
            <a:off x="155575" y="-3505200"/>
            <a:ext cx="9753600" cy="73152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K:\Юридический отдел\Внешние\2017_12_19 Тренинг\IMG_877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5112568" cy="36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3" descr="K:\Юридический отдел\Внешние\2017_12_19 Тренинг\IMG_88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581128"/>
            <a:ext cx="3168352" cy="211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0"/>
            <a:ext cx="5004048" cy="2420888"/>
          </a:xfrm>
        </p:spPr>
        <p:txBody>
          <a:bodyPr/>
          <a:lstStyle/>
          <a:p>
            <a:pPr algn="ctr"/>
            <a:r>
              <a:rPr lang="ru-RU" sz="2000" b="1" cap="all" dirty="0" smtClean="0"/>
              <a:t>Отработка алгоритмов оказания медицинской помощи на </a:t>
            </a:r>
            <a:r>
              <a:rPr lang="ru-RU" sz="2000" b="1" cap="all" dirty="0" err="1" smtClean="0"/>
              <a:t>догоспитальном</a:t>
            </a:r>
            <a:r>
              <a:rPr lang="ru-RU" sz="2000" b="1" cap="all" dirty="0" smtClean="0"/>
              <a:t> этапе пациентам с </a:t>
            </a:r>
            <a:r>
              <a:rPr lang="ru-RU" sz="2800" b="1" cap="all" dirty="0" smtClean="0"/>
              <a:t/>
            </a:r>
            <a:br>
              <a:rPr lang="ru-RU" sz="2800" b="1" cap="all" dirty="0" smtClean="0"/>
            </a:br>
            <a:r>
              <a:rPr lang="ru-RU" sz="2800" b="1" cap="all" dirty="0" smtClean="0"/>
              <a:t>острым коронарным синдромом</a:t>
            </a:r>
            <a:endParaRPr lang="ru-RU" sz="2800" b="1" cap="all" dirty="0"/>
          </a:p>
        </p:txBody>
      </p:sp>
      <p:pic>
        <p:nvPicPr>
          <p:cNvPr id="103436" name="Picture 12" descr="Картинки по запросу бригады скорой медицинской помощи кемеров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248472" cy="2736304"/>
          </a:xfrm>
          <a:prstGeom prst="rect">
            <a:avLst/>
          </a:prstGeom>
          <a:noFill/>
        </p:spPr>
      </p:pic>
      <p:pic>
        <p:nvPicPr>
          <p:cNvPr id="103438" name="Picture 14" descr="Картинки по запросу кардиоцентр кемеров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780928"/>
            <a:ext cx="5148064" cy="3861049"/>
          </a:xfrm>
          <a:prstGeom prst="rect">
            <a:avLst/>
          </a:prstGeom>
          <a:noFill/>
        </p:spPr>
      </p:pic>
      <p:pic>
        <p:nvPicPr>
          <p:cNvPr id="13" name="Picture 8" descr="K:\Юридический отдел\Внешние\2017_12_19 Тренинг\IMG_888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66326">
            <a:off x="219973" y="3287510"/>
            <a:ext cx="3899438" cy="259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6204619" cy="1143000"/>
          </a:xfrm>
        </p:spPr>
        <p:txBody>
          <a:bodyPr/>
          <a:lstStyle/>
          <a:p>
            <a:pPr algn="ctr"/>
            <a:r>
              <a:rPr lang="ru-RU" sz="2400" b="1" cap="all" dirty="0" smtClean="0"/>
              <a:t>Теоретический этап подготовки фельдшеров выездных бригад скорой медицинской помощи</a:t>
            </a:r>
            <a:endParaRPr lang="ru-RU" sz="2400" b="1" cap="all" dirty="0"/>
          </a:p>
        </p:txBody>
      </p:sp>
      <p:sp>
        <p:nvSpPr>
          <p:cNvPr id="4" name="Овал 3"/>
          <p:cNvSpPr/>
          <p:nvPr/>
        </p:nvSpPr>
        <p:spPr>
          <a:xfrm>
            <a:off x="323528" y="1772816"/>
            <a:ext cx="4248472" cy="72008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all" dirty="0" smtClean="0">
                <a:solidFill>
                  <a:schemeClr val="tx1"/>
                </a:solidFill>
              </a:rPr>
              <a:t>тестирование</a:t>
            </a:r>
            <a:endParaRPr lang="ru-RU" sz="2000" b="1" cap="all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67544" y="3284984"/>
            <a:ext cx="4248472" cy="79208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all" dirty="0" smtClean="0">
                <a:solidFill>
                  <a:schemeClr val="tx1"/>
                </a:solidFill>
              </a:rPr>
              <a:t>Семинары-практикумы</a:t>
            </a:r>
            <a:endParaRPr lang="ru-RU" sz="2000" b="1" cap="all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51520" y="4509120"/>
            <a:ext cx="4248472" cy="79208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all" dirty="0" err="1" smtClean="0">
                <a:solidFill>
                  <a:schemeClr val="tx1"/>
                </a:solidFill>
              </a:rPr>
              <a:t>вебинар</a:t>
            </a:r>
            <a:endParaRPr lang="ru-RU" sz="2000" b="1" cap="all" dirty="0">
              <a:solidFill>
                <a:schemeClr val="tx1"/>
              </a:solidFill>
            </a:endParaRPr>
          </a:p>
        </p:txBody>
      </p:sp>
      <p:pic>
        <p:nvPicPr>
          <p:cNvPr id="10445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620688"/>
            <a:ext cx="2341594" cy="1859501"/>
          </a:xfrm>
          <a:prstGeom prst="rect">
            <a:avLst/>
          </a:prstGeom>
          <a:noFill/>
        </p:spPr>
      </p:pic>
      <p:pic>
        <p:nvPicPr>
          <p:cNvPr id="104452" name="Picture 4" descr="Картинки по запросу программа мудл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76830">
            <a:off x="4336766" y="1572170"/>
            <a:ext cx="2384367" cy="720079"/>
          </a:xfrm>
          <a:prstGeom prst="rect">
            <a:avLst/>
          </a:prstGeom>
          <a:noFill/>
        </p:spPr>
      </p:pic>
      <p:pic>
        <p:nvPicPr>
          <p:cNvPr id="104454" name="Picture 6" descr="Картинки по запросу семинар практикум по экг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780928"/>
            <a:ext cx="2376264" cy="1758775"/>
          </a:xfrm>
          <a:prstGeom prst="rect">
            <a:avLst/>
          </a:prstGeom>
          <a:noFill/>
        </p:spPr>
      </p:pic>
      <p:pic>
        <p:nvPicPr>
          <p:cNvPr id="104456" name="Picture 8" descr="Картинки по запросу экг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602390">
            <a:off x="3685313" y="3057693"/>
            <a:ext cx="3056856" cy="792088"/>
          </a:xfrm>
          <a:prstGeom prst="rect">
            <a:avLst/>
          </a:prstGeom>
          <a:noFill/>
        </p:spPr>
      </p:pic>
      <p:pic>
        <p:nvPicPr>
          <p:cNvPr id="104458" name="Picture 10" descr="Картинки по запросу вебинар по окс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79117">
            <a:off x="3530985" y="4469840"/>
            <a:ext cx="2940377" cy="1901193"/>
          </a:xfrm>
          <a:prstGeom prst="rect">
            <a:avLst/>
          </a:prstGeom>
          <a:noFill/>
        </p:spPr>
      </p:pic>
      <p:pic>
        <p:nvPicPr>
          <p:cNvPr id="104460" name="Picture 12" descr="Картинки по запросу вебинар по окс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4725144"/>
            <a:ext cx="1855093" cy="18550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346050"/>
          </a:xfrm>
        </p:spPr>
        <p:txBody>
          <a:bodyPr/>
          <a:lstStyle/>
          <a:p>
            <a:r>
              <a:rPr lang="ru-RU" b="1" cap="all" dirty="0" smtClean="0"/>
              <a:t>Клинико-ситуационные кейсы</a:t>
            </a:r>
            <a:endParaRPr lang="ru-RU" b="1" cap="all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35773">
            <a:off x="1331640" y="4653136"/>
            <a:ext cx="3903886" cy="19442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3968" y="548680"/>
            <a:ext cx="4716016" cy="603242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Производственная ситуация 8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Липатов А.П., 50 лет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Возможное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время доставки в кардиологический стационар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- 2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часа 50 мин.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Жалобы: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загрудинные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боли ноющего характера с резкой слабостью и одышкой в течение 40 минут. Перед приступом чистил машину от снега.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Анамнез: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Стенокардия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течение 4 лет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Последний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месяц появились кратковременные перебои в области сердца (в основном после физической нагрузки) с развитием резкой слабости и одышки. К врачу не обращался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Употребление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алкоголя – редко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пиво.Не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курит.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Объективно: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Кожные покровы землистого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цвета,  покрыты холодным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потом, Измерение АД - 60/40,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Пульсоксиметрия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сатурация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88%,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пульс - 180, ЧДД  - 24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мин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Аускультация легких - везикулярное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дыхание, хрипов нет, выслушивается над всеми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полями. Аускультация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тонов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сердца - ритм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правильный, тоны сердца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глухие. Пальпация живота - живот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мягкий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безболезненный. Осмотр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/конечностей - отеков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 descr="K:\Юридический отдел\Внешние\2017_12_19 Тренинг\IMG_883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396044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42470">
            <a:off x="251520" y="3356992"/>
            <a:ext cx="3867373" cy="20162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K:\Юридический отдел\Внешние\2018_02_07 катастрофы\IMG_235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3813">
            <a:off x="5233656" y="1384332"/>
            <a:ext cx="3698778" cy="247404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59" cy="994122"/>
          </a:xfrm>
        </p:spPr>
        <p:txBody>
          <a:bodyPr/>
          <a:lstStyle/>
          <a:p>
            <a:pPr algn="ctr"/>
            <a:r>
              <a:rPr lang="ru-RU" b="1" cap="all" dirty="0" smtClean="0"/>
              <a:t>Подготовка симулированного пациента</a:t>
            </a:r>
            <a:endParaRPr lang="ru-RU" b="1" cap="all" dirty="0"/>
          </a:p>
        </p:txBody>
      </p:sp>
      <p:pic>
        <p:nvPicPr>
          <p:cNvPr id="4" name="Рисунок 3" descr="C:\Users\Inna\Desktop\работа ЦМК\конкурсы, конфренции с нашим участием\круглый стол по перчивной аккредитации\Симуляционный пациент\Симуляционный пациент\IMG-20171002-WA000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0864">
            <a:off x="417500" y="1162913"/>
            <a:ext cx="3196432" cy="2448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1\Desktop\НАТА ФОТО\Симуляционный пациент\IMG-20171002-WA004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37384">
            <a:off x="385722" y="3701759"/>
            <a:ext cx="2297173" cy="289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Inna\Desktop\работа ЦМК\конкурсы, конфренции с нашим участием\круглый стол по перчивной аккредитации\Симуляционный пациент\Симуляционный пациент\IMG-20171002-WA010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87224">
            <a:off x="2110977" y="3084097"/>
            <a:ext cx="3291840" cy="2377440"/>
          </a:xfrm>
          <a:prstGeom prst="rect">
            <a:avLst/>
          </a:prstGeom>
          <a:noFill/>
          <a:extLst/>
        </p:spPr>
      </p:pic>
      <p:pic>
        <p:nvPicPr>
          <p:cNvPr id="8" name="Рисунок 7" descr="K:\Юридический отдел\Внешние\2017_12_19 Тренинг\IMG_8940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53696">
            <a:off x="5131207" y="3739093"/>
            <a:ext cx="3853932" cy="27047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:\Юридический отдел\Внешние\2017_12_19 Тренинг\IMG_874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412776"/>
            <a:ext cx="4652012" cy="3101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474" name="Picture 2" descr="Картинки по запросу тренинги со скорой помощью кемерово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5164862" cy="3055789"/>
          </a:xfrm>
          <a:prstGeom prst="rect">
            <a:avLst/>
          </a:prstGeom>
          <a:noFill/>
        </p:spPr>
      </p:pic>
      <p:pic>
        <p:nvPicPr>
          <p:cNvPr id="105478" name="Picture 6" descr="Картинки по запросу тренинги со скорой помощью кемеров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3240360" cy="2978876"/>
          </a:xfrm>
          <a:prstGeom prst="rect">
            <a:avLst/>
          </a:prstGeom>
          <a:noFill/>
        </p:spPr>
      </p:pic>
      <p:pic>
        <p:nvPicPr>
          <p:cNvPr id="105480" name="Picture 8" descr="Картинки по запросу тренинги со скорой помощью кемерово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005064"/>
            <a:ext cx="4734689" cy="26629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5700563" cy="966738"/>
          </a:xfrm>
        </p:spPr>
        <p:txBody>
          <a:bodyPr/>
          <a:lstStyle/>
          <a:p>
            <a:pPr algn="ctr"/>
            <a:r>
              <a:rPr lang="ru-RU" b="1" cap="all" dirty="0" smtClean="0"/>
              <a:t>Площадка соревнований</a:t>
            </a:r>
            <a:endParaRPr lang="ru-RU" b="1" cap="all" dirty="0"/>
          </a:p>
        </p:txBody>
      </p:sp>
      <p:pic>
        <p:nvPicPr>
          <p:cNvPr id="105482" name="Picture 10" descr="Картинки по запросу медколледж кемерово тренинги со скорой помощью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225898" cy="1484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ambulance">
  <a:themeElements>
    <a:clrScheme name="Тема Office 2">
      <a:dk1>
        <a:srgbClr val="000000"/>
      </a:dk1>
      <a:lt1>
        <a:srgbClr val="FFCC66"/>
      </a:lt1>
      <a:dk2>
        <a:srgbClr val="000000"/>
      </a:dk2>
      <a:lt2>
        <a:srgbClr val="CCCCCC"/>
      </a:lt2>
      <a:accent1>
        <a:srgbClr val="807113"/>
      </a:accent1>
      <a:accent2>
        <a:srgbClr val="994B08"/>
      </a:accent2>
      <a:accent3>
        <a:srgbClr val="FFE2B8"/>
      </a:accent3>
      <a:accent4>
        <a:srgbClr val="000000"/>
      </a:accent4>
      <a:accent5>
        <a:srgbClr val="C0BBAA"/>
      </a:accent5>
      <a:accent6>
        <a:srgbClr val="8A4306"/>
      </a:accent6>
      <a:hlink>
        <a:srgbClr val="734C00"/>
      </a:hlink>
      <a:folHlink>
        <a:srgbClr val="873529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A16B00"/>
        </a:accent1>
        <a:accent2>
          <a:srgbClr val="8C5E00"/>
        </a:accent2>
        <a:accent3>
          <a:srgbClr val="FFE2B8"/>
        </a:accent3>
        <a:accent4>
          <a:srgbClr val="000000"/>
        </a:accent4>
        <a:accent5>
          <a:srgbClr val="CDBAAA"/>
        </a:accent5>
        <a:accent6>
          <a:srgbClr val="7E5400"/>
        </a:accent6>
        <a:hlink>
          <a:srgbClr val="7A5200"/>
        </a:hlink>
        <a:folHlink>
          <a:srgbClr val="6E4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807113"/>
        </a:accent1>
        <a:accent2>
          <a:srgbClr val="994B08"/>
        </a:accent2>
        <a:accent3>
          <a:srgbClr val="FFE2B8"/>
        </a:accent3>
        <a:accent4>
          <a:srgbClr val="000000"/>
        </a:accent4>
        <a:accent5>
          <a:srgbClr val="C0BBAA"/>
        </a:accent5>
        <a:accent6>
          <a:srgbClr val="8A4306"/>
        </a:accent6>
        <a:hlink>
          <a:srgbClr val="734C00"/>
        </a:hlink>
        <a:folHlink>
          <a:srgbClr val="8735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336580"/>
        </a:accent1>
        <a:accent2>
          <a:srgbClr val="7A5200"/>
        </a:accent2>
        <a:accent3>
          <a:srgbClr val="FFE2B8"/>
        </a:accent3>
        <a:accent4>
          <a:srgbClr val="000000"/>
        </a:accent4>
        <a:accent5>
          <a:srgbClr val="ADB8C0"/>
        </a:accent5>
        <a:accent6>
          <a:srgbClr val="6E4900"/>
        </a:accent6>
        <a:hlink>
          <a:srgbClr val="503F73"/>
        </a:hlink>
        <a:folHlink>
          <a:srgbClr val="1D523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547A31"/>
        </a:accent1>
        <a:accent2>
          <a:srgbClr val="445187"/>
        </a:accent2>
        <a:accent3>
          <a:srgbClr val="FFE2B8"/>
        </a:accent3>
        <a:accent4>
          <a:srgbClr val="000000"/>
        </a:accent4>
        <a:accent5>
          <a:srgbClr val="B3BEAD"/>
        </a:accent5>
        <a:accent6>
          <a:srgbClr val="3D497A"/>
        </a:accent6>
        <a:hlink>
          <a:srgbClr val="80334A"/>
        </a:hlink>
        <a:folHlink>
          <a:srgbClr val="614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6B00"/>
        </a:accent1>
        <a:accent2>
          <a:srgbClr val="8C5E00"/>
        </a:accent2>
        <a:accent3>
          <a:srgbClr val="FFFFFF"/>
        </a:accent3>
        <a:accent4>
          <a:srgbClr val="000000"/>
        </a:accent4>
        <a:accent5>
          <a:srgbClr val="CDBAAA"/>
        </a:accent5>
        <a:accent6>
          <a:srgbClr val="7E5400"/>
        </a:accent6>
        <a:hlink>
          <a:srgbClr val="7A5200"/>
        </a:hlink>
        <a:folHlink>
          <a:srgbClr val="6E4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7113"/>
        </a:accent1>
        <a:accent2>
          <a:srgbClr val="994B08"/>
        </a:accent2>
        <a:accent3>
          <a:srgbClr val="FFFFFF"/>
        </a:accent3>
        <a:accent4>
          <a:srgbClr val="000000"/>
        </a:accent4>
        <a:accent5>
          <a:srgbClr val="C0BBAA"/>
        </a:accent5>
        <a:accent6>
          <a:srgbClr val="8A4306"/>
        </a:accent6>
        <a:hlink>
          <a:srgbClr val="734C00"/>
        </a:hlink>
        <a:folHlink>
          <a:srgbClr val="8735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36580"/>
        </a:accent1>
        <a:accent2>
          <a:srgbClr val="7A5200"/>
        </a:accent2>
        <a:accent3>
          <a:srgbClr val="FBFBFB"/>
        </a:accent3>
        <a:accent4>
          <a:srgbClr val="000000"/>
        </a:accent4>
        <a:accent5>
          <a:srgbClr val="ADB8C0"/>
        </a:accent5>
        <a:accent6>
          <a:srgbClr val="6E4900"/>
        </a:accent6>
        <a:hlink>
          <a:srgbClr val="503F73"/>
        </a:hlink>
        <a:folHlink>
          <a:srgbClr val="1D523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47A31"/>
        </a:accent1>
        <a:accent2>
          <a:srgbClr val="445187"/>
        </a:accent2>
        <a:accent3>
          <a:srgbClr val="FFFFFF"/>
        </a:accent3>
        <a:accent4>
          <a:srgbClr val="000000"/>
        </a:accent4>
        <a:accent5>
          <a:srgbClr val="B3BEAD"/>
        </a:accent5>
        <a:accent6>
          <a:srgbClr val="3D497A"/>
        </a:accent6>
        <a:hlink>
          <a:srgbClr val="80334A"/>
        </a:hlink>
        <a:folHlink>
          <a:srgbClr val="6141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66"/>
      </a:lt1>
      <a:dk2>
        <a:srgbClr val="000000"/>
      </a:dk2>
      <a:lt2>
        <a:srgbClr val="CCCCCC"/>
      </a:lt2>
      <a:accent1>
        <a:srgbClr val="807113"/>
      </a:accent1>
      <a:accent2>
        <a:srgbClr val="994B08"/>
      </a:accent2>
      <a:accent3>
        <a:srgbClr val="FFE2B8"/>
      </a:accent3>
      <a:accent4>
        <a:srgbClr val="000000"/>
      </a:accent4>
      <a:accent5>
        <a:srgbClr val="C0BBAA"/>
      </a:accent5>
      <a:accent6>
        <a:srgbClr val="8A4306"/>
      </a:accent6>
      <a:hlink>
        <a:srgbClr val="734C00"/>
      </a:hlink>
      <a:folHlink>
        <a:srgbClr val="873529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A16B00"/>
        </a:accent1>
        <a:accent2>
          <a:srgbClr val="8C5E00"/>
        </a:accent2>
        <a:accent3>
          <a:srgbClr val="FFE2B8"/>
        </a:accent3>
        <a:accent4>
          <a:srgbClr val="000000"/>
        </a:accent4>
        <a:accent5>
          <a:srgbClr val="CDBAAA"/>
        </a:accent5>
        <a:accent6>
          <a:srgbClr val="7E5400"/>
        </a:accent6>
        <a:hlink>
          <a:srgbClr val="7A5200"/>
        </a:hlink>
        <a:folHlink>
          <a:srgbClr val="6E4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807113"/>
        </a:accent1>
        <a:accent2>
          <a:srgbClr val="994B08"/>
        </a:accent2>
        <a:accent3>
          <a:srgbClr val="FFE2B8"/>
        </a:accent3>
        <a:accent4>
          <a:srgbClr val="000000"/>
        </a:accent4>
        <a:accent5>
          <a:srgbClr val="C0BBAA"/>
        </a:accent5>
        <a:accent6>
          <a:srgbClr val="8A4306"/>
        </a:accent6>
        <a:hlink>
          <a:srgbClr val="734C00"/>
        </a:hlink>
        <a:folHlink>
          <a:srgbClr val="8735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336580"/>
        </a:accent1>
        <a:accent2>
          <a:srgbClr val="7A5200"/>
        </a:accent2>
        <a:accent3>
          <a:srgbClr val="FFE2B8"/>
        </a:accent3>
        <a:accent4>
          <a:srgbClr val="000000"/>
        </a:accent4>
        <a:accent5>
          <a:srgbClr val="ADB8C0"/>
        </a:accent5>
        <a:accent6>
          <a:srgbClr val="6E4900"/>
        </a:accent6>
        <a:hlink>
          <a:srgbClr val="503F73"/>
        </a:hlink>
        <a:folHlink>
          <a:srgbClr val="1D523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66"/>
        </a:lt1>
        <a:dk2>
          <a:srgbClr val="000000"/>
        </a:dk2>
        <a:lt2>
          <a:srgbClr val="CCCCCC"/>
        </a:lt2>
        <a:accent1>
          <a:srgbClr val="547A31"/>
        </a:accent1>
        <a:accent2>
          <a:srgbClr val="445187"/>
        </a:accent2>
        <a:accent3>
          <a:srgbClr val="FFE2B8"/>
        </a:accent3>
        <a:accent4>
          <a:srgbClr val="000000"/>
        </a:accent4>
        <a:accent5>
          <a:srgbClr val="B3BEAD"/>
        </a:accent5>
        <a:accent6>
          <a:srgbClr val="3D497A"/>
        </a:accent6>
        <a:hlink>
          <a:srgbClr val="80334A"/>
        </a:hlink>
        <a:folHlink>
          <a:srgbClr val="614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6B00"/>
        </a:accent1>
        <a:accent2>
          <a:srgbClr val="8C5E00"/>
        </a:accent2>
        <a:accent3>
          <a:srgbClr val="FFFFFF"/>
        </a:accent3>
        <a:accent4>
          <a:srgbClr val="000000"/>
        </a:accent4>
        <a:accent5>
          <a:srgbClr val="CDBAAA"/>
        </a:accent5>
        <a:accent6>
          <a:srgbClr val="7E5400"/>
        </a:accent6>
        <a:hlink>
          <a:srgbClr val="7A5200"/>
        </a:hlink>
        <a:folHlink>
          <a:srgbClr val="6E4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7113"/>
        </a:accent1>
        <a:accent2>
          <a:srgbClr val="994B08"/>
        </a:accent2>
        <a:accent3>
          <a:srgbClr val="FFFFFF"/>
        </a:accent3>
        <a:accent4>
          <a:srgbClr val="000000"/>
        </a:accent4>
        <a:accent5>
          <a:srgbClr val="C0BBAA"/>
        </a:accent5>
        <a:accent6>
          <a:srgbClr val="8A4306"/>
        </a:accent6>
        <a:hlink>
          <a:srgbClr val="734C00"/>
        </a:hlink>
        <a:folHlink>
          <a:srgbClr val="8735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36580"/>
        </a:accent1>
        <a:accent2>
          <a:srgbClr val="7A5200"/>
        </a:accent2>
        <a:accent3>
          <a:srgbClr val="FBFBFB"/>
        </a:accent3>
        <a:accent4>
          <a:srgbClr val="000000"/>
        </a:accent4>
        <a:accent5>
          <a:srgbClr val="ADB8C0"/>
        </a:accent5>
        <a:accent6>
          <a:srgbClr val="6E4900"/>
        </a:accent6>
        <a:hlink>
          <a:srgbClr val="503F73"/>
        </a:hlink>
        <a:folHlink>
          <a:srgbClr val="1D523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47A31"/>
        </a:accent1>
        <a:accent2>
          <a:srgbClr val="445187"/>
        </a:accent2>
        <a:accent3>
          <a:srgbClr val="FFFFFF"/>
        </a:accent3>
        <a:accent4>
          <a:srgbClr val="000000"/>
        </a:accent4>
        <a:accent5>
          <a:srgbClr val="B3BEAD"/>
        </a:accent5>
        <a:accent6>
          <a:srgbClr val="3D497A"/>
        </a:accent6>
        <a:hlink>
          <a:srgbClr val="80334A"/>
        </a:hlink>
        <a:folHlink>
          <a:srgbClr val="6141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ambulance</Template>
  <TotalTime>148</TotalTime>
  <Words>146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ambulance</vt:lpstr>
      <vt:lpstr>1_Default Design</vt:lpstr>
      <vt:lpstr>Современные образовательные технологии, как фактор повышения качества  оказания медицинской помощи </vt:lpstr>
      <vt:lpstr>Презентация PowerPoint</vt:lpstr>
      <vt:lpstr>«Человек усваивает 10% того, что слышит, 50% того, что видит, 70% того, что проговаривает, и 90% того, что делает сам» (С. Рубинштейн)</vt:lpstr>
      <vt:lpstr>Тренинг - метод передачи технологий действия в интерактивной форме на основе определенной концепции реальности </vt:lpstr>
      <vt:lpstr>Отработка алгоритмов оказания медицинской помощи на догоспитальном этапе пациентам с  острым коронарным синдромом</vt:lpstr>
      <vt:lpstr>Теоретический этап подготовки фельдшеров выездных бригад скорой медицинской помощи</vt:lpstr>
      <vt:lpstr>Клинико-ситуационные кейсы</vt:lpstr>
      <vt:lpstr>Подготовка симулированного пациента</vt:lpstr>
      <vt:lpstr>Площадка соревнований</vt:lpstr>
      <vt:lpstr>Проведение брифинга, дебрифинга</vt:lpstr>
      <vt:lpstr>Спасибо за внимание!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образовательные технологии, как фактор повышения качества  оказания медицинской помощи </dc:title>
  <dc:creator>1</dc:creator>
  <cp:lastModifiedBy>Sveta</cp:lastModifiedBy>
  <cp:revision>39</cp:revision>
  <dcterms:created xsi:type="dcterms:W3CDTF">2018-05-09T15:44:30Z</dcterms:created>
  <dcterms:modified xsi:type="dcterms:W3CDTF">2018-11-02T13:25:53Z</dcterms:modified>
</cp:coreProperties>
</file>