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61" r:id="rId2"/>
    <p:sldId id="389" r:id="rId3"/>
    <p:sldId id="374" r:id="rId4"/>
    <p:sldId id="292" r:id="rId5"/>
    <p:sldId id="288" r:id="rId6"/>
    <p:sldId id="356" r:id="rId7"/>
    <p:sldId id="333" r:id="rId8"/>
    <p:sldId id="361" r:id="rId9"/>
    <p:sldId id="326" r:id="rId10"/>
    <p:sldId id="332" r:id="rId11"/>
    <p:sldId id="375" r:id="rId12"/>
    <p:sldId id="354" r:id="rId13"/>
    <p:sldId id="337" r:id="rId14"/>
    <p:sldId id="338" r:id="rId15"/>
    <p:sldId id="339" r:id="rId16"/>
    <p:sldId id="376" r:id="rId17"/>
    <p:sldId id="362" r:id="rId18"/>
    <p:sldId id="388" r:id="rId19"/>
    <p:sldId id="365" r:id="rId20"/>
    <p:sldId id="364" r:id="rId21"/>
    <p:sldId id="348" r:id="rId22"/>
    <p:sldId id="378" r:id="rId23"/>
    <p:sldId id="379" r:id="rId24"/>
    <p:sldId id="395" r:id="rId25"/>
    <p:sldId id="393" r:id="rId26"/>
    <p:sldId id="392" r:id="rId27"/>
    <p:sldId id="345" r:id="rId28"/>
    <p:sldId id="391" r:id="rId29"/>
    <p:sldId id="382" r:id="rId30"/>
    <p:sldId id="394" r:id="rId31"/>
    <p:sldId id="384" r:id="rId32"/>
    <p:sldId id="396" r:id="rId33"/>
    <p:sldId id="381" r:id="rId34"/>
    <p:sldId id="385" r:id="rId35"/>
    <p:sldId id="386" r:id="rId36"/>
    <p:sldId id="319" r:id="rId37"/>
    <p:sldId id="347" r:id="rId38"/>
  </p:sldIdLst>
  <p:sldSz cx="9144000" cy="6858000" type="screen4x3"/>
  <p:notesSz cx="6669088" cy="9928225"/>
  <p:custDataLst>
    <p:tags r:id="rId41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001A"/>
    <a:srgbClr val="FFFFFF"/>
    <a:srgbClr val="00003E"/>
    <a:srgbClr val="54A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40" autoAdjust="0"/>
    <p:restoredTop sz="95007" autoAdjust="0"/>
  </p:normalViewPr>
  <p:slideViewPr>
    <p:cSldViewPr>
      <p:cViewPr varScale="1">
        <p:scale>
          <a:sx n="64" d="100"/>
          <a:sy n="64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F81299-89F8-4F06-87D4-25F5B965A679}" type="doc">
      <dgm:prSet loTypeId="urn:microsoft.com/office/officeart/2005/8/layout/matrix2" loCatId="matrix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72250C2E-DF8B-47DF-9284-268D4C2448F8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ctr"/>
          <a:endParaRPr lang="ru-RU" sz="1100" dirty="0">
            <a:solidFill>
              <a:srgbClr val="002060"/>
            </a:solidFill>
          </a:endParaRPr>
        </a:p>
      </dgm:t>
    </dgm:pt>
    <dgm:pt modelId="{AB761652-7C38-491F-90B4-381392512569}" type="parTrans" cxnId="{7E78B578-2076-46BA-86DB-2E2B16667C02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D1034B97-DEBF-4F24-900C-56DFC7499E95}" type="sibTrans" cxnId="{7E78B578-2076-46BA-86DB-2E2B16667C02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A5E23DA7-FA7C-4E8C-A9D6-ED47B7A2D416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algn="ctr"/>
          <a:endParaRPr lang="ru-RU" sz="1000" dirty="0">
            <a:solidFill>
              <a:srgbClr val="002060"/>
            </a:solidFill>
          </a:endParaRPr>
        </a:p>
      </dgm:t>
    </dgm:pt>
    <dgm:pt modelId="{2BF47691-76A6-4B0C-855E-630BCA8F4FAC}" type="parTrans" cxnId="{D173D76E-5B73-4B81-A9DE-6224AF444BA2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04F742B9-EDA0-4801-AC31-DFE4EC598BF9}" type="sibTrans" cxnId="{D173D76E-5B73-4B81-A9DE-6224AF444BA2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B75D8E60-43DA-4E53-88EA-A38436AFB96E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ctr"/>
          <a:endParaRPr lang="ru-RU" sz="1200" dirty="0">
            <a:solidFill>
              <a:srgbClr val="002060"/>
            </a:solidFill>
          </a:endParaRPr>
        </a:p>
      </dgm:t>
    </dgm:pt>
    <dgm:pt modelId="{253B2568-92E6-4186-95E8-311E5447B27B}" type="parTrans" cxnId="{8FD767F5-1479-43B4-B69C-DFEB92B2A221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BA37B62C-108F-4A4C-9EC6-04B9E8138D48}" type="sibTrans" cxnId="{8FD767F5-1479-43B4-B69C-DFEB92B2A221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19E8E198-1184-4AC5-8B56-E8A4F534B20C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ctr"/>
          <a:endParaRPr lang="ru-RU" sz="1200" dirty="0">
            <a:solidFill>
              <a:srgbClr val="002060"/>
            </a:solidFill>
          </a:endParaRPr>
        </a:p>
      </dgm:t>
    </dgm:pt>
    <dgm:pt modelId="{B0538F6E-17B9-4DAD-8D7B-7A805254A455}" type="parTrans" cxnId="{7094458B-916A-4CCC-93E1-B587298FE7B2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65F18B09-5FD3-464A-A797-D6E32609145D}" type="sibTrans" cxnId="{7094458B-916A-4CCC-93E1-B587298FE7B2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627F5D1D-0642-42AF-B4C7-4AF3FAF9691F}" type="pres">
      <dgm:prSet presAssocID="{2AF81299-89F8-4F06-87D4-25F5B965A679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1B59DC-F6BE-4AD1-9DA0-5753FA169ADA}" type="pres">
      <dgm:prSet presAssocID="{2AF81299-89F8-4F06-87D4-25F5B965A679}" presName="axisShape" presStyleLbl="bgShp" presStyleIdx="0" presStyleCnt="1"/>
      <dgm:spPr>
        <a:solidFill>
          <a:schemeClr val="tx2">
            <a:lumMod val="40000"/>
            <a:lumOff val="60000"/>
          </a:schemeClr>
        </a:solidFill>
      </dgm:spPr>
    </dgm:pt>
    <dgm:pt modelId="{FD17D82C-E20C-486A-A43F-8ECB5C9AE9EB}" type="pres">
      <dgm:prSet presAssocID="{2AF81299-89F8-4F06-87D4-25F5B965A679}" presName="rect1" presStyleLbl="node1" presStyleIdx="0" presStyleCnt="4" custScaleX="175833" custLinFactNeighborX="-4083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8CC8D8-63FD-4FF8-A277-B8049DF3A2F8}" type="pres">
      <dgm:prSet presAssocID="{2AF81299-89F8-4F06-87D4-25F5B965A679}" presName="rect2" presStyleLbl="node1" presStyleIdx="1" presStyleCnt="4" custScaleX="180833" custLinFactNeighborX="4541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BCC06A-31FA-46F0-B58F-17456D971B59}" type="pres">
      <dgm:prSet presAssocID="{2AF81299-89F8-4F06-87D4-25F5B965A679}" presName="rect3" presStyleLbl="node1" presStyleIdx="2" presStyleCnt="4" custScaleX="175833" custLinFactNeighborX="-40833" custLinFactNeighborY="62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61FB7C-3741-448A-9699-A0D4F7EBBCAF}" type="pres">
      <dgm:prSet presAssocID="{2AF81299-89F8-4F06-87D4-25F5B965A679}" presName="rect4" presStyleLbl="node1" presStyleIdx="3" presStyleCnt="4" custScaleX="180833" custLinFactNeighborX="45417" custLinFactNeighborY="62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173D76E-5B73-4B81-A9DE-6224AF444BA2}" srcId="{2AF81299-89F8-4F06-87D4-25F5B965A679}" destId="{A5E23DA7-FA7C-4E8C-A9D6-ED47B7A2D416}" srcOrd="1" destOrd="0" parTransId="{2BF47691-76A6-4B0C-855E-630BCA8F4FAC}" sibTransId="{04F742B9-EDA0-4801-AC31-DFE4EC598BF9}"/>
    <dgm:cxn modelId="{7E78B578-2076-46BA-86DB-2E2B16667C02}" srcId="{2AF81299-89F8-4F06-87D4-25F5B965A679}" destId="{72250C2E-DF8B-47DF-9284-268D4C2448F8}" srcOrd="0" destOrd="0" parTransId="{AB761652-7C38-491F-90B4-381392512569}" sibTransId="{D1034B97-DEBF-4F24-900C-56DFC7499E95}"/>
    <dgm:cxn modelId="{C1D910E6-EFAD-4723-BBEE-26731C2E7686}" type="presOf" srcId="{19E8E198-1184-4AC5-8B56-E8A4F534B20C}" destId="{D061FB7C-3741-448A-9699-A0D4F7EBBCAF}" srcOrd="0" destOrd="0" presId="urn:microsoft.com/office/officeart/2005/8/layout/matrix2"/>
    <dgm:cxn modelId="{8FD767F5-1479-43B4-B69C-DFEB92B2A221}" srcId="{2AF81299-89F8-4F06-87D4-25F5B965A679}" destId="{B75D8E60-43DA-4E53-88EA-A38436AFB96E}" srcOrd="2" destOrd="0" parTransId="{253B2568-92E6-4186-95E8-311E5447B27B}" sibTransId="{BA37B62C-108F-4A4C-9EC6-04B9E8138D48}"/>
    <dgm:cxn modelId="{7094458B-916A-4CCC-93E1-B587298FE7B2}" srcId="{2AF81299-89F8-4F06-87D4-25F5B965A679}" destId="{19E8E198-1184-4AC5-8B56-E8A4F534B20C}" srcOrd="3" destOrd="0" parTransId="{B0538F6E-17B9-4DAD-8D7B-7A805254A455}" sibTransId="{65F18B09-5FD3-464A-A797-D6E32609145D}"/>
    <dgm:cxn modelId="{CA8073E7-EFF8-490C-A489-A5E299733A0A}" type="presOf" srcId="{A5E23DA7-FA7C-4E8C-A9D6-ED47B7A2D416}" destId="{028CC8D8-63FD-4FF8-A277-B8049DF3A2F8}" srcOrd="0" destOrd="0" presId="urn:microsoft.com/office/officeart/2005/8/layout/matrix2"/>
    <dgm:cxn modelId="{10159AF3-CC72-4265-9E81-5511D766E3A5}" type="presOf" srcId="{72250C2E-DF8B-47DF-9284-268D4C2448F8}" destId="{FD17D82C-E20C-486A-A43F-8ECB5C9AE9EB}" srcOrd="0" destOrd="0" presId="urn:microsoft.com/office/officeart/2005/8/layout/matrix2"/>
    <dgm:cxn modelId="{B6FD6F2B-0926-4B86-94F1-2E48877016EA}" type="presOf" srcId="{B75D8E60-43DA-4E53-88EA-A38436AFB96E}" destId="{2EBCC06A-31FA-46F0-B58F-17456D971B59}" srcOrd="0" destOrd="0" presId="urn:microsoft.com/office/officeart/2005/8/layout/matrix2"/>
    <dgm:cxn modelId="{069D153D-DB21-4190-B098-BBFB0F0CE774}" type="presOf" srcId="{2AF81299-89F8-4F06-87D4-25F5B965A679}" destId="{627F5D1D-0642-42AF-B4C7-4AF3FAF9691F}" srcOrd="0" destOrd="0" presId="urn:microsoft.com/office/officeart/2005/8/layout/matrix2"/>
    <dgm:cxn modelId="{AB4A1E8B-C741-48E7-BA63-D332417C2827}" type="presParOf" srcId="{627F5D1D-0642-42AF-B4C7-4AF3FAF9691F}" destId="{591B59DC-F6BE-4AD1-9DA0-5753FA169ADA}" srcOrd="0" destOrd="0" presId="urn:microsoft.com/office/officeart/2005/8/layout/matrix2"/>
    <dgm:cxn modelId="{D46650BA-6EA1-4127-BE2F-022AD94183F9}" type="presParOf" srcId="{627F5D1D-0642-42AF-B4C7-4AF3FAF9691F}" destId="{FD17D82C-E20C-486A-A43F-8ECB5C9AE9EB}" srcOrd="1" destOrd="0" presId="urn:microsoft.com/office/officeart/2005/8/layout/matrix2"/>
    <dgm:cxn modelId="{51FA32DE-AD88-47F5-BB02-D6BF51625ADC}" type="presParOf" srcId="{627F5D1D-0642-42AF-B4C7-4AF3FAF9691F}" destId="{028CC8D8-63FD-4FF8-A277-B8049DF3A2F8}" srcOrd="2" destOrd="0" presId="urn:microsoft.com/office/officeart/2005/8/layout/matrix2"/>
    <dgm:cxn modelId="{8D73FC99-6CFF-4199-957C-998542BC1499}" type="presParOf" srcId="{627F5D1D-0642-42AF-B4C7-4AF3FAF9691F}" destId="{2EBCC06A-31FA-46F0-B58F-17456D971B59}" srcOrd="3" destOrd="0" presId="urn:microsoft.com/office/officeart/2005/8/layout/matrix2"/>
    <dgm:cxn modelId="{0238B6B5-98B1-4068-9174-A217135719B1}" type="presParOf" srcId="{627F5D1D-0642-42AF-B4C7-4AF3FAF9691F}" destId="{D061FB7C-3741-448A-9699-A0D4F7EBBCAF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F81299-89F8-4F06-87D4-25F5B965A679}" type="doc">
      <dgm:prSet loTypeId="urn:microsoft.com/office/officeart/2005/8/layout/matrix2" loCatId="matrix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72250C2E-DF8B-47DF-9284-268D4C2448F8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ctr"/>
          <a:endParaRPr lang="ru-RU" sz="1100" dirty="0">
            <a:solidFill>
              <a:srgbClr val="002060"/>
            </a:solidFill>
          </a:endParaRPr>
        </a:p>
      </dgm:t>
    </dgm:pt>
    <dgm:pt modelId="{AB761652-7C38-491F-90B4-381392512569}" type="parTrans" cxnId="{7E78B578-2076-46BA-86DB-2E2B16667C02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D1034B97-DEBF-4F24-900C-56DFC7499E95}" type="sibTrans" cxnId="{7E78B578-2076-46BA-86DB-2E2B16667C02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A5E23DA7-FA7C-4E8C-A9D6-ED47B7A2D416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algn="ctr"/>
          <a:endParaRPr lang="ru-RU" sz="1000" dirty="0">
            <a:solidFill>
              <a:srgbClr val="002060"/>
            </a:solidFill>
          </a:endParaRPr>
        </a:p>
      </dgm:t>
    </dgm:pt>
    <dgm:pt modelId="{2BF47691-76A6-4B0C-855E-630BCA8F4FAC}" type="parTrans" cxnId="{D173D76E-5B73-4B81-A9DE-6224AF444BA2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04F742B9-EDA0-4801-AC31-DFE4EC598BF9}" type="sibTrans" cxnId="{D173D76E-5B73-4B81-A9DE-6224AF444BA2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B75D8E60-43DA-4E53-88EA-A38436AFB96E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ctr"/>
          <a:endParaRPr lang="ru-RU" sz="1200" dirty="0">
            <a:solidFill>
              <a:srgbClr val="002060"/>
            </a:solidFill>
          </a:endParaRPr>
        </a:p>
      </dgm:t>
    </dgm:pt>
    <dgm:pt modelId="{253B2568-92E6-4186-95E8-311E5447B27B}" type="parTrans" cxnId="{8FD767F5-1479-43B4-B69C-DFEB92B2A221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BA37B62C-108F-4A4C-9EC6-04B9E8138D48}" type="sibTrans" cxnId="{8FD767F5-1479-43B4-B69C-DFEB92B2A221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19E8E198-1184-4AC5-8B56-E8A4F534B20C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ctr"/>
          <a:endParaRPr lang="ru-RU" sz="1200" dirty="0">
            <a:solidFill>
              <a:srgbClr val="002060"/>
            </a:solidFill>
          </a:endParaRPr>
        </a:p>
      </dgm:t>
    </dgm:pt>
    <dgm:pt modelId="{B0538F6E-17B9-4DAD-8D7B-7A805254A455}" type="parTrans" cxnId="{7094458B-916A-4CCC-93E1-B587298FE7B2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65F18B09-5FD3-464A-A797-D6E32609145D}" type="sibTrans" cxnId="{7094458B-916A-4CCC-93E1-B587298FE7B2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627F5D1D-0642-42AF-B4C7-4AF3FAF9691F}" type="pres">
      <dgm:prSet presAssocID="{2AF81299-89F8-4F06-87D4-25F5B965A679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1B59DC-F6BE-4AD1-9DA0-5753FA169ADA}" type="pres">
      <dgm:prSet presAssocID="{2AF81299-89F8-4F06-87D4-25F5B965A679}" presName="axisShape" presStyleLbl="bgShp" presStyleIdx="0" presStyleCnt="1"/>
      <dgm:spPr>
        <a:solidFill>
          <a:schemeClr val="tx2">
            <a:lumMod val="40000"/>
            <a:lumOff val="60000"/>
          </a:schemeClr>
        </a:solidFill>
      </dgm:spPr>
    </dgm:pt>
    <dgm:pt modelId="{FD17D82C-E20C-486A-A43F-8ECB5C9AE9EB}" type="pres">
      <dgm:prSet presAssocID="{2AF81299-89F8-4F06-87D4-25F5B965A679}" presName="rect1" presStyleLbl="node1" presStyleIdx="0" presStyleCnt="4" custScaleX="175833" custLinFactNeighborX="-4083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8CC8D8-63FD-4FF8-A277-B8049DF3A2F8}" type="pres">
      <dgm:prSet presAssocID="{2AF81299-89F8-4F06-87D4-25F5B965A679}" presName="rect2" presStyleLbl="node1" presStyleIdx="1" presStyleCnt="4" custScaleX="180833" custLinFactNeighborX="4541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BCC06A-31FA-46F0-B58F-17456D971B59}" type="pres">
      <dgm:prSet presAssocID="{2AF81299-89F8-4F06-87D4-25F5B965A679}" presName="rect3" presStyleLbl="node1" presStyleIdx="2" presStyleCnt="4" custScaleX="175833" custLinFactNeighborX="-40833" custLinFactNeighborY="62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61FB7C-3741-448A-9699-A0D4F7EBBCAF}" type="pres">
      <dgm:prSet presAssocID="{2AF81299-89F8-4F06-87D4-25F5B965A679}" presName="rect4" presStyleLbl="node1" presStyleIdx="3" presStyleCnt="4" custScaleX="180833" custLinFactNeighborX="45417" custLinFactNeighborY="62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173D76E-5B73-4B81-A9DE-6224AF444BA2}" srcId="{2AF81299-89F8-4F06-87D4-25F5B965A679}" destId="{A5E23DA7-FA7C-4E8C-A9D6-ED47B7A2D416}" srcOrd="1" destOrd="0" parTransId="{2BF47691-76A6-4B0C-855E-630BCA8F4FAC}" sibTransId="{04F742B9-EDA0-4801-AC31-DFE4EC598BF9}"/>
    <dgm:cxn modelId="{2328B653-15D1-48B5-A8AE-9789AF15D32E}" type="presOf" srcId="{B75D8E60-43DA-4E53-88EA-A38436AFB96E}" destId="{2EBCC06A-31FA-46F0-B58F-17456D971B59}" srcOrd="0" destOrd="0" presId="urn:microsoft.com/office/officeart/2005/8/layout/matrix2"/>
    <dgm:cxn modelId="{B95A3811-B9C0-46B4-B1A1-2446EEB0F9A3}" type="presOf" srcId="{19E8E198-1184-4AC5-8B56-E8A4F534B20C}" destId="{D061FB7C-3741-448A-9699-A0D4F7EBBCAF}" srcOrd="0" destOrd="0" presId="urn:microsoft.com/office/officeart/2005/8/layout/matrix2"/>
    <dgm:cxn modelId="{7E78B578-2076-46BA-86DB-2E2B16667C02}" srcId="{2AF81299-89F8-4F06-87D4-25F5B965A679}" destId="{72250C2E-DF8B-47DF-9284-268D4C2448F8}" srcOrd="0" destOrd="0" parTransId="{AB761652-7C38-491F-90B4-381392512569}" sibTransId="{D1034B97-DEBF-4F24-900C-56DFC7499E95}"/>
    <dgm:cxn modelId="{1FEE0B88-3EC3-4D4E-91BA-2162B4C322CE}" type="presOf" srcId="{72250C2E-DF8B-47DF-9284-268D4C2448F8}" destId="{FD17D82C-E20C-486A-A43F-8ECB5C9AE9EB}" srcOrd="0" destOrd="0" presId="urn:microsoft.com/office/officeart/2005/8/layout/matrix2"/>
    <dgm:cxn modelId="{152A516B-FB9C-4538-B090-2330F013AB2B}" type="presOf" srcId="{2AF81299-89F8-4F06-87D4-25F5B965A679}" destId="{627F5D1D-0642-42AF-B4C7-4AF3FAF9691F}" srcOrd="0" destOrd="0" presId="urn:microsoft.com/office/officeart/2005/8/layout/matrix2"/>
    <dgm:cxn modelId="{8FD767F5-1479-43B4-B69C-DFEB92B2A221}" srcId="{2AF81299-89F8-4F06-87D4-25F5B965A679}" destId="{B75D8E60-43DA-4E53-88EA-A38436AFB96E}" srcOrd="2" destOrd="0" parTransId="{253B2568-92E6-4186-95E8-311E5447B27B}" sibTransId="{BA37B62C-108F-4A4C-9EC6-04B9E8138D48}"/>
    <dgm:cxn modelId="{7094458B-916A-4CCC-93E1-B587298FE7B2}" srcId="{2AF81299-89F8-4F06-87D4-25F5B965A679}" destId="{19E8E198-1184-4AC5-8B56-E8A4F534B20C}" srcOrd="3" destOrd="0" parTransId="{B0538F6E-17B9-4DAD-8D7B-7A805254A455}" sibTransId="{65F18B09-5FD3-464A-A797-D6E32609145D}"/>
    <dgm:cxn modelId="{022AB28D-66DC-4BE3-9E2D-DBEF92D08C26}" type="presOf" srcId="{A5E23DA7-FA7C-4E8C-A9D6-ED47B7A2D416}" destId="{028CC8D8-63FD-4FF8-A277-B8049DF3A2F8}" srcOrd="0" destOrd="0" presId="urn:microsoft.com/office/officeart/2005/8/layout/matrix2"/>
    <dgm:cxn modelId="{1EAEE078-55F3-4582-BEC2-D82059DEF879}" type="presParOf" srcId="{627F5D1D-0642-42AF-B4C7-4AF3FAF9691F}" destId="{591B59DC-F6BE-4AD1-9DA0-5753FA169ADA}" srcOrd="0" destOrd="0" presId="urn:microsoft.com/office/officeart/2005/8/layout/matrix2"/>
    <dgm:cxn modelId="{8D4170F8-4D03-4FFE-9E80-9955568DA19F}" type="presParOf" srcId="{627F5D1D-0642-42AF-B4C7-4AF3FAF9691F}" destId="{FD17D82C-E20C-486A-A43F-8ECB5C9AE9EB}" srcOrd="1" destOrd="0" presId="urn:microsoft.com/office/officeart/2005/8/layout/matrix2"/>
    <dgm:cxn modelId="{33395AE4-104D-46A1-B3D2-357ADC96FCA6}" type="presParOf" srcId="{627F5D1D-0642-42AF-B4C7-4AF3FAF9691F}" destId="{028CC8D8-63FD-4FF8-A277-B8049DF3A2F8}" srcOrd="2" destOrd="0" presId="urn:microsoft.com/office/officeart/2005/8/layout/matrix2"/>
    <dgm:cxn modelId="{26528230-EF58-4BB5-8195-49B9B433EA9B}" type="presParOf" srcId="{627F5D1D-0642-42AF-B4C7-4AF3FAF9691F}" destId="{2EBCC06A-31FA-46F0-B58F-17456D971B59}" srcOrd="3" destOrd="0" presId="urn:microsoft.com/office/officeart/2005/8/layout/matrix2"/>
    <dgm:cxn modelId="{2342F8CF-8341-4F98-B22C-4DCFC97D58AE}" type="presParOf" srcId="{627F5D1D-0642-42AF-B4C7-4AF3FAF9691F}" destId="{D061FB7C-3741-448A-9699-A0D4F7EBBCAF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1B59DC-F6BE-4AD1-9DA0-5753FA169ADA}">
      <dsp:nvSpPr>
        <dsp:cNvPr id="0" name=""/>
        <dsp:cNvSpPr/>
      </dsp:nvSpPr>
      <dsp:spPr>
        <a:xfrm>
          <a:off x="1593176" y="0"/>
          <a:ext cx="5400600" cy="54006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D17D82C-E20C-486A-A43F-8ECB5C9AE9EB}">
      <dsp:nvSpPr>
        <dsp:cNvPr id="0" name=""/>
        <dsp:cNvSpPr/>
      </dsp:nvSpPr>
      <dsp:spPr>
        <a:xfrm>
          <a:off x="243037" y="351039"/>
          <a:ext cx="3798414" cy="2160240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>
            <a:solidFill>
              <a:srgbClr val="002060"/>
            </a:solidFill>
          </a:endParaRPr>
        </a:p>
      </dsp:txBody>
      <dsp:txXfrm>
        <a:off x="348491" y="456493"/>
        <a:ext cx="3587506" cy="1949332"/>
      </dsp:txXfrm>
    </dsp:sp>
    <dsp:sp modelId="{028CC8D8-63FD-4FF8-A277-B8049DF3A2F8}">
      <dsp:nvSpPr>
        <dsp:cNvPr id="0" name=""/>
        <dsp:cNvSpPr/>
      </dsp:nvSpPr>
      <dsp:spPr>
        <a:xfrm>
          <a:off x="4590520" y="351039"/>
          <a:ext cx="3906426" cy="2160240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>
            <a:solidFill>
              <a:srgbClr val="002060"/>
            </a:solidFill>
          </a:endParaRPr>
        </a:p>
      </dsp:txBody>
      <dsp:txXfrm>
        <a:off x="4695974" y="456493"/>
        <a:ext cx="3695518" cy="1949332"/>
      </dsp:txXfrm>
    </dsp:sp>
    <dsp:sp modelId="{2EBCC06A-31FA-46F0-B58F-17456D971B59}">
      <dsp:nvSpPr>
        <dsp:cNvPr id="0" name=""/>
        <dsp:cNvSpPr/>
      </dsp:nvSpPr>
      <dsp:spPr>
        <a:xfrm>
          <a:off x="243037" y="3024336"/>
          <a:ext cx="3798414" cy="2160240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solidFill>
              <a:srgbClr val="002060"/>
            </a:solidFill>
          </a:endParaRPr>
        </a:p>
      </dsp:txBody>
      <dsp:txXfrm>
        <a:off x="348491" y="3129790"/>
        <a:ext cx="3587506" cy="1949332"/>
      </dsp:txXfrm>
    </dsp:sp>
    <dsp:sp modelId="{D061FB7C-3741-448A-9699-A0D4F7EBBCAF}">
      <dsp:nvSpPr>
        <dsp:cNvPr id="0" name=""/>
        <dsp:cNvSpPr/>
      </dsp:nvSpPr>
      <dsp:spPr>
        <a:xfrm>
          <a:off x="4590520" y="3024336"/>
          <a:ext cx="3906426" cy="2160240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solidFill>
              <a:srgbClr val="002060"/>
            </a:solidFill>
          </a:endParaRPr>
        </a:p>
      </dsp:txBody>
      <dsp:txXfrm>
        <a:off x="4695974" y="3129790"/>
        <a:ext cx="3695518" cy="19493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5297D2A-FD30-49FB-A3B7-D5481D6BF6E6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23D88C-CB0F-4B9B-8C04-DA2935A91A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3904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A0A27EA-CED1-4344-B60F-7D7BC9A83290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38E0D51-D5DA-4C92-91E4-FD3A22CEB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5719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1D62A9-2379-4B68-BF86-40398D5D0FD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70F761-1547-4A7F-B577-7F58AE08EB7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Моя история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07700A5-8E8C-4D53-BF50-10C256112EEC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7A1DE9-A95A-41C7-B7D6-FD35A9BB5196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Одобрение и решение на распространение программы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91534F-2E18-4814-93ED-138C6365884D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Добавить фото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50519F-7CDD-477B-92A4-A15267935C26}" type="slidenum">
              <a:rPr lang="ru-RU" smtClean="0"/>
              <a:pPr>
                <a:defRPr/>
              </a:pPr>
              <a:t>31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5" name="Прямая соединительная линия 4"/>
          <p:cNvCxnSpPr/>
          <p:nvPr userDrawn="1"/>
        </p:nvCxnSpPr>
        <p:spPr>
          <a:xfrm>
            <a:off x="1511300" y="1398588"/>
            <a:ext cx="7308850" cy="0"/>
          </a:xfrm>
          <a:prstGeom prst="line">
            <a:avLst/>
          </a:prstGeom>
          <a:ln w="19050">
            <a:solidFill>
              <a:srgbClr val="54AE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 userDrawn="1"/>
        </p:nvSpPr>
        <p:spPr>
          <a:xfrm rot="5400000">
            <a:off x="-3022600" y="3008312"/>
            <a:ext cx="6872288" cy="827088"/>
          </a:xfrm>
          <a:prstGeom prst="rect">
            <a:avLst/>
          </a:prstGeom>
          <a:pattFill prst="weave">
            <a:fgClr>
              <a:srgbClr val="002060"/>
            </a:fgClr>
            <a:bgClr>
              <a:srgbClr val="00B0F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" name="Прямая соединительная линия 6"/>
          <p:cNvCxnSpPr/>
          <p:nvPr userDrawn="1"/>
        </p:nvCxnSpPr>
        <p:spPr>
          <a:xfrm>
            <a:off x="971550" y="6742113"/>
            <a:ext cx="8064500" cy="0"/>
          </a:xfrm>
          <a:prstGeom prst="line">
            <a:avLst/>
          </a:prstGeom>
          <a:ln w="19050">
            <a:solidFill>
              <a:srgbClr val="54AE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Y:\_Маркетинг\Годовых\PR и реклама\шапка\шапка-01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1075" y="88900"/>
            <a:ext cx="5830888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Прямая соединительная линия 8"/>
          <p:cNvCxnSpPr/>
          <p:nvPr userDrawn="1"/>
        </p:nvCxnSpPr>
        <p:spPr>
          <a:xfrm>
            <a:off x="827088" y="-14288"/>
            <a:ext cx="0" cy="6872288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C:\Users\807152\Desktop\все подряд\emblema_gerb_fmba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17475"/>
            <a:ext cx="1138237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971550" y="6813550"/>
            <a:ext cx="8064500" cy="0"/>
          </a:xfrm>
          <a:prstGeom prst="line">
            <a:avLst/>
          </a:prstGeom>
          <a:ln w="19050">
            <a:solidFill>
              <a:srgbClr val="54AE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8643" y="4149080"/>
            <a:ext cx="6400800" cy="17526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rgbClr val="00003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0376" y="2132856"/>
            <a:ext cx="7073624" cy="1512168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2E294-59D1-46F7-AF27-697929B6D4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096510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0DE6D-64EF-42D2-AC49-2EBE88E837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3772499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357188"/>
            <a:ext cx="9144000" cy="13573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E28AF-8944-47B4-BA6C-27257F3D39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711500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AD3E7-A892-4A2E-BC6C-8986BD18F0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589817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5" name="Прямая соединительная линия 4"/>
          <p:cNvCxnSpPr/>
          <p:nvPr userDrawn="1"/>
        </p:nvCxnSpPr>
        <p:spPr>
          <a:xfrm>
            <a:off x="404813" y="1016000"/>
            <a:ext cx="804545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1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813" y="303213"/>
            <a:ext cx="1839912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одзаголовок 2"/>
          <p:cNvSpPr txBox="1">
            <a:spLocks/>
          </p:cNvSpPr>
          <p:nvPr userDrawn="1"/>
        </p:nvSpPr>
        <p:spPr>
          <a:xfrm>
            <a:off x="404813" y="1141413"/>
            <a:ext cx="6424612" cy="68421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3200" b="1" dirty="0" smtClean="0">
                <a:solidFill>
                  <a:srgbClr val="4E78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sz="3200" b="1" dirty="0">
                <a:solidFill>
                  <a:srgbClr val="4E78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</a:t>
            </a:r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404813" y="6172200"/>
            <a:ext cx="8156575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одзаголовок 2"/>
          <p:cNvSpPr txBox="1">
            <a:spLocks/>
          </p:cNvSpPr>
          <p:nvPr userDrawn="1"/>
        </p:nvSpPr>
        <p:spPr>
          <a:xfrm>
            <a:off x="73025" y="6354763"/>
            <a:ext cx="1517650" cy="433387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Организаторы:</a:t>
            </a:r>
            <a:endParaRPr lang="ru-RU" sz="16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886325" y="6351588"/>
            <a:ext cx="2178050" cy="433387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Генеральный партнер:</a:t>
            </a:r>
            <a:endParaRPr lang="ru-RU" sz="16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7013" y="6330950"/>
            <a:ext cx="1497012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2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38" y="6364288"/>
            <a:ext cx="163195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25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0" y="6307138"/>
            <a:ext cx="172085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 descr="Y:\Мальцева\дизайн\логотип\JPEG\знак_ЦПО.jpg"/>
          <p:cNvPicPr>
            <a:picLocks noChangeAspect="1" noChangeArrowheads="1"/>
          </p:cNvPicPr>
          <p:nvPr userDrawn="1"/>
        </p:nvPicPr>
        <p:blipFill>
          <a:blip r:embed="rId6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-3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171450"/>
            <a:ext cx="747713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C:\Users\807152\Desktop\emblema_gerb_fmba.png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115888"/>
            <a:ext cx="6477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826399"/>
            <a:ext cx="8055875" cy="4075281"/>
          </a:xfrm>
        </p:spPr>
        <p:txBody>
          <a:bodyPr>
            <a:normAutofit/>
          </a:bodyPr>
          <a:lstStyle>
            <a:lvl1pPr marL="0" indent="0" algn="ctr">
              <a:buNone/>
              <a:defRPr lang="ru-RU" sz="2400" kern="1200" dirty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9C252-C75E-43C1-B775-ACB003CAB022}" type="datetime1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1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E285C-7330-4132-9642-BB6FEB2ED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633367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EE455-F770-4D8E-AD53-31C0B7AC4C9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0186895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51523-8A1B-41B5-88F8-2C93508893F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6339982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357298"/>
            <a:ext cx="4214842" cy="51435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357298"/>
            <a:ext cx="4286280" cy="51435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0507E-9E40-4ED6-AA3A-7E141D9F1C7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087158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357298"/>
            <a:ext cx="421484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1997060"/>
            <a:ext cx="4214842" cy="45037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0" y="1338280"/>
            <a:ext cx="428628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72000" y="1978042"/>
            <a:ext cx="4286280" cy="45227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55C8C-D2DA-4BD0-A2FA-77851C6071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6598177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AFD04-1C30-4635-9EE6-D7510C9AD4E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8954136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8243888" cy="1857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DCA3B-F5BC-460A-82C1-E0A2178E2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238383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 userDrawn="1"/>
        </p:nvSpPr>
        <p:spPr>
          <a:xfrm>
            <a:off x="3357563" y="0"/>
            <a:ext cx="5786437" cy="1357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3008313" cy="10001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7554" y="142852"/>
            <a:ext cx="5572164" cy="635798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357298"/>
            <a:ext cx="3008313" cy="51435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612FF-A6D9-40A5-B90A-11D70467E3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5754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 userDrawn="1"/>
        </p:nvSpPr>
        <p:spPr>
          <a:xfrm>
            <a:off x="0" y="714375"/>
            <a:ext cx="9144000" cy="928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142853"/>
            <a:ext cx="5486400" cy="458472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2A7C8-3E8B-40E6-86EC-DF76E5688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651617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 userDrawn="1"/>
        </p:nvSpPr>
        <p:spPr>
          <a:xfrm rot="10800000">
            <a:off x="0" y="6619875"/>
            <a:ext cx="9144000" cy="252413"/>
          </a:xfrm>
          <a:prstGeom prst="rect">
            <a:avLst/>
          </a:prstGeom>
          <a:pattFill prst="weave">
            <a:fgClr>
              <a:srgbClr val="002060"/>
            </a:fgClr>
            <a:bgClr>
              <a:srgbClr val="00B0F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 userDrawn="1"/>
        </p:nvSpPr>
        <p:spPr>
          <a:xfrm>
            <a:off x="8388350" y="6092825"/>
            <a:ext cx="660400" cy="66198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8" name="Заголовок 1"/>
          <p:cNvSpPr>
            <a:spLocks noGrp="1"/>
          </p:cNvSpPr>
          <p:nvPr>
            <p:ph type="title"/>
          </p:nvPr>
        </p:nvSpPr>
        <p:spPr bwMode="auto">
          <a:xfrm>
            <a:off x="214313" y="142875"/>
            <a:ext cx="8086725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9" name="Текст 2"/>
          <p:cNvSpPr>
            <a:spLocks noGrp="1"/>
          </p:cNvSpPr>
          <p:nvPr>
            <p:ph type="body" idx="1"/>
          </p:nvPr>
        </p:nvSpPr>
        <p:spPr bwMode="auto">
          <a:xfrm>
            <a:off x="1042988" y="1125538"/>
            <a:ext cx="7931150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732588" y="63134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F40958D-B87F-4A67-AD1E-0543F82CFD9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1033" name="Picture 3" descr="Y:\Мальцева\дизайн\логотип\JPEG\знак_ЦПО.jpg"/>
          <p:cNvPicPr>
            <a:picLocks noChangeAspect="1" noChangeArrowheads="1"/>
          </p:cNvPicPr>
          <p:nvPr userDrawn="1"/>
        </p:nvPicPr>
        <p:blipFill>
          <a:blip r:embed="rId15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bright="-3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1038" y="158750"/>
            <a:ext cx="747712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6" cstate="screen">
            <a:duotone>
              <a:prstClr val="black"/>
              <a:srgbClr val="00B0F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7534" y="6152303"/>
            <a:ext cx="628962" cy="661073"/>
          </a:xfrm>
          <a:prstGeom prst="rect">
            <a:avLst/>
          </a:prstGeom>
          <a:ln>
            <a:noFill/>
          </a:ln>
        </p:spPr>
      </p:pic>
      <p:cxnSp>
        <p:nvCxnSpPr>
          <p:cNvPr id="12" name="Прямая соединительная линия 11"/>
          <p:cNvCxnSpPr/>
          <p:nvPr userDrawn="1"/>
        </p:nvCxnSpPr>
        <p:spPr>
          <a:xfrm>
            <a:off x="34925" y="6597650"/>
            <a:ext cx="8372475" cy="0"/>
          </a:xfrm>
          <a:prstGeom prst="line">
            <a:avLst/>
          </a:prstGeom>
          <a:ln w="19050">
            <a:solidFill>
              <a:srgbClr val="54AE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 userDrawn="1"/>
        </p:nvCxnSpPr>
        <p:spPr>
          <a:xfrm>
            <a:off x="65088" y="981075"/>
            <a:ext cx="8107362" cy="0"/>
          </a:xfrm>
          <a:prstGeom prst="line">
            <a:avLst/>
          </a:prstGeom>
          <a:ln w="19050">
            <a:solidFill>
              <a:srgbClr val="54AE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 userDrawn="1"/>
        </p:nvCxnSpPr>
        <p:spPr>
          <a:xfrm>
            <a:off x="65088" y="908050"/>
            <a:ext cx="8107362" cy="0"/>
          </a:xfrm>
          <a:prstGeom prst="line">
            <a:avLst/>
          </a:prstGeom>
          <a:ln w="19050">
            <a:solidFill>
              <a:srgbClr val="54AE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Овал 1"/>
          <p:cNvSpPr/>
          <p:nvPr userDrawn="1"/>
        </p:nvSpPr>
        <p:spPr>
          <a:xfrm>
            <a:off x="8577999" y="6338823"/>
            <a:ext cx="288032" cy="288032"/>
          </a:xfrm>
          <a:prstGeom prst="ellipse">
            <a:avLst/>
          </a:prstGeom>
          <a:pattFill prst="solidDmnd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5" r:id="rId1"/>
    <p:sldLayoutId id="2147484478" r:id="rId2"/>
    <p:sldLayoutId id="2147484479" r:id="rId3"/>
    <p:sldLayoutId id="2147484480" r:id="rId4"/>
    <p:sldLayoutId id="2147484481" r:id="rId5"/>
    <p:sldLayoutId id="2147484482" r:id="rId6"/>
    <p:sldLayoutId id="2147484486" r:id="rId7"/>
    <p:sldLayoutId id="2147484487" r:id="rId8"/>
    <p:sldLayoutId id="2147484488" r:id="rId9"/>
    <p:sldLayoutId id="2147484483" r:id="rId10"/>
    <p:sldLayoutId id="2147484489" r:id="rId11"/>
    <p:sldLayoutId id="2147484484" r:id="rId12"/>
    <p:sldLayoutId id="2147484490" r:id="rId13"/>
  </p:sldLayoutIdLst>
  <p:transition spd="slow">
    <p:wip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9E001A"/>
          </a:solidFill>
          <a:latin typeface="Verdana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E001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E001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E001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9E001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9E001A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9E001A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9E001A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9E001A"/>
          </a:solidFill>
          <a:latin typeface="Verdana" pitchFamily="34" charset="0"/>
        </a:defRPr>
      </a:lvl9pPr>
    </p:titleStyle>
    <p:bodyStyle>
      <a:lvl1pPr marL="452438" indent="-452438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v"/>
        <a:defRPr sz="3200" kern="1200">
          <a:solidFill>
            <a:srgbClr val="002060"/>
          </a:solidFill>
          <a:latin typeface="Verdan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2060"/>
          </a:solidFill>
          <a:latin typeface="Verdana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2060"/>
          </a:solidFill>
          <a:latin typeface="Verdana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2060"/>
          </a:solidFill>
          <a:latin typeface="Verdana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2060"/>
          </a:solidFill>
          <a:latin typeface="Verdan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2.png"/><Relationship Id="rId4" Type="http://schemas.openxmlformats.org/officeDocument/2006/relationships/oleObject" Target="../embeddings/Microsoft_Excel_97-2003_Worksheet1.xls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Microsoft_Excel_97-2003_Worksheet4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24.png"/><Relationship Id="rId4" Type="http://schemas.openxmlformats.org/officeDocument/2006/relationships/oleObject" Target="../embeddings/Microsoft_Excel_97-2003_Worksheet3.xls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4.png"/><Relationship Id="rId5" Type="http://schemas.openxmlformats.org/officeDocument/2006/relationships/oleObject" Target="../embeddings/Microsoft_Excel_97-2003_Worksheet5.xls"/><Relationship Id="rId4" Type="http://schemas.openxmlformats.org/officeDocument/2006/relationships/oleObject" Target="../embeddings/oleObject5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png"/><Relationship Id="rId7" Type="http://schemas.openxmlformats.org/officeDocument/2006/relationships/image" Target="../media/image56.jpeg"/><Relationship Id="rId12" Type="http://schemas.openxmlformats.org/officeDocument/2006/relationships/image" Target="../media/image61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jpeg"/><Relationship Id="rId11" Type="http://schemas.openxmlformats.org/officeDocument/2006/relationships/image" Target="../media/image60.png"/><Relationship Id="rId5" Type="http://schemas.openxmlformats.org/officeDocument/2006/relationships/image" Target="../media/image54.jpeg"/><Relationship Id="rId10" Type="http://schemas.openxmlformats.org/officeDocument/2006/relationships/image" Target="../media/image59.jpeg"/><Relationship Id="rId4" Type="http://schemas.openxmlformats.org/officeDocument/2006/relationships/image" Target="../media/image53.jpeg"/><Relationship Id="rId9" Type="http://schemas.openxmlformats.org/officeDocument/2006/relationships/image" Target="../media/image58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63.jpeg"/><Relationship Id="rId7" Type="http://schemas.openxmlformats.org/officeDocument/2006/relationships/image" Target="../media/image67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Relationship Id="rId9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7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75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7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8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484438" y="4724400"/>
            <a:ext cx="6400800" cy="17526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ru-RU" altLang="ru-RU" b="1" dirty="0" smtClean="0"/>
              <a:t>Бахтина Ирина Сергеевна </a:t>
            </a:r>
          </a:p>
          <a:p>
            <a:pPr algn="l">
              <a:defRPr/>
            </a:pPr>
            <a:r>
              <a:rPr lang="ru-RU" altLang="ru-RU" sz="1600" dirty="0" smtClean="0"/>
              <a:t>к.м.н.,  главный внештатный специалист по управлению сестринской деятельностью ФМБА России </a:t>
            </a:r>
          </a:p>
          <a:p>
            <a:pPr algn="l">
              <a:defRPr/>
            </a:pPr>
            <a:r>
              <a:rPr lang="ru-RU" altLang="ru-RU" sz="1600" dirty="0" smtClean="0"/>
              <a:t>директор ФГБОУ ДПО СПб ЦПО ФМБА России</a:t>
            </a:r>
          </a:p>
          <a:p>
            <a:pPr algn="l">
              <a:defRPr/>
            </a:pPr>
            <a:r>
              <a:rPr lang="ru-RU" altLang="ru-RU" sz="1600" dirty="0" smtClean="0"/>
              <a:t>главный специалист по вопросам последипломного образования в системе здравоохранения Санкт-Петербурга</a:t>
            </a:r>
          </a:p>
        </p:txBody>
      </p:sp>
      <p:sp>
        <p:nvSpPr>
          <p:cNvPr id="8195" name="Заголовок 1"/>
          <p:cNvSpPr>
            <a:spLocks noGrp="1"/>
          </p:cNvSpPr>
          <p:nvPr>
            <p:ph type="ctrTitle"/>
          </p:nvPr>
        </p:nvSpPr>
        <p:spPr>
          <a:xfrm>
            <a:off x="1187450" y="1844675"/>
            <a:ext cx="7705725" cy="2232025"/>
          </a:xfrm>
        </p:spPr>
        <p:txBody>
          <a:bodyPr/>
          <a:lstStyle/>
          <a:p>
            <a:r>
              <a:rPr lang="ru-RU" altLang="ru-RU" smtClean="0"/>
              <a:t>Сетевое партнерство и </a:t>
            </a:r>
            <a:br>
              <a:rPr lang="ru-RU" altLang="ru-RU" smtClean="0"/>
            </a:br>
            <a:r>
              <a:rPr lang="ru-RU" altLang="ru-RU" smtClean="0"/>
              <a:t>международные проекты </a:t>
            </a:r>
            <a:br>
              <a:rPr lang="ru-RU" altLang="ru-RU" smtClean="0"/>
            </a:br>
            <a:r>
              <a:rPr lang="ru-RU" altLang="ru-RU" smtClean="0"/>
              <a:t>как инструменты развития ДПО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61925" y="115888"/>
            <a:ext cx="8086725" cy="693737"/>
          </a:xfrm>
        </p:spPr>
        <p:txBody>
          <a:bodyPr/>
          <a:lstStyle/>
          <a:p>
            <a:r>
              <a:rPr lang="ru-RU" altLang="ru-RU" sz="2800" smtClean="0"/>
              <a:t>Надпрофессиональные навыки </a:t>
            </a:r>
            <a:br>
              <a:rPr lang="ru-RU" altLang="ru-RU" sz="2800" smtClean="0"/>
            </a:br>
            <a:r>
              <a:rPr lang="ru-RU" altLang="ru-RU" sz="2800" smtClean="0"/>
              <a:t>в профессиях медицины будущего </a:t>
            </a:r>
            <a:endParaRPr lang="ru-RU" altLang="ru-RU" sz="1400" smtClean="0"/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1055688"/>
            <a:ext cx="7129462" cy="519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Прямоугольник 1"/>
          <p:cNvSpPr>
            <a:spLocks noChangeArrowheads="1"/>
          </p:cNvSpPr>
          <p:nvPr/>
        </p:nvSpPr>
        <p:spPr bwMode="auto">
          <a:xfrm>
            <a:off x="107950" y="6186488"/>
            <a:ext cx="34432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Атлас новых профессий, 2014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smtClean="0"/>
              <a:t> Вызовы поиска новых моделей </a:t>
            </a:r>
            <a:br>
              <a:rPr lang="ru-RU" altLang="ru-RU" sz="2400" smtClean="0"/>
            </a:br>
            <a:r>
              <a:rPr lang="ru-RU" altLang="ru-RU" sz="2400" smtClean="0"/>
              <a:t>в сфере образования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179512" y="1052736"/>
          <a:ext cx="864096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679151" y="1148245"/>
            <a:ext cx="3312368" cy="50405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smtClean="0">
                <a:solidFill>
                  <a:srgbClr val="002060"/>
                </a:solidFill>
                <a:latin typeface="Verdana" pitchFamily="34" charset="0"/>
              </a:rPr>
              <a:t>Интернет и цифровые технологии</a:t>
            </a:r>
          </a:p>
        </p:txBody>
      </p:sp>
      <p:sp>
        <p:nvSpPr>
          <p:cNvPr id="18439" name="Прямоугольник 4"/>
          <p:cNvSpPr>
            <a:spLocks noChangeArrowheads="1"/>
          </p:cNvSpPr>
          <p:nvPr/>
        </p:nvSpPr>
        <p:spPr bwMode="auto">
          <a:xfrm>
            <a:off x="615950" y="1700213"/>
            <a:ext cx="345122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1400"/>
              <a:t>Смена моделей управления знаниями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400"/>
              <a:t>Смена процессов фиксации достижений, управления индивидуальной траекторией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400"/>
              <a:t>Смена процессов управления образовательными учреждениями</a:t>
            </a:r>
            <a:endParaRPr lang="ru-RU" altLang="ru-RU" sz="1400">
              <a:latin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1196752"/>
            <a:ext cx="3312368" cy="50405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smtClean="0">
                <a:solidFill>
                  <a:srgbClr val="002060"/>
                </a:solidFill>
                <a:latin typeface="Verdana" pitchFamily="34" charset="0"/>
              </a:rPr>
              <a:t>Гиперконкуренция и быстрое развитие отраслей</a:t>
            </a:r>
          </a:p>
        </p:txBody>
      </p:sp>
      <p:sp>
        <p:nvSpPr>
          <p:cNvPr id="18443" name="Прямоугольник 5"/>
          <p:cNvSpPr>
            <a:spLocks noChangeArrowheads="1"/>
          </p:cNvSpPr>
          <p:nvPr/>
        </p:nvSpPr>
        <p:spPr bwMode="auto">
          <a:xfrm>
            <a:off x="5003800" y="1768475"/>
            <a:ext cx="3529013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1400"/>
              <a:t>Требования к новому содержанию и форматам подготовки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400"/>
              <a:t>Формирование и развитие надпрофессиональных компетенций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400"/>
              <a:t>Сверхбыстрая подготовка (точечные компетенции)</a:t>
            </a:r>
            <a:endParaRPr lang="ru-RU" altLang="ru-RU" sz="1400"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5977" y="3933056"/>
            <a:ext cx="3312368" cy="50405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smtClean="0">
                <a:solidFill>
                  <a:srgbClr val="002060"/>
                </a:solidFill>
                <a:latin typeface="Verdana" pitchFamily="34" charset="0"/>
              </a:rPr>
              <a:t>Вызовы потребительского общества</a:t>
            </a:r>
          </a:p>
        </p:txBody>
      </p:sp>
      <p:sp>
        <p:nvSpPr>
          <p:cNvPr id="18447" name="Прямоугольник 7"/>
          <p:cNvSpPr>
            <a:spLocks noChangeArrowheads="1"/>
          </p:cNvSpPr>
          <p:nvPr/>
        </p:nvSpPr>
        <p:spPr bwMode="auto">
          <a:xfrm>
            <a:off x="611188" y="4508500"/>
            <a:ext cx="3533775" cy="160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1400"/>
              <a:t>Снижение мотивации к получению образования 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400"/>
              <a:t>Рост доли  самостоятельных учеников  (запрос на «свой» путь)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400"/>
              <a:t>Тенденция от  массовизации к индивидуализации образования</a:t>
            </a:r>
            <a:endParaRPr lang="ru-RU" altLang="ru-RU" sz="1400"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12060" y="3933056"/>
            <a:ext cx="3312368" cy="50405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smtClean="0">
                <a:solidFill>
                  <a:srgbClr val="002060"/>
                </a:solidFill>
                <a:latin typeface="Verdana" pitchFamily="34" charset="0"/>
              </a:rPr>
              <a:t>Образование как актив</a:t>
            </a:r>
          </a:p>
        </p:txBody>
      </p:sp>
      <p:sp>
        <p:nvSpPr>
          <p:cNvPr id="18451" name="Прямоугольник 9"/>
          <p:cNvSpPr>
            <a:spLocks noChangeArrowheads="1"/>
          </p:cNvSpPr>
          <p:nvPr/>
        </p:nvSpPr>
        <p:spPr bwMode="auto">
          <a:xfrm>
            <a:off x="4859338" y="4570413"/>
            <a:ext cx="3565525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1400"/>
              <a:t>Развитие моделей инвестирования в образование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400"/>
              <a:t>Запрос на контроль качества и  прозрачность результатов образования </a:t>
            </a:r>
            <a:endParaRPr lang="ru-RU" altLang="ru-RU" sz="1400">
              <a:latin typeface="Arial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/>
              <a:t>Трансформирование системы ДПО</a:t>
            </a:r>
            <a:endParaRPr lang="ru-RU" altLang="ru-RU" sz="1600" smtClean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073150"/>
            <a:ext cx="7667625" cy="576263"/>
          </a:xfrm>
          <a:prstGeom prst="roundRect">
            <a:avLst>
              <a:gd name="adj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  <a:t>Оптимизация классической системы образования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1773238"/>
            <a:ext cx="8604250" cy="576262"/>
          </a:xfrm>
          <a:prstGeom prst="roundRect">
            <a:avLst>
              <a:gd name="adj" fmla="val 0"/>
            </a:avLst>
          </a:prstGeom>
          <a:solidFill>
            <a:srgbClr val="FFFF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Clr>
                <a:srgbClr val="9E001A"/>
              </a:buClr>
              <a:defRPr/>
            </a:pPr>
            <a:r>
              <a:rPr lang="ru-RU" sz="2000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  <a:t>Внедрение инновационных образовательных технологий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0825" y="2420938"/>
            <a:ext cx="8785225" cy="792162"/>
          </a:xfrm>
          <a:prstGeom prst="roundRect">
            <a:avLst>
              <a:gd name="adj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Clr>
                <a:srgbClr val="9E001A"/>
              </a:buClr>
              <a:defRPr/>
            </a:pPr>
            <a:r>
              <a:rPr lang="ru-RU" sz="2000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  <a:t>Регулирование вовлечения в систему ДПО сетевых партнеров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88" y="3284538"/>
            <a:ext cx="7815262" cy="792162"/>
          </a:xfrm>
          <a:prstGeom prst="roundRect">
            <a:avLst>
              <a:gd name="adj" fmla="val 0"/>
            </a:avLst>
          </a:prstGeom>
          <a:solidFill>
            <a:srgbClr val="FFFF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Clr>
                <a:srgbClr val="9E001A"/>
              </a:buClr>
              <a:defRPr/>
            </a:pPr>
            <a:r>
              <a:rPr lang="ru-RU" sz="2000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  <a:t>Учет различных видов образовательной активности </a:t>
            </a:r>
            <a:br>
              <a:rPr lang="ru-RU" sz="2000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</a:br>
            <a:r>
              <a:rPr lang="ru-RU" sz="1600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  <a:t>(ДПО, образовательные мероприятия, самообразование)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3850" y="4149725"/>
            <a:ext cx="8280400" cy="936625"/>
          </a:xfrm>
          <a:prstGeom prst="roundRect">
            <a:avLst>
              <a:gd name="adj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Clr>
                <a:srgbClr val="9E001A"/>
              </a:buClr>
              <a:defRPr/>
            </a:pPr>
            <a:r>
              <a:rPr lang="ru-RU" sz="2000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  <a:t>Предоставление специалисту возможности выбора: </a:t>
            </a:r>
            <a:r>
              <a:rPr lang="ru-RU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  <a:t>индивидуальной траектории обучения, образовательной организации, образовательных технологий 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5157788"/>
            <a:ext cx="7092950" cy="576262"/>
          </a:xfrm>
          <a:prstGeom prst="roundRect">
            <a:avLst>
              <a:gd name="adj" fmla="val 0"/>
            </a:avLst>
          </a:prstGeom>
          <a:solidFill>
            <a:srgbClr val="FFFF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Clr>
                <a:srgbClr val="9E001A"/>
              </a:buClr>
              <a:defRPr/>
            </a:pPr>
            <a:r>
              <a:rPr lang="ru-RU" sz="2000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  <a:t>Адаптация системы НМО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5805488"/>
            <a:ext cx="8172450" cy="576262"/>
          </a:xfrm>
          <a:prstGeom prst="roundRect">
            <a:avLst>
              <a:gd name="adj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  <a:t>Признание качества ДПО </a:t>
            </a:r>
            <a:br>
              <a:rPr lang="ru-RU" sz="2000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</a:br>
            <a:r>
              <a:rPr lang="ru-RU" sz="1600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  <a:t>(профессиональная общественная аккредитация)</a:t>
            </a:r>
          </a:p>
        </p:txBody>
      </p:sp>
      <p:sp>
        <p:nvSpPr>
          <p:cNvPr id="13" name="Дуга 12"/>
          <p:cNvSpPr/>
          <p:nvPr/>
        </p:nvSpPr>
        <p:spPr>
          <a:xfrm>
            <a:off x="-504056" y="980728"/>
            <a:ext cx="1008112" cy="5544616"/>
          </a:xfrm>
          <a:prstGeom prst="arc">
            <a:avLst>
              <a:gd name="adj1" fmla="val 16200000"/>
              <a:gd name="adj2" fmla="val 5397702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Группа 1"/>
          <p:cNvGrpSpPr>
            <a:grpSpLocks/>
          </p:cNvGrpSpPr>
          <p:nvPr/>
        </p:nvGrpSpPr>
        <p:grpSpPr bwMode="auto">
          <a:xfrm>
            <a:off x="3635375" y="4044950"/>
            <a:ext cx="3097213" cy="1616075"/>
            <a:chOff x="4139952" y="3933056"/>
            <a:chExt cx="3097213" cy="1616075"/>
          </a:xfrm>
        </p:grpSpPr>
        <p:pic>
          <p:nvPicPr>
            <p:cNvPr id="20488" name="Picture 2" descr="Картинки по запросу карта рф вектор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3933056"/>
              <a:ext cx="3097213" cy="1616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9" name="Прямоугольник 3"/>
            <p:cNvSpPr>
              <a:spLocks noChangeArrowheads="1"/>
            </p:cNvSpPr>
            <p:nvPr/>
          </p:nvSpPr>
          <p:spPr bwMode="auto">
            <a:xfrm>
              <a:off x="4855914" y="4741093"/>
              <a:ext cx="1665287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v"/>
                <a:defRPr sz="3200">
                  <a:solidFill>
                    <a:srgbClr val="002060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rgbClr val="002060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rgbClr val="002060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rgbClr val="002060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>
                  <a:solidFill>
                    <a:srgbClr val="FFFFFF"/>
                  </a:solidFill>
                </a:rPr>
                <a:t>20 регионов</a:t>
              </a:r>
            </a:p>
          </p:txBody>
        </p:sp>
      </p:grpSp>
      <p:sp>
        <p:nvSpPr>
          <p:cNvPr id="20483" name="Заголовок 1"/>
          <p:cNvSpPr>
            <a:spLocks noGrp="1"/>
          </p:cNvSpPr>
          <p:nvPr>
            <p:ph type="title"/>
          </p:nvPr>
        </p:nvSpPr>
        <p:spPr>
          <a:xfrm>
            <a:off x="214313" y="115888"/>
            <a:ext cx="8086725" cy="695325"/>
          </a:xfrm>
        </p:spPr>
        <p:txBody>
          <a:bodyPr/>
          <a:lstStyle/>
          <a:p>
            <a:r>
              <a:rPr lang="ru-RU" altLang="ru-RU" sz="1800" smtClean="0"/>
              <a:t>Рабочая группа по разработке Концепции непрерывного медицинского образования специалистов со средним медицинским и фармацевтическим образованием в РФ</a:t>
            </a:r>
          </a:p>
        </p:txBody>
      </p:sp>
      <p:sp>
        <p:nvSpPr>
          <p:cNvPr id="20484" name="Объект 2"/>
          <p:cNvSpPr>
            <a:spLocks noGrp="1"/>
          </p:cNvSpPr>
          <p:nvPr>
            <p:ph idx="1"/>
          </p:nvPr>
        </p:nvSpPr>
        <p:spPr>
          <a:xfrm>
            <a:off x="250825" y="1341438"/>
            <a:ext cx="6481763" cy="5183187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altLang="ru-RU" sz="1600" b="1" smtClean="0">
                <a:solidFill>
                  <a:srgbClr val="9E001A"/>
                </a:solidFill>
              </a:rPr>
              <a:t>Цель:</a:t>
            </a:r>
            <a:r>
              <a:rPr lang="ru-RU" altLang="ru-RU" sz="1600" smtClean="0"/>
              <a:t/>
            </a:r>
            <a:br>
              <a:rPr lang="ru-RU" altLang="ru-RU" sz="1600" smtClean="0"/>
            </a:br>
            <a:r>
              <a:rPr lang="ru-RU" altLang="ru-RU" sz="1600" smtClean="0"/>
              <a:t>изучение рисков внедрения новой системы ДПО применительно к специалистам со средним медицинским образованием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sz="1600" b="1" smtClean="0">
                <a:solidFill>
                  <a:srgbClr val="9E001A"/>
                </a:solidFill>
              </a:rPr>
              <a:t>Задачи:</a:t>
            </a:r>
          </a:p>
          <a:p>
            <a:pPr marL="0" indent="0">
              <a:buClr>
                <a:srgbClr val="002060"/>
              </a:buClr>
            </a:pPr>
            <a:r>
              <a:rPr lang="ru-RU" altLang="ru-RU" sz="1600" smtClean="0"/>
              <a:t>определить уровень готовности ресурсного обеспечения медицинских организаций для перехода на систему НМО</a:t>
            </a:r>
          </a:p>
          <a:p>
            <a:pPr marL="0" indent="0">
              <a:buClr>
                <a:srgbClr val="002060"/>
              </a:buClr>
            </a:pPr>
            <a:r>
              <a:rPr lang="ru-RU" altLang="ru-RU" sz="1600" smtClean="0"/>
              <a:t>определить уровень готовности средних медицинских работников к переходу на систему НМО</a:t>
            </a:r>
          </a:p>
          <a:p>
            <a:pPr marL="0" indent="0">
              <a:buFont typeface="Wingdings" pitchFamily="2" charset="2"/>
              <a:buNone/>
            </a:pPr>
            <a:r>
              <a:rPr lang="ru-RU" altLang="ru-RU" sz="1600" b="1" smtClean="0">
                <a:solidFill>
                  <a:srgbClr val="9E001A"/>
                </a:solidFill>
              </a:rPr>
              <a:t>Материалы и методы исследования:</a:t>
            </a:r>
          </a:p>
          <a:p>
            <a:pPr marL="0" indent="0">
              <a:buClr>
                <a:srgbClr val="002060"/>
              </a:buClr>
            </a:pPr>
            <a:r>
              <a:rPr lang="ru-RU" altLang="ru-RU" sz="1600" smtClean="0"/>
              <a:t>социологический метод</a:t>
            </a:r>
          </a:p>
          <a:p>
            <a:pPr marL="0" indent="0">
              <a:buClr>
                <a:srgbClr val="002060"/>
              </a:buClr>
            </a:pPr>
            <a:r>
              <a:rPr lang="ru-RU" altLang="ru-RU" sz="1600" smtClean="0"/>
              <a:t>сплошная выборка</a:t>
            </a:r>
          </a:p>
          <a:p>
            <a:pPr marL="0" indent="0">
              <a:buClr>
                <a:srgbClr val="002060"/>
              </a:buClr>
            </a:pPr>
            <a:r>
              <a:rPr lang="ru-RU" altLang="ru-RU" sz="1600" smtClean="0"/>
              <a:t>анкетирование</a:t>
            </a:r>
          </a:p>
          <a:p>
            <a:pPr marL="0" indent="0">
              <a:buClr>
                <a:srgbClr val="002060"/>
              </a:buClr>
            </a:pPr>
            <a:r>
              <a:rPr lang="ru-RU" altLang="ru-RU" sz="1600" smtClean="0"/>
              <a:t>статистическая обработка</a:t>
            </a:r>
            <a:endParaRPr lang="ru-RU" altLang="ru-RU" sz="1800" smtClean="0">
              <a:ea typeface="Verdana" pitchFamily="34" charset="0"/>
              <a:cs typeface="Verdana" pitchFamily="34" charset="0"/>
            </a:endParaRPr>
          </a:p>
          <a:p>
            <a:pPr marL="0" indent="0">
              <a:buFont typeface="Wingdings" pitchFamily="2" charset="2"/>
              <a:buNone/>
            </a:pPr>
            <a:endParaRPr lang="ru-RU" altLang="ru-RU" sz="1600" b="1" smtClean="0">
              <a:ea typeface="Verdana" pitchFamily="34" charset="0"/>
              <a:cs typeface="Verdana" pitchFamily="34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ru-RU" altLang="ru-RU" sz="1600" b="1" smtClean="0">
                <a:ea typeface="Verdana" pitchFamily="34" charset="0"/>
                <a:cs typeface="Verdana" pitchFamily="34" charset="0"/>
              </a:rPr>
              <a:t>Выборочная совокупность исследования была представлена </a:t>
            </a:r>
            <a:r>
              <a:rPr lang="ru-RU" altLang="ru-RU" sz="1600" b="1" smtClean="0">
                <a:solidFill>
                  <a:srgbClr val="9E001A"/>
                </a:solidFill>
                <a:ea typeface="Verdana" pitchFamily="34" charset="0"/>
                <a:cs typeface="Verdana" pitchFamily="34" charset="0"/>
              </a:rPr>
              <a:t>20462</a:t>
            </a:r>
            <a:r>
              <a:rPr lang="ru-RU" altLang="ru-RU" sz="1600" b="1" smtClean="0">
                <a:ea typeface="Verdana" pitchFamily="34" charset="0"/>
                <a:cs typeface="Verdana" pitchFamily="34" charset="0"/>
              </a:rPr>
              <a:t> специалистами со средним медицинским образованием</a:t>
            </a:r>
          </a:p>
          <a:p>
            <a:pPr marL="0" indent="0"/>
            <a:endParaRPr lang="ru-RU" altLang="ru-RU" sz="1800" b="1" smtClean="0"/>
          </a:p>
          <a:p>
            <a:pPr marL="0" indent="0">
              <a:buFont typeface="Wingdings" pitchFamily="2" charset="2"/>
              <a:buNone/>
            </a:pPr>
            <a:r>
              <a:rPr lang="ru-RU" altLang="ru-RU" sz="1900" smtClean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0825" y="981075"/>
            <a:ext cx="8569325" cy="3683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altLang="ru-RU" b="1" dirty="0">
                <a:solidFill>
                  <a:srgbClr val="002060"/>
                </a:solidFill>
                <a:latin typeface="Verdana" pitchFamily="34" charset="0"/>
                <a:ea typeface="+mj-ea"/>
                <a:cs typeface="+mj-cs"/>
              </a:rPr>
              <a:t>Пилотное исследование 2016-2017 гг.</a:t>
            </a:r>
          </a:p>
        </p:txBody>
      </p:sp>
      <p:pic>
        <p:nvPicPr>
          <p:cNvPr id="9" name="Picture 4" descr="C:\Users\Vika\Desktop\DSCN197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6238" y="1108075"/>
            <a:ext cx="2160587" cy="1274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1" name="Picture 7" descr="http://nursing.edu.ru/upload/pl_imagelib/14846645750424_bz4e555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1950" y="2492375"/>
            <a:ext cx="2174875" cy="1450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3"/>
          <p:cNvSpPr>
            <a:spLocks noGrp="1"/>
          </p:cNvSpPr>
          <p:nvPr>
            <p:ph type="title"/>
          </p:nvPr>
        </p:nvSpPr>
        <p:spPr>
          <a:xfrm>
            <a:off x="214313" y="115888"/>
            <a:ext cx="8086725" cy="695325"/>
          </a:xfrm>
        </p:spPr>
        <p:txBody>
          <a:bodyPr/>
          <a:lstStyle/>
          <a:p>
            <a:r>
              <a:rPr lang="ru-RU" altLang="ru-RU" sz="2800" smtClean="0"/>
              <a:t>Результаты </a:t>
            </a:r>
            <a:br>
              <a:rPr lang="ru-RU" altLang="ru-RU" sz="2800" smtClean="0"/>
            </a:br>
            <a:r>
              <a:rPr lang="ru-RU" altLang="ru-RU" sz="2800" smtClean="0"/>
              <a:t>Пилотного исследования</a:t>
            </a:r>
          </a:p>
        </p:txBody>
      </p:sp>
      <p:graphicFrame>
        <p:nvGraphicFramePr>
          <p:cNvPr id="21507" name="Объект 6"/>
          <p:cNvGraphicFramePr>
            <a:graphicFrameLocks noGrp="1"/>
          </p:cNvGraphicFramePr>
          <p:nvPr>
            <p:ph sz="half" idx="1"/>
          </p:nvPr>
        </p:nvGraphicFramePr>
        <p:xfrm>
          <a:off x="107950" y="1125538"/>
          <a:ext cx="4316413" cy="524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" r:id="rId4" imgW="4316342" imgH="5243014" progId="Excel.Chart.8">
                  <p:embed/>
                </p:oleObj>
              </mc:Choice>
              <mc:Fallback>
                <p:oleObj r:id="rId4" imgW="4316342" imgH="5243014" progId="Excel.Chart.8">
                  <p:embed/>
                  <p:pic>
                    <p:nvPicPr>
                      <p:cNvPr id="0" name="Объект 6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1125538"/>
                        <a:ext cx="4316413" cy="5245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8" name="Объект 7"/>
          <p:cNvGraphicFramePr>
            <a:graphicFrameLocks noGrp="1"/>
          </p:cNvGraphicFramePr>
          <p:nvPr>
            <p:ph sz="half" idx="2"/>
          </p:nvPr>
        </p:nvGraphicFramePr>
        <p:xfrm>
          <a:off x="4521200" y="1146175"/>
          <a:ext cx="4387850" cy="524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2" r:id="rId7" imgW="4383404" imgH="5243014" progId="Excel.Chart.8">
                  <p:embed/>
                </p:oleObj>
              </mc:Choice>
              <mc:Fallback>
                <p:oleObj r:id="rId7" imgW="4383404" imgH="5243014" progId="Excel.Chart.8">
                  <p:embed/>
                  <p:pic>
                    <p:nvPicPr>
                      <p:cNvPr id="0" name="Объект 7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200" y="1146175"/>
                        <a:ext cx="4387850" cy="5245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214313" y="115888"/>
            <a:ext cx="8086725" cy="695325"/>
          </a:xfrm>
        </p:spPr>
        <p:txBody>
          <a:bodyPr/>
          <a:lstStyle/>
          <a:p>
            <a:r>
              <a:rPr lang="ru-RU" altLang="ru-RU" sz="2800" smtClean="0"/>
              <a:t>Результаты </a:t>
            </a:r>
            <a:br>
              <a:rPr lang="ru-RU" altLang="ru-RU" sz="2800" smtClean="0"/>
            </a:br>
            <a:r>
              <a:rPr lang="ru-RU" altLang="ru-RU" sz="2800" smtClean="0"/>
              <a:t>Пилотного исследования</a:t>
            </a:r>
          </a:p>
        </p:txBody>
      </p:sp>
      <p:graphicFrame>
        <p:nvGraphicFramePr>
          <p:cNvPr id="22531" name="Объект 4"/>
          <p:cNvGraphicFramePr>
            <a:graphicFrameLocks noGrp="1"/>
          </p:cNvGraphicFramePr>
          <p:nvPr>
            <p:ph sz="half" idx="1"/>
          </p:nvPr>
        </p:nvGraphicFramePr>
        <p:xfrm>
          <a:off x="128588" y="1074738"/>
          <a:ext cx="4316412" cy="524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5" r:id="rId4" imgW="4316342" imgH="5249111" progId="Excel.Chart.8">
                  <p:embed/>
                </p:oleObj>
              </mc:Choice>
              <mc:Fallback>
                <p:oleObj r:id="rId4" imgW="4316342" imgH="5249111" progId="Excel.Chart.8">
                  <p:embed/>
                  <p:pic>
                    <p:nvPicPr>
                      <p:cNvPr id="0" name="Объект 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8" y="1074738"/>
                        <a:ext cx="4316412" cy="5245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2" name="Объект 5"/>
          <p:cNvGraphicFramePr>
            <a:graphicFrameLocks noGrp="1"/>
          </p:cNvGraphicFramePr>
          <p:nvPr>
            <p:ph sz="half" idx="2"/>
          </p:nvPr>
        </p:nvGraphicFramePr>
        <p:xfrm>
          <a:off x="4521200" y="1146175"/>
          <a:ext cx="4387850" cy="524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6" r:id="rId7" imgW="4383404" imgH="5243014" progId="Excel.Chart.8">
                  <p:embed/>
                </p:oleObj>
              </mc:Choice>
              <mc:Fallback>
                <p:oleObj r:id="rId7" imgW="4383404" imgH="5243014" progId="Excel.Chart.8">
                  <p:embed/>
                  <p:pic>
                    <p:nvPicPr>
                      <p:cNvPr id="0" name="Объект 5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200" y="1146175"/>
                        <a:ext cx="4387850" cy="5245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Выводы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042988" y="1052513"/>
            <a:ext cx="7931150" cy="5472112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sz="1800" dirty="0">
                <a:solidFill>
                  <a:srgbClr val="C00000"/>
                </a:solidFill>
              </a:rPr>
              <a:t>Риски перехода на НМО специалистов со средним медицинским образованием, выявленные в Пилотном исследовании: </a:t>
            </a:r>
          </a:p>
          <a:p>
            <a:pPr>
              <a:defRPr/>
            </a:pPr>
            <a:r>
              <a:rPr lang="ru-RU" sz="1800" dirty="0"/>
              <a:t>низкая приверженность специалистов к самостоятельному планированию  повышения </a:t>
            </a:r>
            <a:r>
              <a:rPr lang="ru-RU" sz="1800" dirty="0" smtClean="0"/>
              <a:t>квалификации</a:t>
            </a:r>
            <a:endParaRPr lang="ru-RU" sz="1800" dirty="0"/>
          </a:p>
          <a:p>
            <a:pPr>
              <a:defRPr/>
            </a:pPr>
            <a:r>
              <a:rPr lang="ru-RU" sz="1800" dirty="0"/>
              <a:t>недостаточный уровень </a:t>
            </a:r>
            <a:r>
              <a:rPr lang="en-US" sz="1800" dirty="0"/>
              <a:t>IT</a:t>
            </a:r>
            <a:r>
              <a:rPr lang="ru-RU" sz="1800" dirty="0"/>
              <a:t>-ресурсной готовности медицинских </a:t>
            </a:r>
            <a:r>
              <a:rPr lang="ru-RU" sz="1800" dirty="0" smtClean="0"/>
              <a:t>организаций</a:t>
            </a:r>
            <a:endParaRPr lang="ru-RU" sz="1800" dirty="0"/>
          </a:p>
          <a:p>
            <a:pPr>
              <a:defRPr/>
            </a:pPr>
            <a:r>
              <a:rPr lang="ru-RU" sz="1800" dirty="0"/>
              <a:t>трудности реализации и контроля дистанционного </a:t>
            </a:r>
            <a:r>
              <a:rPr lang="ru-RU" sz="1800" dirty="0" smtClean="0"/>
              <a:t>обучения</a:t>
            </a:r>
            <a:endParaRPr lang="ru-RU" sz="1800" dirty="0"/>
          </a:p>
          <a:p>
            <a:pPr marL="0" indent="0">
              <a:buFont typeface="Wingdings" pitchFamily="2" charset="2"/>
              <a:buNone/>
              <a:defRPr/>
            </a:pPr>
            <a:r>
              <a:rPr lang="ru-RU" sz="1800" dirty="0">
                <a:solidFill>
                  <a:srgbClr val="C00000"/>
                </a:solidFill>
              </a:rPr>
              <a:t>С целью минимизации рисков необходимо: </a:t>
            </a:r>
          </a:p>
          <a:p>
            <a:pPr>
              <a:defRPr/>
            </a:pPr>
            <a:r>
              <a:rPr lang="ru-RU" sz="1800" dirty="0"/>
              <a:t>оптимизация образовательных </a:t>
            </a:r>
            <a:r>
              <a:rPr lang="ru-RU" sz="1800" dirty="0" smtClean="0"/>
              <a:t>программ</a:t>
            </a:r>
            <a:r>
              <a:rPr lang="en-US" sz="1800" dirty="0" smtClean="0"/>
              <a:t> (</a:t>
            </a:r>
            <a:r>
              <a:rPr lang="ru-RU" sz="1800" dirty="0" smtClean="0"/>
              <a:t>содержание и формы реализации: модули, стажировки, ДОТ и т.д.)</a:t>
            </a:r>
            <a:endParaRPr lang="ru-RU" sz="1800" dirty="0"/>
          </a:p>
          <a:p>
            <a:pPr>
              <a:defRPr/>
            </a:pPr>
            <a:r>
              <a:rPr lang="ru-RU" sz="1800" dirty="0"/>
              <a:t>включение в программы повышения квалификации модулей по нормативной базе НМО и </a:t>
            </a:r>
            <a:r>
              <a:rPr lang="en-US" sz="1800" dirty="0"/>
              <a:t>IT</a:t>
            </a:r>
            <a:r>
              <a:rPr lang="ru-RU" sz="1800" dirty="0" smtClean="0"/>
              <a:t>-технологиям</a:t>
            </a:r>
            <a:endParaRPr lang="ru-RU" sz="1800" dirty="0"/>
          </a:p>
          <a:p>
            <a:pPr>
              <a:defRPr/>
            </a:pPr>
            <a:r>
              <a:rPr lang="ru-RU" sz="1800" dirty="0"/>
              <a:t>дооснащение медицинских организаций компьютерной техникой с выходом в интернет в образовательных целях</a:t>
            </a:r>
          </a:p>
          <a:p>
            <a:pPr>
              <a:defRPr/>
            </a:pPr>
            <a:r>
              <a:rPr lang="ru-RU" sz="1800" dirty="0"/>
              <a:t>кадровое усиление медицинских и образовательных организаций </a:t>
            </a:r>
            <a:r>
              <a:rPr lang="ru-RU" sz="1800" dirty="0" smtClean="0"/>
              <a:t>(повышение квалификации преподавателей, специалистов кадровой службы и внутрибольничного обучения)</a:t>
            </a:r>
            <a:endParaRPr lang="ru-RU" sz="1800" dirty="0"/>
          </a:p>
          <a:p>
            <a:pPr>
              <a:defRPr/>
            </a:pPr>
            <a:endParaRPr lang="ru-RU" sz="18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000" smtClean="0"/>
              <a:t>Условия для непрерывного профессионального развития кадров в здравоохранении</a:t>
            </a:r>
          </a:p>
        </p:txBody>
      </p:sp>
      <p:sp>
        <p:nvSpPr>
          <p:cNvPr id="24579" name="Объект 2"/>
          <p:cNvSpPr>
            <a:spLocks noGrp="1"/>
          </p:cNvSpPr>
          <p:nvPr>
            <p:ph idx="1"/>
          </p:nvPr>
        </p:nvSpPr>
        <p:spPr>
          <a:xfrm>
            <a:off x="177800" y="1093788"/>
            <a:ext cx="6775450" cy="5006975"/>
          </a:xfrm>
        </p:spPr>
        <p:txBody>
          <a:bodyPr/>
          <a:lstStyle/>
          <a:p>
            <a:pPr marL="514350" indent="-514350">
              <a:spcBef>
                <a:spcPts val="400"/>
              </a:spcBef>
              <a:buClr>
                <a:srgbClr val="9E001A"/>
              </a:buClr>
              <a:buFont typeface="Calibri" pitchFamily="34" charset="0"/>
              <a:buAutoNum type="arabicPeriod"/>
            </a:pPr>
            <a:r>
              <a:rPr lang="ru-RU" altLang="ru-RU" sz="1700" smtClean="0"/>
              <a:t>Внедрение НМО</a:t>
            </a:r>
          </a:p>
          <a:p>
            <a:pPr marL="514350" indent="-514350">
              <a:spcBef>
                <a:spcPts val="400"/>
              </a:spcBef>
              <a:buClr>
                <a:srgbClr val="9E001A"/>
              </a:buClr>
              <a:buFont typeface="Calibri" pitchFamily="34" charset="0"/>
              <a:buAutoNum type="arabicPeriod"/>
            </a:pPr>
            <a:r>
              <a:rPr lang="ru-RU" altLang="ru-RU" sz="1700" smtClean="0"/>
              <a:t>Рабочее место медицинских работников – мощная образовательная среда для индивидуального и группового обучения с развитой </a:t>
            </a:r>
            <a:r>
              <a:rPr lang="en-US" altLang="ru-RU" sz="1700" smtClean="0"/>
              <a:t>IT</a:t>
            </a:r>
            <a:r>
              <a:rPr lang="ru-RU" altLang="ru-RU" sz="1700" smtClean="0"/>
              <a:t>-инфраструктурой</a:t>
            </a:r>
          </a:p>
          <a:p>
            <a:pPr marL="514350" indent="-514350">
              <a:spcBef>
                <a:spcPts val="400"/>
              </a:spcBef>
              <a:buClr>
                <a:srgbClr val="9E001A"/>
              </a:buClr>
              <a:buFont typeface="Calibri" pitchFamily="34" charset="0"/>
              <a:buAutoNum type="arabicPeriod"/>
            </a:pPr>
            <a:r>
              <a:rPr lang="ru-RU" altLang="ru-RU" sz="1700" smtClean="0"/>
              <a:t>Заинтересованность руководителей органов управления здравоохранением в углубленном профессиональном развитии медицинских специалистов по основной и смежной специальности</a:t>
            </a:r>
          </a:p>
          <a:p>
            <a:pPr marL="514350" indent="-514350">
              <a:spcBef>
                <a:spcPts val="400"/>
              </a:spcBef>
              <a:buClr>
                <a:srgbClr val="9E001A"/>
              </a:buClr>
              <a:buFont typeface="Calibri" pitchFamily="34" charset="0"/>
              <a:buAutoNum type="arabicPeriod"/>
            </a:pPr>
            <a:r>
              <a:rPr lang="ru-RU" altLang="ru-RU" sz="1700" smtClean="0"/>
              <a:t>Развитие системы ДПО, современных дистанционных технологий (приблизить ресурс высоко квалифицированных научно-педагогических кадров в регионы и сельскую местность)</a:t>
            </a:r>
          </a:p>
          <a:p>
            <a:pPr marL="514350" indent="-514350">
              <a:spcBef>
                <a:spcPts val="400"/>
              </a:spcBef>
              <a:buClr>
                <a:srgbClr val="9E001A"/>
              </a:buClr>
              <a:buFont typeface="Calibri" pitchFamily="34" charset="0"/>
              <a:buAutoNum type="arabicPeriod"/>
            </a:pPr>
            <a:r>
              <a:rPr lang="ru-RU" altLang="ru-RU" sz="1700" smtClean="0"/>
              <a:t>Актуализация совместно с образовательными организациями и главными внештатными специалистами содержания программ ПК</a:t>
            </a:r>
          </a:p>
          <a:p>
            <a:pPr marL="514350" indent="-514350">
              <a:spcBef>
                <a:spcPts val="400"/>
              </a:spcBef>
              <a:buClr>
                <a:srgbClr val="9E001A"/>
              </a:buClr>
              <a:buFont typeface="Calibri" pitchFamily="34" charset="0"/>
              <a:buAutoNum type="arabicPeriod"/>
            </a:pPr>
            <a:r>
              <a:rPr lang="ru-RU" altLang="ru-RU" sz="1700" smtClean="0"/>
              <a:t>Реализация новых программ ПК непрерывно, в кредитно-модульной системе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1275" y="6021388"/>
            <a:ext cx="82026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Письмо Минздрава РФ от 9.04.2013 № 16-5/10/2-2540 «Методические рекомендации по сохранению медицинских кадров в системе здравоохранения»</a:t>
            </a:r>
          </a:p>
        </p:txBody>
      </p:sp>
      <p:pic>
        <p:nvPicPr>
          <p:cNvPr id="26630" name="Picture 6" descr="Картинки по запросу медицинские работник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2300" y="1196975"/>
            <a:ext cx="1947863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6632" name="Picture 8" descr="Похожее изображени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1663" y="2781300"/>
            <a:ext cx="1968500" cy="1306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6634" name="Picture 10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53250" y="4365625"/>
            <a:ext cx="1966913" cy="1308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/>
              <a:t>Сетевое партнерство в ДПО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2484438" y="1408113"/>
            <a:ext cx="6480175" cy="5116512"/>
          </a:xfrm>
        </p:spPr>
        <p:txBody>
          <a:bodyPr/>
          <a:lstStyle/>
          <a:p>
            <a:pPr>
              <a:spcBef>
                <a:spcPts val="1200"/>
              </a:spcBef>
              <a:buClr>
                <a:srgbClr val="002060"/>
              </a:buClr>
            </a:pPr>
            <a:r>
              <a:rPr lang="ru-RU" altLang="ru-RU" sz="2000" smtClean="0"/>
              <a:t>Сетевая форма реализации образовательных программ обеспечивает возможность освоения обучающимися образовательной программы  с использованием ресурсов нескольких организаций, осуществляющих образовательную деятельность </a:t>
            </a:r>
            <a:br>
              <a:rPr lang="ru-RU" altLang="ru-RU" sz="2000" smtClean="0"/>
            </a:br>
            <a:r>
              <a:rPr lang="ru-RU" altLang="ru-RU" sz="2000" smtClean="0"/>
              <a:t>(в т.ч. иностранных), а также ресурсов иных организаций</a:t>
            </a:r>
          </a:p>
          <a:p>
            <a:pPr>
              <a:spcBef>
                <a:spcPts val="1200"/>
              </a:spcBef>
              <a:buClr>
                <a:srgbClr val="002060"/>
              </a:buClr>
            </a:pPr>
            <a:r>
              <a:rPr lang="ru-RU" altLang="ru-RU" sz="2000" smtClean="0"/>
              <a:t>Договорная основа сетевого партнерства</a:t>
            </a:r>
          </a:p>
          <a:p>
            <a:pPr>
              <a:spcBef>
                <a:spcPts val="1200"/>
              </a:spcBef>
              <a:buClr>
                <a:srgbClr val="002060"/>
              </a:buClr>
            </a:pPr>
            <a:r>
              <a:rPr lang="ru-RU" altLang="ru-RU" sz="2000" smtClean="0"/>
              <a:t>Организации совместно разрабатывают, утверждают, реализуют образовательные программы, выдают совместный документ об образовании </a:t>
            </a:r>
          </a:p>
          <a:p>
            <a:pPr>
              <a:spcBef>
                <a:spcPts val="1200"/>
              </a:spcBef>
              <a:buClr>
                <a:srgbClr val="002060"/>
              </a:buClr>
            </a:pPr>
            <a:endParaRPr lang="ru-RU" altLang="ru-RU" sz="2000" smtClean="0"/>
          </a:p>
        </p:txBody>
      </p:sp>
      <p:sp>
        <p:nvSpPr>
          <p:cNvPr id="25604" name="TextBox 3"/>
          <p:cNvSpPr txBox="1">
            <a:spLocks noChangeArrowheads="1"/>
          </p:cNvSpPr>
          <p:nvPr/>
        </p:nvSpPr>
        <p:spPr bwMode="auto">
          <a:xfrm>
            <a:off x="49213" y="1052513"/>
            <a:ext cx="89154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/>
              <a:t>ФЗ № 273-ФЗ от 29.12.2012 «Об образовании в Российской Федерации», ст. 15 </a:t>
            </a:r>
          </a:p>
        </p:txBody>
      </p:sp>
      <p:pic>
        <p:nvPicPr>
          <p:cNvPr id="7" name="Picture 3" descr="Y:\_Администрация\Бахтина Ирина Сергеевна\Киев 3-7.06.13\IMG_093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557338"/>
            <a:ext cx="2103438" cy="1576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Y:\Фото и видео\Дюжаев Виктор\Казахстанская делегация\отобранные фото\BZ4E397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650" y="3216275"/>
            <a:ext cx="2106613" cy="1404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nursing.edu.ru/upload/pl_imagelib/14956169008322_unnamed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650" y="4797425"/>
            <a:ext cx="2106613" cy="1579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/>
              <a:t>Образовательная  услуга ДПО сегодня – основные риски</a:t>
            </a:r>
          </a:p>
        </p:txBody>
      </p:sp>
      <p:sp>
        <p:nvSpPr>
          <p:cNvPr id="26627" name="Объект 2"/>
          <p:cNvSpPr>
            <a:spLocks noGrp="1"/>
          </p:cNvSpPr>
          <p:nvPr>
            <p:ph idx="1"/>
          </p:nvPr>
        </p:nvSpPr>
        <p:spPr>
          <a:xfrm>
            <a:off x="179388" y="1125538"/>
            <a:ext cx="5888037" cy="5254625"/>
          </a:xfrm>
        </p:spPr>
        <p:txBody>
          <a:bodyPr/>
          <a:lstStyle/>
          <a:p>
            <a:pPr>
              <a:spcBef>
                <a:spcPts val="600"/>
              </a:spcBef>
              <a:buClr>
                <a:srgbClr val="002060"/>
              </a:buClr>
            </a:pPr>
            <a:r>
              <a:rPr lang="ru-RU" altLang="ru-RU" sz="1500" smtClean="0"/>
              <a:t>Низкая степень осязаемости- субъективность качества услуги: информация в контракте; отсутствие четких требований к результатам обучения у заказчика; документы, рейтинг ОУ, реклама </a:t>
            </a:r>
          </a:p>
          <a:p>
            <a:pPr>
              <a:spcBef>
                <a:spcPts val="600"/>
              </a:spcBef>
              <a:buClr>
                <a:srgbClr val="002060"/>
              </a:buClr>
            </a:pPr>
            <a:r>
              <a:rPr lang="ru-RU" altLang="ru-RU" sz="1500" smtClean="0"/>
              <a:t>Уязвимость образовательной организации: информационная открытость и последствия Постановление Правительства РФ от 10.07.2013 </a:t>
            </a:r>
            <a:br>
              <a:rPr lang="ru-RU" altLang="ru-RU" sz="1500" smtClean="0"/>
            </a:br>
            <a:r>
              <a:rPr lang="ru-RU" altLang="ru-RU" sz="1500" smtClean="0"/>
              <a:t>N 582 «Об утверждении Правил размещения на официальном сайте образовательной организации </a:t>
            </a:r>
            <a:br>
              <a:rPr lang="ru-RU" altLang="ru-RU" sz="1500" smtClean="0"/>
            </a:br>
            <a:r>
              <a:rPr lang="ru-RU" altLang="ru-RU" sz="1500" smtClean="0"/>
              <a:t>в информационно-телекоммуникационной сети "Интернет" и обновления информации об образовательной организации» </a:t>
            </a:r>
          </a:p>
          <a:p>
            <a:pPr>
              <a:spcBef>
                <a:spcPts val="600"/>
              </a:spcBef>
              <a:buClr>
                <a:srgbClr val="002060"/>
              </a:buClr>
            </a:pPr>
            <a:r>
              <a:rPr lang="ru-RU" altLang="ru-RU" sz="1500" smtClean="0"/>
              <a:t>Дистанционное обучение (+ и -) </a:t>
            </a:r>
            <a:br>
              <a:rPr lang="ru-RU" altLang="ru-RU" sz="1500" smtClean="0"/>
            </a:br>
            <a:r>
              <a:rPr lang="ru-RU" altLang="ru-RU" sz="1500" smtClean="0"/>
              <a:t>Приказ Минобрнауки от 20.01.2014 г. N 22 </a:t>
            </a:r>
            <a:br>
              <a:rPr lang="ru-RU" altLang="ru-RU" sz="1500" smtClean="0"/>
            </a:br>
            <a:r>
              <a:rPr lang="ru-RU" altLang="ru-RU" sz="1500" smtClean="0"/>
              <a:t>«Об утверждении перечней профессий и специальностей среднего профессионального образования, реализация образовательных программ по которым не допускается с применением исключительно электронного обучения, дистанционных образовательных технологий»</a:t>
            </a:r>
          </a:p>
          <a:p>
            <a:pPr>
              <a:spcBef>
                <a:spcPts val="600"/>
              </a:spcBef>
              <a:buClr>
                <a:srgbClr val="002060"/>
              </a:buClr>
              <a:buFont typeface="Wingdings" pitchFamily="2" charset="2"/>
              <a:buChar char="ü"/>
            </a:pPr>
            <a:endParaRPr lang="ru-RU" altLang="ru-RU" sz="1600" smtClean="0"/>
          </a:p>
        </p:txBody>
      </p:sp>
      <p:pic>
        <p:nvPicPr>
          <p:cNvPr id="26628" name="Picture 2"/>
          <p:cNvPicPr preferRelativeResize="0"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>
            <a:fillRect/>
          </a:stretch>
        </p:blipFill>
        <p:spPr bwMode="auto">
          <a:xfrm>
            <a:off x="6067425" y="1341438"/>
            <a:ext cx="28956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00788" y="3068638"/>
            <a:ext cx="2662237" cy="28813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dirty="0" smtClean="0">
                <a:solidFill>
                  <a:srgbClr val="C00000"/>
                </a:solidFill>
                <a:latin typeface="Verdana" pitchFamily="34" charset="0"/>
              </a:rPr>
              <a:t>Подделка, сбыт документов</a:t>
            </a:r>
            <a:r>
              <a:rPr lang="ru-RU" altLang="ru-RU" sz="1400" dirty="0" smtClean="0">
                <a:solidFill>
                  <a:srgbClr val="002060"/>
                </a:solidFill>
                <a:latin typeface="Verdana" pitchFamily="34" charset="0"/>
              </a:rPr>
              <a:t>: арест до 6 мес. или ограничение свободы до 2-х лет</a:t>
            </a:r>
          </a:p>
          <a:p>
            <a:pPr algn="ctr" eaLnBrk="1" hangingPunct="1">
              <a:defRPr/>
            </a:pPr>
            <a:r>
              <a:rPr lang="ru-RU" altLang="ru-RU" sz="1400" dirty="0" smtClean="0">
                <a:solidFill>
                  <a:srgbClr val="C00000"/>
                </a:solidFill>
                <a:latin typeface="Verdana" pitchFamily="34" charset="0"/>
              </a:rPr>
              <a:t>Использование заведомого подложного документа:</a:t>
            </a:r>
          </a:p>
          <a:p>
            <a:pPr algn="ctr" eaLnBrk="1" hangingPunct="1">
              <a:defRPr/>
            </a:pPr>
            <a:r>
              <a:rPr lang="ru-RU" altLang="ru-RU" sz="1400" dirty="0" smtClean="0">
                <a:solidFill>
                  <a:srgbClr val="002060"/>
                </a:solidFill>
                <a:latin typeface="Verdana" pitchFamily="34" charset="0"/>
              </a:rPr>
              <a:t>Штраф до 80 тыс. руб. (доход 6 мес.); обязательные работы 480 час; исправит. работы до 2-х лет;</a:t>
            </a:r>
          </a:p>
          <a:p>
            <a:pPr algn="ctr" eaLnBrk="1" hangingPunct="1">
              <a:defRPr/>
            </a:pPr>
            <a:r>
              <a:rPr lang="ru-RU" altLang="ru-RU" sz="1400" dirty="0" smtClean="0">
                <a:solidFill>
                  <a:srgbClr val="002060"/>
                </a:solidFill>
                <a:latin typeface="Verdana" pitchFamily="34" charset="0"/>
              </a:rPr>
              <a:t> арест до 6 мес.)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/>
              <a:t>История </a:t>
            </a:r>
            <a:br>
              <a:rPr lang="ru-RU" altLang="ru-RU" sz="2800" smtClean="0"/>
            </a:br>
            <a:r>
              <a:rPr lang="ru-RU" altLang="ru-RU" sz="2800" smtClean="0"/>
              <a:t>ФГБОУ ДПО СПб ЦПО ФМБА России</a:t>
            </a:r>
          </a:p>
        </p:txBody>
      </p:sp>
      <p:sp>
        <p:nvSpPr>
          <p:cNvPr id="5" name="Дуга 4"/>
          <p:cNvSpPr/>
          <p:nvPr/>
        </p:nvSpPr>
        <p:spPr>
          <a:xfrm rot="10800000">
            <a:off x="3581400" y="2493963"/>
            <a:ext cx="2195513" cy="2195512"/>
          </a:xfrm>
          <a:prstGeom prst="arc">
            <a:avLst>
              <a:gd name="adj1" fmla="val 11504808"/>
              <a:gd name="adj2" fmla="val 1542894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Дуга 5"/>
          <p:cNvSpPr/>
          <p:nvPr/>
        </p:nvSpPr>
        <p:spPr>
          <a:xfrm rot="16200000">
            <a:off x="3548063" y="2493963"/>
            <a:ext cx="2195512" cy="2195512"/>
          </a:xfrm>
          <a:prstGeom prst="arc">
            <a:avLst>
              <a:gd name="adj1" fmla="val 11504808"/>
              <a:gd name="adj2" fmla="val 15428947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Дуга 6"/>
          <p:cNvSpPr/>
          <p:nvPr/>
        </p:nvSpPr>
        <p:spPr>
          <a:xfrm rot="5400000">
            <a:off x="3563938" y="2493963"/>
            <a:ext cx="2195512" cy="2195512"/>
          </a:xfrm>
          <a:prstGeom prst="arc">
            <a:avLst>
              <a:gd name="adj1" fmla="val 11504808"/>
              <a:gd name="adj2" fmla="val 15428947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Дуга 7"/>
          <p:cNvSpPr/>
          <p:nvPr/>
        </p:nvSpPr>
        <p:spPr>
          <a:xfrm>
            <a:off x="3563938" y="2492375"/>
            <a:ext cx="2197100" cy="2197100"/>
          </a:xfrm>
          <a:prstGeom prst="arc">
            <a:avLst>
              <a:gd name="adj1" fmla="val 11504808"/>
              <a:gd name="adj2" fmla="val 15450455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761469" y="2690861"/>
            <a:ext cx="1800984" cy="180098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9226" name="Picture 2" descr="D:\Рисунок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6325" y="2690813"/>
            <a:ext cx="11398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13" descr="Y:\_Маркетинг\Годовых\PR и реклама\2018\Логотип\знак-0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3900" y="3278188"/>
            <a:ext cx="723900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4"/>
          <p:cNvSpPr>
            <a:spLocks noChangeArrowheads="1"/>
          </p:cNvSpPr>
          <p:nvPr/>
        </p:nvSpPr>
        <p:spPr bwMode="auto">
          <a:xfrm>
            <a:off x="179388" y="1081088"/>
            <a:ext cx="3671887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23888" indent="-623888" eaLnBrk="0" hangingPunct="0">
              <a:spcBef>
                <a:spcPct val="20000"/>
              </a:spcBef>
              <a:buFont typeface="Wingdings" pitchFamily="2" charset="2"/>
              <a:buChar char="v"/>
              <a:tabLst>
                <a:tab pos="623888" algn="l"/>
              </a:tabLst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623888" algn="l"/>
              </a:tabLst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623888" algn="l"/>
              </a:tabLst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623888" algn="l"/>
              </a:tabLst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623888" algn="l"/>
              </a:tabLst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623888" algn="l"/>
              </a:tabLst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623888" algn="l"/>
              </a:tabLst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623888" algn="l"/>
              </a:tabLst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623888" algn="l"/>
              </a:tabLst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900" b="1">
                <a:solidFill>
                  <a:srgbClr val="C00000"/>
                </a:solidFill>
              </a:rPr>
              <a:t>1988</a:t>
            </a:r>
            <a:r>
              <a:rPr lang="ru-RU" altLang="ru-RU" sz="900"/>
              <a:t> </a:t>
            </a:r>
            <a:r>
              <a:rPr lang="ru-RU" altLang="ru-RU" sz="900" b="1"/>
              <a:t> 	</a:t>
            </a:r>
            <a:r>
              <a:rPr lang="ru-RU" altLang="ru-RU" sz="900"/>
              <a:t>УПК при ЦМСЧ №122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900" b="1"/>
              <a:t>1994</a:t>
            </a:r>
            <a:r>
              <a:rPr lang="ru-RU" altLang="ru-RU" sz="900"/>
              <a:t> 	Центр последипломного образования ФМБА России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900" b="1"/>
              <a:t>1994</a:t>
            </a:r>
            <a:r>
              <a:rPr lang="ru-RU" altLang="ru-RU" sz="900"/>
              <a:t> 	Методическое сопровождение внедрения модели расширенной сестринской практики в КБ №122 (Мини госпиталь)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900" b="1"/>
              <a:t>2002</a:t>
            </a:r>
            <a:r>
              <a:rPr lang="ru-RU" altLang="ru-RU" sz="900"/>
              <a:t> 	Подготовка к  аккредитации сестринских служб </a:t>
            </a:r>
            <a:br>
              <a:rPr lang="ru-RU" altLang="ru-RU" sz="900"/>
            </a:br>
            <a:r>
              <a:rPr lang="ru-RU" altLang="ru-RU" sz="900"/>
              <a:t>КБ №122 ФМБА России по программе Магнит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900" b="1"/>
              <a:t>2003</a:t>
            </a:r>
            <a:r>
              <a:rPr lang="ru-RU" altLang="ru-RU" sz="900"/>
              <a:t> 	Совместный Российско-Канадский проект «РОКСИ»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900" b="1"/>
              <a:t>2004</a:t>
            </a:r>
            <a:r>
              <a:rPr lang="ru-RU" altLang="ru-RU" sz="900"/>
              <a:t>	База для стажировки выпускников Президентской программы подготовки управленческих кадров для организаций народного хозяйства РФ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900" b="1"/>
              <a:t>2008</a:t>
            </a:r>
            <a:r>
              <a:rPr lang="ru-RU" altLang="ru-RU" sz="900"/>
              <a:t>	Старт российско-финляндскому партнерству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900" b="1"/>
              <a:t>2009</a:t>
            </a:r>
            <a:r>
              <a:rPr lang="ru-RU" altLang="ru-RU" sz="900"/>
              <a:t>	Развитие сестринских служб</a:t>
            </a:r>
            <a:r>
              <a:rPr lang="en-US" altLang="ru-RU" sz="900"/>
              <a:t> </a:t>
            </a:r>
            <a:r>
              <a:rPr lang="ru-RU" altLang="ru-RU" sz="900"/>
              <a:t>ФМБА России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900" b="1"/>
              <a:t>2012</a:t>
            </a:r>
            <a:r>
              <a:rPr lang="ru-RU" altLang="ru-RU" sz="900"/>
              <a:t>	Открытие Симуляционно-тренингового центра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ru-RU" altLang="ru-RU" sz="900" b="1"/>
              <a:t>2017</a:t>
            </a:r>
            <a:r>
              <a:rPr lang="ru-RU" altLang="ru-RU" sz="900"/>
              <a:t> 	Аккредитация в Общероссийской общественной организации «Российское общество симуляционного обучения в медицине» (РОСОМЕД)</a:t>
            </a:r>
          </a:p>
        </p:txBody>
      </p:sp>
      <p:sp>
        <p:nvSpPr>
          <p:cNvPr id="9229" name="Прямоугольник 7"/>
          <p:cNvSpPr>
            <a:spLocks noChangeArrowheads="1"/>
          </p:cNvSpPr>
          <p:nvPr/>
        </p:nvSpPr>
        <p:spPr bwMode="auto">
          <a:xfrm>
            <a:off x="5651500" y="981075"/>
            <a:ext cx="34925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1100">
                <a:solidFill>
                  <a:srgbClr val="00003E"/>
                </a:solidFill>
              </a:rPr>
              <a:t>Дополнительное профессиональное образование </a:t>
            </a:r>
            <a:r>
              <a:rPr lang="ru-RU" altLang="ru-RU" sz="1100" b="1">
                <a:solidFill>
                  <a:srgbClr val="9E001A"/>
                </a:solidFill>
              </a:rPr>
              <a:t>1,5 тыс. </a:t>
            </a:r>
            <a:r>
              <a:rPr lang="ru-RU" altLang="ru-RU" sz="1100">
                <a:solidFill>
                  <a:srgbClr val="00003E"/>
                </a:solidFill>
              </a:rPr>
              <a:t>специалистов ежегодно (более </a:t>
            </a:r>
            <a:r>
              <a:rPr lang="ru-RU" altLang="ru-RU" sz="1100" b="1">
                <a:solidFill>
                  <a:srgbClr val="9E001A"/>
                </a:solidFill>
              </a:rPr>
              <a:t>250</a:t>
            </a:r>
            <a:r>
              <a:rPr lang="ru-RU" altLang="ru-RU" sz="1100">
                <a:solidFill>
                  <a:srgbClr val="00003E"/>
                </a:solidFill>
              </a:rPr>
              <a:t> циклов повышения квалификации</a:t>
            </a:r>
            <a:r>
              <a:rPr lang="en-US" altLang="ru-RU" sz="1100">
                <a:solidFill>
                  <a:srgbClr val="00003E"/>
                </a:solidFill>
              </a:rPr>
              <a:t> </a:t>
            </a:r>
            <a:r>
              <a:rPr lang="ru-RU" altLang="ru-RU" sz="1100">
                <a:solidFill>
                  <a:srgbClr val="00003E"/>
                </a:solidFill>
              </a:rPr>
              <a:t>по </a:t>
            </a:r>
            <a:r>
              <a:rPr lang="ru-RU" altLang="ru-RU" sz="1100" b="1">
                <a:solidFill>
                  <a:srgbClr val="9E001A"/>
                </a:solidFill>
              </a:rPr>
              <a:t>30</a:t>
            </a:r>
            <a:r>
              <a:rPr lang="ru-RU" altLang="ru-RU" sz="1100">
                <a:solidFill>
                  <a:srgbClr val="00003E"/>
                </a:solidFill>
              </a:rPr>
              <a:t> специальностям </a:t>
            </a:r>
            <a:br>
              <a:rPr lang="ru-RU" altLang="ru-RU" sz="1100">
                <a:solidFill>
                  <a:srgbClr val="00003E"/>
                </a:solidFill>
              </a:rPr>
            </a:br>
            <a:r>
              <a:rPr lang="ru-RU" altLang="ru-RU" sz="1100">
                <a:solidFill>
                  <a:srgbClr val="00003E"/>
                </a:solidFill>
              </a:rPr>
              <a:t>и </a:t>
            </a:r>
            <a:r>
              <a:rPr lang="ru-RU" altLang="ru-RU" sz="1100" b="1">
                <a:solidFill>
                  <a:srgbClr val="9E001A"/>
                </a:solidFill>
              </a:rPr>
              <a:t>120</a:t>
            </a:r>
            <a:r>
              <a:rPr lang="ru-RU" altLang="ru-RU" sz="1100">
                <a:solidFill>
                  <a:srgbClr val="00003E"/>
                </a:solidFill>
              </a:rPr>
              <a:t> программам)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100"/>
              <a:t>Сертификация, аттестация на квалификационную категорию специалистов с высшим сестринским и средним медицинским и фармацевтическим образованием и педагогических работников образовательных учреждений, подведомственных ФМБА России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100"/>
              <a:t>Реализация программ профессионального обучения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100"/>
              <a:t>Аккредитация выпускников СПО</a:t>
            </a:r>
          </a:p>
        </p:txBody>
      </p:sp>
      <p:sp>
        <p:nvSpPr>
          <p:cNvPr id="9230" name="Прямоугольник 5"/>
          <p:cNvSpPr>
            <a:spLocks noChangeArrowheads="1"/>
          </p:cNvSpPr>
          <p:nvPr/>
        </p:nvSpPr>
        <p:spPr bwMode="auto">
          <a:xfrm>
            <a:off x="1622425" y="4360863"/>
            <a:ext cx="224631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100" b="1">
                <a:solidFill>
                  <a:srgbClr val="9E001A"/>
                </a:solidFill>
              </a:rPr>
              <a:t>Педагогический состав </a:t>
            </a:r>
            <a:r>
              <a:rPr lang="ru-RU" altLang="ru-RU" sz="1100"/>
              <a:t>- 80% представители практического здравоохранения</a:t>
            </a:r>
          </a:p>
        </p:txBody>
      </p:sp>
      <p:grpSp>
        <p:nvGrpSpPr>
          <p:cNvPr id="9231" name="Группа 40"/>
          <p:cNvGrpSpPr>
            <a:grpSpLocks/>
          </p:cNvGrpSpPr>
          <p:nvPr/>
        </p:nvGrpSpPr>
        <p:grpSpPr bwMode="auto">
          <a:xfrm>
            <a:off x="323850" y="4652963"/>
            <a:ext cx="1565275" cy="1728787"/>
            <a:chOff x="971600" y="1984082"/>
            <a:chExt cx="3135869" cy="3461142"/>
          </a:xfrm>
        </p:grpSpPr>
        <p:sp>
          <p:nvSpPr>
            <p:cNvPr id="16" name="Дуга 15"/>
            <p:cNvSpPr/>
            <p:nvPr/>
          </p:nvSpPr>
          <p:spPr>
            <a:xfrm>
              <a:off x="971600" y="2168422"/>
              <a:ext cx="2448904" cy="2447273"/>
            </a:xfrm>
            <a:prstGeom prst="arc">
              <a:avLst>
                <a:gd name="adj1" fmla="val 16200000"/>
                <a:gd name="adj2" fmla="val 17970204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9E001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900"/>
            </a:p>
          </p:txBody>
        </p:sp>
        <p:sp>
          <p:nvSpPr>
            <p:cNvPr id="17" name="Дуга 16"/>
            <p:cNvSpPr/>
            <p:nvPr/>
          </p:nvSpPr>
          <p:spPr>
            <a:xfrm>
              <a:off x="971600" y="2203382"/>
              <a:ext cx="2448904" cy="2450452"/>
            </a:xfrm>
            <a:prstGeom prst="arc">
              <a:avLst>
                <a:gd name="adj1" fmla="val 18206777"/>
                <a:gd name="adj2" fmla="val 15960528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900"/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971600" y="3392057"/>
              <a:ext cx="0" cy="13316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3420504" y="3392057"/>
              <a:ext cx="0" cy="13316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Прямоугольник 19"/>
            <p:cNvSpPr/>
            <p:nvPr/>
          </p:nvSpPr>
          <p:spPr>
            <a:xfrm>
              <a:off x="971600" y="4723756"/>
              <a:ext cx="1466163" cy="72146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900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437763" y="4723756"/>
              <a:ext cx="982741" cy="72146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900"/>
            </a:p>
          </p:txBody>
        </p:sp>
        <p:sp>
          <p:nvSpPr>
            <p:cNvPr id="9248" name="TextBox 47"/>
            <p:cNvSpPr txBox="1">
              <a:spLocks noChangeArrowheads="1"/>
            </p:cNvSpPr>
            <p:nvPr/>
          </p:nvSpPr>
          <p:spPr bwMode="auto">
            <a:xfrm>
              <a:off x="2667309" y="1984082"/>
              <a:ext cx="1440160" cy="431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v"/>
                <a:defRPr sz="3200">
                  <a:solidFill>
                    <a:srgbClr val="002060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rgbClr val="002060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rgbClr val="002060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rgbClr val="002060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800"/>
                <a:t>13%</a:t>
              </a:r>
            </a:p>
          </p:txBody>
        </p:sp>
        <p:sp>
          <p:nvSpPr>
            <p:cNvPr id="9249" name="TextBox 48"/>
            <p:cNvSpPr txBox="1">
              <a:spLocks noChangeArrowheads="1"/>
            </p:cNvSpPr>
            <p:nvPr/>
          </p:nvSpPr>
          <p:spPr bwMode="auto">
            <a:xfrm>
              <a:off x="1556163" y="3861049"/>
              <a:ext cx="1440160" cy="431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v"/>
                <a:defRPr sz="3200">
                  <a:solidFill>
                    <a:srgbClr val="002060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rgbClr val="002060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rgbClr val="002060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rgbClr val="002060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800"/>
                <a:t>87%</a:t>
              </a:r>
            </a:p>
          </p:txBody>
        </p:sp>
        <p:sp>
          <p:nvSpPr>
            <p:cNvPr id="9250" name="TextBox 49"/>
            <p:cNvSpPr txBox="1">
              <a:spLocks noChangeArrowheads="1"/>
            </p:cNvSpPr>
            <p:nvPr/>
          </p:nvSpPr>
          <p:spPr bwMode="auto">
            <a:xfrm>
              <a:off x="998470" y="4915908"/>
              <a:ext cx="1440160" cy="431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v"/>
                <a:defRPr sz="3200">
                  <a:solidFill>
                    <a:srgbClr val="002060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rgbClr val="002060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rgbClr val="002060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rgbClr val="002060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800"/>
                <a:t>42%</a:t>
              </a:r>
            </a:p>
          </p:txBody>
        </p:sp>
        <p:sp>
          <p:nvSpPr>
            <p:cNvPr id="9251" name="TextBox 50"/>
            <p:cNvSpPr txBox="1">
              <a:spLocks noChangeArrowheads="1"/>
            </p:cNvSpPr>
            <p:nvPr/>
          </p:nvSpPr>
          <p:spPr bwMode="auto">
            <a:xfrm>
              <a:off x="2528325" y="4915908"/>
              <a:ext cx="891548" cy="431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v"/>
                <a:defRPr sz="3200">
                  <a:solidFill>
                    <a:srgbClr val="002060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rgbClr val="002060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rgbClr val="002060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rgbClr val="002060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800"/>
                <a:t>18%</a:t>
              </a:r>
            </a:p>
          </p:txBody>
        </p:sp>
      </p:grpSp>
      <p:grpSp>
        <p:nvGrpSpPr>
          <p:cNvPr id="9232" name="Группа 34"/>
          <p:cNvGrpSpPr>
            <a:grpSpLocks/>
          </p:cNvGrpSpPr>
          <p:nvPr/>
        </p:nvGrpSpPr>
        <p:grpSpPr bwMode="auto">
          <a:xfrm>
            <a:off x="1763713" y="5530850"/>
            <a:ext cx="4321175" cy="850900"/>
            <a:chOff x="1907704" y="5085184"/>
            <a:chExt cx="4321423" cy="850155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2123616" y="5589567"/>
              <a:ext cx="134945" cy="11737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050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2123616" y="5805278"/>
              <a:ext cx="134945" cy="11895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050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1907704" y="5164490"/>
              <a:ext cx="134945" cy="11737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9E001A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050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1907704" y="5373856"/>
              <a:ext cx="134945" cy="11737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050"/>
            </a:p>
          </p:txBody>
        </p:sp>
        <p:sp>
          <p:nvSpPr>
            <p:cNvPr id="9238" name="TextBox 55"/>
            <p:cNvSpPr txBox="1">
              <a:spLocks noChangeArrowheads="1"/>
            </p:cNvSpPr>
            <p:nvPr/>
          </p:nvSpPr>
          <p:spPr bwMode="auto">
            <a:xfrm>
              <a:off x="2051720" y="5085184"/>
              <a:ext cx="3887787" cy="202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v"/>
                <a:defRPr sz="3200">
                  <a:solidFill>
                    <a:srgbClr val="002060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rgbClr val="002060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rgbClr val="002060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rgbClr val="002060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900"/>
                <a:t>среднее специальное образование</a:t>
              </a:r>
            </a:p>
          </p:txBody>
        </p:sp>
        <p:sp>
          <p:nvSpPr>
            <p:cNvPr id="9239" name="TextBox 56"/>
            <p:cNvSpPr txBox="1">
              <a:spLocks noChangeArrowheads="1"/>
            </p:cNvSpPr>
            <p:nvPr/>
          </p:nvSpPr>
          <p:spPr bwMode="auto">
            <a:xfrm>
              <a:off x="2051720" y="5301207"/>
              <a:ext cx="3887787" cy="202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v"/>
                <a:defRPr sz="3200">
                  <a:solidFill>
                    <a:srgbClr val="002060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rgbClr val="002060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rgbClr val="002060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rgbClr val="002060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900"/>
                <a:t>высшее образование, в том числе:</a:t>
              </a:r>
            </a:p>
          </p:txBody>
        </p:sp>
        <p:sp>
          <p:nvSpPr>
            <p:cNvPr id="9240" name="TextBox 57"/>
            <p:cNvSpPr txBox="1">
              <a:spLocks noChangeArrowheads="1"/>
            </p:cNvSpPr>
            <p:nvPr/>
          </p:nvSpPr>
          <p:spPr bwMode="auto">
            <a:xfrm>
              <a:off x="2266801" y="5531173"/>
              <a:ext cx="3889375" cy="202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v"/>
                <a:defRPr sz="3200">
                  <a:solidFill>
                    <a:srgbClr val="002060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rgbClr val="002060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rgbClr val="002060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rgbClr val="002060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900"/>
                <a:t>высшее сестринское образование</a:t>
              </a:r>
            </a:p>
          </p:txBody>
        </p:sp>
        <p:sp>
          <p:nvSpPr>
            <p:cNvPr id="9241" name="TextBox 58"/>
            <p:cNvSpPr txBox="1">
              <a:spLocks noChangeArrowheads="1"/>
            </p:cNvSpPr>
            <p:nvPr/>
          </p:nvSpPr>
          <p:spPr bwMode="auto">
            <a:xfrm>
              <a:off x="2339752" y="5733256"/>
              <a:ext cx="3889375" cy="202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v"/>
                <a:defRPr sz="3200">
                  <a:solidFill>
                    <a:srgbClr val="002060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rgbClr val="002060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rgbClr val="002060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rgbClr val="002060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rgbClr val="002060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900"/>
                <a:t>к.м.н., д.м.н.</a:t>
              </a:r>
            </a:p>
          </p:txBody>
        </p:sp>
      </p:grpSp>
      <p:sp>
        <p:nvSpPr>
          <p:cNvPr id="9233" name="Прямоугольник 43"/>
          <p:cNvSpPr>
            <a:spLocks noChangeArrowheads="1"/>
          </p:cNvSpPr>
          <p:nvPr/>
        </p:nvSpPr>
        <p:spPr bwMode="auto">
          <a:xfrm>
            <a:off x="5651500" y="4076700"/>
            <a:ext cx="3313113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1100">
                <a:solidFill>
                  <a:srgbClr val="00003E"/>
                </a:solidFill>
              </a:rPr>
              <a:t>Инновационные образовательные технологии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100"/>
              <a:t>Реализация программ сетевого партнерства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100"/>
              <a:t>Практикоориентированные образовательные программы</a:t>
            </a:r>
          </a:p>
          <a:p>
            <a:pPr>
              <a:spcBef>
                <a:spcPct val="0"/>
              </a:spcBef>
            </a:pPr>
            <a:r>
              <a:rPr lang="ru-RU" altLang="ru-RU" sz="1100"/>
              <a:t>Отечественные и зарубежные стажировки</a:t>
            </a:r>
          </a:p>
          <a:p>
            <a:pPr>
              <a:spcBef>
                <a:spcPct val="0"/>
              </a:spcBef>
            </a:pPr>
            <a:r>
              <a:rPr lang="ru-RU" altLang="ru-RU" sz="1100"/>
              <a:t>Стажировки для представителей практического здравоохранения, преподавателей, студентов зарубежных университетов в СПб</a:t>
            </a:r>
          </a:p>
          <a:p>
            <a:pPr>
              <a:spcBef>
                <a:spcPct val="0"/>
              </a:spcBef>
            </a:pPr>
            <a:r>
              <a:rPr lang="ru-RU" altLang="ru-RU" sz="1100"/>
              <a:t>Аудит сестринской деятельности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536" y="1408479"/>
            <a:ext cx="3528392" cy="494505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6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/>
              <a:t>Как выглядит рынок ДПО в сфере медицинского образования?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3548" y="1194908"/>
            <a:ext cx="3312368" cy="50405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smtClean="0">
                <a:solidFill>
                  <a:srgbClr val="002060"/>
                </a:solidFill>
                <a:latin typeface="Verdana" pitchFamily="34" charset="0"/>
              </a:rPr>
              <a:t>Заказчики программ ДПО</a:t>
            </a:r>
          </a:p>
        </p:txBody>
      </p:sp>
      <p:sp>
        <p:nvSpPr>
          <p:cNvPr id="27657" name="Прямоугольник 7"/>
          <p:cNvSpPr>
            <a:spLocks noChangeArrowheads="1"/>
          </p:cNvSpPr>
          <p:nvPr/>
        </p:nvSpPr>
        <p:spPr bwMode="auto">
          <a:xfrm>
            <a:off x="395288" y="1860550"/>
            <a:ext cx="3452812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1500">
                <a:solidFill>
                  <a:schemeClr val="tx1"/>
                </a:solidFill>
              </a:rPr>
              <a:t>Медицинские организации (государственные и частные)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500">
                <a:solidFill>
                  <a:schemeClr val="tx1"/>
                </a:solidFill>
              </a:rPr>
              <a:t>Организации социального обеспечения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500">
                <a:solidFill>
                  <a:schemeClr val="tx1"/>
                </a:solidFill>
              </a:rPr>
              <a:t>Частные лица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500">
                <a:solidFill>
                  <a:schemeClr val="tx1"/>
                </a:solidFill>
              </a:rPr>
              <a:t>Студенты (колледжи, ВУЗы-бакалавры)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500">
                <a:solidFill>
                  <a:schemeClr val="tx1"/>
                </a:solidFill>
              </a:rPr>
              <a:t>Службы занятости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50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500">
                <a:solidFill>
                  <a:schemeClr val="tx1"/>
                </a:solidFill>
              </a:rPr>
              <a:t>Интересы заказчика представляют специалисты: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1500">
                <a:solidFill>
                  <a:schemeClr val="tx1"/>
                </a:solidFill>
              </a:rPr>
              <a:t>отдела кадров 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1500">
                <a:solidFill>
                  <a:schemeClr val="tx1"/>
                </a:solidFill>
              </a:rPr>
              <a:t>организационно-методического отдела ЛПУ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1500">
                <a:solidFill>
                  <a:schemeClr val="tx1"/>
                </a:solidFill>
              </a:rPr>
              <a:t>отдела госзакупок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v"/>
            </a:pPr>
            <a:r>
              <a:rPr lang="ru-RU" altLang="ru-RU" sz="1500">
                <a:solidFill>
                  <a:schemeClr val="tx1"/>
                </a:solidFill>
              </a:rPr>
              <a:t>юристы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52216" y="1408479"/>
            <a:ext cx="3528000" cy="494505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1194908"/>
            <a:ext cx="3312368" cy="50405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smtClean="0">
                <a:solidFill>
                  <a:srgbClr val="002060"/>
                </a:solidFill>
                <a:latin typeface="Verdana" pitchFamily="34" charset="0"/>
              </a:rPr>
              <a:t>Поставщики программ ДПО медицинского образования</a:t>
            </a:r>
          </a:p>
        </p:txBody>
      </p:sp>
      <p:sp>
        <p:nvSpPr>
          <p:cNvPr id="27664" name="Прямоугольник 4"/>
          <p:cNvSpPr>
            <a:spLocks noChangeArrowheads="1"/>
          </p:cNvSpPr>
          <p:nvPr/>
        </p:nvSpPr>
        <p:spPr bwMode="auto">
          <a:xfrm>
            <a:off x="4838700" y="1873250"/>
            <a:ext cx="3333750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1400"/>
              <a:t>Образовательные организации дополнительного профессионального образования 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400"/>
              <a:t>Образовательные организации высшего образования 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400"/>
              <a:t>Профессиональные образовательные организации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400"/>
              <a:t>Организации, осуществляющих обучение (НИИ)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400"/>
              <a:t>Юридические лица (фармкомпании, фирмы-производители медоборудования,  профессиональные ассоциации; консалтинговые фирмы)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252413" y="3644900"/>
            <a:ext cx="8074025" cy="828675"/>
          </a:xfrm>
          <a:prstGeom prst="roundRect">
            <a:avLst>
              <a:gd name="adj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Clr>
                <a:srgbClr val="9E001A"/>
              </a:buClr>
              <a:defRPr/>
            </a:pPr>
            <a:r>
              <a:rPr lang="ru-RU" altLang="ru-RU" sz="2000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  <a:t>Сетевое сотрудничество со специалистами дальнего и ближнего зарубежья </a:t>
            </a:r>
            <a:r>
              <a:rPr lang="ru-RU" altLang="ru-RU" sz="1600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  <a:t>(Армения, Казахстан, Финляндия и др.)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0825" y="4652963"/>
            <a:ext cx="8075613" cy="828675"/>
          </a:xfrm>
          <a:prstGeom prst="roundRect">
            <a:avLst>
              <a:gd name="adj" fmla="val 0"/>
            </a:avLst>
          </a:prstGeom>
          <a:solidFill>
            <a:srgbClr val="FFFF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Clr>
                <a:srgbClr val="9E001A"/>
              </a:buClr>
              <a:defRPr/>
            </a:pPr>
            <a:r>
              <a:rPr lang="ru-RU" altLang="ru-RU" sz="2000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  <a:t>Подготовка кадров системы медицинского образования</a:t>
            </a:r>
          </a:p>
        </p:txBody>
      </p:sp>
      <p:sp>
        <p:nvSpPr>
          <p:cNvPr id="2867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/>
              <a:t>Сфера сетевого партнерства СПб ЦПО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2888" y="1557338"/>
            <a:ext cx="8074025" cy="827087"/>
          </a:xfrm>
          <a:prstGeom prst="roundRect">
            <a:avLst>
              <a:gd name="adj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Clr>
                <a:srgbClr val="9E001A"/>
              </a:buClr>
              <a:defRPr/>
            </a:pPr>
            <a:r>
              <a:rPr lang="ru-RU" altLang="ru-RU" sz="2000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  <a:t>Подготовка специалистов </a:t>
            </a:r>
            <a:br>
              <a:rPr lang="ru-RU" altLang="ru-RU" sz="2000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  <a:t>медицинских организаций ФМБА России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2888" y="2565400"/>
            <a:ext cx="8074025" cy="827088"/>
          </a:xfrm>
          <a:prstGeom prst="roundRect">
            <a:avLst>
              <a:gd name="adj" fmla="val 0"/>
            </a:avLst>
          </a:prstGeom>
          <a:solidFill>
            <a:srgbClr val="FFFF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Clr>
                <a:srgbClr val="9E001A"/>
              </a:buClr>
              <a:defRPr/>
            </a:pPr>
            <a:r>
              <a:rPr lang="ru-RU" altLang="ru-RU" sz="2000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  <a:t>Подготовка рабочих кадров </a:t>
            </a:r>
            <a:br>
              <a:rPr lang="ru-RU" altLang="ru-RU" sz="2000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Verdana" pitchFamily="34" charset="0"/>
                <a:cs typeface="Arial" pitchFamily="34" charset="0"/>
              </a:rPr>
              <a:t>для системы здравоохранения</a:t>
            </a:r>
          </a:p>
        </p:txBody>
      </p:sp>
      <p:sp>
        <p:nvSpPr>
          <p:cNvPr id="8" name="Дуга 7"/>
          <p:cNvSpPr/>
          <p:nvPr/>
        </p:nvSpPr>
        <p:spPr>
          <a:xfrm>
            <a:off x="-504056" y="1268760"/>
            <a:ext cx="1008112" cy="4464496"/>
          </a:xfrm>
          <a:prstGeom prst="arc">
            <a:avLst>
              <a:gd name="adj1" fmla="val 16200000"/>
              <a:gd name="adj2" fmla="val 5397702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/>
              <a:t>Сетевые партнеры </a:t>
            </a:r>
            <a:br>
              <a:rPr lang="ru-RU" altLang="ru-RU" sz="2800" smtClean="0"/>
            </a:br>
            <a:r>
              <a:rPr lang="ru-RU" altLang="ru-RU" sz="2800" smtClean="0"/>
              <a:t>ФГБОУ ДПО СПб ЦПО ФМБА России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39975" y="1125538"/>
            <a:ext cx="6624638" cy="719137"/>
          </a:xfrm>
          <a:prstGeom prst="roundRect">
            <a:avLst>
              <a:gd name="adj" fmla="val 3398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000" dirty="0">
                <a:solidFill>
                  <a:srgbClr val="002060"/>
                </a:solidFill>
              </a:rPr>
              <a:t>Медицинские организации, подведомственные ФМБА </a:t>
            </a:r>
            <a:r>
              <a:rPr lang="ru-RU" sz="2000" dirty="0" smtClean="0">
                <a:solidFill>
                  <a:srgbClr val="002060"/>
                </a:solidFill>
              </a:rPr>
              <a:t>России </a:t>
            </a:r>
            <a:r>
              <a:rPr lang="ru-RU" sz="2000" dirty="0">
                <a:solidFill>
                  <a:srgbClr val="002060"/>
                </a:solidFill>
              </a:rPr>
              <a:t>и </a:t>
            </a:r>
            <a:r>
              <a:rPr lang="ru-RU" sz="2000" dirty="0" smtClean="0">
                <a:solidFill>
                  <a:srgbClr val="002060"/>
                </a:solidFill>
              </a:rPr>
              <a:t>системе </a:t>
            </a:r>
            <a:r>
              <a:rPr lang="ru-RU" sz="2000" dirty="0">
                <a:solidFill>
                  <a:srgbClr val="002060"/>
                </a:solidFill>
              </a:rPr>
              <a:t>здравоохранения </a:t>
            </a:r>
            <a:r>
              <a:rPr lang="ru-RU" sz="2000" dirty="0" smtClean="0">
                <a:solidFill>
                  <a:srgbClr val="002060"/>
                </a:solidFill>
              </a:rPr>
              <a:t>РФ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359025" y="1989138"/>
            <a:ext cx="6624638" cy="431800"/>
          </a:xfrm>
          <a:prstGeom prst="roundRect">
            <a:avLst>
              <a:gd name="adj" fmla="val 3398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000" dirty="0">
                <a:solidFill>
                  <a:srgbClr val="002060"/>
                </a:solidFill>
              </a:rPr>
              <a:t>Зарубежные университеты</a:t>
            </a:r>
          </a:p>
        </p:txBody>
      </p:sp>
      <p:sp>
        <p:nvSpPr>
          <p:cNvPr id="29701" name="Прямоугольник 7"/>
          <p:cNvSpPr>
            <a:spLocks noChangeArrowheads="1"/>
          </p:cNvSpPr>
          <p:nvPr/>
        </p:nvSpPr>
        <p:spPr bwMode="auto">
          <a:xfrm>
            <a:off x="2286000" y="2413000"/>
            <a:ext cx="66786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Университет прикладных наук Юго-Восточной Финляндии </a:t>
            </a:r>
            <a:r>
              <a:rPr lang="en-US" altLang="ru-RU" sz="1400"/>
              <a:t>XAMK </a:t>
            </a:r>
            <a:r>
              <a:rPr lang="ru-RU" altLang="ru-RU" sz="1400"/>
              <a:t>(Савонлинна, Миккели, Котка и Коувола), Университет прикладных наук Савониа (Куопио), Университет прикладных наук Метрополиа (Хельсинки)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339975" y="3367088"/>
            <a:ext cx="6624638" cy="431800"/>
          </a:xfrm>
          <a:prstGeom prst="roundRect">
            <a:avLst>
              <a:gd name="adj" fmla="val 3398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000" dirty="0">
                <a:solidFill>
                  <a:srgbClr val="002060"/>
                </a:solidFill>
              </a:rPr>
              <a:t>Общественные организации и </a:t>
            </a:r>
            <a:r>
              <a:rPr lang="ru-RU" sz="2000" dirty="0" smtClean="0">
                <a:solidFill>
                  <a:srgbClr val="002060"/>
                </a:solidFill>
              </a:rPr>
              <a:t>фонды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29703" name="Прямоугольник 9"/>
          <p:cNvSpPr>
            <a:spLocks noChangeArrowheads="1"/>
          </p:cNvSpPr>
          <p:nvPr/>
        </p:nvSpPr>
        <p:spPr bwMode="auto">
          <a:xfrm>
            <a:off x="2359025" y="3860800"/>
            <a:ext cx="66786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РАМС, Благотворительный Фонд Ростроповича-Вишневской </a:t>
            </a:r>
            <a:br>
              <a:rPr lang="ru-RU" altLang="ru-RU" sz="1400"/>
            </a:br>
            <a:r>
              <a:rPr lang="ru-RU" altLang="ru-RU" sz="1400"/>
              <a:t>«Во имя здоровья и будущего детей», Президентская программа подготовки управленческих кадров для организаций народного хозяйства РФ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386013" y="4814888"/>
            <a:ext cx="6624637" cy="431800"/>
          </a:xfrm>
          <a:prstGeom prst="roundRect">
            <a:avLst>
              <a:gd name="adj" fmla="val 3398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000" dirty="0">
                <a:solidFill>
                  <a:srgbClr val="002060"/>
                </a:solidFill>
              </a:rPr>
              <a:t>Научно-исследовательские организации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428875" y="5805488"/>
            <a:ext cx="6624638" cy="431800"/>
          </a:xfrm>
          <a:prstGeom prst="roundRect">
            <a:avLst>
              <a:gd name="adj" fmla="val 3398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000" dirty="0">
                <a:solidFill>
                  <a:srgbClr val="002060"/>
                </a:solidFill>
              </a:rPr>
              <a:t>Профессиональные организации и сообщества</a:t>
            </a:r>
          </a:p>
        </p:txBody>
      </p:sp>
      <p:sp>
        <p:nvSpPr>
          <p:cNvPr id="29706" name="Прямоугольник 12"/>
          <p:cNvSpPr>
            <a:spLocks noChangeArrowheads="1"/>
          </p:cNvSpPr>
          <p:nvPr/>
        </p:nvSpPr>
        <p:spPr bwMode="auto">
          <a:xfrm>
            <a:off x="2441575" y="6237288"/>
            <a:ext cx="66786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Союз ДПО, Союз реабилитологов</a:t>
            </a:r>
          </a:p>
        </p:txBody>
      </p:sp>
      <p:sp>
        <p:nvSpPr>
          <p:cNvPr id="29707" name="Прямоугольник 13"/>
          <p:cNvSpPr>
            <a:spLocks noChangeArrowheads="1"/>
          </p:cNvSpPr>
          <p:nvPr/>
        </p:nvSpPr>
        <p:spPr bwMode="auto">
          <a:xfrm>
            <a:off x="2405063" y="5300663"/>
            <a:ext cx="66786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РНИИТО им. Р.Р.Вредена, ФГБУ НИИДИ ФМБА России, ФГБНУ "НИИ АГиР им. Д.О. Отта, ФГБНУ НИИВС им. И.И. Мечникова</a:t>
            </a:r>
          </a:p>
        </p:txBody>
      </p:sp>
      <p:pic>
        <p:nvPicPr>
          <p:cNvPr id="16" name="Picture 14" descr="Y:\_Маркетинг\Годовых\ФИНЛЯНДИЯ\2017\апрель 2017\Фото в ФМБА России\IMG_769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 bwMode="auto">
          <a:xfrm>
            <a:off x="211138" y="2476500"/>
            <a:ext cx="1882775" cy="1323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7" name="Picture 4" descr="Y:\_Маркетинг\Годовых\Проекты 2017\Конференция Июнь\фото на сайт по конференции\BZ4E56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5210175"/>
            <a:ext cx="1882775" cy="1254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8686" name="Picture 3" descr="Y:\Фото и видео\Дюжаев Виктор\ЦПО_13-14_03_2017\BZ4E853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138" y="3887788"/>
            <a:ext cx="1922462" cy="1281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7" name="Рисунок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052513"/>
            <a:ext cx="1843088" cy="1381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/>
              <a:t>Сетевые партнеры </a:t>
            </a:r>
            <a:br>
              <a:rPr lang="ru-RU" altLang="ru-RU" sz="2800" smtClean="0"/>
            </a:br>
            <a:r>
              <a:rPr lang="ru-RU" altLang="ru-RU" sz="2800" smtClean="0"/>
              <a:t>ФГБОУ ДПО СПб ЦПО ФМБА России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359025" y="1103313"/>
            <a:ext cx="6624638" cy="431800"/>
          </a:xfrm>
          <a:prstGeom prst="roundRect">
            <a:avLst>
              <a:gd name="adj" fmla="val 3398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000" dirty="0">
                <a:solidFill>
                  <a:srgbClr val="002060"/>
                </a:solidFill>
              </a:rPr>
              <a:t>Образовательные организации</a:t>
            </a:r>
          </a:p>
        </p:txBody>
      </p:sp>
      <p:sp>
        <p:nvSpPr>
          <p:cNvPr id="30724" name="Прямоугольник 7"/>
          <p:cNvSpPr>
            <a:spLocks noChangeArrowheads="1"/>
          </p:cNvSpPr>
          <p:nvPr/>
        </p:nvSpPr>
        <p:spPr bwMode="auto">
          <a:xfrm>
            <a:off x="2405063" y="1528763"/>
            <a:ext cx="65595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Медицинские колледжи, учреждения ДПО, Первый СПбГМУ им. акад. И.П. Павлова, Санкт-Петербургский политехнический университет Петра Великого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339975" y="2255838"/>
            <a:ext cx="6624638" cy="431800"/>
          </a:xfrm>
          <a:prstGeom prst="roundRect">
            <a:avLst>
              <a:gd name="adj" fmla="val 3398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Организации социальной системы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0726" name="Прямоугольник 9"/>
          <p:cNvSpPr>
            <a:spLocks noChangeArrowheads="1"/>
          </p:cNvSpPr>
          <p:nvPr/>
        </p:nvSpPr>
        <p:spPr bwMode="auto">
          <a:xfrm>
            <a:off x="2359025" y="2749550"/>
            <a:ext cx="66786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Частный пансионат Спутник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373313" y="3057525"/>
            <a:ext cx="6624637" cy="431800"/>
          </a:xfrm>
          <a:prstGeom prst="roundRect">
            <a:avLst>
              <a:gd name="adj" fmla="val 3398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Частные организации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441575" y="4013200"/>
            <a:ext cx="6624638" cy="431800"/>
          </a:xfrm>
          <a:prstGeom prst="roundRect">
            <a:avLst>
              <a:gd name="adj" fmla="val 3398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Религиозные организации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0729" name="Прямоугольник 12"/>
          <p:cNvSpPr>
            <a:spLocks noChangeArrowheads="1"/>
          </p:cNvSpPr>
          <p:nvPr/>
        </p:nvSpPr>
        <p:spPr bwMode="auto">
          <a:xfrm>
            <a:off x="2441575" y="4478338"/>
            <a:ext cx="66786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Региональная общественная организация «Центр милосердия»</a:t>
            </a:r>
          </a:p>
        </p:txBody>
      </p:sp>
      <p:sp>
        <p:nvSpPr>
          <p:cNvPr id="30730" name="Прямоугольник 13"/>
          <p:cNvSpPr>
            <a:spLocks noChangeArrowheads="1"/>
          </p:cNvSpPr>
          <p:nvPr/>
        </p:nvSpPr>
        <p:spPr bwMode="auto">
          <a:xfrm>
            <a:off x="2405063" y="3489325"/>
            <a:ext cx="66786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Социальный Центр «Добрый день»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386013" y="4818063"/>
            <a:ext cx="6624637" cy="431800"/>
          </a:xfrm>
          <a:prstGeom prst="roundRect">
            <a:avLst>
              <a:gd name="adj" fmla="val 3398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Фирмы производители медицинского оборудования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0732" name="Прямоугольник 15"/>
          <p:cNvSpPr>
            <a:spLocks noChangeArrowheads="1"/>
          </p:cNvSpPr>
          <p:nvPr/>
        </p:nvSpPr>
        <p:spPr bwMode="auto">
          <a:xfrm>
            <a:off x="2386013" y="5283200"/>
            <a:ext cx="6678612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400"/>
              <a:t>Anna Perena</a:t>
            </a:r>
            <a:r>
              <a:rPr lang="ru-RU" altLang="ru-RU" sz="1400"/>
              <a:t>, 3В </a:t>
            </a:r>
            <a:r>
              <a:rPr lang="en-US" altLang="ru-RU" sz="1400"/>
              <a:t>Scientific</a:t>
            </a:r>
            <a:r>
              <a:rPr lang="ru-RU" altLang="ru-RU" sz="1400"/>
              <a:t>, ДВС-Групп, Пауль Хартманн, Б.Браун, 3М, Медицинская Линия, Лизоформ, Новодез, Ортека, Еламед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400"/>
          </a:p>
        </p:txBody>
      </p:sp>
      <p:pic>
        <p:nvPicPr>
          <p:cNvPr id="17" name="Picture 3" descr="C:\Users\Бахтина\Desktop\Киев, июнь 2013, сестры милосердия\Церковь, КБ 122\Сестричество св. мученицы Татианы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388" y="3683000"/>
            <a:ext cx="1847850" cy="1360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8" name="Picture 2" descr="C:\Users\nagel\Desktop\lq3-q_6v1Oc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388" y="2363788"/>
            <a:ext cx="1820862" cy="1209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9711" name="Picture 3" descr="Y:\Фото и видео\Дюжаев Виктор\Эндоскопия_17.10.2017\Pentax\BZ4E94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" y="5156200"/>
            <a:ext cx="1836738" cy="1225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6" name="Picture 4" descr="Y:\Фото и видео\Дюжаев Виктор\2018\ЦПО_новое\Симлаб_экзамены\BZ4E883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052513"/>
            <a:ext cx="1820862" cy="1214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000" smtClean="0"/>
              <a:t>Вакцинопрофилактика - модульная программа повышения квалификации (16-72 часа)</a:t>
            </a:r>
          </a:p>
        </p:txBody>
      </p:sp>
      <p:sp>
        <p:nvSpPr>
          <p:cNvPr id="31747" name="Объект 2"/>
          <p:cNvSpPr>
            <a:spLocks noGrp="1"/>
          </p:cNvSpPr>
          <p:nvPr>
            <p:ph sz="half" idx="1"/>
          </p:nvPr>
        </p:nvSpPr>
        <p:spPr>
          <a:xfrm>
            <a:off x="250825" y="1052513"/>
            <a:ext cx="6346825" cy="16510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altLang="ru-RU" sz="2000" smtClean="0"/>
              <a:t>Выявленные в СПб ЦПО пробелы в знаниях медицинских специалистов(огромный дефицит) :законодательство, прививочные реакции и осложнения, хранение МИБП, технологии прививок)</a:t>
            </a:r>
          </a:p>
        </p:txBody>
      </p:sp>
      <p:pic>
        <p:nvPicPr>
          <p:cNvPr id="6147" name="Picture 3" descr="C:\Users\nagel\Desktop\рецензия I Проведение проф прививок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950" y="1158875"/>
            <a:ext cx="1871663" cy="2570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nagel\Desktop\рецензия II Проведение проф прививок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0100" y="3573463"/>
            <a:ext cx="1681163" cy="2306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nagel\Desktop\титул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1595438"/>
            <a:ext cx="1944687" cy="2824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288" y="2852738"/>
          <a:ext cx="5832475" cy="3444875"/>
        </p:xfrm>
        <a:graphic>
          <a:graphicData uri="http://schemas.openxmlformats.org/drawingml/2006/table">
            <a:tbl>
              <a:tblPr/>
              <a:tblGrid>
                <a:gridCol w="476250"/>
                <a:gridCol w="4657725"/>
                <a:gridCol w="698500"/>
              </a:tblGrid>
              <a:tr h="45728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№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Разделы программы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Всего часов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182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1.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Законодательство РФ в области иммунопрофилактики инфекционных болезней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8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048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2.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Основы иммунологии 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8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048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Обеспечение безопасности иммунизации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26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3165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Неотложные состояния при проведении профилактических прививок и их профилактика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8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182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5.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Специфическая профилактика инфекционных заболеваний (частные аспекты)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16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048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6.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Итоговая аттестация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6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048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Итого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72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000" smtClean="0"/>
              <a:t>Тенденции развития программы Вакцинопрофилактика за счет сетевого партнерства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0825" y="1125538"/>
          <a:ext cx="8688388" cy="2073274"/>
        </p:xfrm>
        <a:graphic>
          <a:graphicData uri="http://schemas.openxmlformats.org/drawingml/2006/table">
            <a:tbl>
              <a:tblPr/>
              <a:tblGrid>
                <a:gridCol w="4321175"/>
                <a:gridCol w="4367213"/>
              </a:tblGrid>
              <a:tr h="30489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Заказчики и партнеры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Цели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0489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Евромед (Современная медицина), 2016 г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Подготовка к лицензированию медицинской услуги, ПК 2 недели - 72 часа </a:t>
                      </a:r>
                    </a:p>
                  </a:txBody>
                  <a:tcPr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30489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РНИИТО им. Р.Р. Вредена, 2017 г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5859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Благотворительный Фонд Растроповича-Вишневской, КЗСПб </a:t>
                      </a:r>
                      <a:b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</a:b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(В рамках реализации проекта фонда «Формирование доверия населения к вакцинопрофилактике в России»), 2018 г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Wingdings" pitchFamily="2" charset="2"/>
                        <a:defRPr sz="28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rgbClr val="002060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Повышение осведомленности родителей и работников здравоохранения об огромной пользе вакцинопрофилактики и безопасности вакцин, ПК 3 месяца - 72 часа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787" name="Диаграмма 5"/>
          <p:cNvGraphicFramePr>
            <a:graphicFrameLocks/>
          </p:cNvGraphicFramePr>
          <p:nvPr/>
        </p:nvGraphicFramePr>
        <p:xfrm>
          <a:off x="-30163" y="3522663"/>
          <a:ext cx="8921751" cy="298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2" r:id="rId5" imgW="8925318" imgH="2981202" progId="Excel.Chart.8">
                  <p:embed/>
                </p:oleObj>
              </mc:Choice>
              <mc:Fallback>
                <p:oleObj r:id="rId5" imgW="8925318" imgH="2981202" progId="Excel.Chart.8">
                  <p:embed/>
                  <p:pic>
                    <p:nvPicPr>
                      <p:cNvPr id="0" name="Диаграмма 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0163" y="3522663"/>
                        <a:ext cx="8921751" cy="298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88" name="TextBox 6"/>
          <p:cNvSpPr txBox="1">
            <a:spLocks noChangeArrowheads="1"/>
          </p:cNvSpPr>
          <p:nvPr/>
        </p:nvSpPr>
        <p:spPr bwMode="auto">
          <a:xfrm rot="-5400000">
            <a:off x="3718719" y="3809206"/>
            <a:ext cx="9366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/>
              <a:t>Евромед</a:t>
            </a:r>
          </a:p>
        </p:txBody>
      </p:sp>
      <p:sp>
        <p:nvSpPr>
          <p:cNvPr id="32789" name="TextBox 7"/>
          <p:cNvSpPr txBox="1">
            <a:spLocks noChangeArrowheads="1"/>
          </p:cNvSpPr>
          <p:nvPr/>
        </p:nvSpPr>
        <p:spPr bwMode="auto">
          <a:xfrm rot="-5400000">
            <a:off x="4704556" y="3717132"/>
            <a:ext cx="17811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/>
              <a:t>РНИИТО им. Р.Р. Вредена</a:t>
            </a:r>
            <a:endParaRPr lang="ru-RU" altLang="ru-RU" sz="1200" b="1"/>
          </a:p>
        </p:txBody>
      </p:sp>
      <p:sp>
        <p:nvSpPr>
          <p:cNvPr id="32790" name="TextBox 8"/>
          <p:cNvSpPr txBox="1">
            <a:spLocks noChangeArrowheads="1"/>
          </p:cNvSpPr>
          <p:nvPr/>
        </p:nvSpPr>
        <p:spPr bwMode="auto">
          <a:xfrm rot="-5400000">
            <a:off x="6140450" y="3719513"/>
            <a:ext cx="16525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/>
              <a:t> Фонд Ростроповича-Вишневской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nursing.edu.ru/upload/pl_imagelib/15282791941868_000097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422525"/>
            <a:ext cx="3240087" cy="2160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5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/>
              <a:t>Признание качества программы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388" y="1052513"/>
            <a:ext cx="8713787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rgbClr val="002060"/>
                </a:solidFill>
                <a:latin typeface="Verdana" pitchFamily="34" charset="0"/>
                <a:cs typeface="+mn-cs"/>
              </a:rPr>
              <a:t>Пресс-конференция КЗ СПб 24 мая 2018</a:t>
            </a:r>
          </a:p>
          <a:p>
            <a:pPr algn="ctr">
              <a:defRPr/>
            </a:pPr>
            <a:r>
              <a:rPr lang="ru-RU" sz="2000" dirty="0">
                <a:solidFill>
                  <a:srgbClr val="002060"/>
                </a:solidFill>
                <a:latin typeface="Verdana" pitchFamily="34" charset="0"/>
                <a:cs typeface="+mn-cs"/>
              </a:rPr>
              <a:t>«Вакцинация: право выбора и ответственность»</a:t>
            </a:r>
          </a:p>
          <a:p>
            <a:pPr algn="ctr">
              <a:defRPr/>
            </a:pPr>
            <a:r>
              <a:rPr lang="ru-RU" sz="2000" dirty="0">
                <a:solidFill>
                  <a:srgbClr val="002060"/>
                </a:solidFill>
                <a:latin typeface="Verdana" pitchFamily="34" charset="0"/>
                <a:cs typeface="+mn-cs"/>
              </a:rPr>
              <a:t>Благотворительный Фонд Ростроповича-Вишневской </a:t>
            </a:r>
            <a:br>
              <a:rPr lang="ru-RU" sz="2000" dirty="0">
                <a:solidFill>
                  <a:srgbClr val="002060"/>
                </a:solidFill>
                <a:latin typeface="Verdana" pitchFamily="34" charset="0"/>
                <a:cs typeface="+mn-cs"/>
              </a:rPr>
            </a:br>
            <a:r>
              <a:rPr lang="ru-RU" sz="2000" dirty="0">
                <a:solidFill>
                  <a:srgbClr val="002060"/>
                </a:solidFill>
                <a:latin typeface="Verdana" pitchFamily="34" charset="0"/>
                <a:cs typeface="+mn-cs"/>
              </a:rPr>
              <a:t>«Во имя здоровья и будущего детей»</a:t>
            </a:r>
          </a:p>
        </p:txBody>
      </p:sp>
      <p:pic>
        <p:nvPicPr>
          <p:cNvPr id="2052" name="Picture 4" descr="http://nursing.edu.ru/upload/pl_imagelib/15282791973352_000107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338" y="4292600"/>
            <a:ext cx="3321050" cy="2214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://gcmp.ru/template/uploads/2018/05/konf_vakcpravvib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2406650"/>
            <a:ext cx="3308350" cy="2208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smtClean="0"/>
              <a:t>Сетевое сотрудничество: реализация совместных образовательных программ</a:t>
            </a:r>
          </a:p>
        </p:txBody>
      </p:sp>
      <p:sp>
        <p:nvSpPr>
          <p:cNvPr id="34819" name="Объект 2"/>
          <p:cNvSpPr>
            <a:spLocks noGrp="1"/>
          </p:cNvSpPr>
          <p:nvPr>
            <p:ph idx="1"/>
          </p:nvPr>
        </p:nvSpPr>
        <p:spPr>
          <a:xfrm>
            <a:off x="468313" y="1052513"/>
            <a:ext cx="8604250" cy="3513137"/>
          </a:xfrm>
        </p:spPr>
        <p:txBody>
          <a:bodyPr/>
          <a:lstStyle/>
          <a:p>
            <a:pPr>
              <a:buClr>
                <a:srgbClr val="002060"/>
              </a:buClr>
            </a:pPr>
            <a:r>
              <a:rPr lang="ru-RU" altLang="ru-RU" sz="2200" smtClean="0">
                <a:ea typeface="Verdana" pitchFamily="34" charset="0"/>
                <a:cs typeface="Verdana" pitchFamily="34" charset="0"/>
              </a:rPr>
              <a:t>сотрудничество в подготовке специалистов медицинских организаций ФМБА России и Федеральных медицинских учреждений РФ</a:t>
            </a:r>
          </a:p>
          <a:p>
            <a:pPr>
              <a:buClr>
                <a:srgbClr val="002060"/>
              </a:buClr>
            </a:pPr>
            <a:r>
              <a:rPr lang="ru-RU" altLang="ru-RU" sz="2200" smtClean="0">
                <a:ea typeface="Verdana" pitchFamily="34" charset="0"/>
                <a:cs typeface="Verdana" pitchFamily="34" charset="0"/>
              </a:rPr>
              <a:t>сотрудничество с ведущими образовательными учреждениями России и стран СНГ (Казахстан, Армения)</a:t>
            </a:r>
          </a:p>
          <a:p>
            <a:pPr>
              <a:buClr>
                <a:srgbClr val="002060"/>
              </a:buClr>
            </a:pPr>
            <a:r>
              <a:rPr lang="ru-RU" altLang="ru-RU" sz="2200" smtClean="0">
                <a:ea typeface="Verdana" pitchFamily="34" charset="0"/>
                <a:cs typeface="Verdana" pitchFamily="34" charset="0"/>
              </a:rPr>
              <a:t>сотрудничество с рядом университетов и медицинских учреждений Европы (Финляндия, Германия, Англия, Испания)</a:t>
            </a:r>
            <a:endParaRPr lang="ru-RU" altLang="ru-RU" sz="2200" smtClean="0"/>
          </a:p>
        </p:txBody>
      </p:sp>
      <p:pic>
        <p:nvPicPr>
          <p:cNvPr id="3074" name="Picture 2" descr="Z:\Нагель В.В\для общ.совета\IMG_136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675" y="4437063"/>
            <a:ext cx="2613025" cy="1741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3075" name="Picture 3" descr="Z:\Нагель В.В\для общ.совета\IMG_168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8713" y="4437063"/>
            <a:ext cx="2611437" cy="1741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8" name="Picture 4" descr="Z:\Маслов\Полиграфия\2013\Презентация\фото\Новая папка\Инновационный подход\IMG_2607_resiz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1213" y="4437063"/>
            <a:ext cx="2611437" cy="1741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5113" y="0"/>
            <a:ext cx="681355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800" b="1" dirty="0">
                <a:solidFill>
                  <a:srgbClr val="9E001A"/>
                </a:solidFill>
                <a:latin typeface="Verdana" pitchFamily="34" charset="0"/>
                <a:ea typeface="+mj-ea"/>
                <a:cs typeface="+mj-cs"/>
              </a:rPr>
              <a:t>История российско-финских стажировок</a:t>
            </a:r>
          </a:p>
        </p:txBody>
      </p:sp>
      <p:sp>
        <p:nvSpPr>
          <p:cNvPr id="3" name="Пятиугольник 2"/>
          <p:cNvSpPr/>
          <p:nvPr/>
        </p:nvSpPr>
        <p:spPr>
          <a:xfrm rot="16200000">
            <a:off x="-2124744" y="3573016"/>
            <a:ext cx="5328592" cy="576064"/>
          </a:xfrm>
          <a:prstGeom prst="homePlate">
            <a:avLst>
              <a:gd name="adj" fmla="val 80664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11188" y="6021388"/>
            <a:ext cx="790575" cy="38417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2008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11188" y="5589588"/>
            <a:ext cx="790575" cy="38417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2009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11188" y="5132388"/>
            <a:ext cx="790575" cy="38417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2010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11188" y="4700588"/>
            <a:ext cx="790575" cy="38417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2011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33413" y="4268788"/>
            <a:ext cx="790575" cy="38417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2012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28650" y="3836988"/>
            <a:ext cx="790575" cy="38417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2013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28650" y="3405188"/>
            <a:ext cx="790575" cy="38417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2014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33413" y="2947988"/>
            <a:ext cx="790575" cy="38417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2015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47700" y="2468563"/>
            <a:ext cx="790575" cy="38417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2017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66750" y="1985963"/>
            <a:ext cx="790575" cy="38417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2018</a:t>
            </a:r>
          </a:p>
        </p:txBody>
      </p:sp>
      <p:pic>
        <p:nvPicPr>
          <p:cNvPr id="35" name="Рисунок 34" descr="Savonia.jpg"/>
          <p:cNvPicPr>
            <a:picLocks noChangeAspect="1"/>
          </p:cNvPicPr>
          <p:nvPr/>
        </p:nvPicPr>
        <p:blipFill rotWithShape="1">
          <a:blip r:embed="rId2" cstate="print">
            <a:extLst/>
          </a:blip>
          <a:srcRect/>
          <a:stretch/>
        </p:blipFill>
        <p:spPr bwMode="auto">
          <a:xfrm>
            <a:off x="2355090" y="2383223"/>
            <a:ext cx="1625508" cy="6376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pic>
        <p:nvPicPr>
          <p:cNvPr id="36" name="Picture 28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2354041" y="4784121"/>
            <a:ext cx="1626557" cy="6611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pic>
        <p:nvPicPr>
          <p:cNvPr id="35858" name="Picture 2" descr="Картинки по запросу xamk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3300" y="3467100"/>
            <a:ext cx="1706563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9" name="Прямоугольник 36"/>
          <p:cNvSpPr>
            <a:spLocks noChangeArrowheads="1"/>
          </p:cNvSpPr>
          <p:nvPr/>
        </p:nvSpPr>
        <p:spPr bwMode="auto">
          <a:xfrm>
            <a:off x="1908175" y="1173163"/>
            <a:ext cx="25193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Университеты прикладных наук</a:t>
            </a:r>
          </a:p>
        </p:txBody>
      </p:sp>
      <p:pic>
        <p:nvPicPr>
          <p:cNvPr id="39" name="Picture 2" descr="Z:\Мальцева\ФИНЛЯНДИЯ\2008-2010\2 выезд\Диск на запись\фотографии\SN15384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6600" y="2897188"/>
            <a:ext cx="2011363" cy="145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6600" y="1130300"/>
            <a:ext cx="2011363" cy="1504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31766" name="Picture 22" descr="Y:\_Маркетинг\Годовых\ФИНЛЯНДИЯ\2017\апрель 2017\все фото\IMG_787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0413" y="4654550"/>
            <a:ext cx="2017712" cy="1512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67" name="Picture 23" descr="Y:\_Маркетинг\Годовых\ФИНЛЯНДИЯ\2017\апрель 2017\ФОТО НА САЙТ\BZ4E3790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1125538"/>
            <a:ext cx="2197100" cy="1509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68" name="Picture 24" descr="Y:\_Маркетинг\Годовых\ФИНЛЯНДИЯ\2017\апрель 2017\ФОТО НА САЙТ\IMG_6396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2897188"/>
            <a:ext cx="2197100" cy="1465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69" name="Picture 25" descr="Y:\_Маркетинг\Годовых\ФИНЛЯНДИЯ\2015\Савониа, октябрь\фото семинара (5-10 октября 2015)\8 октября\IMG_0751.JP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32588" y="4654550"/>
            <a:ext cx="2192337" cy="1492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66" name="Picture 17" descr="http://img.freeflagicons.com/thumb/fluttering_flag/finland/finland_640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13" y="304800"/>
            <a:ext cx="709612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67" name="Picture 21" descr="http://img.freeflagicons.com/thumb/fluttering_flag/russia/russia_640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1188" y="90488"/>
            <a:ext cx="68262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214313" y="142875"/>
            <a:ext cx="6878637" cy="693738"/>
          </a:xfrm>
        </p:spPr>
        <p:txBody>
          <a:bodyPr/>
          <a:lstStyle/>
          <a:p>
            <a:r>
              <a:rPr lang="ru-RU" altLang="ru-RU" sz="2800" smtClean="0"/>
              <a:t>Российско-финское партнерство</a:t>
            </a:r>
          </a:p>
        </p:txBody>
      </p:sp>
      <p:sp>
        <p:nvSpPr>
          <p:cNvPr id="36867" name="Прямоугольник 5"/>
          <p:cNvSpPr>
            <a:spLocks noChangeArrowheads="1"/>
          </p:cNvSpPr>
          <p:nvPr/>
        </p:nvSpPr>
        <p:spPr bwMode="auto">
          <a:xfrm>
            <a:off x="107950" y="1550988"/>
            <a:ext cx="45720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Стажировка «Пациентоориентированный подход в оказании медицинской помощи: современные аспекты реабилитации»</a:t>
            </a:r>
          </a:p>
        </p:txBody>
      </p:sp>
      <p:sp>
        <p:nvSpPr>
          <p:cNvPr id="36868" name="Прямоугольник 6"/>
          <p:cNvSpPr>
            <a:spLocks noChangeArrowheads="1"/>
          </p:cNvSpPr>
          <p:nvPr/>
        </p:nvSpPr>
        <p:spPr bwMode="auto">
          <a:xfrm>
            <a:off x="4679950" y="1601788"/>
            <a:ext cx="4068763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Семинар «Современные подходы к оказанию медицинской помощи и подготовке медицинских кадров»</a:t>
            </a:r>
          </a:p>
        </p:txBody>
      </p:sp>
      <p:sp>
        <p:nvSpPr>
          <p:cNvPr id="36869" name="Прямоугольник 7"/>
          <p:cNvSpPr>
            <a:spLocks noChangeArrowheads="1"/>
          </p:cNvSpPr>
          <p:nvPr/>
        </p:nvSpPr>
        <p:spPr bwMode="auto">
          <a:xfrm>
            <a:off x="2595563" y="2366963"/>
            <a:ext cx="2659062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9E001A"/>
              </a:buClr>
              <a:buFontTx/>
              <a:buNone/>
            </a:pPr>
            <a:r>
              <a:rPr lang="ru-RU" altLang="ru-RU" sz="1600"/>
              <a:t>Университет прикладных наук Метрополиа </a:t>
            </a:r>
            <a:br>
              <a:rPr lang="ru-RU" altLang="ru-RU" sz="1600"/>
            </a:br>
            <a:r>
              <a:rPr lang="ru-RU" altLang="ru-RU" sz="1600"/>
              <a:t>г. Хельсинки</a:t>
            </a:r>
          </a:p>
        </p:txBody>
      </p:sp>
      <p:sp>
        <p:nvSpPr>
          <p:cNvPr id="36870" name="Прямоугольник 8"/>
          <p:cNvSpPr>
            <a:spLocks noChangeArrowheads="1"/>
          </p:cNvSpPr>
          <p:nvPr/>
        </p:nvSpPr>
        <p:spPr bwMode="auto">
          <a:xfrm>
            <a:off x="7310438" y="2366963"/>
            <a:ext cx="1833562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9E001A"/>
              </a:buClr>
              <a:buFontTx/>
              <a:buNone/>
            </a:pPr>
            <a:r>
              <a:rPr lang="ru-RU" altLang="ru-RU" sz="1400"/>
              <a:t>Университеты прикладных наук Юго-Восточной Финляндии в городах Миккели и Котка</a:t>
            </a:r>
          </a:p>
        </p:txBody>
      </p:sp>
      <p:pic>
        <p:nvPicPr>
          <p:cNvPr id="36871" name="Picture 2" descr="Картинки по запросу xamk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50" y="1073150"/>
            <a:ext cx="1084263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2" name="Picture 7" descr="C:\Users\nagel\Desktop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168400"/>
            <a:ext cx="1603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 descr="Y:\_Маркетинг\Межд.сотрудничество\ФИНЛЯНДИЯ\ФОТО НА САЙТ\IMG_775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362200"/>
            <a:ext cx="2478088" cy="1724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36874" name="Picture 2" descr="Y:\_Маркетинг\Годовых\ФИНЛЯНДИЯ\2018\фотографии\на сайт\BZ4E533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2813" y="2366963"/>
            <a:ext cx="258762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5" name="Прямоугольник 1"/>
          <p:cNvSpPr>
            <a:spLocks noChangeArrowheads="1"/>
          </p:cNvSpPr>
          <p:nvPr/>
        </p:nvSpPr>
        <p:spPr bwMode="auto">
          <a:xfrm>
            <a:off x="252413" y="5354638"/>
            <a:ext cx="3887787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Образовательный модуль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"Симуляционное обучение в формате </a:t>
            </a:r>
            <a:r>
              <a:rPr lang="en-US" altLang="ru-RU" sz="1400"/>
              <a:t>Live</a:t>
            </a:r>
            <a:r>
              <a:rPr lang="ru-RU" altLang="ru-RU" sz="1400"/>
              <a:t>-</a:t>
            </a:r>
            <a:r>
              <a:rPr lang="en-US" altLang="ru-RU" sz="1400"/>
              <a:t>Stream</a:t>
            </a:r>
            <a:r>
              <a:rPr lang="ru-RU" altLang="ru-RU" sz="1400"/>
              <a:t>"с применением интерактивных и дистанционных технологий»</a:t>
            </a:r>
          </a:p>
        </p:txBody>
      </p:sp>
      <p:pic>
        <p:nvPicPr>
          <p:cNvPr id="17" name="Picture 3" descr="Z:\Нагель В.В\для общ.совета\IMG_168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338" y="4652963"/>
            <a:ext cx="2586037" cy="1725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7" name="Picture 2" descr="Картинки по запросу xamk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4643438"/>
            <a:ext cx="1027112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8" name="Picture 17" descr="http://img.freeflagicons.com/thumb/fluttering_flag/finland/finland_640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13" y="304800"/>
            <a:ext cx="709612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9" name="Picture 21" descr="http://img.freeflagicons.com/thumb/fluttering_flag/russia/russia_640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1188" y="90488"/>
            <a:ext cx="68262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Скругленный прямоугольник 21"/>
          <p:cNvSpPr/>
          <p:nvPr/>
        </p:nvSpPr>
        <p:spPr>
          <a:xfrm>
            <a:off x="252413" y="1160463"/>
            <a:ext cx="790575" cy="38417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2017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881563" y="1160463"/>
            <a:ext cx="790575" cy="38417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2018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85750" y="4716463"/>
            <a:ext cx="790575" cy="38417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2017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/>
              <a:t>Стратегия оптимизации здравоохранения  </a:t>
            </a:r>
            <a:endParaRPr lang="ru-RU" altLang="ru-RU" sz="2000" b="0" i="1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395288" y="1125538"/>
            <a:ext cx="7921625" cy="5327650"/>
          </a:xfrm>
        </p:spPr>
        <p:txBody>
          <a:bodyPr/>
          <a:lstStyle/>
          <a:p>
            <a:r>
              <a:rPr lang="ru-RU" altLang="ru-RU" sz="1600" smtClean="0"/>
              <a:t>Обеспечение доступности современной, </a:t>
            </a:r>
            <a:br>
              <a:rPr lang="ru-RU" altLang="ru-RU" sz="1600" smtClean="0"/>
            </a:br>
            <a:r>
              <a:rPr lang="ru-RU" altLang="ru-RU" sz="1600" smtClean="0"/>
              <a:t>качественной медицинской помощи</a:t>
            </a:r>
          </a:p>
          <a:p>
            <a:r>
              <a:rPr lang="ru-RU" altLang="ru-RU" sz="1600" smtClean="0"/>
              <a:t>Увеличение объемов расходов на </a:t>
            </a:r>
            <a:br>
              <a:rPr lang="ru-RU" altLang="ru-RU" sz="1600" smtClean="0"/>
            </a:br>
            <a:r>
              <a:rPr lang="ru-RU" altLang="ru-RU" sz="1600" smtClean="0"/>
              <a:t>здравоохранение вдвое</a:t>
            </a:r>
          </a:p>
          <a:p>
            <a:r>
              <a:rPr lang="ru-RU" altLang="ru-RU" sz="1600" smtClean="0"/>
              <a:t>Обеспечение и восстановление пошаговой </a:t>
            </a:r>
            <a:br>
              <a:rPr lang="ru-RU" altLang="ru-RU" sz="1600" smtClean="0"/>
            </a:br>
            <a:r>
              <a:rPr lang="ru-RU" altLang="ru-RU" sz="1600" smtClean="0"/>
              <a:t>доступности здравоохранения</a:t>
            </a:r>
          </a:p>
          <a:p>
            <a:r>
              <a:rPr lang="ru-RU" altLang="ru-RU" sz="1600" smtClean="0"/>
              <a:t>Создание мобильных медицинских комплексов </a:t>
            </a:r>
            <a:br>
              <a:rPr lang="ru-RU" altLang="ru-RU" sz="1600" smtClean="0"/>
            </a:br>
            <a:r>
              <a:rPr lang="ru-RU" altLang="ru-RU" sz="1600" smtClean="0"/>
              <a:t>для населенных пунктов с численностью менее 100 человек, и ФАПов для более крупных населенных пунктов </a:t>
            </a:r>
          </a:p>
          <a:p>
            <a:r>
              <a:rPr lang="ru-RU" altLang="ru-RU" sz="1600" smtClean="0"/>
              <a:t>Развитие цифровой медицины: крупные медицинские центры, поликлиники и ФАПы «должны быть связаны в единый цифровой контур», запуск телемедицины</a:t>
            </a:r>
          </a:p>
          <a:p>
            <a:r>
              <a:rPr lang="ru-RU" altLang="ru-RU" sz="1600" smtClean="0"/>
              <a:t>Создание и реализация Общенациональной программы по борьбе с онкологическими заболеваниями (модернизация онкоцентров, выстраивание системы ранней диагностики заболеваний)</a:t>
            </a:r>
          </a:p>
          <a:p>
            <a:r>
              <a:rPr lang="ru-RU" altLang="ru-RU" sz="1600" smtClean="0"/>
              <a:t>Обновление детских поликлиник и детских поликлинических отделений в больницах</a:t>
            </a:r>
          </a:p>
          <a:p>
            <a:r>
              <a:rPr lang="ru-RU" altLang="ru-RU" sz="1600" smtClean="0"/>
              <a:t>Создание специальной программы системной поддержки и повышения качества жизни людей старшего поколения (Россия должна войти в клуб стран «80+»)</a:t>
            </a:r>
          </a:p>
          <a:p>
            <a:endParaRPr lang="ru-RU" altLang="ru-RU" sz="3600" smtClean="0"/>
          </a:p>
        </p:txBody>
      </p:sp>
      <p:pic>
        <p:nvPicPr>
          <p:cNvPr id="4098" name="Picture 2" descr="Картинки по запросу путин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5550" y="1125538"/>
            <a:ext cx="2698750" cy="1619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214313" y="115888"/>
            <a:ext cx="8086725" cy="693737"/>
          </a:xfrm>
        </p:spPr>
        <p:txBody>
          <a:bodyPr/>
          <a:lstStyle/>
          <a:p>
            <a:r>
              <a:rPr lang="ru-RU" altLang="ru-RU" sz="1800" smtClean="0"/>
              <a:t>Российско-финляндский семинар со стажировкой в Университете прикладных наук Юго-Восточной Финляндии в городах Миккели, Савонлинна и Котка</a:t>
            </a:r>
          </a:p>
        </p:txBody>
      </p:sp>
      <p:sp>
        <p:nvSpPr>
          <p:cNvPr id="37891" name="Прямоугольник 3"/>
          <p:cNvSpPr>
            <a:spLocks noChangeArrowheads="1"/>
          </p:cNvSpPr>
          <p:nvPr/>
        </p:nvSpPr>
        <p:spPr bwMode="auto">
          <a:xfrm>
            <a:off x="395288" y="1052513"/>
            <a:ext cx="83534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/>
              <a:t>Инновационные медицинские технологии: от создания до внедрения в клиническую практику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71775" y="1760538"/>
            <a:ext cx="3168650" cy="3841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600" smtClean="0">
                <a:solidFill>
                  <a:srgbClr val="002060"/>
                </a:solidFill>
                <a:latin typeface="Verdana" pitchFamily="34" charset="0"/>
              </a:rPr>
              <a:t>11-15 марта 2019 г.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84438" y="2338388"/>
            <a:ext cx="6461125" cy="3970337"/>
          </a:xfrm>
          <a:prstGeom prst="rect">
            <a:avLst/>
          </a:prstGeom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400" b="1" dirty="0" smtClean="0">
                <a:solidFill>
                  <a:srgbClr val="002060"/>
                </a:solidFill>
                <a:latin typeface="Verdana" pitchFamily="34" charset="0"/>
              </a:rPr>
              <a:t>Тематика программы</a:t>
            </a:r>
          </a:p>
          <a:p>
            <a:pPr marL="363538" indent="-363538" eaLnBrk="1" hangingPunct="1">
              <a:buFont typeface="Wingdings" pitchFamily="2" charset="2"/>
              <a:buChar char="v"/>
              <a:defRPr/>
            </a:pPr>
            <a:r>
              <a:rPr lang="ru-RU" altLang="ru-RU" sz="1400" dirty="0" smtClean="0">
                <a:solidFill>
                  <a:srgbClr val="002060"/>
                </a:solidFill>
                <a:latin typeface="Verdana" pitchFamily="34" charset="0"/>
              </a:rPr>
              <a:t>Актуальные направления при внедрении инноваций в медицинскую практику: зарубежный и отечественный опыт</a:t>
            </a:r>
          </a:p>
          <a:p>
            <a:pPr marL="363538" indent="-363538" eaLnBrk="1" hangingPunct="1">
              <a:buFont typeface="Wingdings" pitchFamily="2" charset="2"/>
              <a:buChar char="v"/>
              <a:defRPr/>
            </a:pPr>
            <a:r>
              <a:rPr lang="ru-RU" altLang="ru-RU" sz="1400" dirty="0" smtClean="0">
                <a:solidFill>
                  <a:srgbClr val="002060"/>
                </a:solidFill>
                <a:latin typeface="Verdana" pitchFamily="34" charset="0"/>
              </a:rPr>
              <a:t>Первичная медико-санитарная помощь в формате новой модели организаций и оптимизации функций среднего медперсонала</a:t>
            </a:r>
          </a:p>
          <a:p>
            <a:pPr marL="363538" indent="-363538" eaLnBrk="1" hangingPunct="1">
              <a:buFont typeface="Wingdings" pitchFamily="2" charset="2"/>
              <a:buChar char="v"/>
              <a:defRPr/>
            </a:pPr>
            <a:r>
              <a:rPr lang="ru-RU" altLang="ru-RU" sz="1400" dirty="0" smtClean="0">
                <a:solidFill>
                  <a:srgbClr val="002060"/>
                </a:solidFill>
                <a:latin typeface="Verdana" pitchFamily="34" charset="0"/>
              </a:rPr>
              <a:t>Современный приемный покой многопрофильного стационара.</a:t>
            </a:r>
          </a:p>
          <a:p>
            <a:pPr marL="363538" indent="-363538" eaLnBrk="1" hangingPunct="1">
              <a:buFont typeface="Wingdings" pitchFamily="2" charset="2"/>
              <a:buChar char="v"/>
              <a:defRPr/>
            </a:pPr>
            <a:r>
              <a:rPr lang="ru-RU" altLang="ru-RU" sz="1400" dirty="0" smtClean="0">
                <a:solidFill>
                  <a:srgbClr val="002060"/>
                </a:solidFill>
                <a:latin typeface="Verdana" pitchFamily="34" charset="0"/>
              </a:rPr>
              <a:t>Обеспечение эпидемиологической безопасности медицинской организации: биологическая безопасность при лечении инфекционных больных</a:t>
            </a:r>
          </a:p>
          <a:p>
            <a:pPr marL="363538" indent="-363538" eaLnBrk="1" hangingPunct="1">
              <a:buFont typeface="Wingdings" pitchFamily="2" charset="2"/>
              <a:buChar char="v"/>
              <a:defRPr/>
            </a:pPr>
            <a:r>
              <a:rPr lang="ru-RU" altLang="ru-RU" sz="1400" dirty="0" smtClean="0">
                <a:solidFill>
                  <a:srgbClr val="002060"/>
                </a:solidFill>
                <a:latin typeface="Verdana" pitchFamily="34" charset="0"/>
              </a:rPr>
              <a:t>Современные технологии обеспечения благополучия населения и развития социальной сферы в Финляндии</a:t>
            </a:r>
          </a:p>
          <a:p>
            <a:pPr marL="363538" indent="-363538" eaLnBrk="1" hangingPunct="1">
              <a:buFont typeface="Wingdings" pitchFamily="2" charset="2"/>
              <a:buChar char="v"/>
              <a:defRPr/>
            </a:pPr>
            <a:r>
              <a:rPr lang="ru-RU" altLang="ru-RU" sz="1400" dirty="0" smtClean="0">
                <a:solidFill>
                  <a:srgbClr val="002060"/>
                </a:solidFill>
                <a:latin typeface="Verdana" pitchFamily="34" charset="0"/>
              </a:rPr>
              <a:t>Информационные технологии в медицине: телемедицина и электронное здоровье</a:t>
            </a:r>
          </a:p>
          <a:p>
            <a:pPr marL="363538" indent="-363538" eaLnBrk="1" hangingPunct="1">
              <a:buFont typeface="Wingdings" pitchFamily="2" charset="2"/>
              <a:buChar char="v"/>
              <a:defRPr/>
            </a:pPr>
            <a:r>
              <a:rPr lang="ru-RU" altLang="ru-RU" sz="1400" dirty="0" smtClean="0">
                <a:solidFill>
                  <a:srgbClr val="002060"/>
                </a:solidFill>
                <a:latin typeface="Verdana" pitchFamily="34" charset="0"/>
              </a:rPr>
              <a:t>Современные образовательные технологии в подготовке работников здравоохранения</a:t>
            </a:r>
          </a:p>
          <a:p>
            <a:pPr marL="363538" indent="-363538" eaLnBrk="1" hangingPunct="1">
              <a:buFont typeface="Wingdings" pitchFamily="2" charset="2"/>
              <a:buChar char="v"/>
              <a:defRPr/>
            </a:pPr>
            <a:r>
              <a:rPr lang="ru-RU" altLang="ru-RU" sz="1400" dirty="0" err="1" smtClean="0">
                <a:solidFill>
                  <a:srgbClr val="002060"/>
                </a:solidFill>
                <a:latin typeface="Verdana" pitchFamily="34" charset="0"/>
              </a:rPr>
              <a:t>Симуляционное</a:t>
            </a:r>
            <a:r>
              <a:rPr lang="ru-RU" altLang="ru-RU" sz="1400" dirty="0" smtClean="0">
                <a:solidFill>
                  <a:srgbClr val="002060"/>
                </a:solidFill>
                <a:latin typeface="Verdana" pitchFamily="34" charset="0"/>
              </a:rPr>
              <a:t> обучение и </a:t>
            </a:r>
            <a:r>
              <a:rPr lang="ru-RU" altLang="ru-RU" sz="1400" dirty="0" err="1" smtClean="0">
                <a:solidFill>
                  <a:srgbClr val="002060"/>
                </a:solidFill>
                <a:latin typeface="Verdana" pitchFamily="34" charset="0"/>
              </a:rPr>
              <a:t>симуляционные</a:t>
            </a:r>
            <a:r>
              <a:rPr lang="ru-RU" altLang="ru-RU" sz="1400" dirty="0" smtClean="0">
                <a:solidFill>
                  <a:srgbClr val="002060"/>
                </a:solidFill>
                <a:latin typeface="Verdana" pitchFamily="34" charset="0"/>
              </a:rPr>
              <a:t> технологии при аккредитации специалистов</a:t>
            </a:r>
          </a:p>
        </p:txBody>
      </p:sp>
      <p:pic>
        <p:nvPicPr>
          <p:cNvPr id="37894" name="Picture 2" descr="ÐÐ°ÑÑÐ¸Ð½ÐºÐ¸ Ð¿Ð¾ Ð·Ð°Ð¿ÑÐ¾ÑÑ ÑÐ¾ÑÑÐ¸Ñ ÑÐ¸Ð½Ð»ÑÐ½Ð´Ð¸Ñ ÑÐ»Ð°Ð³Ð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068638"/>
            <a:ext cx="2232025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5" name="Picture 2" descr="Картинки по запросу xamk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581525"/>
            <a:ext cx="1706562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117475" y="123825"/>
            <a:ext cx="7386638" cy="712788"/>
          </a:xfrm>
        </p:spPr>
        <p:txBody>
          <a:bodyPr/>
          <a:lstStyle/>
          <a:p>
            <a:r>
              <a:rPr lang="ru-RU" altLang="ru-RU" sz="2400" smtClean="0"/>
              <a:t>Изучение международного опыта. Проектная деятельность организации</a:t>
            </a:r>
          </a:p>
        </p:txBody>
      </p:sp>
      <p:pic>
        <p:nvPicPr>
          <p:cNvPr id="38915" name="Picture 23" descr="http://img.freeflagicons.com/thumb/fluttering_flag/kazakhstan/kazakhstan_640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436563"/>
            <a:ext cx="649288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Прямоугольник 2"/>
          <p:cNvSpPr>
            <a:spLocks noChangeArrowheads="1"/>
          </p:cNvSpPr>
          <p:nvPr/>
        </p:nvSpPr>
        <p:spPr bwMode="auto">
          <a:xfrm>
            <a:off x="3584575" y="2205038"/>
            <a:ext cx="5491163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ru-RU" altLang="ru-RU" sz="1600" b="1" dirty="0" smtClean="0">
                <a:solidFill>
                  <a:srgbClr val="002060"/>
                </a:solidFill>
                <a:latin typeface="Verdana" pitchFamily="34" charset="0"/>
              </a:rPr>
              <a:t>Стажировка «Управление изменениями в деятельности медицинской организации </a:t>
            </a:r>
            <a:br>
              <a:rPr lang="ru-RU" altLang="ru-RU" sz="1600" b="1" dirty="0" smtClean="0">
                <a:solidFill>
                  <a:srgbClr val="002060"/>
                </a:solidFill>
                <a:latin typeface="Verdana" pitchFamily="34" charset="0"/>
              </a:rPr>
            </a:br>
            <a:r>
              <a:rPr lang="ru-RU" altLang="ru-RU" sz="1600" b="1" dirty="0" smtClean="0">
                <a:solidFill>
                  <a:srgbClr val="002060"/>
                </a:solidFill>
                <a:latin typeface="Verdana" pitchFamily="34" charset="0"/>
              </a:rPr>
              <a:t>с учетом современных аспектов сестринского дела»</a:t>
            </a:r>
          </a:p>
          <a:p>
            <a:pPr marL="363538" indent="-363538" eaLnBrk="1" hangingPunct="1">
              <a:buClr>
                <a:srgbClr val="002060"/>
              </a:buClr>
              <a:buFont typeface="Wingdings" pitchFamily="2" charset="2"/>
              <a:buChar char="v"/>
              <a:tabLst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sz="1600" dirty="0" smtClean="0">
                <a:solidFill>
                  <a:srgbClr val="002060"/>
                </a:solidFill>
                <a:latin typeface="Verdana" pitchFamily="34" charset="0"/>
              </a:rPr>
              <a:t>Теория и практика сестринского дела</a:t>
            </a:r>
          </a:p>
          <a:p>
            <a:pPr marL="363538" indent="-363538" eaLnBrk="1" hangingPunct="1">
              <a:buClr>
                <a:srgbClr val="002060"/>
              </a:buClr>
              <a:buFont typeface="Wingdings" pitchFamily="2" charset="2"/>
              <a:buChar char="v"/>
              <a:tabLst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sz="1600" dirty="0" smtClean="0">
                <a:solidFill>
                  <a:srgbClr val="002060"/>
                </a:solidFill>
                <a:latin typeface="Verdana" pitchFamily="34" charset="0"/>
              </a:rPr>
              <a:t>Внедрение организационных технологий и инноваций в клиническую сестринскую практику</a:t>
            </a:r>
          </a:p>
          <a:p>
            <a:pPr marL="363538" indent="-363538" eaLnBrk="1" hangingPunct="1">
              <a:buClr>
                <a:srgbClr val="002060"/>
              </a:buClr>
              <a:buFont typeface="Wingdings" pitchFamily="2" charset="2"/>
              <a:buChar char="v"/>
              <a:tabLst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sz="1600" dirty="0" smtClean="0">
                <a:solidFill>
                  <a:srgbClr val="002060"/>
                </a:solidFill>
                <a:latin typeface="Verdana" pitchFamily="34" charset="0"/>
              </a:rPr>
              <a:t>Модуль «Обеспечение эпидемиологической безопасности медицинской организации»</a:t>
            </a:r>
          </a:p>
          <a:p>
            <a:pPr marL="363538" indent="-363538" eaLnBrk="1" hangingPunct="1">
              <a:buClr>
                <a:srgbClr val="002060"/>
              </a:buClr>
              <a:buFont typeface="Wingdings" pitchFamily="2" charset="2"/>
              <a:buChar char="v"/>
              <a:tabLst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sz="1600" dirty="0" smtClean="0">
                <a:solidFill>
                  <a:srgbClr val="002060"/>
                </a:solidFill>
                <a:latin typeface="Verdana" pitchFamily="34" charset="0"/>
              </a:rPr>
              <a:t>Модуль «Управление качеством медицинской помощи»</a:t>
            </a:r>
          </a:p>
          <a:p>
            <a:pPr eaLnBrk="1" hangingPunct="1">
              <a:buClr>
                <a:srgbClr val="002060"/>
              </a:buClr>
              <a:defRPr/>
            </a:pPr>
            <a:endParaRPr lang="ru-RU" altLang="ru-RU" sz="1600" b="1" dirty="0" smtClean="0">
              <a:solidFill>
                <a:srgbClr val="002060"/>
              </a:solidFill>
            </a:endParaRPr>
          </a:p>
          <a:p>
            <a:pPr eaLnBrk="1" hangingPunct="1">
              <a:buClr>
                <a:srgbClr val="002060"/>
              </a:buClr>
              <a:defRPr/>
            </a:pPr>
            <a:r>
              <a:rPr lang="ru-RU" altLang="ru-RU" sz="1600" b="1" dirty="0" smtClean="0">
                <a:solidFill>
                  <a:srgbClr val="002060"/>
                </a:solidFill>
                <a:latin typeface="Verdana" pitchFamily="34" charset="0"/>
              </a:rPr>
              <a:t>Стажировка на базах ведущих медицинских центров Санкт- Петербурга сетевых финских партнеров</a:t>
            </a:r>
          </a:p>
        </p:txBody>
      </p:sp>
      <p:pic>
        <p:nvPicPr>
          <p:cNvPr id="20493" name="Picture 13" descr="Y:\Фото и видео\Дюжаев Виктор\Казахстанская делегация\отобранные фото\BZ4E414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2060575"/>
            <a:ext cx="2882900" cy="1922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0494" name="Picture 14" descr="Y:\_Маркетинг\Годовых\ФИНЛЯНДИЯ\2017\апрель 2017\Фото в ФМБА России\IMG_7690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 bwMode="auto">
          <a:xfrm>
            <a:off x="315913" y="4197350"/>
            <a:ext cx="2890837" cy="203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38919" name="Picture 21" descr="http://img.freeflagicons.com/thumb/fluttering_flag/russia/russia_640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388" y="0"/>
            <a:ext cx="681037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0" name="Прямоугольник 14"/>
          <p:cNvSpPr>
            <a:spLocks noChangeArrowheads="1"/>
          </p:cNvSpPr>
          <p:nvPr/>
        </p:nvSpPr>
        <p:spPr bwMode="auto">
          <a:xfrm>
            <a:off x="107950" y="925513"/>
            <a:ext cx="5343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i="1">
                <a:solidFill>
                  <a:srgbClr val="B24340"/>
                </a:solidFill>
              </a:rPr>
              <a:t>Российско-Казахстанское партнерство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2413" y="1347788"/>
            <a:ext cx="1512887" cy="38417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600" smtClean="0">
                <a:solidFill>
                  <a:srgbClr val="002060"/>
                </a:solidFill>
                <a:latin typeface="Verdana" pitchFamily="34" charset="0"/>
              </a:rPr>
              <a:t>2014- н.в.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smtClean="0"/>
              <a:t> Опыт внедрения накопительной системы </a:t>
            </a:r>
            <a:br>
              <a:rPr lang="ru-RU" altLang="ru-RU" sz="2400" smtClean="0"/>
            </a:br>
            <a:r>
              <a:rPr lang="ru-RU" altLang="ru-RU" sz="2400" smtClean="0"/>
              <a:t>на уровне ФМБА и регионов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179512" y="1196752"/>
          <a:ext cx="864096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679151" y="1148245"/>
            <a:ext cx="3312368" cy="50405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Определение «правил игры»</a:t>
            </a:r>
          </a:p>
        </p:txBody>
      </p:sp>
      <p:sp>
        <p:nvSpPr>
          <p:cNvPr id="39943" name="Прямоугольник 4"/>
          <p:cNvSpPr>
            <a:spLocks noChangeArrowheads="1"/>
          </p:cNvSpPr>
          <p:nvPr/>
        </p:nvSpPr>
        <p:spPr bwMode="auto">
          <a:xfrm>
            <a:off x="615950" y="1700213"/>
            <a:ext cx="3451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400"/>
              <a:t>Разработка и утверждение локального акта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1196752"/>
            <a:ext cx="3312368" cy="50405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Организационные мероприятия</a:t>
            </a:r>
          </a:p>
        </p:txBody>
      </p:sp>
      <p:sp>
        <p:nvSpPr>
          <p:cNvPr id="39947" name="Прямоугольник 5"/>
          <p:cNvSpPr>
            <a:spLocks noChangeArrowheads="1"/>
          </p:cNvSpPr>
          <p:nvPr/>
        </p:nvSpPr>
        <p:spPr bwMode="auto">
          <a:xfrm>
            <a:off x="5003800" y="1768475"/>
            <a:ext cx="3529013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400"/>
              <a:t>Утверждение списка</a:t>
            </a:r>
            <a:br>
              <a:rPr lang="ru-RU" altLang="ru-RU" sz="1400"/>
            </a:br>
            <a:r>
              <a:rPr lang="ru-RU" altLang="ru-RU" sz="1400"/>
              <a:t>засчитываемых </a:t>
            </a:r>
            <a:br>
              <a:rPr lang="ru-RU" altLang="ru-RU" sz="1400"/>
            </a:br>
            <a:r>
              <a:rPr lang="ru-RU" altLang="ru-RU" sz="1400"/>
              <a:t>мероприятий и </a:t>
            </a:r>
            <a:br>
              <a:rPr lang="ru-RU" altLang="ru-RU" sz="1400"/>
            </a:br>
            <a:r>
              <a:rPr lang="ru-RU" altLang="ru-RU" sz="1400"/>
              <a:t>почасового </a:t>
            </a:r>
            <a:br>
              <a:rPr lang="ru-RU" altLang="ru-RU" sz="1400"/>
            </a:br>
            <a:r>
              <a:rPr lang="ru-RU" altLang="ru-RU" sz="1400"/>
              <a:t>эквивалента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15977" y="3933056"/>
            <a:ext cx="3312368" cy="50405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Построение индивидуальной </a:t>
            </a:r>
          </a:p>
          <a:p>
            <a:pPr algn="ctr" eaLnBrk="1" hangingPunct="1">
              <a:defRPr/>
            </a:pPr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образовательной траектории</a:t>
            </a:r>
          </a:p>
        </p:txBody>
      </p:sp>
      <p:sp>
        <p:nvSpPr>
          <p:cNvPr id="39951" name="Прямоугольник 7"/>
          <p:cNvSpPr>
            <a:spLocks noChangeArrowheads="1"/>
          </p:cNvSpPr>
          <p:nvPr/>
        </p:nvSpPr>
        <p:spPr bwMode="auto">
          <a:xfrm>
            <a:off x="468313" y="4508500"/>
            <a:ext cx="367665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3E"/>
              </a:buClr>
            </a:pPr>
            <a:r>
              <a:rPr lang="ru-RU" altLang="ru-RU" sz="1200"/>
              <a:t>Обращение слушателя с просьбой о допуске его к обучению с учетом накопленных часов и предоставлением подтверждающих документов</a:t>
            </a:r>
          </a:p>
          <a:p>
            <a:pPr eaLnBrk="1" hangingPunct="1">
              <a:spcBef>
                <a:spcPct val="0"/>
              </a:spcBef>
              <a:buClr>
                <a:srgbClr val="00003E"/>
              </a:buClr>
            </a:pPr>
            <a:r>
              <a:rPr lang="ru-RU" altLang="ru-RU" sz="1200"/>
              <a:t>Экспертная оценка и построение индивидуального (малогруппового) плана обучения</a:t>
            </a:r>
          </a:p>
          <a:p>
            <a:pPr eaLnBrk="1" hangingPunct="1">
              <a:spcBef>
                <a:spcPct val="0"/>
              </a:spcBef>
              <a:buClr>
                <a:srgbClr val="00003E"/>
              </a:buClr>
            </a:pPr>
            <a:r>
              <a:rPr lang="ru-RU" altLang="ru-RU" sz="1200"/>
              <a:t>Реализация программы обучения. Экзамен.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112060" y="3933056"/>
            <a:ext cx="3312368" cy="50405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400" b="1" dirty="0">
                <a:solidFill>
                  <a:srgbClr val="002060"/>
                </a:solidFill>
                <a:latin typeface="Verdana" pitchFamily="34" charset="0"/>
              </a:rPr>
              <a:t>Реализация программы</a:t>
            </a:r>
          </a:p>
        </p:txBody>
      </p:sp>
      <p:sp>
        <p:nvSpPr>
          <p:cNvPr id="39955" name="Прямоугольник 9"/>
          <p:cNvSpPr>
            <a:spLocks noChangeArrowheads="1"/>
          </p:cNvSpPr>
          <p:nvPr/>
        </p:nvSpPr>
        <p:spPr bwMode="auto">
          <a:xfrm>
            <a:off x="4859338" y="4570413"/>
            <a:ext cx="35655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1400"/>
              <a:t>Персонифицированный </a:t>
            </a:r>
            <a:br>
              <a:rPr lang="ru-RU" altLang="ru-RU" sz="1400"/>
            </a:br>
            <a:r>
              <a:rPr lang="ru-RU" altLang="ru-RU" sz="1400"/>
              <a:t>учет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1400"/>
              <a:t>Групповой учет </a:t>
            </a:r>
            <a:br>
              <a:rPr lang="ru-RU" altLang="ru-RU" sz="1400"/>
            </a:br>
            <a:r>
              <a:rPr lang="ru-RU" altLang="ru-RU" sz="1400"/>
              <a:t>(ассоциации, </a:t>
            </a:r>
            <a:br>
              <a:rPr lang="ru-RU" altLang="ru-RU" sz="1400"/>
            </a:br>
            <a:r>
              <a:rPr lang="ru-RU" altLang="ru-RU" sz="1400"/>
              <a:t>внешние </a:t>
            </a:r>
            <a:br>
              <a:rPr lang="ru-RU" altLang="ru-RU" sz="1400"/>
            </a:br>
            <a:r>
              <a:rPr lang="ru-RU" altLang="ru-RU" sz="1400"/>
              <a:t>организации)</a:t>
            </a:r>
          </a:p>
        </p:txBody>
      </p:sp>
      <p:pic>
        <p:nvPicPr>
          <p:cNvPr id="12" name="Picture 2" descr="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0525" y="2014538"/>
            <a:ext cx="998538" cy="1323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 descr="1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2975" y="1827213"/>
            <a:ext cx="1239838" cy="1400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 descr="2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6350" y="4570413"/>
            <a:ext cx="906463" cy="620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3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6488" y="5048250"/>
            <a:ext cx="908050" cy="612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3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3975" y="5524500"/>
            <a:ext cx="852488" cy="577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61" name="TextBox 2"/>
          <p:cNvSpPr txBox="1">
            <a:spLocks noChangeArrowheads="1"/>
          </p:cNvSpPr>
          <p:nvPr/>
        </p:nvSpPr>
        <p:spPr bwMode="auto">
          <a:xfrm>
            <a:off x="250825" y="960438"/>
            <a:ext cx="8640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/>
              <a:t>Российско-канадская сестринская инициатива (РОКСИ), 2005-2008 гг.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Сотрудничество с союзом ДПО</a:t>
            </a:r>
          </a:p>
        </p:txBody>
      </p:sp>
      <p:sp>
        <p:nvSpPr>
          <p:cNvPr id="40963" name="Объект 2"/>
          <p:cNvSpPr>
            <a:spLocks noGrp="1"/>
          </p:cNvSpPr>
          <p:nvPr>
            <p:ph idx="4294967295"/>
          </p:nvPr>
        </p:nvSpPr>
        <p:spPr>
          <a:xfrm>
            <a:off x="0" y="981075"/>
            <a:ext cx="8824913" cy="6477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altLang="ru-RU" sz="1600" smtClean="0"/>
              <a:t>Сфера деятельности: «Обеспечение качества ДПО в сфере здравоохранения </a:t>
            </a:r>
            <a:br>
              <a:rPr lang="ru-RU" altLang="ru-RU" sz="1600" smtClean="0"/>
            </a:br>
            <a:r>
              <a:rPr lang="ru-RU" altLang="ru-RU" sz="1600" smtClean="0"/>
              <a:t>и смежных областях социальной сферы»</a:t>
            </a:r>
          </a:p>
        </p:txBody>
      </p:sp>
      <p:pic>
        <p:nvPicPr>
          <p:cNvPr id="26628" name="Picture 4" descr="Y:\_Маркетинг\Годовых\Проекты 2017\Конференция Июнь\фото на сайт по конференции\BZ4E56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676400"/>
            <a:ext cx="2881312" cy="1919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grpSp>
        <p:nvGrpSpPr>
          <p:cNvPr id="40965" name="Группа 1"/>
          <p:cNvGrpSpPr>
            <a:grpSpLocks/>
          </p:cNvGrpSpPr>
          <p:nvPr/>
        </p:nvGrpSpPr>
        <p:grpSpPr bwMode="auto">
          <a:xfrm>
            <a:off x="5435600" y="1700213"/>
            <a:ext cx="3546475" cy="4537075"/>
            <a:chOff x="1406912" y="965200"/>
            <a:chExt cx="4299571" cy="5631058"/>
          </a:xfrm>
        </p:grpSpPr>
        <p:pic>
          <p:nvPicPr>
            <p:cNvPr id="40967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6912" y="965200"/>
              <a:ext cx="4299571" cy="3290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68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8832" y="4149974"/>
              <a:ext cx="4139344" cy="2446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Объект 2"/>
          <p:cNvSpPr txBox="1">
            <a:spLocks/>
          </p:cNvSpPr>
          <p:nvPr/>
        </p:nvSpPr>
        <p:spPr bwMode="auto">
          <a:xfrm>
            <a:off x="179388" y="3929063"/>
            <a:ext cx="5761037" cy="22367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E001A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rgbClr val="002060"/>
                </a:solidFill>
                <a:latin typeface="Verdana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002060"/>
                </a:solidFill>
                <a:latin typeface="Verdana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002060"/>
                </a:solidFill>
                <a:latin typeface="Verdana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002060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ru-RU" altLang="ru-RU" sz="1600" b="1" dirty="0" smtClean="0"/>
              <a:t>Совместные инициативы</a:t>
            </a:r>
            <a:r>
              <a:rPr lang="ru-RU" altLang="ru-RU" sz="1600" dirty="0" smtClean="0"/>
              <a:t>:</a:t>
            </a:r>
          </a:p>
          <a:p>
            <a:pPr>
              <a:buClr>
                <a:srgbClr val="00003E"/>
              </a:buClr>
              <a:buFont typeface="Wingdings" panose="05000000000000000000" pitchFamily="2" charset="2"/>
              <a:buChar char="v"/>
              <a:defRPr/>
            </a:pPr>
            <a:r>
              <a:rPr lang="ru-RU" altLang="ru-RU" sz="1600" dirty="0" smtClean="0"/>
              <a:t>участие в проектах по независимой оценке качества образования</a:t>
            </a:r>
          </a:p>
          <a:p>
            <a:pPr>
              <a:buClr>
                <a:srgbClr val="00003E"/>
              </a:buClr>
              <a:buFont typeface="Wingdings" panose="05000000000000000000" pitchFamily="2" charset="2"/>
              <a:buChar char="v"/>
              <a:defRPr/>
            </a:pPr>
            <a:r>
              <a:rPr lang="ru-RU" altLang="ru-RU" sz="1600" dirty="0"/>
              <a:t>участие в </a:t>
            </a:r>
            <a:r>
              <a:rPr lang="ru-RU" altLang="ru-RU" sz="1600" dirty="0" smtClean="0"/>
              <a:t>проекте в сфере непрерывного образования взрослых</a:t>
            </a:r>
            <a:endParaRPr lang="ru-RU" altLang="ru-RU" sz="1600" dirty="0"/>
          </a:p>
          <a:p>
            <a:pPr>
              <a:buClr>
                <a:srgbClr val="00003E"/>
              </a:buClr>
              <a:buFont typeface="Wingdings" panose="05000000000000000000" pitchFamily="2" charset="2"/>
              <a:buChar char="v"/>
              <a:defRPr/>
            </a:pPr>
            <a:r>
              <a:rPr lang="ru-RU" altLang="ru-RU" sz="1600" dirty="0" smtClean="0"/>
              <a:t>обсуждение проекта профессионального  стандарта «Руководитель образовательной организации ДПО»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/>
              <a:t>Внедрение профессиональных стандартов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190625"/>
            <a:ext cx="4508500" cy="4614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0138" y="1190625"/>
            <a:ext cx="3938587" cy="4614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smtClean="0"/>
              <a:t>Всероссийская научно-практическая конференция с международным участием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950" y="1052513"/>
            <a:ext cx="87122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rgbClr val="9E001A"/>
                </a:solidFill>
                <a:latin typeface="Verdana" pitchFamily="34" charset="0"/>
                <a:ea typeface="+mj-ea"/>
                <a:cs typeface="+mj-cs"/>
              </a:rPr>
              <a:t>«Горизонты медицинского образования: подготовка кадров для современного здравоохранения»</a:t>
            </a:r>
          </a:p>
        </p:txBody>
      </p:sp>
      <p:grpSp>
        <p:nvGrpSpPr>
          <p:cNvPr id="43012" name="Группа 16"/>
          <p:cNvGrpSpPr>
            <a:grpSpLocks/>
          </p:cNvGrpSpPr>
          <p:nvPr/>
        </p:nvGrpSpPr>
        <p:grpSpPr bwMode="auto">
          <a:xfrm>
            <a:off x="3384550" y="2320925"/>
            <a:ext cx="2228850" cy="2197100"/>
            <a:chOff x="3275856" y="2528043"/>
            <a:chExt cx="2228850" cy="2197100"/>
          </a:xfrm>
        </p:grpSpPr>
        <p:sp>
          <p:nvSpPr>
            <p:cNvPr id="8" name="Дуга 7"/>
            <p:cNvSpPr/>
            <p:nvPr/>
          </p:nvSpPr>
          <p:spPr>
            <a:xfrm rot="10800000">
              <a:off x="3309194" y="2529631"/>
              <a:ext cx="2195512" cy="2195512"/>
            </a:xfrm>
            <a:prstGeom prst="arc">
              <a:avLst>
                <a:gd name="adj1" fmla="val 11504808"/>
                <a:gd name="adj2" fmla="val 15428947"/>
              </a:avLst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Дуга 9"/>
            <p:cNvSpPr/>
            <p:nvPr/>
          </p:nvSpPr>
          <p:spPr>
            <a:xfrm rot="16200000">
              <a:off x="3275857" y="2529630"/>
              <a:ext cx="2195512" cy="2195513"/>
            </a:xfrm>
            <a:prstGeom prst="arc">
              <a:avLst>
                <a:gd name="adj1" fmla="val 11504808"/>
                <a:gd name="adj2" fmla="val 15428947"/>
              </a:avLst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Дуга 10"/>
            <p:cNvSpPr/>
            <p:nvPr/>
          </p:nvSpPr>
          <p:spPr>
            <a:xfrm rot="5400000">
              <a:off x="3291732" y="2529630"/>
              <a:ext cx="2195512" cy="2195513"/>
            </a:xfrm>
            <a:prstGeom prst="arc">
              <a:avLst>
                <a:gd name="adj1" fmla="val 11504808"/>
                <a:gd name="adj2" fmla="val 15428947"/>
              </a:avLst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Дуга 11"/>
            <p:cNvSpPr/>
            <p:nvPr/>
          </p:nvSpPr>
          <p:spPr>
            <a:xfrm>
              <a:off x="3291731" y="2528043"/>
              <a:ext cx="2197100" cy="2197100"/>
            </a:xfrm>
            <a:prstGeom prst="arc">
              <a:avLst>
                <a:gd name="adj1" fmla="val 11504808"/>
                <a:gd name="adj2" fmla="val 15450455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3489262" y="2726008"/>
              <a:ext cx="1800984" cy="1800984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43028" name="Picture 2" descr="D:\Рисунок1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4118" y="2726481"/>
              <a:ext cx="1139825" cy="1800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029" name="Picture 13" descr="Y:\_Маркетинг\Годовых\PR и реклама\2018\Логотип\знак-01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1693" y="3313856"/>
              <a:ext cx="723900" cy="627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3013" name="Прямоугольник 1"/>
          <p:cNvSpPr>
            <a:spLocks noChangeArrowheads="1"/>
          </p:cNvSpPr>
          <p:nvPr/>
        </p:nvSpPr>
        <p:spPr bwMode="auto">
          <a:xfrm>
            <a:off x="830263" y="1868488"/>
            <a:ext cx="338137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Более </a:t>
            </a:r>
            <a:r>
              <a:rPr lang="ru-RU" altLang="ru-RU" sz="1600" b="1">
                <a:solidFill>
                  <a:srgbClr val="9E001A"/>
                </a:solidFill>
              </a:rPr>
              <a:t>300</a:t>
            </a:r>
            <a:r>
              <a:rPr lang="ru-RU" altLang="ru-RU" sz="1600"/>
              <a:t> участников конференции из </a:t>
            </a:r>
            <a:r>
              <a:rPr lang="ru-RU" altLang="ru-RU" sz="1600" b="1">
                <a:solidFill>
                  <a:srgbClr val="9E001A"/>
                </a:solidFill>
              </a:rPr>
              <a:t>26</a:t>
            </a:r>
            <a:r>
              <a:rPr lang="ru-RU" altLang="ru-RU" sz="1600"/>
              <a:t> регионов Российской Федерации и </a:t>
            </a:r>
            <a:r>
              <a:rPr lang="ru-RU" altLang="ru-RU" sz="1600" b="1">
                <a:solidFill>
                  <a:srgbClr val="9E001A"/>
                </a:solidFill>
              </a:rPr>
              <a:t>7</a:t>
            </a:r>
            <a:r>
              <a:rPr lang="ru-RU" altLang="ru-RU" sz="1600"/>
              <a:t> стран Дальнего и Ближнего Зарубежья</a:t>
            </a:r>
          </a:p>
        </p:txBody>
      </p:sp>
      <p:sp>
        <p:nvSpPr>
          <p:cNvPr id="43014" name="Прямоугольник 3"/>
          <p:cNvSpPr>
            <a:spLocks noChangeArrowheads="1"/>
          </p:cNvSpPr>
          <p:nvPr/>
        </p:nvSpPr>
        <p:spPr bwMode="auto">
          <a:xfrm>
            <a:off x="5897563" y="1943100"/>
            <a:ext cx="1998662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9E001A"/>
                </a:solidFill>
              </a:rPr>
              <a:t>65</a:t>
            </a:r>
            <a:r>
              <a:rPr lang="ru-RU" altLang="ru-RU" sz="1800"/>
              <a:t> докладов различных тематик</a:t>
            </a:r>
          </a:p>
        </p:txBody>
      </p:sp>
      <p:sp>
        <p:nvSpPr>
          <p:cNvPr id="43015" name="Прямоугольник 15"/>
          <p:cNvSpPr>
            <a:spLocks noChangeArrowheads="1"/>
          </p:cNvSpPr>
          <p:nvPr/>
        </p:nvSpPr>
        <p:spPr bwMode="auto">
          <a:xfrm>
            <a:off x="5153025" y="3679825"/>
            <a:ext cx="27432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600"/>
              <a:t>Более </a:t>
            </a:r>
            <a:r>
              <a:rPr lang="ru-RU" altLang="ru-RU" sz="1600" b="1">
                <a:solidFill>
                  <a:srgbClr val="9E001A"/>
                </a:solidFill>
              </a:rPr>
              <a:t>50</a:t>
            </a:r>
            <a:r>
              <a:rPr lang="ru-RU" altLang="ru-RU" sz="1600"/>
              <a:t> статей (тезисов) в электронном сборнике со знаком </a:t>
            </a:r>
            <a:r>
              <a:rPr lang="en-US" altLang="ru-RU" sz="1600"/>
              <a:t>ISBN</a:t>
            </a:r>
            <a:endParaRPr lang="ru-RU" altLang="ru-RU" sz="1600"/>
          </a:p>
        </p:txBody>
      </p:sp>
      <p:pic>
        <p:nvPicPr>
          <p:cNvPr id="37896" name="Picture 8" descr="Y:\Юбилей 2018\Фото с Юбилея\Пленарное заседание 26.09.2018\Юбилей ЦПО_полный архив\BZ4E472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100" y="4941888"/>
            <a:ext cx="1979613" cy="1319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7" name="Picture 9" descr="Y:\Юбилей 2018\Фото с Юбилея\Пленарное заседание 26.09.2018\Юбилей ЦПО_полный архив\BZ4E489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4946650"/>
            <a:ext cx="1978025" cy="1319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8" name="Picture 10" descr="Y:\Юбилей 2018\Фото с Юбилея\Пленарное заседание 26.09.2018\Юбилей ЦПО_полный архив\BZ4E498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8350" y="4953000"/>
            <a:ext cx="1946275" cy="1296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9" name="Picture 11" descr="Y:\Юбилей 2018\Фото с Юбилея\Пленарное заседание 26.09.2018\Юбилей ЦПО_полный архив\BZ4E5665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4953000"/>
            <a:ext cx="1943100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20" name="Прямоугольник 22"/>
          <p:cNvSpPr>
            <a:spLocks noChangeArrowheads="1"/>
          </p:cNvSpPr>
          <p:nvPr/>
        </p:nvSpPr>
        <p:spPr bwMode="auto">
          <a:xfrm>
            <a:off x="863600" y="3895725"/>
            <a:ext cx="1997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9E001A"/>
                </a:solidFill>
              </a:rPr>
              <a:t>14</a:t>
            </a:r>
            <a:r>
              <a:rPr lang="ru-RU" altLang="ru-RU" sz="1800"/>
              <a:t> сетевых партнеров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Задачи </a:t>
            </a:r>
          </a:p>
        </p:txBody>
      </p:sp>
      <p:sp>
        <p:nvSpPr>
          <p:cNvPr id="44035" name="Объект 2"/>
          <p:cNvSpPr>
            <a:spLocks noGrp="1"/>
          </p:cNvSpPr>
          <p:nvPr>
            <p:ph idx="1"/>
          </p:nvPr>
        </p:nvSpPr>
        <p:spPr>
          <a:xfrm>
            <a:off x="971550" y="1125538"/>
            <a:ext cx="7931150" cy="5256212"/>
          </a:xfrm>
        </p:spPr>
        <p:txBody>
          <a:bodyPr/>
          <a:lstStyle/>
          <a:p>
            <a:pPr>
              <a:buClr>
                <a:srgbClr val="00003E"/>
              </a:buClr>
            </a:pPr>
            <a:r>
              <a:rPr lang="ru-RU" altLang="ru-RU" sz="1800" smtClean="0"/>
              <a:t>Консолидация усилий и потенциала образовательных организаций ДПО  по выработке единой стратегии (стандартов качества) дополнительного профессионального образования специалистов со средним медицинским образованием</a:t>
            </a:r>
          </a:p>
          <a:p>
            <a:pPr>
              <a:buClr>
                <a:srgbClr val="00003E"/>
              </a:buClr>
            </a:pPr>
            <a:r>
              <a:rPr lang="ru-RU" altLang="ru-RU" sz="1800" smtClean="0"/>
              <a:t>Вхождение в Союз ДПО России для делегирования решения вопросов на государственном уровне</a:t>
            </a:r>
          </a:p>
          <a:p>
            <a:pPr>
              <a:buClr>
                <a:srgbClr val="00003E"/>
              </a:buClr>
            </a:pPr>
            <a:r>
              <a:rPr lang="ru-RU" altLang="ru-RU" sz="1800" smtClean="0"/>
              <a:t>Разработка программ ДПО на основе развивающихся профессиональных стандартов</a:t>
            </a:r>
          </a:p>
          <a:p>
            <a:pPr>
              <a:buClr>
                <a:srgbClr val="00003E"/>
              </a:buClr>
            </a:pPr>
            <a:r>
              <a:rPr lang="ru-RU" altLang="ru-RU" sz="1800" smtClean="0"/>
              <a:t>Развитие интегрированной системы непрерывного среднего медицинского профессионального образования</a:t>
            </a:r>
          </a:p>
          <a:p>
            <a:pPr>
              <a:buClr>
                <a:srgbClr val="00003E"/>
              </a:buClr>
            </a:pPr>
            <a:r>
              <a:rPr lang="ru-RU" altLang="ru-RU" sz="1800" smtClean="0"/>
              <a:t>Расширение сетевого партнерства в подготовке медицинского персонала на основе индивидуального подхода к профессионалам и работодателям</a:t>
            </a:r>
          </a:p>
          <a:p>
            <a:pPr>
              <a:buClr>
                <a:srgbClr val="00003E"/>
              </a:buClr>
            </a:pPr>
            <a:r>
              <a:rPr lang="ru-RU" altLang="ru-RU" sz="1800" smtClean="0"/>
              <a:t>Развитие инициатив по признанию качества ДПО, в т.ч. путем общественной аккредитации образовательных программ при поддержке ключевых партнеров СПб ЦПО ФМБА России </a:t>
            </a:r>
          </a:p>
          <a:p>
            <a:pPr>
              <a:buClr>
                <a:srgbClr val="00003E"/>
              </a:buClr>
            </a:pPr>
            <a:endParaRPr lang="ru-RU" altLang="ru-RU" sz="180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ъект 2"/>
          <p:cNvSpPr>
            <a:spLocks noGrp="1"/>
          </p:cNvSpPr>
          <p:nvPr>
            <p:ph sz="half" idx="4294967295"/>
          </p:nvPr>
        </p:nvSpPr>
        <p:spPr>
          <a:xfrm>
            <a:off x="323850" y="4506913"/>
            <a:ext cx="8424863" cy="1801812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altLang="ru-RU" b="1" i="1" smtClean="0">
                <a:solidFill>
                  <a:srgbClr val="9E001A"/>
                </a:solidFill>
              </a:rPr>
              <a:t>«Возьмемся за руки друзья, </a:t>
            </a:r>
            <a:br>
              <a:rPr lang="uk-UA" altLang="ru-RU" b="1" i="1" smtClean="0">
                <a:solidFill>
                  <a:srgbClr val="9E001A"/>
                </a:solidFill>
              </a:rPr>
            </a:br>
            <a:r>
              <a:rPr lang="uk-UA" altLang="ru-RU" b="1" i="1" smtClean="0">
                <a:solidFill>
                  <a:srgbClr val="9E001A"/>
                </a:solidFill>
              </a:rPr>
              <a:t>чтоб не пропасть поодиночке»</a:t>
            </a:r>
          </a:p>
          <a:p>
            <a:pPr marL="0" indent="0" algn="r">
              <a:buFont typeface="Arial" charset="0"/>
              <a:buNone/>
            </a:pPr>
            <a:r>
              <a:rPr lang="uk-UA" altLang="ru-RU" i="1" smtClean="0">
                <a:solidFill>
                  <a:srgbClr val="C00000"/>
                </a:solidFill>
              </a:rPr>
              <a:t>	</a:t>
            </a:r>
            <a:r>
              <a:rPr lang="uk-UA" altLang="ru-RU" sz="2400" smtClean="0"/>
              <a:t>Булат Окуджава</a:t>
            </a:r>
          </a:p>
        </p:txBody>
      </p:sp>
      <p:pic>
        <p:nvPicPr>
          <p:cNvPr id="46083" name="Picture 2" descr="http://bulat-okudzhava.ru/wp-content/gallery/gallery/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407988"/>
            <a:ext cx="3816350" cy="3889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000" smtClean="0"/>
              <a:t>Концепция 4П-медицины – новое направление развития здравоохранения (Лерой Худ)</a:t>
            </a: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2060"/>
              </a:buClr>
            </a:pPr>
            <a:r>
              <a:rPr lang="en-US" altLang="ru-RU" sz="2000" b="1" smtClean="0">
                <a:solidFill>
                  <a:srgbClr val="FF0000"/>
                </a:solidFill>
              </a:rPr>
              <a:t>Predictive</a:t>
            </a:r>
            <a:r>
              <a:rPr lang="en-US" altLang="ru-RU" sz="1800" smtClean="0"/>
              <a:t> </a:t>
            </a:r>
            <a:r>
              <a:rPr lang="ru-RU" altLang="ru-RU" sz="1800" smtClean="0"/>
              <a:t> (предиктивная ), прогнозирующая заболевания на основе индивидуальных особенностей генома (создание вероятностного прогноза здоровья на основании генетических исследований)</a:t>
            </a:r>
          </a:p>
          <a:p>
            <a:pPr>
              <a:buClr>
                <a:srgbClr val="002060"/>
              </a:buClr>
            </a:pPr>
            <a:r>
              <a:rPr lang="en-US" altLang="ru-RU" sz="2000" b="1" smtClean="0">
                <a:solidFill>
                  <a:srgbClr val="FF0000"/>
                </a:solidFill>
              </a:rPr>
              <a:t>Priventive</a:t>
            </a:r>
            <a:r>
              <a:rPr lang="en-US" altLang="ru-RU" sz="1800" smtClean="0"/>
              <a:t> </a:t>
            </a:r>
            <a:r>
              <a:rPr lang="ru-RU" altLang="ru-RU" sz="1800" smtClean="0"/>
              <a:t> (превентивная , профилактическая), работающая на опережение и позволяющая предотвращать появление заболеваний с помощью их профилактики, а также вакцин и препаратов для ремонта поврежденных генов</a:t>
            </a:r>
          </a:p>
          <a:p>
            <a:pPr>
              <a:buClr>
                <a:srgbClr val="002060"/>
              </a:buClr>
            </a:pPr>
            <a:r>
              <a:rPr lang="en-US" altLang="ru-RU" sz="2000" b="1" smtClean="0">
                <a:solidFill>
                  <a:srgbClr val="FF0000"/>
                </a:solidFill>
              </a:rPr>
              <a:t>Personalised</a:t>
            </a:r>
            <a:r>
              <a:rPr lang="en-US" altLang="ru-RU" sz="1800" smtClean="0"/>
              <a:t> </a:t>
            </a:r>
            <a:r>
              <a:rPr lang="ru-RU" altLang="ru-RU" sz="1800" smtClean="0"/>
              <a:t> (персонифицированная), основанная на индивидуальном подходе к каждому больному (создание уникального генетического паспорта для лечения и контроля  здоровья пациента)</a:t>
            </a:r>
          </a:p>
          <a:p>
            <a:pPr>
              <a:buClr>
                <a:srgbClr val="002060"/>
              </a:buClr>
            </a:pPr>
            <a:r>
              <a:rPr lang="en-US" altLang="ru-RU" sz="2000" b="1" smtClean="0">
                <a:solidFill>
                  <a:srgbClr val="FF0000"/>
                </a:solidFill>
              </a:rPr>
              <a:t>Participatory</a:t>
            </a:r>
            <a:r>
              <a:rPr lang="en-US" altLang="ru-RU" sz="1800" b="1" smtClean="0">
                <a:solidFill>
                  <a:srgbClr val="FF0000"/>
                </a:solidFill>
              </a:rPr>
              <a:t> </a:t>
            </a:r>
            <a:r>
              <a:rPr lang="ru-RU" altLang="ru-RU" sz="1800" b="1" smtClean="0">
                <a:solidFill>
                  <a:srgbClr val="FF0000"/>
                </a:solidFill>
              </a:rPr>
              <a:t> </a:t>
            </a:r>
            <a:r>
              <a:rPr lang="ru-RU" altLang="ru-RU" sz="1800" smtClean="0"/>
              <a:t>(партисипативная , партнерская), основанная на сотрудничестве медицинских специалистов и пациентов,  изменении роли пациента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/>
              <a:t>Инновации, которые могут изменить медицинскую деятельность </a:t>
            </a:r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250825" y="1052513"/>
            <a:ext cx="6265863" cy="5113337"/>
          </a:xfrm>
        </p:spPr>
        <p:txBody>
          <a:bodyPr/>
          <a:lstStyle/>
          <a:p>
            <a:pPr>
              <a:buClr>
                <a:srgbClr val="002060"/>
              </a:buClr>
            </a:pPr>
            <a:r>
              <a:rPr lang="ru-RU" altLang="ru-RU" sz="2000" smtClean="0"/>
              <a:t>Информатизация здравоохранения (обработка и хранение </a:t>
            </a:r>
            <a:br>
              <a:rPr lang="ru-RU" altLang="ru-RU" sz="2000" smtClean="0"/>
            </a:br>
            <a:r>
              <a:rPr lang="ru-RU" altLang="ru-RU" sz="2000" smtClean="0"/>
              <a:t>больших объемов данных)</a:t>
            </a:r>
          </a:p>
          <a:p>
            <a:pPr>
              <a:buClr>
                <a:srgbClr val="002060"/>
              </a:buClr>
            </a:pPr>
            <a:r>
              <a:rPr lang="ru-RU" altLang="ru-RU" sz="2000" smtClean="0"/>
              <a:t>3</a:t>
            </a:r>
            <a:r>
              <a:rPr lang="en-US" altLang="ru-RU" sz="2000" smtClean="0"/>
              <a:t>D </a:t>
            </a:r>
            <a:r>
              <a:rPr lang="ru-RU" altLang="ru-RU" sz="2000" smtClean="0"/>
              <a:t>печать, регенеративные и реконструктивные технологии</a:t>
            </a:r>
          </a:p>
          <a:p>
            <a:pPr>
              <a:buClr>
                <a:srgbClr val="002060"/>
              </a:buClr>
            </a:pPr>
            <a:r>
              <a:rPr lang="ru-RU" altLang="ru-RU" sz="2000" smtClean="0"/>
              <a:t>Персонифицированная медицина</a:t>
            </a:r>
          </a:p>
          <a:p>
            <a:pPr>
              <a:buClr>
                <a:srgbClr val="002060"/>
              </a:buClr>
            </a:pPr>
            <a:r>
              <a:rPr lang="ru-RU" altLang="ru-RU" sz="2000" smtClean="0"/>
              <a:t>Мобильные устройства для </a:t>
            </a:r>
            <a:br>
              <a:rPr lang="ru-RU" altLang="ru-RU" sz="2000" smtClean="0"/>
            </a:br>
            <a:r>
              <a:rPr lang="ru-RU" altLang="ru-RU" sz="2000" smtClean="0"/>
              <a:t>диагностики, мониторинга, </a:t>
            </a:r>
            <a:br>
              <a:rPr lang="ru-RU" altLang="ru-RU" sz="2000" smtClean="0"/>
            </a:br>
            <a:r>
              <a:rPr lang="ru-RU" altLang="ru-RU" sz="2000" smtClean="0"/>
              <a:t>коммуникаций </a:t>
            </a:r>
          </a:p>
          <a:p>
            <a:pPr>
              <a:buClr>
                <a:srgbClr val="002060"/>
              </a:buClr>
            </a:pPr>
            <a:r>
              <a:rPr lang="ru-RU" altLang="ru-RU" sz="2000" smtClean="0"/>
              <a:t>Новые материалы, лекарственные и диагностические препараты (нанотехнологии, биотехнологии)</a:t>
            </a:r>
          </a:p>
          <a:p>
            <a:pPr>
              <a:buClr>
                <a:srgbClr val="002060"/>
              </a:buClr>
            </a:pPr>
            <a:r>
              <a:rPr lang="ru-RU" altLang="ru-RU" sz="2000" b="1" smtClean="0"/>
              <a:t>Инновационные профессиональные роли (компетенции на стыке формальных и эмпирических наук)</a:t>
            </a:r>
          </a:p>
        </p:txBody>
      </p:sp>
      <p:pic>
        <p:nvPicPr>
          <p:cNvPr id="20485" name="Picture 5" descr="Картинки по запросу Информатизация здравоохранения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1125538"/>
            <a:ext cx="2233612" cy="1485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0487" name="Picture 7" descr="Картинки по запросу Информатизация здравоохранения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2779713"/>
            <a:ext cx="2233612" cy="1546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323850" y="4845050"/>
            <a:ext cx="3816350" cy="7207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3850" y="1484313"/>
            <a:ext cx="3816350" cy="7207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1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smtClean="0"/>
              <a:t>Эффекты от внедрения инновационных технологий в деятельность медсестер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95288" y="3121025"/>
            <a:ext cx="3816350" cy="7207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Дуга 2"/>
          <p:cNvSpPr/>
          <p:nvPr/>
        </p:nvSpPr>
        <p:spPr>
          <a:xfrm>
            <a:off x="-2159986" y="1432101"/>
            <a:ext cx="4319972" cy="4229147"/>
          </a:xfrm>
          <a:prstGeom prst="arc">
            <a:avLst>
              <a:gd name="adj1" fmla="val 16200000"/>
              <a:gd name="adj2" fmla="val 5397702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21" name="Прямоугольник 11"/>
          <p:cNvSpPr>
            <a:spLocks noChangeArrowheads="1"/>
          </p:cNvSpPr>
          <p:nvPr/>
        </p:nvSpPr>
        <p:spPr bwMode="auto">
          <a:xfrm>
            <a:off x="1908175" y="1628775"/>
            <a:ext cx="22558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Экономический</a:t>
            </a:r>
            <a:endParaRPr lang="ru-RU" altLang="ru-RU" sz="2000">
              <a:latin typeface="Arial" charset="0"/>
            </a:endParaRPr>
          </a:p>
        </p:txBody>
      </p:sp>
      <p:sp>
        <p:nvSpPr>
          <p:cNvPr id="13322" name="Прямоугольник 12"/>
          <p:cNvSpPr>
            <a:spLocks noChangeArrowheads="1"/>
          </p:cNvSpPr>
          <p:nvPr/>
        </p:nvSpPr>
        <p:spPr bwMode="auto">
          <a:xfrm>
            <a:off x="2268538" y="3297238"/>
            <a:ext cx="19827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Медицинский</a:t>
            </a:r>
          </a:p>
        </p:txBody>
      </p:sp>
      <p:sp>
        <p:nvSpPr>
          <p:cNvPr id="13323" name="Прямоугольник 13"/>
          <p:cNvSpPr>
            <a:spLocks noChangeArrowheads="1"/>
          </p:cNvSpPr>
          <p:nvPr/>
        </p:nvSpPr>
        <p:spPr bwMode="auto">
          <a:xfrm>
            <a:off x="2317750" y="5021263"/>
            <a:ext cx="1838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Социальный</a:t>
            </a:r>
          </a:p>
        </p:txBody>
      </p:sp>
      <p:sp>
        <p:nvSpPr>
          <p:cNvPr id="13324" name="Прямоугольник 2"/>
          <p:cNvSpPr>
            <a:spLocks noChangeArrowheads="1"/>
          </p:cNvSpPr>
          <p:nvPr/>
        </p:nvSpPr>
        <p:spPr bwMode="auto">
          <a:xfrm>
            <a:off x="4202113" y="1484313"/>
            <a:ext cx="48736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9E001A"/>
              </a:buClr>
              <a:buFontTx/>
              <a:buNone/>
            </a:pPr>
            <a:r>
              <a:rPr lang="ru-RU" altLang="ru-RU" sz="2000"/>
              <a:t>соотношение полученных результатов и произведенных затрат: расширение функций медсестер, удешевление услуги</a:t>
            </a:r>
          </a:p>
        </p:txBody>
      </p:sp>
      <p:sp>
        <p:nvSpPr>
          <p:cNvPr id="13325" name="Прямоугольник 9"/>
          <p:cNvSpPr>
            <a:spLocks noChangeArrowheads="1"/>
          </p:cNvSpPr>
          <p:nvPr/>
        </p:nvSpPr>
        <p:spPr bwMode="auto">
          <a:xfrm>
            <a:off x="4268788" y="3119438"/>
            <a:ext cx="45513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9E001A"/>
              </a:buClr>
              <a:buFontTx/>
              <a:buNone/>
            </a:pPr>
            <a:r>
              <a:rPr lang="ru-RU" altLang="ru-RU" sz="2000"/>
              <a:t>улучшение состояния, выздоровление, восстановление функций</a:t>
            </a:r>
          </a:p>
        </p:txBody>
      </p:sp>
      <p:sp>
        <p:nvSpPr>
          <p:cNvPr id="13326" name="Прямоугольник 10"/>
          <p:cNvSpPr>
            <a:spLocks noChangeArrowheads="1"/>
          </p:cNvSpPr>
          <p:nvPr/>
        </p:nvSpPr>
        <p:spPr bwMode="auto">
          <a:xfrm>
            <a:off x="4268788" y="4821238"/>
            <a:ext cx="4554537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9E001A"/>
              </a:buClr>
              <a:buFontTx/>
              <a:buNone/>
            </a:pPr>
            <a:r>
              <a:rPr lang="ru-RU" altLang="ru-RU" sz="2000"/>
              <a:t>возвращение  к труду и активной жизни в обществе, удовлетворенность медицинской помощью</a:t>
            </a:r>
          </a:p>
        </p:txBody>
      </p:sp>
      <p:pic>
        <p:nvPicPr>
          <p:cNvPr id="13327" name="Picture 24" descr="ÐÐ°ÑÑÐ¸Ð½ÐºÐ¸ Ð¿Ð¾ Ð·Ð°Ð¿ÑÐ¾ÑÑ ÑÑÑÐµÐ»ÐºÐ° Ð² Ð´Ð¸Ð½Ð°Ð¼Ð¸ÐºÐ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554288"/>
            <a:ext cx="1254125" cy="188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3"/>
          <p:cNvSpPr>
            <a:spLocks noGrp="1"/>
          </p:cNvSpPr>
          <p:nvPr>
            <p:ph type="title"/>
          </p:nvPr>
        </p:nvSpPr>
        <p:spPr>
          <a:xfrm>
            <a:off x="214313" y="115888"/>
            <a:ext cx="8086725" cy="695325"/>
          </a:xfrm>
        </p:spPr>
        <p:txBody>
          <a:bodyPr/>
          <a:lstStyle/>
          <a:p>
            <a:r>
              <a:rPr lang="ru-RU" altLang="ru-RU" sz="2800" smtClean="0"/>
              <a:t>Современные требования к высококвалифицированным кадрам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196975"/>
            <a:ext cx="8801100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Прямоугольник 5"/>
          <p:cNvSpPr>
            <a:spLocks noChangeArrowheads="1"/>
          </p:cNvSpPr>
          <p:nvPr/>
        </p:nvSpPr>
        <p:spPr bwMode="auto">
          <a:xfrm>
            <a:off x="234950" y="5949950"/>
            <a:ext cx="8064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600">
              <a:solidFill>
                <a:srgbClr val="00003E"/>
              </a:solidFill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>
                <a:solidFill>
                  <a:srgbClr val="00003E"/>
                </a:solidFill>
                <a:ea typeface="Verdana" pitchFamily="34" charset="0"/>
                <a:cs typeface="Verdana" pitchFamily="34" charset="0"/>
              </a:rPr>
              <a:t>*Дорожная карта АНО «Агентство стратегических инициатив»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3"/>
          <p:cNvSpPr>
            <a:spLocks noGrp="1"/>
          </p:cNvSpPr>
          <p:nvPr>
            <p:ph type="title"/>
          </p:nvPr>
        </p:nvSpPr>
        <p:spPr>
          <a:xfrm>
            <a:off x="214313" y="142875"/>
            <a:ext cx="8102600" cy="693738"/>
          </a:xfrm>
        </p:spPr>
        <p:txBody>
          <a:bodyPr/>
          <a:lstStyle/>
          <a:p>
            <a:r>
              <a:rPr lang="ru-RU" altLang="ru-RU" sz="2800" smtClean="0"/>
              <a:t>Перспективы мирового образования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079500"/>
            <a:ext cx="8353425" cy="509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Прямоугольник 1"/>
          <p:cNvSpPr>
            <a:spLocks noChangeArrowheads="1"/>
          </p:cNvSpPr>
          <p:nvPr/>
        </p:nvSpPr>
        <p:spPr bwMode="auto">
          <a:xfrm>
            <a:off x="179388" y="6184900"/>
            <a:ext cx="51863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>
                <a:solidFill>
                  <a:srgbClr val="00003E"/>
                </a:solidFill>
              </a:rPr>
              <a:t>(Форсайт образования 2030,Сколково)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иугольник 1"/>
          <p:cNvSpPr/>
          <p:nvPr/>
        </p:nvSpPr>
        <p:spPr>
          <a:xfrm>
            <a:off x="323850" y="5588000"/>
            <a:ext cx="8569325" cy="504825"/>
          </a:xfrm>
          <a:prstGeom prst="homePlate">
            <a:avLst/>
          </a:prstGeom>
          <a:gradFill flip="none" rotWithShape="1">
            <a:gsLst>
              <a:gs pos="29000">
                <a:schemeClr val="accent2">
                  <a:lumMod val="75000"/>
                </a:schemeClr>
              </a:gs>
              <a:gs pos="0">
                <a:schemeClr val="tx2">
                  <a:lumMod val="75000"/>
                </a:schemeClr>
              </a:gs>
              <a:gs pos="68000">
                <a:schemeClr val="accent3">
                  <a:lumMod val="75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2010		          2015		2020	           2025	2030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750" y="1700213"/>
            <a:ext cx="1728788" cy="13684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>
                <a:solidFill>
                  <a:srgbClr val="002060"/>
                </a:solidFill>
                <a:latin typeface="Verdana" pitchFamily="34" charset="0"/>
                <a:cs typeface="Arial" charset="0"/>
              </a:rPr>
              <a:t>Этап 1 </a:t>
            </a:r>
            <a:br>
              <a:rPr lang="ru-RU" sz="1600">
                <a:solidFill>
                  <a:srgbClr val="002060"/>
                </a:solidFill>
                <a:latin typeface="Verdana" pitchFamily="34" charset="0"/>
                <a:cs typeface="Arial" charset="0"/>
              </a:rPr>
            </a:br>
            <a:r>
              <a:rPr lang="ru-RU" sz="1600">
                <a:solidFill>
                  <a:srgbClr val="002060"/>
                </a:solidFill>
                <a:latin typeface="Verdana" pitchFamily="34" charset="0"/>
                <a:cs typeface="Arial" charset="0"/>
              </a:rPr>
              <a:t>(2010-13): «Закрытие дырок»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68538" y="1700213"/>
            <a:ext cx="1871662" cy="13684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rgbClr val="002060"/>
                </a:solidFill>
                <a:latin typeface="Verdana" pitchFamily="34" charset="0"/>
                <a:cs typeface="Arial" charset="0"/>
              </a:rPr>
              <a:t>Этап 2</a:t>
            </a:r>
            <a:br>
              <a:rPr lang="ru-RU" sz="1600" dirty="0">
                <a:solidFill>
                  <a:srgbClr val="002060"/>
                </a:solidFill>
                <a:latin typeface="Verdana" pitchFamily="34" charset="0"/>
                <a:cs typeface="Arial" charset="0"/>
              </a:rPr>
            </a:br>
            <a:r>
              <a:rPr lang="ru-RU" sz="1600" dirty="0">
                <a:solidFill>
                  <a:srgbClr val="002060"/>
                </a:solidFill>
                <a:latin typeface="Verdana" pitchFamily="34" charset="0"/>
                <a:cs typeface="Arial" charset="0"/>
              </a:rPr>
              <a:t>(2013-17): «Запрос на практичность»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40200" y="1700213"/>
            <a:ext cx="1728788" cy="13684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>
                <a:solidFill>
                  <a:srgbClr val="002060"/>
                </a:solidFill>
                <a:latin typeface="Verdana" pitchFamily="34" charset="0"/>
                <a:cs typeface="Arial" charset="0"/>
              </a:rPr>
              <a:t>Этап 3 </a:t>
            </a:r>
            <a:br>
              <a:rPr lang="ru-RU" sz="1600">
                <a:solidFill>
                  <a:srgbClr val="002060"/>
                </a:solidFill>
                <a:latin typeface="Verdana" pitchFamily="34" charset="0"/>
                <a:cs typeface="Arial" charset="0"/>
              </a:rPr>
            </a:br>
            <a:r>
              <a:rPr lang="ru-RU" sz="1600">
                <a:solidFill>
                  <a:srgbClr val="002060"/>
                </a:solidFill>
                <a:latin typeface="Verdana" pitchFamily="34" charset="0"/>
                <a:cs typeface="Arial" charset="0"/>
              </a:rPr>
              <a:t>(2017-2022): Альтернативы набирают силу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868988" y="1700213"/>
            <a:ext cx="2808287" cy="13684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>
                <a:solidFill>
                  <a:schemeClr val="tx1"/>
                </a:solidFill>
                <a:latin typeface="Verdana" pitchFamily="34" charset="0"/>
                <a:cs typeface="Arial" charset="0"/>
              </a:rPr>
              <a:t>Этап 4 (2022-2030): </a:t>
            </a:r>
            <a:br>
              <a:rPr lang="ru-RU" sz="1600">
                <a:solidFill>
                  <a:schemeClr val="tx1"/>
                </a:solidFill>
                <a:latin typeface="Verdana" pitchFamily="34" charset="0"/>
                <a:cs typeface="Arial" charset="0"/>
              </a:rPr>
            </a:br>
            <a:r>
              <a:rPr lang="ru-RU" sz="1600">
                <a:solidFill>
                  <a:schemeClr val="tx1"/>
                </a:solidFill>
                <a:latin typeface="Verdana" pitchFamily="34" charset="0"/>
                <a:cs typeface="Arial" charset="0"/>
              </a:rPr>
              <a:t>Слом / ликвидация традиционных моделей образовательной системы</a:t>
            </a:r>
          </a:p>
        </p:txBody>
      </p:sp>
      <p:sp>
        <p:nvSpPr>
          <p:cNvPr id="16391" name="Прямоугольник 9"/>
          <p:cNvSpPr>
            <a:spLocks noChangeArrowheads="1"/>
          </p:cNvSpPr>
          <p:nvPr/>
        </p:nvSpPr>
        <p:spPr bwMode="auto">
          <a:xfrm>
            <a:off x="431800" y="3506788"/>
            <a:ext cx="4572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Максимум внимания государства и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профессионального  сообщества к наступающим изменениям</a:t>
            </a:r>
          </a:p>
        </p:txBody>
      </p:sp>
      <p:sp>
        <p:nvSpPr>
          <p:cNvPr id="16392" name="Прямоугольник 10"/>
          <p:cNvSpPr>
            <a:spLocks noChangeArrowheads="1"/>
          </p:cNvSpPr>
          <p:nvPr/>
        </p:nvSpPr>
        <p:spPr bwMode="auto">
          <a:xfrm>
            <a:off x="3813175" y="4868863"/>
            <a:ext cx="48244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Максимум бизнес-возможностей </a:t>
            </a:r>
            <a:br>
              <a:rPr lang="ru-RU" altLang="ru-RU" sz="1800"/>
            </a:br>
            <a:r>
              <a:rPr lang="ru-RU" altLang="ru-RU" sz="1800"/>
              <a:t>нового сектора</a:t>
            </a:r>
          </a:p>
        </p:txBody>
      </p:sp>
      <p:sp>
        <p:nvSpPr>
          <p:cNvPr id="16393" name="Прямоугольник 11"/>
          <p:cNvSpPr>
            <a:spLocks noChangeArrowheads="1"/>
          </p:cNvSpPr>
          <p:nvPr/>
        </p:nvSpPr>
        <p:spPr bwMode="auto">
          <a:xfrm>
            <a:off x="466725" y="1084263"/>
            <a:ext cx="82819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v"/>
              <a:defRPr sz="3200">
                <a:solidFill>
                  <a:srgbClr val="002060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002060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2060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2060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2060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/>
              <a:t>Этапы трансформации образовательных институтов</a:t>
            </a:r>
          </a:p>
        </p:txBody>
      </p:sp>
      <p:sp>
        <p:nvSpPr>
          <p:cNvPr id="13" name="Левая фигурная скобка 12"/>
          <p:cNvSpPr/>
          <p:nvPr/>
        </p:nvSpPr>
        <p:spPr>
          <a:xfrm rot="16200000">
            <a:off x="2591594" y="1023144"/>
            <a:ext cx="431800" cy="4535488"/>
          </a:xfrm>
          <a:prstGeom prst="leftBrace">
            <a:avLst>
              <a:gd name="adj1" fmla="val 33350"/>
              <a:gd name="adj2" fmla="val 47832"/>
            </a:avLst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Левая фигурная скобка 14"/>
          <p:cNvSpPr/>
          <p:nvPr/>
        </p:nvSpPr>
        <p:spPr>
          <a:xfrm rot="16200000">
            <a:off x="6112670" y="2313781"/>
            <a:ext cx="385762" cy="4619625"/>
          </a:xfrm>
          <a:prstGeom prst="leftBrace">
            <a:avLst>
              <a:gd name="adj1" fmla="val 33350"/>
              <a:gd name="adj2" fmla="val 44882"/>
            </a:avLst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396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smtClean="0"/>
              <a:t>Форсайт Образование 2030: </a:t>
            </a:r>
            <a:br>
              <a:rPr lang="ru-RU" altLang="ru-RU" sz="2800" smtClean="0"/>
            </a:br>
            <a:r>
              <a:rPr lang="ru-RU" altLang="ru-RU" sz="2800" smtClean="0"/>
              <a:t>дорожные карты будущего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4af3436c429e8c44d62e2366643b1ee47c7d4c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3973</TotalTime>
  <Words>1708</Words>
  <Application>Microsoft Office PowerPoint</Application>
  <PresentationFormat>Экран (4:3)</PresentationFormat>
  <Paragraphs>331</Paragraphs>
  <Slides>37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9" baseType="lpstr">
      <vt:lpstr>Тема Office</vt:lpstr>
      <vt:lpstr>Диаграмма Microsoft Excel</vt:lpstr>
      <vt:lpstr>Сетевое партнерство и  международные проекты  как инструменты развития ДПО</vt:lpstr>
      <vt:lpstr>История  ФГБОУ ДПО СПб ЦПО ФМБА России</vt:lpstr>
      <vt:lpstr>Стратегия оптимизации здравоохранения  </vt:lpstr>
      <vt:lpstr>Концепция 4П-медицины – новое направление развития здравоохранения (Лерой Худ)</vt:lpstr>
      <vt:lpstr>Инновации, которые могут изменить медицинскую деятельность </vt:lpstr>
      <vt:lpstr>Эффекты от внедрения инновационных технологий в деятельность медсестер</vt:lpstr>
      <vt:lpstr>Современные требования к высококвалифицированным кадрам</vt:lpstr>
      <vt:lpstr>Перспективы мирового образования</vt:lpstr>
      <vt:lpstr>Форсайт Образование 2030:  дорожные карты будущего</vt:lpstr>
      <vt:lpstr>Надпрофессиональные навыки  в профессиях медицины будущего </vt:lpstr>
      <vt:lpstr> Вызовы поиска новых моделей  в сфере образования</vt:lpstr>
      <vt:lpstr>Трансформирование системы ДПО</vt:lpstr>
      <vt:lpstr>Рабочая группа по разработке Концепции непрерывного медицинского образования специалистов со средним медицинским и фармацевтическим образованием в РФ</vt:lpstr>
      <vt:lpstr>Результаты  Пилотного исследования</vt:lpstr>
      <vt:lpstr>Результаты  Пилотного исследования</vt:lpstr>
      <vt:lpstr>Выводы</vt:lpstr>
      <vt:lpstr>Условия для непрерывного профессионального развития кадров в здравоохранении</vt:lpstr>
      <vt:lpstr>Сетевое партнерство в ДПО</vt:lpstr>
      <vt:lpstr>Образовательная  услуга ДПО сегодня – основные риски</vt:lpstr>
      <vt:lpstr>Как выглядит рынок ДПО в сфере медицинского образования?</vt:lpstr>
      <vt:lpstr>Сфера сетевого партнерства СПб ЦПО</vt:lpstr>
      <vt:lpstr>Сетевые партнеры  ФГБОУ ДПО СПб ЦПО ФМБА России</vt:lpstr>
      <vt:lpstr>Сетевые партнеры  ФГБОУ ДПО СПб ЦПО ФМБА России</vt:lpstr>
      <vt:lpstr>Вакцинопрофилактика - модульная программа повышения квалификации (16-72 часа)</vt:lpstr>
      <vt:lpstr>Тенденции развития программы Вакцинопрофилактика за счет сетевого партнерства</vt:lpstr>
      <vt:lpstr>Признание качества программы</vt:lpstr>
      <vt:lpstr>Сетевое сотрудничество: реализация совместных образовательных программ</vt:lpstr>
      <vt:lpstr>Презентация PowerPoint</vt:lpstr>
      <vt:lpstr>Российско-финское партнерство</vt:lpstr>
      <vt:lpstr>Российско-финляндский семинар со стажировкой в Университете прикладных наук Юго-Восточной Финляндии в городах Миккели, Савонлинна и Котка</vt:lpstr>
      <vt:lpstr>Изучение международного опыта. Проектная деятельность организации</vt:lpstr>
      <vt:lpstr> Опыт внедрения накопительной системы  на уровне ФМБА и регионов</vt:lpstr>
      <vt:lpstr>Сотрудничество с союзом ДПО</vt:lpstr>
      <vt:lpstr>Внедрение профессиональных стандартов</vt:lpstr>
      <vt:lpstr>Всероссийская научно-практическая конференция с международным участием </vt:lpstr>
      <vt:lpstr>Задачи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Sveta</cp:lastModifiedBy>
  <cp:revision>248</cp:revision>
  <cp:lastPrinted>2017-11-22T15:43:04Z</cp:lastPrinted>
  <dcterms:created xsi:type="dcterms:W3CDTF">2013-09-19T11:15:39Z</dcterms:created>
  <dcterms:modified xsi:type="dcterms:W3CDTF">2018-11-02T13:25:01Z</dcterms:modified>
</cp:coreProperties>
</file>