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B00000"/>
    <a:srgbClr val="DA0000"/>
    <a:srgbClr val="E98D05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07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1.430021288925855E-2"/>
                  <c:y val="-3.9932669954910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9722813581273872E-2"/>
                  <c:y val="-5.32435599398808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600425778517125E-2"/>
                  <c:y val="-5.65712824361234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500" b="1">
                    <a:solidFill>
                      <a:srgbClr val="0066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Лист1!$A$5:$A$7</c:f>
              <c:strCache>
                <c:ptCount val="3"/>
                <c:pt idx="0">
                  <c:v>1 попытка</c:v>
                </c:pt>
                <c:pt idx="1">
                  <c:v>2 попытка</c:v>
                </c:pt>
                <c:pt idx="2">
                  <c:v>3 попытка </c:v>
                </c:pt>
              </c:strCache>
            </c:strRef>
          </c:cat>
          <c:val>
            <c:numRef>
              <c:f>Лист1!$B$5:$B$7</c:f>
              <c:numCache>
                <c:formatCode>0.0%</c:formatCode>
                <c:ptCount val="3"/>
                <c:pt idx="0" formatCode="0%">
                  <c:v>0.81</c:v>
                </c:pt>
                <c:pt idx="1">
                  <c:v>0.15100000000000013</c:v>
                </c:pt>
                <c:pt idx="2">
                  <c:v>2.4000000000000021E-2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6416256"/>
        <c:axId val="46417792"/>
        <c:axId val="0"/>
      </c:bar3DChart>
      <c:catAx>
        <c:axId val="46416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>
                <a:solidFill>
                  <a:srgbClr val="006600"/>
                </a:solidFill>
              </a:defRPr>
            </a:pPr>
            <a:endParaRPr lang="ru-RU"/>
          </a:p>
        </c:txPr>
        <c:crossAx val="46417792"/>
        <c:crosses val="autoZero"/>
        <c:auto val="1"/>
        <c:lblAlgn val="ctr"/>
        <c:lblOffset val="100"/>
        <c:noMultiLvlLbl val="0"/>
      </c:catAx>
      <c:valAx>
        <c:axId val="464177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ru-RU"/>
          </a:p>
        </c:txPr>
        <c:crossAx val="46416256"/>
        <c:crosses val="autoZero"/>
        <c:crossBetween val="between"/>
        <c:majorUnit val="0.2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3E71B-5320-44D6-BB35-D6C58D7683EC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90054-A90D-47BA-9440-A4078F5AB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70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37605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72914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45164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9793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06970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22025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18795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3536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2288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62854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6626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jpeg"/><Relationship Id="rId7" Type="http://schemas.openxmlformats.org/officeDocument/2006/relationships/image" Target="../media/image57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0.jpeg"/><Relationship Id="rId7" Type="http://schemas.openxmlformats.org/officeDocument/2006/relationships/image" Target="../media/image3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2.jpeg"/><Relationship Id="rId4" Type="http://schemas.openxmlformats.org/officeDocument/2006/relationships/image" Target="../media/image61.jpeg"/><Relationship Id="rId9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203848" y="1988840"/>
            <a:ext cx="5940152" cy="2800767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РАЗВИТИЕ СЕСТРИНСКОЙ ПРАКТИКИ </a:t>
            </a:r>
          </a:p>
          <a:p>
            <a:pPr algn="ctr">
              <a:lnSpc>
                <a:spcPct val="110000"/>
              </a:lnSpc>
            </a:pP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И СТРАТЕГИЧЕСКИЕ ПЕРСПЕКТИВЫ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ÐÐ»Ð°Ð²Ð½Ð°Ñ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Sveta\Desktop\21853927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74301" y="116632"/>
            <a:ext cx="5634203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Межрегиональная научно-практическая конференция с международным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участием «Кадры для современного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здравоохранения. Медицинское образование </a:t>
            </a:r>
          </a:p>
          <a:p>
            <a:pPr algn="ctr">
              <a:lnSpc>
                <a:spcPct val="110000"/>
              </a:lnSpc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 качество медицинской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помощи» 26 октября 2018 г., г. Омск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70927" y="5273913"/>
            <a:ext cx="63655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ru-RU" sz="2000" b="1" i="1" dirty="0">
                <a:solidFill>
                  <a:srgbClr val="006600"/>
                </a:solidFill>
              </a:rPr>
              <a:t>О.А. Бучко, </a:t>
            </a:r>
          </a:p>
          <a:p>
            <a:pPr algn="r"/>
            <a:r>
              <a:rPr lang="ru-RU" sz="2000" b="1" i="1" dirty="0">
                <a:solidFill>
                  <a:srgbClr val="006600"/>
                </a:solidFill>
              </a:rPr>
              <a:t>вице-президент ОПСА,</a:t>
            </a:r>
          </a:p>
          <a:p>
            <a:pPr algn="r"/>
            <a:r>
              <a:rPr lang="ru-RU" sz="2000" b="1" i="1" dirty="0">
                <a:solidFill>
                  <a:srgbClr val="006600"/>
                </a:solidFill>
              </a:rPr>
              <a:t>председатель </a:t>
            </a:r>
            <a:r>
              <a:rPr lang="ru-RU" sz="2000" b="1" i="1" dirty="0" err="1">
                <a:solidFill>
                  <a:srgbClr val="006600"/>
                </a:solidFill>
              </a:rPr>
              <a:t>аккредитационной</a:t>
            </a:r>
            <a:r>
              <a:rPr lang="ru-RU" sz="2000" b="1" i="1" dirty="0">
                <a:solidFill>
                  <a:srgbClr val="006600"/>
                </a:solidFill>
              </a:rPr>
              <a:t> </a:t>
            </a:r>
            <a:r>
              <a:rPr lang="ru-RU" sz="2000" b="1" i="1" dirty="0" smtClean="0">
                <a:solidFill>
                  <a:srgbClr val="006600"/>
                </a:solidFill>
              </a:rPr>
              <a:t>комиссии </a:t>
            </a:r>
          </a:p>
          <a:p>
            <a:pPr algn="r"/>
            <a:r>
              <a:rPr lang="ru-RU" sz="2000" b="1" i="1" dirty="0" smtClean="0">
                <a:solidFill>
                  <a:srgbClr val="006600"/>
                </a:solidFill>
              </a:rPr>
              <a:t>МЗ </a:t>
            </a:r>
            <a:r>
              <a:rPr lang="ru-RU" sz="2000" b="1" i="1" dirty="0">
                <a:solidFill>
                  <a:srgbClr val="006600"/>
                </a:solidFill>
              </a:rPr>
              <a:t>РФ в Омской области</a:t>
            </a:r>
          </a:p>
        </p:txBody>
      </p:sp>
      <p:pic>
        <p:nvPicPr>
          <p:cNvPr id="13" name="Picture 2" descr="K:\ФОТОКОНКУРС для оценки\6 ТУБЕРКУЛЕЗ\ИВАНОВО КУДРЯШОВА ТУБЕРКУЛЕЗ (1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2952328" cy="443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63156051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17634"/>
            <a:ext cx="8748464" cy="763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4000" b="1" dirty="0" smtClean="0">
                <a:solidFill>
                  <a:schemeClr val="bg1"/>
                </a:solidFill>
              </a:rPr>
              <a:t>КАСКАДНЫЙ МЕТОД ОБУЧЕНИЯ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23554" name="Picture 2" descr="http://www.opsa.info/img/images/mezhdunarodnyy-seminar-pervyy-den-10-07-07-g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2159161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8" descr="http://www.opsa.info/img/images/predstavlenie-dizayna-issledovaniya-yaschenko-m-a-ok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216024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Документы\ОПСА\15. Проекты\Международный проект по онкологии 2014г\Семинары для медсестер в рамках международного проекта\Ларионова Е.В. оценка тошноты и рвоты.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2116308" cy="1440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D:\Фотоальбом\2015 г\Семинар по онкологии Научно обосн. методы поддержки больных 27-29.05.15\Отобранные фото\День первый 27 мая 2015 г\28. Первый день семинара. Е. А. Горкун. Мастер-класс Постановка периф. вен. катетер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556792"/>
            <a:ext cx="2124743" cy="1416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:\Документы\МСМ\Проекты\ТБ-МЛУ-ТБ\Фотоальбом\03. Семинары в учреждениях\07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216024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D:\Фотоальбом\2010 г\Семинары по лидерству в учреждениях ЗО\Балацан Г.А. Калачинская ЦРБ\SAM_1271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284984"/>
            <a:ext cx="216024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D:\Фотоальбом\2010 г\14. III регион. семинар Лидерство в переговорах 25-28.05.10 Омск\1 день\DSC08120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1944216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D:\Фотоальбом\2014 г\04. Защита сестринских исследований 14.03.14\Фотографии на сайт\34. Вручение свидетельств участникам проекта 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941168"/>
            <a:ext cx="2160240" cy="1434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D:\Фотоальбом\2014 г\04. Защита сестринских исследований 14.03.14\Фотографии на сайт\41. Команда исследователей ГВВ 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941168"/>
            <a:ext cx="2168183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1" name="Picture 7" descr="D:\Фотоальбом\2014 г\04. Защита сестринских исследований 14.03.14\Фотографии на сайт\42. Команда исследователей ГКБ № 1 им. Кабанова А.Н. 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941168"/>
            <a:ext cx="2160240" cy="1434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D:\Фотоальбом\2014 г\04. Защита сестринских исследований 14.03.14\Фотографии на сайт\38. Команда исследователей ГК БСМП № 1 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941168"/>
            <a:ext cx="2168352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 descr="D:\Документы\ОПСА\16. Тренинг - курсы\2016\Тренинг-курс Обуч. каскад. методом Совр. техн. при провед. инфуз. терап 1-29.02.16\Отчеты\6. Большереченская ЦРБ Чугаева З.П., Родионова Т.А\Фото\DSCN1728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284984"/>
            <a:ext cx="2026893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7164288" cy="561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ПРИМЕРЫ СЕСТРИНСКОЙ ПРАКТИКИ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1267" y="1610791"/>
            <a:ext cx="5435229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61938" indent="-261938">
              <a:spcAft>
                <a:spcPts val="2400"/>
              </a:spcAft>
              <a:buFontTx/>
              <a:buChar char="-"/>
            </a:pPr>
            <a:r>
              <a:rPr lang="ru-RU" sz="2400" b="1" i="1" dirty="0" smtClean="0">
                <a:solidFill>
                  <a:srgbClr val="006600"/>
                </a:solidFill>
              </a:rPr>
              <a:t>Клименок М.А. </a:t>
            </a:r>
            <a:r>
              <a:rPr lang="ru-RU" sz="2400" b="1" dirty="0" smtClean="0">
                <a:solidFill>
                  <a:srgbClr val="006600"/>
                </a:solidFill>
              </a:rPr>
              <a:t>«Раннее начало физической активности и обучения пациентов после ампутации нижних конечностей»</a:t>
            </a:r>
          </a:p>
          <a:p>
            <a:pPr marL="261938" indent="-261938">
              <a:spcAft>
                <a:spcPts val="2400"/>
              </a:spcAft>
            </a:pPr>
            <a:endParaRPr lang="ru-RU" sz="2400" b="1" dirty="0" smtClean="0">
              <a:solidFill>
                <a:srgbClr val="006600"/>
              </a:solidFill>
            </a:endParaRPr>
          </a:p>
          <a:p>
            <a:pPr marL="261938" indent="-261938">
              <a:spcAft>
                <a:spcPts val="2400"/>
              </a:spcAft>
              <a:buFontTx/>
              <a:buChar char="-"/>
            </a:pPr>
            <a:r>
              <a:rPr lang="ru-RU" sz="2400" b="1" i="1" dirty="0" smtClean="0">
                <a:solidFill>
                  <a:srgbClr val="006600"/>
                </a:solidFill>
              </a:rPr>
              <a:t>Ященко М.А. </a:t>
            </a:r>
            <a:r>
              <a:rPr lang="ru-RU" sz="2400" b="1" dirty="0" smtClean="0">
                <a:solidFill>
                  <a:srgbClr val="006600"/>
                </a:solidFill>
              </a:rPr>
              <a:t>«Новая роль медицинской сестры – обучение членов семьи уходу за тяжелобольным пациентом»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63888" y="1700808"/>
            <a:ext cx="244800" cy="24600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635896" y="4581128"/>
            <a:ext cx="244800" cy="24600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F:\Документы\ОПСА\Конференция по кадрам 26.10\Презентации\Сборник ВОЗ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10791"/>
            <a:ext cx="3166628" cy="4346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Документы\Эмблемы\Всемир. и междунар. организации\ВОЗ\ВО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1043608" cy="925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1" y="188640"/>
            <a:ext cx="9129779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ВЫСШЕЕ СЕСТРИНСКОЕ ОБРАЗОВАНИЕ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342" y="1600344"/>
            <a:ext cx="325015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6600"/>
                </a:solidFill>
              </a:rPr>
              <a:t>отсутствует магистратура</a:t>
            </a:r>
            <a:endParaRPr lang="ru-RU" sz="2600" b="1" dirty="0">
              <a:solidFill>
                <a:srgbClr val="0066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544" y="4872642"/>
            <a:ext cx="281810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6600"/>
                </a:solidFill>
              </a:rPr>
              <a:t>отменена очно-заочная форма обучения</a:t>
            </a:r>
            <a:endParaRPr lang="ru-RU" sz="26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31868" y="4725144"/>
            <a:ext cx="281810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6600"/>
                </a:solidFill>
              </a:rPr>
              <a:t>отсутствует факультет ВСО на базе ОмГМУ</a:t>
            </a:r>
            <a:endParaRPr lang="ru-RU" sz="2600" b="1" dirty="0">
              <a:solidFill>
                <a:srgbClr val="0066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7504" y="5333511"/>
            <a:ext cx="3096344" cy="0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228184" y="2046620"/>
            <a:ext cx="2376264" cy="18657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622454" y="2056556"/>
            <a:ext cx="618796" cy="485140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249243" y="5163623"/>
            <a:ext cx="2715245" cy="18658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54864" y="4901451"/>
            <a:ext cx="721959" cy="286622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2635067" y="2520183"/>
            <a:ext cx="3888084" cy="2431772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9525">
            <a:solidFill>
              <a:srgbClr val="0066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36512" y="1556792"/>
            <a:ext cx="367240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6600"/>
                </a:solidFill>
              </a:rPr>
              <a:t>ограничено число программ </a:t>
            </a:r>
            <a:r>
              <a:rPr lang="ru-RU" sz="2600" b="1" dirty="0" err="1" smtClean="0">
                <a:solidFill>
                  <a:srgbClr val="006600"/>
                </a:solidFill>
              </a:rPr>
              <a:t>бакалавриата</a:t>
            </a:r>
            <a:endParaRPr lang="ru-RU" sz="2600" b="1" dirty="0">
              <a:solidFill>
                <a:srgbClr val="0066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1520" y="2040229"/>
            <a:ext cx="3096344" cy="0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endCxn id="9" idx="1"/>
          </p:cNvCxnSpPr>
          <p:nvPr/>
        </p:nvCxnSpPr>
        <p:spPr>
          <a:xfrm>
            <a:off x="3303944" y="2051468"/>
            <a:ext cx="448866" cy="446945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3710078" y="2462386"/>
            <a:ext cx="291790" cy="24600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402424" y="2520183"/>
            <a:ext cx="291790" cy="24600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3174442" y="4951955"/>
            <a:ext cx="592882" cy="378281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3705251" y="4705946"/>
            <a:ext cx="291790" cy="24600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368569" y="4730667"/>
            <a:ext cx="291790" cy="24600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9144000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НЕПРЕРЫВНОЕ  МЕДИЦИНСКОЕ ОБРАЗОВАНИЕ 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0482" name="Picture 2" descr="F:\Документы\ОПСА\Конференция по кадрам 26.10\Фото\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4392488" cy="2564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F:\Документы\ОПСА\Конференция по кадрам 26.10\Фото\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05064"/>
            <a:ext cx="4392488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F:\Документы\ОПСА\Конференция по кадрам 26.10\Фото\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340768"/>
            <a:ext cx="4397633" cy="2557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D:\Документы\Эмблемы\ОПСА\эмблема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100811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D:\Документы\ОПСА\12. Конференции\2018 г\26.10.2018 г. МНПК Кадры для совр. здрав\Логотип ЦПК РЗ\logo2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916832"/>
            <a:ext cx="1324855" cy="1224136"/>
          </a:xfrm>
          <a:prstGeom prst="rect">
            <a:avLst/>
          </a:prstGeom>
          <a:noFill/>
        </p:spPr>
      </p:pic>
      <p:pic>
        <p:nvPicPr>
          <p:cNvPr id="9" name="Рисунок 8" descr="D:\Документы\Эмблемы\РАМС и регион. ассоциации\1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1844824"/>
            <a:ext cx="1440160" cy="1368152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188640"/>
            <a:ext cx="51845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4000" b="1" dirty="0" smtClean="0">
                <a:solidFill>
                  <a:schemeClr val="bg1"/>
                </a:solidFill>
              </a:rPr>
              <a:t>ВМЕСТЕ МЫ СИЛА!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19458" name="Picture 2" descr="http://www.opsa.info/img/images/uchebno-metodicheskiy-kompleks-kpb-im-n-n-solodnikova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553" y="1456909"/>
            <a:ext cx="2288480" cy="1531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www.opsa.info/img/images/shkola-medicinskoy-sestry-2009-g-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553" y="3210421"/>
            <a:ext cx="2288480" cy="1514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www.opsa.info/img/images/tretiy-den-seminara-master-klass-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88" y="4941168"/>
            <a:ext cx="2288480" cy="1526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Документы\ОПСА\12. Конференции\2014 г\10. Всероссийская научно-практическая конференция 31.10.2014г\Фото 31.10-0111\2_второй день\09 Совместное фото\IMG_926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6193909" cy="41764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0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339752" y="0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ÐÐ»Ð°Ð²Ð½Ð°Ñ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88640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4351427" y="3230484"/>
            <a:ext cx="441146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dirty="0" smtClean="0">
                <a:solidFill>
                  <a:srgbClr val="C00000"/>
                </a:solidFill>
              </a:rPr>
              <a:t>3</a:t>
            </a:r>
            <a:r>
              <a:rPr lang="en-US" b="1" dirty="0" smtClean="0">
                <a:solidFill>
                  <a:srgbClr val="C00000"/>
                </a:solidFill>
              </a:rPr>
              <a:t>0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21" name="Picture 2" descr="C:\Users\Sveta\Desktop\21853927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00192" y="5949280"/>
            <a:ext cx="2320308" cy="5690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6876256" y="5301208"/>
            <a:ext cx="1152128" cy="935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5400" b="1" dirty="0" smtClean="0">
                <a:solidFill>
                  <a:srgbClr val="C00000"/>
                </a:solidFill>
              </a:rPr>
              <a:t>30</a:t>
            </a:r>
            <a:endParaRPr lang="ru-RU" sz="54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1" y="188640"/>
            <a:ext cx="9129779" cy="937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МЕДИЦИНСКИЕ СЕСТРЫ И АКУШЕРКИ </a:t>
            </a:r>
          </a:p>
          <a:p>
            <a:pPr algn="ctr">
              <a:lnSpc>
                <a:spcPct val="12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В ЗАЩИТЕ ПРАВА ЧЕЛОВЕКА НА ЗДОРОВЬЕ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www.21.by/pub/news/2016/07/14695127130058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4216684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s://i.ytimg.com/vi/dSiXjQUiSp4/maxresdefault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2348880"/>
            <a:ext cx="4448559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33" y="116632"/>
            <a:ext cx="9129779" cy="107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ШКОЛА  ПО  УХОДУ  </a:t>
            </a:r>
          </a:p>
          <a:p>
            <a:pPr algn="ctr">
              <a:lnSpc>
                <a:spcPct val="12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ЗА  ТЯЖЕЛОБОЛЬНЫМ ПАЦИЕНТОМ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octor Web\Searches\Desktop\03. ОПСА. Сестринские исследован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553541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User\Doctor Web\Searches\Desktop\02. ОПСА. Сестринские исследован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0773" y="3284984"/>
            <a:ext cx="4923779" cy="32707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33" y="116632"/>
            <a:ext cx="9129779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НОВЫЕ  ТЕХНОЛОГИИ  В  ДЕЯТЕЛЬНОСТИ СЕСТРИНСКОГО  ПЕРСОНАЛА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6386" name="Picture 2" descr="https://simg.sputnik.ru/?key=41f9d9d71891d62f05a9473719d20610bdb3c47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527293" cy="4836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54436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600" b="1" dirty="0" smtClean="0">
                <a:solidFill>
                  <a:schemeClr val="bg1"/>
                </a:solidFill>
              </a:rPr>
              <a:t>ПЕРВИЧНАЯ АККРЕДИТАЦИЯ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5362" name="Picture 2" descr="http://www.opsa.info/img/images/obuchayuschiy-seminar-organizacionno-metodicheskie-voprosy-po-provedeniyu-pervichnoy-akkreditacii-21-iyunya-2018-g-g-omsk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1484784"/>
            <a:ext cx="4320480" cy="2184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www.opsa.info/img/images/akkreditacionnaya-komissiya-medicinskiy-kolledz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6179" y="3931556"/>
            <a:ext cx="3776261" cy="2481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www.opsa.info/img/images/akkreditacionnaya-komissiya-kolledzh-omgm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3776262" cy="2455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436" y="113246"/>
            <a:ext cx="9154436" cy="86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200" b="1" dirty="0" smtClean="0">
                <a:solidFill>
                  <a:schemeClr val="bg1"/>
                </a:solidFill>
              </a:rPr>
              <a:t>РЕЗУЛЬТАТЫ АККРЕДИТАЦИИ СПЕЦИАЛИСТОВ СРЕДНЕГО ПРОФЕССИОНАЛЬНОГО ОБРАЗОВАНИЯ В ОМСКОЙ ОБЛАСТИ</a:t>
            </a:r>
            <a:endParaRPr lang="ru-RU" sz="22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8032" y="1340768"/>
            <a:ext cx="8676456" cy="549381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ru-RU" sz="2700" b="1" dirty="0">
                <a:solidFill>
                  <a:srgbClr val="C00000"/>
                </a:solidFill>
                <a:latin typeface="+mn-lt"/>
              </a:rPr>
              <a:t>Допущено 834 выпускника</a:t>
            </a:r>
            <a:r>
              <a:rPr lang="ru-RU" sz="2700" b="1" dirty="0" smtClean="0">
                <a:solidFill>
                  <a:srgbClr val="C00000"/>
                </a:solidFill>
                <a:latin typeface="+mn-lt"/>
              </a:rPr>
              <a:t>,  </a:t>
            </a:r>
            <a:r>
              <a:rPr lang="ru-RU" sz="2700" b="1" dirty="0">
                <a:solidFill>
                  <a:srgbClr val="C00000"/>
                </a:solidFill>
                <a:latin typeface="+mn-lt"/>
              </a:rPr>
              <a:t>аккредитовано 822 чел.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282775"/>
              </p:ext>
            </p:extLst>
          </p:nvPr>
        </p:nvGraphicFramePr>
        <p:xfrm>
          <a:off x="0" y="2348880"/>
          <a:ext cx="514806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4338" name="Picture 2" descr="http://www.opsa.info/img/images/ocenka-prakticheskih-navykov-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3722" y="2060848"/>
            <a:ext cx="3131264" cy="2088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opsa.info/img/images/ocenka-prakticheskih-navykov-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420" y="4365104"/>
            <a:ext cx="3113052" cy="2076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5496" y="332656"/>
            <a:ext cx="9108504" cy="54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700" b="1" dirty="0" smtClean="0">
                <a:solidFill>
                  <a:schemeClr val="bg1"/>
                </a:solidFill>
              </a:rPr>
              <a:t>АССОЦИАЦИЯ  МЕДИЦИНСКИХ  СЕСТЕР  РОССИИ</a:t>
            </a:r>
            <a:endParaRPr lang="ru-RU" sz="2700" b="1" dirty="0">
              <a:solidFill>
                <a:schemeClr val="bg1"/>
              </a:solidFill>
            </a:endParaRPr>
          </a:p>
        </p:txBody>
      </p:sp>
      <p:pic>
        <p:nvPicPr>
          <p:cNvPr id="5" name="Picture 8" descr="C:\Users\Natasha\Desktop\ВСЕРОССИЙСКИЙ ФОРУМ\ПОДГОТОВКА\КНИГА ПО ИСТОРИИ РАМС\РАМС\фото к РАМС\1_3 фото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3621327"/>
            <a:ext cx="4104456" cy="2961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2592288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7" descr="C:\Users\Natasha\Desktop\ВСЕРОССИЙСКИЙ ФОРУМ\ПОДГОТОВКА\КНИГА ПО ИСТОРИИ РАМС\РАМС\фото к РАМС\1_2 фото.jpg"/>
          <p:cNvPicPr>
            <a:picLocks noChangeAspect="1" noChangeArrowheads="1"/>
          </p:cNvPicPr>
          <p:nvPr/>
        </p:nvPicPr>
        <p:blipFill>
          <a:blip r:embed="rId4" cstate="print">
            <a:lum bright="18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411907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801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436" y="113246"/>
            <a:ext cx="9154436" cy="121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ПЕРВЫЙ ОПЫТ </a:t>
            </a:r>
          </a:p>
          <a:p>
            <a:pPr algn="ctr">
              <a:lnSpc>
                <a:spcPct val="12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ПРОВЕДЕНИЯ АККРЕДИТАЦИИ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3314" name="Picture 2" descr="http://www.opsa.info/img/images/rabota-ekspertov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403244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www.opsa.info/img/images/rabota-eksperto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403244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9036496" cy="107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700" b="1" dirty="0" smtClean="0">
                <a:solidFill>
                  <a:schemeClr val="bg1"/>
                </a:solidFill>
              </a:rPr>
              <a:t>ДАЛЬНЕЙШЕЕ  РАЗВИТИЕ  СЕСТРИНСКОГО  ДЕЛА В  ЗДРАВООХРАНЕНИИ</a:t>
            </a:r>
            <a:endParaRPr lang="ru-RU" sz="27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060848"/>
            <a:ext cx="8496944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sz="3000" b="1" dirty="0">
                <a:solidFill>
                  <a:srgbClr val="006600"/>
                </a:solidFill>
              </a:rPr>
              <a:t>требуется масштабный переход </a:t>
            </a:r>
            <a:endParaRPr lang="ru-RU" sz="3000" b="1" dirty="0" smtClean="0">
              <a:solidFill>
                <a:srgbClr val="006600"/>
              </a:solidFill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sz="3000" b="1" dirty="0" smtClean="0">
                <a:solidFill>
                  <a:srgbClr val="006600"/>
                </a:solidFill>
              </a:rPr>
              <a:t>на </a:t>
            </a:r>
            <a:r>
              <a:rPr lang="ru-RU" sz="3000" b="1" dirty="0" err="1">
                <a:solidFill>
                  <a:srgbClr val="006600"/>
                </a:solidFill>
              </a:rPr>
              <a:t>бакалавриат</a:t>
            </a:r>
            <a:r>
              <a:rPr lang="ru-RU" sz="3000" b="1" dirty="0">
                <a:solidFill>
                  <a:srgbClr val="006600"/>
                </a:solidFill>
              </a:rPr>
              <a:t> и создание программ магистратуры – для медицинских сестер, фельдшеров, акушерок, </a:t>
            </a:r>
            <a:r>
              <a:rPr lang="ru-RU" sz="3000" b="1" dirty="0" smtClean="0">
                <a:solidFill>
                  <a:srgbClr val="006600"/>
                </a:solidFill>
              </a:rPr>
              <a:t>лаборантов</a:t>
            </a:r>
            <a:endParaRPr lang="ru-RU" sz="3000" b="1" dirty="0">
              <a:solidFill>
                <a:srgbClr val="0066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11960" y="1484784"/>
            <a:ext cx="576064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https://cf.ppt-online.org/files/slide/m/M42clfbLKZYDUgtIXoni1B0Gv59jCmx87srzQS/slide-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85278" y="4293096"/>
            <a:ext cx="4068868" cy="2136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ÐÐ»Ð°Ð²Ð½Ð°Ñ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veta\Desktop\21853927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3036657"/>
            <a:ext cx="8976331" cy="896399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ru-RU" sz="5000" b="1" dirty="0" smtClean="0">
                <a:solidFill>
                  <a:srgbClr val="C00000"/>
                </a:solidFill>
                <a:latin typeface="+mn-lt"/>
              </a:rPr>
              <a:t>БЛАГОДАРЮ ЗА ВНИМАНИЕ!</a:t>
            </a:r>
            <a:endParaRPr lang="ru-RU" sz="5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97268" y="188640"/>
            <a:ext cx="5811236" cy="86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200" b="1" dirty="0">
                <a:solidFill>
                  <a:schemeClr val="bg1"/>
                </a:solidFill>
              </a:rPr>
              <a:t>РАЗВИТИЕ СЕСТРИНСКОЙ ПРАКТИКИ </a:t>
            </a:r>
          </a:p>
          <a:p>
            <a:pPr algn="ctr">
              <a:lnSpc>
                <a:spcPct val="120000"/>
              </a:lnSpc>
            </a:pPr>
            <a:r>
              <a:rPr lang="ru-RU" sz="2200" b="1" dirty="0">
                <a:solidFill>
                  <a:schemeClr val="bg1"/>
                </a:solidFill>
              </a:rPr>
              <a:t>И СТРАТЕГИЧЕСКИЕ ПЕРСПЕКТИВЫ</a:t>
            </a:r>
          </a:p>
        </p:txBody>
      </p:sp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609" y="332656"/>
            <a:ext cx="9108504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МЕЖДУНАРОДНОЕ  СОТРУДНИЧЕСТВО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" name="Picture 16" descr="forum_spb_sc"/>
          <p:cNvPicPr>
            <a:picLocks noChangeAspect="1" noChangeArrowheads="1"/>
          </p:cNvPicPr>
          <p:nvPr/>
        </p:nvPicPr>
        <p:blipFill rotWithShape="1">
          <a:blip r:embed="rId2" cstate="screen">
            <a:lum bright="18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412776"/>
            <a:ext cx="3096344" cy="2312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2" descr="IMGP0059"/>
          <p:cNvPicPr>
            <a:picLocks noChangeAspect="1" noChangeArrowheads="1"/>
          </p:cNvPicPr>
          <p:nvPr/>
        </p:nvPicPr>
        <p:blipFill>
          <a:blip r:embed="rId3" cstate="screen">
            <a:lum bright="18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412776"/>
            <a:ext cx="3096344" cy="2322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2" name="Picture 2" descr="http://www.opsa.info/img/images/otkrytie-kongressa-5.jpg"/>
          <p:cNvPicPr>
            <a:picLocks noChangeAspect="1" noChangeArrowheads="1"/>
          </p:cNvPicPr>
          <p:nvPr/>
        </p:nvPicPr>
        <p:blipFill>
          <a:blip r:embed="rId4" cstate="screen">
            <a:lum bright="18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7656" y="1412776"/>
            <a:ext cx="3096344" cy="2322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http://www.opsa.info/img/images/mezhdunarodnyy-seminar-dlya-medicinskih-sester-onkologicheskoy-sluzhby-2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005064"/>
            <a:ext cx="3059832" cy="2315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http://www.opsa.info/img/images/otkrytie-konferencii-1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2462" y="4005064"/>
            <a:ext cx="3111538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http://www.opsa.info/img/images/znakomstvo-s-uchastnikami-pervyy-den-seminara-10-07-07-g-2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4005064"/>
            <a:ext cx="3059832" cy="2329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609" y="44624"/>
            <a:ext cx="9108504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НАЧАЛО ПРЕОБРАЗОВАНИЙ В СЕСТРИНСКОМ ДЕЛЕ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9698" name="Picture 2" descr="http://900igr.net/up/datai/115257/0011-010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4104456" cy="2662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2" name="Picture 6" descr="http://osharapova.ru/upload/iblock/a62/a621349fcc12c558f3423c9a04c9846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933057"/>
            <a:ext cx="4176464" cy="2654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4" name="Picture 8" descr="https://dcms.infox.ru/photo/1cd/cee/1cdcee802631c39500910df9642cd456asdasdasd5946ca4e6615f9.04494819-650x433-1cdcee802631c39500910df9642cd4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104456" cy="2597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K:\мои документы\КНИГА ПО ИСТОРИИ РАМС\РАМС\фото к РАМС\5_4 фото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4176464" cy="259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609" y="116632"/>
            <a:ext cx="9108504" cy="973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500" b="1" dirty="0" smtClean="0">
                <a:solidFill>
                  <a:schemeClr val="bg1"/>
                </a:solidFill>
              </a:rPr>
              <a:t>В 2000 Г. СОЗДАНА ОМСКАЯ ПРОФЕССИОНАЛЬНАЯ СЕСТРИНСКАЯ АССОЦИАЦИЯ</a:t>
            </a:r>
            <a:endParaRPr lang="ru-RU" sz="25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D:\Фотоальбом\2000-2005 г\2000 г\03. Семинар Смелое начало 23.11.00\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416824" cy="5166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609" y="44624"/>
            <a:ext cx="9108504" cy="107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УКРЕПЛЕНИЕ </a:t>
            </a:r>
          </a:p>
          <a:p>
            <a:pPr algn="ctr">
              <a:lnSpc>
                <a:spcPct val="12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ОРГАНИЗАЦИОННОЙ СТРУКТУРЫ ОПСА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27652" name="Picture 4" descr="http://www.opsa.info/img/images/kkvd-2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1556792"/>
            <a:ext cx="2017981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 descr="http://www.opsa.info/img/images/konkursnaya-komissiya-provodit-ocenku-rabot-uchastnikov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1944216" cy="1384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8" name="Picture 10" descr="http://www.opsa.info/img/images/uchastniki-seminara-6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1556792"/>
            <a:ext cx="2022938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 descr="http://www.opsa.info/img/images/zasedanie-specializirovannoy-sekcii-opsa-sd-v-onkologii-ot-06-02-18-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1944216" cy="1384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http://www.opsa.info/img/images/otkrytie-konferencii-1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556792"/>
            <a:ext cx="2016703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opsa.info/img/images/zasedanie-specializirovannoy-sekcii-opsa-sd-v-psihiatrii-i-narkologii-ot-06-04-18-g-1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1" y="3284984"/>
            <a:ext cx="1959923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opsa.info/img/images/zasedanie-specializirovannoy-sekcii-opsa-rentgenologiya-ot-06-04-18-g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3284984"/>
            <a:ext cx="2016224" cy="1415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opsa.info/img/images/zasedanie-specializirovannoy-sekcii-opsa-sd-v-pervichnom-zdravoohranenii-ot-02-02-18-g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3284984"/>
            <a:ext cx="2016224" cy="1397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opsa.info/img/images/zasedanie-specializirovannoy-sekcii-opsa-anesteziologiya-i-reanimatologiya-ot-06-04-18-g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5856" y="5013176"/>
            <a:ext cx="2016224" cy="1396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opsa.info/img/images/specializirovannaya-sekciya-opsa-operacionnoe-delo-1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013175"/>
            <a:ext cx="2016224" cy="1407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opsa.info/img/images/zasedanie-specializirovannoy-sekcii-opsa-sd-v-stomatologii-ot-22-06-2018-g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5013176"/>
            <a:ext cx="2016224" cy="1406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609" y="44624"/>
            <a:ext cx="9108504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ОМСКАЯ  ПРОФЕССИОНАЛЬНАЯ  СЕСТРИНСКАЯ АССОЦИАЦИЯ  СЕГОДНЯ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7956" y="1556792"/>
            <a:ext cx="4248472" cy="1008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600" b="1" dirty="0">
                <a:solidFill>
                  <a:srgbClr val="006600"/>
                </a:solidFill>
              </a:rPr>
              <a:t>15 тысяч специалистов региона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083474"/>
            <a:ext cx="3710037" cy="1008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600" b="1" dirty="0">
                <a:solidFill>
                  <a:srgbClr val="006600"/>
                </a:solidFill>
              </a:rPr>
              <a:t>коллективный член РАМС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4266" y="4724582"/>
            <a:ext cx="4720282" cy="148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600" b="1" dirty="0">
                <a:solidFill>
                  <a:srgbClr val="006600"/>
                </a:solidFill>
              </a:rPr>
              <a:t>Школа передового опыта </a:t>
            </a:r>
            <a:endParaRPr lang="ru-RU" sz="2600" b="1" dirty="0" smtClean="0">
              <a:solidFill>
                <a:srgbClr val="006600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2600" b="1" dirty="0" smtClean="0">
                <a:solidFill>
                  <a:srgbClr val="006600"/>
                </a:solidFill>
              </a:rPr>
              <a:t>в </a:t>
            </a:r>
            <a:r>
              <a:rPr lang="ru-RU" sz="2600" b="1" dirty="0">
                <a:solidFill>
                  <a:srgbClr val="006600"/>
                </a:solidFill>
              </a:rPr>
              <a:t>развитии общественного движения</a:t>
            </a:r>
          </a:p>
        </p:txBody>
      </p:sp>
      <p:sp>
        <p:nvSpPr>
          <p:cNvPr id="7" name="Блок-схема: задержка 6"/>
          <p:cNvSpPr/>
          <p:nvPr/>
        </p:nvSpPr>
        <p:spPr>
          <a:xfrm flipH="1">
            <a:off x="4296831" y="1628800"/>
            <a:ext cx="4847169" cy="3805558"/>
          </a:xfrm>
          <a:prstGeom prst="flowChartDelay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9525">
            <a:solidFill>
              <a:srgbClr val="006600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1520" y="2041246"/>
            <a:ext cx="3816424" cy="0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067944" y="2041246"/>
            <a:ext cx="721959" cy="286622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4644008" y="2204864"/>
            <a:ext cx="291790" cy="24600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51520" y="3584368"/>
            <a:ext cx="3316310" cy="0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567830" y="3584368"/>
            <a:ext cx="721959" cy="286622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4143894" y="3747986"/>
            <a:ext cx="291790" cy="24600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79512" y="5243714"/>
            <a:ext cx="4256172" cy="0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428923" y="4939758"/>
            <a:ext cx="721959" cy="303956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5004987" y="4816754"/>
            <a:ext cx="291790" cy="246009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332656"/>
            <a:ext cx="9108504" cy="62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ПРОФЕССИОНАЛЬНОЕ РЕГУЛИРОВАНИЕ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medsestre.ru/files/pimg/oblozhka_profstandarty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528392" cy="4839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/>
          <a:stretch/>
        </p:blipFill>
        <p:spPr>
          <a:xfrm>
            <a:off x="4716016" y="1556792"/>
            <a:ext cx="4113317" cy="25922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/>
          <a:stretch/>
        </p:blipFill>
        <p:spPr bwMode="auto">
          <a:xfrm>
            <a:off x="4716016" y="4149080"/>
            <a:ext cx="410445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17634"/>
            <a:ext cx="8748464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600" b="1" dirty="0" smtClean="0">
                <a:solidFill>
                  <a:schemeClr val="bg1"/>
                </a:solidFill>
              </a:rPr>
              <a:t>ЭТИЧЕСКОЕ РЕГУЛИРОВАНИЕ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F:\Документы\ОПСА\Конференция по кадрам 26.10\Презентации\Рисунок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628800"/>
            <a:ext cx="3385623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medsestre.ru/files/pimg/kodeks_ob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556792"/>
            <a:ext cx="3312368" cy="4645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2538870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1014</TotalTime>
  <Words>225</Words>
  <Application>Microsoft Office PowerPoint</Application>
  <PresentationFormat>Экран (4:3)</PresentationFormat>
  <Paragraphs>56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185</cp:revision>
  <dcterms:created xsi:type="dcterms:W3CDTF">2011-02-11T04:51:45Z</dcterms:created>
  <dcterms:modified xsi:type="dcterms:W3CDTF">2018-11-02T13:24:11Z</dcterms:modified>
</cp:coreProperties>
</file>