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400" r:id="rId3"/>
    <p:sldId id="399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81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33"/>
    <a:srgbClr val="115714"/>
    <a:srgbClr val="C00000"/>
    <a:srgbClr val="187A1D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4" autoAdjust="0"/>
    <p:restoredTop sz="99076" autoAdjust="0"/>
  </p:normalViewPr>
  <p:slideViewPr>
    <p:cSldViewPr>
      <p:cViewPr>
        <p:scale>
          <a:sx n="71" d="100"/>
          <a:sy n="71" d="100"/>
        </p:scale>
        <p:origin x="-1392" y="-8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427418-1BB6-45A8-8701-572DED7A0D0C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3834BBA-E1F3-41CD-9F1E-C92CDE76FBD8}">
      <dgm:prSet phldrT="[Текст]" custT="1"/>
      <dgm:spPr/>
      <dgm:t>
        <a:bodyPr/>
        <a:lstStyle/>
        <a:p>
          <a:r>
            <a:rPr lang="ru-RU" sz="1800" dirty="0" smtClean="0"/>
            <a:t>2003</a:t>
          </a:r>
          <a:endParaRPr lang="ru-RU" sz="1800" dirty="0"/>
        </a:p>
      </dgm:t>
    </dgm:pt>
    <dgm:pt modelId="{BC1DCAFF-B019-4BD3-914E-D53A0124A5E5}" type="parTrans" cxnId="{BC321719-A416-4277-BFC4-D457F5AE40E5}">
      <dgm:prSet/>
      <dgm:spPr/>
      <dgm:t>
        <a:bodyPr/>
        <a:lstStyle/>
        <a:p>
          <a:endParaRPr lang="ru-RU" sz="1600"/>
        </a:p>
      </dgm:t>
    </dgm:pt>
    <dgm:pt modelId="{444F3CC9-7464-4219-80D9-A4730A188209}" type="sibTrans" cxnId="{BC321719-A416-4277-BFC4-D457F5AE40E5}">
      <dgm:prSet/>
      <dgm:spPr/>
      <dgm:t>
        <a:bodyPr/>
        <a:lstStyle/>
        <a:p>
          <a:endParaRPr lang="ru-RU" sz="1600"/>
        </a:p>
      </dgm:t>
    </dgm:pt>
    <dgm:pt modelId="{41D5823E-81DD-4C20-9DF9-A3E121DBB250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400" b="1" dirty="0" smtClean="0">
              <a:solidFill>
                <a:srgbClr val="115714"/>
              </a:solidFill>
            </a:rPr>
            <a:t>Введен университетский уровень подготовки для медицинских сестер и акушерок</a:t>
          </a:r>
          <a:endParaRPr lang="ru-RU" sz="1400" b="1" dirty="0">
            <a:solidFill>
              <a:srgbClr val="115714"/>
            </a:solidFill>
          </a:endParaRPr>
        </a:p>
      </dgm:t>
    </dgm:pt>
    <dgm:pt modelId="{A9A42269-7331-41D6-9378-1652FC06574D}" type="parTrans" cxnId="{F05DE003-BDF2-4A42-A44E-0423A525F4DC}">
      <dgm:prSet/>
      <dgm:spPr/>
      <dgm:t>
        <a:bodyPr/>
        <a:lstStyle/>
        <a:p>
          <a:endParaRPr lang="ru-RU" sz="1600"/>
        </a:p>
      </dgm:t>
    </dgm:pt>
    <dgm:pt modelId="{04EDD70E-52B4-4750-BADB-5C588942B5E9}" type="sibTrans" cxnId="{F05DE003-BDF2-4A42-A44E-0423A525F4DC}">
      <dgm:prSet/>
      <dgm:spPr/>
      <dgm:t>
        <a:bodyPr/>
        <a:lstStyle/>
        <a:p>
          <a:endParaRPr lang="ru-RU" sz="1600"/>
        </a:p>
      </dgm:t>
    </dgm:pt>
    <dgm:pt modelId="{5A814471-EAE8-42BD-95A6-04DB7B38C238}">
      <dgm:prSet phldrT="[Текст]" custT="1"/>
      <dgm:spPr/>
      <dgm:t>
        <a:bodyPr/>
        <a:lstStyle/>
        <a:p>
          <a:r>
            <a:rPr lang="ru-RU" sz="1800" dirty="0" smtClean="0"/>
            <a:t>2012</a:t>
          </a:r>
          <a:endParaRPr lang="ru-RU" sz="1800" dirty="0"/>
        </a:p>
      </dgm:t>
    </dgm:pt>
    <dgm:pt modelId="{113277A9-78A9-44C4-97E2-0CBFA621F8D7}" type="parTrans" cxnId="{69E5458F-C9A8-45A0-80FF-9B6C3AC00D24}">
      <dgm:prSet/>
      <dgm:spPr/>
      <dgm:t>
        <a:bodyPr/>
        <a:lstStyle/>
        <a:p>
          <a:endParaRPr lang="ru-RU" sz="1600"/>
        </a:p>
      </dgm:t>
    </dgm:pt>
    <dgm:pt modelId="{668211DB-B96B-4B89-B031-5D69A7886EAB}" type="sibTrans" cxnId="{69E5458F-C9A8-45A0-80FF-9B6C3AC00D24}">
      <dgm:prSet/>
      <dgm:spPr/>
      <dgm:t>
        <a:bodyPr/>
        <a:lstStyle/>
        <a:p>
          <a:endParaRPr lang="ru-RU" sz="1600"/>
        </a:p>
      </dgm:t>
    </dgm:pt>
    <dgm:pt modelId="{CA20B33B-8299-40F5-82EB-466C45E1D041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400" b="1" dirty="0" smtClean="0">
              <a:solidFill>
                <a:srgbClr val="115714"/>
              </a:solidFill>
            </a:rPr>
            <a:t>Установлены принципы кадрового обеспечения терапевтических и хирургических отделений для взрослых </a:t>
          </a:r>
          <a:endParaRPr lang="ru-RU" sz="1400" b="1" dirty="0">
            <a:solidFill>
              <a:srgbClr val="115714"/>
            </a:solidFill>
          </a:endParaRPr>
        </a:p>
      </dgm:t>
    </dgm:pt>
    <dgm:pt modelId="{413A01BF-8E87-4E85-8736-DC496926D3ED}" type="parTrans" cxnId="{60E44095-91A4-469A-84AC-5966FE4F56EF}">
      <dgm:prSet/>
      <dgm:spPr/>
      <dgm:t>
        <a:bodyPr/>
        <a:lstStyle/>
        <a:p>
          <a:endParaRPr lang="ru-RU" sz="1600"/>
        </a:p>
      </dgm:t>
    </dgm:pt>
    <dgm:pt modelId="{A604AA40-D9F2-42F8-98B5-2620067E09F9}" type="sibTrans" cxnId="{60E44095-91A4-469A-84AC-5966FE4F56EF}">
      <dgm:prSet/>
      <dgm:spPr/>
      <dgm:t>
        <a:bodyPr/>
        <a:lstStyle/>
        <a:p>
          <a:endParaRPr lang="ru-RU" sz="1600"/>
        </a:p>
      </dgm:t>
    </dgm:pt>
    <dgm:pt modelId="{20DC574D-2456-4E9A-8A25-456D12C5DBFC}">
      <dgm:prSet phldrT="[Текст]" custT="1"/>
      <dgm:spPr/>
      <dgm:t>
        <a:bodyPr/>
        <a:lstStyle/>
        <a:p>
          <a:r>
            <a:rPr lang="ru-RU" sz="1800" dirty="0" smtClean="0"/>
            <a:t>2013</a:t>
          </a:r>
          <a:endParaRPr lang="ru-RU" sz="1800" dirty="0"/>
        </a:p>
      </dgm:t>
    </dgm:pt>
    <dgm:pt modelId="{CA00253D-6DA8-4204-85B3-5ED9CDEB8A36}" type="parTrans" cxnId="{E3F390E9-944B-44F4-8819-B5899F3DF8D6}">
      <dgm:prSet/>
      <dgm:spPr/>
      <dgm:t>
        <a:bodyPr/>
        <a:lstStyle/>
        <a:p>
          <a:endParaRPr lang="ru-RU" sz="1600"/>
        </a:p>
      </dgm:t>
    </dgm:pt>
    <dgm:pt modelId="{08A7A302-0FF8-4C25-9B61-6FEF55FBB2E8}" type="sibTrans" cxnId="{E3F390E9-944B-44F4-8819-B5899F3DF8D6}">
      <dgm:prSet/>
      <dgm:spPr/>
      <dgm:t>
        <a:bodyPr/>
        <a:lstStyle/>
        <a:p>
          <a:endParaRPr lang="ru-RU" sz="1600"/>
        </a:p>
      </dgm:t>
    </dgm:pt>
    <dgm:pt modelId="{CD701120-E4C7-4F94-8DEF-C19DD61DDE97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400" b="1" dirty="0" smtClean="0">
              <a:solidFill>
                <a:srgbClr val="115714"/>
              </a:solidFill>
            </a:rPr>
            <a:t>Правительством Уэльса выделено 10 млн. фунтов регулярного финансирования для дополнительных сестринских должностей</a:t>
          </a:r>
          <a:endParaRPr lang="ru-RU" sz="1400" b="1" dirty="0">
            <a:solidFill>
              <a:srgbClr val="115714"/>
            </a:solidFill>
          </a:endParaRPr>
        </a:p>
      </dgm:t>
    </dgm:pt>
    <dgm:pt modelId="{F99448BA-D045-4238-AA15-35AE43AED2CD}" type="parTrans" cxnId="{0E318114-E58D-4FDA-AFF8-838C3CC43493}">
      <dgm:prSet/>
      <dgm:spPr/>
      <dgm:t>
        <a:bodyPr/>
        <a:lstStyle/>
        <a:p>
          <a:endParaRPr lang="ru-RU" sz="1600"/>
        </a:p>
      </dgm:t>
    </dgm:pt>
    <dgm:pt modelId="{E6C048FE-F152-4BD2-8344-DBFF0D9EE316}" type="sibTrans" cxnId="{0E318114-E58D-4FDA-AFF8-838C3CC43493}">
      <dgm:prSet/>
      <dgm:spPr/>
      <dgm:t>
        <a:bodyPr/>
        <a:lstStyle/>
        <a:p>
          <a:endParaRPr lang="ru-RU" sz="1600"/>
        </a:p>
      </dgm:t>
    </dgm:pt>
    <dgm:pt modelId="{3768B223-17A3-4751-9E00-68EC7970E159}">
      <dgm:prSet custT="1"/>
      <dgm:spPr/>
      <dgm:t>
        <a:bodyPr/>
        <a:lstStyle/>
        <a:p>
          <a:r>
            <a:rPr lang="ru-RU" sz="1800" dirty="0" smtClean="0"/>
            <a:t>2014</a:t>
          </a:r>
          <a:endParaRPr lang="ru-RU" sz="1800" dirty="0"/>
        </a:p>
      </dgm:t>
    </dgm:pt>
    <dgm:pt modelId="{62FAF4E1-6E5C-403B-9AB1-C730E0CF252A}" type="parTrans" cxnId="{6B464C20-5C82-4BBA-9707-62E3059A599D}">
      <dgm:prSet/>
      <dgm:spPr/>
      <dgm:t>
        <a:bodyPr/>
        <a:lstStyle/>
        <a:p>
          <a:endParaRPr lang="ru-RU" sz="1600"/>
        </a:p>
      </dgm:t>
    </dgm:pt>
    <dgm:pt modelId="{8601460D-C721-4F3A-90BA-23612B8432B5}" type="sibTrans" cxnId="{6B464C20-5C82-4BBA-9707-62E3059A599D}">
      <dgm:prSet/>
      <dgm:spPr/>
      <dgm:t>
        <a:bodyPr/>
        <a:lstStyle/>
        <a:p>
          <a:endParaRPr lang="ru-RU" sz="1600"/>
        </a:p>
      </dgm:t>
    </dgm:pt>
    <dgm:pt modelId="{C7C68A2F-9C28-41DB-BA46-1F3BDEBCB45F}">
      <dgm:prSet custT="1"/>
      <dgm:spPr/>
      <dgm:t>
        <a:bodyPr/>
        <a:lstStyle/>
        <a:p>
          <a:r>
            <a:rPr lang="ru-RU" sz="1800" dirty="0" smtClean="0"/>
            <a:t>2016</a:t>
          </a:r>
          <a:endParaRPr lang="ru-RU" sz="1800" dirty="0"/>
        </a:p>
      </dgm:t>
    </dgm:pt>
    <dgm:pt modelId="{185FA173-B8F8-4364-95D2-815F48C76703}" type="parTrans" cxnId="{2EE875CD-7768-4D79-B7DB-EFDC8833C134}">
      <dgm:prSet/>
      <dgm:spPr/>
      <dgm:t>
        <a:bodyPr/>
        <a:lstStyle/>
        <a:p>
          <a:endParaRPr lang="ru-RU" sz="1600"/>
        </a:p>
      </dgm:t>
    </dgm:pt>
    <dgm:pt modelId="{AA74B2E6-369B-4064-804F-91BC6C306608}" type="sibTrans" cxnId="{2EE875CD-7768-4D79-B7DB-EFDC8833C134}">
      <dgm:prSet/>
      <dgm:spPr/>
      <dgm:t>
        <a:bodyPr/>
        <a:lstStyle/>
        <a:p>
          <a:endParaRPr lang="ru-RU" sz="1600"/>
        </a:p>
      </dgm:t>
    </dgm:pt>
    <dgm:pt modelId="{D39F5454-848D-4232-92C3-2140A80A2FE0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400" b="1" dirty="0" smtClean="0">
              <a:solidFill>
                <a:srgbClr val="115714"/>
              </a:solidFill>
            </a:rPr>
            <a:t>разработка инструмента планирования кадров/нагрузки медсестер в других клинических отделениях</a:t>
          </a:r>
          <a:endParaRPr lang="ru-RU" sz="1400" b="1" dirty="0">
            <a:solidFill>
              <a:srgbClr val="115714"/>
            </a:solidFill>
          </a:endParaRPr>
        </a:p>
      </dgm:t>
    </dgm:pt>
    <dgm:pt modelId="{ED2AF493-B6E2-4168-9BFC-CE69F8E153CB}" type="parTrans" cxnId="{981CAAB5-8248-42ED-8862-8220A4DE8B92}">
      <dgm:prSet/>
      <dgm:spPr/>
      <dgm:t>
        <a:bodyPr/>
        <a:lstStyle/>
        <a:p>
          <a:endParaRPr lang="ru-RU" sz="1600"/>
        </a:p>
      </dgm:t>
    </dgm:pt>
    <dgm:pt modelId="{C999A8D4-E04C-4A7F-8D09-88B71AE412EC}" type="sibTrans" cxnId="{981CAAB5-8248-42ED-8862-8220A4DE8B92}">
      <dgm:prSet/>
      <dgm:spPr/>
      <dgm:t>
        <a:bodyPr/>
        <a:lstStyle/>
        <a:p>
          <a:endParaRPr lang="ru-RU" sz="1600"/>
        </a:p>
      </dgm:t>
    </dgm:pt>
    <dgm:pt modelId="{EEF6B821-152E-4A63-9C50-D15ED615F9C7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400" dirty="0"/>
        </a:p>
      </dgm:t>
    </dgm:pt>
    <dgm:pt modelId="{EEEDAB9E-3198-48CE-88DD-A1F79B1CCEFC}" type="parTrans" cxnId="{6552AD2E-CFAE-4CE1-9EA4-8E7C1E97B248}">
      <dgm:prSet/>
      <dgm:spPr/>
      <dgm:t>
        <a:bodyPr/>
        <a:lstStyle/>
        <a:p>
          <a:endParaRPr lang="ru-RU" sz="1600"/>
        </a:p>
      </dgm:t>
    </dgm:pt>
    <dgm:pt modelId="{AA0A5FEB-FFA1-4BC6-AA55-98A14919BF3B}" type="sibTrans" cxnId="{6552AD2E-CFAE-4CE1-9EA4-8E7C1E97B248}">
      <dgm:prSet/>
      <dgm:spPr/>
      <dgm:t>
        <a:bodyPr/>
        <a:lstStyle/>
        <a:p>
          <a:endParaRPr lang="ru-RU" sz="1600"/>
        </a:p>
      </dgm:t>
    </dgm:pt>
    <dgm:pt modelId="{B7494988-0A0A-4767-8C54-363D9C28A749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400" b="1" dirty="0" smtClean="0">
              <a:solidFill>
                <a:srgbClr val="115714"/>
              </a:solidFill>
            </a:rPr>
            <a:t>принят Закон об уровнях кадрового обеспечения сестринским персоналом</a:t>
          </a:r>
          <a:endParaRPr lang="ru-RU" sz="1400" b="1" dirty="0">
            <a:solidFill>
              <a:srgbClr val="115714"/>
            </a:solidFill>
          </a:endParaRPr>
        </a:p>
      </dgm:t>
    </dgm:pt>
    <dgm:pt modelId="{04353A2C-974F-4ED3-A75A-020D43B624E0}" type="parTrans" cxnId="{764932DC-5928-4DDD-B1D7-5EDB0BE16324}">
      <dgm:prSet/>
      <dgm:spPr/>
      <dgm:t>
        <a:bodyPr/>
        <a:lstStyle/>
        <a:p>
          <a:endParaRPr lang="ru-RU" sz="1600"/>
        </a:p>
      </dgm:t>
    </dgm:pt>
    <dgm:pt modelId="{064C576F-0928-4DCC-A0C1-D2399D3021DD}" type="sibTrans" cxnId="{764932DC-5928-4DDD-B1D7-5EDB0BE16324}">
      <dgm:prSet/>
      <dgm:spPr/>
      <dgm:t>
        <a:bodyPr/>
        <a:lstStyle/>
        <a:p>
          <a:endParaRPr lang="ru-RU" sz="1600"/>
        </a:p>
      </dgm:t>
    </dgm:pt>
    <dgm:pt modelId="{691185BA-DE0A-4526-BCAA-4B9B88D1B1FC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400" dirty="0"/>
        </a:p>
      </dgm:t>
    </dgm:pt>
    <dgm:pt modelId="{5ADB88E1-177A-40C2-98A4-6BCF2092651A}" type="parTrans" cxnId="{68FC16D8-CEBB-4593-8B31-C254227755AC}">
      <dgm:prSet/>
      <dgm:spPr/>
      <dgm:t>
        <a:bodyPr/>
        <a:lstStyle/>
        <a:p>
          <a:endParaRPr lang="ru-RU" sz="1600"/>
        </a:p>
      </dgm:t>
    </dgm:pt>
    <dgm:pt modelId="{C87A45D3-56AB-46AD-9812-B901758154E6}" type="sibTrans" cxnId="{68FC16D8-CEBB-4593-8B31-C254227755AC}">
      <dgm:prSet/>
      <dgm:spPr/>
      <dgm:t>
        <a:bodyPr/>
        <a:lstStyle/>
        <a:p>
          <a:endParaRPr lang="ru-RU" sz="1600"/>
        </a:p>
      </dgm:t>
    </dgm:pt>
    <dgm:pt modelId="{2AF71E49-2431-4502-9401-A685572B35CB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600"/>
        </a:p>
      </dgm:t>
    </dgm:pt>
    <dgm:pt modelId="{AAA55ED3-92E1-4D1D-9C6B-BAFBA3B82353}" type="parTrans" cxnId="{B3EB7DE8-F8AC-4E7A-ABE6-4A800E469AAA}">
      <dgm:prSet/>
      <dgm:spPr/>
      <dgm:t>
        <a:bodyPr/>
        <a:lstStyle/>
        <a:p>
          <a:endParaRPr lang="ru-RU" sz="1600"/>
        </a:p>
      </dgm:t>
    </dgm:pt>
    <dgm:pt modelId="{226D0F46-6880-43BB-8F81-932B7A4296A7}" type="sibTrans" cxnId="{B3EB7DE8-F8AC-4E7A-ABE6-4A800E469AAA}">
      <dgm:prSet/>
      <dgm:spPr/>
      <dgm:t>
        <a:bodyPr/>
        <a:lstStyle/>
        <a:p>
          <a:endParaRPr lang="ru-RU" sz="1600"/>
        </a:p>
      </dgm:t>
    </dgm:pt>
    <dgm:pt modelId="{387A689B-8225-4319-BCA2-2D32344F32C2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600" dirty="0"/>
        </a:p>
      </dgm:t>
    </dgm:pt>
    <dgm:pt modelId="{FBE1A211-B36C-4FC8-B0EA-2EF299A1FB07}" type="sibTrans" cxnId="{4D15EFA3-ABAE-4BD6-BAFE-2C5C4BDA731D}">
      <dgm:prSet/>
      <dgm:spPr/>
      <dgm:t>
        <a:bodyPr/>
        <a:lstStyle/>
        <a:p>
          <a:endParaRPr lang="ru-RU" sz="1600"/>
        </a:p>
      </dgm:t>
    </dgm:pt>
    <dgm:pt modelId="{4B074CC8-ADC7-4135-85F3-9304F1D78AA0}" type="parTrans" cxnId="{4D15EFA3-ABAE-4BD6-BAFE-2C5C4BDA731D}">
      <dgm:prSet/>
      <dgm:spPr/>
      <dgm:t>
        <a:bodyPr/>
        <a:lstStyle/>
        <a:p>
          <a:endParaRPr lang="ru-RU" sz="1600"/>
        </a:p>
      </dgm:t>
    </dgm:pt>
    <dgm:pt modelId="{0D9C343D-6BEA-4CF8-834C-6590390A8CD0}" type="pres">
      <dgm:prSet presAssocID="{76427418-1BB6-45A8-8701-572DED7A0D0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CE1A49-A520-4A4E-B79C-9E87DE1FF132}" type="pres">
      <dgm:prSet presAssocID="{13834BBA-E1F3-41CD-9F1E-C92CDE76FBD8}" presName="composite" presStyleCnt="0"/>
      <dgm:spPr/>
    </dgm:pt>
    <dgm:pt modelId="{5F57229F-9BE1-44E6-A5D6-933245409ACC}" type="pres">
      <dgm:prSet presAssocID="{13834BBA-E1F3-41CD-9F1E-C92CDE76FBD8}" presName="parentText" presStyleLbl="alignNode1" presStyleIdx="0" presStyleCnt="5" custLinFactNeighborX="-130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F9453-E809-4629-9AEE-381F04DE5339}" type="pres">
      <dgm:prSet presAssocID="{13834BBA-E1F3-41CD-9F1E-C92CDE76FBD8}" presName="descendantText" presStyleLbl="alignAcc1" presStyleIdx="0" presStyleCnt="5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1574E-82E7-4675-8772-3F6CD49414E4}" type="pres">
      <dgm:prSet presAssocID="{444F3CC9-7464-4219-80D9-A4730A188209}" presName="sp" presStyleCnt="0"/>
      <dgm:spPr/>
    </dgm:pt>
    <dgm:pt modelId="{20B8BAA6-1935-4281-BD02-9412388646D5}" type="pres">
      <dgm:prSet presAssocID="{5A814471-EAE8-42BD-95A6-04DB7B38C238}" presName="composite" presStyleCnt="0"/>
      <dgm:spPr/>
    </dgm:pt>
    <dgm:pt modelId="{E5CEC4CE-7BC1-4732-9D2D-D725998DAB01}" type="pres">
      <dgm:prSet presAssocID="{5A814471-EAE8-42BD-95A6-04DB7B38C23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401C45-3060-4357-85BA-13993F4A0982}" type="pres">
      <dgm:prSet presAssocID="{5A814471-EAE8-42BD-95A6-04DB7B38C238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CBC725-66A7-41B8-8EA6-33ADCB1E0804}" type="pres">
      <dgm:prSet presAssocID="{668211DB-B96B-4B89-B031-5D69A7886EAB}" presName="sp" presStyleCnt="0"/>
      <dgm:spPr/>
    </dgm:pt>
    <dgm:pt modelId="{BBCDC06E-7340-41ED-9119-20B5D37EC4FB}" type="pres">
      <dgm:prSet presAssocID="{20DC574D-2456-4E9A-8A25-456D12C5DBFC}" presName="composite" presStyleCnt="0"/>
      <dgm:spPr/>
    </dgm:pt>
    <dgm:pt modelId="{40674C8A-F4EE-43FB-B7C8-8FDC1AB4379A}" type="pres">
      <dgm:prSet presAssocID="{20DC574D-2456-4E9A-8A25-456D12C5DBF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8AD0-695D-49BE-817A-32E7DBC3AD12}" type="pres">
      <dgm:prSet presAssocID="{20DC574D-2456-4E9A-8A25-456D12C5DBF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9A723-56E6-43A9-BFC8-A437FE284842}" type="pres">
      <dgm:prSet presAssocID="{08A7A302-0FF8-4C25-9B61-6FEF55FBB2E8}" presName="sp" presStyleCnt="0"/>
      <dgm:spPr/>
    </dgm:pt>
    <dgm:pt modelId="{25B99122-06A3-4FD2-9DA5-E702159E8667}" type="pres">
      <dgm:prSet presAssocID="{3768B223-17A3-4751-9E00-68EC7970E159}" presName="composite" presStyleCnt="0"/>
      <dgm:spPr/>
    </dgm:pt>
    <dgm:pt modelId="{490ACD10-1832-48AD-BCCE-293241C8F761}" type="pres">
      <dgm:prSet presAssocID="{3768B223-17A3-4751-9E00-68EC7970E159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1ECA8-D867-41E2-A954-8A1469C89CFA}" type="pres">
      <dgm:prSet presAssocID="{3768B223-17A3-4751-9E00-68EC7970E159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EDA69-2260-48B1-9C6E-4005D9A9B0FD}" type="pres">
      <dgm:prSet presAssocID="{8601460D-C721-4F3A-90BA-23612B8432B5}" presName="sp" presStyleCnt="0"/>
      <dgm:spPr/>
    </dgm:pt>
    <dgm:pt modelId="{96385D8D-930E-43F9-AA9F-D8AB1D6AF58E}" type="pres">
      <dgm:prSet presAssocID="{C7C68A2F-9C28-41DB-BA46-1F3BDEBCB45F}" presName="composite" presStyleCnt="0"/>
      <dgm:spPr/>
    </dgm:pt>
    <dgm:pt modelId="{57C61982-9A47-4FF2-8DB2-2E6D9BD3B7E3}" type="pres">
      <dgm:prSet presAssocID="{C7C68A2F-9C28-41DB-BA46-1F3BDEBCB45F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04ADC-6830-4E82-8F7D-BE660CD1242F}" type="pres">
      <dgm:prSet presAssocID="{C7C68A2F-9C28-41DB-BA46-1F3BDEBCB45F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6495DE-DA2D-47D2-A6BE-8B26F3E6B8FC}" type="presOf" srcId="{691185BA-DE0A-4526-BCAA-4B9B88D1B1FC}" destId="{2B31ECA8-D867-41E2-A954-8A1469C89CFA}" srcOrd="0" destOrd="0" presId="urn:microsoft.com/office/officeart/2005/8/layout/chevron2"/>
    <dgm:cxn modelId="{4571B2A2-4D3C-445B-9242-A4960E060A3D}" type="presOf" srcId="{13834BBA-E1F3-41CD-9F1E-C92CDE76FBD8}" destId="{5F57229F-9BE1-44E6-A5D6-933245409ACC}" srcOrd="0" destOrd="0" presId="urn:microsoft.com/office/officeart/2005/8/layout/chevron2"/>
    <dgm:cxn modelId="{D808D298-EA4D-4532-849A-877A21B46052}" type="presOf" srcId="{5A814471-EAE8-42BD-95A6-04DB7B38C238}" destId="{E5CEC4CE-7BC1-4732-9D2D-D725998DAB01}" srcOrd="0" destOrd="0" presId="urn:microsoft.com/office/officeart/2005/8/layout/chevron2"/>
    <dgm:cxn modelId="{A2BB1032-5FDC-4F32-B03F-E683C5F83E8A}" type="presOf" srcId="{3768B223-17A3-4751-9E00-68EC7970E159}" destId="{490ACD10-1832-48AD-BCCE-293241C8F761}" srcOrd="0" destOrd="0" presId="urn:microsoft.com/office/officeart/2005/8/layout/chevron2"/>
    <dgm:cxn modelId="{FB70BED1-858E-4342-9DD8-11A6B7F7EA70}" type="presOf" srcId="{387A689B-8225-4319-BCA2-2D32344F32C2}" destId="{E4004ADC-6830-4E82-8F7D-BE660CD1242F}" srcOrd="0" destOrd="2" presId="urn:microsoft.com/office/officeart/2005/8/layout/chevron2"/>
    <dgm:cxn modelId="{51E963EA-5FED-45B6-A143-1B5D468CB0BC}" type="presOf" srcId="{EEF6B821-152E-4A63-9C50-D15ED615F9C7}" destId="{2B31ECA8-D867-41E2-A954-8A1469C89CFA}" srcOrd="0" destOrd="2" presId="urn:microsoft.com/office/officeart/2005/8/layout/chevron2"/>
    <dgm:cxn modelId="{7A235390-C7DB-4CD6-B69E-C268FF630851}" type="presOf" srcId="{2AF71E49-2431-4502-9401-A685572B35CB}" destId="{E4004ADC-6830-4E82-8F7D-BE660CD1242F}" srcOrd="0" destOrd="0" presId="urn:microsoft.com/office/officeart/2005/8/layout/chevron2"/>
    <dgm:cxn modelId="{6552AD2E-CFAE-4CE1-9EA4-8E7C1E97B248}" srcId="{3768B223-17A3-4751-9E00-68EC7970E159}" destId="{EEF6B821-152E-4A63-9C50-D15ED615F9C7}" srcOrd="2" destOrd="0" parTransId="{EEEDAB9E-3198-48CE-88DD-A1F79B1CCEFC}" sibTransId="{AA0A5FEB-FFA1-4BC6-AA55-98A14919BF3B}"/>
    <dgm:cxn modelId="{68FC16D8-CEBB-4593-8B31-C254227755AC}" srcId="{3768B223-17A3-4751-9E00-68EC7970E159}" destId="{691185BA-DE0A-4526-BCAA-4B9B88D1B1FC}" srcOrd="0" destOrd="0" parTransId="{5ADB88E1-177A-40C2-98A4-6BCF2092651A}" sibTransId="{C87A45D3-56AB-46AD-9812-B901758154E6}"/>
    <dgm:cxn modelId="{2EE875CD-7768-4D79-B7DB-EFDC8833C134}" srcId="{76427418-1BB6-45A8-8701-572DED7A0D0C}" destId="{C7C68A2F-9C28-41DB-BA46-1F3BDEBCB45F}" srcOrd="4" destOrd="0" parTransId="{185FA173-B8F8-4364-95D2-815F48C76703}" sibTransId="{AA74B2E6-369B-4064-804F-91BC6C306608}"/>
    <dgm:cxn modelId="{6B464C20-5C82-4BBA-9707-62E3059A599D}" srcId="{76427418-1BB6-45A8-8701-572DED7A0D0C}" destId="{3768B223-17A3-4751-9E00-68EC7970E159}" srcOrd="3" destOrd="0" parTransId="{62FAF4E1-6E5C-403B-9AB1-C730E0CF252A}" sibTransId="{8601460D-C721-4F3A-90BA-23612B8432B5}"/>
    <dgm:cxn modelId="{0A0F9675-4711-448B-BAA2-0458F01B864D}" type="presOf" srcId="{76427418-1BB6-45A8-8701-572DED7A0D0C}" destId="{0D9C343D-6BEA-4CF8-834C-6590390A8CD0}" srcOrd="0" destOrd="0" presId="urn:microsoft.com/office/officeart/2005/8/layout/chevron2"/>
    <dgm:cxn modelId="{CDABC743-A2B4-49B7-B99B-75DA0932FBA1}" type="presOf" srcId="{D39F5454-848D-4232-92C3-2140A80A2FE0}" destId="{2B31ECA8-D867-41E2-A954-8A1469C89CFA}" srcOrd="0" destOrd="1" presId="urn:microsoft.com/office/officeart/2005/8/layout/chevron2"/>
    <dgm:cxn modelId="{0E318114-E58D-4FDA-AFF8-838C3CC43493}" srcId="{20DC574D-2456-4E9A-8A25-456D12C5DBFC}" destId="{CD701120-E4C7-4F94-8DEF-C19DD61DDE97}" srcOrd="0" destOrd="0" parTransId="{F99448BA-D045-4238-AA15-35AE43AED2CD}" sibTransId="{E6C048FE-F152-4BD2-8344-DBFF0D9EE316}"/>
    <dgm:cxn modelId="{764932DC-5928-4DDD-B1D7-5EDB0BE16324}" srcId="{C7C68A2F-9C28-41DB-BA46-1F3BDEBCB45F}" destId="{B7494988-0A0A-4767-8C54-363D9C28A749}" srcOrd="1" destOrd="0" parTransId="{04353A2C-974F-4ED3-A75A-020D43B624E0}" sibTransId="{064C576F-0928-4DCC-A0C1-D2399D3021DD}"/>
    <dgm:cxn modelId="{69E5458F-C9A8-45A0-80FF-9B6C3AC00D24}" srcId="{76427418-1BB6-45A8-8701-572DED7A0D0C}" destId="{5A814471-EAE8-42BD-95A6-04DB7B38C238}" srcOrd="1" destOrd="0" parTransId="{113277A9-78A9-44C4-97E2-0CBFA621F8D7}" sibTransId="{668211DB-B96B-4B89-B031-5D69A7886EAB}"/>
    <dgm:cxn modelId="{981CAAB5-8248-42ED-8862-8220A4DE8B92}" srcId="{3768B223-17A3-4751-9E00-68EC7970E159}" destId="{D39F5454-848D-4232-92C3-2140A80A2FE0}" srcOrd="1" destOrd="0" parTransId="{ED2AF493-B6E2-4168-9BFC-CE69F8E153CB}" sibTransId="{C999A8D4-E04C-4A7F-8D09-88B71AE412EC}"/>
    <dgm:cxn modelId="{B3EB7DE8-F8AC-4E7A-ABE6-4A800E469AAA}" srcId="{C7C68A2F-9C28-41DB-BA46-1F3BDEBCB45F}" destId="{2AF71E49-2431-4502-9401-A685572B35CB}" srcOrd="0" destOrd="0" parTransId="{AAA55ED3-92E1-4D1D-9C6B-BAFBA3B82353}" sibTransId="{226D0F46-6880-43BB-8F81-932B7A4296A7}"/>
    <dgm:cxn modelId="{FB56AEA5-DB50-462B-9380-BB46B6D01007}" type="presOf" srcId="{B7494988-0A0A-4767-8C54-363D9C28A749}" destId="{E4004ADC-6830-4E82-8F7D-BE660CD1242F}" srcOrd="0" destOrd="1" presId="urn:microsoft.com/office/officeart/2005/8/layout/chevron2"/>
    <dgm:cxn modelId="{BC321719-A416-4277-BFC4-D457F5AE40E5}" srcId="{76427418-1BB6-45A8-8701-572DED7A0D0C}" destId="{13834BBA-E1F3-41CD-9F1E-C92CDE76FBD8}" srcOrd="0" destOrd="0" parTransId="{BC1DCAFF-B019-4BD3-914E-D53A0124A5E5}" sibTransId="{444F3CC9-7464-4219-80D9-A4730A188209}"/>
    <dgm:cxn modelId="{EFAB672B-9280-4C07-931A-4CAE021C66D5}" type="presOf" srcId="{20DC574D-2456-4E9A-8A25-456D12C5DBFC}" destId="{40674C8A-F4EE-43FB-B7C8-8FDC1AB4379A}" srcOrd="0" destOrd="0" presId="urn:microsoft.com/office/officeart/2005/8/layout/chevron2"/>
    <dgm:cxn modelId="{4580601E-E322-4A93-A9E7-C6D30BF4CEF9}" type="presOf" srcId="{C7C68A2F-9C28-41DB-BA46-1F3BDEBCB45F}" destId="{57C61982-9A47-4FF2-8DB2-2E6D9BD3B7E3}" srcOrd="0" destOrd="0" presId="urn:microsoft.com/office/officeart/2005/8/layout/chevron2"/>
    <dgm:cxn modelId="{4D15EFA3-ABAE-4BD6-BAFE-2C5C4BDA731D}" srcId="{C7C68A2F-9C28-41DB-BA46-1F3BDEBCB45F}" destId="{387A689B-8225-4319-BCA2-2D32344F32C2}" srcOrd="2" destOrd="0" parTransId="{4B074CC8-ADC7-4135-85F3-9304F1D78AA0}" sibTransId="{FBE1A211-B36C-4FC8-B0EA-2EF299A1FB07}"/>
    <dgm:cxn modelId="{F05DE003-BDF2-4A42-A44E-0423A525F4DC}" srcId="{13834BBA-E1F3-41CD-9F1E-C92CDE76FBD8}" destId="{41D5823E-81DD-4C20-9DF9-A3E121DBB250}" srcOrd="0" destOrd="0" parTransId="{A9A42269-7331-41D6-9378-1652FC06574D}" sibTransId="{04EDD70E-52B4-4750-BADB-5C588942B5E9}"/>
    <dgm:cxn modelId="{E3F390E9-944B-44F4-8819-B5899F3DF8D6}" srcId="{76427418-1BB6-45A8-8701-572DED7A0D0C}" destId="{20DC574D-2456-4E9A-8A25-456D12C5DBFC}" srcOrd="2" destOrd="0" parTransId="{CA00253D-6DA8-4204-85B3-5ED9CDEB8A36}" sibTransId="{08A7A302-0FF8-4C25-9B61-6FEF55FBB2E8}"/>
    <dgm:cxn modelId="{3CBF3340-DA10-48F3-AB38-6C18F828F101}" type="presOf" srcId="{CA20B33B-8299-40F5-82EB-466C45E1D041}" destId="{1A401C45-3060-4357-85BA-13993F4A0982}" srcOrd="0" destOrd="0" presId="urn:microsoft.com/office/officeart/2005/8/layout/chevron2"/>
    <dgm:cxn modelId="{38F8DE3F-975D-476B-9BA6-04534C9E5598}" type="presOf" srcId="{CD701120-E4C7-4F94-8DEF-C19DD61DDE97}" destId="{E9E08AD0-695D-49BE-817A-32E7DBC3AD12}" srcOrd="0" destOrd="0" presId="urn:microsoft.com/office/officeart/2005/8/layout/chevron2"/>
    <dgm:cxn modelId="{60E44095-91A4-469A-84AC-5966FE4F56EF}" srcId="{5A814471-EAE8-42BD-95A6-04DB7B38C238}" destId="{CA20B33B-8299-40F5-82EB-466C45E1D041}" srcOrd="0" destOrd="0" parTransId="{413A01BF-8E87-4E85-8736-DC496926D3ED}" sibTransId="{A604AA40-D9F2-42F8-98B5-2620067E09F9}"/>
    <dgm:cxn modelId="{71DA1BA6-1841-4D68-82BD-64DA19436441}" type="presOf" srcId="{41D5823E-81DD-4C20-9DF9-A3E121DBB250}" destId="{FBFF9453-E809-4629-9AEE-381F04DE5339}" srcOrd="0" destOrd="0" presId="urn:microsoft.com/office/officeart/2005/8/layout/chevron2"/>
    <dgm:cxn modelId="{F8B58A5D-4B4D-475A-81D6-1212AB9CEAF5}" type="presParOf" srcId="{0D9C343D-6BEA-4CF8-834C-6590390A8CD0}" destId="{30CE1A49-A520-4A4E-B79C-9E87DE1FF132}" srcOrd="0" destOrd="0" presId="urn:microsoft.com/office/officeart/2005/8/layout/chevron2"/>
    <dgm:cxn modelId="{F60B6112-006D-4634-974E-A7A7D95DE60B}" type="presParOf" srcId="{30CE1A49-A520-4A4E-B79C-9E87DE1FF132}" destId="{5F57229F-9BE1-44E6-A5D6-933245409ACC}" srcOrd="0" destOrd="0" presId="urn:microsoft.com/office/officeart/2005/8/layout/chevron2"/>
    <dgm:cxn modelId="{A3F9EFC3-798E-42C8-9D20-4BD09FC5354A}" type="presParOf" srcId="{30CE1A49-A520-4A4E-B79C-9E87DE1FF132}" destId="{FBFF9453-E809-4629-9AEE-381F04DE5339}" srcOrd="1" destOrd="0" presId="urn:microsoft.com/office/officeart/2005/8/layout/chevron2"/>
    <dgm:cxn modelId="{55FDAE4F-F40D-447D-B5EA-27220C22518B}" type="presParOf" srcId="{0D9C343D-6BEA-4CF8-834C-6590390A8CD0}" destId="{6891574E-82E7-4675-8772-3F6CD49414E4}" srcOrd="1" destOrd="0" presId="urn:microsoft.com/office/officeart/2005/8/layout/chevron2"/>
    <dgm:cxn modelId="{4AF2EC23-D120-45F1-A333-873323690401}" type="presParOf" srcId="{0D9C343D-6BEA-4CF8-834C-6590390A8CD0}" destId="{20B8BAA6-1935-4281-BD02-9412388646D5}" srcOrd="2" destOrd="0" presId="urn:microsoft.com/office/officeart/2005/8/layout/chevron2"/>
    <dgm:cxn modelId="{2BDF2BBE-E584-498C-875F-A62EA155E8BC}" type="presParOf" srcId="{20B8BAA6-1935-4281-BD02-9412388646D5}" destId="{E5CEC4CE-7BC1-4732-9D2D-D725998DAB01}" srcOrd="0" destOrd="0" presId="urn:microsoft.com/office/officeart/2005/8/layout/chevron2"/>
    <dgm:cxn modelId="{E37CBFE9-4CE5-44BE-ADA0-EE31041E6389}" type="presParOf" srcId="{20B8BAA6-1935-4281-BD02-9412388646D5}" destId="{1A401C45-3060-4357-85BA-13993F4A0982}" srcOrd="1" destOrd="0" presId="urn:microsoft.com/office/officeart/2005/8/layout/chevron2"/>
    <dgm:cxn modelId="{AC5C8D29-970F-4828-AD8D-9C61F42EDB03}" type="presParOf" srcId="{0D9C343D-6BEA-4CF8-834C-6590390A8CD0}" destId="{D6CBC725-66A7-41B8-8EA6-33ADCB1E0804}" srcOrd="3" destOrd="0" presId="urn:microsoft.com/office/officeart/2005/8/layout/chevron2"/>
    <dgm:cxn modelId="{13E11E19-A3FC-481D-8ED0-721332E9E1B6}" type="presParOf" srcId="{0D9C343D-6BEA-4CF8-834C-6590390A8CD0}" destId="{BBCDC06E-7340-41ED-9119-20B5D37EC4FB}" srcOrd="4" destOrd="0" presId="urn:microsoft.com/office/officeart/2005/8/layout/chevron2"/>
    <dgm:cxn modelId="{5FD31917-2079-454D-A28E-816D765F31FB}" type="presParOf" srcId="{BBCDC06E-7340-41ED-9119-20B5D37EC4FB}" destId="{40674C8A-F4EE-43FB-B7C8-8FDC1AB4379A}" srcOrd="0" destOrd="0" presId="urn:microsoft.com/office/officeart/2005/8/layout/chevron2"/>
    <dgm:cxn modelId="{4C273A71-8BA1-4584-AE5D-39D942C0FFC7}" type="presParOf" srcId="{BBCDC06E-7340-41ED-9119-20B5D37EC4FB}" destId="{E9E08AD0-695D-49BE-817A-32E7DBC3AD12}" srcOrd="1" destOrd="0" presId="urn:microsoft.com/office/officeart/2005/8/layout/chevron2"/>
    <dgm:cxn modelId="{647AE0EF-C9B3-4C3B-8C1D-CFB8E1AA6548}" type="presParOf" srcId="{0D9C343D-6BEA-4CF8-834C-6590390A8CD0}" destId="{DE49A723-56E6-43A9-BFC8-A437FE284842}" srcOrd="5" destOrd="0" presId="urn:microsoft.com/office/officeart/2005/8/layout/chevron2"/>
    <dgm:cxn modelId="{A666DC27-CE1B-489A-B08F-D609523E316D}" type="presParOf" srcId="{0D9C343D-6BEA-4CF8-834C-6590390A8CD0}" destId="{25B99122-06A3-4FD2-9DA5-E702159E8667}" srcOrd="6" destOrd="0" presId="urn:microsoft.com/office/officeart/2005/8/layout/chevron2"/>
    <dgm:cxn modelId="{99E10755-3A2B-48FA-9059-219260D98834}" type="presParOf" srcId="{25B99122-06A3-4FD2-9DA5-E702159E8667}" destId="{490ACD10-1832-48AD-BCCE-293241C8F761}" srcOrd="0" destOrd="0" presId="urn:microsoft.com/office/officeart/2005/8/layout/chevron2"/>
    <dgm:cxn modelId="{FD855C26-F778-4BF9-8986-1E9BC1F5331C}" type="presParOf" srcId="{25B99122-06A3-4FD2-9DA5-E702159E8667}" destId="{2B31ECA8-D867-41E2-A954-8A1469C89CFA}" srcOrd="1" destOrd="0" presId="urn:microsoft.com/office/officeart/2005/8/layout/chevron2"/>
    <dgm:cxn modelId="{CBC8FF43-EC69-4A8E-96DC-9F08DFD247D1}" type="presParOf" srcId="{0D9C343D-6BEA-4CF8-834C-6590390A8CD0}" destId="{2F0EDA69-2260-48B1-9C6E-4005D9A9B0FD}" srcOrd="7" destOrd="0" presId="urn:microsoft.com/office/officeart/2005/8/layout/chevron2"/>
    <dgm:cxn modelId="{00D2E4CC-FD2F-4FCF-9D02-20E7518CFA9F}" type="presParOf" srcId="{0D9C343D-6BEA-4CF8-834C-6590390A8CD0}" destId="{96385D8D-930E-43F9-AA9F-D8AB1D6AF58E}" srcOrd="8" destOrd="0" presId="urn:microsoft.com/office/officeart/2005/8/layout/chevron2"/>
    <dgm:cxn modelId="{C84FC816-F4D6-4CFD-9E4C-CD37AD122B09}" type="presParOf" srcId="{96385D8D-930E-43F9-AA9F-D8AB1D6AF58E}" destId="{57C61982-9A47-4FF2-8DB2-2E6D9BD3B7E3}" srcOrd="0" destOrd="0" presId="urn:microsoft.com/office/officeart/2005/8/layout/chevron2"/>
    <dgm:cxn modelId="{B7965DBA-5DEE-400D-A39E-B2627DC097F3}" type="presParOf" srcId="{96385D8D-930E-43F9-AA9F-D8AB1D6AF58E}" destId="{E4004ADC-6830-4E82-8F7D-BE660CD124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57229F-9BE1-44E6-A5D6-933245409ACC}">
      <dsp:nvSpPr>
        <dsp:cNvPr id="0" name=""/>
        <dsp:cNvSpPr/>
      </dsp:nvSpPr>
      <dsp:spPr>
        <a:xfrm rot="5400000">
          <a:off x="-118233" y="120189"/>
          <a:ext cx="788223" cy="55175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2003</a:t>
          </a:r>
          <a:endParaRPr lang="ru-RU" sz="1800" kern="1200" dirty="0"/>
        </a:p>
      </dsp:txBody>
      <dsp:txXfrm rot="5400000">
        <a:off x="-118233" y="120189"/>
        <a:ext cx="788223" cy="551756"/>
      </dsp:txXfrm>
    </dsp:sp>
    <dsp:sp modelId="{FBFF9453-E809-4629-9AEE-381F04DE5339}">
      <dsp:nvSpPr>
        <dsp:cNvPr id="0" name=""/>
        <dsp:cNvSpPr/>
      </dsp:nvSpPr>
      <dsp:spPr>
        <a:xfrm rot="5400000">
          <a:off x="2647862" y="-2094150"/>
          <a:ext cx="512614" cy="47048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1" kern="1200" dirty="0" smtClean="0">
              <a:solidFill>
                <a:srgbClr val="115714"/>
              </a:solidFill>
            </a:rPr>
            <a:t>Введен университетский уровень подготовки для медицинских сестер и акушерок</a:t>
          </a:r>
          <a:endParaRPr lang="ru-RU" sz="1400" b="1" kern="1200" dirty="0">
            <a:solidFill>
              <a:srgbClr val="115714"/>
            </a:solidFill>
          </a:endParaRPr>
        </a:p>
      </dsp:txBody>
      <dsp:txXfrm rot="5400000">
        <a:off x="2647862" y="-2094150"/>
        <a:ext cx="512614" cy="4704827"/>
      </dsp:txXfrm>
    </dsp:sp>
    <dsp:sp modelId="{E5CEC4CE-7BC1-4732-9D2D-D725998DAB01}">
      <dsp:nvSpPr>
        <dsp:cNvPr id="0" name=""/>
        <dsp:cNvSpPr/>
      </dsp:nvSpPr>
      <dsp:spPr>
        <a:xfrm rot="5400000">
          <a:off x="-118233" y="786251"/>
          <a:ext cx="788223" cy="55175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2012</a:t>
          </a:r>
          <a:endParaRPr lang="ru-RU" sz="1800" kern="1200" dirty="0"/>
        </a:p>
      </dsp:txBody>
      <dsp:txXfrm rot="5400000">
        <a:off x="-118233" y="786251"/>
        <a:ext cx="788223" cy="551756"/>
      </dsp:txXfrm>
    </dsp:sp>
    <dsp:sp modelId="{1A401C45-3060-4357-85BA-13993F4A0982}">
      <dsp:nvSpPr>
        <dsp:cNvPr id="0" name=""/>
        <dsp:cNvSpPr/>
      </dsp:nvSpPr>
      <dsp:spPr>
        <a:xfrm rot="5400000">
          <a:off x="2647997" y="-1428222"/>
          <a:ext cx="512345" cy="47048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1" kern="1200" dirty="0" smtClean="0">
              <a:solidFill>
                <a:srgbClr val="115714"/>
              </a:solidFill>
            </a:rPr>
            <a:t>Установлены принципы кадрового обеспечения терапевтических и хирургических отделений для взрослых </a:t>
          </a:r>
          <a:endParaRPr lang="ru-RU" sz="1400" b="1" kern="1200" dirty="0">
            <a:solidFill>
              <a:srgbClr val="115714"/>
            </a:solidFill>
          </a:endParaRPr>
        </a:p>
      </dsp:txBody>
      <dsp:txXfrm rot="5400000">
        <a:off x="2647997" y="-1428222"/>
        <a:ext cx="512345" cy="4704827"/>
      </dsp:txXfrm>
    </dsp:sp>
    <dsp:sp modelId="{40674C8A-F4EE-43FB-B7C8-8FDC1AB4379A}">
      <dsp:nvSpPr>
        <dsp:cNvPr id="0" name=""/>
        <dsp:cNvSpPr/>
      </dsp:nvSpPr>
      <dsp:spPr>
        <a:xfrm rot="5400000">
          <a:off x="-118233" y="1452314"/>
          <a:ext cx="788223" cy="55175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2013</a:t>
          </a:r>
          <a:endParaRPr lang="ru-RU" sz="1800" kern="1200" dirty="0"/>
        </a:p>
      </dsp:txBody>
      <dsp:txXfrm rot="5400000">
        <a:off x="-118233" y="1452314"/>
        <a:ext cx="788223" cy="551756"/>
      </dsp:txXfrm>
    </dsp:sp>
    <dsp:sp modelId="{E9E08AD0-695D-49BE-817A-32E7DBC3AD12}">
      <dsp:nvSpPr>
        <dsp:cNvPr id="0" name=""/>
        <dsp:cNvSpPr/>
      </dsp:nvSpPr>
      <dsp:spPr>
        <a:xfrm rot="5400000">
          <a:off x="2647997" y="-762159"/>
          <a:ext cx="512345" cy="47048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1" kern="1200" dirty="0" smtClean="0">
              <a:solidFill>
                <a:srgbClr val="115714"/>
              </a:solidFill>
            </a:rPr>
            <a:t>Правительством Уэльса выделено 10 млн. фунтов регулярного финансирования для дополнительных сестринских должностей</a:t>
          </a:r>
          <a:endParaRPr lang="ru-RU" sz="1400" b="1" kern="1200" dirty="0">
            <a:solidFill>
              <a:srgbClr val="115714"/>
            </a:solidFill>
          </a:endParaRPr>
        </a:p>
      </dsp:txBody>
      <dsp:txXfrm rot="5400000">
        <a:off x="2647997" y="-762159"/>
        <a:ext cx="512345" cy="4704827"/>
      </dsp:txXfrm>
    </dsp:sp>
    <dsp:sp modelId="{490ACD10-1832-48AD-BCCE-293241C8F761}">
      <dsp:nvSpPr>
        <dsp:cNvPr id="0" name=""/>
        <dsp:cNvSpPr/>
      </dsp:nvSpPr>
      <dsp:spPr>
        <a:xfrm rot="5400000">
          <a:off x="-118233" y="2118377"/>
          <a:ext cx="788223" cy="55175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2014</a:t>
          </a:r>
          <a:endParaRPr lang="ru-RU" sz="1800" kern="1200" dirty="0"/>
        </a:p>
      </dsp:txBody>
      <dsp:txXfrm rot="5400000">
        <a:off x="-118233" y="2118377"/>
        <a:ext cx="788223" cy="551756"/>
      </dsp:txXfrm>
    </dsp:sp>
    <dsp:sp modelId="{2B31ECA8-D867-41E2-A954-8A1469C89CFA}">
      <dsp:nvSpPr>
        <dsp:cNvPr id="0" name=""/>
        <dsp:cNvSpPr/>
      </dsp:nvSpPr>
      <dsp:spPr>
        <a:xfrm rot="5400000">
          <a:off x="2647997" y="-96097"/>
          <a:ext cx="512345" cy="47048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1" kern="1200" dirty="0" smtClean="0">
              <a:solidFill>
                <a:srgbClr val="115714"/>
              </a:solidFill>
            </a:rPr>
            <a:t>разработка инструмента планирования кадров/нагрузки медсестер в других клинических отделениях</a:t>
          </a:r>
          <a:endParaRPr lang="ru-RU" sz="1400" b="1" kern="1200" dirty="0">
            <a:solidFill>
              <a:srgbClr val="115714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 rot="5400000">
        <a:off x="2647997" y="-96097"/>
        <a:ext cx="512345" cy="4704827"/>
      </dsp:txXfrm>
    </dsp:sp>
    <dsp:sp modelId="{57C61982-9A47-4FF2-8DB2-2E6D9BD3B7E3}">
      <dsp:nvSpPr>
        <dsp:cNvPr id="0" name=""/>
        <dsp:cNvSpPr/>
      </dsp:nvSpPr>
      <dsp:spPr>
        <a:xfrm rot="5400000">
          <a:off x="-118233" y="2784440"/>
          <a:ext cx="788223" cy="551756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2016</a:t>
          </a:r>
          <a:endParaRPr lang="ru-RU" sz="1800" kern="1200" dirty="0"/>
        </a:p>
      </dsp:txBody>
      <dsp:txXfrm rot="5400000">
        <a:off x="-118233" y="2784440"/>
        <a:ext cx="788223" cy="551756"/>
      </dsp:txXfrm>
    </dsp:sp>
    <dsp:sp modelId="{E4004ADC-6830-4E82-8F7D-BE660CD1242F}">
      <dsp:nvSpPr>
        <dsp:cNvPr id="0" name=""/>
        <dsp:cNvSpPr/>
      </dsp:nvSpPr>
      <dsp:spPr>
        <a:xfrm rot="5400000">
          <a:off x="2647997" y="569965"/>
          <a:ext cx="512345" cy="47048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/>
        </a:p>
        <a:p>
          <a:pPr marL="114300" lvl="1" indent="-114300" algn="l" defTabSz="6223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b="1" kern="1200" dirty="0" smtClean="0">
              <a:solidFill>
                <a:srgbClr val="115714"/>
              </a:solidFill>
            </a:rPr>
            <a:t>принят Закон об уровнях кадрового обеспечения сестринским персоналом</a:t>
          </a:r>
          <a:endParaRPr lang="ru-RU" sz="1400" b="1" kern="1200" dirty="0">
            <a:solidFill>
              <a:srgbClr val="115714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5400000">
        <a:off x="2647997" y="569965"/>
        <a:ext cx="512345" cy="4704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77178-9B7F-45F0-9508-33A6E61EF9E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C2ACC-37E1-4B60-B768-B289888E27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6178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C2ACC-37E1-4B60-B768-B289888E277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4551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00150"/>
            <a:ext cx="7772400" cy="1335081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1"/>
            <a:ext cx="6400800" cy="11049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85850"/>
            <a:ext cx="2057400" cy="3365500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85850"/>
            <a:ext cx="6019800" cy="336550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355244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3152694"/>
            <a:ext cx="2876429" cy="53552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3056467"/>
            <a:ext cx="5544515" cy="637604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3065672"/>
            <a:ext cx="5467980" cy="580704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3055631"/>
            <a:ext cx="3308000" cy="48866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3043916"/>
            <a:ext cx="8723376" cy="99740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1847670"/>
            <a:ext cx="7772400" cy="1143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078086"/>
            <a:ext cx="6417734" cy="70485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2571751"/>
            <a:ext cx="3820055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1751"/>
            <a:ext cx="3822192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7406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686050"/>
            <a:ext cx="3352800" cy="142875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1714500"/>
            <a:ext cx="3352800" cy="939546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371600"/>
            <a:ext cx="3904076" cy="28575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211665" y="171450"/>
            <a:ext cx="8723376" cy="4842707"/>
            <a:chOff x="211665" y="171450"/>
            <a:chExt cx="8723376" cy="4842707"/>
          </a:xfrm>
        </p:grpSpPr>
        <p:sp>
          <p:nvSpPr>
            <p:cNvPr id="15" name="Rounded Rectangle 14"/>
            <p:cNvSpPr/>
            <p:nvPr userDrawn="1"/>
          </p:nvSpPr>
          <p:spPr>
            <a:xfrm>
              <a:off x="228600" y="171450"/>
              <a:ext cx="8695944" cy="4526280"/>
            </a:xfrm>
            <a:prstGeom prst="roundRect">
              <a:avLst>
                <a:gd name="adj" fmla="val 1272"/>
              </a:avLst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>
              <a:grpSpLocks noChangeAspect="1"/>
            </p:cNvGrpSpPr>
            <p:nvPr userDrawn="1"/>
          </p:nvGrpSpPr>
          <p:grpSpPr bwMode="hidden">
            <a:xfrm>
              <a:off x="211665" y="4015472"/>
              <a:ext cx="8723376" cy="998685"/>
              <a:chOff x="-3905250" y="4294188"/>
              <a:chExt cx="13011150" cy="1892300"/>
            </a:xfrm>
          </p:grpSpPr>
          <p:sp>
            <p:nvSpPr>
              <p:cNvPr id="10" name="Freeform 14"/>
              <p:cNvSpPr>
                <a:spLocks/>
              </p:cNvSpPr>
              <p:nvPr/>
            </p:nvSpPr>
            <p:spPr bwMode="hidden">
              <a:xfrm>
                <a:off x="4810125" y="4500563"/>
                <a:ext cx="4295775" cy="1016000"/>
              </a:xfrm>
              <a:custGeom>
                <a:avLst/>
                <a:gdLst/>
                <a:ahLst/>
                <a:cxnLst>
                  <a:cxn ang="0">
                    <a:pos x="2700" y="0"/>
                  </a:cxn>
                  <a:cxn ang="0">
                    <a:pos x="2700" y="0"/>
                  </a:cxn>
                  <a:cxn ang="0">
                    <a:pos x="2586" y="18"/>
                  </a:cxn>
                  <a:cxn ang="0">
                    <a:pos x="2470" y="38"/>
                  </a:cxn>
                  <a:cxn ang="0">
                    <a:pos x="2352" y="60"/>
                  </a:cxn>
                  <a:cxn ang="0">
                    <a:pos x="2230" y="82"/>
                  </a:cxn>
                  <a:cxn ang="0">
                    <a:pos x="2106" y="108"/>
                  </a:cxn>
                  <a:cxn ang="0">
                    <a:pos x="1978" y="134"/>
                  </a:cxn>
                  <a:cxn ang="0">
                    <a:pos x="1848" y="164"/>
                  </a:cxn>
                  <a:cxn ang="0">
                    <a:pos x="1714" y="194"/>
                  </a:cxn>
                  <a:cxn ang="0">
                    <a:pos x="1714" y="194"/>
                  </a:cxn>
                  <a:cxn ang="0">
                    <a:pos x="1472" y="252"/>
                  </a:cxn>
                  <a:cxn ang="0">
                    <a:pos x="1236" y="304"/>
                  </a:cxn>
                  <a:cxn ang="0">
                    <a:pos x="1010" y="352"/>
                  </a:cxn>
                  <a:cxn ang="0">
                    <a:pos x="792" y="398"/>
                  </a:cxn>
                  <a:cxn ang="0">
                    <a:pos x="584" y="438"/>
                  </a:cxn>
                  <a:cxn ang="0">
                    <a:pos x="382" y="474"/>
                  </a:cxn>
                  <a:cxn ang="0">
                    <a:pos x="188" y="508"/>
                  </a:cxn>
                  <a:cxn ang="0">
                    <a:pos x="0" y="538"/>
                  </a:cxn>
                  <a:cxn ang="0">
                    <a:pos x="0" y="538"/>
                  </a:cxn>
                  <a:cxn ang="0">
                    <a:pos x="130" y="556"/>
                  </a:cxn>
                  <a:cxn ang="0">
                    <a:pos x="254" y="572"/>
                  </a:cxn>
                  <a:cxn ang="0">
                    <a:pos x="374" y="586"/>
                  </a:cxn>
                  <a:cxn ang="0">
                    <a:pos x="492" y="598"/>
                  </a:cxn>
                  <a:cxn ang="0">
                    <a:pos x="606" y="610"/>
                  </a:cxn>
                  <a:cxn ang="0">
                    <a:pos x="716" y="618"/>
                  </a:cxn>
                  <a:cxn ang="0">
                    <a:pos x="822" y="626"/>
                  </a:cxn>
                  <a:cxn ang="0">
                    <a:pos x="926" y="632"/>
                  </a:cxn>
                  <a:cxn ang="0">
                    <a:pos x="1028" y="636"/>
                  </a:cxn>
                  <a:cxn ang="0">
                    <a:pos x="1126" y="638"/>
                  </a:cxn>
                  <a:cxn ang="0">
                    <a:pos x="1220" y="640"/>
                  </a:cxn>
                  <a:cxn ang="0">
                    <a:pos x="1312" y="640"/>
                  </a:cxn>
                  <a:cxn ang="0">
                    <a:pos x="1402" y="638"/>
                  </a:cxn>
                  <a:cxn ang="0">
                    <a:pos x="1490" y="636"/>
                  </a:cxn>
                  <a:cxn ang="0">
                    <a:pos x="1574" y="632"/>
                  </a:cxn>
                  <a:cxn ang="0">
                    <a:pos x="1656" y="626"/>
                  </a:cxn>
                  <a:cxn ang="0">
                    <a:pos x="1734" y="620"/>
                  </a:cxn>
                  <a:cxn ang="0">
                    <a:pos x="1812" y="612"/>
                  </a:cxn>
                  <a:cxn ang="0">
                    <a:pos x="1886" y="602"/>
                  </a:cxn>
                  <a:cxn ang="0">
                    <a:pos x="1960" y="592"/>
                  </a:cxn>
                  <a:cxn ang="0">
                    <a:pos x="2030" y="580"/>
                  </a:cxn>
                  <a:cxn ang="0">
                    <a:pos x="2100" y="568"/>
                  </a:cxn>
                  <a:cxn ang="0">
                    <a:pos x="2166" y="554"/>
                  </a:cxn>
                  <a:cxn ang="0">
                    <a:pos x="2232" y="540"/>
                  </a:cxn>
                  <a:cxn ang="0">
                    <a:pos x="2296" y="524"/>
                  </a:cxn>
                  <a:cxn ang="0">
                    <a:pos x="2358" y="508"/>
                  </a:cxn>
                  <a:cxn ang="0">
                    <a:pos x="2418" y="490"/>
                  </a:cxn>
                  <a:cxn ang="0">
                    <a:pos x="2478" y="472"/>
                  </a:cxn>
                  <a:cxn ang="0">
                    <a:pos x="2592" y="432"/>
                  </a:cxn>
                  <a:cxn ang="0">
                    <a:pos x="2702" y="390"/>
                  </a:cxn>
                  <a:cxn ang="0">
                    <a:pos x="2702" y="390"/>
                  </a:cxn>
                  <a:cxn ang="0">
                    <a:pos x="2706" y="388"/>
                  </a:cxn>
                  <a:cxn ang="0">
                    <a:pos x="2706" y="388"/>
                  </a:cxn>
                  <a:cxn ang="0">
                    <a:pos x="2706" y="0"/>
                  </a:cxn>
                  <a:cxn ang="0">
                    <a:pos x="2706" y="0"/>
                  </a:cxn>
                  <a:cxn ang="0">
                    <a:pos x="2700" y="0"/>
                  </a:cxn>
                  <a:cxn ang="0">
                    <a:pos x="2700" y="0"/>
                  </a:cxn>
                </a:cxnLst>
                <a:rect l="0" t="0" r="r" b="b"/>
                <a:pathLst>
                  <a:path w="2706" h="640">
                    <a:moveTo>
                      <a:pt x="2700" y="0"/>
                    </a:moveTo>
                    <a:lnTo>
                      <a:pt x="2700" y="0"/>
                    </a:lnTo>
                    <a:lnTo>
                      <a:pt x="2586" y="18"/>
                    </a:lnTo>
                    <a:lnTo>
                      <a:pt x="2470" y="38"/>
                    </a:lnTo>
                    <a:lnTo>
                      <a:pt x="2352" y="60"/>
                    </a:lnTo>
                    <a:lnTo>
                      <a:pt x="2230" y="82"/>
                    </a:lnTo>
                    <a:lnTo>
                      <a:pt x="2106" y="108"/>
                    </a:lnTo>
                    <a:lnTo>
                      <a:pt x="1978" y="134"/>
                    </a:lnTo>
                    <a:lnTo>
                      <a:pt x="1848" y="164"/>
                    </a:lnTo>
                    <a:lnTo>
                      <a:pt x="1714" y="194"/>
                    </a:lnTo>
                    <a:lnTo>
                      <a:pt x="1714" y="194"/>
                    </a:lnTo>
                    <a:lnTo>
                      <a:pt x="1472" y="252"/>
                    </a:lnTo>
                    <a:lnTo>
                      <a:pt x="1236" y="304"/>
                    </a:lnTo>
                    <a:lnTo>
                      <a:pt x="1010" y="352"/>
                    </a:lnTo>
                    <a:lnTo>
                      <a:pt x="792" y="398"/>
                    </a:lnTo>
                    <a:lnTo>
                      <a:pt x="584" y="438"/>
                    </a:lnTo>
                    <a:lnTo>
                      <a:pt x="382" y="474"/>
                    </a:lnTo>
                    <a:lnTo>
                      <a:pt x="188" y="508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130" y="556"/>
                    </a:lnTo>
                    <a:lnTo>
                      <a:pt x="254" y="572"/>
                    </a:lnTo>
                    <a:lnTo>
                      <a:pt x="374" y="586"/>
                    </a:lnTo>
                    <a:lnTo>
                      <a:pt x="492" y="598"/>
                    </a:lnTo>
                    <a:lnTo>
                      <a:pt x="606" y="610"/>
                    </a:lnTo>
                    <a:lnTo>
                      <a:pt x="716" y="618"/>
                    </a:lnTo>
                    <a:lnTo>
                      <a:pt x="822" y="626"/>
                    </a:lnTo>
                    <a:lnTo>
                      <a:pt x="926" y="632"/>
                    </a:lnTo>
                    <a:lnTo>
                      <a:pt x="1028" y="636"/>
                    </a:lnTo>
                    <a:lnTo>
                      <a:pt x="1126" y="638"/>
                    </a:lnTo>
                    <a:lnTo>
                      <a:pt x="1220" y="640"/>
                    </a:lnTo>
                    <a:lnTo>
                      <a:pt x="1312" y="640"/>
                    </a:lnTo>
                    <a:lnTo>
                      <a:pt x="1402" y="638"/>
                    </a:lnTo>
                    <a:lnTo>
                      <a:pt x="1490" y="636"/>
                    </a:lnTo>
                    <a:lnTo>
                      <a:pt x="1574" y="632"/>
                    </a:lnTo>
                    <a:lnTo>
                      <a:pt x="1656" y="626"/>
                    </a:lnTo>
                    <a:lnTo>
                      <a:pt x="1734" y="620"/>
                    </a:lnTo>
                    <a:lnTo>
                      <a:pt x="1812" y="612"/>
                    </a:lnTo>
                    <a:lnTo>
                      <a:pt x="1886" y="602"/>
                    </a:lnTo>
                    <a:lnTo>
                      <a:pt x="1960" y="592"/>
                    </a:lnTo>
                    <a:lnTo>
                      <a:pt x="2030" y="580"/>
                    </a:lnTo>
                    <a:lnTo>
                      <a:pt x="2100" y="568"/>
                    </a:lnTo>
                    <a:lnTo>
                      <a:pt x="2166" y="554"/>
                    </a:lnTo>
                    <a:lnTo>
                      <a:pt x="2232" y="540"/>
                    </a:lnTo>
                    <a:lnTo>
                      <a:pt x="2296" y="524"/>
                    </a:lnTo>
                    <a:lnTo>
                      <a:pt x="2358" y="508"/>
                    </a:lnTo>
                    <a:lnTo>
                      <a:pt x="2418" y="490"/>
                    </a:lnTo>
                    <a:lnTo>
                      <a:pt x="2478" y="472"/>
                    </a:lnTo>
                    <a:lnTo>
                      <a:pt x="2592" y="432"/>
                    </a:lnTo>
                    <a:lnTo>
                      <a:pt x="2702" y="390"/>
                    </a:lnTo>
                    <a:lnTo>
                      <a:pt x="2702" y="390"/>
                    </a:lnTo>
                    <a:lnTo>
                      <a:pt x="2706" y="388"/>
                    </a:lnTo>
                    <a:lnTo>
                      <a:pt x="2706" y="388"/>
                    </a:lnTo>
                    <a:lnTo>
                      <a:pt x="2706" y="0"/>
                    </a:lnTo>
                    <a:lnTo>
                      <a:pt x="2706" y="0"/>
                    </a:lnTo>
                    <a:lnTo>
                      <a:pt x="2700" y="0"/>
                    </a:lnTo>
                    <a:lnTo>
                      <a:pt x="2700" y="0"/>
                    </a:lnTo>
                    <a:close/>
                  </a:path>
                </a:pathLst>
              </a:custGeom>
              <a:solidFill>
                <a:schemeClr val="bg2">
                  <a:alpha val="2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8"/>
              <p:cNvSpPr>
                <a:spLocks/>
              </p:cNvSpPr>
              <p:nvPr/>
            </p:nvSpPr>
            <p:spPr bwMode="hidden">
              <a:xfrm>
                <a:off x="-309563" y="4318000"/>
                <a:ext cx="8280401" cy="1209675"/>
              </a:xfrm>
              <a:custGeom>
                <a:avLst/>
                <a:gdLst/>
                <a:ahLst/>
                <a:cxnLst>
                  <a:cxn ang="0">
                    <a:pos x="5216" y="714"/>
                  </a:cxn>
                  <a:cxn ang="0">
                    <a:pos x="4984" y="686"/>
                  </a:cxn>
                  <a:cxn ang="0">
                    <a:pos x="4478" y="610"/>
                  </a:cxn>
                  <a:cxn ang="0">
                    <a:pos x="3914" y="508"/>
                  </a:cxn>
                  <a:cxn ang="0">
                    <a:pos x="3286" y="374"/>
                  </a:cxn>
                  <a:cxn ang="0">
                    <a:pos x="2946" y="296"/>
                  </a:cxn>
                  <a:cxn ang="0">
                    <a:pos x="2682" y="236"/>
                  </a:cxn>
                  <a:cxn ang="0">
                    <a:pos x="2430" y="184"/>
                  </a:cxn>
                  <a:cxn ang="0">
                    <a:pos x="2190" y="140"/>
                  </a:cxn>
                  <a:cxn ang="0">
                    <a:pos x="1960" y="102"/>
                  </a:cxn>
                  <a:cxn ang="0">
                    <a:pos x="1740" y="72"/>
                  </a:cxn>
                  <a:cxn ang="0">
                    <a:pos x="1334" y="28"/>
                  </a:cxn>
                  <a:cxn ang="0">
                    <a:pos x="970" y="4"/>
                  </a:cxn>
                  <a:cxn ang="0">
                    <a:pos x="644" y="0"/>
                  </a:cxn>
                  <a:cxn ang="0">
                    <a:pos x="358" y="10"/>
                  </a:cxn>
                  <a:cxn ang="0">
                    <a:pos x="110" y="32"/>
                  </a:cxn>
                  <a:cxn ang="0">
                    <a:pos x="0" y="48"/>
                  </a:cxn>
                  <a:cxn ang="0">
                    <a:pos x="314" y="86"/>
                  </a:cxn>
                  <a:cxn ang="0">
                    <a:pos x="652" y="140"/>
                  </a:cxn>
                  <a:cxn ang="0">
                    <a:pos x="1014" y="210"/>
                  </a:cxn>
                  <a:cxn ang="0">
                    <a:pos x="1402" y="296"/>
                  </a:cxn>
                  <a:cxn ang="0">
                    <a:pos x="1756" y="378"/>
                  </a:cxn>
                  <a:cxn ang="0">
                    <a:pos x="2408" y="516"/>
                  </a:cxn>
                  <a:cxn ang="0">
                    <a:pos x="2708" y="572"/>
                  </a:cxn>
                  <a:cxn ang="0">
                    <a:pos x="2992" y="620"/>
                  </a:cxn>
                  <a:cxn ang="0">
                    <a:pos x="3260" y="662"/>
                  </a:cxn>
                  <a:cxn ang="0">
                    <a:pos x="3512" y="694"/>
                  </a:cxn>
                  <a:cxn ang="0">
                    <a:pos x="3750" y="722"/>
                  </a:cxn>
                  <a:cxn ang="0">
                    <a:pos x="3974" y="740"/>
                  </a:cxn>
                  <a:cxn ang="0">
                    <a:pos x="4184" y="754"/>
                  </a:cxn>
                  <a:cxn ang="0">
                    <a:pos x="4384" y="762"/>
                  </a:cxn>
                  <a:cxn ang="0">
                    <a:pos x="4570" y="762"/>
                  </a:cxn>
                  <a:cxn ang="0">
                    <a:pos x="4746" y="758"/>
                  </a:cxn>
                  <a:cxn ang="0">
                    <a:pos x="4912" y="748"/>
                  </a:cxn>
                  <a:cxn ang="0">
                    <a:pos x="5068" y="732"/>
                  </a:cxn>
                  <a:cxn ang="0">
                    <a:pos x="5216" y="714"/>
                  </a:cxn>
                </a:cxnLst>
                <a:rect l="0" t="0" r="r" b="b"/>
                <a:pathLst>
                  <a:path w="5216" h="762">
                    <a:moveTo>
                      <a:pt x="5216" y="714"/>
                    </a:moveTo>
                    <a:lnTo>
                      <a:pt x="5216" y="714"/>
                    </a:lnTo>
                    <a:lnTo>
                      <a:pt x="5102" y="700"/>
                    </a:lnTo>
                    <a:lnTo>
                      <a:pt x="4984" y="686"/>
                    </a:lnTo>
                    <a:lnTo>
                      <a:pt x="4738" y="652"/>
                    </a:lnTo>
                    <a:lnTo>
                      <a:pt x="4478" y="610"/>
                    </a:lnTo>
                    <a:lnTo>
                      <a:pt x="4204" y="564"/>
                    </a:lnTo>
                    <a:lnTo>
                      <a:pt x="3914" y="508"/>
                    </a:lnTo>
                    <a:lnTo>
                      <a:pt x="3608" y="446"/>
                    </a:lnTo>
                    <a:lnTo>
                      <a:pt x="3286" y="374"/>
                    </a:lnTo>
                    <a:lnTo>
                      <a:pt x="2946" y="296"/>
                    </a:lnTo>
                    <a:lnTo>
                      <a:pt x="2946" y="296"/>
                    </a:lnTo>
                    <a:lnTo>
                      <a:pt x="2812" y="266"/>
                    </a:lnTo>
                    <a:lnTo>
                      <a:pt x="2682" y="236"/>
                    </a:lnTo>
                    <a:lnTo>
                      <a:pt x="2556" y="210"/>
                    </a:lnTo>
                    <a:lnTo>
                      <a:pt x="2430" y="184"/>
                    </a:lnTo>
                    <a:lnTo>
                      <a:pt x="2308" y="162"/>
                    </a:lnTo>
                    <a:lnTo>
                      <a:pt x="2190" y="140"/>
                    </a:lnTo>
                    <a:lnTo>
                      <a:pt x="2074" y="120"/>
                    </a:lnTo>
                    <a:lnTo>
                      <a:pt x="1960" y="102"/>
                    </a:lnTo>
                    <a:lnTo>
                      <a:pt x="1850" y="86"/>
                    </a:lnTo>
                    <a:lnTo>
                      <a:pt x="1740" y="72"/>
                    </a:lnTo>
                    <a:lnTo>
                      <a:pt x="1532" y="46"/>
                    </a:lnTo>
                    <a:lnTo>
                      <a:pt x="1334" y="28"/>
                    </a:lnTo>
                    <a:lnTo>
                      <a:pt x="1148" y="14"/>
                    </a:lnTo>
                    <a:lnTo>
                      <a:pt x="970" y="4"/>
                    </a:lnTo>
                    <a:lnTo>
                      <a:pt x="802" y="0"/>
                    </a:lnTo>
                    <a:lnTo>
                      <a:pt x="644" y="0"/>
                    </a:lnTo>
                    <a:lnTo>
                      <a:pt x="496" y="4"/>
                    </a:lnTo>
                    <a:lnTo>
                      <a:pt x="358" y="10"/>
                    </a:lnTo>
                    <a:lnTo>
                      <a:pt x="230" y="20"/>
                    </a:lnTo>
                    <a:lnTo>
                      <a:pt x="110" y="32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54" y="66"/>
                    </a:lnTo>
                    <a:lnTo>
                      <a:pt x="314" y="86"/>
                    </a:lnTo>
                    <a:lnTo>
                      <a:pt x="480" y="112"/>
                    </a:lnTo>
                    <a:lnTo>
                      <a:pt x="652" y="140"/>
                    </a:lnTo>
                    <a:lnTo>
                      <a:pt x="830" y="174"/>
                    </a:lnTo>
                    <a:lnTo>
                      <a:pt x="1014" y="210"/>
                    </a:lnTo>
                    <a:lnTo>
                      <a:pt x="1206" y="250"/>
                    </a:lnTo>
                    <a:lnTo>
                      <a:pt x="1402" y="296"/>
                    </a:lnTo>
                    <a:lnTo>
                      <a:pt x="1402" y="296"/>
                    </a:lnTo>
                    <a:lnTo>
                      <a:pt x="1756" y="378"/>
                    </a:lnTo>
                    <a:lnTo>
                      <a:pt x="2092" y="450"/>
                    </a:lnTo>
                    <a:lnTo>
                      <a:pt x="2408" y="516"/>
                    </a:lnTo>
                    <a:lnTo>
                      <a:pt x="2562" y="544"/>
                    </a:lnTo>
                    <a:lnTo>
                      <a:pt x="2708" y="572"/>
                    </a:lnTo>
                    <a:lnTo>
                      <a:pt x="2852" y="598"/>
                    </a:lnTo>
                    <a:lnTo>
                      <a:pt x="2992" y="620"/>
                    </a:lnTo>
                    <a:lnTo>
                      <a:pt x="3128" y="642"/>
                    </a:lnTo>
                    <a:lnTo>
                      <a:pt x="3260" y="662"/>
                    </a:lnTo>
                    <a:lnTo>
                      <a:pt x="3388" y="678"/>
                    </a:lnTo>
                    <a:lnTo>
                      <a:pt x="3512" y="694"/>
                    </a:lnTo>
                    <a:lnTo>
                      <a:pt x="3632" y="708"/>
                    </a:lnTo>
                    <a:lnTo>
                      <a:pt x="3750" y="722"/>
                    </a:lnTo>
                    <a:lnTo>
                      <a:pt x="3864" y="732"/>
                    </a:lnTo>
                    <a:lnTo>
                      <a:pt x="3974" y="740"/>
                    </a:lnTo>
                    <a:lnTo>
                      <a:pt x="4080" y="748"/>
                    </a:lnTo>
                    <a:lnTo>
                      <a:pt x="4184" y="754"/>
                    </a:lnTo>
                    <a:lnTo>
                      <a:pt x="4286" y="758"/>
                    </a:lnTo>
                    <a:lnTo>
                      <a:pt x="4384" y="762"/>
                    </a:lnTo>
                    <a:lnTo>
                      <a:pt x="4478" y="762"/>
                    </a:lnTo>
                    <a:lnTo>
                      <a:pt x="4570" y="762"/>
                    </a:lnTo>
                    <a:lnTo>
                      <a:pt x="4660" y="760"/>
                    </a:lnTo>
                    <a:lnTo>
                      <a:pt x="4746" y="758"/>
                    </a:lnTo>
                    <a:lnTo>
                      <a:pt x="4830" y="754"/>
                    </a:lnTo>
                    <a:lnTo>
                      <a:pt x="4912" y="748"/>
                    </a:lnTo>
                    <a:lnTo>
                      <a:pt x="4992" y="740"/>
                    </a:lnTo>
                    <a:lnTo>
                      <a:pt x="5068" y="732"/>
                    </a:lnTo>
                    <a:lnTo>
                      <a:pt x="5144" y="724"/>
                    </a:lnTo>
                    <a:lnTo>
                      <a:pt x="5216" y="714"/>
                    </a:lnTo>
                    <a:lnTo>
                      <a:pt x="5216" y="714"/>
                    </a:lnTo>
                    <a:close/>
                  </a:path>
                </a:pathLst>
              </a:custGeom>
              <a:solidFill>
                <a:schemeClr val="bg2">
                  <a:alpha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22"/>
              <p:cNvSpPr>
                <a:spLocks/>
              </p:cNvSpPr>
              <p:nvPr/>
            </p:nvSpPr>
            <p:spPr bwMode="hidden">
              <a:xfrm>
                <a:off x="3175" y="4335463"/>
                <a:ext cx="8166100" cy="110172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0" y="70"/>
                  </a:cxn>
                  <a:cxn ang="0">
                    <a:pos x="18" y="66"/>
                  </a:cxn>
                  <a:cxn ang="0">
                    <a:pos x="72" y="56"/>
                  </a:cxn>
                  <a:cxn ang="0">
                    <a:pos x="164" y="42"/>
                  </a:cxn>
                  <a:cxn ang="0">
                    <a:pos x="224" y="34"/>
                  </a:cxn>
                  <a:cxn ang="0">
                    <a:pos x="294" y="26"/>
                  </a:cxn>
                  <a:cxn ang="0">
                    <a:pos x="372" y="20"/>
                  </a:cxn>
                  <a:cxn ang="0">
                    <a:pos x="462" y="14"/>
                  </a:cxn>
                  <a:cxn ang="0">
                    <a:pos x="560" y="8"/>
                  </a:cxn>
                  <a:cxn ang="0">
                    <a:pos x="670" y="4"/>
                  </a:cxn>
                  <a:cxn ang="0">
                    <a:pos x="790" y="2"/>
                  </a:cxn>
                  <a:cxn ang="0">
                    <a:pos x="920" y="0"/>
                  </a:cxn>
                  <a:cxn ang="0">
                    <a:pos x="1060" y="2"/>
                  </a:cxn>
                  <a:cxn ang="0">
                    <a:pos x="1210" y="6"/>
                  </a:cxn>
                  <a:cxn ang="0">
                    <a:pos x="1372" y="14"/>
                  </a:cxn>
                  <a:cxn ang="0">
                    <a:pos x="1544" y="24"/>
                  </a:cxn>
                  <a:cxn ang="0">
                    <a:pos x="1726" y="40"/>
                  </a:cxn>
                  <a:cxn ang="0">
                    <a:pos x="1920" y="58"/>
                  </a:cxn>
                  <a:cxn ang="0">
                    <a:pos x="2126" y="80"/>
                  </a:cxn>
                  <a:cxn ang="0">
                    <a:pos x="2342" y="106"/>
                  </a:cxn>
                  <a:cxn ang="0">
                    <a:pos x="2570" y="138"/>
                  </a:cxn>
                  <a:cxn ang="0">
                    <a:pos x="2808" y="174"/>
                  </a:cxn>
                  <a:cxn ang="0">
                    <a:pos x="3058" y="216"/>
                  </a:cxn>
                  <a:cxn ang="0">
                    <a:pos x="3320" y="266"/>
                  </a:cxn>
                  <a:cxn ang="0">
                    <a:pos x="3594" y="320"/>
                  </a:cxn>
                  <a:cxn ang="0">
                    <a:pos x="3880" y="380"/>
                  </a:cxn>
                  <a:cxn ang="0">
                    <a:pos x="4178" y="448"/>
                  </a:cxn>
                  <a:cxn ang="0">
                    <a:pos x="4488" y="522"/>
                  </a:cxn>
                  <a:cxn ang="0">
                    <a:pos x="4810" y="604"/>
                  </a:cxn>
                  <a:cxn ang="0">
                    <a:pos x="5144" y="694"/>
                  </a:cxn>
                </a:cxnLst>
                <a:rect l="0" t="0" r="r" b="b"/>
                <a:pathLst>
                  <a:path w="5144" h="694">
                    <a:moveTo>
                      <a:pt x="0" y="70"/>
                    </a:moveTo>
                    <a:lnTo>
                      <a:pt x="0" y="70"/>
                    </a:lnTo>
                    <a:lnTo>
                      <a:pt x="18" y="66"/>
                    </a:lnTo>
                    <a:lnTo>
                      <a:pt x="72" y="56"/>
                    </a:lnTo>
                    <a:lnTo>
                      <a:pt x="164" y="42"/>
                    </a:lnTo>
                    <a:lnTo>
                      <a:pt x="224" y="34"/>
                    </a:lnTo>
                    <a:lnTo>
                      <a:pt x="294" y="26"/>
                    </a:lnTo>
                    <a:lnTo>
                      <a:pt x="372" y="20"/>
                    </a:lnTo>
                    <a:lnTo>
                      <a:pt x="462" y="14"/>
                    </a:lnTo>
                    <a:lnTo>
                      <a:pt x="560" y="8"/>
                    </a:lnTo>
                    <a:lnTo>
                      <a:pt x="670" y="4"/>
                    </a:lnTo>
                    <a:lnTo>
                      <a:pt x="790" y="2"/>
                    </a:lnTo>
                    <a:lnTo>
                      <a:pt x="920" y="0"/>
                    </a:lnTo>
                    <a:lnTo>
                      <a:pt x="1060" y="2"/>
                    </a:lnTo>
                    <a:lnTo>
                      <a:pt x="1210" y="6"/>
                    </a:lnTo>
                    <a:lnTo>
                      <a:pt x="1372" y="14"/>
                    </a:lnTo>
                    <a:lnTo>
                      <a:pt x="1544" y="24"/>
                    </a:lnTo>
                    <a:lnTo>
                      <a:pt x="1726" y="40"/>
                    </a:lnTo>
                    <a:lnTo>
                      <a:pt x="1920" y="58"/>
                    </a:lnTo>
                    <a:lnTo>
                      <a:pt x="2126" y="80"/>
                    </a:lnTo>
                    <a:lnTo>
                      <a:pt x="2342" y="106"/>
                    </a:lnTo>
                    <a:lnTo>
                      <a:pt x="2570" y="138"/>
                    </a:lnTo>
                    <a:lnTo>
                      <a:pt x="2808" y="174"/>
                    </a:lnTo>
                    <a:lnTo>
                      <a:pt x="3058" y="216"/>
                    </a:lnTo>
                    <a:lnTo>
                      <a:pt x="3320" y="266"/>
                    </a:lnTo>
                    <a:lnTo>
                      <a:pt x="3594" y="320"/>
                    </a:lnTo>
                    <a:lnTo>
                      <a:pt x="3880" y="380"/>
                    </a:lnTo>
                    <a:lnTo>
                      <a:pt x="4178" y="448"/>
                    </a:lnTo>
                    <a:lnTo>
                      <a:pt x="4488" y="522"/>
                    </a:lnTo>
                    <a:lnTo>
                      <a:pt x="4810" y="604"/>
                    </a:lnTo>
                    <a:lnTo>
                      <a:pt x="5144" y="694"/>
                    </a:lnTo>
                  </a:path>
                </a:pathLst>
              </a:custGeom>
              <a:noFill/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hidden">
              <a:xfrm>
                <a:off x="4156075" y="4316413"/>
                <a:ext cx="4940300" cy="927100"/>
              </a:xfrm>
              <a:custGeom>
                <a:avLst/>
                <a:gdLst/>
                <a:ahLst/>
                <a:cxnLst>
                  <a:cxn ang="0">
                    <a:pos x="0" y="584"/>
                  </a:cxn>
                  <a:cxn ang="0">
                    <a:pos x="0" y="584"/>
                  </a:cxn>
                  <a:cxn ang="0">
                    <a:pos x="90" y="560"/>
                  </a:cxn>
                  <a:cxn ang="0">
                    <a:pos x="336" y="498"/>
                  </a:cxn>
                  <a:cxn ang="0">
                    <a:pos x="506" y="456"/>
                  </a:cxn>
                  <a:cxn ang="0">
                    <a:pos x="702" y="410"/>
                  </a:cxn>
                  <a:cxn ang="0">
                    <a:pos x="920" y="360"/>
                  </a:cxn>
                  <a:cxn ang="0">
                    <a:pos x="1154" y="306"/>
                  </a:cxn>
                  <a:cxn ang="0">
                    <a:pos x="1402" y="254"/>
                  </a:cxn>
                  <a:cxn ang="0">
                    <a:pos x="1656" y="202"/>
                  </a:cxn>
                  <a:cxn ang="0">
                    <a:pos x="1916" y="154"/>
                  </a:cxn>
                  <a:cxn ang="0">
                    <a:pos x="2174" y="108"/>
                  </a:cxn>
                  <a:cxn ang="0">
                    <a:pos x="2302" y="88"/>
                  </a:cxn>
                  <a:cxn ang="0">
                    <a:pos x="2426" y="68"/>
                  </a:cxn>
                  <a:cxn ang="0">
                    <a:pos x="2550" y="52"/>
                  </a:cxn>
                  <a:cxn ang="0">
                    <a:pos x="2670" y="36"/>
                  </a:cxn>
                  <a:cxn ang="0">
                    <a:pos x="2788" y="24"/>
                  </a:cxn>
                  <a:cxn ang="0">
                    <a:pos x="2900" y="14"/>
                  </a:cxn>
                  <a:cxn ang="0">
                    <a:pos x="3008" y="6"/>
                  </a:cxn>
                  <a:cxn ang="0">
                    <a:pos x="3112" y="0"/>
                  </a:cxn>
                </a:cxnLst>
                <a:rect l="0" t="0" r="r" b="b"/>
                <a:pathLst>
                  <a:path w="3112" h="584">
                    <a:moveTo>
                      <a:pt x="0" y="584"/>
                    </a:moveTo>
                    <a:lnTo>
                      <a:pt x="0" y="584"/>
                    </a:lnTo>
                    <a:lnTo>
                      <a:pt x="90" y="560"/>
                    </a:lnTo>
                    <a:lnTo>
                      <a:pt x="336" y="498"/>
                    </a:lnTo>
                    <a:lnTo>
                      <a:pt x="506" y="456"/>
                    </a:lnTo>
                    <a:lnTo>
                      <a:pt x="702" y="410"/>
                    </a:lnTo>
                    <a:lnTo>
                      <a:pt x="920" y="360"/>
                    </a:lnTo>
                    <a:lnTo>
                      <a:pt x="1154" y="306"/>
                    </a:lnTo>
                    <a:lnTo>
                      <a:pt x="1402" y="254"/>
                    </a:lnTo>
                    <a:lnTo>
                      <a:pt x="1656" y="202"/>
                    </a:lnTo>
                    <a:lnTo>
                      <a:pt x="1916" y="154"/>
                    </a:lnTo>
                    <a:lnTo>
                      <a:pt x="2174" y="108"/>
                    </a:lnTo>
                    <a:lnTo>
                      <a:pt x="2302" y="88"/>
                    </a:lnTo>
                    <a:lnTo>
                      <a:pt x="2426" y="68"/>
                    </a:lnTo>
                    <a:lnTo>
                      <a:pt x="2550" y="52"/>
                    </a:lnTo>
                    <a:lnTo>
                      <a:pt x="2670" y="36"/>
                    </a:lnTo>
                    <a:lnTo>
                      <a:pt x="2788" y="24"/>
                    </a:lnTo>
                    <a:lnTo>
                      <a:pt x="2900" y="14"/>
                    </a:lnTo>
                    <a:lnTo>
                      <a:pt x="3008" y="6"/>
                    </a:lnTo>
                    <a:lnTo>
                      <a:pt x="3112" y="0"/>
                    </a:lnTo>
                  </a:path>
                </a:pathLst>
              </a:custGeom>
              <a:noFill/>
              <a:ln w="12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 useBgFill="1">
            <p:nvSpPr>
              <p:cNvPr id="14" name="Freeform 10"/>
              <p:cNvSpPr>
                <a:spLocks/>
              </p:cNvSpPr>
              <p:nvPr/>
            </p:nvSpPr>
            <p:spPr bwMode="hidden">
              <a:xfrm>
                <a:off x="-3905250" y="4294188"/>
                <a:ext cx="13011150" cy="1892300"/>
              </a:xfrm>
              <a:custGeom>
                <a:avLst/>
                <a:gdLst/>
                <a:ahLst/>
                <a:cxnLst>
                  <a:cxn ang="0">
                    <a:pos x="8192" y="512"/>
                  </a:cxn>
                  <a:cxn ang="0">
                    <a:pos x="8040" y="570"/>
                  </a:cxn>
                  <a:cxn ang="0">
                    <a:pos x="7878" y="620"/>
                  </a:cxn>
                  <a:cxn ang="0">
                    <a:pos x="7706" y="666"/>
                  </a:cxn>
                  <a:cxn ang="0">
                    <a:pos x="7522" y="702"/>
                  </a:cxn>
                  <a:cxn ang="0">
                    <a:pos x="7322" y="730"/>
                  </a:cxn>
                  <a:cxn ang="0">
                    <a:pos x="7106" y="750"/>
                  </a:cxn>
                  <a:cxn ang="0">
                    <a:pos x="6872" y="762"/>
                  </a:cxn>
                  <a:cxn ang="0">
                    <a:pos x="6618" y="760"/>
                  </a:cxn>
                  <a:cxn ang="0">
                    <a:pos x="6342" y="750"/>
                  </a:cxn>
                  <a:cxn ang="0">
                    <a:pos x="6042" y="726"/>
                  </a:cxn>
                  <a:cxn ang="0">
                    <a:pos x="5716" y="690"/>
                  </a:cxn>
                  <a:cxn ang="0">
                    <a:pos x="5364" y="642"/>
                  </a:cxn>
                  <a:cxn ang="0">
                    <a:pos x="4982" y="578"/>
                  </a:cxn>
                  <a:cxn ang="0">
                    <a:pos x="4568" y="500"/>
                  </a:cxn>
                  <a:cxn ang="0">
                    <a:pos x="4122" y="406"/>
                  </a:cxn>
                  <a:cxn ang="0">
                    <a:pos x="3640" y="296"/>
                  </a:cxn>
                  <a:cxn ang="0">
                    <a:pos x="3396" y="240"/>
                  </a:cxn>
                  <a:cxn ang="0">
                    <a:pos x="2934" y="148"/>
                  </a:cxn>
                  <a:cxn ang="0">
                    <a:pos x="2512" y="82"/>
                  </a:cxn>
                  <a:cxn ang="0">
                    <a:pos x="2126" y="36"/>
                  </a:cxn>
                  <a:cxn ang="0">
                    <a:pos x="1776" y="10"/>
                  </a:cxn>
                  <a:cxn ang="0">
                    <a:pos x="1462" y="0"/>
                  </a:cxn>
                  <a:cxn ang="0">
                    <a:pos x="1182" y="4"/>
                  </a:cxn>
                  <a:cxn ang="0">
                    <a:pos x="934" y="20"/>
                  </a:cxn>
                  <a:cxn ang="0">
                    <a:pos x="716" y="44"/>
                  </a:cxn>
                  <a:cxn ang="0">
                    <a:pos x="530" y="74"/>
                  </a:cxn>
                  <a:cxn ang="0">
                    <a:pos x="374" y="108"/>
                  </a:cxn>
                  <a:cxn ang="0">
                    <a:pos x="248" y="144"/>
                  </a:cxn>
                  <a:cxn ang="0">
                    <a:pos x="148" y="176"/>
                  </a:cxn>
                  <a:cxn ang="0">
                    <a:pos x="48" y="216"/>
                  </a:cxn>
                  <a:cxn ang="0">
                    <a:pos x="0" y="240"/>
                  </a:cxn>
                  <a:cxn ang="0">
                    <a:pos x="8192" y="1192"/>
                  </a:cxn>
                  <a:cxn ang="0">
                    <a:pos x="8196" y="1186"/>
                  </a:cxn>
                  <a:cxn ang="0">
                    <a:pos x="8196" y="510"/>
                  </a:cxn>
                  <a:cxn ang="0">
                    <a:pos x="8192" y="512"/>
                  </a:cxn>
                </a:cxnLst>
                <a:rect l="0" t="0" r="r" b="b"/>
                <a:pathLst>
                  <a:path w="8196" h="1192">
                    <a:moveTo>
                      <a:pt x="8192" y="512"/>
                    </a:moveTo>
                    <a:lnTo>
                      <a:pt x="8192" y="512"/>
                    </a:lnTo>
                    <a:lnTo>
                      <a:pt x="8116" y="542"/>
                    </a:lnTo>
                    <a:lnTo>
                      <a:pt x="8040" y="570"/>
                    </a:lnTo>
                    <a:lnTo>
                      <a:pt x="7960" y="596"/>
                    </a:lnTo>
                    <a:lnTo>
                      <a:pt x="7878" y="620"/>
                    </a:lnTo>
                    <a:lnTo>
                      <a:pt x="7794" y="644"/>
                    </a:lnTo>
                    <a:lnTo>
                      <a:pt x="7706" y="666"/>
                    </a:lnTo>
                    <a:lnTo>
                      <a:pt x="7616" y="684"/>
                    </a:lnTo>
                    <a:lnTo>
                      <a:pt x="7522" y="702"/>
                    </a:lnTo>
                    <a:lnTo>
                      <a:pt x="7424" y="718"/>
                    </a:lnTo>
                    <a:lnTo>
                      <a:pt x="7322" y="730"/>
                    </a:lnTo>
                    <a:lnTo>
                      <a:pt x="7216" y="742"/>
                    </a:lnTo>
                    <a:lnTo>
                      <a:pt x="7106" y="750"/>
                    </a:lnTo>
                    <a:lnTo>
                      <a:pt x="6992" y="758"/>
                    </a:lnTo>
                    <a:lnTo>
                      <a:pt x="6872" y="762"/>
                    </a:lnTo>
                    <a:lnTo>
                      <a:pt x="6748" y="762"/>
                    </a:lnTo>
                    <a:lnTo>
                      <a:pt x="6618" y="760"/>
                    </a:lnTo>
                    <a:lnTo>
                      <a:pt x="6482" y="756"/>
                    </a:lnTo>
                    <a:lnTo>
                      <a:pt x="6342" y="750"/>
                    </a:lnTo>
                    <a:lnTo>
                      <a:pt x="6196" y="740"/>
                    </a:lnTo>
                    <a:lnTo>
                      <a:pt x="6042" y="726"/>
                    </a:lnTo>
                    <a:lnTo>
                      <a:pt x="5882" y="710"/>
                    </a:lnTo>
                    <a:lnTo>
                      <a:pt x="5716" y="690"/>
                    </a:lnTo>
                    <a:lnTo>
                      <a:pt x="5544" y="668"/>
                    </a:lnTo>
                    <a:lnTo>
                      <a:pt x="5364" y="642"/>
                    </a:lnTo>
                    <a:lnTo>
                      <a:pt x="5176" y="612"/>
                    </a:lnTo>
                    <a:lnTo>
                      <a:pt x="4982" y="578"/>
                    </a:lnTo>
                    <a:lnTo>
                      <a:pt x="4778" y="540"/>
                    </a:lnTo>
                    <a:lnTo>
                      <a:pt x="4568" y="500"/>
                    </a:lnTo>
                    <a:lnTo>
                      <a:pt x="4348" y="454"/>
                    </a:lnTo>
                    <a:lnTo>
                      <a:pt x="4122" y="406"/>
                    </a:lnTo>
                    <a:lnTo>
                      <a:pt x="3886" y="354"/>
                    </a:lnTo>
                    <a:lnTo>
                      <a:pt x="3640" y="296"/>
                    </a:lnTo>
                    <a:lnTo>
                      <a:pt x="3640" y="296"/>
                    </a:lnTo>
                    <a:lnTo>
                      <a:pt x="3396" y="240"/>
                    </a:lnTo>
                    <a:lnTo>
                      <a:pt x="3160" y="192"/>
                    </a:lnTo>
                    <a:lnTo>
                      <a:pt x="2934" y="148"/>
                    </a:lnTo>
                    <a:lnTo>
                      <a:pt x="2718" y="112"/>
                    </a:lnTo>
                    <a:lnTo>
                      <a:pt x="2512" y="82"/>
                    </a:lnTo>
                    <a:lnTo>
                      <a:pt x="2314" y="56"/>
                    </a:lnTo>
                    <a:lnTo>
                      <a:pt x="2126" y="36"/>
                    </a:lnTo>
                    <a:lnTo>
                      <a:pt x="1948" y="20"/>
                    </a:lnTo>
                    <a:lnTo>
                      <a:pt x="1776" y="10"/>
                    </a:lnTo>
                    <a:lnTo>
                      <a:pt x="1616" y="2"/>
                    </a:lnTo>
                    <a:lnTo>
                      <a:pt x="1462" y="0"/>
                    </a:lnTo>
                    <a:lnTo>
                      <a:pt x="1318" y="0"/>
                    </a:lnTo>
                    <a:lnTo>
                      <a:pt x="1182" y="4"/>
                    </a:lnTo>
                    <a:lnTo>
                      <a:pt x="1054" y="10"/>
                    </a:lnTo>
                    <a:lnTo>
                      <a:pt x="934" y="20"/>
                    </a:lnTo>
                    <a:lnTo>
                      <a:pt x="822" y="30"/>
                    </a:lnTo>
                    <a:lnTo>
                      <a:pt x="716" y="44"/>
                    </a:lnTo>
                    <a:lnTo>
                      <a:pt x="620" y="58"/>
                    </a:lnTo>
                    <a:lnTo>
                      <a:pt x="530" y="74"/>
                    </a:lnTo>
                    <a:lnTo>
                      <a:pt x="450" y="92"/>
                    </a:lnTo>
                    <a:lnTo>
                      <a:pt x="374" y="108"/>
                    </a:lnTo>
                    <a:lnTo>
                      <a:pt x="308" y="126"/>
                    </a:lnTo>
                    <a:lnTo>
                      <a:pt x="248" y="144"/>
                    </a:lnTo>
                    <a:lnTo>
                      <a:pt x="194" y="160"/>
                    </a:lnTo>
                    <a:lnTo>
                      <a:pt x="148" y="176"/>
                    </a:lnTo>
                    <a:lnTo>
                      <a:pt x="108" y="192"/>
                    </a:lnTo>
                    <a:lnTo>
                      <a:pt x="48" y="216"/>
                    </a:lnTo>
                    <a:lnTo>
                      <a:pt x="12" y="234"/>
                    </a:lnTo>
                    <a:lnTo>
                      <a:pt x="0" y="240"/>
                    </a:lnTo>
                    <a:lnTo>
                      <a:pt x="0" y="1192"/>
                    </a:lnTo>
                    <a:lnTo>
                      <a:pt x="8192" y="1192"/>
                    </a:lnTo>
                    <a:lnTo>
                      <a:pt x="8192" y="1192"/>
                    </a:lnTo>
                    <a:lnTo>
                      <a:pt x="8196" y="1186"/>
                    </a:lnTo>
                    <a:lnTo>
                      <a:pt x="8196" y="1186"/>
                    </a:lnTo>
                    <a:lnTo>
                      <a:pt x="8196" y="510"/>
                    </a:lnTo>
                    <a:lnTo>
                      <a:pt x="8196" y="510"/>
                    </a:lnTo>
                    <a:lnTo>
                      <a:pt x="8192" y="512"/>
                    </a:lnTo>
                    <a:lnTo>
                      <a:pt x="8192" y="512"/>
                    </a:lnTo>
                    <a:close/>
                  </a:path>
                </a:pathLst>
              </a:custGeom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18516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59572"/>
            <a:ext cx="8723376" cy="997406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4687623"/>
            <a:ext cx="378669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4687623"/>
            <a:ext cx="116182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006600"/>
            <a:ext cx="7408333" cy="2588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4.gif"/><Relationship Id="rId2" Type="http://schemas.openxmlformats.org/officeDocument/2006/relationships/hyperlink" Target="mailto:mail@opsa.info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80685"/>
            <a:ext cx="8251866" cy="1335081"/>
          </a:xfrm>
        </p:spPr>
        <p:txBody>
          <a:bodyPr>
            <a:noAutofit/>
          </a:bodyPr>
          <a:lstStyle/>
          <a:p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Расширение роли сестринского персонала: Европейский опыт и перспективы в России</a:t>
            </a:r>
            <a:endParaRPr lang="ru-RU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329183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О.А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Бучко</a:t>
            </a:r>
            <a:r>
              <a:rPr lang="ru-RU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endParaRPr lang="ru-RU" b="1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вице-президент ОПСА, председатель специализированной секции РАМС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«Сестринские исследования»</a:t>
            </a: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0588" y="3030692"/>
            <a:ext cx="1073220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0" descr="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2289" y="3435846"/>
            <a:ext cx="144016" cy="144016"/>
          </a:xfrm>
          <a:prstGeom prst="rect">
            <a:avLst/>
          </a:prstGeom>
          <a:noFill/>
        </p:spPr>
      </p:pic>
      <p:pic>
        <p:nvPicPr>
          <p:cNvPr id="9" name="Picture 2" descr="C:\Users\Natasha\Documents\Мои документы\РАМС\КОНФЕРЕНЦИИ МАТЕРИАЛЫ\ОТЧЕТНО-ВЫБОРНАЯ КОНФЕРЕНЦИЯ\ПРЕЗЕНТАЦИИ ГОТОВЫЕ\rotate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075806"/>
            <a:ext cx="1423518" cy="149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413562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1727393"/>
            <a:ext cx="658822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2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  <a:defRPr sz="1700" b="1">
                <a:solidFill>
                  <a:srgbClr val="115714"/>
                </a:solidFill>
              </a:defRPr>
            </a:lvl2pPr>
          </a:lstStyle>
          <a:p>
            <a:pPr lvl="1"/>
            <a:r>
              <a:rPr lang="ru-RU" sz="1600" dirty="0"/>
              <a:t>10 лет назад в больнице было 10 самостоятельно практикующих медсестер, а сейчас их 220!</a:t>
            </a:r>
          </a:p>
          <a:p>
            <a:pPr lvl="1"/>
            <a:r>
              <a:rPr lang="ru-RU" sz="1600" dirty="0"/>
              <a:t>Рейчел была первой в отделении ортопедической хирургии – совместно с руководством разрабатывала свою должностную инструкцию. Со временем ее содержание увеличивалось.</a:t>
            </a:r>
          </a:p>
          <a:p>
            <a:pPr lvl="1"/>
            <a:r>
              <a:rPr lang="ru-RU" sz="1600" dirty="0"/>
              <a:t>Оказывает помощь при распространенных переломах и растяжениях, не требующих хирургического вмешательства</a:t>
            </a:r>
          </a:p>
          <a:p>
            <a:pPr lvl="1"/>
            <a:r>
              <a:rPr lang="ru-RU" sz="1600" dirty="0"/>
              <a:t>Готовит пациентов к операциям</a:t>
            </a:r>
          </a:p>
          <a:p>
            <a:pPr lvl="1"/>
            <a:r>
              <a:rPr lang="ru-RU" sz="1600" dirty="0"/>
              <a:t>Отслеживает уход после операции, проводит обучение родителей</a:t>
            </a:r>
          </a:p>
          <a:p>
            <a:pPr lvl="1"/>
            <a:r>
              <a:rPr lang="ru-RU" sz="1600" dirty="0"/>
              <a:t>Прием хирурга длится 5 минут, прием медсестры – 20 минут</a:t>
            </a:r>
          </a:p>
          <a:p>
            <a:pPr lvl="1"/>
            <a:r>
              <a:rPr lang="ru-RU" sz="1600" dirty="0"/>
              <a:t>Делает все необходимые назначения – рентген, КТ, лечебные процедуры, консультации специалистов, устройства, </a:t>
            </a:r>
            <a:r>
              <a:rPr lang="ru-RU" sz="1600" dirty="0" smtClean="0"/>
              <a:t>препараты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62149"/>
            <a:ext cx="8352928" cy="7694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z="2700" dirty="0"/>
              <a:t>Самостоятельная/расширенная практика медицинских сестер в США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5152"/>
          <a:stretch/>
        </p:blipFill>
        <p:spPr>
          <a:xfrm>
            <a:off x="179512" y="1567822"/>
            <a:ext cx="1263761" cy="179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504" y="3450362"/>
            <a:ext cx="25922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solidFill>
                  <a:srgbClr val="C00000"/>
                </a:solidFill>
              </a:rPr>
              <a:t>Рейчел </a:t>
            </a:r>
            <a:r>
              <a:rPr lang="ru-RU" sz="1300" b="1" dirty="0" err="1">
                <a:solidFill>
                  <a:srgbClr val="C00000"/>
                </a:solidFill>
              </a:rPr>
              <a:t>ДиФазио</a:t>
            </a:r>
            <a:r>
              <a:rPr lang="ru-RU" sz="1300" b="1" dirty="0">
                <a:solidFill>
                  <a:srgbClr val="C00000"/>
                </a:solidFill>
              </a:rPr>
              <a:t>, доктор философии, самостоятельно практикующая медсестра в отделении ортопедической хирургии Детской больницы г. </a:t>
            </a:r>
            <a:r>
              <a:rPr lang="ru-RU" sz="1300" b="1" dirty="0" smtClean="0">
                <a:solidFill>
                  <a:srgbClr val="C00000"/>
                </a:solidFill>
              </a:rPr>
              <a:t>Бостона. Клиническая </a:t>
            </a:r>
            <a:r>
              <a:rPr lang="ru-RU" sz="1300" b="1" dirty="0">
                <a:solidFill>
                  <a:srgbClr val="C00000"/>
                </a:solidFill>
              </a:rPr>
              <a:t>база мед. факультета Гарвардского университета</a:t>
            </a:r>
          </a:p>
        </p:txBody>
      </p:sp>
      <p:sp>
        <p:nvSpPr>
          <p:cNvPr id="7" name="Нашивка 6"/>
          <p:cNvSpPr/>
          <p:nvPr/>
        </p:nvSpPr>
        <p:spPr>
          <a:xfrm>
            <a:off x="1907704" y="1852216"/>
            <a:ext cx="648072" cy="121699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5796136" y="1969924"/>
            <a:ext cx="3240360" cy="1447920"/>
          </a:xfrm>
          <a:prstGeom prst="wedgeRoundRectCallout">
            <a:avLst>
              <a:gd name="adj1" fmla="val -62232"/>
              <a:gd name="adj2" fmla="val 44981"/>
              <a:gd name="adj3" fmla="val 16667"/>
            </a:avLst>
          </a:prstGeom>
          <a:solidFill>
            <a:srgbClr val="00B050">
              <a:alpha val="902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254" y="835298"/>
            <a:ext cx="8367210" cy="36830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Примеры кадровых  реформ – правительство Уэльса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133880558"/>
              </p:ext>
            </p:extLst>
          </p:nvPr>
        </p:nvGraphicFramePr>
        <p:xfrm>
          <a:off x="179512" y="1635646"/>
          <a:ext cx="5256584" cy="3456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K:\мои документы\Мои документы\ФОТО 2017\БАРСЕЛОНА МСМ\Barcelona\Congress speakers\IMG_425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634650" y="3579862"/>
            <a:ext cx="1253965" cy="1482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76256" y="3651870"/>
            <a:ext cx="21683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115714"/>
                </a:solidFill>
              </a:rPr>
              <a:t>Д-р Джин Уайт, кавалер Ордена Британской Империи, директор Департамента сестринского дела Правительства Уэльса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68592" y="1879633"/>
            <a:ext cx="3339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7 </a:t>
            </a:r>
            <a:r>
              <a:rPr lang="ru-RU" sz="1600" b="1" dirty="0"/>
              <a:t>пациентов на </a:t>
            </a:r>
            <a:r>
              <a:rPr lang="ru-RU" sz="1600" b="1" dirty="0" smtClean="0"/>
              <a:t>                                         1 </a:t>
            </a:r>
            <a:r>
              <a:rPr lang="ru-RU" sz="1600" b="1" dirty="0"/>
              <a:t>регистрированную медсестру </a:t>
            </a:r>
            <a:r>
              <a:rPr lang="ru-RU" sz="1600" b="1" dirty="0" smtClean="0"/>
              <a:t>      в </a:t>
            </a:r>
            <a:r>
              <a:rPr lang="ru-RU" sz="1600" b="1" dirty="0"/>
              <a:t>дневное время; </a:t>
            </a:r>
            <a:r>
              <a:rPr lang="ru-RU" sz="1600" b="1" dirty="0" smtClean="0"/>
              <a:t>увеличение </a:t>
            </a:r>
            <a:r>
              <a:rPr lang="ru-RU" sz="1600" b="1" dirty="0"/>
              <a:t>штатного расписания на 26,9% (</a:t>
            </a:r>
            <a:r>
              <a:rPr lang="ru-RU" sz="1600" b="1" dirty="0" smtClean="0"/>
              <a:t>обучение, </a:t>
            </a:r>
            <a:r>
              <a:rPr lang="ru-RU" sz="1600" b="1" dirty="0"/>
              <a:t>отпуска, больничные), </a:t>
            </a:r>
            <a:r>
              <a:rPr lang="ru-RU" sz="1600" b="1" dirty="0" smtClean="0"/>
              <a:t>должность старшей медсестры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1524000" y="1707654"/>
            <a:ext cx="0" cy="245745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1524000" y="4165104"/>
            <a:ext cx="6400800" cy="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70104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42672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33528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auto">
          <a:xfrm>
            <a:off x="24384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 flipH="1">
            <a:off x="685800" y="4165104"/>
            <a:ext cx="838200" cy="0"/>
          </a:xfrm>
          <a:prstGeom prst="line">
            <a:avLst/>
          </a:prstGeom>
          <a:noFill/>
          <a:ln w="9525">
            <a:solidFill>
              <a:srgbClr val="115714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>
            <a:off x="60960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5181600" y="4050804"/>
            <a:ext cx="0" cy="22860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1524000" y="4050804"/>
            <a:ext cx="0" cy="2286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>
            <a:off x="1524000" y="1936254"/>
            <a:ext cx="2819400" cy="0"/>
          </a:xfrm>
          <a:prstGeom prst="line">
            <a:avLst/>
          </a:prstGeom>
          <a:noFill/>
          <a:ln w="9525">
            <a:solidFill>
              <a:srgbClr val="11571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cxnSp>
        <p:nvCxnSpPr>
          <p:cNvPr id="13" name="AutoShape 24"/>
          <p:cNvCxnSpPr>
            <a:cxnSpLocks noChangeShapeType="1"/>
          </p:cNvCxnSpPr>
          <p:nvPr/>
        </p:nvCxnSpPr>
        <p:spPr bwMode="auto">
          <a:xfrm rot="10800000" flipV="1">
            <a:off x="1600200" y="1879104"/>
            <a:ext cx="3276600" cy="1600200"/>
          </a:xfrm>
          <a:prstGeom prst="curvedConnector3">
            <a:avLst>
              <a:gd name="adj1" fmla="val 54796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AutoShape 25"/>
          <p:cNvCxnSpPr>
            <a:cxnSpLocks noChangeShapeType="1"/>
          </p:cNvCxnSpPr>
          <p:nvPr/>
        </p:nvCxnSpPr>
        <p:spPr bwMode="auto">
          <a:xfrm rot="10800000" flipV="1">
            <a:off x="1524001" y="1993404"/>
            <a:ext cx="5897455" cy="1943100"/>
          </a:xfrm>
          <a:prstGeom prst="curvedConnector3">
            <a:avLst>
              <a:gd name="adj1" fmla="val 57068"/>
            </a:avLst>
          </a:prstGeom>
          <a:noFill/>
          <a:ln w="762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3986436" y="2902328"/>
            <a:ext cx="2457772" cy="88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Функции, делегированные </a:t>
            </a: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медсестрам </a:t>
            </a: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врачей</a:t>
            </a:r>
            <a:endParaRPr lang="en-US" altLang="he-IL" sz="16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780941" y="2357735"/>
            <a:ext cx="221499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Функции, делегированные </a:t>
            </a: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медсестрами </a:t>
            </a:r>
            <a:r>
              <a:rPr lang="ru-RU" altLang="he-IL" sz="16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другим специалистам</a:t>
            </a:r>
            <a:endParaRPr lang="en-US" altLang="he-IL" sz="16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Line 31"/>
          <p:cNvSpPr>
            <a:spLocks noChangeShapeType="1"/>
          </p:cNvSpPr>
          <p:nvPr/>
        </p:nvSpPr>
        <p:spPr bwMode="auto">
          <a:xfrm>
            <a:off x="4876800" y="1879104"/>
            <a:ext cx="609600" cy="114300"/>
          </a:xfrm>
          <a:prstGeom prst="line">
            <a:avLst/>
          </a:prstGeom>
          <a:noFill/>
          <a:ln w="9525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18" name="Line 32"/>
          <p:cNvSpPr>
            <a:spLocks noChangeShapeType="1"/>
          </p:cNvSpPr>
          <p:nvPr/>
        </p:nvSpPr>
        <p:spPr bwMode="auto">
          <a:xfrm>
            <a:off x="1088722" y="2420888"/>
            <a:ext cx="0" cy="228600"/>
          </a:xfrm>
          <a:prstGeom prst="line">
            <a:avLst/>
          </a:prstGeom>
          <a:noFill/>
          <a:ln w="34925">
            <a:solidFill>
              <a:srgbClr val="11571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19" name="Line 33"/>
          <p:cNvSpPr>
            <a:spLocks noChangeShapeType="1"/>
          </p:cNvSpPr>
          <p:nvPr/>
        </p:nvSpPr>
        <p:spPr bwMode="auto">
          <a:xfrm>
            <a:off x="1104900" y="3365004"/>
            <a:ext cx="0" cy="228600"/>
          </a:xfrm>
          <a:prstGeom prst="line">
            <a:avLst/>
          </a:prstGeom>
          <a:noFill/>
          <a:ln w="34925">
            <a:solidFill>
              <a:srgbClr val="11571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sz="2400" smtClean="0">
              <a:solidFill>
                <a:srgbClr val="000000"/>
              </a:solidFill>
            </a:endParaRPr>
          </a:p>
        </p:txBody>
      </p:sp>
      <p:sp>
        <p:nvSpPr>
          <p:cNvPr id="20" name="Text Box 38"/>
          <p:cNvSpPr txBox="1">
            <a:spLocks noChangeArrowheads="1"/>
          </p:cNvSpPr>
          <p:nvPr/>
        </p:nvSpPr>
        <p:spPr bwMode="auto">
          <a:xfrm>
            <a:off x="395536" y="1785392"/>
            <a:ext cx="1178496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Вспомога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-тельный персонал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381744" y="2721496"/>
            <a:ext cx="116592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Практические сестры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 Box 40"/>
          <p:cNvSpPr txBox="1">
            <a:spLocks noChangeArrowheads="1"/>
          </p:cNvSpPr>
          <p:nvPr/>
        </p:nvSpPr>
        <p:spPr bwMode="auto">
          <a:xfrm>
            <a:off x="251520" y="3621598"/>
            <a:ext cx="12192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Регистри-рованные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сестры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6553200" y="4346079"/>
            <a:ext cx="1763216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Индивидуальное ведение случая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4716016" y="4346079"/>
            <a:ext cx="104310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Комп-</a:t>
            </a: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лексная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помощь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 Box 44"/>
          <p:cNvSpPr txBox="1">
            <a:spLocks noChangeArrowheads="1"/>
          </p:cNvSpPr>
          <p:nvPr/>
        </p:nvSpPr>
        <p:spPr bwMode="auto">
          <a:xfrm>
            <a:off x="3451883" y="4346079"/>
            <a:ext cx="14478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Мед. уход под рук-</a:t>
            </a: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вом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врача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2578605" y="4350786"/>
            <a:ext cx="109763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Сложный сестринский уход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Text Box 46"/>
          <p:cNvSpPr txBox="1">
            <a:spLocks noChangeArrowheads="1"/>
          </p:cNvSpPr>
          <p:nvPr/>
        </p:nvSpPr>
        <p:spPr bwMode="auto">
          <a:xfrm>
            <a:off x="1905000" y="4346079"/>
            <a:ext cx="838200" cy="26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en-US" altLang="he-IL" sz="1400" b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A.D.L</a:t>
            </a:r>
          </a:p>
        </p:txBody>
      </p:sp>
      <p:sp>
        <p:nvSpPr>
          <p:cNvPr id="28" name="Text Box 47"/>
          <p:cNvSpPr txBox="1">
            <a:spLocks noChangeArrowheads="1"/>
          </p:cNvSpPr>
          <p:nvPr/>
        </p:nvSpPr>
        <p:spPr bwMode="auto">
          <a:xfrm>
            <a:off x="76200" y="4346079"/>
            <a:ext cx="1903512" cy="781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Неквалифициро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-ванный и вспомогательный труд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5673824" y="4346079"/>
            <a:ext cx="91440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1pPr>
            <a:lvl2pPr marL="16002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2pPr>
            <a:lvl3pPr marL="22479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3pPr>
            <a:lvl4pPr marL="28956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4pPr>
            <a:lvl5pPr marL="3543300" indent="-457200"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5pPr>
            <a:lvl6pPr marL="40005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6pPr>
            <a:lvl7pPr marL="44577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7pPr>
            <a:lvl8pPr marL="49149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8pPr>
            <a:lvl9pPr marL="53721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 (Hebrew)" charset="0"/>
              </a:defRPr>
            </a:lvl9pPr>
          </a:lstStyle>
          <a:p>
            <a:pPr algn="ctr" rt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33CCCC"/>
              </a:buClr>
              <a:buFont typeface="Wingdings" pitchFamily="2" charset="2"/>
              <a:buNone/>
            </a:pPr>
            <a:r>
              <a:rPr lang="ru-RU" altLang="he-IL" sz="1400" b="1" dirty="0" err="1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Интен-сивный</a:t>
            </a:r>
            <a:r>
              <a:rPr lang="ru-RU" altLang="he-IL" sz="1400" b="1" dirty="0" smtClean="0">
                <a:solidFill>
                  <a:srgbClr val="11571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уход</a:t>
            </a:r>
            <a:endParaRPr lang="en-US" altLang="he-IL" sz="1400" b="1" dirty="0" smtClean="0">
              <a:solidFill>
                <a:srgbClr val="11571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כותרת 1"/>
          <p:cNvSpPr txBox="1">
            <a:spLocks/>
          </p:cNvSpPr>
          <p:nvPr/>
        </p:nvSpPr>
        <p:spPr>
          <a:xfrm>
            <a:off x="304801" y="346348"/>
            <a:ext cx="8616388" cy="857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spcBef>
                <a:spcPct val="0"/>
              </a:spcBef>
              <a:buNone/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Изменения в традиционном содержании сестринского дела</a:t>
            </a:r>
          </a:p>
        </p:txBody>
      </p:sp>
      <p:pic>
        <p:nvPicPr>
          <p:cNvPr id="33" name="Picture 2" descr="K:\мои документы\Мои документы\ФОТО 2017\Март 17\Рамс 30,0317\DSC_12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452320" y="2357734"/>
            <a:ext cx="1499733" cy="1592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мои документы\Мои документы\РАМС\ВЕСТНИК\ВЕСТНИК 5_2017\МОСКВА ПОЛИКЛИНИКА\Идет клинический разбо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80944"/>
            <a:ext cx="1419946" cy="915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67494"/>
            <a:ext cx="8496944" cy="11134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dirty="0"/>
              <a:t>Проект совершенствования помощи пациентам с хроническими заболеваниями, поликлиника №175 г. Москвы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4837" y="2739573"/>
            <a:ext cx="2281845" cy="1200329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115714"/>
                </a:solidFill>
              </a:rPr>
              <a:t>Были </a:t>
            </a:r>
            <a:r>
              <a:rPr lang="ru-RU" sz="1200" b="1" dirty="0">
                <a:solidFill>
                  <a:srgbClr val="115714"/>
                </a:solidFill>
              </a:rPr>
              <a:t>отобраны 12 врачей-терапевтов и </a:t>
            </a:r>
            <a:r>
              <a:rPr lang="ru-RU" sz="1200" b="1" dirty="0" smtClean="0">
                <a:solidFill>
                  <a:srgbClr val="115714"/>
                </a:solidFill>
              </a:rPr>
              <a:t>медсестер</a:t>
            </a:r>
            <a:r>
              <a:rPr lang="ru-RU" sz="1200" b="1" dirty="0">
                <a:solidFill>
                  <a:srgbClr val="115714"/>
                </a:solidFill>
              </a:rPr>
              <a:t>, которые прошли </a:t>
            </a:r>
            <a:r>
              <a:rPr lang="ru-RU" sz="1200" b="1" dirty="0" smtClean="0">
                <a:solidFill>
                  <a:srgbClr val="115714"/>
                </a:solidFill>
              </a:rPr>
              <a:t>спец. подготовку по </a:t>
            </a:r>
            <a:r>
              <a:rPr lang="ru-RU" sz="1200" b="1" dirty="0">
                <a:solidFill>
                  <a:srgbClr val="115714"/>
                </a:solidFill>
              </a:rPr>
              <a:t>оказанию </a:t>
            </a:r>
            <a:r>
              <a:rPr lang="ru-RU" sz="1200" b="1" dirty="0" smtClean="0">
                <a:solidFill>
                  <a:srgbClr val="115714"/>
                </a:solidFill>
              </a:rPr>
              <a:t>помощи </a:t>
            </a:r>
            <a:r>
              <a:rPr lang="ru-RU" sz="1200" b="1" dirty="0">
                <a:solidFill>
                  <a:srgbClr val="115714"/>
                </a:solidFill>
              </a:rPr>
              <a:t>пожилым пациентам с хроническими </a:t>
            </a:r>
            <a:r>
              <a:rPr lang="ru-RU" sz="1200" b="1" dirty="0" smtClean="0">
                <a:solidFill>
                  <a:srgbClr val="115714"/>
                </a:solidFill>
              </a:rPr>
              <a:t>заболеваниями</a:t>
            </a:r>
            <a:endParaRPr lang="ru-RU" sz="1200" b="1" dirty="0">
              <a:solidFill>
                <a:srgbClr val="11571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836" y="4299942"/>
            <a:ext cx="2326923" cy="83099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115714"/>
                </a:solidFill>
              </a:rPr>
              <a:t>На спец. участке  500 пациентов с </a:t>
            </a:r>
            <a:r>
              <a:rPr lang="ru-RU" sz="1200" b="1" dirty="0" err="1" smtClean="0">
                <a:solidFill>
                  <a:srgbClr val="115714"/>
                </a:solidFill>
              </a:rPr>
              <a:t>хрон</a:t>
            </a:r>
            <a:r>
              <a:rPr lang="ru-RU" sz="1200" b="1" dirty="0" smtClean="0">
                <a:solidFill>
                  <a:srgbClr val="115714"/>
                </a:solidFill>
              </a:rPr>
              <a:t>. заболеваниями – время приема увеличено до 20-40 мин</a:t>
            </a:r>
            <a:endParaRPr lang="ru-RU" sz="1200" b="1" dirty="0">
              <a:solidFill>
                <a:srgbClr val="115714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654" y="1740753"/>
            <a:ext cx="3456384" cy="83099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115714"/>
                </a:solidFill>
              </a:rPr>
              <a:t>На первичном приёме </a:t>
            </a:r>
            <a:r>
              <a:rPr lang="ru-RU" sz="1200" b="1" dirty="0" smtClean="0">
                <a:solidFill>
                  <a:srgbClr val="115714"/>
                </a:solidFill>
              </a:rPr>
              <a:t>медсестра </a:t>
            </a:r>
            <a:r>
              <a:rPr lang="ru-RU" sz="1200" b="1" dirty="0">
                <a:solidFill>
                  <a:srgbClr val="115714"/>
                </a:solidFill>
              </a:rPr>
              <a:t>знакомится </a:t>
            </a:r>
            <a:r>
              <a:rPr lang="ru-RU" sz="1200" b="1" dirty="0" smtClean="0">
                <a:solidFill>
                  <a:srgbClr val="115714"/>
                </a:solidFill>
              </a:rPr>
              <a:t>     с </a:t>
            </a:r>
            <a:r>
              <a:rPr lang="ru-RU" sz="1200" b="1" dirty="0">
                <a:solidFill>
                  <a:srgbClr val="115714"/>
                </a:solidFill>
              </a:rPr>
              <a:t>пациентом, проводит </a:t>
            </a:r>
            <a:r>
              <a:rPr lang="ru-RU" sz="1200" b="1" dirty="0" smtClean="0">
                <a:solidFill>
                  <a:srgbClr val="115714"/>
                </a:solidFill>
              </a:rPr>
              <a:t>беседу, сбор </a:t>
            </a:r>
            <a:r>
              <a:rPr lang="ru-RU" sz="1200" b="1" dirty="0">
                <a:solidFill>
                  <a:srgbClr val="115714"/>
                </a:solidFill>
              </a:rPr>
              <a:t>анамнеза, определяет </a:t>
            </a:r>
            <a:r>
              <a:rPr lang="ru-RU" sz="1200" b="1" dirty="0" smtClean="0">
                <a:solidFill>
                  <a:srgbClr val="115714"/>
                </a:solidFill>
              </a:rPr>
              <a:t>доп</a:t>
            </a:r>
            <a:r>
              <a:rPr lang="ru-RU" sz="1200" b="1" dirty="0">
                <a:solidFill>
                  <a:srgbClr val="115714"/>
                </a:solidFill>
              </a:rPr>
              <a:t>.</a:t>
            </a:r>
            <a:r>
              <a:rPr lang="ru-RU" sz="1200" b="1" dirty="0" smtClean="0">
                <a:solidFill>
                  <a:srgbClr val="115714"/>
                </a:solidFill>
              </a:rPr>
              <a:t> методы </a:t>
            </a:r>
            <a:r>
              <a:rPr lang="ru-RU" sz="1200" b="1" dirty="0">
                <a:solidFill>
                  <a:srgbClr val="115714"/>
                </a:solidFill>
              </a:rPr>
              <a:t>обследований, </a:t>
            </a:r>
            <a:r>
              <a:rPr lang="ru-RU" sz="1200" b="1" dirty="0" smtClean="0">
                <a:solidFill>
                  <a:srgbClr val="115714"/>
                </a:solidFill>
              </a:rPr>
              <a:t>составляет индивидуальный план </a:t>
            </a:r>
            <a:r>
              <a:rPr lang="ru-RU" sz="1200" b="1" dirty="0">
                <a:solidFill>
                  <a:srgbClr val="115714"/>
                </a:solidFill>
              </a:rPr>
              <a:t>лечения.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52101" y="2791675"/>
            <a:ext cx="3429490" cy="230832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медсестры анализируют </a:t>
            </a:r>
            <a:r>
              <a:rPr lang="ru-RU" sz="1200" b="1" dirty="0">
                <a:solidFill>
                  <a:srgbClr val="115714"/>
                </a:solidFill>
              </a:rPr>
              <a:t>показатели </a:t>
            </a:r>
            <a:r>
              <a:rPr lang="ru-RU" sz="1200" b="1" dirty="0" smtClean="0">
                <a:solidFill>
                  <a:srgbClr val="115714"/>
                </a:solidFill>
              </a:rPr>
              <a:t>А/Д в дневниках гипертоника;</a:t>
            </a:r>
            <a:endParaRPr lang="ru-RU" sz="1200" b="1" dirty="0">
              <a:solidFill>
                <a:srgbClr val="11571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rgbClr val="115714"/>
                </a:solidFill>
              </a:rPr>
              <a:t>интерпретируют показатели уровня сахара в дневниках контроля гликемии;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проводят немедикаментозное лечение, дают пояснения </a:t>
            </a:r>
            <a:r>
              <a:rPr lang="ru-RU" sz="1200" b="1" dirty="0">
                <a:solidFill>
                  <a:srgbClr val="115714"/>
                </a:solidFill>
              </a:rPr>
              <a:t>по режиму питания, физической активности, здоровому образу жизни;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ведут </a:t>
            </a:r>
            <a:r>
              <a:rPr lang="ru-RU" sz="1200" b="1" dirty="0">
                <a:solidFill>
                  <a:srgbClr val="115714"/>
                </a:solidFill>
              </a:rPr>
              <a:t>общение с пациентом по телефону, записывают на приём, напоминают о необходимости прибытия для исследования, на прием к врачу для получения лекарственных </a:t>
            </a:r>
            <a:r>
              <a:rPr lang="ru-RU" sz="1200" b="1" dirty="0" smtClean="0">
                <a:solidFill>
                  <a:srgbClr val="115714"/>
                </a:solidFill>
              </a:rPr>
              <a:t>препаратов</a:t>
            </a:r>
            <a:endParaRPr lang="ru-RU" sz="1200" b="1" dirty="0">
              <a:solidFill>
                <a:srgbClr val="115714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 rot="5400000">
            <a:off x="1212114" y="2180137"/>
            <a:ext cx="279170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 rot="5400000">
            <a:off x="1228059" y="3782074"/>
            <a:ext cx="279170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2029653"/>
            <a:ext cx="313184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rgbClr val="115714"/>
                </a:solidFill>
              </a:rPr>
              <a:t>Доля пациентов, достигших целевого уровня артериального давления возросла с 23% до 74 </a:t>
            </a:r>
            <a:r>
              <a:rPr lang="ru-RU" sz="1200" b="1" dirty="0" smtClean="0">
                <a:solidFill>
                  <a:srgbClr val="115714"/>
                </a:solidFill>
              </a:rPr>
              <a:t>%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У </a:t>
            </a:r>
            <a:r>
              <a:rPr lang="ru-RU" sz="1200" b="1" dirty="0">
                <a:solidFill>
                  <a:srgbClr val="115714"/>
                </a:solidFill>
              </a:rPr>
              <a:t>пациентов программы уменьшилось количество вызовов врача </a:t>
            </a:r>
            <a:r>
              <a:rPr lang="ru-RU" sz="1200" b="1" dirty="0" smtClean="0">
                <a:solidFill>
                  <a:srgbClr val="115714"/>
                </a:solidFill>
              </a:rPr>
              <a:t>на дом </a:t>
            </a:r>
            <a:r>
              <a:rPr lang="ru-RU" sz="1200" b="1" dirty="0">
                <a:solidFill>
                  <a:srgbClr val="115714"/>
                </a:solidFill>
              </a:rPr>
              <a:t>на 60</a:t>
            </a:r>
            <a:r>
              <a:rPr lang="ru-RU" sz="1200" b="1" dirty="0" smtClean="0">
                <a:solidFill>
                  <a:srgbClr val="115714"/>
                </a:solidFill>
              </a:rPr>
              <a:t>%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Посещений врачей-специалистов - </a:t>
            </a:r>
            <a:r>
              <a:rPr lang="ru-RU" sz="1200" b="1" dirty="0">
                <a:solidFill>
                  <a:srgbClr val="115714"/>
                </a:solidFill>
              </a:rPr>
              <a:t>на 18</a:t>
            </a:r>
            <a:r>
              <a:rPr lang="ru-RU" sz="1200" b="1" dirty="0" smtClean="0">
                <a:solidFill>
                  <a:srgbClr val="115714"/>
                </a:solidFill>
              </a:rPr>
              <a:t>%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Вызовов </a:t>
            </a:r>
            <a:r>
              <a:rPr lang="ru-RU" sz="1200" b="1" dirty="0">
                <a:solidFill>
                  <a:srgbClr val="115714"/>
                </a:solidFill>
              </a:rPr>
              <a:t>скорой медицинской помощи – на 9</a:t>
            </a:r>
            <a:r>
              <a:rPr lang="ru-RU" sz="1200" b="1" dirty="0" smtClean="0">
                <a:solidFill>
                  <a:srgbClr val="115714"/>
                </a:solidFill>
              </a:rPr>
              <a:t>%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rgbClr val="115714"/>
                </a:solidFill>
              </a:rPr>
              <a:t>В</a:t>
            </a:r>
            <a:r>
              <a:rPr lang="ru-RU" sz="1200" b="1" dirty="0" smtClean="0">
                <a:solidFill>
                  <a:srgbClr val="115714"/>
                </a:solidFill>
              </a:rPr>
              <a:t> </a:t>
            </a:r>
            <a:r>
              <a:rPr lang="ru-RU" sz="1200" b="1" dirty="0">
                <a:solidFill>
                  <a:srgbClr val="115714"/>
                </a:solidFill>
              </a:rPr>
              <a:t>группе пациентов пожилого возраста с 60 до 75 лет количество вызовов СМП уменьшилось на 17</a:t>
            </a:r>
            <a:r>
              <a:rPr lang="ru-RU" sz="1200" b="1" dirty="0" smtClean="0">
                <a:solidFill>
                  <a:srgbClr val="115714"/>
                </a:solidFill>
              </a:rPr>
              <a:t>%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15714"/>
                </a:solidFill>
              </a:rPr>
              <a:t>Удовлетворенность пациентов выросла на 28%, по сравнению с пациентами, идущими на прием в общем потоке</a:t>
            </a:r>
            <a:endParaRPr lang="ru-RU" sz="1200" b="1" dirty="0">
              <a:solidFill>
                <a:srgbClr val="115714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 rot="5400000">
            <a:off x="4108380" y="2369267"/>
            <a:ext cx="279170" cy="64807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940152" y="1838841"/>
            <a:ext cx="72008" cy="3258902"/>
          </a:xfrm>
          <a:prstGeom prst="rightBrace">
            <a:avLst>
              <a:gd name="adj1" fmla="val 8333"/>
              <a:gd name="adj2" fmla="val 50325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0883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908388" y="1795296"/>
            <a:ext cx="6272124" cy="329673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rgbClr val="115714"/>
                </a:solidFill>
              </a:rPr>
              <a:t>С помощью современных систем коммуникации медицинские сестры Республиканского онкологического диспансера ведут работу с медсестрами и пациентами ЦРБ, расположенных у удаленных территориях: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ru-RU" sz="1800" b="1" dirty="0" smtClean="0">
                <a:solidFill>
                  <a:srgbClr val="115714"/>
                </a:solidFill>
              </a:rPr>
              <a:t>консультации по вопросам ухода;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ru-RU" sz="1800" b="1" dirty="0" smtClean="0">
                <a:solidFill>
                  <a:srgbClr val="115714"/>
                </a:solidFill>
              </a:rPr>
              <a:t>обучение по применению средств ухода;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ru-RU" sz="1800" b="1" dirty="0" smtClean="0">
                <a:solidFill>
                  <a:srgbClr val="115714"/>
                </a:solidFill>
              </a:rPr>
              <a:t>обучение и демонстрация работы с цитостатиками;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ru-RU" sz="1800" b="1" dirty="0" smtClean="0">
                <a:solidFill>
                  <a:srgbClr val="115714"/>
                </a:solidFill>
              </a:rPr>
              <a:t>ответы на вопросы аудитории – как представленные заблаговременно, так и возникшие в ходе телемоста</a:t>
            </a:r>
          </a:p>
          <a:p>
            <a:pPr>
              <a:spcBef>
                <a:spcPts val="600"/>
              </a:spcBef>
              <a:buClr>
                <a:srgbClr val="C00000"/>
              </a:buClr>
            </a:pPr>
            <a:r>
              <a:rPr lang="ru-RU" sz="1800" b="1" dirty="0" smtClean="0">
                <a:solidFill>
                  <a:srgbClr val="115714"/>
                </a:solidFill>
              </a:rPr>
              <a:t>медицинские сестры ведут работу совместно с врачами </a:t>
            </a:r>
          </a:p>
        </p:txBody>
      </p:sp>
      <p:pic>
        <p:nvPicPr>
          <p:cNvPr id="4" name="Picture 2" descr="K:\мои документы\Мои документы\РАМС\ВЕСТНИК\ВЕСТНИК 4_2018\ЯКУТИЯ ТЕЛЕМЕДИЦИНА\IMG-20170812-WA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491630"/>
            <a:ext cx="2692364" cy="333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4083918"/>
            <a:ext cx="2692364" cy="954107"/>
          </a:xfrm>
          <a:prstGeom prst="rect">
            <a:avLst/>
          </a:prstGeom>
          <a:solidFill>
            <a:srgbClr val="339933">
              <a:alpha val="6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Гоголева С.А., главная медсестра Республиканского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онкодиспансера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Республика Саха (Якутия)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915566"/>
            <a:ext cx="8568952" cy="6429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sz="3000" dirty="0"/>
              <a:t>Примеры расширенной роли в </a:t>
            </a:r>
            <a:r>
              <a:rPr lang="ru-RU" sz="3000" dirty="0" smtClean="0"/>
              <a:t>России. Телемедицина в Республике Саха (Якутия)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36160883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18964" y="470049"/>
            <a:ext cx="8201508" cy="51752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Примеры российской практики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9992" y="1993359"/>
            <a:ext cx="46440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900" b="1" dirty="0" smtClean="0">
                <a:solidFill>
                  <a:srgbClr val="115714"/>
                </a:solidFill>
              </a:rPr>
              <a:t>Пациент </a:t>
            </a:r>
            <a:r>
              <a:rPr lang="ru-RU" sz="1900" b="1" dirty="0">
                <a:solidFill>
                  <a:srgbClr val="115714"/>
                </a:solidFill>
              </a:rPr>
              <a:t>попадает к </a:t>
            </a:r>
            <a:r>
              <a:rPr lang="ru-RU" sz="1900" b="1" dirty="0" smtClean="0">
                <a:solidFill>
                  <a:srgbClr val="115714"/>
                </a:solidFill>
              </a:rPr>
              <a:t>врачу не только               </a:t>
            </a:r>
            <a:r>
              <a:rPr lang="ru-RU" sz="1900" b="1" dirty="0">
                <a:solidFill>
                  <a:srgbClr val="115714"/>
                </a:solidFill>
              </a:rPr>
              <a:t>с заполненной паспортной частью медицинской карты, но и с </a:t>
            </a:r>
            <a:r>
              <a:rPr lang="ru-RU" sz="1900" b="1" dirty="0" smtClean="0">
                <a:solidFill>
                  <a:srgbClr val="115714"/>
                </a:solidFill>
              </a:rPr>
              <a:t>собранными: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rgbClr val="115714"/>
                </a:solidFill>
              </a:rPr>
              <a:t>жалобами</a:t>
            </a:r>
            <a:r>
              <a:rPr lang="ru-RU" sz="1900" b="1" dirty="0">
                <a:solidFill>
                  <a:srgbClr val="115714"/>
                </a:solidFill>
              </a:rPr>
              <a:t>, </a:t>
            </a:r>
            <a:endParaRPr lang="ru-RU" sz="1900" b="1" dirty="0" smtClean="0">
              <a:solidFill>
                <a:srgbClr val="115714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rgbClr val="115714"/>
                </a:solidFill>
              </a:rPr>
              <a:t>анамнезом</a:t>
            </a:r>
            <a:r>
              <a:rPr lang="ru-RU" sz="1900" b="1" dirty="0">
                <a:solidFill>
                  <a:srgbClr val="115714"/>
                </a:solidFill>
              </a:rPr>
              <a:t>, </a:t>
            </a:r>
            <a:endParaRPr lang="ru-RU" sz="1900" b="1" dirty="0" smtClean="0">
              <a:solidFill>
                <a:srgbClr val="115714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900" b="1" dirty="0" smtClean="0">
                <a:solidFill>
                  <a:srgbClr val="115714"/>
                </a:solidFill>
              </a:rPr>
              <a:t>первичным </a:t>
            </a:r>
            <a:r>
              <a:rPr lang="ru-RU" sz="1900" b="1" dirty="0">
                <a:solidFill>
                  <a:srgbClr val="115714"/>
                </a:solidFill>
              </a:rPr>
              <a:t>набором лабораторных </a:t>
            </a:r>
            <a:r>
              <a:rPr lang="ru-RU" sz="1900" b="1" dirty="0" smtClean="0">
                <a:solidFill>
                  <a:srgbClr val="115714"/>
                </a:solidFill>
              </a:rPr>
              <a:t>исследований (</a:t>
            </a:r>
            <a:r>
              <a:rPr lang="ru-RU" sz="1900" b="1" dirty="0">
                <a:solidFill>
                  <a:srgbClr val="115714"/>
                </a:solidFill>
              </a:rPr>
              <a:t>общеклинический, биохимический анализы крови, анализ мочи), </a:t>
            </a:r>
            <a:r>
              <a:rPr lang="ru-RU" sz="1900" b="1" dirty="0" smtClean="0">
                <a:solidFill>
                  <a:srgbClr val="115714"/>
                </a:solidFill>
              </a:rPr>
              <a:t>электрокардиографией. </a:t>
            </a:r>
            <a:endParaRPr lang="ru-RU" sz="1900" b="1" dirty="0">
              <a:solidFill>
                <a:srgbClr val="11571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635646"/>
            <a:ext cx="3589277" cy="830997"/>
          </a:xfrm>
          <a:prstGeom prst="rect">
            <a:avLst/>
          </a:prstGeom>
          <a:gradFill>
            <a:gsLst>
              <a:gs pos="0">
                <a:schemeClr val="accent5">
                  <a:tint val="0"/>
                </a:schemeClr>
              </a:gs>
              <a:gs pos="44000">
                <a:schemeClr val="accent5">
                  <a:tint val="60000"/>
                  <a:satMod val="120000"/>
                  <a:lumMod val="50000"/>
                  <a:lumOff val="50000"/>
                </a:schemeClr>
              </a:gs>
              <a:gs pos="100000">
                <a:schemeClr val="accent5">
                  <a:tint val="90000"/>
                  <a:alpha val="100000"/>
                  <a:lumMod val="43000"/>
                  <a:lumOff val="57000"/>
                </a:schemeClr>
              </a:gs>
            </a:gsLst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СЕСТРИНСКИЙ ТРИАЖ</a:t>
            </a:r>
          </a:p>
          <a:p>
            <a:r>
              <a:rPr lang="ru-RU" sz="1400" dirty="0" smtClean="0"/>
              <a:t>Стационарное отделение СМП </a:t>
            </a:r>
          </a:p>
          <a:p>
            <a:r>
              <a:rPr lang="ru-RU" sz="1400" dirty="0" err="1" smtClean="0"/>
              <a:t>ПСПбГМУ</a:t>
            </a:r>
            <a:r>
              <a:rPr lang="ru-RU" sz="1400" dirty="0" smtClean="0"/>
              <a:t> </a:t>
            </a:r>
            <a:r>
              <a:rPr lang="ru-RU" sz="1400" dirty="0"/>
              <a:t>им. И.П. Павлова  </a:t>
            </a:r>
          </a:p>
        </p:txBody>
      </p:sp>
      <p:pic>
        <p:nvPicPr>
          <p:cNvPr id="6" name="Picture 2" descr="K:\мои документы\Мои документы\РАМС\ВЕСТНИК\ВЕСТНИК 1_2018\Триаж\Отеделение скорой медицинской помощ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16413"/>
            <a:ext cx="3589277" cy="2392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авая фигурная скобка 6"/>
          <p:cNvSpPr/>
          <p:nvPr/>
        </p:nvSpPr>
        <p:spPr>
          <a:xfrm>
            <a:off x="4067944" y="1635646"/>
            <a:ext cx="360040" cy="3384376"/>
          </a:xfrm>
          <a:prstGeom prst="rightBrace">
            <a:avLst>
              <a:gd name="adj1" fmla="val 126376"/>
              <a:gd name="adj2" fmla="val 5000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0883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55576" y="411510"/>
            <a:ext cx="6192688" cy="5924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spcBef>
                <a:spcPct val="0"/>
              </a:spcBef>
              <a:buNone/>
              <a:defRPr sz="3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Новые возможности?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83788" y="576469"/>
            <a:ext cx="1656184" cy="973782"/>
          </a:xfrm>
          <a:prstGeom prst="ellipse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115714"/>
                </a:solidFill>
              </a:rPr>
              <a:t>Потребности населения в мед. помощи</a:t>
            </a:r>
            <a:endParaRPr lang="ru-RU" sz="1300" dirty="0">
              <a:solidFill>
                <a:srgbClr val="115714"/>
              </a:solidFill>
            </a:endParaRPr>
          </a:p>
        </p:txBody>
      </p:sp>
      <p:pic>
        <p:nvPicPr>
          <p:cNvPr id="6" name="Picture 2" descr="https://cdn.pixabay.com/photo/2016/03/29/20/31/circular-1289260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01702"/>
            <a:ext cx="2304256" cy="172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92280" y="1946689"/>
            <a:ext cx="1872208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00" b="1" dirty="0" smtClean="0"/>
              <a:t>Практическое здравоохранение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923678"/>
            <a:ext cx="1944216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500" b="1" dirty="0"/>
              <a:t>Профессиональное образование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1923678"/>
            <a:ext cx="2304256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500" b="1" dirty="0"/>
              <a:t>Правовой, политический и </a:t>
            </a:r>
            <a:r>
              <a:rPr lang="ru-RU" sz="1500" b="1" dirty="0" err="1" smtClean="0"/>
              <a:t>экономич</a:t>
            </a:r>
            <a:r>
              <a:rPr lang="ru-RU" sz="1500" b="1" dirty="0" smtClean="0"/>
              <a:t>. контекст</a:t>
            </a:r>
            <a:endParaRPr lang="ru-RU" sz="15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70286" y="1946689"/>
            <a:ext cx="1827744" cy="553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1500" b="1" dirty="0"/>
              <a:t>Кадровая </a:t>
            </a:r>
            <a:r>
              <a:rPr lang="ru-RU" sz="1500" b="1" dirty="0" smtClean="0"/>
              <a:t>ситуация</a:t>
            </a:r>
          </a:p>
          <a:p>
            <a:pPr algn="ctr"/>
            <a:endParaRPr lang="ru-RU" sz="1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2499742"/>
            <a:ext cx="20162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«+»:  </a:t>
            </a:r>
            <a:r>
              <a:rPr lang="ru-RU" sz="1400" b="1" dirty="0" smtClean="0">
                <a:solidFill>
                  <a:srgbClr val="115714"/>
                </a:solidFill>
              </a:rPr>
              <a:t>открыты программы </a:t>
            </a:r>
            <a:r>
              <a:rPr lang="ru-RU" sz="1400" b="1" dirty="0" err="1" smtClean="0">
                <a:solidFill>
                  <a:srgbClr val="115714"/>
                </a:solidFill>
              </a:rPr>
              <a:t>бакалавриата</a:t>
            </a:r>
            <a:r>
              <a:rPr lang="ru-RU" sz="1400" b="1" dirty="0" smtClean="0">
                <a:solidFill>
                  <a:srgbClr val="115714"/>
                </a:solidFill>
              </a:rPr>
              <a:t>, есть понимание о необходимости магистратуры</a:t>
            </a: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«-»: </a:t>
            </a:r>
            <a:r>
              <a:rPr lang="ru-RU" sz="1400" b="1" dirty="0">
                <a:solidFill>
                  <a:srgbClr val="115714"/>
                </a:solidFill>
              </a:rPr>
              <a:t>низкая доступность программ, неясность проф. перспектив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499808"/>
            <a:ext cx="26642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«+»:</a:t>
            </a:r>
            <a:r>
              <a:rPr lang="ru-RU" sz="1400" dirty="0" smtClean="0"/>
              <a:t> </a:t>
            </a:r>
            <a:r>
              <a:rPr lang="ru-RU" sz="1400" b="1" dirty="0">
                <a:solidFill>
                  <a:srgbClr val="115714"/>
                </a:solidFill>
              </a:rPr>
              <a:t>ожидается утверждение проф</a:t>
            </a:r>
            <a:r>
              <a:rPr lang="ru-RU" sz="1400" b="1" dirty="0" smtClean="0">
                <a:solidFill>
                  <a:srgbClr val="115714"/>
                </a:solidFill>
              </a:rPr>
              <a:t>. стандарта</a:t>
            </a:r>
            <a:r>
              <a:rPr lang="ru-RU" sz="1400" b="1" dirty="0">
                <a:solidFill>
                  <a:srgbClr val="115714"/>
                </a:solidFill>
              </a:rPr>
              <a:t>,</a:t>
            </a:r>
          </a:p>
          <a:p>
            <a:r>
              <a:rPr lang="ru-RU" sz="1400" b="1" dirty="0">
                <a:solidFill>
                  <a:srgbClr val="115714"/>
                </a:solidFill>
              </a:rPr>
              <a:t>потребность в повышении экономической эффективности </a:t>
            </a:r>
            <a:r>
              <a:rPr lang="ru-RU" sz="1400" b="1" dirty="0" smtClean="0">
                <a:solidFill>
                  <a:srgbClr val="115714"/>
                </a:solidFill>
              </a:rPr>
              <a:t>ЗО</a:t>
            </a:r>
            <a:endParaRPr lang="ru-RU" sz="1400" b="1" dirty="0">
              <a:solidFill>
                <a:srgbClr val="115714"/>
              </a:solidFill>
            </a:endParaRPr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«-»:</a:t>
            </a:r>
            <a:r>
              <a:rPr lang="ru-RU" sz="1400" dirty="0" smtClean="0"/>
              <a:t> </a:t>
            </a:r>
            <a:r>
              <a:rPr lang="ru-RU" sz="1400" b="1" dirty="0">
                <a:solidFill>
                  <a:srgbClr val="115714"/>
                </a:solidFill>
              </a:rPr>
              <a:t>сложная система законодательного регулирования, минимальные возможности экспериментальных новшеств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60032" y="2519057"/>
            <a:ext cx="23042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«+/-»:</a:t>
            </a:r>
            <a:r>
              <a:rPr lang="ru-RU" sz="1400" dirty="0" smtClean="0"/>
              <a:t> </a:t>
            </a:r>
            <a:r>
              <a:rPr lang="ru-RU" sz="1400" b="1" dirty="0">
                <a:solidFill>
                  <a:srgbClr val="115714"/>
                </a:solidFill>
              </a:rPr>
              <a:t>дисбаланс в распределении проф. кадров – в одним регионах нехватка врачей – предпосылки для расширения роли медсестер, в других регионах нехватка медсестер при достаточном </a:t>
            </a:r>
            <a:r>
              <a:rPr lang="ru-RU" sz="1400" b="1" dirty="0" smtClean="0">
                <a:solidFill>
                  <a:srgbClr val="115714"/>
                </a:solidFill>
              </a:rPr>
              <a:t>кол-ве </a:t>
            </a:r>
            <a:r>
              <a:rPr lang="ru-RU" sz="1400" b="1" dirty="0">
                <a:solidFill>
                  <a:srgbClr val="115714"/>
                </a:solidFill>
              </a:rPr>
              <a:t>врачей – предпосылок нет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28792" y="2571750"/>
            <a:ext cx="1979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«+»:</a:t>
            </a:r>
            <a:r>
              <a:rPr lang="ru-RU" sz="1400" dirty="0" smtClean="0"/>
              <a:t> </a:t>
            </a:r>
            <a:r>
              <a:rPr lang="ru-RU" sz="1400" b="1" dirty="0">
                <a:solidFill>
                  <a:srgbClr val="115714"/>
                </a:solidFill>
              </a:rPr>
              <a:t>примеры расширения роли и трансформации практики </a:t>
            </a:r>
            <a:r>
              <a:rPr lang="ru-RU" sz="1400" b="1" dirty="0" smtClean="0">
                <a:solidFill>
                  <a:srgbClr val="115714"/>
                </a:solidFill>
              </a:rPr>
              <a:t>встречают </a:t>
            </a:r>
            <a:r>
              <a:rPr lang="ru-RU" sz="1400" b="1" dirty="0">
                <a:solidFill>
                  <a:srgbClr val="115714"/>
                </a:solidFill>
              </a:rPr>
              <a:t>положительный отклик врачей, руководителей, пациентов</a:t>
            </a:r>
          </a:p>
        </p:txBody>
      </p:sp>
    </p:spTree>
    <p:extLst>
      <p:ext uri="{BB962C8B-B14F-4D97-AF65-F5344CB8AC3E}">
        <p14:creationId xmlns:p14="http://schemas.microsoft.com/office/powerpoint/2010/main" xmlns="" val="36160883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6"/>
          <p:cNvSpPr>
            <a:spLocks noGrp="1"/>
          </p:cNvSpPr>
          <p:nvPr>
            <p:ph sz="quarter" idx="4294967295"/>
          </p:nvPr>
        </p:nvSpPr>
        <p:spPr>
          <a:xfrm>
            <a:off x="4364048" y="1851670"/>
            <a:ext cx="4672448" cy="329183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800" b="1" dirty="0">
                <a:solidFill>
                  <a:srgbClr val="C00000"/>
                </a:solidFill>
              </a:rPr>
              <a:t>Основы для развития новых ролей</a:t>
            </a:r>
            <a:endParaRPr lang="en-US" sz="1800" b="1" dirty="0">
              <a:solidFill>
                <a:srgbClr val="C00000"/>
              </a:solidFill>
            </a:endParaRPr>
          </a:p>
          <a:p>
            <a:pPr marL="174625" indent="-174625">
              <a:spcBef>
                <a:spcPts val="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115714"/>
                </a:solidFill>
              </a:rPr>
              <a:t>Определение областей, в которых в настоящее время помощь пациентам не оказывается</a:t>
            </a:r>
          </a:p>
          <a:p>
            <a:pPr marL="174625" indent="-174625">
              <a:spcBef>
                <a:spcPts val="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115714"/>
                </a:solidFill>
              </a:rPr>
              <a:t>Определение областей, где имеется нехватка врачей</a:t>
            </a:r>
            <a:endParaRPr lang="en-US" sz="1600" b="1" dirty="0">
              <a:solidFill>
                <a:srgbClr val="115714"/>
              </a:solidFill>
            </a:endParaRPr>
          </a:p>
          <a:p>
            <a:pPr marL="174625" indent="-174625">
              <a:spcBef>
                <a:spcPts val="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115714"/>
                </a:solidFill>
              </a:rPr>
              <a:t>Определение </a:t>
            </a:r>
            <a:r>
              <a:rPr lang="ru-RU" sz="1600" b="1" dirty="0" smtClean="0">
                <a:solidFill>
                  <a:srgbClr val="115714"/>
                </a:solidFill>
              </a:rPr>
              <a:t>особого качества </a:t>
            </a:r>
            <a:r>
              <a:rPr lang="ru-RU" sz="1600" b="1" dirty="0">
                <a:solidFill>
                  <a:srgbClr val="115714"/>
                </a:solidFill>
              </a:rPr>
              <a:t>сестринской помощи</a:t>
            </a:r>
            <a:endParaRPr lang="en-US" sz="1600" b="1" dirty="0">
              <a:solidFill>
                <a:srgbClr val="115714"/>
              </a:solidFill>
            </a:endParaRPr>
          </a:p>
          <a:p>
            <a:pPr marL="174625" indent="-174625">
              <a:spcBef>
                <a:spcPts val="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115714"/>
                </a:solidFill>
              </a:rPr>
              <a:t>Перенесение (репликация) успешного опыта на другие области</a:t>
            </a:r>
            <a:endParaRPr lang="en-US" sz="1600" b="1" dirty="0">
              <a:solidFill>
                <a:srgbClr val="115714"/>
              </a:solidFill>
            </a:endParaRPr>
          </a:p>
          <a:p>
            <a:pPr marL="174625" indent="-174625">
              <a:spcBef>
                <a:spcPts val="0"/>
              </a:spcBef>
              <a:spcAft>
                <a:spcPts val="600"/>
              </a:spcAft>
            </a:pPr>
            <a:r>
              <a:rPr lang="ru-RU" sz="1600" b="1" dirty="0">
                <a:solidFill>
                  <a:srgbClr val="115714"/>
                </a:solidFill>
              </a:rPr>
              <a:t>Медицинские сестры с академическим образованием высокого </a:t>
            </a:r>
            <a:r>
              <a:rPr lang="ru-RU" sz="1600" b="1" dirty="0" smtClean="0">
                <a:solidFill>
                  <a:srgbClr val="115714"/>
                </a:solidFill>
              </a:rPr>
              <a:t>уровня</a:t>
            </a:r>
            <a:endParaRPr lang="ru-RU" sz="1600" b="1" dirty="0">
              <a:solidFill>
                <a:srgbClr val="115714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337"/>
          <a:stretch/>
        </p:blipFill>
        <p:spPr bwMode="auto">
          <a:xfrm>
            <a:off x="237274" y="1811845"/>
            <a:ext cx="3758662" cy="2992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авая фигурная скобка 5"/>
          <p:cNvSpPr/>
          <p:nvPr/>
        </p:nvSpPr>
        <p:spPr>
          <a:xfrm flipH="1">
            <a:off x="4139952" y="1779662"/>
            <a:ext cx="224095" cy="3240360"/>
          </a:xfrm>
          <a:prstGeom prst="rightBrace">
            <a:avLst>
              <a:gd name="adj1" fmla="val 8333"/>
              <a:gd name="adj2" fmla="val 50372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763688" y="411510"/>
            <a:ext cx="6192688" cy="5924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spcBef>
                <a:spcPct val="0"/>
              </a:spcBef>
              <a:buNone/>
              <a:defRPr sz="3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/>
              <a:t>Новые возможности? </a:t>
            </a:r>
          </a:p>
        </p:txBody>
      </p:sp>
    </p:spTree>
    <p:extLst>
      <p:ext uri="{BB962C8B-B14F-4D97-AF65-F5344CB8AC3E}">
        <p14:creationId xmlns:p14="http://schemas.microsoft.com/office/powerpoint/2010/main" xmlns="" val="36160883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5664" y="1961403"/>
            <a:ext cx="6138824" cy="3075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395536" y="699542"/>
            <a:ext cx="8712968" cy="5924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spcBef>
                <a:spcPct val="0"/>
              </a:spcBef>
              <a:buNone/>
              <a:defRPr sz="3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dirty="0" smtClean="0"/>
              <a:t>Глобальная кампания «Сестринское дело сегодня»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593" y="1770195"/>
            <a:ext cx="2533752" cy="1521635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788" y="3393611"/>
            <a:ext cx="2559532" cy="1554403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587376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4860032" y="254001"/>
            <a:ext cx="3826769" cy="15256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Благодарю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 внимание!</a:t>
            </a:r>
            <a:endParaRPr lang="ru-RU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Объект 2"/>
          <p:cNvSpPr>
            <a:spLocks noGrp="1"/>
          </p:cNvSpPr>
          <p:nvPr>
            <p:ph type="body" sz="half" idx="4294967295"/>
          </p:nvPr>
        </p:nvSpPr>
        <p:spPr>
          <a:xfrm>
            <a:off x="4355976" y="1851670"/>
            <a:ext cx="4680520" cy="18161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644099  г. Омск, </a:t>
            </a:r>
          </a:p>
          <a:p>
            <a:pPr marL="0" indent="0">
              <a:buNone/>
            </a:pP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ул. Орджоникидзе, 14, офис 11 </a:t>
            </a:r>
          </a:p>
          <a:p>
            <a:pPr marL="0" indent="0">
              <a:buNone/>
            </a:pPr>
            <a:endParaRPr lang="ru-RU" sz="1800" dirty="0" smtClean="0">
              <a:ln>
                <a:solidFill>
                  <a:srgbClr val="339933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Тел. +8 (3812) 24-56-27</a:t>
            </a:r>
          </a:p>
          <a:p>
            <a:pPr marL="285750" indent="-285750"/>
            <a:endParaRPr lang="ru-RU" sz="1800" b="1" dirty="0" smtClean="0">
              <a:ln>
                <a:solidFill>
                  <a:srgbClr val="339933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E-mail:</a:t>
            </a: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u="sng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mail@opsa.info</a:t>
            </a:r>
          </a:p>
          <a:p>
            <a:pPr marL="0" indent="0">
              <a:buNone/>
            </a:pP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Сайт: </a:t>
            </a:r>
            <a:r>
              <a:rPr lang="en-US" sz="1800" b="1" u="sng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www.opsa.info</a:t>
            </a:r>
            <a:r>
              <a:rPr lang="ru-RU" sz="1800" b="1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800" b="1" u="sng" dirty="0" smtClean="0">
                <a:ln>
                  <a:solidFill>
                    <a:srgbClr val="339933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опса.рф</a:t>
            </a:r>
            <a:endParaRPr lang="en-US" sz="1800" b="1" u="sng" dirty="0" smtClean="0">
              <a:ln>
                <a:solidFill>
                  <a:srgbClr val="339933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  <a:hlinkClick r:id="rId2"/>
            </a:endParaRPr>
          </a:p>
          <a:p>
            <a:pPr marL="285750" indent="-285750"/>
            <a:endParaRPr lang="ru-RU" sz="1800" dirty="0">
              <a:ln>
                <a:solidFill>
                  <a:srgbClr val="339933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8914" name="Picture 2" descr="C:\Users\User\Desktop\TX5rCiccv6k1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3833" b="3833"/>
          <a:stretch>
            <a:fillRect/>
          </a:stretch>
        </p:blipFill>
        <p:spPr bwMode="auto">
          <a:xfrm>
            <a:off x="496561" y="627534"/>
            <a:ext cx="3733800" cy="2297723"/>
          </a:xfrm>
          <a:prstGeom prst="rect">
            <a:avLst/>
          </a:prstGeom>
          <a:noFill/>
        </p:spPr>
      </p:pic>
      <p:pic>
        <p:nvPicPr>
          <p:cNvPr id="8" name="Picture 9" descr="ОПС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0588" y="3338386"/>
            <a:ext cx="1073220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0" descr="1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82289" y="3743540"/>
            <a:ext cx="144016" cy="144016"/>
          </a:xfrm>
          <a:prstGeom prst="rect">
            <a:avLst/>
          </a:prstGeom>
          <a:noFill/>
        </p:spPr>
      </p:pic>
      <p:pic>
        <p:nvPicPr>
          <p:cNvPr id="11" name="Picture 2" descr="C:\Users\Natasha\Documents\Мои документы\РАМС\КОНФЕРЕНЦИИ МАТЕРИАЛЫ\ОТЧЕТНО-ВЫБОРНАЯ КОНФЕРЕНЦИЯ\ПРЕЗЕНТАЦИИ ГОТОВЫЕ\rotate.gif"/>
          <p:cNvPicPr>
            <a:picLocks noChangeAspect="1" noChangeArrowheads="1" noCrop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383500"/>
            <a:ext cx="1423518" cy="149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160882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066" y="123478"/>
            <a:ext cx="8680430" cy="11233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Кто такая самостоятельно </a:t>
            </a:r>
            <a:r>
              <a:rPr lang="ru-RU" sz="3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практикующая медицинская </a:t>
            </a:r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сестра?</a:t>
            </a:r>
            <a:endParaRPr 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9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95686"/>
            <a:ext cx="5976664" cy="298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ÐÐ°ÑÑÐ¸Ð½ÐºÐ¸ Ð¿Ð¾ Ð·Ð°Ð¿ÑÐ¾ÑÑ nurse listening to patien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091" b="4606"/>
          <a:stretch/>
        </p:blipFill>
        <p:spPr bwMode="auto">
          <a:xfrm>
            <a:off x="6444208" y="2004691"/>
            <a:ext cx="2533727" cy="2979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87797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49286" y="267494"/>
            <a:ext cx="8815202" cy="93980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3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Послание президента РФ В.В. Путина Федеральному собранию</a:t>
            </a:r>
          </a:p>
        </p:txBody>
      </p:sp>
      <p:sp>
        <p:nvSpPr>
          <p:cNvPr id="5" name="Объект 1"/>
          <p:cNvSpPr>
            <a:spLocks noGrp="1"/>
          </p:cNvSpPr>
          <p:nvPr>
            <p:ph idx="4294967295"/>
          </p:nvPr>
        </p:nvSpPr>
        <p:spPr>
          <a:xfrm>
            <a:off x="219817" y="1656184"/>
            <a:ext cx="6656439" cy="35078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C00000"/>
                </a:solidFill>
              </a:rPr>
              <a:t>К концу следующего десятилетия Россия должна уверенно войти в клуб стран «80 плюс», где продолжительность жизни превышает 80 лет. Это в том числе такие страны, как Япония, Франция, Германия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115714"/>
                </a:solidFill>
              </a:rPr>
              <a:t>При </a:t>
            </a:r>
            <a:r>
              <a:rPr lang="ru-RU" sz="1800" b="1" dirty="0">
                <a:solidFill>
                  <a:srgbClr val="115714"/>
                </a:solidFill>
              </a:rPr>
              <a:t>этом опережающими темпами должна расти продолжительность именно здоровой, активной, полноценной жизни, когда человека не ограничивают, не сковывают болезни. Убеждён, такая цель, учитывая положительную динамику прошлых лет, достижима. И для этого всей России, конечно, предстоит сделать большой шаг в своём развитии, чтобы качественно изменилась жизнь каждого человека.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30" r="24660"/>
          <a:stretch/>
        </p:blipFill>
        <p:spPr bwMode="auto">
          <a:xfrm>
            <a:off x="6763943" y="2077717"/>
            <a:ext cx="2272553" cy="287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9731685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25350" y="267494"/>
            <a:ext cx="8095122" cy="93980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Роль медицинской сестры </a:t>
            </a:r>
            <a:b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 профилактической работе</a:t>
            </a:r>
            <a:endParaRPr lang="ru-RU" sz="3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ÐÐ°ÑÑÐ¸Ð½ÐºÐ¸ Ð¿Ð¾ Ð·Ð°Ð¿ÑÐ¾ÑÑ nurse and profilactic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1" r="6631"/>
          <a:stretch/>
        </p:blipFill>
        <p:spPr bwMode="auto">
          <a:xfrm>
            <a:off x="179512" y="2067694"/>
            <a:ext cx="4114800" cy="295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nurse and profilactic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60" r="20739"/>
          <a:stretch/>
        </p:blipFill>
        <p:spPr bwMode="auto">
          <a:xfrm>
            <a:off x="4427984" y="2067695"/>
            <a:ext cx="453477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93520"/>
            <a:ext cx="6588224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rgbClr val="115714"/>
                </a:solidFill>
              </a:rPr>
              <a:t>Поликлиника должна стать «пропускным пунктом» для госпитализации.</a:t>
            </a: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rgbClr val="115714"/>
                </a:solidFill>
              </a:rPr>
              <a:t>Поликлиника должна предоставлять больше помощи, связанной с лечением, оказанием первой помощи, чтобы снизить процент необоснованных госпитализаций.</a:t>
            </a: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rgbClr val="115714"/>
                </a:solidFill>
              </a:rPr>
              <a:t>Необходимы меры стимулирующего характера для работы в первичном секторе более квалифицированных специалистов.</a:t>
            </a: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rgbClr val="C00000"/>
                </a:solidFill>
              </a:rPr>
              <a:t>Необходимо передавать больше полномочий медицинским сестрам и акушеркам – в первую очередь, в оказании помощи большим группам пациентов с хроническими заболеваниями.</a:t>
            </a: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500" b="1" dirty="0">
                <a:solidFill>
                  <a:srgbClr val="C00000"/>
                </a:solidFill>
              </a:rPr>
              <a:t>Необходимо преодолеть скептический настрой врачей на расширение функций и роли сестринского персонала.</a:t>
            </a:r>
          </a:p>
        </p:txBody>
      </p:sp>
      <p:pic>
        <p:nvPicPr>
          <p:cNvPr id="3" name="Picture 2" descr="K:\мои документы\Мои документы\РАМС\ВЕСТНИК\ВЕСТНИК 4_2017\АЛМАТЫ\_MG_9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3363342"/>
            <a:ext cx="2376265" cy="1584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K:\мои документы\Мои документы\РАМС\ВЕСТНИК\ВЕСТНИК 4_2017\АЛМАТЫ\_MG_86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38050"/>
            <a:ext cx="2369256" cy="1579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86680"/>
            <a:ext cx="8568952" cy="12609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Группа советников Регионального директора ВОЗ по вопросам развития первичного сектора здравоохранения, Алматы, июнь 2017г.</a:t>
            </a:r>
          </a:p>
        </p:txBody>
      </p:sp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9502"/>
            <a:ext cx="8568952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Самостоятельная  сестринская практика за рубежом</a:t>
            </a:r>
            <a:endParaRPr lang="ru-RU" alt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851670"/>
            <a:ext cx="65882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5714"/>
                </a:solidFill>
              </a:rPr>
              <a:t>Первичная диагностика </a:t>
            </a:r>
            <a:endParaRPr lang="ru-RU" sz="2000" b="1" dirty="0">
              <a:solidFill>
                <a:srgbClr val="115714"/>
              </a:solidFill>
            </a:endParaRP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5714"/>
                </a:solidFill>
              </a:rPr>
              <a:t>Назначение </a:t>
            </a:r>
            <a:r>
              <a:rPr lang="ru-RU" sz="2000" b="1" dirty="0">
                <a:solidFill>
                  <a:srgbClr val="115714"/>
                </a:solidFill>
              </a:rPr>
              <a:t>лекарственных препаратов и </a:t>
            </a:r>
            <a:r>
              <a:rPr lang="ru-RU" sz="2000" b="1" dirty="0" smtClean="0">
                <a:solidFill>
                  <a:srgbClr val="115714"/>
                </a:solidFill>
              </a:rPr>
              <a:t>исследований</a:t>
            </a:r>
            <a:endParaRPr lang="ru-RU" sz="2000" b="1" dirty="0">
              <a:solidFill>
                <a:srgbClr val="115714"/>
              </a:solidFill>
            </a:endParaRP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5714"/>
                </a:solidFill>
              </a:rPr>
              <a:t>Проведение  лечения </a:t>
            </a:r>
            <a:endParaRPr lang="ru-RU" sz="2000" b="1" dirty="0">
              <a:solidFill>
                <a:srgbClr val="115714"/>
              </a:solidFill>
            </a:endParaRP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5714"/>
                </a:solidFill>
              </a:rPr>
              <a:t>Выдача </a:t>
            </a:r>
            <a:r>
              <a:rPr lang="ru-RU" sz="2000" b="1" dirty="0">
                <a:solidFill>
                  <a:srgbClr val="115714"/>
                </a:solidFill>
              </a:rPr>
              <a:t>направлений на посещение специалистов или других медицинских </a:t>
            </a:r>
            <a:r>
              <a:rPr lang="ru-RU" sz="2000" b="1" dirty="0" smtClean="0">
                <a:solidFill>
                  <a:srgbClr val="115714"/>
                </a:solidFill>
              </a:rPr>
              <a:t>учреждений </a:t>
            </a:r>
            <a:endParaRPr lang="ru-RU" sz="2000" b="1" dirty="0">
              <a:solidFill>
                <a:srgbClr val="115714"/>
              </a:solidFill>
            </a:endParaRPr>
          </a:p>
          <a:p>
            <a:pPr marL="174625" indent="-17462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115714"/>
                </a:solidFill>
              </a:rPr>
              <a:t>Работа </a:t>
            </a:r>
            <a:r>
              <a:rPr lang="ru-RU" sz="2000" b="1" dirty="0">
                <a:solidFill>
                  <a:srgbClr val="115714"/>
                </a:solidFill>
              </a:rPr>
              <a:t>с определенной группой пациентов, первый контакт для человека, нуждающегося в помощи</a:t>
            </a:r>
          </a:p>
        </p:txBody>
      </p:sp>
      <p:pic>
        <p:nvPicPr>
          <p:cNvPr id="3074" name="Picture 2" descr="C:\Users\Sveta\Desktop\xnursing_college.jpg,qitok=83gS8snD,ac=d95a3807be15953800f83f1236b075f5.pagespeed.ic.dZYzhUYhd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37" y="1678849"/>
            <a:ext cx="2192724" cy="1684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a\Desktop\3045217_Hospital_nurse_clipboard_observation_check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36" y="3486563"/>
            <a:ext cx="2192724" cy="1461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9502"/>
            <a:ext cx="8640960" cy="8512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Дискуссионная тема - право назначения препаратов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2219817"/>
            <a:ext cx="3168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400" b="1" dirty="0">
                <a:solidFill>
                  <a:srgbClr val="115714"/>
                </a:solidFill>
              </a:rPr>
              <a:t>Исследования показали, что сестринская помощь не хуже врачебной, </a:t>
            </a:r>
            <a:r>
              <a:rPr lang="ru-RU" sz="2400" b="1" dirty="0" smtClean="0">
                <a:solidFill>
                  <a:srgbClr val="115714"/>
                </a:solidFill>
              </a:rPr>
              <a:t>   а </a:t>
            </a:r>
            <a:r>
              <a:rPr lang="ru-RU" sz="2400" b="1" dirty="0">
                <a:solidFill>
                  <a:srgbClr val="115714"/>
                </a:solidFill>
              </a:rPr>
              <a:t>по некоторым параметрам даже лучше</a:t>
            </a:r>
          </a:p>
        </p:txBody>
      </p:sp>
      <p:pic>
        <p:nvPicPr>
          <p:cNvPr id="4098" name="Picture 2" descr="ÐÐ°ÑÑÐ¸Ð½ÐºÐ¸ Ð¿Ð¾ Ð·Ð°Ð¿ÑÐ¾ÑÑ nurse and patient consul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399" y="1851670"/>
            <a:ext cx="5362130" cy="3116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:\мои документы\Мои документы\РАМС\ФОРУМ ВОЗ\ПРЕДСЕДАТЕЛЬСТВО\БЕРЛИН 2017\ПЯТАЯ РАССЫЛКА ДОКУМЕНТЫ НА ОБСУЖДЕНИЕ\логотип\Final_LOGO_European Forum_Page_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780725" y="2046155"/>
            <a:ext cx="926001" cy="74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K:\мои документы\Мои документы\ФОТО 2017\БЕРЛИН\IMG_09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7504" y="3795886"/>
            <a:ext cx="4325625" cy="120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635646"/>
            <a:ext cx="3672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5714"/>
                </a:solidFill>
              </a:rPr>
              <a:t>В центре внимания Форума – вопросы расширения роли сестринского и акушерского </a:t>
            </a:r>
            <a:r>
              <a:rPr lang="ru-RU" sz="1600" b="1" dirty="0" smtClean="0">
                <a:solidFill>
                  <a:srgbClr val="115714"/>
                </a:solidFill>
              </a:rPr>
              <a:t>персонала.</a:t>
            </a:r>
            <a:endParaRPr lang="ru-RU" sz="1600" b="1" dirty="0">
              <a:solidFill>
                <a:srgbClr val="115714"/>
              </a:solidFill>
            </a:endParaRPr>
          </a:p>
          <a:p>
            <a:endParaRPr lang="ru-RU" sz="1600" b="1" dirty="0">
              <a:solidFill>
                <a:srgbClr val="115714"/>
              </a:solidFill>
            </a:endParaRPr>
          </a:p>
          <a:p>
            <a:r>
              <a:rPr lang="ru-RU" sz="1600" b="1" dirty="0">
                <a:solidFill>
                  <a:srgbClr val="115714"/>
                </a:solidFill>
              </a:rPr>
              <a:t>Рассмотрены итоги исследования, которое посвящено реализации роли «самостоятельно практикующей медицинской сестры» в 39 странах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779662"/>
            <a:ext cx="4485791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C00000"/>
                </a:solidFill>
              </a:rPr>
              <a:t>Полномочия медицинских </a:t>
            </a:r>
            <a:r>
              <a:rPr lang="ru-RU" b="1" dirty="0" smtClean="0">
                <a:solidFill>
                  <a:srgbClr val="C00000"/>
                </a:solidFill>
              </a:rPr>
              <a:t>сестер                по </a:t>
            </a:r>
            <a:r>
              <a:rPr lang="ru-RU" b="1" dirty="0">
                <a:solidFill>
                  <a:srgbClr val="C00000"/>
                </a:solidFill>
              </a:rPr>
              <a:t>выполнению семи клинических задач:</a:t>
            </a: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Диагностика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Назначение медицинских анализов/ исследований/ устройств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Лечение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Назначение препаратов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Направления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Группа пациентов</a:t>
            </a:r>
            <a:endParaRPr lang="en-GB" b="1" dirty="0">
              <a:solidFill>
                <a:srgbClr val="115714"/>
              </a:solidFill>
            </a:endParaRPr>
          </a:p>
          <a:p>
            <a:pPr marL="174625" lvl="1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115714"/>
                </a:solidFill>
              </a:rPr>
              <a:t>Первичный контакт пациента</a:t>
            </a:r>
            <a:endParaRPr lang="en-GB" b="1" dirty="0">
              <a:solidFill>
                <a:srgbClr val="115714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70975" b="26336"/>
          <a:stretch/>
        </p:blipFill>
        <p:spPr bwMode="auto">
          <a:xfrm>
            <a:off x="3780725" y="2890900"/>
            <a:ext cx="769980" cy="616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95486"/>
            <a:ext cx="8515081" cy="10934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20-е Ежегодное заседание Форума ассоциаций и совместная конференция с Европейским региональным бюро ВОЗ 28 февраля – 1 марта 2017г. Берлин</a:t>
            </a:r>
          </a:p>
        </p:txBody>
      </p:sp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62149"/>
            <a:ext cx="8352928" cy="7694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sz="2700" dirty="0"/>
              <a:t>Самостоятельная/расширенная практика медицинских сестер в США</a:t>
            </a:r>
          </a:p>
        </p:txBody>
      </p:sp>
      <p:sp>
        <p:nvSpPr>
          <p:cNvPr id="4" name="Нашивка 3"/>
          <p:cNvSpPr/>
          <p:nvPr/>
        </p:nvSpPr>
        <p:spPr>
          <a:xfrm>
            <a:off x="1305145" y="2146844"/>
            <a:ext cx="648072" cy="121699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5152"/>
          <a:stretch/>
        </p:blipFill>
        <p:spPr>
          <a:xfrm>
            <a:off x="251520" y="1567822"/>
            <a:ext cx="1263761" cy="179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3450362"/>
            <a:ext cx="25922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solidFill>
                  <a:srgbClr val="C00000"/>
                </a:solidFill>
              </a:rPr>
              <a:t>Рейчел </a:t>
            </a:r>
            <a:r>
              <a:rPr lang="ru-RU" sz="1300" b="1" dirty="0" err="1">
                <a:solidFill>
                  <a:srgbClr val="C00000"/>
                </a:solidFill>
              </a:rPr>
              <a:t>ДиФазио</a:t>
            </a:r>
            <a:r>
              <a:rPr lang="ru-RU" sz="1300" b="1" dirty="0">
                <a:solidFill>
                  <a:srgbClr val="C00000"/>
                </a:solidFill>
              </a:rPr>
              <a:t>, доктор философии, самостоятельно практикующая медсестра в отделении ортопедической хирургии Детской больницы г. </a:t>
            </a:r>
            <a:r>
              <a:rPr lang="ru-RU" sz="1300" b="1" dirty="0" smtClean="0">
                <a:solidFill>
                  <a:srgbClr val="C00000"/>
                </a:solidFill>
              </a:rPr>
              <a:t>Бостона. Клиническая </a:t>
            </a:r>
            <a:r>
              <a:rPr lang="ru-RU" sz="1300" b="1" dirty="0">
                <a:solidFill>
                  <a:srgbClr val="C00000"/>
                </a:solidFill>
              </a:rPr>
              <a:t>база мед. факультета Гарвардского университета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1923678"/>
            <a:ext cx="64442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Обучение в университетском колледже, 4 года, бакалавр сестринского дела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Получение лицензии на право работы медсестрой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Работа в Детской больнице г. Бостона 2 года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Поступление на магистерскую программу, 2 года обучение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Диплом магистра, экзамен на лицензию самостоятельно практикующей медсестры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Получение лицензии на право назначения лекарственных препаратов</a:t>
            </a:r>
          </a:p>
          <a:p>
            <a:pPr marL="268288" lvl="1" indent="-268288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ru-RU" sz="1700" b="1" dirty="0">
                <a:solidFill>
                  <a:srgbClr val="115714"/>
                </a:solidFill>
              </a:rPr>
              <a:t>Повторное лицензирование (3 лицензии) – раз в два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2010811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7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20A026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</TotalTime>
  <Words>1283</Words>
  <Application>Microsoft Office PowerPoint</Application>
  <PresentationFormat>Экран (16:9)</PresentationFormat>
  <Paragraphs>142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Расширение роли сестринского персонала: Европейский опыт и перспективы в России</vt:lpstr>
      <vt:lpstr>Слайд 2</vt:lpstr>
      <vt:lpstr>Послание президента РФ В.В. Путина Федеральному собранию</vt:lpstr>
      <vt:lpstr>Роль медицинской сестры  в профилактической работе</vt:lpstr>
      <vt:lpstr>Слайд 5</vt:lpstr>
      <vt:lpstr>Слайд 6</vt:lpstr>
      <vt:lpstr>Слайд 7</vt:lpstr>
      <vt:lpstr>Слайд 8</vt:lpstr>
      <vt:lpstr>Слайд 9</vt:lpstr>
      <vt:lpstr>Слайд 10</vt:lpstr>
      <vt:lpstr>Примеры кадровых  реформ – правительство Уэльса</vt:lpstr>
      <vt:lpstr>Слайд 12</vt:lpstr>
      <vt:lpstr>Слайд 13</vt:lpstr>
      <vt:lpstr>Слайд 14</vt:lpstr>
      <vt:lpstr>Примеры российской практики</vt:lpstr>
      <vt:lpstr>Слайд 16</vt:lpstr>
      <vt:lpstr>Слайд 17</vt:lpstr>
      <vt:lpstr>Слайд 18</vt:lpstr>
      <vt:lpstr>Благодарю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ДЕЯТЕЛЬНОСТИ РАМС</dc:title>
  <dc:creator>Natasha</dc:creator>
  <cp:lastModifiedBy>ОПСА</cp:lastModifiedBy>
  <cp:revision>512</cp:revision>
  <dcterms:created xsi:type="dcterms:W3CDTF">2016-11-29T09:03:40Z</dcterms:created>
  <dcterms:modified xsi:type="dcterms:W3CDTF">2018-12-03T12:08:28Z</dcterms:modified>
</cp:coreProperties>
</file>