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3" r:id="rId1"/>
  </p:sldMasterIdLst>
  <p:notesMasterIdLst>
    <p:notesMasterId r:id="rId21"/>
  </p:notesMasterIdLst>
  <p:handoutMasterIdLst>
    <p:handoutMasterId r:id="rId22"/>
  </p:handoutMasterIdLst>
  <p:sldIdLst>
    <p:sldId id="407" r:id="rId2"/>
    <p:sldId id="383" r:id="rId3"/>
    <p:sldId id="378" r:id="rId4"/>
    <p:sldId id="340" r:id="rId5"/>
    <p:sldId id="346" r:id="rId6"/>
    <p:sldId id="385" r:id="rId7"/>
    <p:sldId id="409" r:id="rId8"/>
    <p:sldId id="427" r:id="rId9"/>
    <p:sldId id="397" r:id="rId10"/>
    <p:sldId id="365" r:id="rId11"/>
    <p:sldId id="422" r:id="rId12"/>
    <p:sldId id="426" r:id="rId13"/>
    <p:sldId id="415" r:id="rId14"/>
    <p:sldId id="414" r:id="rId15"/>
    <p:sldId id="410" r:id="rId16"/>
    <p:sldId id="413" r:id="rId17"/>
    <p:sldId id="402" r:id="rId18"/>
    <p:sldId id="423" r:id="rId19"/>
    <p:sldId id="429" r:id="rId20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00" userDrawn="1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260" userDrawn="1">
          <p15:clr>
            <a:srgbClr val="A4A3A4"/>
          </p15:clr>
        </p15:guide>
        <p15:guide id="4" orient="horz" pos="2360" userDrawn="1">
          <p15:clr>
            <a:srgbClr val="A4A3A4"/>
          </p15:clr>
        </p15:guide>
        <p15:guide id="5" orient="horz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CA8"/>
    <a:srgbClr val="FFFF99"/>
    <a:srgbClr val="CCF4C8"/>
    <a:srgbClr val="CCFFCC"/>
    <a:srgbClr val="F9FB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713" autoAdjust="0"/>
  </p:normalViewPr>
  <p:slideViewPr>
    <p:cSldViewPr>
      <p:cViewPr varScale="1">
        <p:scale>
          <a:sx n="67" d="100"/>
          <a:sy n="67" d="100"/>
        </p:scale>
        <p:origin x="-852" y="-96"/>
      </p:cViewPr>
      <p:guideLst>
        <p:guide orient="horz" pos="300"/>
        <p:guide orient="horz" pos="2260"/>
        <p:guide orient="horz" pos="2360"/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322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477FE2-0CA9-4AB4-9953-3A4CCCBA050D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54DC1D8-E850-45D9-B747-87449A985E73}">
      <dgm:prSet phldrT="[Текст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ru-RU" sz="1600" b="1" i="0" dirty="0" smtClean="0">
              <a:solidFill>
                <a:schemeClr val="tx1"/>
              </a:solidFill>
              <a:latin typeface="Georgia" pitchFamily="18" charset="0"/>
            </a:rPr>
            <a:t>В 2017 году на </a:t>
          </a:r>
          <a:r>
            <a:rPr lang="en-US" sz="1600" b="1" i="0" dirty="0" smtClean="0">
              <a:solidFill>
                <a:schemeClr val="tx1"/>
              </a:solidFill>
              <a:latin typeface="Georgia" pitchFamily="18" charset="0"/>
            </a:rPr>
            <a:t>I</a:t>
          </a:r>
          <a:r>
            <a:rPr lang="ru-RU" sz="1600" b="1" i="0" dirty="0" smtClean="0">
              <a:solidFill>
                <a:schemeClr val="tx1"/>
              </a:solidFill>
              <a:latin typeface="Georgia" pitchFamily="18" charset="0"/>
            </a:rPr>
            <a:t> этапе диспансеризации было осмотрено </a:t>
          </a:r>
          <a:br>
            <a:rPr lang="ru-RU" sz="1600" b="1" i="0" dirty="0" smtClean="0">
              <a:solidFill>
                <a:schemeClr val="tx1"/>
              </a:solidFill>
              <a:latin typeface="Georgia" pitchFamily="18" charset="0"/>
            </a:rPr>
          </a:br>
          <a:r>
            <a:rPr lang="ru-RU" sz="1600" b="1" dirty="0" smtClean="0">
              <a:solidFill>
                <a:schemeClr val="tx1"/>
              </a:solidFill>
            </a:rPr>
            <a:t>371  465 </a:t>
          </a:r>
          <a:r>
            <a:rPr lang="ru-RU" sz="1600" b="1" i="0" dirty="0" smtClean="0">
              <a:solidFill>
                <a:schemeClr val="tx1"/>
              </a:solidFill>
              <a:latin typeface="Georgia" pitchFamily="18" charset="0"/>
            </a:rPr>
            <a:t>человек (101,6 % от годового плана).</a:t>
          </a:r>
        </a:p>
        <a:p>
          <a:pPr algn="ctr"/>
          <a:r>
            <a:rPr lang="ru-RU" sz="1600" b="1" i="0" dirty="0" smtClean="0">
              <a:solidFill>
                <a:schemeClr val="tx1"/>
              </a:solidFill>
              <a:latin typeface="Georgia" pitchFamily="18" charset="0"/>
            </a:rPr>
            <a:t> В 2018 году (11 месяцев) 338 914 человек (98, 2% от годового плана).</a:t>
          </a:r>
          <a:endParaRPr lang="ru-RU" sz="1600" b="1" i="0" dirty="0">
            <a:solidFill>
              <a:schemeClr val="tx1"/>
            </a:solidFill>
            <a:latin typeface="Georgia" pitchFamily="18" charset="0"/>
          </a:endParaRPr>
        </a:p>
      </dgm:t>
    </dgm:pt>
    <dgm:pt modelId="{88380E3A-7F96-4E5A-AD23-0993ABAD148F}" type="parTrans" cxnId="{D23ED68A-FA88-41BC-B890-4471DE764C06}">
      <dgm:prSet/>
      <dgm:spPr/>
      <dgm:t>
        <a:bodyPr/>
        <a:lstStyle/>
        <a:p>
          <a:endParaRPr lang="ru-RU" sz="4000"/>
        </a:p>
      </dgm:t>
    </dgm:pt>
    <dgm:pt modelId="{91CF78EF-3087-40A4-A337-F646A4F51499}" type="sibTrans" cxnId="{D23ED68A-FA88-41BC-B890-4471DE764C06}">
      <dgm:prSet/>
      <dgm:spPr/>
      <dgm:t>
        <a:bodyPr/>
        <a:lstStyle/>
        <a:p>
          <a:endParaRPr lang="ru-RU" sz="4000"/>
        </a:p>
      </dgm:t>
    </dgm:pt>
    <dgm:pt modelId="{FA3204CF-F15B-48E7-B08B-AB037DC31E01}">
      <dgm:prSet phldrT="[Текст]" custT="1"/>
      <dgm:spPr>
        <a:solidFill>
          <a:srgbClr val="CCF4C8"/>
        </a:solidFill>
      </dgm:spPr>
      <dgm:t>
        <a:bodyPr/>
        <a:lstStyle/>
        <a:p>
          <a:r>
            <a:rPr lang="ru-RU" sz="1200" b="1" dirty="0" smtClean="0">
              <a:solidFill>
                <a:schemeClr val="tx1"/>
              </a:solidFill>
            </a:rPr>
            <a:t>По результатам проведения диспансеризации </a:t>
          </a:r>
        </a:p>
        <a:p>
          <a:r>
            <a:rPr lang="en-US" sz="1200" b="1" dirty="0" smtClean="0">
              <a:solidFill>
                <a:schemeClr val="tx1"/>
              </a:solidFill>
            </a:rPr>
            <a:t>I</a:t>
          </a:r>
          <a:r>
            <a:rPr lang="ru-RU" sz="1200" b="1" dirty="0" smtClean="0">
              <a:solidFill>
                <a:schemeClr val="tx1"/>
              </a:solidFill>
            </a:rPr>
            <a:t> группу здоровья имеют 28,3 % граждан</a:t>
          </a:r>
        </a:p>
        <a:p>
          <a:r>
            <a:rPr lang="en-US" sz="1200" b="1" dirty="0" smtClean="0">
              <a:solidFill>
                <a:schemeClr val="tx1"/>
              </a:solidFill>
            </a:rPr>
            <a:t>II</a:t>
          </a:r>
          <a:r>
            <a:rPr lang="ru-RU" sz="1200" b="1" dirty="0" smtClean="0">
              <a:solidFill>
                <a:schemeClr val="tx1"/>
              </a:solidFill>
            </a:rPr>
            <a:t> группу здоровья – 18,37%  граждан </a:t>
          </a:r>
        </a:p>
        <a:p>
          <a:r>
            <a:rPr lang="en-US" sz="1200" b="1" dirty="0" smtClean="0">
              <a:solidFill>
                <a:schemeClr val="tx1"/>
              </a:solidFill>
            </a:rPr>
            <a:t>III</a:t>
          </a:r>
          <a:r>
            <a:rPr lang="ru-RU" sz="1200" b="1" dirty="0" smtClean="0">
              <a:solidFill>
                <a:schemeClr val="tx1"/>
              </a:solidFill>
            </a:rPr>
            <a:t> группу здоровья – 53,0 % </a:t>
          </a:r>
          <a:endParaRPr lang="ru-RU" sz="1200" dirty="0">
            <a:solidFill>
              <a:schemeClr val="tx1"/>
            </a:solidFill>
          </a:endParaRPr>
        </a:p>
      </dgm:t>
    </dgm:pt>
    <dgm:pt modelId="{58379FE7-3970-4F9E-B0F7-0814333196D2}" type="parTrans" cxnId="{D16B47AE-C390-4615-A7BC-52177C79ABAC}">
      <dgm:prSet/>
      <dgm:spPr/>
      <dgm:t>
        <a:bodyPr/>
        <a:lstStyle/>
        <a:p>
          <a:endParaRPr lang="ru-RU" sz="4000"/>
        </a:p>
      </dgm:t>
    </dgm:pt>
    <dgm:pt modelId="{99FA2E31-1C02-4520-A6F0-852660719757}" type="sibTrans" cxnId="{D16B47AE-C390-4615-A7BC-52177C79ABAC}">
      <dgm:prSet/>
      <dgm:spPr/>
      <dgm:t>
        <a:bodyPr/>
        <a:lstStyle/>
        <a:p>
          <a:endParaRPr lang="ru-RU" sz="4000"/>
        </a:p>
      </dgm:t>
    </dgm:pt>
    <dgm:pt modelId="{9CA6F68A-D65F-49D7-9670-7C4EC0C21140}">
      <dgm:prSet phldrT="[Текст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Выявлено впервые 75 724 случая хронических заболеваний </a:t>
          </a:r>
        </a:p>
        <a:p>
          <a:r>
            <a:rPr lang="ru-RU" sz="1100" b="0" dirty="0" smtClean="0">
              <a:solidFill>
                <a:schemeClr val="tx1"/>
              </a:solidFill>
            </a:rPr>
            <a:t>болезни эндокринной системы, расстройства питания и нарушения </a:t>
          </a:r>
          <a:r>
            <a:rPr lang="ru-RU" sz="1100" b="1" dirty="0" smtClean="0">
              <a:solidFill>
                <a:schemeClr val="tx1"/>
              </a:solidFill>
            </a:rPr>
            <a:t>– </a:t>
          </a:r>
          <a:r>
            <a:rPr lang="ru-RU" sz="1100" b="0" dirty="0" smtClean="0">
              <a:solidFill>
                <a:schemeClr val="tx1"/>
              </a:solidFill>
            </a:rPr>
            <a:t> </a:t>
          </a:r>
          <a:r>
            <a:rPr lang="ru-RU" sz="1100" b="1" dirty="0" smtClean="0">
              <a:solidFill>
                <a:schemeClr val="tx1"/>
              </a:solidFill>
            </a:rPr>
            <a:t>10,0 % </a:t>
          </a:r>
        </a:p>
        <a:p>
          <a:r>
            <a:rPr lang="ru-RU" sz="1100" b="0" dirty="0" smtClean="0">
              <a:solidFill>
                <a:schemeClr val="tx1"/>
              </a:solidFill>
            </a:rPr>
            <a:t>болезни системы кровообращения –  </a:t>
          </a:r>
          <a:r>
            <a:rPr lang="ru-RU" sz="1100" b="1" dirty="0" smtClean="0">
              <a:solidFill>
                <a:schemeClr val="tx1"/>
              </a:solidFill>
            </a:rPr>
            <a:t>4,4 %</a:t>
          </a:r>
        </a:p>
        <a:p>
          <a:r>
            <a:rPr lang="ru-RU" sz="1100" b="0" dirty="0" smtClean="0">
              <a:solidFill>
                <a:schemeClr val="tx1"/>
              </a:solidFill>
            </a:rPr>
            <a:t>болезни органов пищеварения – </a:t>
          </a:r>
          <a:r>
            <a:rPr lang="ru-RU" sz="1100" b="1" dirty="0" smtClean="0">
              <a:solidFill>
                <a:schemeClr val="tx1"/>
              </a:solidFill>
            </a:rPr>
            <a:t>1,7 %</a:t>
          </a:r>
        </a:p>
        <a:p>
          <a:r>
            <a:rPr lang="ru-RU" sz="1100" b="0" dirty="0" smtClean="0">
              <a:solidFill>
                <a:schemeClr val="tx1"/>
              </a:solidFill>
            </a:rPr>
            <a:t>болезни мочеполовой системы – </a:t>
          </a:r>
          <a:r>
            <a:rPr lang="ru-RU" sz="1100" b="1" dirty="0" smtClean="0">
              <a:solidFill>
                <a:schemeClr val="tx1"/>
              </a:solidFill>
            </a:rPr>
            <a:t>1,2 %</a:t>
          </a:r>
        </a:p>
        <a:p>
          <a:r>
            <a:rPr lang="ru-RU" sz="1100" b="0" dirty="0" smtClean="0">
              <a:solidFill>
                <a:schemeClr val="tx1"/>
              </a:solidFill>
            </a:rPr>
            <a:t>болезни органов дыхания – </a:t>
          </a:r>
          <a:r>
            <a:rPr lang="ru-RU" sz="1100" b="1" dirty="0" smtClean="0">
              <a:solidFill>
                <a:schemeClr val="tx1"/>
              </a:solidFill>
            </a:rPr>
            <a:t>0,9 %</a:t>
          </a:r>
        </a:p>
        <a:p>
          <a:r>
            <a:rPr lang="ru-RU" sz="1100" b="0" dirty="0" smtClean="0">
              <a:solidFill>
                <a:schemeClr val="tx1"/>
              </a:solidFill>
            </a:rPr>
            <a:t>болезни нервной системы – </a:t>
          </a:r>
          <a:r>
            <a:rPr lang="ru-RU" sz="1100" b="1" dirty="0" smtClean="0">
              <a:solidFill>
                <a:schemeClr val="tx1"/>
              </a:solidFill>
            </a:rPr>
            <a:t>0,7 %</a:t>
          </a:r>
        </a:p>
        <a:p>
          <a:r>
            <a:rPr lang="ru-RU" sz="1100" b="0" dirty="0" smtClean="0">
              <a:solidFill>
                <a:schemeClr val="tx1"/>
              </a:solidFill>
            </a:rPr>
            <a:t>болезни крови, кроветворных органов – </a:t>
          </a:r>
          <a:r>
            <a:rPr lang="ru-RU" sz="1100" b="1" dirty="0" smtClean="0">
              <a:solidFill>
                <a:schemeClr val="tx1"/>
              </a:solidFill>
            </a:rPr>
            <a:t>0,4 %</a:t>
          </a:r>
        </a:p>
        <a:p>
          <a:r>
            <a:rPr lang="ru-RU" sz="1100" b="0" dirty="0" smtClean="0">
              <a:solidFill>
                <a:schemeClr val="tx1"/>
              </a:solidFill>
            </a:rPr>
            <a:t>болезни глаза и его придаточного аппарата – </a:t>
          </a:r>
          <a:r>
            <a:rPr lang="ru-RU" sz="1100" b="1" dirty="0" smtClean="0">
              <a:solidFill>
                <a:schemeClr val="tx1"/>
              </a:solidFill>
            </a:rPr>
            <a:t>0,3 %</a:t>
          </a:r>
        </a:p>
        <a:p>
          <a:r>
            <a:rPr lang="ru-RU" sz="1100" b="0" dirty="0" smtClean="0">
              <a:solidFill>
                <a:schemeClr val="tx1"/>
              </a:solidFill>
            </a:rPr>
            <a:t>новообразования –  </a:t>
          </a:r>
          <a:r>
            <a:rPr lang="ru-RU" sz="1100" b="1" dirty="0" smtClean="0">
              <a:solidFill>
                <a:schemeClr val="tx1"/>
              </a:solidFill>
            </a:rPr>
            <a:t>0,1 %</a:t>
          </a:r>
        </a:p>
      </dgm:t>
    </dgm:pt>
    <dgm:pt modelId="{4277B3E2-D9BE-41BB-A3A1-1807525615B1}" type="parTrans" cxnId="{B77C684E-79CE-4E93-9BE1-40D599D8775E}">
      <dgm:prSet/>
      <dgm:spPr/>
      <dgm:t>
        <a:bodyPr/>
        <a:lstStyle/>
        <a:p>
          <a:endParaRPr lang="ru-RU" sz="4000"/>
        </a:p>
      </dgm:t>
    </dgm:pt>
    <dgm:pt modelId="{CA090BAC-A577-494C-8EBD-FBB32CC88FAA}" type="sibTrans" cxnId="{B77C684E-79CE-4E93-9BE1-40D599D8775E}">
      <dgm:prSet/>
      <dgm:spPr/>
      <dgm:t>
        <a:bodyPr/>
        <a:lstStyle/>
        <a:p>
          <a:endParaRPr lang="ru-RU" sz="4000"/>
        </a:p>
      </dgm:t>
    </dgm:pt>
    <dgm:pt modelId="{8BB798E1-5BF1-4FBE-8D77-DCEECF0E6807}">
      <dgm:prSet phldrT="[Текст]" custT="1"/>
      <dgm:spPr>
        <a:solidFill>
          <a:schemeClr val="bg2"/>
        </a:solidFill>
      </dgm:spPr>
      <dgm:t>
        <a:bodyPr/>
        <a:lstStyle/>
        <a:p>
          <a:pPr algn="ctr"/>
          <a:r>
            <a:rPr lang="ru-RU" sz="1200" b="1" dirty="0" smtClean="0">
              <a:solidFill>
                <a:schemeClr val="tx1"/>
              </a:solidFill>
            </a:rPr>
            <a:t>62 мобильными медицинскими бригадами</a:t>
          </a:r>
          <a:r>
            <a:rPr lang="ru-RU" sz="1200" dirty="0" smtClean="0">
              <a:solidFill>
                <a:schemeClr val="tx1"/>
              </a:solidFill>
            </a:rPr>
            <a:t>, действующими в ЦРБ, в течение 2018 года в рамках проведения диспансеризации  осмотрено </a:t>
          </a:r>
          <a:br>
            <a:rPr lang="ru-RU" sz="1200" dirty="0" smtClean="0">
              <a:solidFill>
                <a:schemeClr val="tx1"/>
              </a:solidFill>
            </a:rPr>
          </a:br>
          <a:r>
            <a:rPr lang="ru-RU" sz="1200" b="1" dirty="0" smtClean="0">
              <a:solidFill>
                <a:schemeClr val="tx1"/>
              </a:solidFill>
            </a:rPr>
            <a:t>свыше 30 тыс. человек.</a:t>
          </a:r>
        </a:p>
      </dgm:t>
    </dgm:pt>
    <dgm:pt modelId="{7C6488A6-80D1-4C20-8EF4-7A17645DEF65}" type="parTrans" cxnId="{AEA97C40-B512-4B79-AE81-9F52768563FE}">
      <dgm:prSet/>
      <dgm:spPr/>
      <dgm:t>
        <a:bodyPr/>
        <a:lstStyle/>
        <a:p>
          <a:endParaRPr lang="ru-RU"/>
        </a:p>
      </dgm:t>
    </dgm:pt>
    <dgm:pt modelId="{6E45C912-C239-4F6E-898E-578C53FA3652}" type="sibTrans" cxnId="{AEA97C40-B512-4B79-AE81-9F52768563FE}">
      <dgm:prSet/>
      <dgm:spPr/>
      <dgm:t>
        <a:bodyPr/>
        <a:lstStyle/>
        <a:p>
          <a:endParaRPr lang="ru-RU"/>
        </a:p>
      </dgm:t>
    </dgm:pt>
    <dgm:pt modelId="{4500B9EE-69B7-4EE7-98D0-070FCD1B18DD}" type="pres">
      <dgm:prSet presAssocID="{8A477FE2-0CA9-4AB4-9953-3A4CCCBA050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4219F75-EB13-449A-8A8D-76BCE56FB7C4}" type="pres">
      <dgm:prSet presAssocID="{254DC1D8-E850-45D9-B747-87449A985E73}" presName="parentLin" presStyleCnt="0"/>
      <dgm:spPr/>
      <dgm:t>
        <a:bodyPr/>
        <a:lstStyle/>
        <a:p>
          <a:endParaRPr lang="ru-RU"/>
        </a:p>
      </dgm:t>
    </dgm:pt>
    <dgm:pt modelId="{6055A928-4379-432C-BE5B-0FCF355E81F7}" type="pres">
      <dgm:prSet presAssocID="{254DC1D8-E850-45D9-B747-87449A985E73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7A86C3DE-ADD2-4C18-AA0D-F06E62E9B2A7}" type="pres">
      <dgm:prSet presAssocID="{254DC1D8-E850-45D9-B747-87449A985E73}" presName="parentText" presStyleLbl="node1" presStyleIdx="0" presStyleCnt="4" custScaleX="154800" custScaleY="235550" custLinFactNeighborX="-49728" custLinFactNeighborY="4119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42BDFF-6CEE-4708-86BC-1E37603206E0}" type="pres">
      <dgm:prSet presAssocID="{254DC1D8-E850-45D9-B747-87449A985E73}" presName="negativeSpace" presStyleCnt="0"/>
      <dgm:spPr/>
      <dgm:t>
        <a:bodyPr/>
        <a:lstStyle/>
        <a:p>
          <a:endParaRPr lang="ru-RU"/>
        </a:p>
      </dgm:t>
    </dgm:pt>
    <dgm:pt modelId="{512726CC-1E77-4B8E-A05C-AE4CEC5D3922}" type="pres">
      <dgm:prSet presAssocID="{254DC1D8-E850-45D9-B747-87449A985E73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C176AD-D37E-468D-8BAA-09F5E25E3CB9}" type="pres">
      <dgm:prSet presAssocID="{91CF78EF-3087-40A4-A337-F646A4F51499}" presName="spaceBetweenRectangles" presStyleCnt="0"/>
      <dgm:spPr/>
      <dgm:t>
        <a:bodyPr/>
        <a:lstStyle/>
        <a:p>
          <a:endParaRPr lang="ru-RU"/>
        </a:p>
      </dgm:t>
    </dgm:pt>
    <dgm:pt modelId="{4EFFD81A-6080-406E-B247-BAEB306F6385}" type="pres">
      <dgm:prSet presAssocID="{FA3204CF-F15B-48E7-B08B-AB037DC31E01}" presName="parentLin" presStyleCnt="0"/>
      <dgm:spPr/>
      <dgm:t>
        <a:bodyPr/>
        <a:lstStyle/>
        <a:p>
          <a:endParaRPr lang="ru-RU"/>
        </a:p>
      </dgm:t>
    </dgm:pt>
    <dgm:pt modelId="{8D0DCC88-4ACD-422A-AF7D-9F678ACF82E0}" type="pres">
      <dgm:prSet presAssocID="{FA3204CF-F15B-48E7-B08B-AB037DC31E01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A5104180-0D77-4A13-8DA2-867C8A128ADC}" type="pres">
      <dgm:prSet presAssocID="{FA3204CF-F15B-48E7-B08B-AB037DC31E01}" presName="parentText" presStyleLbl="node1" presStyleIdx="1" presStyleCnt="4" custScaleX="66770" custScaleY="253781" custLinFactNeighborX="-39163" custLinFactNeighborY="4441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2B87C2-D966-48DC-B2DC-317D11877EA9}" type="pres">
      <dgm:prSet presAssocID="{FA3204CF-F15B-48E7-B08B-AB037DC31E01}" presName="negativeSpace" presStyleCnt="0"/>
      <dgm:spPr/>
      <dgm:t>
        <a:bodyPr/>
        <a:lstStyle/>
        <a:p>
          <a:endParaRPr lang="ru-RU"/>
        </a:p>
      </dgm:t>
    </dgm:pt>
    <dgm:pt modelId="{4AF95BFD-3435-42A9-8792-37B8E329BEFE}" type="pres">
      <dgm:prSet presAssocID="{FA3204CF-F15B-48E7-B08B-AB037DC31E01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41B80F-441F-4CEF-81E9-9C9DA39996F3}" type="pres">
      <dgm:prSet presAssocID="{99FA2E31-1C02-4520-A6F0-852660719757}" presName="spaceBetweenRectangles" presStyleCnt="0"/>
      <dgm:spPr/>
      <dgm:t>
        <a:bodyPr/>
        <a:lstStyle/>
        <a:p>
          <a:endParaRPr lang="ru-RU"/>
        </a:p>
      </dgm:t>
    </dgm:pt>
    <dgm:pt modelId="{4CB7FDF0-7815-4D72-B7B4-3D9A18F33AF1}" type="pres">
      <dgm:prSet presAssocID="{9CA6F68A-D65F-49D7-9670-7C4EC0C21140}" presName="parentLin" presStyleCnt="0"/>
      <dgm:spPr/>
      <dgm:t>
        <a:bodyPr/>
        <a:lstStyle/>
        <a:p>
          <a:endParaRPr lang="ru-RU"/>
        </a:p>
      </dgm:t>
    </dgm:pt>
    <dgm:pt modelId="{71B74D32-3616-4AF2-A783-8D5F1FF338A2}" type="pres">
      <dgm:prSet presAssocID="{9CA6F68A-D65F-49D7-9670-7C4EC0C21140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160C21FF-7CED-496C-B2C7-C40BE214628E}" type="pres">
      <dgm:prSet presAssocID="{9CA6F68A-D65F-49D7-9670-7C4EC0C21140}" presName="parentText" presStyleLbl="node1" presStyleIdx="2" presStyleCnt="4" custScaleX="95921" custScaleY="560645" custLinFactNeighborX="-39104" custLinFactNeighborY="4502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538285-738B-4BB8-80CA-048809216DC2}" type="pres">
      <dgm:prSet presAssocID="{9CA6F68A-D65F-49D7-9670-7C4EC0C21140}" presName="negativeSpace" presStyleCnt="0"/>
      <dgm:spPr/>
      <dgm:t>
        <a:bodyPr/>
        <a:lstStyle/>
        <a:p>
          <a:endParaRPr lang="ru-RU"/>
        </a:p>
      </dgm:t>
    </dgm:pt>
    <dgm:pt modelId="{5E8FD45E-14C6-4367-A2D0-760A06DA8DAE}" type="pres">
      <dgm:prSet presAssocID="{9CA6F68A-D65F-49D7-9670-7C4EC0C21140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BB2B93-8FFC-4139-B114-590C14CA7CF3}" type="pres">
      <dgm:prSet presAssocID="{CA090BAC-A577-494C-8EBD-FBB32CC88FAA}" presName="spaceBetweenRectangles" presStyleCnt="0"/>
      <dgm:spPr/>
    </dgm:pt>
    <dgm:pt modelId="{B51CC25D-4035-4525-A9EC-6AFF2775561F}" type="pres">
      <dgm:prSet presAssocID="{8BB798E1-5BF1-4FBE-8D77-DCEECF0E6807}" presName="parentLin" presStyleCnt="0"/>
      <dgm:spPr/>
    </dgm:pt>
    <dgm:pt modelId="{6C3AD7AC-A577-40A5-A533-B69C5FA6A235}" type="pres">
      <dgm:prSet presAssocID="{8BB798E1-5BF1-4FBE-8D77-DCEECF0E6807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69A66EC8-A19D-4470-BC5E-8E333E6346DC}" type="pres">
      <dgm:prSet presAssocID="{8BB798E1-5BF1-4FBE-8D77-DCEECF0E6807}" presName="parentText" presStyleLbl="node1" presStyleIdx="3" presStyleCnt="4" custScaleY="167042" custLinFactNeighborX="-46538" custLinFactNeighborY="3151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690CB0-C4A4-4F96-A6EE-EBA8EC577B40}" type="pres">
      <dgm:prSet presAssocID="{8BB798E1-5BF1-4FBE-8D77-DCEECF0E6807}" presName="negativeSpace" presStyleCnt="0"/>
      <dgm:spPr/>
    </dgm:pt>
    <dgm:pt modelId="{7B2EC734-01D0-4376-B38F-406670789DF2}" type="pres">
      <dgm:prSet presAssocID="{8BB798E1-5BF1-4FBE-8D77-DCEECF0E6807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D16B47AE-C390-4615-A7BC-52177C79ABAC}" srcId="{8A477FE2-0CA9-4AB4-9953-3A4CCCBA050D}" destId="{FA3204CF-F15B-48E7-B08B-AB037DC31E01}" srcOrd="1" destOrd="0" parTransId="{58379FE7-3970-4F9E-B0F7-0814333196D2}" sibTransId="{99FA2E31-1C02-4520-A6F0-852660719757}"/>
    <dgm:cxn modelId="{DA76CDA2-E78A-41C8-9A7A-4893ABB6C279}" type="presOf" srcId="{9CA6F68A-D65F-49D7-9670-7C4EC0C21140}" destId="{160C21FF-7CED-496C-B2C7-C40BE214628E}" srcOrd="1" destOrd="0" presId="urn:microsoft.com/office/officeart/2005/8/layout/list1"/>
    <dgm:cxn modelId="{AEA97C40-B512-4B79-AE81-9F52768563FE}" srcId="{8A477FE2-0CA9-4AB4-9953-3A4CCCBA050D}" destId="{8BB798E1-5BF1-4FBE-8D77-DCEECF0E6807}" srcOrd="3" destOrd="0" parTransId="{7C6488A6-80D1-4C20-8EF4-7A17645DEF65}" sibTransId="{6E45C912-C239-4F6E-898E-578C53FA3652}"/>
    <dgm:cxn modelId="{C0653739-99E3-4D82-AB4F-5E2F86814865}" type="presOf" srcId="{254DC1D8-E850-45D9-B747-87449A985E73}" destId="{7A86C3DE-ADD2-4C18-AA0D-F06E62E9B2A7}" srcOrd="1" destOrd="0" presId="urn:microsoft.com/office/officeart/2005/8/layout/list1"/>
    <dgm:cxn modelId="{B77C684E-79CE-4E93-9BE1-40D599D8775E}" srcId="{8A477FE2-0CA9-4AB4-9953-3A4CCCBA050D}" destId="{9CA6F68A-D65F-49D7-9670-7C4EC0C21140}" srcOrd="2" destOrd="0" parTransId="{4277B3E2-D9BE-41BB-A3A1-1807525615B1}" sibTransId="{CA090BAC-A577-494C-8EBD-FBB32CC88FAA}"/>
    <dgm:cxn modelId="{3208705E-0A09-4E6C-B730-A044D5D997FA}" type="presOf" srcId="{FA3204CF-F15B-48E7-B08B-AB037DC31E01}" destId="{8D0DCC88-4ACD-422A-AF7D-9F678ACF82E0}" srcOrd="0" destOrd="0" presId="urn:microsoft.com/office/officeart/2005/8/layout/list1"/>
    <dgm:cxn modelId="{1BA57581-40A5-430E-ADE8-827944DDBBE2}" type="presOf" srcId="{8A477FE2-0CA9-4AB4-9953-3A4CCCBA050D}" destId="{4500B9EE-69B7-4EE7-98D0-070FCD1B18DD}" srcOrd="0" destOrd="0" presId="urn:microsoft.com/office/officeart/2005/8/layout/list1"/>
    <dgm:cxn modelId="{26A04933-ED12-40D3-B898-FFD01C9216D7}" type="presOf" srcId="{FA3204CF-F15B-48E7-B08B-AB037DC31E01}" destId="{A5104180-0D77-4A13-8DA2-867C8A128ADC}" srcOrd="1" destOrd="0" presId="urn:microsoft.com/office/officeart/2005/8/layout/list1"/>
    <dgm:cxn modelId="{D23ED68A-FA88-41BC-B890-4471DE764C06}" srcId="{8A477FE2-0CA9-4AB4-9953-3A4CCCBA050D}" destId="{254DC1D8-E850-45D9-B747-87449A985E73}" srcOrd="0" destOrd="0" parTransId="{88380E3A-7F96-4E5A-AD23-0993ABAD148F}" sibTransId="{91CF78EF-3087-40A4-A337-F646A4F51499}"/>
    <dgm:cxn modelId="{0F1527F2-0EFA-4E10-BE26-93C62238707E}" type="presOf" srcId="{8BB798E1-5BF1-4FBE-8D77-DCEECF0E6807}" destId="{69A66EC8-A19D-4470-BC5E-8E333E6346DC}" srcOrd="1" destOrd="0" presId="urn:microsoft.com/office/officeart/2005/8/layout/list1"/>
    <dgm:cxn modelId="{BC928EF7-2899-4AD8-9417-A9C6EAA01182}" type="presOf" srcId="{8BB798E1-5BF1-4FBE-8D77-DCEECF0E6807}" destId="{6C3AD7AC-A577-40A5-A533-B69C5FA6A235}" srcOrd="0" destOrd="0" presId="urn:microsoft.com/office/officeart/2005/8/layout/list1"/>
    <dgm:cxn modelId="{64A852B9-7407-4E49-A3AC-059EAA6BF6A5}" type="presOf" srcId="{9CA6F68A-D65F-49D7-9670-7C4EC0C21140}" destId="{71B74D32-3616-4AF2-A783-8D5F1FF338A2}" srcOrd="0" destOrd="0" presId="urn:microsoft.com/office/officeart/2005/8/layout/list1"/>
    <dgm:cxn modelId="{D52FADE3-73D2-4E93-871E-11216C67EBF7}" type="presOf" srcId="{254DC1D8-E850-45D9-B747-87449A985E73}" destId="{6055A928-4379-432C-BE5B-0FCF355E81F7}" srcOrd="0" destOrd="0" presId="urn:microsoft.com/office/officeart/2005/8/layout/list1"/>
    <dgm:cxn modelId="{5F006949-D314-47B4-9007-4FE5093C4B12}" type="presParOf" srcId="{4500B9EE-69B7-4EE7-98D0-070FCD1B18DD}" destId="{E4219F75-EB13-449A-8A8D-76BCE56FB7C4}" srcOrd="0" destOrd="0" presId="urn:microsoft.com/office/officeart/2005/8/layout/list1"/>
    <dgm:cxn modelId="{30BCF736-3F56-4C54-BF38-0DF62E90B55D}" type="presParOf" srcId="{E4219F75-EB13-449A-8A8D-76BCE56FB7C4}" destId="{6055A928-4379-432C-BE5B-0FCF355E81F7}" srcOrd="0" destOrd="0" presId="urn:microsoft.com/office/officeart/2005/8/layout/list1"/>
    <dgm:cxn modelId="{EBF817F5-7FC1-426A-87CC-9BC127B0B505}" type="presParOf" srcId="{E4219F75-EB13-449A-8A8D-76BCE56FB7C4}" destId="{7A86C3DE-ADD2-4C18-AA0D-F06E62E9B2A7}" srcOrd="1" destOrd="0" presId="urn:microsoft.com/office/officeart/2005/8/layout/list1"/>
    <dgm:cxn modelId="{64131694-B3DC-4A58-BF2D-2702DE88DE8A}" type="presParOf" srcId="{4500B9EE-69B7-4EE7-98D0-070FCD1B18DD}" destId="{8D42BDFF-6CEE-4708-86BC-1E37603206E0}" srcOrd="1" destOrd="0" presId="urn:microsoft.com/office/officeart/2005/8/layout/list1"/>
    <dgm:cxn modelId="{8F79CF96-3890-4A99-999F-41422B047F7A}" type="presParOf" srcId="{4500B9EE-69B7-4EE7-98D0-070FCD1B18DD}" destId="{512726CC-1E77-4B8E-A05C-AE4CEC5D3922}" srcOrd="2" destOrd="0" presId="urn:microsoft.com/office/officeart/2005/8/layout/list1"/>
    <dgm:cxn modelId="{4674D4E9-A1C0-44A2-9DDC-8CC61C535DA2}" type="presParOf" srcId="{4500B9EE-69B7-4EE7-98D0-070FCD1B18DD}" destId="{77C176AD-D37E-468D-8BAA-09F5E25E3CB9}" srcOrd="3" destOrd="0" presId="urn:microsoft.com/office/officeart/2005/8/layout/list1"/>
    <dgm:cxn modelId="{BE5EA0D1-C846-4511-B14A-8223142E26C7}" type="presParOf" srcId="{4500B9EE-69B7-4EE7-98D0-070FCD1B18DD}" destId="{4EFFD81A-6080-406E-B247-BAEB306F6385}" srcOrd="4" destOrd="0" presId="urn:microsoft.com/office/officeart/2005/8/layout/list1"/>
    <dgm:cxn modelId="{D7438FA9-273F-499B-91F1-B09755535618}" type="presParOf" srcId="{4EFFD81A-6080-406E-B247-BAEB306F6385}" destId="{8D0DCC88-4ACD-422A-AF7D-9F678ACF82E0}" srcOrd="0" destOrd="0" presId="urn:microsoft.com/office/officeart/2005/8/layout/list1"/>
    <dgm:cxn modelId="{2EB487B4-BEA7-489C-904F-C7007193C18D}" type="presParOf" srcId="{4EFFD81A-6080-406E-B247-BAEB306F6385}" destId="{A5104180-0D77-4A13-8DA2-867C8A128ADC}" srcOrd="1" destOrd="0" presId="urn:microsoft.com/office/officeart/2005/8/layout/list1"/>
    <dgm:cxn modelId="{14A0CF89-2E0E-4C8B-8868-814FBBD5DE99}" type="presParOf" srcId="{4500B9EE-69B7-4EE7-98D0-070FCD1B18DD}" destId="{812B87C2-D966-48DC-B2DC-317D11877EA9}" srcOrd="5" destOrd="0" presId="urn:microsoft.com/office/officeart/2005/8/layout/list1"/>
    <dgm:cxn modelId="{BD5A79AD-58E2-4093-8B13-D46540BABAE9}" type="presParOf" srcId="{4500B9EE-69B7-4EE7-98D0-070FCD1B18DD}" destId="{4AF95BFD-3435-42A9-8792-37B8E329BEFE}" srcOrd="6" destOrd="0" presId="urn:microsoft.com/office/officeart/2005/8/layout/list1"/>
    <dgm:cxn modelId="{49C023EF-33EF-4414-9652-FDD67F4D9BBA}" type="presParOf" srcId="{4500B9EE-69B7-4EE7-98D0-070FCD1B18DD}" destId="{9B41B80F-441F-4CEF-81E9-9C9DA39996F3}" srcOrd="7" destOrd="0" presId="urn:microsoft.com/office/officeart/2005/8/layout/list1"/>
    <dgm:cxn modelId="{0914AE93-2F11-472E-8986-4DB1BA1F1F8D}" type="presParOf" srcId="{4500B9EE-69B7-4EE7-98D0-070FCD1B18DD}" destId="{4CB7FDF0-7815-4D72-B7B4-3D9A18F33AF1}" srcOrd="8" destOrd="0" presId="urn:microsoft.com/office/officeart/2005/8/layout/list1"/>
    <dgm:cxn modelId="{EC167E9A-166E-4B4C-9AA2-F17D7BC48D4F}" type="presParOf" srcId="{4CB7FDF0-7815-4D72-B7B4-3D9A18F33AF1}" destId="{71B74D32-3616-4AF2-A783-8D5F1FF338A2}" srcOrd="0" destOrd="0" presId="urn:microsoft.com/office/officeart/2005/8/layout/list1"/>
    <dgm:cxn modelId="{1D21988F-6C84-4CE5-B8FD-E7D0DB5F86C3}" type="presParOf" srcId="{4CB7FDF0-7815-4D72-B7B4-3D9A18F33AF1}" destId="{160C21FF-7CED-496C-B2C7-C40BE214628E}" srcOrd="1" destOrd="0" presId="urn:microsoft.com/office/officeart/2005/8/layout/list1"/>
    <dgm:cxn modelId="{6AC9199B-344C-4A67-9642-D16E9E1DFAC6}" type="presParOf" srcId="{4500B9EE-69B7-4EE7-98D0-070FCD1B18DD}" destId="{35538285-738B-4BB8-80CA-048809216DC2}" srcOrd="9" destOrd="0" presId="urn:microsoft.com/office/officeart/2005/8/layout/list1"/>
    <dgm:cxn modelId="{7EA0A38C-1124-4262-8BE5-D2D541B00ECB}" type="presParOf" srcId="{4500B9EE-69B7-4EE7-98D0-070FCD1B18DD}" destId="{5E8FD45E-14C6-4367-A2D0-760A06DA8DAE}" srcOrd="10" destOrd="0" presId="urn:microsoft.com/office/officeart/2005/8/layout/list1"/>
    <dgm:cxn modelId="{A4317574-C774-4742-BE95-45311C6C6D80}" type="presParOf" srcId="{4500B9EE-69B7-4EE7-98D0-070FCD1B18DD}" destId="{28BB2B93-8FFC-4139-B114-590C14CA7CF3}" srcOrd="11" destOrd="0" presId="urn:microsoft.com/office/officeart/2005/8/layout/list1"/>
    <dgm:cxn modelId="{38F9A16A-56F3-4048-9815-CE0BC40D0EA2}" type="presParOf" srcId="{4500B9EE-69B7-4EE7-98D0-070FCD1B18DD}" destId="{B51CC25D-4035-4525-A9EC-6AFF2775561F}" srcOrd="12" destOrd="0" presId="urn:microsoft.com/office/officeart/2005/8/layout/list1"/>
    <dgm:cxn modelId="{34C056D1-30EE-48A0-91BC-6A98DA378DE9}" type="presParOf" srcId="{B51CC25D-4035-4525-A9EC-6AFF2775561F}" destId="{6C3AD7AC-A577-40A5-A533-B69C5FA6A235}" srcOrd="0" destOrd="0" presId="urn:microsoft.com/office/officeart/2005/8/layout/list1"/>
    <dgm:cxn modelId="{3CC5B806-4C92-4C73-AC1E-BC77D7B675B7}" type="presParOf" srcId="{B51CC25D-4035-4525-A9EC-6AFF2775561F}" destId="{69A66EC8-A19D-4470-BC5E-8E333E6346DC}" srcOrd="1" destOrd="0" presId="urn:microsoft.com/office/officeart/2005/8/layout/list1"/>
    <dgm:cxn modelId="{F1C2D84A-0697-40F5-9569-9234CC29EDE3}" type="presParOf" srcId="{4500B9EE-69B7-4EE7-98D0-070FCD1B18DD}" destId="{B0690CB0-C4A4-4F96-A6EE-EBA8EC577B40}" srcOrd="13" destOrd="0" presId="urn:microsoft.com/office/officeart/2005/8/layout/list1"/>
    <dgm:cxn modelId="{9C7E2691-A264-4A62-9D32-513709FCDD90}" type="presParOf" srcId="{4500B9EE-69B7-4EE7-98D0-070FCD1B18DD}" destId="{7B2EC734-01D0-4376-B38F-406670789DF2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777A22D-AE7F-43AB-81D6-0B9687CDE10E}" type="doc">
      <dgm:prSet loTypeId="urn:microsoft.com/office/officeart/2005/8/layout/hierarchy4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4D849B72-C094-4A3F-A5A3-5F1378788DA4}">
      <dgm:prSet phldrT="[Текст]" custT="1"/>
      <dgm:spPr/>
      <dgm:t>
        <a:bodyPr/>
        <a:lstStyle/>
        <a:p>
          <a:r>
            <a:rPr lang="ru-RU" sz="1800" dirty="0" smtClean="0"/>
            <a:t>В 2018 году в Омскую область планируется поступление 21 автомобиля для </a:t>
          </a:r>
        </a:p>
        <a:p>
          <a:r>
            <a:rPr lang="ru-RU" sz="1800" dirty="0" smtClean="0"/>
            <a:t>оказания скорой медицинской помощи</a:t>
          </a:r>
          <a:endParaRPr lang="ru-RU" sz="1800" dirty="0"/>
        </a:p>
      </dgm:t>
    </dgm:pt>
    <dgm:pt modelId="{E69F622E-B687-4778-9249-1428C84D2829}" type="parTrans" cxnId="{71C8D16B-A80B-4DFB-AC8A-20F12FF2523F}">
      <dgm:prSet/>
      <dgm:spPr/>
      <dgm:t>
        <a:bodyPr/>
        <a:lstStyle/>
        <a:p>
          <a:endParaRPr lang="ru-RU"/>
        </a:p>
      </dgm:t>
    </dgm:pt>
    <dgm:pt modelId="{00591A2E-059F-4D47-BF85-F2F14D63501A}" type="sibTrans" cxnId="{71C8D16B-A80B-4DFB-AC8A-20F12FF2523F}">
      <dgm:prSet/>
      <dgm:spPr/>
      <dgm:t>
        <a:bodyPr/>
        <a:lstStyle/>
        <a:p>
          <a:endParaRPr lang="ru-RU"/>
        </a:p>
      </dgm:t>
    </dgm:pt>
    <dgm:pt modelId="{5D2E0CF4-51AE-447A-A383-8E3DFDE49C2C}">
      <dgm:prSet phldrT="[Текст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600" dirty="0" smtClean="0"/>
            <a:t>В 2013 – 2016 годах парк санитарного транспорта Омской области пополнился 104 новыми автомобилям СМП. </a:t>
          </a:r>
        </a:p>
        <a:p>
          <a:r>
            <a:rPr lang="ru-RU" sz="1600" b="1" dirty="0" smtClean="0">
              <a:solidFill>
                <a:schemeClr val="tx1"/>
              </a:solidFill>
            </a:rPr>
            <a:t>В 2017 году в регион поступило 34 автомобиля, в том числе 22 - за счет средств федерального бюджета, 12 - за счет областного бюджета</a:t>
          </a:r>
          <a:endParaRPr lang="ru-RU" sz="1600" b="1" dirty="0"/>
        </a:p>
      </dgm:t>
    </dgm:pt>
    <dgm:pt modelId="{B6A1A8F5-FBB7-4EED-9CE2-460FFC4B5B51}" type="parTrans" cxnId="{00DB7226-BC16-4E0D-8128-C01DBC8CB473}">
      <dgm:prSet/>
      <dgm:spPr/>
      <dgm:t>
        <a:bodyPr/>
        <a:lstStyle/>
        <a:p>
          <a:endParaRPr lang="ru-RU"/>
        </a:p>
      </dgm:t>
    </dgm:pt>
    <dgm:pt modelId="{F9251711-88F0-45DE-A062-F31EF2541794}" type="sibTrans" cxnId="{00DB7226-BC16-4E0D-8128-C01DBC8CB473}">
      <dgm:prSet/>
      <dgm:spPr/>
      <dgm:t>
        <a:bodyPr/>
        <a:lstStyle/>
        <a:p>
          <a:endParaRPr lang="ru-RU"/>
        </a:p>
      </dgm:t>
    </dgm:pt>
    <dgm:pt modelId="{051AED8F-43B6-4D5A-B277-D66D88ED3D69}">
      <dgm:prSet phldrT="[Текст]" custT="1"/>
      <dgm:spPr/>
      <dgm:t>
        <a:bodyPr/>
        <a:lstStyle/>
        <a:p>
          <a:r>
            <a:rPr lang="ru-RU" sz="1800" dirty="0" smtClean="0"/>
            <a:t> 28 автомобилей для</a:t>
          </a:r>
        </a:p>
        <a:p>
          <a:r>
            <a:rPr lang="ru-RU" sz="1800" dirty="0" smtClean="0"/>
            <a:t>транспортировки пациентов на гемодиализ</a:t>
          </a:r>
          <a:endParaRPr lang="ru-RU" sz="1800" dirty="0"/>
        </a:p>
      </dgm:t>
    </dgm:pt>
    <dgm:pt modelId="{D9074DB0-7163-414E-B941-86F4B6502E97}" type="sibTrans" cxnId="{02E886B7-89E1-4E63-B21A-D40334A5CB75}">
      <dgm:prSet/>
      <dgm:spPr/>
      <dgm:t>
        <a:bodyPr/>
        <a:lstStyle/>
        <a:p>
          <a:endParaRPr lang="ru-RU"/>
        </a:p>
      </dgm:t>
    </dgm:pt>
    <dgm:pt modelId="{8D73DA9A-11C4-4420-AAD0-246178317B06}" type="parTrans" cxnId="{02E886B7-89E1-4E63-B21A-D40334A5CB75}">
      <dgm:prSet/>
      <dgm:spPr/>
      <dgm:t>
        <a:bodyPr/>
        <a:lstStyle/>
        <a:p>
          <a:endParaRPr lang="ru-RU"/>
        </a:p>
      </dgm:t>
    </dgm:pt>
    <dgm:pt modelId="{C067891E-DE13-4EE3-9591-874443825086}">
      <dgm:prSet phldrT="[Текст]"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dirty="0" smtClean="0"/>
            <a:t>Парк санитарного автотранспорта представлен 336 автомобилями, в том числе 221 автомобиль для оказания скорой медицинской помощи жителям Омска и  Омской области. </a:t>
          </a:r>
        </a:p>
      </dgm:t>
    </dgm:pt>
    <dgm:pt modelId="{58DF7CF7-BC04-49FC-9642-B8ACA04F5D61}" type="sibTrans" cxnId="{7299243A-FF9D-438A-9423-2D5A18CEF078}">
      <dgm:prSet/>
      <dgm:spPr/>
      <dgm:t>
        <a:bodyPr/>
        <a:lstStyle/>
        <a:p>
          <a:endParaRPr lang="ru-RU"/>
        </a:p>
      </dgm:t>
    </dgm:pt>
    <dgm:pt modelId="{118BA3DB-C347-45B6-85F8-85E0736FC486}" type="parTrans" cxnId="{7299243A-FF9D-438A-9423-2D5A18CEF078}">
      <dgm:prSet/>
      <dgm:spPr/>
      <dgm:t>
        <a:bodyPr/>
        <a:lstStyle/>
        <a:p>
          <a:endParaRPr lang="ru-RU"/>
        </a:p>
      </dgm:t>
    </dgm:pt>
    <dgm:pt modelId="{B2BF236A-4338-455D-85A5-F9F4CB75590D}">
      <dgm:prSet/>
      <dgm:spPr/>
      <dgm:t>
        <a:bodyPr/>
        <a:lstStyle/>
        <a:p>
          <a:r>
            <a:rPr lang="ru-RU" smtClean="0"/>
            <a:t>66 автомобилей для участковой педиатрической и терапевтической служб для оказания неотложной помощи на дому</a:t>
          </a:r>
          <a:endParaRPr lang="ru-RU"/>
        </a:p>
      </dgm:t>
    </dgm:pt>
    <dgm:pt modelId="{E0729342-EFF1-4E2C-8699-77CE431D3922}" type="parTrans" cxnId="{D320ABF5-05C1-4D12-97F9-E8A7566805FB}">
      <dgm:prSet/>
      <dgm:spPr/>
      <dgm:t>
        <a:bodyPr/>
        <a:lstStyle/>
        <a:p>
          <a:endParaRPr lang="ru-RU"/>
        </a:p>
      </dgm:t>
    </dgm:pt>
    <dgm:pt modelId="{AEC7C3A6-C8D9-4809-95A3-9D9670F2DBD9}" type="sibTrans" cxnId="{D320ABF5-05C1-4D12-97F9-E8A7566805FB}">
      <dgm:prSet/>
      <dgm:spPr/>
      <dgm:t>
        <a:bodyPr/>
        <a:lstStyle/>
        <a:p>
          <a:endParaRPr lang="ru-RU"/>
        </a:p>
      </dgm:t>
    </dgm:pt>
    <dgm:pt modelId="{0E4A852A-8D13-483D-A110-5EBB981821A5}" type="pres">
      <dgm:prSet presAssocID="{4777A22D-AE7F-43AB-81D6-0B9687CDE10E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FCE270C-4616-4C63-B655-21B2F15A2341}" type="pres">
      <dgm:prSet presAssocID="{4D849B72-C094-4A3F-A5A3-5F1378788DA4}" presName="vertOne" presStyleCnt="0"/>
      <dgm:spPr/>
      <dgm:t>
        <a:bodyPr/>
        <a:lstStyle/>
        <a:p>
          <a:endParaRPr lang="ru-RU"/>
        </a:p>
      </dgm:t>
    </dgm:pt>
    <dgm:pt modelId="{2D46562A-9713-4EFC-9923-4A5F3751141F}" type="pres">
      <dgm:prSet presAssocID="{4D849B72-C094-4A3F-A5A3-5F1378788DA4}" presName="txOne" presStyleLbl="node0" presStyleIdx="0" presStyleCnt="3" custScaleX="11907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EAB03E3-3D31-4045-AC79-DE50C7994EBB}" type="pres">
      <dgm:prSet presAssocID="{4D849B72-C094-4A3F-A5A3-5F1378788DA4}" presName="horzOne" presStyleCnt="0"/>
      <dgm:spPr/>
      <dgm:t>
        <a:bodyPr/>
        <a:lstStyle/>
        <a:p>
          <a:endParaRPr lang="ru-RU"/>
        </a:p>
      </dgm:t>
    </dgm:pt>
    <dgm:pt modelId="{C5CF5F4A-52AF-401E-8135-4F6910614A81}" type="pres">
      <dgm:prSet presAssocID="{00591A2E-059F-4D47-BF85-F2F14D63501A}" presName="sibSpaceOne" presStyleCnt="0"/>
      <dgm:spPr/>
      <dgm:t>
        <a:bodyPr/>
        <a:lstStyle/>
        <a:p>
          <a:endParaRPr lang="ru-RU"/>
        </a:p>
      </dgm:t>
    </dgm:pt>
    <dgm:pt modelId="{0504E3B3-6865-4CB0-AD8B-7F3A0DA9E607}" type="pres">
      <dgm:prSet presAssocID="{C067891E-DE13-4EE3-9591-874443825086}" presName="vertOne" presStyleCnt="0"/>
      <dgm:spPr/>
      <dgm:t>
        <a:bodyPr/>
        <a:lstStyle/>
        <a:p>
          <a:endParaRPr lang="ru-RU"/>
        </a:p>
      </dgm:t>
    </dgm:pt>
    <dgm:pt modelId="{BC21F6BD-C958-48E2-BB48-8BC6AC70EAA5}" type="pres">
      <dgm:prSet presAssocID="{C067891E-DE13-4EE3-9591-874443825086}" presName="txOne" presStyleLbl="node0" presStyleIdx="1" presStyleCnt="3" custLinFactNeighborX="-1855" custLinFactNeighborY="-645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2E3724-1B76-40EC-82D7-643839320D71}" type="pres">
      <dgm:prSet presAssocID="{C067891E-DE13-4EE3-9591-874443825086}" presName="parTransOne" presStyleCnt="0"/>
      <dgm:spPr/>
      <dgm:t>
        <a:bodyPr/>
        <a:lstStyle/>
        <a:p>
          <a:endParaRPr lang="ru-RU"/>
        </a:p>
      </dgm:t>
    </dgm:pt>
    <dgm:pt modelId="{7A4131AE-45E4-4847-B969-56B72EB1C08F}" type="pres">
      <dgm:prSet presAssocID="{C067891E-DE13-4EE3-9591-874443825086}" presName="horzOne" presStyleCnt="0"/>
      <dgm:spPr/>
      <dgm:t>
        <a:bodyPr/>
        <a:lstStyle/>
        <a:p>
          <a:endParaRPr lang="ru-RU"/>
        </a:p>
      </dgm:t>
    </dgm:pt>
    <dgm:pt modelId="{79740454-0593-4C1C-869D-C38A0E5D5723}" type="pres">
      <dgm:prSet presAssocID="{051AED8F-43B6-4D5A-B277-D66D88ED3D69}" presName="vertTwo" presStyleCnt="0"/>
      <dgm:spPr/>
      <dgm:t>
        <a:bodyPr/>
        <a:lstStyle/>
        <a:p>
          <a:endParaRPr lang="ru-RU"/>
        </a:p>
      </dgm:t>
    </dgm:pt>
    <dgm:pt modelId="{916E8606-34DD-484F-A64A-6483287D4ACC}" type="pres">
      <dgm:prSet presAssocID="{051AED8F-43B6-4D5A-B277-D66D88ED3D69}" presName="txTwo" presStyleLbl="node2" presStyleIdx="0" presStyleCnt="2" custScaleX="141299" custScaleY="87982" custLinFactNeighborX="892" custLinFactNeighborY="23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54CD82-E972-46D4-A86F-D374B9F8B816}" type="pres">
      <dgm:prSet presAssocID="{051AED8F-43B6-4D5A-B277-D66D88ED3D69}" presName="horzTwo" presStyleCnt="0"/>
      <dgm:spPr/>
      <dgm:t>
        <a:bodyPr/>
        <a:lstStyle/>
        <a:p>
          <a:endParaRPr lang="ru-RU"/>
        </a:p>
      </dgm:t>
    </dgm:pt>
    <dgm:pt modelId="{0EC64491-F0ED-476A-9D8B-954D2EB31868}" type="pres">
      <dgm:prSet presAssocID="{D9074DB0-7163-414E-B941-86F4B6502E97}" presName="sibSpaceTwo" presStyleCnt="0"/>
      <dgm:spPr/>
      <dgm:t>
        <a:bodyPr/>
        <a:lstStyle/>
        <a:p>
          <a:endParaRPr lang="ru-RU"/>
        </a:p>
      </dgm:t>
    </dgm:pt>
    <dgm:pt modelId="{D3021A18-C4A0-4507-9C18-9021E1C6E863}" type="pres">
      <dgm:prSet presAssocID="{B2BF236A-4338-455D-85A5-F9F4CB75590D}" presName="vertTwo" presStyleCnt="0"/>
      <dgm:spPr/>
    </dgm:pt>
    <dgm:pt modelId="{C6A68E0F-4A93-489E-8873-A101DAF51E90}" type="pres">
      <dgm:prSet presAssocID="{B2BF236A-4338-455D-85A5-F9F4CB75590D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5D08C57-757C-4737-8078-3FE095E48357}" type="pres">
      <dgm:prSet presAssocID="{B2BF236A-4338-455D-85A5-F9F4CB75590D}" presName="horzTwo" presStyleCnt="0"/>
      <dgm:spPr/>
    </dgm:pt>
    <dgm:pt modelId="{326EC295-BD6A-4F05-BCE7-86C623AFF94E}" type="pres">
      <dgm:prSet presAssocID="{58DF7CF7-BC04-49FC-9642-B8ACA04F5D61}" presName="sibSpaceOne" presStyleCnt="0"/>
      <dgm:spPr/>
      <dgm:t>
        <a:bodyPr/>
        <a:lstStyle/>
        <a:p>
          <a:endParaRPr lang="ru-RU"/>
        </a:p>
      </dgm:t>
    </dgm:pt>
    <dgm:pt modelId="{AE858B2B-9A2C-4471-B605-38168BAE74BD}" type="pres">
      <dgm:prSet presAssocID="{5D2E0CF4-51AE-447A-A383-8E3DFDE49C2C}" presName="vertOne" presStyleCnt="0"/>
      <dgm:spPr/>
      <dgm:t>
        <a:bodyPr/>
        <a:lstStyle/>
        <a:p>
          <a:endParaRPr lang="ru-RU"/>
        </a:p>
      </dgm:t>
    </dgm:pt>
    <dgm:pt modelId="{FEEF6EF2-75E1-41C7-899C-47EB50A901E7}" type="pres">
      <dgm:prSet presAssocID="{5D2E0CF4-51AE-447A-A383-8E3DFDE49C2C}" presName="txOne" presStyleLbl="node0" presStyleIdx="2" presStyleCnt="3" custScaleX="121493" custScaleY="210267" custLinFactNeighborX="-6255" custLinFactNeighborY="-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F47A5B4-5336-4269-B4D9-19011D1F20CF}" type="pres">
      <dgm:prSet presAssocID="{5D2E0CF4-51AE-447A-A383-8E3DFDE49C2C}" presName="horzOne" presStyleCnt="0"/>
      <dgm:spPr/>
      <dgm:t>
        <a:bodyPr/>
        <a:lstStyle/>
        <a:p>
          <a:endParaRPr lang="ru-RU"/>
        </a:p>
      </dgm:t>
    </dgm:pt>
  </dgm:ptLst>
  <dgm:cxnLst>
    <dgm:cxn modelId="{37EB51DE-3769-4A85-A23F-7E77C55358F5}" type="presOf" srcId="{051AED8F-43B6-4D5A-B277-D66D88ED3D69}" destId="{916E8606-34DD-484F-A64A-6483287D4ACC}" srcOrd="0" destOrd="0" presId="urn:microsoft.com/office/officeart/2005/8/layout/hierarchy4"/>
    <dgm:cxn modelId="{02E886B7-89E1-4E63-B21A-D40334A5CB75}" srcId="{C067891E-DE13-4EE3-9591-874443825086}" destId="{051AED8F-43B6-4D5A-B277-D66D88ED3D69}" srcOrd="0" destOrd="0" parTransId="{8D73DA9A-11C4-4420-AAD0-246178317B06}" sibTransId="{D9074DB0-7163-414E-B941-86F4B6502E97}"/>
    <dgm:cxn modelId="{71C8D16B-A80B-4DFB-AC8A-20F12FF2523F}" srcId="{4777A22D-AE7F-43AB-81D6-0B9687CDE10E}" destId="{4D849B72-C094-4A3F-A5A3-5F1378788DA4}" srcOrd="0" destOrd="0" parTransId="{E69F622E-B687-4778-9249-1428C84D2829}" sibTransId="{00591A2E-059F-4D47-BF85-F2F14D63501A}"/>
    <dgm:cxn modelId="{24387998-A2CE-4BD2-9ABC-0D17DEF3D70F}" type="presOf" srcId="{B2BF236A-4338-455D-85A5-F9F4CB75590D}" destId="{C6A68E0F-4A93-489E-8873-A101DAF51E90}" srcOrd="0" destOrd="0" presId="urn:microsoft.com/office/officeart/2005/8/layout/hierarchy4"/>
    <dgm:cxn modelId="{D320ABF5-05C1-4D12-97F9-E8A7566805FB}" srcId="{C067891E-DE13-4EE3-9591-874443825086}" destId="{B2BF236A-4338-455D-85A5-F9F4CB75590D}" srcOrd="1" destOrd="0" parTransId="{E0729342-EFF1-4E2C-8699-77CE431D3922}" sibTransId="{AEC7C3A6-C8D9-4809-95A3-9D9670F2DBD9}"/>
    <dgm:cxn modelId="{93F5C1D7-D502-4162-A048-E09AA7DA4886}" type="presOf" srcId="{C067891E-DE13-4EE3-9591-874443825086}" destId="{BC21F6BD-C958-48E2-BB48-8BC6AC70EAA5}" srcOrd="0" destOrd="0" presId="urn:microsoft.com/office/officeart/2005/8/layout/hierarchy4"/>
    <dgm:cxn modelId="{8E1CDC47-604D-4136-9258-BA73BFDAB42F}" type="presOf" srcId="{4D849B72-C094-4A3F-A5A3-5F1378788DA4}" destId="{2D46562A-9713-4EFC-9923-4A5F3751141F}" srcOrd="0" destOrd="0" presId="urn:microsoft.com/office/officeart/2005/8/layout/hierarchy4"/>
    <dgm:cxn modelId="{0DD65403-1A70-4E61-9D8A-03A02B58241A}" type="presOf" srcId="{5D2E0CF4-51AE-447A-A383-8E3DFDE49C2C}" destId="{FEEF6EF2-75E1-41C7-899C-47EB50A901E7}" srcOrd="0" destOrd="0" presId="urn:microsoft.com/office/officeart/2005/8/layout/hierarchy4"/>
    <dgm:cxn modelId="{20F8C723-1CAE-4CF6-B2C1-B5AEED32915B}" type="presOf" srcId="{4777A22D-AE7F-43AB-81D6-0B9687CDE10E}" destId="{0E4A852A-8D13-483D-A110-5EBB981821A5}" srcOrd="0" destOrd="0" presId="urn:microsoft.com/office/officeart/2005/8/layout/hierarchy4"/>
    <dgm:cxn modelId="{7299243A-FF9D-438A-9423-2D5A18CEF078}" srcId="{4777A22D-AE7F-43AB-81D6-0B9687CDE10E}" destId="{C067891E-DE13-4EE3-9591-874443825086}" srcOrd="1" destOrd="0" parTransId="{118BA3DB-C347-45B6-85F8-85E0736FC486}" sibTransId="{58DF7CF7-BC04-49FC-9642-B8ACA04F5D61}"/>
    <dgm:cxn modelId="{00DB7226-BC16-4E0D-8128-C01DBC8CB473}" srcId="{4777A22D-AE7F-43AB-81D6-0B9687CDE10E}" destId="{5D2E0CF4-51AE-447A-A383-8E3DFDE49C2C}" srcOrd="2" destOrd="0" parTransId="{B6A1A8F5-FBB7-4EED-9CE2-460FFC4B5B51}" sibTransId="{F9251711-88F0-45DE-A062-F31EF2541794}"/>
    <dgm:cxn modelId="{DCD7DDCB-714F-4150-9082-5831123B4BC5}" type="presParOf" srcId="{0E4A852A-8D13-483D-A110-5EBB981821A5}" destId="{4FCE270C-4616-4C63-B655-21B2F15A2341}" srcOrd="0" destOrd="0" presId="urn:microsoft.com/office/officeart/2005/8/layout/hierarchy4"/>
    <dgm:cxn modelId="{61037B7B-3617-400C-91F9-074302E1989F}" type="presParOf" srcId="{4FCE270C-4616-4C63-B655-21B2F15A2341}" destId="{2D46562A-9713-4EFC-9923-4A5F3751141F}" srcOrd="0" destOrd="0" presId="urn:microsoft.com/office/officeart/2005/8/layout/hierarchy4"/>
    <dgm:cxn modelId="{610ADA77-4ED9-4176-9CBF-E14A0227EA66}" type="presParOf" srcId="{4FCE270C-4616-4C63-B655-21B2F15A2341}" destId="{7EAB03E3-3D31-4045-AC79-DE50C7994EBB}" srcOrd="1" destOrd="0" presId="urn:microsoft.com/office/officeart/2005/8/layout/hierarchy4"/>
    <dgm:cxn modelId="{ABD4A375-BE1E-4F21-A18D-BE42AA9AE556}" type="presParOf" srcId="{0E4A852A-8D13-483D-A110-5EBB981821A5}" destId="{C5CF5F4A-52AF-401E-8135-4F6910614A81}" srcOrd="1" destOrd="0" presId="urn:microsoft.com/office/officeart/2005/8/layout/hierarchy4"/>
    <dgm:cxn modelId="{259B1BE8-8EFF-4E8C-A75D-4059DB81DB45}" type="presParOf" srcId="{0E4A852A-8D13-483D-A110-5EBB981821A5}" destId="{0504E3B3-6865-4CB0-AD8B-7F3A0DA9E607}" srcOrd="2" destOrd="0" presId="urn:microsoft.com/office/officeart/2005/8/layout/hierarchy4"/>
    <dgm:cxn modelId="{64DAAFE0-0755-4898-9023-91B65DFCD2E8}" type="presParOf" srcId="{0504E3B3-6865-4CB0-AD8B-7F3A0DA9E607}" destId="{BC21F6BD-C958-48E2-BB48-8BC6AC70EAA5}" srcOrd="0" destOrd="0" presId="urn:microsoft.com/office/officeart/2005/8/layout/hierarchy4"/>
    <dgm:cxn modelId="{4334183A-5E0D-484A-AE53-4FA6C8C48FE8}" type="presParOf" srcId="{0504E3B3-6865-4CB0-AD8B-7F3A0DA9E607}" destId="{6A2E3724-1B76-40EC-82D7-643839320D71}" srcOrd="1" destOrd="0" presId="urn:microsoft.com/office/officeart/2005/8/layout/hierarchy4"/>
    <dgm:cxn modelId="{40A3F6CE-F61A-4092-9B87-BF41F6CB4942}" type="presParOf" srcId="{0504E3B3-6865-4CB0-AD8B-7F3A0DA9E607}" destId="{7A4131AE-45E4-4847-B969-56B72EB1C08F}" srcOrd="2" destOrd="0" presId="urn:microsoft.com/office/officeart/2005/8/layout/hierarchy4"/>
    <dgm:cxn modelId="{01F2DEFD-3F8D-4EEE-8D32-1E51F9B0C8DC}" type="presParOf" srcId="{7A4131AE-45E4-4847-B969-56B72EB1C08F}" destId="{79740454-0593-4C1C-869D-C38A0E5D5723}" srcOrd="0" destOrd="0" presId="urn:microsoft.com/office/officeart/2005/8/layout/hierarchy4"/>
    <dgm:cxn modelId="{DB2404FA-57C4-4EC1-B446-2BD8919FA731}" type="presParOf" srcId="{79740454-0593-4C1C-869D-C38A0E5D5723}" destId="{916E8606-34DD-484F-A64A-6483287D4ACC}" srcOrd="0" destOrd="0" presId="urn:microsoft.com/office/officeart/2005/8/layout/hierarchy4"/>
    <dgm:cxn modelId="{EFE38863-EE86-4514-84BC-BB3FC90FF90D}" type="presParOf" srcId="{79740454-0593-4C1C-869D-C38A0E5D5723}" destId="{C754CD82-E972-46D4-A86F-D374B9F8B816}" srcOrd="1" destOrd="0" presId="urn:microsoft.com/office/officeart/2005/8/layout/hierarchy4"/>
    <dgm:cxn modelId="{DBCB5838-EAF0-4C7D-BA6C-FDC3FB1E7C3D}" type="presParOf" srcId="{7A4131AE-45E4-4847-B969-56B72EB1C08F}" destId="{0EC64491-F0ED-476A-9D8B-954D2EB31868}" srcOrd="1" destOrd="0" presId="urn:microsoft.com/office/officeart/2005/8/layout/hierarchy4"/>
    <dgm:cxn modelId="{25490E4A-3D5A-4834-A233-F955A1FF3E0D}" type="presParOf" srcId="{7A4131AE-45E4-4847-B969-56B72EB1C08F}" destId="{D3021A18-C4A0-4507-9C18-9021E1C6E863}" srcOrd="2" destOrd="0" presId="urn:microsoft.com/office/officeart/2005/8/layout/hierarchy4"/>
    <dgm:cxn modelId="{23DBCEE3-FDD0-41C9-8CB5-31EB5C831397}" type="presParOf" srcId="{D3021A18-C4A0-4507-9C18-9021E1C6E863}" destId="{C6A68E0F-4A93-489E-8873-A101DAF51E90}" srcOrd="0" destOrd="0" presId="urn:microsoft.com/office/officeart/2005/8/layout/hierarchy4"/>
    <dgm:cxn modelId="{4A6513A2-6D80-4665-8D55-9B901BE947CF}" type="presParOf" srcId="{D3021A18-C4A0-4507-9C18-9021E1C6E863}" destId="{25D08C57-757C-4737-8078-3FE095E48357}" srcOrd="1" destOrd="0" presId="urn:microsoft.com/office/officeart/2005/8/layout/hierarchy4"/>
    <dgm:cxn modelId="{33A1E499-88B1-46E1-8B05-45A8DA3F0B1A}" type="presParOf" srcId="{0E4A852A-8D13-483D-A110-5EBB981821A5}" destId="{326EC295-BD6A-4F05-BCE7-86C623AFF94E}" srcOrd="3" destOrd="0" presId="urn:microsoft.com/office/officeart/2005/8/layout/hierarchy4"/>
    <dgm:cxn modelId="{51038934-180E-4675-8AEF-FDC0FD39DED5}" type="presParOf" srcId="{0E4A852A-8D13-483D-A110-5EBB981821A5}" destId="{AE858B2B-9A2C-4471-B605-38168BAE74BD}" srcOrd="4" destOrd="0" presId="urn:microsoft.com/office/officeart/2005/8/layout/hierarchy4"/>
    <dgm:cxn modelId="{77D9BA10-DA1C-44B3-A111-52E34D429611}" type="presParOf" srcId="{AE858B2B-9A2C-4471-B605-38168BAE74BD}" destId="{FEEF6EF2-75E1-41C7-899C-47EB50A901E7}" srcOrd="0" destOrd="0" presId="urn:microsoft.com/office/officeart/2005/8/layout/hierarchy4"/>
    <dgm:cxn modelId="{8F1EAADD-CD93-4A4E-B4C8-5AC3FD27BCFC}" type="presParOf" srcId="{AE858B2B-9A2C-4471-B605-38168BAE74BD}" destId="{4F47A5B4-5336-4269-B4D9-19011D1F20CF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777A22D-AE7F-43AB-81D6-0B9687CDE10E}" type="doc">
      <dgm:prSet loTypeId="urn:microsoft.com/office/officeart/2005/8/layout/hierarchy4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4D849B72-C094-4A3F-A5A3-5F1378788DA4}">
      <dgm:prSet phldrT="[Текст]" custT="1"/>
      <dgm:spPr/>
      <dgm:t>
        <a:bodyPr/>
        <a:lstStyle/>
        <a:p>
          <a:r>
            <a:rPr lang="ru-RU" sz="1800" dirty="0" smtClean="0"/>
            <a:t> Экстренный вызов сотрудников «</a:t>
          </a:r>
          <a:r>
            <a:rPr lang="ru-RU" sz="1800" dirty="0" err="1" smtClean="0"/>
            <a:t>Росгвардии</a:t>
          </a:r>
          <a:r>
            <a:rPr lang="ru-RU" sz="1800" dirty="0" smtClean="0"/>
            <a:t>» – кнопка «SOS»</a:t>
          </a:r>
          <a:endParaRPr lang="ru-RU" sz="1800" dirty="0"/>
        </a:p>
      </dgm:t>
    </dgm:pt>
    <dgm:pt modelId="{E69F622E-B687-4778-9249-1428C84D2829}" type="parTrans" cxnId="{71C8D16B-A80B-4DFB-AC8A-20F12FF2523F}">
      <dgm:prSet/>
      <dgm:spPr/>
      <dgm:t>
        <a:bodyPr/>
        <a:lstStyle/>
        <a:p>
          <a:endParaRPr lang="ru-RU"/>
        </a:p>
      </dgm:t>
    </dgm:pt>
    <dgm:pt modelId="{00591A2E-059F-4D47-BF85-F2F14D63501A}" type="sibTrans" cxnId="{71C8D16B-A80B-4DFB-AC8A-20F12FF2523F}">
      <dgm:prSet/>
      <dgm:spPr/>
      <dgm:t>
        <a:bodyPr/>
        <a:lstStyle/>
        <a:p>
          <a:endParaRPr lang="ru-RU"/>
        </a:p>
      </dgm:t>
    </dgm:pt>
    <dgm:pt modelId="{5D2E0CF4-51AE-447A-A383-8E3DFDE49C2C}">
      <dgm:prSet phldrT="[Текст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600" dirty="0" smtClean="0"/>
            <a:t>«</a:t>
          </a:r>
          <a:r>
            <a:rPr lang="ru-RU" sz="1600" dirty="0" err="1" smtClean="0"/>
            <a:t>Росгвардия</a:t>
          </a:r>
          <a:r>
            <a:rPr lang="ru-RU" sz="1600" dirty="0" smtClean="0"/>
            <a:t>» была направлена на адрес вызова, одновременно с бригадой СМП за 2017 год – 199 раз, за 9 месяцев 2018 года – 354 раза.</a:t>
          </a:r>
        </a:p>
        <a:p>
          <a:r>
            <a:rPr lang="ru-RU" sz="1600" dirty="0" smtClean="0"/>
            <a:t> Зафиксировано за 2017 год – 93 случая, за 9 месяцев 2018 года – 119 случаев нажатия кнопки «SOS»  </a:t>
          </a:r>
          <a:endParaRPr lang="ru-RU" sz="1600" b="1" dirty="0"/>
        </a:p>
      </dgm:t>
    </dgm:pt>
    <dgm:pt modelId="{B6A1A8F5-FBB7-4EED-9CE2-460FFC4B5B51}" type="parTrans" cxnId="{00DB7226-BC16-4E0D-8128-C01DBC8CB473}">
      <dgm:prSet/>
      <dgm:spPr/>
      <dgm:t>
        <a:bodyPr/>
        <a:lstStyle/>
        <a:p>
          <a:endParaRPr lang="ru-RU"/>
        </a:p>
      </dgm:t>
    </dgm:pt>
    <dgm:pt modelId="{F9251711-88F0-45DE-A062-F31EF2541794}" type="sibTrans" cxnId="{00DB7226-BC16-4E0D-8128-C01DBC8CB473}">
      <dgm:prSet/>
      <dgm:spPr/>
      <dgm:t>
        <a:bodyPr/>
        <a:lstStyle/>
        <a:p>
          <a:endParaRPr lang="ru-RU"/>
        </a:p>
      </dgm:t>
    </dgm:pt>
    <dgm:pt modelId="{C067891E-DE13-4EE3-9591-874443825086}">
      <dgm:prSet phldrT="[Текст]"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800" dirty="0" smtClean="0"/>
            <a:t> За 2017 год пострадало </a:t>
          </a:r>
        </a:p>
        <a:p>
          <a:r>
            <a:rPr lang="ru-RU" sz="1800" dirty="0" smtClean="0"/>
            <a:t>6 сотрудников БУЗОО «ССМП» в период исполнения ими своих служебных обязанностей, </a:t>
          </a:r>
        </a:p>
        <a:p>
          <a:r>
            <a:rPr lang="ru-RU" sz="1800" dirty="0" smtClean="0"/>
            <a:t>за 9 месяцев</a:t>
          </a:r>
        </a:p>
        <a:p>
          <a:r>
            <a:rPr lang="ru-RU" sz="1800" dirty="0" smtClean="0"/>
            <a:t> 2018 года –                 2 случая. </a:t>
          </a:r>
        </a:p>
      </dgm:t>
    </dgm:pt>
    <dgm:pt modelId="{58DF7CF7-BC04-49FC-9642-B8ACA04F5D61}" type="sibTrans" cxnId="{7299243A-FF9D-438A-9423-2D5A18CEF078}">
      <dgm:prSet/>
      <dgm:spPr/>
      <dgm:t>
        <a:bodyPr/>
        <a:lstStyle/>
        <a:p>
          <a:endParaRPr lang="ru-RU"/>
        </a:p>
      </dgm:t>
    </dgm:pt>
    <dgm:pt modelId="{118BA3DB-C347-45B6-85F8-85E0736FC486}" type="parTrans" cxnId="{7299243A-FF9D-438A-9423-2D5A18CEF078}">
      <dgm:prSet/>
      <dgm:spPr/>
      <dgm:t>
        <a:bodyPr/>
        <a:lstStyle/>
        <a:p>
          <a:endParaRPr lang="ru-RU"/>
        </a:p>
      </dgm:t>
    </dgm:pt>
    <dgm:pt modelId="{0E4A852A-8D13-483D-A110-5EBB981821A5}" type="pres">
      <dgm:prSet presAssocID="{4777A22D-AE7F-43AB-81D6-0B9687CDE10E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FCE270C-4616-4C63-B655-21B2F15A2341}" type="pres">
      <dgm:prSet presAssocID="{4D849B72-C094-4A3F-A5A3-5F1378788DA4}" presName="vertOne" presStyleCnt="0"/>
      <dgm:spPr/>
      <dgm:t>
        <a:bodyPr/>
        <a:lstStyle/>
        <a:p>
          <a:endParaRPr lang="ru-RU"/>
        </a:p>
      </dgm:t>
    </dgm:pt>
    <dgm:pt modelId="{2D46562A-9713-4EFC-9923-4A5F3751141F}" type="pres">
      <dgm:prSet presAssocID="{4D849B72-C094-4A3F-A5A3-5F1378788DA4}" presName="txOne" presStyleLbl="node0" presStyleIdx="0" presStyleCnt="3" custScaleX="11907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EAB03E3-3D31-4045-AC79-DE50C7994EBB}" type="pres">
      <dgm:prSet presAssocID="{4D849B72-C094-4A3F-A5A3-5F1378788DA4}" presName="horzOne" presStyleCnt="0"/>
      <dgm:spPr/>
      <dgm:t>
        <a:bodyPr/>
        <a:lstStyle/>
        <a:p>
          <a:endParaRPr lang="ru-RU"/>
        </a:p>
      </dgm:t>
    </dgm:pt>
    <dgm:pt modelId="{C5CF5F4A-52AF-401E-8135-4F6910614A81}" type="pres">
      <dgm:prSet presAssocID="{00591A2E-059F-4D47-BF85-F2F14D63501A}" presName="sibSpaceOne" presStyleCnt="0"/>
      <dgm:spPr/>
      <dgm:t>
        <a:bodyPr/>
        <a:lstStyle/>
        <a:p>
          <a:endParaRPr lang="ru-RU"/>
        </a:p>
      </dgm:t>
    </dgm:pt>
    <dgm:pt modelId="{0504E3B3-6865-4CB0-AD8B-7F3A0DA9E607}" type="pres">
      <dgm:prSet presAssocID="{C067891E-DE13-4EE3-9591-874443825086}" presName="vertOne" presStyleCnt="0"/>
      <dgm:spPr/>
      <dgm:t>
        <a:bodyPr/>
        <a:lstStyle/>
        <a:p>
          <a:endParaRPr lang="ru-RU"/>
        </a:p>
      </dgm:t>
    </dgm:pt>
    <dgm:pt modelId="{BC21F6BD-C958-48E2-BB48-8BC6AC70EAA5}" type="pres">
      <dgm:prSet presAssocID="{C067891E-DE13-4EE3-9591-874443825086}" presName="txOne" presStyleLbl="node0" presStyleIdx="1" presStyleCnt="3" custLinFactNeighborX="-7566" custLinFactNeighborY="203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A4131AE-45E4-4847-B969-56B72EB1C08F}" type="pres">
      <dgm:prSet presAssocID="{C067891E-DE13-4EE3-9591-874443825086}" presName="horzOne" presStyleCnt="0"/>
      <dgm:spPr/>
      <dgm:t>
        <a:bodyPr/>
        <a:lstStyle/>
        <a:p>
          <a:endParaRPr lang="ru-RU"/>
        </a:p>
      </dgm:t>
    </dgm:pt>
    <dgm:pt modelId="{326EC295-BD6A-4F05-BCE7-86C623AFF94E}" type="pres">
      <dgm:prSet presAssocID="{58DF7CF7-BC04-49FC-9642-B8ACA04F5D61}" presName="sibSpaceOne" presStyleCnt="0"/>
      <dgm:spPr/>
      <dgm:t>
        <a:bodyPr/>
        <a:lstStyle/>
        <a:p>
          <a:endParaRPr lang="ru-RU"/>
        </a:p>
      </dgm:t>
    </dgm:pt>
    <dgm:pt modelId="{AE858B2B-9A2C-4471-B605-38168BAE74BD}" type="pres">
      <dgm:prSet presAssocID="{5D2E0CF4-51AE-447A-A383-8E3DFDE49C2C}" presName="vertOne" presStyleCnt="0"/>
      <dgm:spPr/>
      <dgm:t>
        <a:bodyPr/>
        <a:lstStyle/>
        <a:p>
          <a:endParaRPr lang="ru-RU"/>
        </a:p>
      </dgm:t>
    </dgm:pt>
    <dgm:pt modelId="{FEEF6EF2-75E1-41C7-899C-47EB50A901E7}" type="pres">
      <dgm:prSet presAssocID="{5D2E0CF4-51AE-447A-A383-8E3DFDE49C2C}" presName="txOne" presStyleLbl="node0" presStyleIdx="2" presStyleCnt="3" custScaleX="121493" custScaleY="210267" custLinFactNeighborX="-14371" custLinFactNeighborY="20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F47A5B4-5336-4269-B4D9-19011D1F20CF}" type="pres">
      <dgm:prSet presAssocID="{5D2E0CF4-51AE-447A-A383-8E3DFDE49C2C}" presName="horzOne" presStyleCnt="0"/>
      <dgm:spPr/>
      <dgm:t>
        <a:bodyPr/>
        <a:lstStyle/>
        <a:p>
          <a:endParaRPr lang="ru-RU"/>
        </a:p>
      </dgm:t>
    </dgm:pt>
  </dgm:ptLst>
  <dgm:cxnLst>
    <dgm:cxn modelId="{71C8D16B-A80B-4DFB-AC8A-20F12FF2523F}" srcId="{4777A22D-AE7F-43AB-81D6-0B9687CDE10E}" destId="{4D849B72-C094-4A3F-A5A3-5F1378788DA4}" srcOrd="0" destOrd="0" parTransId="{E69F622E-B687-4778-9249-1428C84D2829}" sibTransId="{00591A2E-059F-4D47-BF85-F2F14D63501A}"/>
    <dgm:cxn modelId="{E964664F-3C3F-4F6C-85BB-E5456A18A146}" type="presOf" srcId="{5D2E0CF4-51AE-447A-A383-8E3DFDE49C2C}" destId="{FEEF6EF2-75E1-41C7-899C-47EB50A901E7}" srcOrd="0" destOrd="0" presId="urn:microsoft.com/office/officeart/2005/8/layout/hierarchy4"/>
    <dgm:cxn modelId="{7299243A-FF9D-438A-9423-2D5A18CEF078}" srcId="{4777A22D-AE7F-43AB-81D6-0B9687CDE10E}" destId="{C067891E-DE13-4EE3-9591-874443825086}" srcOrd="1" destOrd="0" parTransId="{118BA3DB-C347-45B6-85F8-85E0736FC486}" sibTransId="{58DF7CF7-BC04-49FC-9642-B8ACA04F5D61}"/>
    <dgm:cxn modelId="{6FB31B5B-A883-4F8F-83A1-C778C6BF328E}" type="presOf" srcId="{4777A22D-AE7F-43AB-81D6-0B9687CDE10E}" destId="{0E4A852A-8D13-483D-A110-5EBB981821A5}" srcOrd="0" destOrd="0" presId="urn:microsoft.com/office/officeart/2005/8/layout/hierarchy4"/>
    <dgm:cxn modelId="{00DB7226-BC16-4E0D-8128-C01DBC8CB473}" srcId="{4777A22D-AE7F-43AB-81D6-0B9687CDE10E}" destId="{5D2E0CF4-51AE-447A-A383-8E3DFDE49C2C}" srcOrd="2" destOrd="0" parTransId="{B6A1A8F5-FBB7-4EED-9CE2-460FFC4B5B51}" sibTransId="{F9251711-88F0-45DE-A062-F31EF2541794}"/>
    <dgm:cxn modelId="{2914189D-82F8-4371-8988-F9C1561658E1}" type="presOf" srcId="{4D849B72-C094-4A3F-A5A3-5F1378788DA4}" destId="{2D46562A-9713-4EFC-9923-4A5F3751141F}" srcOrd="0" destOrd="0" presId="urn:microsoft.com/office/officeart/2005/8/layout/hierarchy4"/>
    <dgm:cxn modelId="{1F191A45-08C7-4819-B071-917A2679F99E}" type="presOf" srcId="{C067891E-DE13-4EE3-9591-874443825086}" destId="{BC21F6BD-C958-48E2-BB48-8BC6AC70EAA5}" srcOrd="0" destOrd="0" presId="urn:microsoft.com/office/officeart/2005/8/layout/hierarchy4"/>
    <dgm:cxn modelId="{E52DF1E2-6989-46FD-B29C-6DA21BB8F0E8}" type="presParOf" srcId="{0E4A852A-8D13-483D-A110-5EBB981821A5}" destId="{4FCE270C-4616-4C63-B655-21B2F15A2341}" srcOrd="0" destOrd="0" presId="urn:microsoft.com/office/officeart/2005/8/layout/hierarchy4"/>
    <dgm:cxn modelId="{6B928561-F569-4E2F-857E-7D71208D114C}" type="presParOf" srcId="{4FCE270C-4616-4C63-B655-21B2F15A2341}" destId="{2D46562A-9713-4EFC-9923-4A5F3751141F}" srcOrd="0" destOrd="0" presId="urn:microsoft.com/office/officeart/2005/8/layout/hierarchy4"/>
    <dgm:cxn modelId="{50B8358F-5FF7-4ED7-AEA4-11C0629C7B0F}" type="presParOf" srcId="{4FCE270C-4616-4C63-B655-21B2F15A2341}" destId="{7EAB03E3-3D31-4045-AC79-DE50C7994EBB}" srcOrd="1" destOrd="0" presId="urn:microsoft.com/office/officeart/2005/8/layout/hierarchy4"/>
    <dgm:cxn modelId="{374278F0-E77F-479B-B08C-41C2D507B29F}" type="presParOf" srcId="{0E4A852A-8D13-483D-A110-5EBB981821A5}" destId="{C5CF5F4A-52AF-401E-8135-4F6910614A81}" srcOrd="1" destOrd="0" presId="urn:microsoft.com/office/officeart/2005/8/layout/hierarchy4"/>
    <dgm:cxn modelId="{951E11F4-25F3-4E15-87CC-343E44788476}" type="presParOf" srcId="{0E4A852A-8D13-483D-A110-5EBB981821A5}" destId="{0504E3B3-6865-4CB0-AD8B-7F3A0DA9E607}" srcOrd="2" destOrd="0" presId="urn:microsoft.com/office/officeart/2005/8/layout/hierarchy4"/>
    <dgm:cxn modelId="{280C4AE9-5B84-46E0-B9C4-45A2C63BC015}" type="presParOf" srcId="{0504E3B3-6865-4CB0-AD8B-7F3A0DA9E607}" destId="{BC21F6BD-C958-48E2-BB48-8BC6AC70EAA5}" srcOrd="0" destOrd="0" presId="urn:microsoft.com/office/officeart/2005/8/layout/hierarchy4"/>
    <dgm:cxn modelId="{67F8D4B9-5C71-45D6-B0CF-017EF10AB6A5}" type="presParOf" srcId="{0504E3B3-6865-4CB0-AD8B-7F3A0DA9E607}" destId="{7A4131AE-45E4-4847-B969-56B72EB1C08F}" srcOrd="1" destOrd="0" presId="urn:microsoft.com/office/officeart/2005/8/layout/hierarchy4"/>
    <dgm:cxn modelId="{73832419-573B-41A5-B818-85379CE3E2A9}" type="presParOf" srcId="{0E4A852A-8D13-483D-A110-5EBB981821A5}" destId="{326EC295-BD6A-4F05-BCE7-86C623AFF94E}" srcOrd="3" destOrd="0" presId="urn:microsoft.com/office/officeart/2005/8/layout/hierarchy4"/>
    <dgm:cxn modelId="{326B4E3F-F3AF-42A5-99A3-64AC01D735FA}" type="presParOf" srcId="{0E4A852A-8D13-483D-A110-5EBB981821A5}" destId="{AE858B2B-9A2C-4471-B605-38168BAE74BD}" srcOrd="4" destOrd="0" presId="urn:microsoft.com/office/officeart/2005/8/layout/hierarchy4"/>
    <dgm:cxn modelId="{F0D30A80-E693-4748-9E10-766162D6D0BE}" type="presParOf" srcId="{AE858B2B-9A2C-4471-B605-38168BAE74BD}" destId="{FEEF6EF2-75E1-41C7-899C-47EB50A901E7}" srcOrd="0" destOrd="0" presId="urn:microsoft.com/office/officeart/2005/8/layout/hierarchy4"/>
    <dgm:cxn modelId="{B4127AC3-9042-4BC2-AAAF-3A7FEB09669E}" type="presParOf" srcId="{AE858B2B-9A2C-4471-B605-38168BAE74BD}" destId="{4F47A5B4-5336-4269-B4D9-19011D1F20CF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C44BF1E-9F6A-4236-B11B-8CD126107731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119351B-2BAB-4ED4-9CFF-DD7A53661CD5}">
      <dgm:prSet phldrT="[Текст]" custT="1"/>
      <dgm:spPr/>
      <dgm:t>
        <a:bodyPr/>
        <a:lstStyle/>
        <a:p>
          <a:pPr marL="0" indent="0" algn="ctr" rtl="0"/>
          <a:r>
            <a:rPr lang="ru-RU" sz="1600" dirty="0" smtClean="0"/>
            <a:t>В Омской области ВМП оказывается                         в 19 лечебных учреждениях, одном федеральном учреждении здравоохранения, в одном лечебном учреждении частной формы собственности </a:t>
          </a:r>
        </a:p>
      </dgm:t>
    </dgm:pt>
    <dgm:pt modelId="{54E75686-12DF-4494-8246-BB7AE147A9ED}" type="sibTrans" cxnId="{33D641A9-C7D3-4F7E-869C-14416A5165E5}">
      <dgm:prSet/>
      <dgm:spPr/>
      <dgm:t>
        <a:bodyPr/>
        <a:lstStyle/>
        <a:p>
          <a:endParaRPr lang="ru-RU" sz="2800"/>
        </a:p>
      </dgm:t>
    </dgm:pt>
    <dgm:pt modelId="{9B48BA30-3787-45B6-9312-8C68870602D3}" type="parTrans" cxnId="{33D641A9-C7D3-4F7E-869C-14416A5165E5}">
      <dgm:prSet/>
      <dgm:spPr/>
      <dgm:t>
        <a:bodyPr/>
        <a:lstStyle/>
        <a:p>
          <a:endParaRPr lang="ru-RU" sz="2800"/>
        </a:p>
      </dgm:t>
    </dgm:pt>
    <dgm:pt modelId="{9078B904-7ABD-42F6-875E-992E8B4687B9}">
      <dgm:prSet phldrT="[Текст]" custT="1"/>
      <dgm:spPr/>
      <dgm:t>
        <a:bodyPr/>
        <a:lstStyle/>
        <a:p>
          <a:pPr marL="0" indent="0" algn="ctr" rtl="0"/>
          <a:r>
            <a:rPr lang="ru-RU" sz="1600" b="1" dirty="0" smtClean="0"/>
            <a:t>2017 год </a:t>
          </a:r>
        </a:p>
        <a:p>
          <a:pPr marL="0" indent="0" algn="ctr" rtl="0"/>
          <a:r>
            <a:rPr lang="ru-RU" sz="1600" dirty="0" smtClean="0"/>
            <a:t>ВМП получили </a:t>
          </a:r>
          <a:r>
            <a:rPr lang="ru-RU" sz="1600" b="1" dirty="0" smtClean="0"/>
            <a:t>11625</a:t>
          </a:r>
          <a:r>
            <a:rPr lang="ru-RU" sz="1600" dirty="0" smtClean="0"/>
            <a:t> жителей Омской области,</a:t>
          </a:r>
        </a:p>
        <a:p>
          <a:pPr marL="0" indent="0" algn="ctr" rtl="0"/>
          <a:r>
            <a:rPr lang="ru-RU" sz="1600" b="1" dirty="0" smtClean="0"/>
            <a:t>2018 год (9 месяцев) </a:t>
          </a:r>
        </a:p>
        <a:p>
          <a:pPr marL="0" indent="0" algn="ctr" rtl="0"/>
          <a:r>
            <a:rPr lang="ru-RU" sz="1600" b="1" dirty="0" smtClean="0"/>
            <a:t>9725 </a:t>
          </a:r>
          <a:r>
            <a:rPr lang="ru-RU" sz="1600" b="0" dirty="0" smtClean="0"/>
            <a:t>человек</a:t>
          </a:r>
        </a:p>
        <a:p>
          <a:pPr marL="0" indent="0" algn="l" rtl="0"/>
          <a:endParaRPr lang="ru-RU" sz="1600" dirty="0"/>
        </a:p>
      </dgm:t>
    </dgm:pt>
    <dgm:pt modelId="{C4E2E0BF-F6B5-44D0-87C3-E33D37263FFF}" type="sibTrans" cxnId="{0FC7E172-3F3E-421C-84F6-E685C139DF3B}">
      <dgm:prSet/>
      <dgm:spPr/>
      <dgm:t>
        <a:bodyPr/>
        <a:lstStyle/>
        <a:p>
          <a:endParaRPr lang="ru-RU" sz="2800"/>
        </a:p>
      </dgm:t>
    </dgm:pt>
    <dgm:pt modelId="{8F3D1962-1246-4359-81D7-F2300BBBB107}" type="parTrans" cxnId="{0FC7E172-3F3E-421C-84F6-E685C139DF3B}">
      <dgm:prSet/>
      <dgm:spPr/>
      <dgm:t>
        <a:bodyPr/>
        <a:lstStyle/>
        <a:p>
          <a:endParaRPr lang="ru-RU" sz="2800"/>
        </a:p>
      </dgm:t>
    </dgm:pt>
    <dgm:pt modelId="{8E52ED85-74EE-447F-88B9-A5A11EEF5AE6}">
      <dgm:prSet phldrT="[Текст]" custT="1"/>
      <dgm:spPr/>
      <dgm:t>
        <a:bodyPr/>
        <a:lstStyle/>
        <a:p>
          <a:pPr mar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dirty="0" smtClean="0"/>
            <a:t>«сердечно-сосудистая хирургия» - 723 человека (2017 год - 705 чел.)</a:t>
          </a:r>
        </a:p>
        <a:p>
          <a:pPr mar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dirty="0" smtClean="0"/>
            <a:t>«травматология и ортопедия» - 239 человек (2017 год - 267 чел.)</a:t>
          </a:r>
        </a:p>
        <a:p>
          <a:pPr mar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dirty="0" smtClean="0"/>
            <a:t>«нейрохирургия» - 205 человек </a:t>
          </a:r>
        </a:p>
        <a:p>
          <a:pPr mar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dirty="0" smtClean="0"/>
            <a:t>(2017 год - 199 чел.)</a:t>
          </a:r>
        </a:p>
        <a:p>
          <a:pPr mar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dirty="0" smtClean="0"/>
            <a:t>«онкология» -  139 человек (2017 год - 150 чел.)</a:t>
          </a:r>
        </a:p>
        <a:p>
          <a:pPr mar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dirty="0" smtClean="0"/>
            <a:t>«педиатрия» - 155 детей (2017 год - 101 чел.)</a:t>
          </a:r>
        </a:p>
      </dgm:t>
    </dgm:pt>
    <dgm:pt modelId="{093AD7E3-8DC8-401C-9C37-7FCF0BE83C30}" type="sibTrans" cxnId="{21AB8F06-A408-46B7-85B1-1776C366236A}">
      <dgm:prSet/>
      <dgm:spPr/>
      <dgm:t>
        <a:bodyPr/>
        <a:lstStyle/>
        <a:p>
          <a:endParaRPr lang="ru-RU" sz="2800"/>
        </a:p>
      </dgm:t>
    </dgm:pt>
    <dgm:pt modelId="{93666650-FE9C-4EAD-943D-ED139A00C4E0}" type="parTrans" cxnId="{21AB8F06-A408-46B7-85B1-1776C366236A}">
      <dgm:prSet/>
      <dgm:spPr/>
      <dgm:t>
        <a:bodyPr/>
        <a:lstStyle/>
        <a:p>
          <a:endParaRPr lang="ru-RU" sz="2800"/>
        </a:p>
      </dgm:t>
    </dgm:pt>
    <dgm:pt modelId="{2B34D480-F38A-4EB1-ABB5-7641FA904B56}" type="pres">
      <dgm:prSet presAssocID="{DC44BF1E-9F6A-4236-B11B-8CD12610773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0232E1E-EEB5-49F9-9DF7-DE0578ECDFB0}" type="pres">
      <dgm:prSet presAssocID="{4119351B-2BAB-4ED4-9CFF-DD7A53661CD5}" presName="composite" presStyleCnt="0"/>
      <dgm:spPr/>
    </dgm:pt>
    <dgm:pt modelId="{1473FA32-9B96-476E-BCD6-099AFBDE5BD2}" type="pres">
      <dgm:prSet presAssocID="{4119351B-2BAB-4ED4-9CFF-DD7A53661CD5}" presName="rect1" presStyleLbl="trAlignAcc1" presStyleIdx="0" presStyleCnt="3" custScaleX="154338" custScaleY="95958" custLinFactNeighborX="8959" custLinFactNeighborY="-122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11536D-A6E3-4983-9BF3-6A74B0DF3016}" type="pres">
      <dgm:prSet presAssocID="{4119351B-2BAB-4ED4-9CFF-DD7A53661CD5}" presName="rect2" presStyleLbl="fgImgPlace1" presStyleIdx="0" presStyleCnt="3" custLinFactX="-100000" custLinFactNeighborX="-107053" custLinFactNeighborY="-3479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A057B1DE-68A0-4124-9FD0-BB66F82F2DB6}" type="pres">
      <dgm:prSet presAssocID="{54E75686-12DF-4494-8246-BB7AE147A9ED}" presName="sibTrans" presStyleCnt="0"/>
      <dgm:spPr/>
    </dgm:pt>
    <dgm:pt modelId="{BC7C72CE-C111-4E71-9E1A-83FD69827284}" type="pres">
      <dgm:prSet presAssocID="{8E52ED85-74EE-447F-88B9-A5A11EEF5AE6}" presName="composite" presStyleCnt="0"/>
      <dgm:spPr/>
    </dgm:pt>
    <dgm:pt modelId="{97EA0E4D-3D49-4460-9E52-F0BA03B986BB}" type="pres">
      <dgm:prSet presAssocID="{8E52ED85-74EE-447F-88B9-A5A11EEF5AE6}" presName="rect1" presStyleLbl="trAlignAcc1" presStyleIdx="1" presStyleCnt="3" custScaleX="156641" custScaleY="196863" custLinFactY="46599" custLinFactNeighborX="16628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D9EA51-54F6-43A5-93EC-7334D2532146}" type="pres">
      <dgm:prSet presAssocID="{8E52ED85-74EE-447F-88B9-A5A11EEF5AE6}" presName="rect2" presStyleLbl="fgImgPlace1" presStyleIdx="1" presStyleCnt="3" custLinFactX="-98585" custLinFactNeighborX="-100000" custLinFactNeighborY="-285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067A7DF-8B02-4CAD-9C6A-39F138BB6485}" type="pres">
      <dgm:prSet presAssocID="{093AD7E3-8DC8-401C-9C37-7FCF0BE83C30}" presName="sibTrans" presStyleCnt="0"/>
      <dgm:spPr/>
    </dgm:pt>
    <dgm:pt modelId="{CEA0DEFE-4F3A-4CAF-96FF-F5988A3319A0}" type="pres">
      <dgm:prSet presAssocID="{9078B904-7ABD-42F6-875E-992E8B4687B9}" presName="composite" presStyleCnt="0"/>
      <dgm:spPr/>
    </dgm:pt>
    <dgm:pt modelId="{325B0E64-579E-48EF-8F88-3AAE43E4FE46}" type="pres">
      <dgm:prSet presAssocID="{9078B904-7ABD-42F6-875E-992E8B4687B9}" presName="rect1" presStyleLbl="trAlignAcc1" presStyleIdx="2" presStyleCnt="3" custScaleX="168325" custScaleY="148261" custLinFactY="-100000" custLinFactNeighborX="13987" custLinFactNeighborY="-1205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75AE1D-7B93-47EE-86B9-571AC713BF3E}" type="pres">
      <dgm:prSet presAssocID="{9078B904-7ABD-42F6-875E-992E8B4687B9}" presName="rect2" presStyleLbl="fgImgPlace1" presStyleIdx="2" presStyleCnt="3" custLinFactX="-98870" custLinFactNeighborX="-100000" custLinFactNeighborY="4379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</dgm:ptLst>
  <dgm:cxnLst>
    <dgm:cxn modelId="{0FC7E172-3F3E-421C-84F6-E685C139DF3B}" srcId="{DC44BF1E-9F6A-4236-B11B-8CD126107731}" destId="{9078B904-7ABD-42F6-875E-992E8B4687B9}" srcOrd="2" destOrd="0" parTransId="{8F3D1962-1246-4359-81D7-F2300BBBB107}" sibTransId="{C4E2E0BF-F6B5-44D0-87C3-E33D37263FFF}"/>
    <dgm:cxn modelId="{ADBFD03A-EF0C-41B8-833B-0D1F520489C0}" type="presOf" srcId="{8E52ED85-74EE-447F-88B9-A5A11EEF5AE6}" destId="{97EA0E4D-3D49-4460-9E52-F0BA03B986BB}" srcOrd="0" destOrd="0" presId="urn:microsoft.com/office/officeart/2008/layout/PictureStrips"/>
    <dgm:cxn modelId="{33D641A9-C7D3-4F7E-869C-14416A5165E5}" srcId="{DC44BF1E-9F6A-4236-B11B-8CD126107731}" destId="{4119351B-2BAB-4ED4-9CFF-DD7A53661CD5}" srcOrd="0" destOrd="0" parTransId="{9B48BA30-3787-45B6-9312-8C68870602D3}" sibTransId="{54E75686-12DF-4494-8246-BB7AE147A9ED}"/>
    <dgm:cxn modelId="{76FD35E7-5953-4544-9CBD-36AB779AAC52}" type="presOf" srcId="{4119351B-2BAB-4ED4-9CFF-DD7A53661CD5}" destId="{1473FA32-9B96-476E-BCD6-099AFBDE5BD2}" srcOrd="0" destOrd="0" presId="urn:microsoft.com/office/officeart/2008/layout/PictureStrips"/>
    <dgm:cxn modelId="{D2881433-2BDB-49B5-AC2A-CBABD9290677}" type="presOf" srcId="{9078B904-7ABD-42F6-875E-992E8B4687B9}" destId="{325B0E64-579E-48EF-8F88-3AAE43E4FE46}" srcOrd="0" destOrd="0" presId="urn:microsoft.com/office/officeart/2008/layout/PictureStrips"/>
    <dgm:cxn modelId="{21AB8F06-A408-46B7-85B1-1776C366236A}" srcId="{DC44BF1E-9F6A-4236-B11B-8CD126107731}" destId="{8E52ED85-74EE-447F-88B9-A5A11EEF5AE6}" srcOrd="1" destOrd="0" parTransId="{93666650-FE9C-4EAD-943D-ED139A00C4E0}" sibTransId="{093AD7E3-8DC8-401C-9C37-7FCF0BE83C30}"/>
    <dgm:cxn modelId="{634D9177-500D-4C34-96F3-3872BFC74FA1}" type="presOf" srcId="{DC44BF1E-9F6A-4236-B11B-8CD126107731}" destId="{2B34D480-F38A-4EB1-ABB5-7641FA904B56}" srcOrd="0" destOrd="0" presId="urn:microsoft.com/office/officeart/2008/layout/PictureStrips"/>
    <dgm:cxn modelId="{5C4A1296-A32F-47FB-B47C-9553EA94FE2B}" type="presParOf" srcId="{2B34D480-F38A-4EB1-ABB5-7641FA904B56}" destId="{30232E1E-EEB5-49F9-9DF7-DE0578ECDFB0}" srcOrd="0" destOrd="0" presId="urn:microsoft.com/office/officeart/2008/layout/PictureStrips"/>
    <dgm:cxn modelId="{E7DB7E5F-1777-43F1-B5F4-F4523876391E}" type="presParOf" srcId="{30232E1E-EEB5-49F9-9DF7-DE0578ECDFB0}" destId="{1473FA32-9B96-476E-BCD6-099AFBDE5BD2}" srcOrd="0" destOrd="0" presId="urn:microsoft.com/office/officeart/2008/layout/PictureStrips"/>
    <dgm:cxn modelId="{18988633-F1D8-480E-8686-871A9EC55CDE}" type="presParOf" srcId="{30232E1E-EEB5-49F9-9DF7-DE0578ECDFB0}" destId="{0C11536D-A6E3-4983-9BF3-6A74B0DF3016}" srcOrd="1" destOrd="0" presId="urn:microsoft.com/office/officeart/2008/layout/PictureStrips"/>
    <dgm:cxn modelId="{52579845-1A26-4B6B-9A4A-0A375E23CF1A}" type="presParOf" srcId="{2B34D480-F38A-4EB1-ABB5-7641FA904B56}" destId="{A057B1DE-68A0-4124-9FD0-BB66F82F2DB6}" srcOrd="1" destOrd="0" presId="urn:microsoft.com/office/officeart/2008/layout/PictureStrips"/>
    <dgm:cxn modelId="{4C84941C-AD6E-48E3-BD92-09FB49B2D64A}" type="presParOf" srcId="{2B34D480-F38A-4EB1-ABB5-7641FA904B56}" destId="{BC7C72CE-C111-4E71-9E1A-83FD69827284}" srcOrd="2" destOrd="0" presId="urn:microsoft.com/office/officeart/2008/layout/PictureStrips"/>
    <dgm:cxn modelId="{EDF4A0E2-D11D-44F5-89EA-61003BAF6CF0}" type="presParOf" srcId="{BC7C72CE-C111-4E71-9E1A-83FD69827284}" destId="{97EA0E4D-3D49-4460-9E52-F0BA03B986BB}" srcOrd="0" destOrd="0" presId="urn:microsoft.com/office/officeart/2008/layout/PictureStrips"/>
    <dgm:cxn modelId="{2EDF4D3E-67F5-4C2D-A33B-95EAE39906AC}" type="presParOf" srcId="{BC7C72CE-C111-4E71-9E1A-83FD69827284}" destId="{A9D9EA51-54F6-43A5-93EC-7334D2532146}" srcOrd="1" destOrd="0" presId="urn:microsoft.com/office/officeart/2008/layout/PictureStrips"/>
    <dgm:cxn modelId="{B4565CF3-563B-4025-A187-754CC5E07F8E}" type="presParOf" srcId="{2B34D480-F38A-4EB1-ABB5-7641FA904B56}" destId="{0067A7DF-8B02-4CAD-9C6A-39F138BB6485}" srcOrd="3" destOrd="0" presId="urn:microsoft.com/office/officeart/2008/layout/PictureStrips"/>
    <dgm:cxn modelId="{89FEE319-C5FE-4893-8363-AE6A99CDE1EA}" type="presParOf" srcId="{2B34D480-F38A-4EB1-ABB5-7641FA904B56}" destId="{CEA0DEFE-4F3A-4CAF-96FF-F5988A3319A0}" srcOrd="4" destOrd="0" presId="urn:microsoft.com/office/officeart/2008/layout/PictureStrips"/>
    <dgm:cxn modelId="{64F8DECF-325C-4464-99A4-6F86E30311CD}" type="presParOf" srcId="{CEA0DEFE-4F3A-4CAF-96FF-F5988A3319A0}" destId="{325B0E64-579E-48EF-8F88-3AAE43E4FE46}" srcOrd="0" destOrd="0" presId="urn:microsoft.com/office/officeart/2008/layout/PictureStrips"/>
    <dgm:cxn modelId="{216B3C8F-BCBB-4386-8B76-E06AFB4BD797}" type="presParOf" srcId="{CEA0DEFE-4F3A-4CAF-96FF-F5988A3319A0}" destId="{1875AE1D-7B93-47EE-86B9-571AC713BF3E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5E8B375-2023-44A0-8438-A69B9E57073A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3AAC9D0-8CB9-43FA-91DD-3E18514688F3}">
      <dgm:prSet phldrT="[Текст]"/>
      <dgm:spPr>
        <a:solidFill>
          <a:schemeClr val="accent6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dirty="0" smtClean="0">
              <a:solidFill>
                <a:schemeClr val="bg2"/>
              </a:solidFill>
            </a:rPr>
            <a:t>Распоряжение Правительства Российской Федерации от 3 марта 2018 года</a:t>
          </a:r>
        </a:p>
        <a:p>
          <a:r>
            <a:rPr lang="ru-RU" dirty="0" smtClean="0">
              <a:solidFill>
                <a:schemeClr val="bg2"/>
              </a:solidFill>
            </a:rPr>
            <a:t> № 369</a:t>
          </a:r>
          <a:endParaRPr lang="ru-RU" dirty="0">
            <a:solidFill>
              <a:schemeClr val="bg2"/>
            </a:solidFill>
          </a:endParaRPr>
        </a:p>
      </dgm:t>
    </dgm:pt>
    <dgm:pt modelId="{AD10D2E4-4A98-4573-9375-1805D0E3F940}" type="sibTrans" cxnId="{1820C87A-EB9E-482E-A8CE-56B61866CF73}">
      <dgm:prSet/>
      <dgm:spPr/>
      <dgm:t>
        <a:bodyPr/>
        <a:lstStyle/>
        <a:p>
          <a:endParaRPr lang="ru-RU"/>
        </a:p>
      </dgm:t>
    </dgm:pt>
    <dgm:pt modelId="{E76C12CA-5347-462B-B865-330B9850FCDB}" type="parTrans" cxnId="{1820C87A-EB9E-482E-A8CE-56B61866CF73}">
      <dgm:prSet/>
      <dgm:spPr/>
      <dgm:t>
        <a:bodyPr/>
        <a:lstStyle/>
        <a:p>
          <a:endParaRPr lang="ru-RU"/>
        </a:p>
      </dgm:t>
    </dgm:pt>
    <dgm:pt modelId="{AB7C29F3-6B6E-4DF7-BE78-C80FA1E7B1B3}" type="pres">
      <dgm:prSet presAssocID="{D5E8B375-2023-44A0-8438-A69B9E57073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AFD770A-885F-40FA-AFED-CAD9982ECE2C}" type="pres">
      <dgm:prSet presAssocID="{73AAC9D0-8CB9-43FA-91DD-3E18514688F3}" presName="node" presStyleLbl="node1" presStyleIdx="0" presStyleCnt="1" custAng="0" custScaleY="152944" custLinFactNeighborX="391" custLinFactNeighborY="-200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20C87A-EB9E-482E-A8CE-56B61866CF73}" srcId="{D5E8B375-2023-44A0-8438-A69B9E57073A}" destId="{73AAC9D0-8CB9-43FA-91DD-3E18514688F3}" srcOrd="0" destOrd="0" parTransId="{E76C12CA-5347-462B-B865-330B9850FCDB}" sibTransId="{AD10D2E4-4A98-4573-9375-1805D0E3F940}"/>
    <dgm:cxn modelId="{893A8CC5-75B1-4340-B6FF-06A9CC4C4374}" type="presOf" srcId="{73AAC9D0-8CB9-43FA-91DD-3E18514688F3}" destId="{0AFD770A-885F-40FA-AFED-CAD9982ECE2C}" srcOrd="0" destOrd="0" presId="urn:microsoft.com/office/officeart/2005/8/layout/default"/>
    <dgm:cxn modelId="{A2DB194C-FA94-4527-8116-13D93CF2D83D}" type="presOf" srcId="{D5E8B375-2023-44A0-8438-A69B9E57073A}" destId="{AB7C29F3-6B6E-4DF7-BE78-C80FA1E7B1B3}" srcOrd="0" destOrd="0" presId="urn:microsoft.com/office/officeart/2005/8/layout/default"/>
    <dgm:cxn modelId="{57F5DF3E-252D-412F-B6D4-9A173C9DD1AE}" type="presParOf" srcId="{AB7C29F3-6B6E-4DF7-BE78-C80FA1E7B1B3}" destId="{0AFD770A-885F-40FA-AFED-CAD9982ECE2C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8D493BB-ECC0-4F21-85FE-E29D751BA03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F7ED67F-282F-4A58-941A-F4CC03E8476C}">
      <dgm:prSet phldrT="[Текст]"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algn="just"/>
          <a:r>
            <a:rPr lang="ru-RU" sz="1600" dirty="0" smtClean="0">
              <a:latin typeface="+mn-lt"/>
            </a:rPr>
            <a:t>В рамках государственной программы Омской области «Развитие здравоохранения Омской области»  в 2018 году проводится поставка, монтаж, оснащение, пуско-наладочные работы </a:t>
          </a:r>
          <a:r>
            <a:rPr lang="ru-RU" sz="1600" b="1" dirty="0" smtClean="0">
              <a:latin typeface="+mn-lt"/>
            </a:rPr>
            <a:t>11 фельдшерско-акушерских пунктов </a:t>
          </a:r>
          <a:r>
            <a:rPr lang="ru-RU" sz="1600" b="0" dirty="0" smtClean="0">
              <a:latin typeface="+mn-lt"/>
            </a:rPr>
            <a:t>за счет областного бюджета </a:t>
          </a:r>
          <a:r>
            <a:rPr lang="ru-RU" sz="1600" b="0" i="1" dirty="0" smtClean="0">
              <a:latin typeface="+mn-lt"/>
            </a:rPr>
            <a:t>(76,9 миллионов рублей</a:t>
          </a:r>
          <a:r>
            <a:rPr lang="ru-RU" sz="1600" b="0" dirty="0" smtClean="0">
              <a:latin typeface="+mn-lt"/>
            </a:rPr>
            <a:t>). </a:t>
          </a:r>
          <a:endParaRPr lang="ru-RU" sz="1600" b="0" dirty="0">
            <a:latin typeface="+mn-lt"/>
            <a:cs typeface="Times New Roman" panose="02020603050405020304" pitchFamily="18" charset="0"/>
          </a:endParaRPr>
        </a:p>
      </dgm:t>
    </dgm:pt>
    <dgm:pt modelId="{8EF506D1-5F4B-4A6E-9FF8-3BFAD2A9B667}" type="parTrans" cxnId="{B2CB8D92-1730-4675-BC7B-010EB210BC72}">
      <dgm:prSet/>
      <dgm:spPr/>
      <dgm:t>
        <a:bodyPr/>
        <a:lstStyle/>
        <a:p>
          <a:endParaRPr lang="ru-RU"/>
        </a:p>
      </dgm:t>
    </dgm:pt>
    <dgm:pt modelId="{DEE60C1F-3EB9-40EB-A3BE-D7C809B03B94}" type="sibTrans" cxnId="{B2CB8D92-1730-4675-BC7B-010EB210BC72}">
      <dgm:prSet/>
      <dgm:spPr/>
      <dgm:t>
        <a:bodyPr/>
        <a:lstStyle/>
        <a:p>
          <a:endParaRPr lang="ru-RU"/>
        </a:p>
      </dgm:t>
    </dgm:pt>
    <dgm:pt modelId="{DAA463B9-EF68-4A66-9EA3-1C9C980BB62E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0" dirty="0" smtClean="0">
              <a:solidFill>
                <a:schemeClr val="tx2">
                  <a:lumMod val="50000"/>
                </a:schemeClr>
              </a:solidFill>
              <a:latin typeface="+mn-lt"/>
              <a:cs typeface="Times New Roman" panose="02020603050405020304" pitchFamily="18" charset="0"/>
            </a:rPr>
            <a:t>Государственной программой Омской области «Развитие сельского хозяйства и регулирование рынков сельскохозяйственной продукции сырья и продовольствия Омской области» в 2018 году  возводится 3 </a:t>
          </a:r>
          <a:r>
            <a:rPr lang="ru-RU" sz="1600" b="0" dirty="0" err="1" smtClean="0">
              <a:solidFill>
                <a:schemeClr val="tx2">
                  <a:lumMod val="50000"/>
                </a:schemeClr>
              </a:solidFill>
              <a:latin typeface="+mn-lt"/>
              <a:cs typeface="Times New Roman" panose="02020603050405020304" pitchFamily="18" charset="0"/>
            </a:rPr>
            <a:t>ФАПа</a:t>
          </a:r>
          <a:r>
            <a:rPr lang="ru-RU" sz="1600" b="0" dirty="0" smtClean="0">
              <a:solidFill>
                <a:schemeClr val="tx2">
                  <a:lumMod val="50000"/>
                </a:schemeClr>
              </a:solidFill>
              <a:latin typeface="+mn-lt"/>
              <a:cs typeface="Times New Roman" panose="02020603050405020304" pitchFamily="18" charset="0"/>
            </a:rPr>
            <a:t>.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dirty="0" smtClean="0">
              <a:solidFill>
                <a:schemeClr val="tx2">
                  <a:lumMod val="50000"/>
                </a:schemeClr>
              </a:solidFill>
              <a:latin typeface="+mn-lt"/>
            </a:rPr>
            <a:t>В рамках реализации проекта «Развитие первичной медико-санитарной помощи  приобретено 13</a:t>
          </a:r>
          <a:r>
            <a:rPr lang="ru-RU" sz="1600" b="1" dirty="0" smtClean="0">
              <a:solidFill>
                <a:schemeClr val="tx2">
                  <a:lumMod val="50000"/>
                </a:schemeClr>
              </a:solidFill>
              <a:latin typeface="+mn-lt"/>
            </a:rPr>
            <a:t> </a:t>
          </a:r>
          <a:r>
            <a:rPr lang="ru-RU" sz="1600" b="0" dirty="0" smtClean="0">
              <a:solidFill>
                <a:schemeClr val="tx2">
                  <a:lumMod val="50000"/>
                </a:schemeClr>
              </a:solidFill>
              <a:latin typeface="+mn-lt"/>
            </a:rPr>
            <a:t>ФАП (федеральный бюджет). </a:t>
          </a:r>
          <a:endParaRPr lang="ru-RU" sz="1600" b="0" dirty="0">
            <a:solidFill>
              <a:schemeClr val="tx2">
                <a:lumMod val="50000"/>
              </a:schemeClr>
            </a:solidFill>
            <a:latin typeface="+mn-lt"/>
            <a:cs typeface="Times New Roman" panose="02020603050405020304" pitchFamily="18" charset="0"/>
          </a:endParaRPr>
        </a:p>
      </dgm:t>
    </dgm:pt>
    <dgm:pt modelId="{9FCD44EF-5BDD-4551-ACD2-F803FDBF7D8F}" type="sibTrans" cxnId="{EB5CF8F2-3A8F-4CFC-B94E-FAA72FFDA78C}">
      <dgm:prSet/>
      <dgm:spPr/>
      <dgm:t>
        <a:bodyPr/>
        <a:lstStyle/>
        <a:p>
          <a:endParaRPr lang="ru-RU"/>
        </a:p>
      </dgm:t>
    </dgm:pt>
    <dgm:pt modelId="{5EAF19CA-F242-43D9-8509-B7B942853749}" type="parTrans" cxnId="{EB5CF8F2-3A8F-4CFC-B94E-FAA72FFDA78C}">
      <dgm:prSet/>
      <dgm:spPr/>
      <dgm:t>
        <a:bodyPr/>
        <a:lstStyle/>
        <a:p>
          <a:endParaRPr lang="ru-RU"/>
        </a:p>
      </dgm:t>
    </dgm:pt>
    <dgm:pt modelId="{8B4EA7E9-BCA1-4A1C-A129-BE24E49371FC}" type="pres">
      <dgm:prSet presAssocID="{58D493BB-ECC0-4F21-85FE-E29D751BA03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6816489-B37C-4E86-B2AF-2D7300CF59DD}" type="pres">
      <dgm:prSet presAssocID="{1F7ED67F-282F-4A58-941A-F4CC03E8476C}" presName="parentLin" presStyleCnt="0"/>
      <dgm:spPr/>
    </dgm:pt>
    <dgm:pt modelId="{3CA55A16-D09B-4CAD-B536-964C5AC71C66}" type="pres">
      <dgm:prSet presAssocID="{1F7ED67F-282F-4A58-941A-F4CC03E8476C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F478856D-CD67-48DC-AAE7-EB26314D85BF}" type="pres">
      <dgm:prSet presAssocID="{1F7ED67F-282F-4A58-941A-F4CC03E8476C}" presName="parentText" presStyleLbl="node1" presStyleIdx="0" presStyleCnt="2" custScaleX="106080" custScaleY="217565" custLinFactX="22433" custLinFactNeighborX="100000" custLinFactNeighborY="-416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12E879-FCD6-4097-A0A6-973E4D0F41E9}" type="pres">
      <dgm:prSet presAssocID="{1F7ED67F-282F-4A58-941A-F4CC03E8476C}" presName="negativeSpace" presStyleCnt="0"/>
      <dgm:spPr/>
    </dgm:pt>
    <dgm:pt modelId="{0D70A6BB-28F7-4113-8679-BCB5F0D43D0C}" type="pres">
      <dgm:prSet presAssocID="{1F7ED67F-282F-4A58-941A-F4CC03E8476C}" presName="childText" presStyleLbl="conFgAcc1" presStyleIdx="0" presStyleCnt="2">
        <dgm:presLayoutVars>
          <dgm:bulletEnabled val="1"/>
        </dgm:presLayoutVars>
      </dgm:prSet>
      <dgm:spPr/>
    </dgm:pt>
    <dgm:pt modelId="{BFCBFF79-0D4F-4481-8B24-2E007A81E14A}" type="pres">
      <dgm:prSet presAssocID="{DEE60C1F-3EB9-40EB-A3BE-D7C809B03B94}" presName="spaceBetweenRectangles" presStyleCnt="0"/>
      <dgm:spPr/>
    </dgm:pt>
    <dgm:pt modelId="{5ACF644B-7D48-4016-A6FD-FED62D5C1B6E}" type="pres">
      <dgm:prSet presAssocID="{DAA463B9-EF68-4A66-9EA3-1C9C980BB62E}" presName="parentLin" presStyleCnt="0"/>
      <dgm:spPr/>
    </dgm:pt>
    <dgm:pt modelId="{EE16CD1A-F443-4686-8667-140FCE5C05C6}" type="pres">
      <dgm:prSet presAssocID="{DAA463B9-EF68-4A66-9EA3-1C9C980BB62E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AE73F73B-326A-41EE-B4B9-6DB801326285}" type="pres">
      <dgm:prSet presAssocID="{DAA463B9-EF68-4A66-9EA3-1C9C980BB62E}" presName="parentText" presStyleLbl="node1" presStyleIdx="1" presStyleCnt="2" custAng="0" custScaleX="101550" custScaleY="212293" custLinFactX="26469" custLinFactNeighborX="100000" custLinFactNeighborY="-2036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D3B937-122F-4BC8-85F0-8813BFEABE2F}" type="pres">
      <dgm:prSet presAssocID="{DAA463B9-EF68-4A66-9EA3-1C9C980BB62E}" presName="negativeSpace" presStyleCnt="0"/>
      <dgm:spPr/>
    </dgm:pt>
    <dgm:pt modelId="{8304ABC7-3F77-48D5-A24E-989105FD36CC}" type="pres">
      <dgm:prSet presAssocID="{DAA463B9-EF68-4A66-9EA3-1C9C980BB62E}" presName="childText" presStyleLbl="conFgAcc1" presStyleIdx="1" presStyleCnt="2" custLinFactNeighborY="114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5E87738-C7B4-4918-9F04-364C0E2F38C6}" type="presOf" srcId="{DAA463B9-EF68-4A66-9EA3-1C9C980BB62E}" destId="{EE16CD1A-F443-4686-8667-140FCE5C05C6}" srcOrd="0" destOrd="0" presId="urn:microsoft.com/office/officeart/2005/8/layout/list1"/>
    <dgm:cxn modelId="{FFF031AD-5BF8-4346-B42D-9097BED93F24}" type="presOf" srcId="{1F7ED67F-282F-4A58-941A-F4CC03E8476C}" destId="{3CA55A16-D09B-4CAD-B536-964C5AC71C66}" srcOrd="0" destOrd="0" presId="urn:microsoft.com/office/officeart/2005/8/layout/list1"/>
    <dgm:cxn modelId="{552EE3B3-B53F-4AEF-A0C5-0CE074F0AFC9}" type="presOf" srcId="{DAA463B9-EF68-4A66-9EA3-1C9C980BB62E}" destId="{AE73F73B-326A-41EE-B4B9-6DB801326285}" srcOrd="1" destOrd="0" presId="urn:microsoft.com/office/officeart/2005/8/layout/list1"/>
    <dgm:cxn modelId="{B2CB8D92-1730-4675-BC7B-010EB210BC72}" srcId="{58D493BB-ECC0-4F21-85FE-E29D751BA035}" destId="{1F7ED67F-282F-4A58-941A-F4CC03E8476C}" srcOrd="0" destOrd="0" parTransId="{8EF506D1-5F4B-4A6E-9FF8-3BFAD2A9B667}" sibTransId="{DEE60C1F-3EB9-40EB-A3BE-D7C809B03B94}"/>
    <dgm:cxn modelId="{EE40D556-7944-4512-8C8C-DDB4834E7B01}" type="presOf" srcId="{1F7ED67F-282F-4A58-941A-F4CC03E8476C}" destId="{F478856D-CD67-48DC-AAE7-EB26314D85BF}" srcOrd="1" destOrd="0" presId="urn:microsoft.com/office/officeart/2005/8/layout/list1"/>
    <dgm:cxn modelId="{19464060-6B11-412B-9006-0A692F2C7E7B}" type="presOf" srcId="{58D493BB-ECC0-4F21-85FE-E29D751BA035}" destId="{8B4EA7E9-BCA1-4A1C-A129-BE24E49371FC}" srcOrd="0" destOrd="0" presId="urn:microsoft.com/office/officeart/2005/8/layout/list1"/>
    <dgm:cxn modelId="{EB5CF8F2-3A8F-4CFC-B94E-FAA72FFDA78C}" srcId="{58D493BB-ECC0-4F21-85FE-E29D751BA035}" destId="{DAA463B9-EF68-4A66-9EA3-1C9C980BB62E}" srcOrd="1" destOrd="0" parTransId="{5EAF19CA-F242-43D9-8509-B7B942853749}" sibTransId="{9FCD44EF-5BDD-4551-ACD2-F803FDBF7D8F}"/>
    <dgm:cxn modelId="{DB66FB59-5ED3-4881-A946-67799B3BCF30}" type="presParOf" srcId="{8B4EA7E9-BCA1-4A1C-A129-BE24E49371FC}" destId="{86816489-B37C-4E86-B2AF-2D7300CF59DD}" srcOrd="0" destOrd="0" presId="urn:microsoft.com/office/officeart/2005/8/layout/list1"/>
    <dgm:cxn modelId="{6CE952C3-A217-4296-AF7A-61540B480113}" type="presParOf" srcId="{86816489-B37C-4E86-B2AF-2D7300CF59DD}" destId="{3CA55A16-D09B-4CAD-B536-964C5AC71C66}" srcOrd="0" destOrd="0" presId="urn:microsoft.com/office/officeart/2005/8/layout/list1"/>
    <dgm:cxn modelId="{E19BD3EE-389C-446E-921E-115B2C56AB5A}" type="presParOf" srcId="{86816489-B37C-4E86-B2AF-2D7300CF59DD}" destId="{F478856D-CD67-48DC-AAE7-EB26314D85BF}" srcOrd="1" destOrd="0" presId="urn:microsoft.com/office/officeart/2005/8/layout/list1"/>
    <dgm:cxn modelId="{5C3D6F70-DFC5-47E1-A880-FC6C192078C2}" type="presParOf" srcId="{8B4EA7E9-BCA1-4A1C-A129-BE24E49371FC}" destId="{B312E879-FCD6-4097-A0A6-973E4D0F41E9}" srcOrd="1" destOrd="0" presId="urn:microsoft.com/office/officeart/2005/8/layout/list1"/>
    <dgm:cxn modelId="{BDFD9402-E2DB-4845-9976-8D8776B104BE}" type="presParOf" srcId="{8B4EA7E9-BCA1-4A1C-A129-BE24E49371FC}" destId="{0D70A6BB-28F7-4113-8679-BCB5F0D43D0C}" srcOrd="2" destOrd="0" presId="urn:microsoft.com/office/officeart/2005/8/layout/list1"/>
    <dgm:cxn modelId="{65555E6F-F8D5-4101-ACAD-5BA8D44C88B0}" type="presParOf" srcId="{8B4EA7E9-BCA1-4A1C-A129-BE24E49371FC}" destId="{BFCBFF79-0D4F-4481-8B24-2E007A81E14A}" srcOrd="3" destOrd="0" presId="urn:microsoft.com/office/officeart/2005/8/layout/list1"/>
    <dgm:cxn modelId="{0390C922-3425-44E3-9D34-F4BB5EF2FDC3}" type="presParOf" srcId="{8B4EA7E9-BCA1-4A1C-A129-BE24E49371FC}" destId="{5ACF644B-7D48-4016-A6FD-FED62D5C1B6E}" srcOrd="4" destOrd="0" presId="urn:microsoft.com/office/officeart/2005/8/layout/list1"/>
    <dgm:cxn modelId="{084D7CE7-56D3-4328-9FF4-71784A6B59BA}" type="presParOf" srcId="{5ACF644B-7D48-4016-A6FD-FED62D5C1B6E}" destId="{EE16CD1A-F443-4686-8667-140FCE5C05C6}" srcOrd="0" destOrd="0" presId="urn:microsoft.com/office/officeart/2005/8/layout/list1"/>
    <dgm:cxn modelId="{A1D093D8-97D0-4E8A-A88A-93BC6D6E53E1}" type="presParOf" srcId="{5ACF644B-7D48-4016-A6FD-FED62D5C1B6E}" destId="{AE73F73B-326A-41EE-B4B9-6DB801326285}" srcOrd="1" destOrd="0" presId="urn:microsoft.com/office/officeart/2005/8/layout/list1"/>
    <dgm:cxn modelId="{227F74B4-0529-40D4-A81E-AC86C8E1619B}" type="presParOf" srcId="{8B4EA7E9-BCA1-4A1C-A129-BE24E49371FC}" destId="{8BD3B937-122F-4BC8-85F0-8813BFEABE2F}" srcOrd="5" destOrd="0" presId="urn:microsoft.com/office/officeart/2005/8/layout/list1"/>
    <dgm:cxn modelId="{77FBE115-8EBD-4889-9692-3A71B25A8325}" type="presParOf" srcId="{8B4EA7E9-BCA1-4A1C-A129-BE24E49371FC}" destId="{8304ABC7-3F77-48D5-A24E-989105FD36CC}" srcOrd="6" destOrd="0" presId="urn:microsoft.com/office/officeart/2005/8/layout/list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2726CC-1E77-4B8E-A05C-AE4CEC5D3922}">
      <dsp:nvSpPr>
        <dsp:cNvPr id="0" name=""/>
        <dsp:cNvSpPr/>
      </dsp:nvSpPr>
      <dsp:spPr>
        <a:xfrm>
          <a:off x="0" y="779223"/>
          <a:ext cx="8656327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86C3DE-ADD2-4C18-AA0D-F06E62E9B2A7}">
      <dsp:nvSpPr>
        <dsp:cNvPr id="0" name=""/>
        <dsp:cNvSpPr/>
      </dsp:nvSpPr>
      <dsp:spPr>
        <a:xfrm>
          <a:off x="191874" y="182616"/>
          <a:ext cx="8271617" cy="973481"/>
        </a:xfrm>
        <a:prstGeom prst="roundRect">
          <a:avLst/>
        </a:prstGeom>
        <a:solidFill>
          <a:schemeClr val="accent2">
            <a:lumMod val="40000"/>
            <a:lumOff val="6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9032" tIns="0" rIns="229032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>
              <a:solidFill>
                <a:schemeClr val="tx1"/>
              </a:solidFill>
              <a:latin typeface="Georgia" pitchFamily="18" charset="0"/>
            </a:rPr>
            <a:t>В 2017 году на </a:t>
          </a:r>
          <a:r>
            <a:rPr lang="en-US" sz="1600" b="1" i="0" kern="1200" dirty="0" smtClean="0">
              <a:solidFill>
                <a:schemeClr val="tx1"/>
              </a:solidFill>
              <a:latin typeface="Georgia" pitchFamily="18" charset="0"/>
            </a:rPr>
            <a:t>I</a:t>
          </a:r>
          <a:r>
            <a:rPr lang="ru-RU" sz="1600" b="1" i="0" kern="1200" dirty="0" smtClean="0">
              <a:solidFill>
                <a:schemeClr val="tx1"/>
              </a:solidFill>
              <a:latin typeface="Georgia" pitchFamily="18" charset="0"/>
            </a:rPr>
            <a:t> этапе диспансеризации было осмотрено </a:t>
          </a:r>
          <a:br>
            <a:rPr lang="ru-RU" sz="1600" b="1" i="0" kern="1200" dirty="0" smtClean="0">
              <a:solidFill>
                <a:schemeClr val="tx1"/>
              </a:solidFill>
              <a:latin typeface="Georgia" pitchFamily="18" charset="0"/>
            </a:rPr>
          </a:br>
          <a:r>
            <a:rPr lang="ru-RU" sz="1600" b="1" kern="1200" dirty="0" smtClean="0">
              <a:solidFill>
                <a:schemeClr val="tx1"/>
              </a:solidFill>
            </a:rPr>
            <a:t>371  465 </a:t>
          </a:r>
          <a:r>
            <a:rPr lang="ru-RU" sz="1600" b="1" i="0" kern="1200" dirty="0" smtClean="0">
              <a:solidFill>
                <a:schemeClr val="tx1"/>
              </a:solidFill>
              <a:latin typeface="Georgia" pitchFamily="18" charset="0"/>
            </a:rPr>
            <a:t>человек (101,6 % от годового плана).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>
              <a:solidFill>
                <a:schemeClr val="tx1"/>
              </a:solidFill>
              <a:latin typeface="Georgia" pitchFamily="18" charset="0"/>
            </a:rPr>
            <a:t> В 2018 году (11 месяцев) 338 914 человек (98, 2% от годового плана).</a:t>
          </a:r>
          <a:endParaRPr lang="ru-RU" sz="1600" b="1" i="0" kern="1200" dirty="0">
            <a:solidFill>
              <a:schemeClr val="tx1"/>
            </a:solidFill>
            <a:latin typeface="Georgia" pitchFamily="18" charset="0"/>
          </a:endParaRPr>
        </a:p>
      </dsp:txBody>
      <dsp:txXfrm>
        <a:off x="239395" y="230137"/>
        <a:ext cx="8176575" cy="878439"/>
      </dsp:txXfrm>
    </dsp:sp>
    <dsp:sp modelId="{4AF95BFD-3435-42A9-8792-37B8E329BEFE}">
      <dsp:nvSpPr>
        <dsp:cNvPr id="0" name=""/>
        <dsp:cNvSpPr/>
      </dsp:nvSpPr>
      <dsp:spPr>
        <a:xfrm>
          <a:off x="0" y="2049809"/>
          <a:ext cx="8656327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-4211785"/>
              <a:satOff val="7099"/>
              <a:lumOff val="-869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104180-0D77-4A13-8DA2-867C8A128ADC}">
      <dsp:nvSpPr>
        <dsp:cNvPr id="0" name=""/>
        <dsp:cNvSpPr/>
      </dsp:nvSpPr>
      <dsp:spPr>
        <a:xfrm>
          <a:off x="263312" y="1391168"/>
          <a:ext cx="4045880" cy="1048826"/>
        </a:xfrm>
        <a:prstGeom prst="roundRect">
          <a:avLst/>
        </a:prstGeom>
        <a:solidFill>
          <a:srgbClr val="CCF4C8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9032" tIns="0" rIns="229032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По результатам проведения диспансеризации 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chemeClr val="tx1"/>
              </a:solidFill>
            </a:rPr>
            <a:t>I</a:t>
          </a:r>
          <a:r>
            <a:rPr lang="ru-RU" sz="1200" b="1" kern="1200" dirty="0" smtClean="0">
              <a:solidFill>
                <a:schemeClr val="tx1"/>
              </a:solidFill>
            </a:rPr>
            <a:t> группу здоровья имеют 28,3 % граждан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chemeClr val="tx1"/>
              </a:solidFill>
            </a:rPr>
            <a:t>II</a:t>
          </a:r>
          <a:r>
            <a:rPr lang="ru-RU" sz="1200" b="1" kern="1200" dirty="0" smtClean="0">
              <a:solidFill>
                <a:schemeClr val="tx1"/>
              </a:solidFill>
            </a:rPr>
            <a:t> группу здоровья – 18,37%  граждан 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chemeClr val="tx1"/>
              </a:solidFill>
            </a:rPr>
            <a:t>III</a:t>
          </a:r>
          <a:r>
            <a:rPr lang="ru-RU" sz="1200" b="1" kern="1200" dirty="0" smtClean="0">
              <a:solidFill>
                <a:schemeClr val="tx1"/>
              </a:solidFill>
            </a:rPr>
            <a:t> группу здоровья – 53,0 % 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314511" y="1442367"/>
        <a:ext cx="3943482" cy="946428"/>
      </dsp:txXfrm>
    </dsp:sp>
    <dsp:sp modelId="{5E8FD45E-14C6-4367-A2D0-760A06DA8DAE}">
      <dsp:nvSpPr>
        <dsp:cNvPr id="0" name=""/>
        <dsp:cNvSpPr/>
      </dsp:nvSpPr>
      <dsp:spPr>
        <a:xfrm>
          <a:off x="0" y="4588602"/>
          <a:ext cx="8656327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-8423570"/>
              <a:satOff val="14198"/>
              <a:lumOff val="-173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0C21FF-7CED-496C-B2C7-C40BE214628E}">
      <dsp:nvSpPr>
        <dsp:cNvPr id="0" name=""/>
        <dsp:cNvSpPr/>
      </dsp:nvSpPr>
      <dsp:spPr>
        <a:xfrm>
          <a:off x="263310" y="2664296"/>
          <a:ext cx="5806588" cy="2317033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9032" tIns="0" rIns="229032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Выявлено впервые 75 724 случая хронических заболеваний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chemeClr val="tx1"/>
              </a:solidFill>
            </a:rPr>
            <a:t>болезни эндокринной системы, расстройства питания и нарушения </a:t>
          </a:r>
          <a:r>
            <a:rPr lang="ru-RU" sz="1100" b="1" kern="1200" dirty="0" smtClean="0">
              <a:solidFill>
                <a:schemeClr val="tx1"/>
              </a:solidFill>
            </a:rPr>
            <a:t>– </a:t>
          </a:r>
          <a:r>
            <a:rPr lang="ru-RU" sz="1100" b="0" kern="1200" dirty="0" smtClean="0">
              <a:solidFill>
                <a:schemeClr val="tx1"/>
              </a:solidFill>
            </a:rPr>
            <a:t> </a:t>
          </a:r>
          <a:r>
            <a:rPr lang="ru-RU" sz="1100" b="1" kern="1200" dirty="0" smtClean="0">
              <a:solidFill>
                <a:schemeClr val="tx1"/>
              </a:solidFill>
            </a:rPr>
            <a:t>10,0 %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chemeClr val="tx1"/>
              </a:solidFill>
            </a:rPr>
            <a:t>болезни системы кровообращения –  </a:t>
          </a:r>
          <a:r>
            <a:rPr lang="ru-RU" sz="1100" b="1" kern="1200" dirty="0" smtClean="0">
              <a:solidFill>
                <a:schemeClr val="tx1"/>
              </a:solidFill>
            </a:rPr>
            <a:t>4,4 %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chemeClr val="tx1"/>
              </a:solidFill>
            </a:rPr>
            <a:t>болезни органов пищеварения – </a:t>
          </a:r>
          <a:r>
            <a:rPr lang="ru-RU" sz="1100" b="1" kern="1200" dirty="0" smtClean="0">
              <a:solidFill>
                <a:schemeClr val="tx1"/>
              </a:solidFill>
            </a:rPr>
            <a:t>1,7 %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chemeClr val="tx1"/>
              </a:solidFill>
            </a:rPr>
            <a:t>болезни мочеполовой системы – </a:t>
          </a:r>
          <a:r>
            <a:rPr lang="ru-RU" sz="1100" b="1" kern="1200" dirty="0" smtClean="0">
              <a:solidFill>
                <a:schemeClr val="tx1"/>
              </a:solidFill>
            </a:rPr>
            <a:t>1,2 %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chemeClr val="tx1"/>
              </a:solidFill>
            </a:rPr>
            <a:t>болезни органов дыхания – </a:t>
          </a:r>
          <a:r>
            <a:rPr lang="ru-RU" sz="1100" b="1" kern="1200" dirty="0" smtClean="0">
              <a:solidFill>
                <a:schemeClr val="tx1"/>
              </a:solidFill>
            </a:rPr>
            <a:t>0,9 %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chemeClr val="tx1"/>
              </a:solidFill>
            </a:rPr>
            <a:t>болезни нервной системы – </a:t>
          </a:r>
          <a:r>
            <a:rPr lang="ru-RU" sz="1100" b="1" kern="1200" dirty="0" smtClean="0">
              <a:solidFill>
                <a:schemeClr val="tx1"/>
              </a:solidFill>
            </a:rPr>
            <a:t>0,7 %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chemeClr val="tx1"/>
              </a:solidFill>
            </a:rPr>
            <a:t>болезни крови, кроветворных органов – </a:t>
          </a:r>
          <a:r>
            <a:rPr lang="ru-RU" sz="1100" b="1" kern="1200" dirty="0" smtClean="0">
              <a:solidFill>
                <a:schemeClr val="tx1"/>
              </a:solidFill>
            </a:rPr>
            <a:t>0,4 %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chemeClr val="tx1"/>
              </a:solidFill>
            </a:rPr>
            <a:t>болезни глаза и его придаточного аппарата – </a:t>
          </a:r>
          <a:r>
            <a:rPr lang="ru-RU" sz="1100" b="1" kern="1200" dirty="0" smtClean="0">
              <a:solidFill>
                <a:schemeClr val="tx1"/>
              </a:solidFill>
            </a:rPr>
            <a:t>0,3 %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chemeClr val="tx1"/>
              </a:solidFill>
            </a:rPr>
            <a:t>новообразования –  </a:t>
          </a:r>
          <a:r>
            <a:rPr lang="ru-RU" sz="1100" b="1" kern="1200" dirty="0" smtClean="0">
              <a:solidFill>
                <a:schemeClr val="tx1"/>
              </a:solidFill>
            </a:rPr>
            <a:t>0,1 %</a:t>
          </a:r>
        </a:p>
      </dsp:txBody>
      <dsp:txXfrm>
        <a:off x="376418" y="2777404"/>
        <a:ext cx="5580372" cy="2090817"/>
      </dsp:txXfrm>
    </dsp:sp>
    <dsp:sp modelId="{7B2EC734-01D0-4376-B38F-406670789DF2}">
      <dsp:nvSpPr>
        <dsp:cNvPr id="0" name=""/>
        <dsp:cNvSpPr/>
      </dsp:nvSpPr>
      <dsp:spPr>
        <a:xfrm>
          <a:off x="0" y="5500713"/>
          <a:ext cx="8656327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-12635355"/>
              <a:satOff val="21297"/>
              <a:lumOff val="-2607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A66EC8-A19D-4470-BC5E-8E333E6346DC}">
      <dsp:nvSpPr>
        <dsp:cNvPr id="0" name=""/>
        <dsp:cNvSpPr/>
      </dsp:nvSpPr>
      <dsp:spPr>
        <a:xfrm>
          <a:off x="231392" y="5147264"/>
          <a:ext cx="6059428" cy="690351"/>
        </a:xfrm>
        <a:prstGeom prst="roundRect">
          <a:avLst/>
        </a:prstGeom>
        <a:solidFill>
          <a:schemeClr val="bg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9032" tIns="0" rIns="229032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62 мобильными медицинскими бригадами</a:t>
          </a:r>
          <a:r>
            <a:rPr lang="ru-RU" sz="1200" kern="1200" dirty="0" smtClean="0">
              <a:solidFill>
                <a:schemeClr val="tx1"/>
              </a:solidFill>
            </a:rPr>
            <a:t>, действующими в ЦРБ, в течение 2018 года в рамках проведения диспансеризации  осмотрено </a:t>
          </a:r>
          <a:br>
            <a:rPr lang="ru-RU" sz="1200" kern="1200" dirty="0" smtClean="0">
              <a:solidFill>
                <a:schemeClr val="tx1"/>
              </a:solidFill>
            </a:rPr>
          </a:br>
          <a:r>
            <a:rPr lang="ru-RU" sz="1200" b="1" kern="1200" dirty="0" smtClean="0">
              <a:solidFill>
                <a:schemeClr val="tx1"/>
              </a:solidFill>
            </a:rPr>
            <a:t>свыше 30 тыс. человек.</a:t>
          </a:r>
        </a:p>
      </dsp:txBody>
      <dsp:txXfrm>
        <a:off x="265092" y="5180964"/>
        <a:ext cx="5992028" cy="6229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46562A-9713-4EFC-9923-4A5F3751141F}">
      <dsp:nvSpPr>
        <dsp:cNvPr id="0" name=""/>
        <dsp:cNvSpPr/>
      </dsp:nvSpPr>
      <dsp:spPr>
        <a:xfrm>
          <a:off x="4646" y="1671"/>
          <a:ext cx="1892321" cy="28514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 2018 году в Омскую область планируется поступление 21 автомобиля для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оказания скорой медицинской помощи</a:t>
          </a:r>
          <a:endParaRPr lang="ru-RU" sz="1800" kern="1200" dirty="0"/>
        </a:p>
      </dsp:txBody>
      <dsp:txXfrm>
        <a:off x="60070" y="57095"/>
        <a:ext cx="1781473" cy="2740622"/>
      </dsp:txXfrm>
    </dsp:sp>
    <dsp:sp modelId="{BC21F6BD-C958-48E2-BB48-8BC6AC70EAA5}">
      <dsp:nvSpPr>
        <dsp:cNvPr id="0" name=""/>
        <dsp:cNvSpPr/>
      </dsp:nvSpPr>
      <dsp:spPr>
        <a:xfrm>
          <a:off x="2090335" y="0"/>
          <a:ext cx="3968044" cy="2851470"/>
        </a:xfrm>
        <a:prstGeom prst="roundRect">
          <a:avLst>
            <a:gd name="adj" fmla="val 10000"/>
          </a:avLst>
        </a:prstGeom>
        <a:solidFill>
          <a:schemeClr val="accent6"/>
        </a:solidFill>
        <a:ln w="1905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Парк санитарного автотранспорта представлен 336 автомобилями, в том числе 221 автомобиль для оказания скорой медицинской помощи жителям Омска и  Омской области. </a:t>
          </a:r>
        </a:p>
      </dsp:txBody>
      <dsp:txXfrm>
        <a:off x="2173852" y="83517"/>
        <a:ext cx="3801010" cy="2684436"/>
      </dsp:txXfrm>
    </dsp:sp>
    <dsp:sp modelId="{916E8606-34DD-484F-A64A-6483287D4ACC}">
      <dsp:nvSpPr>
        <dsp:cNvPr id="0" name=""/>
        <dsp:cNvSpPr/>
      </dsp:nvSpPr>
      <dsp:spPr>
        <a:xfrm>
          <a:off x="2178117" y="3143597"/>
          <a:ext cx="2245426" cy="250878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 28 автомобилей для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транспортировки пациентов на гемодиализ</a:t>
          </a:r>
          <a:endParaRPr lang="ru-RU" sz="1800" kern="1200" dirty="0"/>
        </a:p>
      </dsp:txBody>
      <dsp:txXfrm>
        <a:off x="2243883" y="3209363"/>
        <a:ext cx="2113894" cy="2377249"/>
      </dsp:txXfrm>
    </dsp:sp>
    <dsp:sp modelId="{C6A68E0F-4A93-489E-8873-A101DAF51E90}">
      <dsp:nvSpPr>
        <dsp:cNvPr id="0" name=""/>
        <dsp:cNvSpPr/>
      </dsp:nvSpPr>
      <dsp:spPr>
        <a:xfrm>
          <a:off x="4542855" y="3077614"/>
          <a:ext cx="1589131" cy="285147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smtClean="0"/>
            <a:t>66 автомобилей для участковой педиатрической и терапевтической служб для оказания неотложной помощи на дому</a:t>
          </a:r>
          <a:endParaRPr lang="ru-RU" sz="1300" kern="1200"/>
        </a:p>
      </dsp:txBody>
      <dsp:txXfrm>
        <a:off x="4589399" y="3124158"/>
        <a:ext cx="1496043" cy="2758382"/>
      </dsp:txXfrm>
    </dsp:sp>
    <dsp:sp modelId="{FEEF6EF2-75E1-41C7-899C-47EB50A901E7}">
      <dsp:nvSpPr>
        <dsp:cNvPr id="0" name=""/>
        <dsp:cNvSpPr/>
      </dsp:nvSpPr>
      <dsp:spPr>
        <a:xfrm>
          <a:off x="6299560" y="0"/>
          <a:ext cx="1930683" cy="5995702"/>
        </a:xfrm>
        <a:prstGeom prst="roundRect">
          <a:avLst>
            <a:gd name="adj" fmla="val 10000"/>
          </a:avLst>
        </a:prstGeom>
        <a:solidFill>
          <a:schemeClr val="accent3"/>
        </a:solidFill>
        <a:ln w="1905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В 2013 – 2016 годах парк санитарного транспорта Омской области пополнился 104 новыми автомобилям СМП.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В 2017 году в регион поступило 34 автомобиля, в том числе 22 - за счет средств федерального бюджета, 12 - за счет областного бюджета</a:t>
          </a:r>
          <a:endParaRPr lang="ru-RU" sz="1600" b="1" kern="1200" dirty="0"/>
        </a:p>
      </dsp:txBody>
      <dsp:txXfrm>
        <a:off x="6356108" y="56548"/>
        <a:ext cx="1817587" cy="58826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46562A-9713-4EFC-9923-4A5F3751141F}">
      <dsp:nvSpPr>
        <dsp:cNvPr id="0" name=""/>
        <dsp:cNvSpPr/>
      </dsp:nvSpPr>
      <dsp:spPr>
        <a:xfrm>
          <a:off x="2602" y="3078"/>
          <a:ext cx="2650703" cy="28501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 Экстренный вызов сотрудников «</a:t>
          </a:r>
          <a:r>
            <a:rPr lang="ru-RU" sz="1800" kern="1200" dirty="0" err="1" smtClean="0"/>
            <a:t>Росгвардии</a:t>
          </a:r>
          <a:r>
            <a:rPr lang="ru-RU" sz="1800" kern="1200" dirty="0" smtClean="0"/>
            <a:t>» – кнопка «SOS»</a:t>
          </a:r>
          <a:endParaRPr lang="ru-RU" sz="1800" kern="1200" dirty="0"/>
        </a:p>
      </dsp:txBody>
      <dsp:txXfrm>
        <a:off x="80238" y="80714"/>
        <a:ext cx="2495431" cy="2694860"/>
      </dsp:txXfrm>
    </dsp:sp>
    <dsp:sp modelId="{BC21F6BD-C958-48E2-BB48-8BC6AC70EAA5}">
      <dsp:nvSpPr>
        <dsp:cNvPr id="0" name=""/>
        <dsp:cNvSpPr/>
      </dsp:nvSpPr>
      <dsp:spPr>
        <a:xfrm>
          <a:off x="2858855" y="61135"/>
          <a:ext cx="2226004" cy="2850132"/>
        </a:xfrm>
        <a:prstGeom prst="roundRect">
          <a:avLst>
            <a:gd name="adj" fmla="val 10000"/>
          </a:avLst>
        </a:prstGeom>
        <a:solidFill>
          <a:schemeClr val="accent6"/>
        </a:solidFill>
        <a:ln w="1905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 За 2017 год пострадало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6 сотрудников БУЗОО «ССМП» в период исполнения ими своих служебных обязанностей,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за 9 месяцев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 2018 года –                 2 случая. </a:t>
          </a:r>
        </a:p>
      </dsp:txBody>
      <dsp:txXfrm>
        <a:off x="2924052" y="126332"/>
        <a:ext cx="2095610" cy="2719738"/>
      </dsp:txXfrm>
    </dsp:sp>
    <dsp:sp modelId="{FEEF6EF2-75E1-41C7-899C-47EB50A901E7}">
      <dsp:nvSpPr>
        <dsp:cNvPr id="0" name=""/>
        <dsp:cNvSpPr/>
      </dsp:nvSpPr>
      <dsp:spPr>
        <a:xfrm>
          <a:off x="5307349" y="6157"/>
          <a:ext cx="2704439" cy="5992887"/>
        </a:xfrm>
        <a:prstGeom prst="roundRect">
          <a:avLst>
            <a:gd name="adj" fmla="val 10000"/>
          </a:avLst>
        </a:prstGeom>
        <a:solidFill>
          <a:schemeClr val="accent3"/>
        </a:solidFill>
        <a:ln w="1905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«</a:t>
          </a:r>
          <a:r>
            <a:rPr lang="ru-RU" sz="1600" kern="1200" dirty="0" err="1" smtClean="0"/>
            <a:t>Росгвардия</a:t>
          </a:r>
          <a:r>
            <a:rPr lang="ru-RU" sz="1600" kern="1200" dirty="0" smtClean="0"/>
            <a:t>» была направлена на адрес вызова, одновременно с бригадой СМП за 2017 год – 199 раз, за 9 месяцев 2018 года – 354 раза.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 Зафиксировано за 2017 год – 93 случая, за 9 месяцев 2018 года – 119 случаев нажатия кнопки «SOS»  </a:t>
          </a:r>
          <a:endParaRPr lang="ru-RU" sz="1600" b="1" kern="1200" dirty="0"/>
        </a:p>
      </dsp:txBody>
      <dsp:txXfrm>
        <a:off x="5386559" y="85367"/>
        <a:ext cx="2546019" cy="583446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346" cy="4956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744" y="0"/>
            <a:ext cx="2946345" cy="4956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FAB6B4-5145-48BA-A073-A019F697DB8E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429343"/>
            <a:ext cx="2946346" cy="4956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744" y="9429343"/>
            <a:ext cx="2946345" cy="4956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4887-3EFB-42FF-9D02-9711A8EEC4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5158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346" cy="4956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744" y="0"/>
            <a:ext cx="2946345" cy="4956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1D5CBF-7011-43FB-8780-B8562229E068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927" y="4714673"/>
            <a:ext cx="5437822" cy="4467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9343"/>
            <a:ext cx="2946346" cy="4956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744" y="9429343"/>
            <a:ext cx="2946345" cy="4956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7A0C3B-EBC6-42F1-A892-0B2BD3DBBD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639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A0E4072-76B0-48A1-A2CA-D61FD9CB5224}" type="datetime1">
              <a:rPr lang="ru-RU" smtClean="0"/>
              <a:pPr/>
              <a:t>18.12.2018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F4A47FE-1352-4042-B4F8-9D20F8837A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135C0-CBD4-41A0-96F4-0717B1F659C7}" type="datetime1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A47FE-1352-4042-B4F8-9D20F8837A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EA948-BCE8-4374-9022-C54CEA43A09D}" type="datetime1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A47FE-1352-4042-B4F8-9D20F8837A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30953-5302-41B9-A01E-C91120E65DD1}" type="datetime1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A47FE-1352-4042-B4F8-9D20F8837A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06E5-9F6A-4F92-828B-B8C75431ECD6}" type="datetime1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A47FE-1352-4042-B4F8-9D20F8837A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002DF-A6AF-4A47-B813-FCA368B195B0}" type="datetime1">
              <a:rPr lang="ru-RU" smtClean="0"/>
              <a:pPr/>
              <a:t>18.12.2018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A47FE-1352-4042-B4F8-9D20F8837A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017B9DD-13B1-44AB-B6B7-3131EC9FCE48}" type="datetime1">
              <a:rPr lang="ru-RU" smtClean="0"/>
              <a:pPr/>
              <a:t>18.12.2018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F4A47FE-1352-4042-B4F8-9D20F8837A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FB3F93E-71A0-49C8-BEE3-7B54D85EE2A0}" type="datetime1">
              <a:rPr lang="ru-RU" smtClean="0"/>
              <a:pPr/>
              <a:t>18.12.2018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F4A47FE-1352-4042-B4F8-9D20F8837A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EC832-5248-4DDE-9ABE-86B07A1DEAF6}" type="datetime1">
              <a:rPr lang="ru-RU" smtClean="0"/>
              <a:pPr/>
              <a:t>18.12.2018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A47FE-1352-4042-B4F8-9D20F8837A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E6EC7-544D-476C-8375-7F911F12F3BA}" type="datetime1">
              <a:rPr lang="ru-RU" smtClean="0"/>
              <a:pPr/>
              <a:t>18.12.2018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A47FE-1352-4042-B4F8-9D20F8837A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EE513-0900-476A-ADDF-E5BD2722DB84}" type="datetime1">
              <a:rPr lang="ru-RU" smtClean="0"/>
              <a:pPr/>
              <a:t>18.12.2018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A47FE-1352-4042-B4F8-9D20F8837A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63C8821-FE61-4581-8C2F-3BAB1461967A}" type="datetime1">
              <a:rPr lang="ru-RU" smtClean="0"/>
              <a:pPr/>
              <a:t>18.12.2018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EF4A47FE-1352-4042-B4F8-9D20F8837A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image" Target="../media/image26.jpeg"/><Relationship Id="rId7" Type="http://schemas.openxmlformats.org/officeDocument/2006/relationships/diagramLayout" Target="../diagrams/layout4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4.xml"/><Relationship Id="rId11" Type="http://schemas.openxmlformats.org/officeDocument/2006/relationships/image" Target="../media/image10.jpeg"/><Relationship Id="rId5" Type="http://schemas.openxmlformats.org/officeDocument/2006/relationships/image" Target="../media/image28.jpeg"/><Relationship Id="rId10" Type="http://schemas.microsoft.com/office/2007/relationships/diagramDrawing" Target="../diagrams/drawing4.xml"/><Relationship Id="rId4" Type="http://schemas.openxmlformats.org/officeDocument/2006/relationships/image" Target="../media/image27.jpeg"/><Relationship Id="rId9" Type="http://schemas.openxmlformats.org/officeDocument/2006/relationships/diagramColors" Target="../diagrams/colors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Relationship Id="rId9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tiff"/><Relationship Id="rId3" Type="http://schemas.openxmlformats.org/officeDocument/2006/relationships/diagramLayout" Target="../diagrams/layout6.xml"/><Relationship Id="rId7" Type="http://schemas.openxmlformats.org/officeDocument/2006/relationships/image" Target="../media/image10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1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10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10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10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Прямоугольник 9"/>
          <p:cNvSpPr>
            <a:spLocks noChangeArrowheads="1"/>
          </p:cNvSpPr>
          <p:nvPr/>
        </p:nvSpPr>
        <p:spPr bwMode="auto">
          <a:xfrm>
            <a:off x="1785938" y="214313"/>
            <a:ext cx="62150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здравоохранения Омской области</a:t>
            </a:r>
          </a:p>
        </p:txBody>
      </p:sp>
      <p:sp>
        <p:nvSpPr>
          <p:cNvPr id="2051" name="Прямоугольник 10"/>
          <p:cNvSpPr>
            <a:spLocks noChangeArrowheads="1"/>
          </p:cNvSpPr>
          <p:nvPr/>
        </p:nvSpPr>
        <p:spPr bwMode="auto">
          <a:xfrm>
            <a:off x="357188" y="1143000"/>
            <a:ext cx="8358187" cy="1569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первичной медико-санитарной помощи в Омской области, проблемы, перспективы развития</a:t>
            </a:r>
            <a:endParaRPr lang="ru-RU" alt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2" name="Прямоугольник 11"/>
          <p:cNvSpPr>
            <a:spLocks noChangeArrowheads="1"/>
          </p:cNvSpPr>
          <p:nvPr/>
        </p:nvSpPr>
        <p:spPr bwMode="auto">
          <a:xfrm>
            <a:off x="4643438" y="3571875"/>
            <a:ext cx="4357687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отдела </a:t>
            </a:r>
          </a:p>
          <a:p>
            <a:pPr eaLnBrk="1" hangingPunct="1"/>
            <a:r>
              <a:rPr lang="ru-RU" alt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оказания первичной медико-санитарной помощи департамента организации оказания медицинской помощи</a:t>
            </a:r>
          </a:p>
          <a:p>
            <a:pPr eaLnBrk="1" hangingPunct="1"/>
            <a:r>
              <a:rPr lang="ru-RU" alt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Министерства здравоохранения Омской области</a:t>
            </a:r>
          </a:p>
          <a:p>
            <a:pPr eaLnBrk="1" hangingPunct="1"/>
            <a:endParaRPr lang="ru-RU" altLang="ru-RU" sz="2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Елисеева Лариса </a:t>
            </a:r>
            <a:r>
              <a:rPr lang="ru-RU" alt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Васильевна </a:t>
            </a:r>
          </a:p>
        </p:txBody>
      </p:sp>
      <p:pic>
        <p:nvPicPr>
          <p:cNvPr id="2054" name="Рисунок 1" descr="C:\Users\MikheevIA\Pictures\Бланки\Герб одноцветный 17мм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3" y="357188"/>
            <a:ext cx="501650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http://centremp-lnr.su/images/02afed4007b82848579c0978982ba33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05" y="3571875"/>
            <a:ext cx="4535934" cy="3150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653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8"/>
          <p:cNvSpPr>
            <a:spLocks noChangeArrowheads="1"/>
          </p:cNvSpPr>
          <p:nvPr/>
        </p:nvSpPr>
        <p:spPr bwMode="auto">
          <a:xfrm>
            <a:off x="571500" y="142875"/>
            <a:ext cx="8064500" cy="500063"/>
          </a:xfrm>
          <a:prstGeom prst="rect">
            <a:avLst/>
          </a:prstGeom>
          <a:noFill/>
          <a:ln>
            <a:noFill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ru-RU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:\Мигунова\буклеты\Buklet\Zdravoohranenie\Link\1_корпус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54" y="1071546"/>
            <a:ext cx="1895421" cy="1265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Мигунова\буклеты\Buklet\Zdravoohranenie\Link\P101006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5364300"/>
            <a:ext cx="1916010" cy="13770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Пользователь\Desktop\Новая папка\Онкология (2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16" y="2571744"/>
            <a:ext cx="1901529" cy="10930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2" descr="D:\Мигунова\МИНИСТР\Новая папка\Роддом  на Герцена\IMG_278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54" y="4000504"/>
            <a:ext cx="1895421" cy="12642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Rectangle 4"/>
          <p:cNvSpPr txBox="1">
            <a:spLocks noChangeArrowheads="1"/>
          </p:cNvSpPr>
          <p:nvPr/>
        </p:nvSpPr>
        <p:spPr bwMode="auto">
          <a:xfrm>
            <a:off x="547669" y="27781"/>
            <a:ext cx="13681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0" algn="ctr">
              <a:defRPr/>
            </a:pPr>
            <a:r>
              <a:rPr lang="ru-RU" sz="600" b="1" dirty="0">
                <a:solidFill>
                  <a:prstClr val="white">
                    <a:lumMod val="95000"/>
                  </a:prst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МИНИСТЕРСТВО ЗДРАВООХРАНЕНИЯ </a:t>
            </a:r>
          </a:p>
          <a:p>
            <a:pPr lvl="0" algn="ctr">
              <a:defRPr/>
            </a:pPr>
            <a:r>
              <a:rPr lang="ru-RU" sz="600" b="1" dirty="0">
                <a:solidFill>
                  <a:prstClr val="white">
                    <a:lumMod val="95000"/>
                  </a:prst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ОМСКОЙ ОБЛАСТИ</a:t>
            </a:r>
            <a:endParaRPr lang="ru-RU" sz="525" b="1" dirty="0">
              <a:solidFill>
                <a:prstClr val="white">
                  <a:lumMod val="95000"/>
                </a:prst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7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024135491"/>
              </p:ext>
            </p:extLst>
          </p:nvPr>
        </p:nvGraphicFramePr>
        <p:xfrm>
          <a:off x="214282" y="1052736"/>
          <a:ext cx="6786610" cy="5519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  <a:t>Оказание высокотехнологичной медицинской помощи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A47FE-1352-4042-B4F8-9D20F8837AA3}" type="slidenum">
              <a:rPr lang="ru-RU" smtClean="0"/>
              <a:pPr/>
              <a:t>10</a:t>
            </a:fld>
            <a:endParaRPr lang="ru-RU" dirty="0"/>
          </a:p>
        </p:txBody>
      </p:sp>
      <p:pic>
        <p:nvPicPr>
          <p:cNvPr id="13" name="Рисунок 1" descr="C:\Users\MikheevIA\Pictures\Бланки\Герб одноцветный 17мм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914" y="16992"/>
            <a:ext cx="447755" cy="491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742681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>
          <a:xfrm>
            <a:off x="1155879" y="1048035"/>
            <a:ext cx="6858000" cy="756047"/>
          </a:xfrm>
          <a:solidFill>
            <a:srgbClr val="426997"/>
          </a:solidFill>
        </p:spPr>
        <p:txBody>
          <a:bodyPr>
            <a:normAutofit/>
          </a:bodyPr>
          <a:lstStyle/>
          <a:p>
            <a:pPr eaLnBrk="1" hangingPunct="1"/>
            <a:r>
              <a:rPr lang="ru-RU" altLang="ru-RU" sz="2250" dirty="0" smtClean="0">
                <a:solidFill>
                  <a:schemeClr val="bg1"/>
                </a:solidFill>
              </a:rPr>
              <a:t>Приоритетные проекты </a:t>
            </a:r>
            <a:endParaRPr lang="ru-RU" altLang="ru-RU" sz="2250" dirty="0"/>
          </a:p>
        </p:txBody>
      </p:sp>
      <p:sp>
        <p:nvSpPr>
          <p:cNvPr id="23555" name="Rectangle 3"/>
          <p:cNvSpPr>
            <a:spLocks noGrp="1"/>
          </p:cNvSpPr>
          <p:nvPr>
            <p:ph idx="1"/>
          </p:nvPr>
        </p:nvSpPr>
        <p:spPr>
          <a:xfrm>
            <a:off x="1043608" y="2132856"/>
            <a:ext cx="6858000" cy="3538488"/>
          </a:xfrm>
        </p:spPr>
        <p:txBody>
          <a:bodyPr>
            <a:normAutofit fontScale="92500" lnSpcReduction="20000"/>
          </a:bodyPr>
          <a:lstStyle/>
          <a:p>
            <a:pPr marL="335756" indent="-335756">
              <a:lnSpc>
                <a:spcPct val="75000"/>
              </a:lnSpc>
              <a:spcAft>
                <a:spcPts val="150"/>
              </a:spcAft>
              <a:buSzPct val="200000"/>
              <a:buBlip>
                <a:blip r:embed="rId2"/>
              </a:buBlip>
            </a:pPr>
            <a:r>
              <a:rPr lang="ru-RU" sz="1800" b="1" dirty="0"/>
              <a:t>«Развитие первичной медико-санитарной помощи»</a:t>
            </a:r>
            <a:endParaRPr lang="ru-RU" sz="1800" dirty="0"/>
          </a:p>
          <a:p>
            <a:pPr marL="335756" indent="-335756">
              <a:lnSpc>
                <a:spcPct val="75000"/>
              </a:lnSpc>
              <a:spcAft>
                <a:spcPts val="150"/>
              </a:spcAft>
              <a:buSzPct val="200000"/>
              <a:buBlip>
                <a:blip r:embed="rId2"/>
              </a:buBlip>
            </a:pPr>
            <a:r>
              <a:rPr lang="ru-RU" sz="1800" b="1" dirty="0" smtClean="0"/>
              <a:t>«</a:t>
            </a:r>
            <a:r>
              <a:rPr lang="ru-RU" sz="1800" b="1" dirty="0"/>
              <a:t>Борьба с онкологическими заболеваниями</a:t>
            </a:r>
            <a:r>
              <a:rPr lang="ru-RU" sz="1800" b="1" dirty="0" smtClean="0"/>
              <a:t>»</a:t>
            </a:r>
          </a:p>
          <a:p>
            <a:pPr marL="335756" indent="-335756">
              <a:lnSpc>
                <a:spcPct val="75000"/>
              </a:lnSpc>
              <a:spcAft>
                <a:spcPts val="150"/>
              </a:spcAft>
              <a:buSzPct val="200000"/>
              <a:buBlip>
                <a:blip r:embed="rId2"/>
              </a:buBlip>
            </a:pPr>
            <a:r>
              <a:rPr lang="ru-RU" sz="1800" b="1" dirty="0"/>
              <a:t>«Борьба с сердечно-сосудистыми заболеваниями»</a:t>
            </a:r>
            <a:endParaRPr lang="ru-RU" sz="1800" dirty="0"/>
          </a:p>
          <a:p>
            <a:pPr marL="335756" indent="-335756">
              <a:lnSpc>
                <a:spcPct val="75000"/>
              </a:lnSpc>
              <a:spcAft>
                <a:spcPts val="150"/>
              </a:spcAft>
              <a:buSzPct val="200000"/>
              <a:buBlip>
                <a:blip r:embed="rId2"/>
              </a:buBlip>
            </a:pPr>
            <a:r>
              <a:rPr lang="ru-RU" sz="1800" b="1" dirty="0" smtClean="0"/>
              <a:t>"Развитие детского здравоохранения, включая создание современной инфраструктуры оказания медицинской помощи детям"</a:t>
            </a:r>
            <a:endParaRPr lang="ru-RU" sz="1800" dirty="0" smtClean="0"/>
          </a:p>
          <a:p>
            <a:pPr marL="335756" indent="-335756">
              <a:lnSpc>
                <a:spcPct val="75000"/>
              </a:lnSpc>
              <a:spcAft>
                <a:spcPts val="150"/>
              </a:spcAft>
              <a:buSzPct val="200000"/>
              <a:buBlip>
                <a:blip r:embed="rId2"/>
              </a:buBlip>
            </a:pPr>
            <a:r>
              <a:rPr lang="ru-RU" sz="1800" b="1" dirty="0" smtClean="0"/>
              <a:t>«Развитие </a:t>
            </a:r>
            <a:r>
              <a:rPr lang="ru-RU" sz="1800" b="1" dirty="0"/>
              <a:t>экспорта медицинских </a:t>
            </a:r>
            <a:r>
              <a:rPr lang="ru-RU" sz="1800" b="1" dirty="0" smtClean="0"/>
              <a:t>услуг»</a:t>
            </a:r>
            <a:endParaRPr lang="ru-RU" sz="1800" b="1" dirty="0"/>
          </a:p>
          <a:p>
            <a:pPr marL="335756" indent="-335756">
              <a:lnSpc>
                <a:spcPct val="75000"/>
              </a:lnSpc>
              <a:spcAft>
                <a:spcPts val="150"/>
              </a:spcAft>
              <a:buSzPct val="200000"/>
              <a:buBlip>
                <a:blip r:embed="rId2"/>
              </a:buBlip>
            </a:pPr>
            <a:r>
              <a:rPr lang="ru-RU" sz="1800" b="1" dirty="0" smtClean="0"/>
              <a:t>«Обеспечение </a:t>
            </a:r>
            <a:r>
              <a:rPr lang="ru-RU" sz="1800" b="1" dirty="0"/>
              <a:t>медицинских организаций системы здравоохранения квалифицированными </a:t>
            </a:r>
            <a:r>
              <a:rPr lang="ru-RU" sz="1800" b="1" dirty="0" smtClean="0"/>
              <a:t>кадрами»</a:t>
            </a:r>
            <a:endParaRPr lang="ru-RU" sz="1800" b="1" dirty="0"/>
          </a:p>
          <a:p>
            <a:pPr marL="335756" indent="-335756">
              <a:lnSpc>
                <a:spcPct val="75000"/>
              </a:lnSpc>
              <a:spcAft>
                <a:spcPts val="150"/>
              </a:spcAft>
              <a:buSzPct val="200000"/>
              <a:buBlip>
                <a:blip r:embed="rId2"/>
              </a:buBlip>
            </a:pPr>
            <a:r>
              <a:rPr lang="ru-RU" sz="1800" b="1" dirty="0"/>
              <a:t> «Создание единого цифрового контура в здравоохранении на основе </a:t>
            </a:r>
            <a:br>
              <a:rPr lang="ru-RU" sz="1800" b="1" dirty="0"/>
            </a:br>
            <a:r>
              <a:rPr lang="ru-RU" sz="1800" b="1" dirty="0"/>
              <a:t>единой государственной информационной системы здравоохранения (ЕГИСЗ)»</a:t>
            </a:r>
          </a:p>
          <a:p>
            <a:pPr marL="335756" indent="-335756">
              <a:lnSpc>
                <a:spcPct val="75000"/>
              </a:lnSpc>
              <a:spcAft>
                <a:spcPts val="150"/>
              </a:spcAft>
              <a:buSzPct val="200000"/>
              <a:buBlip>
                <a:blip r:embed="rId2"/>
              </a:buBlip>
            </a:pPr>
            <a:r>
              <a:rPr lang="ru-RU" sz="1800" b="1" dirty="0"/>
              <a:t>«Завершение формирования сети национальных медицинских исследовательских центров, внедрение инновационных медицинских технологий, включая систему ранней диагностики и дистанционный мониторинг состояния здоровья пациентов, внедрение клинических рекомендаций и протоколов лечения</a:t>
            </a:r>
            <a:r>
              <a:rPr lang="ru-RU" sz="1800" b="1" dirty="0" smtClean="0"/>
              <a:t>»</a:t>
            </a:r>
            <a:endParaRPr lang="ru-RU" sz="1800" dirty="0"/>
          </a:p>
        </p:txBody>
      </p:sp>
      <p:pic>
        <p:nvPicPr>
          <p:cNvPr id="7" name="Рисунок 1" descr="C:\Users\MikheevIA\Pictures\Бланки\Герб одноцветный 17мм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914" y="16992"/>
            <a:ext cx="447755" cy="491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0"/>
            <a:ext cx="151216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600" b="1" dirty="0" smtClean="0">
                <a:solidFill>
                  <a:prstClr val="white">
                    <a:lumMod val="95000"/>
                  </a:prst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МИНИСТЕРСТВО </a:t>
            </a:r>
            <a:r>
              <a:rPr lang="ru-RU" sz="600" b="1" dirty="0">
                <a:solidFill>
                  <a:prstClr val="white">
                    <a:lumMod val="95000"/>
                  </a:prst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ЗДРАВООХРАНЕНИЯ </a:t>
            </a:r>
          </a:p>
          <a:p>
            <a:pPr lvl="0" algn="ctr">
              <a:defRPr/>
            </a:pPr>
            <a:r>
              <a:rPr lang="ru-RU" sz="600" b="1" dirty="0">
                <a:solidFill>
                  <a:prstClr val="white">
                    <a:lumMod val="95000"/>
                  </a:prst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ОМСКОЙ ОБЛАСТИ</a:t>
            </a:r>
            <a:endParaRPr lang="ru-RU" sz="525" b="1" dirty="0">
              <a:solidFill>
                <a:prstClr val="white">
                  <a:lumMod val="95000"/>
                </a:prst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defRPr/>
            </a:pPr>
            <a:endParaRPr lang="ru-RU" sz="800" b="1" dirty="0">
              <a:solidFill>
                <a:prstClr val="white">
                  <a:lumMod val="95000"/>
                </a:prst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593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A47FE-1352-4042-B4F8-9D20F8837AA3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123" y="519171"/>
            <a:ext cx="9144000" cy="6855905"/>
          </a:xfrm>
          <a:prstGeom prst="rect">
            <a:avLst/>
          </a:prstGeom>
        </p:spPr>
      </p:pic>
      <p:pic>
        <p:nvPicPr>
          <p:cNvPr id="6" name="Рисунок 1" descr="C:\Users\MikheevIA\Pictures\Бланки\Герб одноцветный 17мм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7290"/>
            <a:ext cx="447755" cy="491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355128" y="-33661"/>
            <a:ext cx="16965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600" b="1" dirty="0" smtClean="0">
                <a:solidFill>
                  <a:prstClr val="white">
                    <a:lumMod val="95000"/>
                  </a:prst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МИНИСТЕРСТВО </a:t>
            </a:r>
          </a:p>
          <a:p>
            <a:pPr lvl="0" algn="ctr">
              <a:defRPr/>
            </a:pPr>
            <a:r>
              <a:rPr lang="ru-RU" sz="600" b="1" dirty="0" smtClean="0">
                <a:solidFill>
                  <a:prstClr val="white">
                    <a:lumMod val="95000"/>
                  </a:prst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ЗДРАВООХРАНЕНИЯ </a:t>
            </a:r>
            <a:endParaRPr lang="ru-RU" sz="600" b="1" dirty="0">
              <a:solidFill>
                <a:prstClr val="white">
                  <a:lumMod val="95000"/>
                </a:prst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defRPr/>
            </a:pPr>
            <a:r>
              <a:rPr lang="ru-RU" sz="600" b="1" dirty="0">
                <a:solidFill>
                  <a:prstClr val="white">
                    <a:lumMod val="95000"/>
                  </a:prst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ОМСКОЙ </a:t>
            </a:r>
            <a:r>
              <a:rPr lang="ru-RU" sz="600" b="1" dirty="0" smtClean="0">
                <a:solidFill>
                  <a:prstClr val="white">
                    <a:lumMod val="95000"/>
                  </a:prst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ОБЛАСТИ</a:t>
            </a:r>
            <a:endParaRPr lang="ru-RU" sz="600" b="1" dirty="0">
              <a:solidFill>
                <a:prstClr val="white">
                  <a:lumMod val="95000"/>
                </a:prst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7861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>
          <a:xfrm>
            <a:off x="1155879" y="1048035"/>
            <a:ext cx="6858000" cy="756047"/>
          </a:xfrm>
          <a:solidFill>
            <a:srgbClr val="426997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2250" dirty="0">
                <a:solidFill>
                  <a:schemeClr val="bg1"/>
                </a:solidFill>
              </a:rPr>
              <a:t>В результате реализации </a:t>
            </a:r>
            <a:r>
              <a:rPr lang="ru-RU" altLang="ru-RU" sz="2250" dirty="0" smtClean="0">
                <a:solidFill>
                  <a:schemeClr val="bg1"/>
                </a:solidFill>
              </a:rPr>
              <a:t>проекта </a:t>
            </a:r>
            <a:r>
              <a:rPr lang="ru-RU" altLang="ru-RU" sz="2250" dirty="0">
                <a:solidFill>
                  <a:schemeClr val="bg1"/>
                </a:solidFill>
              </a:rPr>
              <a:t/>
            </a:r>
            <a:br>
              <a:rPr lang="ru-RU" altLang="ru-RU" sz="2250" dirty="0">
                <a:solidFill>
                  <a:schemeClr val="bg1"/>
                </a:solidFill>
              </a:rPr>
            </a:br>
            <a:r>
              <a:rPr lang="ru-RU" altLang="ru-RU" sz="2250" dirty="0" smtClean="0">
                <a:solidFill>
                  <a:schemeClr val="bg1"/>
                </a:solidFill>
              </a:rPr>
              <a:t>возможно:</a:t>
            </a:r>
            <a:endParaRPr lang="ru-RU" altLang="ru-RU" sz="2250" dirty="0"/>
          </a:p>
        </p:txBody>
      </p:sp>
      <p:sp>
        <p:nvSpPr>
          <p:cNvPr id="23555" name="Rectangle 3"/>
          <p:cNvSpPr>
            <a:spLocks noGrp="1"/>
          </p:cNvSpPr>
          <p:nvPr>
            <p:ph idx="1"/>
          </p:nvPr>
        </p:nvSpPr>
        <p:spPr>
          <a:xfrm>
            <a:off x="1043608" y="2132856"/>
            <a:ext cx="6858000" cy="3538488"/>
          </a:xfrm>
        </p:spPr>
        <p:txBody>
          <a:bodyPr>
            <a:normAutofit fontScale="92500" lnSpcReduction="10000"/>
          </a:bodyPr>
          <a:lstStyle/>
          <a:p>
            <a:pPr marL="335756" indent="-335756">
              <a:lnSpc>
                <a:spcPct val="75000"/>
              </a:lnSpc>
              <a:spcAft>
                <a:spcPts val="150"/>
              </a:spcAft>
              <a:buSzPct val="200000"/>
              <a:buBlip>
                <a:blip r:embed="rId2"/>
              </a:buBlip>
            </a:pPr>
            <a:r>
              <a:rPr lang="ru-RU" altLang="ru-RU" sz="1800" dirty="0" smtClean="0">
                <a:solidFill>
                  <a:srgbClr val="7030A0"/>
                </a:solidFill>
              </a:rPr>
              <a:t>Сократить время ожидания пациентом получения медицинских услуг;</a:t>
            </a:r>
          </a:p>
          <a:p>
            <a:pPr marL="335756" indent="-335756">
              <a:lnSpc>
                <a:spcPct val="75000"/>
              </a:lnSpc>
              <a:spcAft>
                <a:spcPts val="150"/>
              </a:spcAft>
              <a:buSzPct val="200000"/>
              <a:buBlip>
                <a:blip r:embed="rId2"/>
              </a:buBlip>
            </a:pPr>
            <a:r>
              <a:rPr lang="ru-RU" altLang="ru-RU" sz="1800" dirty="0" smtClean="0">
                <a:solidFill>
                  <a:srgbClr val="7030A0"/>
                </a:solidFill>
              </a:rPr>
              <a:t>Повысить </a:t>
            </a:r>
            <a:r>
              <a:rPr lang="ru-RU" altLang="ru-RU" sz="1800" dirty="0">
                <a:solidFill>
                  <a:srgbClr val="7030A0"/>
                </a:solidFill>
              </a:rPr>
              <a:t>удовлетворенность пациентов качеством и сроками  получения медицинских услуг;</a:t>
            </a:r>
          </a:p>
          <a:p>
            <a:pPr marL="335756" indent="-335756">
              <a:lnSpc>
                <a:spcPct val="75000"/>
              </a:lnSpc>
              <a:spcAft>
                <a:spcPts val="150"/>
              </a:spcAft>
              <a:buSzPct val="200000"/>
              <a:buBlip>
                <a:blip r:embed="rId2"/>
              </a:buBlip>
            </a:pPr>
            <a:r>
              <a:rPr lang="ru-RU" altLang="ru-RU" sz="1800" dirty="0">
                <a:solidFill>
                  <a:srgbClr val="7030A0"/>
                </a:solidFill>
              </a:rPr>
              <a:t>Обеспечить рациональное распределение функциональных обязанностей между врачами и </a:t>
            </a:r>
            <a:r>
              <a:rPr lang="ru-RU" altLang="ru-RU" sz="1800" dirty="0" smtClean="0">
                <a:solidFill>
                  <a:srgbClr val="7030A0"/>
                </a:solidFill>
              </a:rPr>
              <a:t>средними медицинскими работниками, </a:t>
            </a:r>
            <a:r>
              <a:rPr lang="ru-RU" altLang="ru-RU" sz="1800" dirty="0">
                <a:solidFill>
                  <a:srgbClr val="7030A0"/>
                </a:solidFill>
              </a:rPr>
              <a:t>а также функций персонала внутри отдельных структурных подразделений </a:t>
            </a:r>
            <a:r>
              <a:rPr lang="ru-RU" altLang="ru-RU" sz="1800" dirty="0" smtClean="0">
                <a:solidFill>
                  <a:srgbClr val="7030A0"/>
                </a:solidFill>
              </a:rPr>
              <a:t>медицинских организаций; </a:t>
            </a:r>
            <a:endParaRPr lang="ru-RU" altLang="ru-RU" sz="1800" dirty="0">
              <a:solidFill>
                <a:srgbClr val="7030A0"/>
              </a:solidFill>
            </a:endParaRPr>
          </a:p>
          <a:p>
            <a:pPr marL="335756" indent="-335756">
              <a:lnSpc>
                <a:spcPct val="75000"/>
              </a:lnSpc>
              <a:spcAft>
                <a:spcPts val="150"/>
              </a:spcAft>
              <a:buSzPct val="200000"/>
              <a:buBlip>
                <a:blip r:embed="rId2"/>
              </a:buBlip>
            </a:pPr>
            <a:r>
              <a:rPr lang="ru-RU" altLang="ru-RU" sz="1800" dirty="0">
                <a:solidFill>
                  <a:srgbClr val="7030A0"/>
                </a:solidFill>
              </a:rPr>
              <a:t>Оптимизировать документооборот и  информационные потоки; </a:t>
            </a:r>
          </a:p>
          <a:p>
            <a:pPr marL="335756" indent="-335756">
              <a:lnSpc>
                <a:spcPct val="75000"/>
              </a:lnSpc>
              <a:spcAft>
                <a:spcPts val="150"/>
              </a:spcAft>
              <a:buSzPct val="200000"/>
              <a:buBlip>
                <a:blip r:embed="rId2"/>
              </a:buBlip>
            </a:pPr>
            <a:r>
              <a:rPr lang="ru-RU" altLang="ru-RU" sz="1800" dirty="0">
                <a:solidFill>
                  <a:srgbClr val="7030A0"/>
                </a:solidFill>
              </a:rPr>
              <a:t>Формирование рациональных потоков пациентов в зависимости от цели посещения </a:t>
            </a:r>
            <a:r>
              <a:rPr lang="ru-RU" altLang="ru-RU" sz="1800" dirty="0" smtClean="0">
                <a:solidFill>
                  <a:srgbClr val="7030A0"/>
                </a:solidFill>
              </a:rPr>
              <a:t>медицинской организации;</a:t>
            </a:r>
            <a:endParaRPr lang="ru-RU" altLang="ru-RU" sz="1800" dirty="0">
              <a:solidFill>
                <a:srgbClr val="7030A0"/>
              </a:solidFill>
            </a:endParaRPr>
          </a:p>
          <a:p>
            <a:pPr marL="335756" indent="-335756">
              <a:lnSpc>
                <a:spcPct val="75000"/>
              </a:lnSpc>
              <a:spcAft>
                <a:spcPts val="150"/>
              </a:spcAft>
              <a:buSzPct val="200000"/>
              <a:buBlip>
                <a:blip r:embed="rId2"/>
              </a:buBlip>
            </a:pPr>
            <a:r>
              <a:rPr lang="ru-RU" altLang="ru-RU" sz="1800" dirty="0">
                <a:solidFill>
                  <a:srgbClr val="7030A0"/>
                </a:solidFill>
              </a:rPr>
              <a:t>Добиться эффективного использования площадей медицинских </a:t>
            </a:r>
            <a:r>
              <a:rPr lang="ru-RU" altLang="ru-RU" sz="1800" dirty="0" smtClean="0">
                <a:solidFill>
                  <a:srgbClr val="7030A0"/>
                </a:solidFill>
              </a:rPr>
              <a:t>организаций;</a:t>
            </a:r>
            <a:endParaRPr lang="ru-RU" altLang="ru-RU" sz="1800" dirty="0">
              <a:solidFill>
                <a:srgbClr val="7030A0"/>
              </a:solidFill>
            </a:endParaRPr>
          </a:p>
          <a:p>
            <a:pPr marL="335756" indent="-335756">
              <a:lnSpc>
                <a:spcPct val="75000"/>
              </a:lnSpc>
              <a:spcAft>
                <a:spcPts val="150"/>
              </a:spcAft>
              <a:buSzPct val="200000"/>
              <a:buBlip>
                <a:blip r:embed="rId2"/>
              </a:buBlip>
            </a:pPr>
            <a:r>
              <a:rPr lang="ru-RU" altLang="ru-RU" sz="1800" dirty="0">
                <a:solidFill>
                  <a:srgbClr val="7030A0"/>
                </a:solidFill>
              </a:rPr>
              <a:t>Устранение всех видов потерь в процессах (ожидание, заполнение излишних документов, лишние хождения, брак и т.д.)</a:t>
            </a:r>
          </a:p>
        </p:txBody>
      </p:sp>
      <p:pic>
        <p:nvPicPr>
          <p:cNvPr id="6" name="Рисунок 1" descr="C:\Users\MikheevIA\Pictures\Бланки\Герб одноцветный 17мм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914" y="16992"/>
            <a:ext cx="447755" cy="491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120132"/>
            <a:ext cx="2520280" cy="203688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47669" y="14867"/>
            <a:ext cx="142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600" b="1" dirty="0">
                <a:solidFill>
                  <a:prstClr val="white">
                    <a:lumMod val="95000"/>
                  </a:prst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МИНИСТЕРСТВО ЗДРАВООХРАНЕНИЯ </a:t>
            </a:r>
          </a:p>
          <a:p>
            <a:pPr lvl="0" algn="ctr">
              <a:defRPr/>
            </a:pPr>
            <a:r>
              <a:rPr lang="ru-RU" sz="600" b="1" dirty="0">
                <a:solidFill>
                  <a:prstClr val="white">
                    <a:lumMod val="95000"/>
                  </a:prst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ОМСКОЙ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2688932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1680" y="1127755"/>
            <a:ext cx="7460640" cy="4919990"/>
          </a:xfrm>
          <a:prstGeom prst="rect">
            <a:avLst/>
          </a:prstGeom>
        </p:spPr>
      </p:pic>
      <p:pic>
        <p:nvPicPr>
          <p:cNvPr id="6" name="Рисунок 1" descr="C:\Users\MikheevIA\Pictures\Бланки\Герб одноцветный 17мм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914" y="16992"/>
            <a:ext cx="447755" cy="491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47669" y="-43246"/>
            <a:ext cx="115212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600" b="1" dirty="0" smtClean="0">
                <a:solidFill>
                  <a:prstClr val="white">
                    <a:lumMod val="95000"/>
                  </a:prst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МИНИСТЕРСТВО </a:t>
            </a:r>
            <a:r>
              <a:rPr lang="ru-RU" sz="600" b="1" dirty="0">
                <a:solidFill>
                  <a:prstClr val="white">
                    <a:lumMod val="95000"/>
                  </a:prst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ЗДРАВООХРАНЕНИЯ </a:t>
            </a:r>
          </a:p>
          <a:p>
            <a:pPr lvl="0" algn="ctr">
              <a:defRPr/>
            </a:pPr>
            <a:r>
              <a:rPr lang="ru-RU" sz="600" b="1" dirty="0">
                <a:solidFill>
                  <a:prstClr val="white">
                    <a:lumMod val="95000"/>
                  </a:prst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ОМСКОЙ ОБЛАСТИ</a:t>
            </a:r>
          </a:p>
          <a:p>
            <a:pPr algn="ctr">
              <a:defRPr/>
            </a:pPr>
            <a:endParaRPr lang="ru-RU" sz="8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654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4978896" cy="10698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0544" y="-2934"/>
            <a:ext cx="16150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00" b="1" dirty="0">
                <a:solidFill>
                  <a:prstClr val="white">
                    <a:lumMod val="95000"/>
                  </a:prst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МИНИСТЕРСТВО ЗДРАВООХРАНЕНИЯ </a:t>
            </a:r>
          </a:p>
          <a:p>
            <a:pPr algn="ctr">
              <a:defRPr/>
            </a:pPr>
            <a:r>
              <a:rPr lang="ru-RU" sz="600" b="1" dirty="0">
                <a:solidFill>
                  <a:prstClr val="white">
                    <a:lumMod val="95000"/>
                  </a:prst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ОМСКОЙ ОБЛАСТИ</a:t>
            </a:r>
          </a:p>
        </p:txBody>
      </p:sp>
      <p:pic>
        <p:nvPicPr>
          <p:cNvPr id="1026" name="Picture 2" descr="http://gipermed.info/upload/iblock/9ed/9eda42e469e69bb47794847111d8db3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926406"/>
            <a:ext cx="4056902" cy="2509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698017712"/>
              </p:ext>
            </p:extLst>
          </p:nvPr>
        </p:nvGraphicFramePr>
        <p:xfrm>
          <a:off x="531891" y="1844824"/>
          <a:ext cx="4040109" cy="39353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48064" y="1052736"/>
            <a:ext cx="2952328" cy="2448271"/>
          </a:xfrm>
          <a:prstGeom prst="rect">
            <a:avLst/>
          </a:prstGeom>
        </p:spPr>
      </p:pic>
      <p:pic>
        <p:nvPicPr>
          <p:cNvPr id="9" name="Рисунок 1" descr="C:\Users\MikheevIA\Pictures\Бланки\Герб одноцветный 17мм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914" y="16992"/>
            <a:ext cx="447755" cy="491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582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323528" y="548680"/>
            <a:ext cx="8645874" cy="7143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Модульные ФАПЫ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529082" y="33815"/>
            <a:ext cx="13681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0" algn="ctr">
              <a:defRPr/>
            </a:pPr>
            <a:r>
              <a:rPr lang="ru-RU" sz="600" b="1">
                <a:solidFill>
                  <a:prstClr val="white">
                    <a:lumMod val="95000"/>
                  </a:prst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МИНИСТЕРСТВО ЗДРАВООХРАНЕНИЯ </a:t>
            </a:r>
          </a:p>
          <a:p>
            <a:pPr lvl="0" algn="ctr">
              <a:defRPr/>
            </a:pPr>
            <a:r>
              <a:rPr lang="ru-RU" sz="600" b="1">
                <a:solidFill>
                  <a:prstClr val="white">
                    <a:lumMod val="95000"/>
                  </a:prst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ОМСКОЙ ОБЛАСТИ</a:t>
            </a:r>
            <a:endParaRPr lang="ru-RU" sz="600" b="1" dirty="0">
              <a:solidFill>
                <a:prstClr val="white">
                  <a:lumMod val="95000"/>
                </a:prst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A47FE-1352-4042-B4F8-9D20F8837AA3}" type="slidenum">
              <a:rPr lang="ru-RU" smtClean="0"/>
              <a:pPr/>
              <a:t>16</a:t>
            </a:fld>
            <a:endParaRPr lang="ru-RU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2263116"/>
              </p:ext>
            </p:extLst>
          </p:nvPr>
        </p:nvGraphicFramePr>
        <p:xfrm>
          <a:off x="899592" y="1412776"/>
          <a:ext cx="782470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Рисунок 1" descr="C:\Users\MikheevIA\Pictures\Бланки\Герб одноцветный 17мм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914" y="16992"/>
            <a:ext cx="447755" cy="491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14" y="688896"/>
            <a:ext cx="2915816" cy="5081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23735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Выгнутая вниз стрелка 10"/>
          <p:cNvSpPr/>
          <p:nvPr/>
        </p:nvSpPr>
        <p:spPr>
          <a:xfrm rot="10800000">
            <a:off x="714348" y="500042"/>
            <a:ext cx="7715304" cy="2875906"/>
          </a:xfrm>
          <a:prstGeom prst="curvedUpArrow">
            <a:avLst/>
          </a:prstGeom>
          <a:gradFill>
            <a:gsLst>
              <a:gs pos="50000">
                <a:srgbClr val="5E9EFF">
                  <a:alpha val="31000"/>
                </a:srgbClr>
              </a:gs>
              <a:gs pos="100000">
                <a:srgbClr val="FFEBF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Выгнутая вниз стрелка 9"/>
          <p:cNvSpPr/>
          <p:nvPr/>
        </p:nvSpPr>
        <p:spPr>
          <a:xfrm>
            <a:off x="1056438" y="3651154"/>
            <a:ext cx="7764034" cy="2875906"/>
          </a:xfrm>
          <a:prstGeom prst="curvedUpArrow">
            <a:avLst/>
          </a:prstGeom>
          <a:gradFill>
            <a:gsLst>
              <a:gs pos="50000">
                <a:srgbClr val="5E9EFF">
                  <a:alpha val="31000"/>
                </a:srgbClr>
              </a:gs>
              <a:gs pos="100000">
                <a:srgbClr val="FFEBF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8387316" cy="928670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alt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  <a:t>Кадровое обеспечение системы здравоохранения</a:t>
            </a:r>
            <a:r>
              <a:rPr lang="ru-RU" alt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+mn-lt"/>
              </a:rPr>
              <a:t> и меры социальной поддержки медицинских работников </a:t>
            </a:r>
            <a:endParaRPr lang="ru-RU" altLang="ru-RU" sz="1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+mn-lt"/>
              <a:ea typeface="+mn-ea"/>
              <a:cs typeface="+mn-cs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44" y="1824285"/>
            <a:ext cx="4143404" cy="157163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Обеспеченность населения Омской области врачами –  39,6  на 10 тыс.</a:t>
            </a:r>
            <a:r>
              <a:rPr lang="en-US" sz="1600" dirty="0" smtClean="0"/>
              <a:t> </a:t>
            </a:r>
            <a:r>
              <a:rPr lang="ru-RU" sz="1600" dirty="0" smtClean="0"/>
              <a:t>нас. (РФ – 37,4)</a:t>
            </a:r>
          </a:p>
          <a:p>
            <a:pPr algn="ctr"/>
            <a:r>
              <a:rPr lang="ru-RU" sz="1600" dirty="0" smtClean="0"/>
              <a:t>средним медицинским персоналом – 95,2 на 10 тыс. нас.</a:t>
            </a:r>
          </a:p>
          <a:p>
            <a:pPr algn="ctr"/>
            <a:r>
              <a:rPr lang="ru-RU" sz="1600" dirty="0" smtClean="0"/>
              <a:t>(РФ – 88,2)</a:t>
            </a:r>
            <a:endParaRPr lang="ru-RU" sz="16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5720" y="928670"/>
            <a:ext cx="8715436" cy="57150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В 2018 году в учреждениях здравоохранения работает </a:t>
            </a:r>
            <a:r>
              <a:rPr lang="ru-RU" sz="1600" b="1" dirty="0" smtClean="0"/>
              <a:t>7809 врачей </a:t>
            </a:r>
            <a:r>
              <a:rPr lang="ru-RU" sz="1600" dirty="0" smtClean="0"/>
              <a:t>и </a:t>
            </a:r>
            <a:r>
              <a:rPr lang="ru-RU" sz="1600" b="1" dirty="0" smtClean="0"/>
              <a:t>18973 специалистов со средним медицинским образованием</a:t>
            </a:r>
            <a:endParaRPr lang="ru-RU" sz="16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A47FE-1352-4042-B4F8-9D20F8837AA3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572000" y="1538401"/>
            <a:ext cx="4357750" cy="203598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/>
              <a:t>Программа </a:t>
            </a:r>
            <a:r>
              <a:rPr lang="ru-RU" sz="1600" b="1" dirty="0" smtClean="0"/>
              <a:t>«Земский врач»</a:t>
            </a:r>
          </a:p>
          <a:p>
            <a:pPr algn="ctr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 smtClean="0"/>
          </a:p>
          <a:p>
            <a:pPr algn="ctr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/>
              <a:t> </a:t>
            </a:r>
            <a:r>
              <a:rPr lang="ru-RU" sz="1600" dirty="0"/>
              <a:t>Единовременные компенсационные выплаты в размере </a:t>
            </a:r>
            <a:br>
              <a:rPr lang="ru-RU" sz="1600" dirty="0"/>
            </a:br>
            <a:r>
              <a:rPr lang="ru-RU" sz="1600" b="1" dirty="0"/>
              <a:t>1 млн. рублей </a:t>
            </a:r>
            <a:r>
              <a:rPr lang="ru-RU" sz="1600" dirty="0"/>
              <a:t>произведены </a:t>
            </a:r>
          </a:p>
          <a:p>
            <a:pPr algn="ctr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/>
              <a:t>446</a:t>
            </a:r>
            <a:r>
              <a:rPr lang="ru-RU" sz="1600" dirty="0"/>
              <a:t> врачам.</a:t>
            </a:r>
            <a:endParaRPr lang="ru-RU" sz="1600" b="1" dirty="0"/>
          </a:p>
          <a:p>
            <a:pPr algn="just"/>
            <a:endParaRPr lang="ru-RU" sz="16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632423" y="5381086"/>
            <a:ext cx="4286280" cy="136815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Единовременные денежные  выплаты в 2018 году получил 221 молодой специалист</a:t>
            </a:r>
            <a:endParaRPr lang="ru-RU" sz="16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572000" y="3679033"/>
            <a:ext cx="4286280" cy="155679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В 2018 году на территории Омской области началась реализация программы </a:t>
            </a:r>
            <a:r>
              <a:rPr lang="ru-RU" sz="1600" b="1" dirty="0" smtClean="0"/>
              <a:t>«Земский фельдшер», </a:t>
            </a:r>
            <a:r>
              <a:rPr lang="ru-RU" sz="1600" dirty="0" smtClean="0"/>
              <a:t>предусматривающая выплату 500 тыс. рублей фельдшерам, приступившим к работе на ФАП (</a:t>
            </a:r>
            <a:r>
              <a:rPr lang="ru-RU" sz="1600" b="1" dirty="0" smtClean="0"/>
              <a:t>13 мед. работников</a:t>
            </a:r>
            <a:r>
              <a:rPr lang="ru-RU" sz="1600" dirty="0" smtClean="0"/>
              <a:t>)</a:t>
            </a:r>
            <a:endParaRPr lang="ru-RU" sz="1600" dirty="0"/>
          </a:p>
        </p:txBody>
      </p:sp>
      <p:pic>
        <p:nvPicPr>
          <p:cNvPr id="18" name="Рисунок 1" descr="C:\Users\MikheevIA\Pictures\Бланки\Герб одноцветный 17мм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914" y="16992"/>
            <a:ext cx="447755" cy="491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3" descr="32doct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709178"/>
            <a:ext cx="3384376" cy="2600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2838540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517104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Приоритетные направления развития первичной медико-санитарной помощи в Омской области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algn="just"/>
            <a:r>
              <a:rPr lang="ru-RU" dirty="0" smtClean="0"/>
              <a:t>1. </a:t>
            </a:r>
            <a:r>
              <a:rPr lang="ru-RU" sz="2900" dirty="0" smtClean="0"/>
              <a:t>Повышение </a:t>
            </a:r>
            <a:r>
              <a:rPr lang="ru-RU" sz="2900" dirty="0"/>
              <a:t>эффективности, доступности и качества  оказания первичной медико-санитарной, специализированной, включая высокотехнологичную, медицинской помощи, скорой, в том числе скорой специализированной медицинской помощи, медицинской эвакуации;</a:t>
            </a:r>
          </a:p>
          <a:p>
            <a:pPr algn="just"/>
            <a:r>
              <a:rPr lang="ru-RU" sz="2900" dirty="0"/>
              <a:t>2</a:t>
            </a:r>
            <a:r>
              <a:rPr lang="ru-RU" sz="2900" dirty="0" smtClean="0"/>
              <a:t>. Обеспечение </a:t>
            </a:r>
            <a:r>
              <a:rPr lang="ru-RU" sz="2900" dirty="0"/>
              <a:t>приоритета профилактики в сфере охраны здоровья на территории Омской </a:t>
            </a:r>
            <a:r>
              <a:rPr lang="ru-RU" sz="2900" dirty="0" smtClean="0"/>
              <a:t>области;</a:t>
            </a:r>
            <a:r>
              <a:rPr lang="ru-RU" sz="2900" dirty="0"/>
              <a:t> </a:t>
            </a:r>
          </a:p>
          <a:p>
            <a:pPr algn="just"/>
            <a:r>
              <a:rPr lang="ru-RU" sz="2900" dirty="0" smtClean="0"/>
              <a:t>3. </a:t>
            </a:r>
            <a:r>
              <a:rPr lang="ru-RU" sz="2900" dirty="0" smtClean="0">
                <a:cs typeface="Times New Roman" panose="02020603050405020304" pitchFamily="18" charset="0"/>
              </a:rPr>
              <a:t>Сохранение </a:t>
            </a:r>
            <a:r>
              <a:rPr lang="ru-RU" sz="2900" dirty="0">
                <a:cs typeface="Times New Roman" panose="02020603050405020304" pitchFamily="18" charset="0"/>
              </a:rPr>
              <a:t>и эффективное </a:t>
            </a:r>
            <a:r>
              <a:rPr lang="ru-RU" sz="2900" dirty="0" smtClean="0">
                <a:cs typeface="Times New Roman" panose="02020603050405020304" pitchFamily="18" charset="0"/>
              </a:rPr>
              <a:t>использование кадрового потенциала</a:t>
            </a:r>
            <a:r>
              <a:rPr lang="ru-RU" sz="2900" dirty="0">
                <a:cs typeface="Times New Roman" panose="02020603050405020304" pitchFamily="18" charset="0"/>
              </a:rPr>
              <a:t>, обеспечение притока в отрасль молодых кадров, особенно в первичное звено здравоохранения, развитие системы непрерывного профессионального образования, совершенствование оказания мер социальной </a:t>
            </a:r>
            <a:r>
              <a:rPr lang="ru-RU" sz="2900" dirty="0" smtClean="0">
                <a:cs typeface="Times New Roman" panose="02020603050405020304" pitchFamily="18" charset="0"/>
              </a:rPr>
              <a:t>поддержки </a:t>
            </a:r>
            <a:r>
              <a:rPr lang="ru-RU" sz="2900" dirty="0" smtClean="0"/>
              <a:t>обеспечение </a:t>
            </a:r>
            <a:r>
              <a:rPr lang="ru-RU" sz="2900" dirty="0"/>
              <a:t>престижа медицинских </a:t>
            </a:r>
            <a:r>
              <a:rPr lang="ru-RU" sz="2900" dirty="0" smtClean="0"/>
              <a:t>специальностей;</a:t>
            </a:r>
            <a:endParaRPr lang="ru-RU" sz="2900" dirty="0"/>
          </a:p>
          <a:p>
            <a:pPr algn="just"/>
            <a:r>
              <a:rPr lang="ru-RU" sz="2900" dirty="0"/>
              <a:t> 4. Развитие выездных форм работы первичной, в том числе первичной специализированной медико-санитарной помощи (работа мобильных выездных бригад, центров здоровья, мобильных лечебно-диагностических комплексов</a:t>
            </a:r>
            <a:r>
              <a:rPr lang="ru-RU" sz="2900" dirty="0" smtClean="0"/>
              <a:t>); </a:t>
            </a:r>
            <a:endParaRPr lang="ru-RU" sz="2900" dirty="0"/>
          </a:p>
          <a:p>
            <a:pPr algn="just"/>
            <a:r>
              <a:rPr lang="ru-RU" sz="2900" dirty="0" smtClean="0"/>
              <a:t>5. Улучшение </a:t>
            </a:r>
            <a:r>
              <a:rPr lang="ru-RU" sz="2900" dirty="0"/>
              <a:t>доступности лекарственной помощи населению Омской области, в том числе и сельскому </a:t>
            </a:r>
            <a:r>
              <a:rPr lang="ru-RU" sz="2900" dirty="0" smtClean="0"/>
              <a:t>населению; </a:t>
            </a:r>
            <a:endParaRPr lang="ru-RU" sz="2900" dirty="0"/>
          </a:p>
          <a:p>
            <a:pPr algn="just"/>
            <a:r>
              <a:rPr lang="ru-RU" sz="2900" dirty="0"/>
              <a:t> </a:t>
            </a:r>
            <a:r>
              <a:rPr lang="ru-RU" sz="2900" dirty="0" smtClean="0"/>
              <a:t>6. Улучшение качества диспансерного наблюдения пациентов </a:t>
            </a:r>
            <a:r>
              <a:rPr lang="ru-RU" sz="2900" dirty="0"/>
              <a:t>выявленными хроническими неинфекционными заболеваниями и факторами риска их </a:t>
            </a:r>
            <a:r>
              <a:rPr lang="ru-RU" sz="2900" dirty="0" smtClean="0"/>
              <a:t>возникновения; </a:t>
            </a:r>
          </a:p>
          <a:p>
            <a:pPr algn="just"/>
            <a:r>
              <a:rPr lang="ru-RU" sz="2900" dirty="0" smtClean="0"/>
              <a:t>7. Реализация  </a:t>
            </a:r>
            <a:r>
              <a:rPr lang="ru-RU" sz="2900" dirty="0"/>
              <a:t>мероприятий по внедрению технологии бережливого производства в </a:t>
            </a:r>
            <a:r>
              <a:rPr lang="ru-RU" sz="2900" dirty="0" smtClean="0"/>
              <a:t>государственных учреждениях здравоохранения </a:t>
            </a:r>
            <a:r>
              <a:rPr lang="ru-RU" sz="2900" dirty="0"/>
              <a:t>Омской области, </a:t>
            </a:r>
            <a:r>
              <a:rPr lang="ru-RU" sz="2900" dirty="0" smtClean="0"/>
              <a:t>оказывающих первичную </a:t>
            </a:r>
            <a:r>
              <a:rPr lang="ru-RU" sz="2900" dirty="0"/>
              <a:t>медико-санитарную </a:t>
            </a:r>
            <a:r>
              <a:rPr lang="ru-RU" sz="2900" dirty="0" smtClean="0"/>
              <a:t>помощь;</a:t>
            </a:r>
          </a:p>
          <a:p>
            <a:pPr algn="just"/>
            <a:r>
              <a:rPr lang="ru-RU" sz="2900" dirty="0" smtClean="0"/>
              <a:t>8. Укрепление материально-технической базы, оснащение медицинским оборудованием.</a:t>
            </a:r>
            <a:endParaRPr lang="ru-RU" sz="2900" dirty="0"/>
          </a:p>
          <a:p>
            <a:endParaRPr lang="ru-RU" sz="29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A47FE-1352-4042-B4F8-9D20F8837AA3}" type="slidenum">
              <a:rPr lang="ru-RU" smtClean="0"/>
              <a:pPr/>
              <a:t>18</a:t>
            </a:fld>
            <a:endParaRPr lang="ru-RU"/>
          </a:p>
        </p:txBody>
      </p:sp>
      <p:pic>
        <p:nvPicPr>
          <p:cNvPr id="5" name="Рисунок 1" descr="C:\Users\MikheevIA\Pictures\Бланки\Герб одноцветный 17мм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914" y="16992"/>
            <a:ext cx="447755" cy="491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47669" y="-8519"/>
            <a:ext cx="13681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600" b="1" dirty="0">
                <a:solidFill>
                  <a:prstClr val="white">
                    <a:lumMod val="95000"/>
                  </a:prst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МИНИСТЕРСТВО ЗДРАВООХРАНЕНИЯ </a:t>
            </a:r>
          </a:p>
          <a:p>
            <a:pPr lvl="0" algn="ctr">
              <a:defRPr/>
            </a:pPr>
            <a:r>
              <a:rPr lang="ru-RU" sz="600" b="1" dirty="0">
                <a:solidFill>
                  <a:prstClr val="white">
                    <a:lumMod val="95000"/>
                  </a:prst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ОМСКОЙ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34428047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199" y="525457"/>
            <a:ext cx="8229600" cy="137613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Спасибо за внимание!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A47FE-1352-4042-B4F8-9D20F8837AA3}" type="slidenum">
              <a:rPr lang="ru-RU" smtClean="0"/>
              <a:pPr/>
              <a:t>19</a:t>
            </a:fld>
            <a:endParaRPr lang="ru-RU"/>
          </a:p>
        </p:txBody>
      </p:sp>
      <p:pic>
        <p:nvPicPr>
          <p:cNvPr id="5122" name="Picture 2" descr="http://c0.emosurf.com/00010k0DsNNB/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700808"/>
            <a:ext cx="7096675" cy="4544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1" descr="C:\Users\MikheevIA\Pictures\Бланки\Герб одноцветный 17мм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322" y="19004"/>
            <a:ext cx="447755" cy="491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1523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7203" y="1211188"/>
            <a:ext cx="7620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4" name="Rectangle 4"/>
          <p:cNvSpPr txBox="1">
            <a:spLocks noChangeArrowheads="1"/>
          </p:cNvSpPr>
          <p:nvPr/>
        </p:nvSpPr>
        <p:spPr bwMode="auto">
          <a:xfrm>
            <a:off x="739740" y="-19429"/>
            <a:ext cx="13681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7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МИНИСТЕРСТВО ЗДРАВООХРАНЕНИЯ </a:t>
            </a:r>
            <a:endParaRPr lang="ru-RU" sz="700" b="1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7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ОМСКОЙ </a:t>
            </a:r>
            <a:r>
              <a:rPr lang="ru-RU" sz="7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ОБЛАСТИ</a:t>
            </a:r>
          </a:p>
        </p:txBody>
      </p:sp>
      <p:graphicFrame>
        <p:nvGraphicFramePr>
          <p:cNvPr id="13" name="Содержимое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1221749"/>
              </p:ext>
            </p:extLst>
          </p:nvPr>
        </p:nvGraphicFramePr>
        <p:xfrm>
          <a:off x="323528" y="1124744"/>
          <a:ext cx="5904656" cy="2324818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4536504"/>
                <a:gridCol w="1368152"/>
              </a:tblGrid>
              <a:tr h="34123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n-lt"/>
                          <a:cs typeface="Times New Roman" panose="02020603050405020304" pitchFamily="18" charset="0"/>
                        </a:rPr>
                        <a:t>Виды учреждений</a:t>
                      </a:r>
                      <a:endParaRPr lang="ru-RU" sz="14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Количество</a:t>
                      </a:r>
                      <a:endParaRPr lang="ru-RU" sz="1400" dirty="0"/>
                    </a:p>
                  </a:txBody>
                  <a:tcPr/>
                </a:tc>
              </a:tr>
              <a:tr h="3157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+mn-lt"/>
                        </a:rPr>
                        <a:t>ГУЗОО всего, в том числе:</a:t>
                      </a:r>
                      <a:endParaRPr lang="ru-RU" sz="1400" b="1" dirty="0" smtClean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109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 anchor="ctr"/>
                </a:tc>
              </a:tr>
              <a:tr h="3157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+mn-lt"/>
                          <a:cs typeface="Times New Roman" panose="02020603050405020304" pitchFamily="18" charset="0"/>
                        </a:rPr>
                        <a:t>стационарные учреждения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70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 anchor="ctr"/>
                </a:tc>
              </a:tr>
              <a:tr h="3157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+mn-lt"/>
                          <a:cs typeface="Times New Roman" panose="02020603050405020304" pitchFamily="18" charset="0"/>
                        </a:rPr>
                        <a:t>амбулаторно-поликлинические учреждения, оказывающие помощь взрослому населению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68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 anchor="ctr"/>
                </a:tc>
              </a:tr>
              <a:tr h="3157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+mn-lt"/>
                          <a:cs typeface="Times New Roman" panose="02020603050405020304" pitchFamily="18" charset="0"/>
                        </a:rPr>
                        <a:t>амбулаторно-поликлинические учреждения, оказывающие помощь детскому населению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45</a:t>
                      </a:r>
                      <a:endParaRPr lang="ru-RU" sz="1400" dirty="0"/>
                    </a:p>
                  </a:txBody>
                  <a:tcPr marL="68580" marR="68580" marT="0" marB="0" anchor="ctr"/>
                </a:tc>
              </a:tr>
              <a:tr h="3157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+mn-lt"/>
                          <a:cs typeface="Times New Roman" panose="02020603050405020304" pitchFamily="18" charset="0"/>
                        </a:rPr>
                        <a:t>учреждения особого типа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</a:t>
                      </a:r>
                      <a:endParaRPr lang="ru-RU" sz="1400" dirty="0"/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2" name="Заголовок 1"/>
          <p:cNvSpPr txBox="1">
            <a:spLocks/>
          </p:cNvSpPr>
          <p:nvPr/>
        </p:nvSpPr>
        <p:spPr>
          <a:xfrm>
            <a:off x="0" y="571480"/>
            <a:ext cx="6357950" cy="500066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ru-RU" sz="1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  <a:t>Система здравоохранения Омской области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A47FE-1352-4042-B4F8-9D20F8837AA3}" type="slidenum">
              <a:rPr lang="ru-RU" smtClean="0"/>
              <a:pPr/>
              <a:t>2</a:t>
            </a:fld>
            <a:endParaRPr lang="ru-RU"/>
          </a:p>
        </p:txBody>
      </p:sp>
      <p:graphicFrame>
        <p:nvGraphicFramePr>
          <p:cNvPr id="9" name="Содержимое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4164081"/>
              </p:ext>
            </p:extLst>
          </p:nvPr>
        </p:nvGraphicFramePr>
        <p:xfrm>
          <a:off x="4139952" y="4293095"/>
          <a:ext cx="4824536" cy="2299321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3384376"/>
                <a:gridCol w="1440160"/>
              </a:tblGrid>
              <a:tr h="57189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n-lt"/>
                          <a:cs typeface="Times New Roman" panose="02020603050405020304" pitchFamily="18" charset="0"/>
                        </a:rPr>
                        <a:t>Сельские</a:t>
                      </a:r>
                      <a:r>
                        <a:rPr lang="ru-RU" sz="1400" baseline="0" dirty="0" smtClean="0">
                          <a:latin typeface="+mn-lt"/>
                          <a:cs typeface="Times New Roman" panose="02020603050405020304" pitchFamily="18" charset="0"/>
                        </a:rPr>
                        <a:t> ГУЗОО, п</a:t>
                      </a:r>
                      <a:r>
                        <a:rPr lang="ru-RU" sz="1400" dirty="0" smtClean="0">
                          <a:latin typeface="+mn-lt"/>
                          <a:cs typeface="Times New Roman" panose="02020603050405020304" pitchFamily="18" charset="0"/>
                        </a:rPr>
                        <a:t>одразделения</a:t>
                      </a:r>
                      <a:endParaRPr lang="ru-RU" sz="14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Количество</a:t>
                      </a:r>
                      <a:endParaRPr lang="ru-RU" sz="1400" dirty="0"/>
                    </a:p>
                  </a:txBody>
                  <a:tcPr/>
                </a:tc>
              </a:tr>
              <a:tr h="381807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+mn-lt"/>
                          <a:cs typeface="Times New Roman" panose="02020603050405020304" pitchFamily="18" charset="0"/>
                        </a:rPr>
                        <a:t>центральные районные больницы</a:t>
                      </a:r>
                      <a:endParaRPr lang="ru-RU" sz="1400" b="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32</a:t>
                      </a:r>
                      <a:endParaRPr lang="ru-RU" sz="1400" dirty="0"/>
                    </a:p>
                  </a:txBody>
                  <a:tcPr marL="68580" marR="68580" marT="0" marB="0" anchor="ctr"/>
                </a:tc>
              </a:tr>
              <a:tr h="33640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  <a:cs typeface="Times New Roman" panose="02020603050405020304" pitchFamily="18" charset="0"/>
                        </a:rPr>
                        <a:t>участковые больницы</a:t>
                      </a:r>
                      <a:endParaRPr lang="ru-RU" sz="14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43</a:t>
                      </a:r>
                      <a:endParaRPr lang="ru-RU" sz="1400" dirty="0"/>
                    </a:p>
                  </a:txBody>
                  <a:tcPr marL="68580" marR="68580" marT="0" marB="0" anchor="ctr"/>
                </a:tc>
              </a:tr>
              <a:tr h="33640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  <a:cs typeface="Times New Roman" panose="02020603050405020304" pitchFamily="18" charset="0"/>
                        </a:rPr>
                        <a:t>амбулатории</a:t>
                      </a:r>
                      <a:endParaRPr lang="ru-RU" sz="14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105</a:t>
                      </a:r>
                      <a:endParaRPr lang="ru-RU" sz="1400" dirty="0"/>
                    </a:p>
                  </a:txBody>
                  <a:tcPr marL="68580" marR="68580" marT="0" marB="0" anchor="ctr"/>
                </a:tc>
              </a:tr>
              <a:tr h="33640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  <a:cs typeface="Times New Roman" panose="02020603050405020304" pitchFamily="18" charset="0"/>
                        </a:rPr>
                        <a:t>фельдшерско-акушерские пункты</a:t>
                      </a:r>
                      <a:endParaRPr lang="ru-RU" sz="14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808</a:t>
                      </a:r>
                      <a:endParaRPr lang="ru-RU" sz="1400" dirty="0"/>
                    </a:p>
                  </a:txBody>
                  <a:tcPr marL="68580" marR="68580" marT="0" marB="0" anchor="ctr"/>
                </a:tc>
              </a:tr>
              <a:tr h="33640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  <a:cs typeface="Times New Roman" panose="02020603050405020304" pitchFamily="18" charset="0"/>
                        </a:rPr>
                        <a:t>домовые хозяйства</a:t>
                      </a:r>
                      <a:endParaRPr lang="ru-RU" sz="14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443</a:t>
                      </a:r>
                      <a:endParaRPr lang="ru-RU" sz="1400" dirty="0"/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131074" name="Picture 2" descr="https://tapoc.trbo.yandex.net/tapoc_secure_proxy/efe403fb0aec475ff392ecd9fd1c9e5c?url=http%3A%2F%2Fsss55.ru%2Fcss%2Fimages%2Fworks%2F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1071546"/>
            <a:ext cx="2657335" cy="31495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" descr="C:\Users\MikheevIA\Pictures\Бланки\Герб одноцветный 17мм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993" y="20203"/>
            <a:ext cx="501650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1687" y="4005064"/>
            <a:ext cx="3600400" cy="2562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8989379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236" y="536659"/>
            <a:ext cx="2774682" cy="1596197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/>
          <a:p>
            <a:pPr marL="114300" algn="ctr">
              <a:spcBef>
                <a:spcPct val="20000"/>
              </a:spcBef>
              <a:buClr>
                <a:schemeClr val="accent1"/>
              </a:buClr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уровень </a:t>
            </a:r>
            <a:b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395536" y="-27384"/>
            <a:ext cx="136815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7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МИНИСТЕРСТВО ЗДРАВООХРАНЕНИЯ </a:t>
            </a:r>
            <a:endParaRPr lang="ru-RU" sz="700" b="1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7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ОМСКОЙ </a:t>
            </a:r>
            <a:r>
              <a:rPr lang="ru-RU" sz="7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ОБЛАСТИ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A47FE-1352-4042-B4F8-9D20F8837AA3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5796136" y="620688"/>
            <a:ext cx="3240360" cy="136815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ru-RU" sz="2400" dirty="0" smtClean="0"/>
              <a:t>2 уровень</a:t>
            </a:r>
          </a:p>
          <a:p>
            <a:pPr algn="ctr"/>
            <a:r>
              <a:rPr lang="ru-RU" sz="1400" dirty="0" smtClean="0"/>
              <a:t>5 окружных центров</a:t>
            </a:r>
          </a:p>
          <a:p>
            <a:pPr algn="ctr"/>
            <a:r>
              <a:rPr lang="ru-RU" sz="1400" dirty="0" smtClean="0"/>
              <a:t> </a:t>
            </a: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5796136" y="2132856"/>
            <a:ext cx="3240360" cy="216024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20000"/>
              </a:spcBef>
              <a:buClr>
                <a:schemeClr val="accent1"/>
              </a:buClr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Перинатальный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центр, кардиологический диспансер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lvl="0" algn="ctr">
              <a:spcBef>
                <a:spcPct val="20000"/>
              </a:spcBef>
              <a:buClr>
                <a:schemeClr val="accent1"/>
              </a:buClr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ГП №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12,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ГП №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13,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детская клиническая больница им.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Бисяриной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lvl="0" algn="ctr">
              <a:spcBef>
                <a:spcPct val="20000"/>
              </a:spcBef>
              <a:buClr>
                <a:schemeClr val="accent1"/>
              </a:buClr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межмуниципальных поликлинических центров в сельских районах, (Омская ЦРБ,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Исилькульская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ЦРБ, 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Калачинская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ЦРБ,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Павлоградская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ЦРБ,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Тюкалинская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ЦРБ, Тарская ЦРБ)</a:t>
            </a:r>
            <a:endParaRPr lang="en-US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167044" y="3620354"/>
            <a:ext cx="2808312" cy="129614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sz="1400" dirty="0"/>
              <a:t>Омская область</a:t>
            </a:r>
          </a:p>
          <a:p>
            <a:pPr algn="ctr"/>
            <a:r>
              <a:rPr lang="ru-RU" sz="1400" dirty="0"/>
              <a:t>32 поликлиники (ЦРБ),</a:t>
            </a:r>
          </a:p>
          <a:p>
            <a:pPr algn="ctr"/>
            <a:r>
              <a:rPr lang="ru-RU" sz="1400" dirty="0"/>
              <a:t>46 участковых больниц,</a:t>
            </a:r>
          </a:p>
          <a:p>
            <a:pPr algn="ctr"/>
            <a:r>
              <a:rPr lang="ru-RU" sz="1400" dirty="0"/>
              <a:t>104 амбулатории,</a:t>
            </a:r>
          </a:p>
          <a:p>
            <a:pPr algn="ctr"/>
            <a:r>
              <a:rPr lang="ru-RU" sz="1400" dirty="0"/>
              <a:t>808 ФАП</a:t>
            </a:r>
          </a:p>
          <a:p>
            <a:pPr algn="ctr"/>
            <a:endParaRPr lang="ru-RU" sz="1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059832" y="4437111"/>
            <a:ext cx="2952328" cy="230425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уровень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Консультативные поликлиники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специализированных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учреждений,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БУЗОО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«КДЦ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6018" name="Picture 2" descr="https://tapoc.trbo.yandex.net/tapoc_secure_proxy/69964c5f61847a6d4813f7c09a5baf1b?url=http%3A%2F%2Fmedlor.ru%2Fwp-content%2Fuploads%2F2016%2F06%2Fpacijnt-doktor-lekar-bolnica-foto-thinkstock-1388393685-42011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620688"/>
            <a:ext cx="2630475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6020" name="Picture 4" descr="https://tapoc.trbo.yandex.net/tapoc_secure_proxy/f3c9afea3046f3d0311a428548b16b0b?url=http%3A%2F%2Fmozhga.biz%2Ffiles%2F2017%2F02%2F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4509120"/>
            <a:ext cx="2782127" cy="21602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763688" y="0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Уровни  системы оказания ПМСП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8610" name="Picture 2" descr="https://tapoc.trbo.yandex.net/tapoc_secure_proxy/387d07fd925d2983613eb5c376cab153?url=http%3A%2F%2Fwww.dgb11.ru%2FUPLOAD%2Fuser%2Fimages%2FP10003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2420888"/>
            <a:ext cx="2571768" cy="18475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Прямоугольник 16"/>
          <p:cNvSpPr/>
          <p:nvPr/>
        </p:nvSpPr>
        <p:spPr>
          <a:xfrm>
            <a:off x="179512" y="2276872"/>
            <a:ext cx="2808312" cy="122413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Омск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 поликлиники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 отделений (кабинетов) врачей общей практики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i="1" dirty="0" smtClean="0"/>
          </a:p>
        </p:txBody>
      </p:sp>
      <p:pic>
        <p:nvPicPr>
          <p:cNvPr id="110594" name="Picture 2" descr="Результаты поиска изображений для запроса &quot;стационар&quot;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085184"/>
            <a:ext cx="2736304" cy="16417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" descr="C:\Users\MikheevIA\Pictures\Бланки\Герб одноцветный 17мм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797" y="-9251"/>
            <a:ext cx="447755" cy="491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129431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0" y="439131"/>
            <a:ext cx="9144000" cy="500066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ru-RU" sz="1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  <a:t>Профилактическое направление здравоохранения</a:t>
            </a:r>
          </a:p>
        </p:txBody>
      </p:sp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1370" y="2010941"/>
            <a:ext cx="2643118" cy="17281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tangle 4"/>
          <p:cNvSpPr txBox="1">
            <a:spLocks noChangeArrowheads="1"/>
          </p:cNvSpPr>
          <p:nvPr/>
        </p:nvSpPr>
        <p:spPr bwMode="auto">
          <a:xfrm>
            <a:off x="395536" y="129897"/>
            <a:ext cx="1368152" cy="207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0" algn="ctr">
              <a:defRPr/>
            </a:pPr>
            <a:r>
              <a:rPr lang="ru-RU" sz="600" b="1" dirty="0" smtClean="0">
                <a:solidFill>
                  <a:prstClr val="white">
                    <a:lumMod val="95000"/>
                  </a:prst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МИНИСТЕРСТВО </a:t>
            </a:r>
            <a:r>
              <a:rPr lang="ru-RU" sz="600" b="1" dirty="0">
                <a:solidFill>
                  <a:prstClr val="white">
                    <a:lumMod val="95000"/>
                  </a:prst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ЗДРАВООХРАНЕНИЯ </a:t>
            </a:r>
          </a:p>
          <a:p>
            <a:pPr lvl="0" algn="ctr">
              <a:defRPr/>
            </a:pPr>
            <a:r>
              <a:rPr lang="ru-RU" sz="600" b="1" dirty="0">
                <a:solidFill>
                  <a:prstClr val="white">
                    <a:lumMod val="95000"/>
                  </a:prst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ОМСКОЙ ОБЛАСТИ</a:t>
            </a:r>
            <a:endParaRPr lang="ru-RU" sz="525" b="1" dirty="0">
              <a:solidFill>
                <a:prstClr val="white">
                  <a:lumMod val="95000"/>
                </a:prst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700" b="1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A47FE-1352-4042-B4F8-9D20F8837AA3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251519" y="980728"/>
            <a:ext cx="8712969" cy="64807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/>
              <a:t>На территории Омской области функционируют </a:t>
            </a:r>
            <a:r>
              <a:rPr lang="ru-RU" sz="1400" b="1" dirty="0" smtClean="0"/>
              <a:t>13 центров здоровья </a:t>
            </a:r>
            <a:r>
              <a:rPr lang="ru-RU" sz="1400" dirty="0"/>
              <a:t>з</a:t>
            </a:r>
            <a:r>
              <a:rPr lang="ru-RU" sz="1400" dirty="0" smtClean="0"/>
              <a:t>а 2018 год центры здоровья посетили свыше </a:t>
            </a:r>
            <a:r>
              <a:rPr lang="ru-RU" sz="1400" b="1" dirty="0" smtClean="0"/>
              <a:t>130 тыс. человек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2771800" y="4460814"/>
            <a:ext cx="4320480" cy="22085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buFontTx/>
              <a:buChar char="-"/>
            </a:pPr>
            <a:r>
              <a:rPr lang="ru-RU" sz="1250" b="1" dirty="0" smtClean="0"/>
              <a:t>обучение медработников </a:t>
            </a:r>
            <a:r>
              <a:rPr lang="ru-RU" sz="1250" dirty="0" smtClean="0"/>
              <a:t>методам профилактической работы с населением по вопросу ЗОЖ, </a:t>
            </a:r>
            <a:r>
              <a:rPr lang="ru-RU" sz="1250" b="1" dirty="0" smtClean="0"/>
              <a:t>немедицинских работников </a:t>
            </a:r>
            <a:r>
              <a:rPr lang="ru-RU" sz="1250" dirty="0" smtClean="0"/>
              <a:t>(педагогов, волонтеров) технологиям ведения ЗОЖ</a:t>
            </a:r>
          </a:p>
          <a:p>
            <a:pPr algn="just"/>
            <a:r>
              <a:rPr lang="ru-RU" sz="1250" dirty="0" smtClean="0"/>
              <a:t>- тематические </a:t>
            </a:r>
            <a:r>
              <a:rPr lang="ru-RU" sz="1250" b="1" dirty="0" smtClean="0"/>
              <a:t>программы на радио</a:t>
            </a:r>
            <a:endParaRPr lang="ru-RU" sz="1250" dirty="0" smtClean="0"/>
          </a:p>
          <a:p>
            <a:pPr algn="just"/>
            <a:r>
              <a:rPr lang="ru-RU" sz="1250" dirty="0" smtClean="0"/>
              <a:t>- изготовление и размещение </a:t>
            </a:r>
            <a:r>
              <a:rPr lang="ru-RU" sz="1250" b="1" dirty="0" smtClean="0"/>
              <a:t>аудио-видео роликов</a:t>
            </a:r>
            <a:r>
              <a:rPr lang="ru-RU" sz="1250" dirty="0" smtClean="0"/>
              <a:t>, </a:t>
            </a:r>
            <a:r>
              <a:rPr lang="ru-RU" sz="1250" b="1" dirty="0" smtClean="0"/>
              <a:t>печатной продукции</a:t>
            </a:r>
            <a:endParaRPr lang="ru-RU" sz="1250" dirty="0" smtClean="0"/>
          </a:p>
          <a:p>
            <a:pPr algn="just"/>
            <a:r>
              <a:rPr lang="ru-RU" sz="1250" dirty="0" smtClean="0"/>
              <a:t>- создание и наполнение социальных </a:t>
            </a:r>
            <a:r>
              <a:rPr lang="ru-RU" sz="1250" b="1" dirty="0" smtClean="0"/>
              <a:t>страниц в сети </a:t>
            </a:r>
            <a:r>
              <a:rPr lang="ru-RU" sz="1250" b="1" dirty="0" err="1" smtClean="0"/>
              <a:t>Internet</a:t>
            </a:r>
            <a:endParaRPr lang="ru-RU" sz="1250" dirty="0" smtClean="0"/>
          </a:p>
          <a:p>
            <a:pPr algn="just"/>
            <a:r>
              <a:rPr lang="ru-RU" sz="1250" dirty="0" smtClean="0"/>
              <a:t>- проведение мероприятий с </a:t>
            </a:r>
            <a:r>
              <a:rPr lang="ru-RU" sz="1250" b="1" dirty="0" smtClean="0"/>
              <a:t>привлечением волонтеров</a:t>
            </a:r>
            <a:endParaRPr lang="ru-RU" sz="1250" b="1" dirty="0"/>
          </a:p>
        </p:txBody>
      </p:sp>
      <p:pic>
        <p:nvPicPr>
          <p:cNvPr id="106500" name="Picture 4" descr="https://pp.userapi.com/c836726/v836726909/9080/zcbsrpqEK4M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938034"/>
            <a:ext cx="2736304" cy="19645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6502" name="Picture 6" descr="https://pp.userapi.com/c639330/v639330909/28009/MtWR_Z9jVzs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8621" y="4221088"/>
            <a:ext cx="1979712" cy="21365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6504" name="Picture 8" descr="https://pp.userapi.com/c631130/v631130909/3b327/qSjEuqvJCaY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655" y="4365104"/>
            <a:ext cx="2532129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2843807" y="1759706"/>
            <a:ext cx="3477563" cy="260539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400" b="1" dirty="0"/>
              <a:t>Ф</a:t>
            </a:r>
            <a:r>
              <a:rPr lang="ru-RU" sz="1400" b="1" dirty="0" smtClean="0"/>
              <a:t>акторы </a:t>
            </a:r>
            <a:r>
              <a:rPr lang="ru-RU" sz="1400" b="1" dirty="0"/>
              <a:t>риска </a:t>
            </a:r>
            <a:r>
              <a:rPr lang="ru-RU" sz="1400" dirty="0" smtClean="0"/>
              <a:t>выявлены у </a:t>
            </a:r>
            <a:r>
              <a:rPr lang="ru-RU" sz="1400" b="1" dirty="0"/>
              <a:t>69,3 % </a:t>
            </a:r>
            <a:br>
              <a:rPr lang="ru-RU" sz="1400" b="1" dirty="0"/>
            </a:br>
            <a:r>
              <a:rPr lang="ru-RU" sz="1400" dirty="0"/>
              <a:t>от числа </a:t>
            </a:r>
            <a:r>
              <a:rPr lang="ru-RU" sz="1400" dirty="0" smtClean="0"/>
              <a:t>обследованных, </a:t>
            </a:r>
          </a:p>
          <a:p>
            <a:pPr algn="ctr"/>
            <a:r>
              <a:rPr lang="ru-RU" sz="1400" dirty="0" smtClean="0"/>
              <a:t>в </a:t>
            </a:r>
            <a:r>
              <a:rPr lang="ru-RU" sz="1400" dirty="0"/>
              <a:t>том числе </a:t>
            </a:r>
            <a:r>
              <a:rPr lang="ru-RU" sz="1400" dirty="0" smtClean="0"/>
              <a:t>у </a:t>
            </a:r>
            <a:r>
              <a:rPr lang="ru-RU" sz="1400" b="1" dirty="0" smtClean="0"/>
              <a:t>60,6% </a:t>
            </a:r>
            <a:r>
              <a:rPr lang="ru-RU" sz="1400" dirty="0" smtClean="0"/>
              <a:t>детей</a:t>
            </a:r>
            <a:endParaRPr lang="ru-RU" sz="1400" b="1" dirty="0" smtClean="0"/>
          </a:p>
          <a:p>
            <a:pPr marL="88900" indent="-88900" algn="ctr">
              <a:buFont typeface="Arial" panose="020B0604020202020204" pitchFamily="34" charset="0"/>
              <a:buChar char="•"/>
            </a:pPr>
            <a:r>
              <a:rPr lang="ru-RU" sz="1400" dirty="0"/>
              <a:t>н</a:t>
            </a:r>
            <a:r>
              <a:rPr lang="ru-RU" sz="1400" dirty="0" smtClean="0"/>
              <a:t>ерациональное </a:t>
            </a:r>
            <a:r>
              <a:rPr lang="ru-RU" sz="1400" dirty="0"/>
              <a:t>питание: взрослые –</a:t>
            </a:r>
            <a:r>
              <a:rPr lang="ru-RU" sz="1400" b="1" dirty="0"/>
              <a:t>39,6%</a:t>
            </a:r>
            <a:r>
              <a:rPr lang="ru-RU" sz="1400" dirty="0"/>
              <a:t>, дети – </a:t>
            </a:r>
            <a:r>
              <a:rPr lang="ru-RU" sz="1400" b="1" dirty="0" smtClean="0"/>
              <a:t>13,6%</a:t>
            </a:r>
          </a:p>
          <a:p>
            <a:pPr marL="88900" indent="-88900" algn="ctr">
              <a:buFont typeface="Arial" panose="020B0604020202020204" pitchFamily="34" charset="0"/>
              <a:buChar char="•"/>
            </a:pPr>
            <a:r>
              <a:rPr lang="ru-RU" sz="1400" dirty="0" smtClean="0"/>
              <a:t>избыточная </a:t>
            </a:r>
            <a:r>
              <a:rPr lang="ru-RU" sz="1400" dirty="0"/>
              <a:t>масса тела: взрослые –</a:t>
            </a:r>
            <a:r>
              <a:rPr lang="ru-RU" sz="1400" b="1" dirty="0"/>
              <a:t>32,7%</a:t>
            </a:r>
            <a:r>
              <a:rPr lang="ru-RU" sz="1400" dirty="0"/>
              <a:t>, дети – </a:t>
            </a:r>
            <a:r>
              <a:rPr lang="ru-RU" sz="1400" b="1" dirty="0" smtClean="0"/>
              <a:t>12,1%</a:t>
            </a:r>
          </a:p>
          <a:p>
            <a:pPr marL="88900" indent="-88900" algn="ctr">
              <a:buFont typeface="Arial" panose="020B0604020202020204" pitchFamily="34" charset="0"/>
              <a:buChar char="•"/>
            </a:pPr>
            <a:r>
              <a:rPr lang="ru-RU" sz="1400" dirty="0" smtClean="0"/>
              <a:t>недостаточная </a:t>
            </a:r>
            <a:r>
              <a:rPr lang="ru-RU" sz="1400" dirty="0"/>
              <a:t>физическая активность: взрослые –</a:t>
            </a:r>
            <a:r>
              <a:rPr lang="ru-RU" sz="1400" b="1" dirty="0"/>
              <a:t>19%</a:t>
            </a:r>
            <a:r>
              <a:rPr lang="ru-RU" sz="1400" dirty="0"/>
              <a:t>, дети – </a:t>
            </a:r>
            <a:r>
              <a:rPr lang="ru-RU" sz="1400" b="1" dirty="0" smtClean="0"/>
              <a:t>4,9%</a:t>
            </a:r>
          </a:p>
          <a:p>
            <a:pPr marL="88900" indent="-88900" algn="ctr">
              <a:buFont typeface="Arial" panose="020B0604020202020204" pitchFamily="34" charset="0"/>
              <a:buChar char="•"/>
            </a:pPr>
            <a:r>
              <a:rPr lang="ru-RU" sz="1400" dirty="0" smtClean="0"/>
              <a:t>повышенное </a:t>
            </a:r>
            <a:r>
              <a:rPr lang="ru-RU" sz="1400" dirty="0"/>
              <a:t>АД: взрослые –</a:t>
            </a:r>
            <a:r>
              <a:rPr lang="ru-RU" sz="1400" b="1" dirty="0"/>
              <a:t>20,4%</a:t>
            </a:r>
            <a:r>
              <a:rPr lang="ru-RU" sz="1400" dirty="0"/>
              <a:t>, дети – </a:t>
            </a:r>
            <a:r>
              <a:rPr lang="ru-RU" sz="1400" b="1" dirty="0"/>
              <a:t>4,3%</a:t>
            </a:r>
          </a:p>
        </p:txBody>
      </p:sp>
      <p:pic>
        <p:nvPicPr>
          <p:cNvPr id="15" name="Рисунок 1" descr="C:\Users\MikheevIA\Pictures\Бланки\Герб одноцветный 17мм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797" y="-9251"/>
            <a:ext cx="447755" cy="491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0797698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107504" y="620688"/>
            <a:ext cx="8908440" cy="4103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Диспансеризация определенных групп взрослого населения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414762095"/>
              </p:ext>
            </p:extLst>
          </p:nvPr>
        </p:nvGraphicFramePr>
        <p:xfrm>
          <a:off x="140616" y="980728"/>
          <a:ext cx="8656327" cy="5865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4338" name="Picture 2" descr="D:\Мигунова\ЮРИЙ ВЛАДИМИРОВИЧ\Новая папка\Фонеатрический центр (МСЧ10)\IMG_0169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8816" y="2276872"/>
            <a:ext cx="2376264" cy="15206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2420888"/>
            <a:ext cx="2268252" cy="15121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4"/>
          <p:cNvSpPr txBox="1">
            <a:spLocks noChangeArrowheads="1"/>
          </p:cNvSpPr>
          <p:nvPr/>
        </p:nvSpPr>
        <p:spPr bwMode="auto">
          <a:xfrm>
            <a:off x="395536" y="116632"/>
            <a:ext cx="1368152" cy="221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0" algn="ctr">
              <a:defRPr/>
            </a:pPr>
            <a:r>
              <a:rPr lang="ru-RU" sz="600" b="1" dirty="0" smtClean="0">
                <a:solidFill>
                  <a:prstClr val="white">
                    <a:lumMod val="95000"/>
                  </a:prst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МИНИСТЕРСТВО </a:t>
            </a:r>
            <a:r>
              <a:rPr lang="ru-RU" sz="600" b="1" dirty="0">
                <a:solidFill>
                  <a:prstClr val="white">
                    <a:lumMod val="95000"/>
                  </a:prst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ЗДРАВООХРАНЕНИЯ </a:t>
            </a:r>
          </a:p>
          <a:p>
            <a:pPr lvl="0" algn="ctr">
              <a:defRPr/>
            </a:pPr>
            <a:r>
              <a:rPr lang="ru-RU" sz="600" b="1" dirty="0">
                <a:solidFill>
                  <a:prstClr val="white">
                    <a:lumMod val="95000"/>
                  </a:prst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ОМСКОЙ ОБЛАСТИ</a:t>
            </a:r>
            <a:endParaRPr lang="ru-RU" sz="525" b="1" dirty="0">
              <a:solidFill>
                <a:prstClr val="white">
                  <a:lumMod val="95000"/>
                </a:prst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7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A47FE-1352-4042-B4F8-9D20F8837AA3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105474" name="Picture 2" descr="Результаты поиска изображений для запроса &quot;зож&quot;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5" y="4077072"/>
            <a:ext cx="2880321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" descr="C:\Users\MikheevIA\Pictures\Бланки\Герб одноцветный 17мм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797" y="-9251"/>
            <a:ext cx="447755" cy="491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295563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14282" y="3789040"/>
            <a:ext cx="8715436" cy="7290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По состоянию </a:t>
            </a:r>
            <a:r>
              <a:rPr lang="ru-RU" sz="1400" b="1" dirty="0" smtClean="0"/>
              <a:t>на 1 января 2018 года </a:t>
            </a:r>
            <a:r>
              <a:rPr lang="ru-RU" sz="1400" dirty="0" smtClean="0"/>
              <a:t>в Омской области было создано и функционирует </a:t>
            </a:r>
            <a:br>
              <a:rPr lang="ru-RU" sz="1400" dirty="0" smtClean="0"/>
            </a:br>
            <a:r>
              <a:rPr lang="ru-RU" sz="1400" b="1" dirty="0" smtClean="0"/>
              <a:t>443 </a:t>
            </a:r>
            <a:r>
              <a:rPr lang="ru-RU" sz="1400" dirty="0" smtClean="0"/>
              <a:t>домовых хозяйства во всех 32 муниципальных районах Омской области</a:t>
            </a:r>
            <a:endParaRPr lang="ru-RU" sz="1400" dirty="0"/>
          </a:p>
        </p:txBody>
      </p:sp>
      <p:sp>
        <p:nvSpPr>
          <p:cNvPr id="8" name="Содержимое 12"/>
          <p:cNvSpPr>
            <a:spLocks noGrp="1"/>
          </p:cNvSpPr>
          <p:nvPr>
            <p:ph idx="1"/>
          </p:nvPr>
        </p:nvSpPr>
        <p:spPr>
          <a:xfrm>
            <a:off x="214282" y="4572008"/>
            <a:ext cx="8715436" cy="123952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82550" indent="3175" fontAlgn="base">
              <a:buNone/>
            </a:pPr>
            <a:r>
              <a:rPr lang="ru-RU" sz="1400" dirty="0" smtClean="0"/>
              <a:t>Домовые хозяйства обеспечены:</a:t>
            </a:r>
          </a:p>
          <a:p>
            <a:pPr marL="82550" indent="3175" fontAlgn="base">
              <a:buNone/>
            </a:pPr>
            <a:r>
              <a:rPr lang="ru-RU" sz="1400" dirty="0" smtClean="0"/>
              <a:t>- укладками для оказания первой помощи</a:t>
            </a:r>
          </a:p>
          <a:p>
            <a:pPr marL="82550" indent="3175" fontAlgn="base">
              <a:buNone/>
            </a:pPr>
            <a:r>
              <a:rPr lang="ru-RU" sz="1400" dirty="0" smtClean="0"/>
              <a:t>- круглосуточной телефонной связью с лечебно-профилактическими учреждениями, в зоне ответственности которых они расположены, а также с БУЗОО «ТЦМК»</a:t>
            </a:r>
          </a:p>
          <a:p>
            <a:pPr marL="82550" indent="3175" fontAlgn="base">
              <a:buNone/>
            </a:pPr>
            <a:r>
              <a:rPr lang="ru-RU" sz="1400" dirty="0" smtClean="0"/>
              <a:t>- возможностью получить консультацию медицинского работника ЦРБ</a:t>
            </a:r>
            <a:endParaRPr lang="ru-RU" sz="1400" dirty="0"/>
          </a:p>
        </p:txBody>
      </p:sp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785794"/>
            <a:ext cx="3903253" cy="2927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628800"/>
            <a:ext cx="3528392" cy="22006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0" y="338356"/>
            <a:ext cx="8229600" cy="714380"/>
          </a:xfrm>
        </p:spPr>
        <p:txBody>
          <a:bodyPr>
            <a:normAutofit/>
          </a:bodyPr>
          <a:lstStyle/>
          <a:p>
            <a:r>
              <a:rPr lang="ru-RU" sz="1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  <a:t>Организация работы домовых хозяйств</a:t>
            </a:r>
            <a:br>
              <a:rPr lang="ru-RU" sz="1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</a:br>
            <a:endParaRPr lang="ru-RU" sz="1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+mn-lt"/>
              <a:ea typeface="+mn-ea"/>
              <a:cs typeface="+mn-cs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082765" y="692696"/>
            <a:ext cx="5061235" cy="86409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В населенных пунктах с количеством жителей менее </a:t>
            </a:r>
            <a:br>
              <a:rPr lang="ru-RU" sz="1400" dirty="0" smtClean="0"/>
            </a:br>
            <a:r>
              <a:rPr lang="ru-RU" sz="1400" dirty="0" smtClean="0"/>
              <a:t>100 человек, расположенных на значительном удалении от медицинских организаций или </a:t>
            </a:r>
            <a:r>
              <a:rPr lang="ru-RU" sz="1400" dirty="0"/>
              <a:t>их</a:t>
            </a:r>
            <a:r>
              <a:rPr lang="ru-RU" sz="1400" dirty="0" smtClean="0"/>
              <a:t> подразделений </a:t>
            </a:r>
            <a:br>
              <a:rPr lang="ru-RU" sz="1400" dirty="0" smtClean="0"/>
            </a:br>
            <a:r>
              <a:rPr lang="ru-RU" sz="1400" dirty="0" smtClean="0"/>
              <a:t>(более 6 км), создаются домовые хозяйства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A47FE-1352-4042-B4F8-9D20F8837AA3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10" name="Rectangle 4"/>
          <p:cNvSpPr txBox="1">
            <a:spLocks noChangeArrowheads="1"/>
          </p:cNvSpPr>
          <p:nvPr/>
        </p:nvSpPr>
        <p:spPr bwMode="auto">
          <a:xfrm>
            <a:off x="395536" y="34319"/>
            <a:ext cx="1368152" cy="303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0" algn="ctr">
              <a:defRPr/>
            </a:pPr>
            <a:r>
              <a:rPr lang="ru-RU" sz="600" b="1" dirty="0" smtClean="0">
                <a:solidFill>
                  <a:prstClr val="white">
                    <a:lumMod val="95000"/>
                  </a:prst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МИНИСТЕРСТВО </a:t>
            </a:r>
            <a:r>
              <a:rPr lang="ru-RU" sz="600" b="1" dirty="0">
                <a:solidFill>
                  <a:prstClr val="white">
                    <a:lumMod val="95000"/>
                  </a:prst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ЗДРАВООХРАНЕНИЯ </a:t>
            </a:r>
          </a:p>
          <a:p>
            <a:pPr lvl="0" algn="ctr">
              <a:defRPr/>
            </a:pPr>
            <a:r>
              <a:rPr lang="ru-RU" sz="600" b="1" dirty="0">
                <a:solidFill>
                  <a:prstClr val="white">
                    <a:lumMod val="95000"/>
                  </a:prst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ОМСКОЙ ОБЛАСТИ</a:t>
            </a:r>
            <a:endParaRPr lang="ru-RU" sz="525" b="1" dirty="0">
              <a:solidFill>
                <a:prstClr val="white">
                  <a:lumMod val="95000"/>
                </a:prst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7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9512" y="5929330"/>
            <a:ext cx="8821644" cy="71438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12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1400" b="1" dirty="0" smtClean="0"/>
              <a:t>За</a:t>
            </a: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lang="ru-RU" sz="1400" b="1" dirty="0" smtClean="0"/>
              <a:t>017 год  </a:t>
            </a:r>
            <a:r>
              <a:rPr lang="ru-RU" sz="1400" dirty="0" smtClean="0"/>
              <a:t>к ответственным лицам домовых хозяйств за первой помощью обратилось </a:t>
            </a:r>
            <a:r>
              <a:rPr lang="ru-RU" sz="1400" b="1" dirty="0" smtClean="0"/>
              <a:t>4 тысячи </a:t>
            </a:r>
            <a:r>
              <a:rPr lang="ru-RU" sz="1400" dirty="0" smtClean="0"/>
              <a:t>человек, из них зарегистрировано  </a:t>
            </a:r>
            <a:r>
              <a:rPr lang="ru-RU" sz="1400" b="1" dirty="0" smtClean="0"/>
              <a:t>722 случая </a:t>
            </a:r>
            <a:r>
              <a:rPr lang="ru-RU" sz="1400" dirty="0" smtClean="0"/>
              <a:t>вызова ответственными лицами домовых хозяйств бригад скорой медицинской помощи, </a:t>
            </a:r>
            <a:r>
              <a:rPr lang="ru-RU" sz="1400" b="1" dirty="0" smtClean="0"/>
              <a:t>в 2018 году (10 </a:t>
            </a:r>
            <a:r>
              <a:rPr lang="ru-RU" sz="1400" b="1" dirty="0" err="1" smtClean="0"/>
              <a:t>мес</a:t>
            </a:r>
            <a:r>
              <a:rPr lang="ru-RU" sz="1400" b="1" dirty="0" smtClean="0"/>
              <a:t>)  3 041 человек и 596 вызовов  «03</a:t>
            </a:r>
            <a:r>
              <a:rPr lang="ru-RU" sz="1400" dirty="0" smtClean="0"/>
              <a:t>»</a:t>
            </a:r>
          </a:p>
          <a:p>
            <a:pPr algn="ctr"/>
            <a:endParaRPr lang="ru-RU" sz="1200" dirty="0"/>
          </a:p>
        </p:txBody>
      </p:sp>
      <p:pic>
        <p:nvPicPr>
          <p:cNvPr id="13" name="Picture 23" descr="герб ОО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528" y="-21677"/>
            <a:ext cx="462781" cy="406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1" descr="C:\Users\MikheevIA\Pictures\Бланки\Герб одноцветный 17мм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797" y="-9251"/>
            <a:ext cx="447755" cy="491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7139470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336414" y="295606"/>
            <a:ext cx="6172200" cy="375050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7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spc="38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  <a:t>                   </a:t>
            </a:r>
            <a:r>
              <a:rPr lang="ru-RU" sz="2300" b="1" spc="38" dirty="0">
                <a:ln w="11430"/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Модернизация скорой медицинской помощи</a:t>
            </a:r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131052" y="858954"/>
            <a:ext cx="571500" cy="274320"/>
          </a:xfrm>
        </p:spPr>
        <p:txBody>
          <a:bodyPr/>
          <a:lstStyle/>
          <a:p>
            <a:fld id="{EF4A47FE-1352-4042-B4F8-9D20F8837AA3}" type="slidenum">
              <a:rPr lang="ru-RU" smtClean="0"/>
              <a:pPr/>
              <a:t>7</a:t>
            </a:fld>
            <a:endParaRPr lang="ru-RU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554402237"/>
              </p:ext>
            </p:extLst>
          </p:nvPr>
        </p:nvGraphicFramePr>
        <p:xfrm>
          <a:off x="809709" y="858954"/>
          <a:ext cx="8334291" cy="59990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823357" y="295606"/>
            <a:ext cx="1026114" cy="3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6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МИНИСТЕРСТВО ЗДРАВООХРАНЕНИЯ </a:t>
            </a:r>
          </a:p>
          <a:p>
            <a:pPr algn="ctr">
              <a:defRPr/>
            </a:pPr>
            <a:r>
              <a:rPr lang="ru-RU" sz="6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ОМСКОЙ ОБЛАСТИ</a:t>
            </a:r>
            <a:endParaRPr lang="ru-RU" sz="525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" descr="C:\Users\MikheevIA\Pictures\Бланки\Герб одноцветный 17мм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818" y="161355"/>
            <a:ext cx="447755" cy="491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21" descr="02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005064"/>
            <a:ext cx="2786063" cy="252028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0372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336414" y="295606"/>
            <a:ext cx="6172200" cy="375050"/>
          </a:xfrm>
          <a:prstGeom prst="rect">
            <a:avLst/>
          </a:prstGeom>
        </p:spPr>
        <p:txBody>
          <a:bodyPr vert="horz" lIns="68580" tIns="34290" rIns="68580" bIns="3429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300" b="1" spc="38" dirty="0">
              <a:ln w="11430"/>
              <a:solidFill>
                <a:schemeClr val="bg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131052" y="858954"/>
            <a:ext cx="571500" cy="274320"/>
          </a:xfrm>
        </p:spPr>
        <p:txBody>
          <a:bodyPr/>
          <a:lstStyle/>
          <a:p>
            <a:fld id="{EF4A47FE-1352-4042-B4F8-9D20F8837AA3}" type="slidenum">
              <a:rPr lang="ru-RU" smtClean="0"/>
              <a:pPr/>
              <a:t>8</a:t>
            </a:fld>
            <a:endParaRPr lang="ru-RU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412637581"/>
              </p:ext>
            </p:extLst>
          </p:nvPr>
        </p:nvGraphicFramePr>
        <p:xfrm>
          <a:off x="849050" y="804907"/>
          <a:ext cx="8334291" cy="59990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823357" y="295606"/>
            <a:ext cx="1026114" cy="3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6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МИНИСТЕРСТВО ЗДРАВООХРАНЕНИЯ </a:t>
            </a:r>
          </a:p>
          <a:p>
            <a:pPr algn="ctr">
              <a:defRPr/>
            </a:pPr>
            <a:r>
              <a:rPr lang="ru-RU" sz="6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ОМСКОЙ ОБЛАСТИ</a:t>
            </a:r>
            <a:endParaRPr lang="ru-RU" sz="525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" descr="C:\Users\MikheevIA\Pictures\Бланки\Герб одноцветный 17мм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818" y="161355"/>
            <a:ext cx="447755" cy="491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C:\Documents and Settings\storogok\Рабочий стол\ХОСПИС\3cee47e1a7a9eba0a9bc9b867fe41dfa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606" y="3933056"/>
            <a:ext cx="4081417" cy="2646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140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067944" y="4872798"/>
            <a:ext cx="5005220" cy="192882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6350" indent="-6350" algn="ctr">
              <a:buNone/>
            </a:pPr>
            <a:r>
              <a:rPr lang="ru-RU" sz="1600" dirty="0"/>
              <a:t>На 30 ноября </a:t>
            </a:r>
            <a:r>
              <a:rPr lang="ru-RU" sz="1600" b="1" dirty="0" smtClean="0"/>
              <a:t>2018 года </a:t>
            </a:r>
            <a:r>
              <a:rPr lang="ru-RU" sz="1600" dirty="0" smtClean="0"/>
              <a:t>совершено </a:t>
            </a:r>
            <a:r>
              <a:rPr lang="ru-RU" sz="1600" b="1" dirty="0" smtClean="0"/>
              <a:t>207 </a:t>
            </a:r>
            <a:r>
              <a:rPr lang="ru-RU" sz="1600" b="1" dirty="0"/>
              <a:t>вылетов</a:t>
            </a:r>
            <a:r>
              <a:rPr lang="ru-RU" sz="1600" dirty="0"/>
              <a:t>, оказана помощь- </a:t>
            </a:r>
            <a:r>
              <a:rPr lang="ru-RU" sz="1600" b="1" dirty="0"/>
              <a:t>347 пациентам</a:t>
            </a:r>
            <a:r>
              <a:rPr lang="ru-RU" sz="1600" dirty="0"/>
              <a:t>, в том числе 56 </a:t>
            </a:r>
            <a:r>
              <a:rPr lang="ru-RU" sz="1600" dirty="0" smtClean="0"/>
              <a:t>детям, из них до </a:t>
            </a:r>
            <a:r>
              <a:rPr lang="ru-RU" sz="1600" dirty="0"/>
              <a:t>года- 29. Эвакуировано- 273 </a:t>
            </a:r>
            <a:r>
              <a:rPr lang="ru-RU" sz="1600" dirty="0" smtClean="0"/>
              <a:t>пациента, </a:t>
            </a:r>
            <a:r>
              <a:rPr lang="ru-RU" sz="1600" dirty="0"/>
              <a:t>в том числе 53 </a:t>
            </a:r>
            <a:r>
              <a:rPr lang="ru-RU" sz="1600" dirty="0" smtClean="0"/>
              <a:t>ребенка, </a:t>
            </a:r>
            <a:r>
              <a:rPr lang="ru-RU" sz="1600" dirty="0"/>
              <a:t>до года – 27</a:t>
            </a:r>
          </a:p>
          <a:p>
            <a:pPr marL="6350" indent="-6350" algn="ctr">
              <a:buNone/>
            </a:pPr>
            <a:endParaRPr lang="ru-RU" sz="1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0"/>
            <a:ext cx="16024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600" b="1">
                <a:solidFill>
                  <a:prstClr val="white">
                    <a:lumMod val="95000"/>
                  </a:prst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МИНИСТЕРСТВО ЗДРАВООХРАНЕНИЯ </a:t>
            </a:r>
          </a:p>
          <a:p>
            <a:pPr lvl="0" algn="ctr">
              <a:defRPr/>
            </a:pPr>
            <a:r>
              <a:rPr lang="ru-RU" sz="600" b="1">
                <a:solidFill>
                  <a:prstClr val="white">
                    <a:lumMod val="95000"/>
                  </a:prst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ОМСКОЙ ОБЛАСТИ</a:t>
            </a:r>
            <a:endParaRPr lang="ru-RU" sz="525" b="1" dirty="0">
              <a:solidFill>
                <a:prstClr val="white">
                  <a:lumMod val="95000"/>
                </a:prst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A47FE-1352-4042-B4F8-9D20F8837AA3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11" name="Picture 2" descr="C:\Documents and Settings\ryabovol\Рабочий стол\паспорт_001.bmp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528" y="4477464"/>
            <a:ext cx="3888432" cy="2348880"/>
          </a:xfrm>
          <a:prstGeom prst="rect">
            <a:avLst/>
          </a:prstGeom>
          <a:noFill/>
        </p:spPr>
      </p:pic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461604" cy="432048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rgbClr val="0070C0"/>
                </a:solidFill>
                <a:latin typeface="+mn-lt"/>
              </a:rPr>
              <a:t>Совершенствование медицинской эвакуации</a:t>
            </a:r>
            <a:endParaRPr lang="ru-RU" sz="1800" b="1" spc="50" dirty="0" smtClean="0">
              <a:ln w="11430"/>
              <a:solidFill>
                <a:srgbClr val="0070C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Содержимое 3"/>
          <p:cNvSpPr txBox="1">
            <a:spLocks/>
          </p:cNvSpPr>
          <p:nvPr/>
        </p:nvSpPr>
        <p:spPr>
          <a:xfrm>
            <a:off x="131528" y="980728"/>
            <a:ext cx="4728504" cy="15841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rtlCol="0" anchor="ctr">
            <a:noAutofit/>
          </a:bodyPr>
          <a:lstStyle/>
          <a:p>
            <a:pPr algn="ctr"/>
            <a:r>
              <a:rPr lang="ru-RU" sz="1600" b="1" dirty="0" smtClean="0"/>
              <a:t>С 1 июля 2017 года </a:t>
            </a:r>
            <a:r>
              <a:rPr lang="ru-RU" sz="1600" dirty="0" smtClean="0"/>
              <a:t>медицинская эвакуация осуществляется в рамках проекта «Обеспечение оказания экстренной медицинской помощи гражданам, проживающим в труднодоступных районах Омской области»</a:t>
            </a:r>
            <a:endParaRPr lang="ru-RU" sz="16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45811" y="2734071"/>
            <a:ext cx="4716016" cy="194538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Общий объем финансового обеспечения Проекта – </a:t>
            </a:r>
            <a:br>
              <a:rPr lang="ru-RU" sz="1600" dirty="0" smtClean="0"/>
            </a:br>
            <a:r>
              <a:rPr lang="ru-RU" sz="1600" b="1" dirty="0" smtClean="0"/>
              <a:t>141 млн. 260 тысяч рублей</a:t>
            </a:r>
            <a:r>
              <a:rPr lang="ru-RU" sz="1600" dirty="0" smtClean="0"/>
              <a:t>, в т.ч. </a:t>
            </a:r>
          </a:p>
          <a:p>
            <a:pPr algn="ctr"/>
            <a:r>
              <a:rPr lang="ru-RU" sz="1600" dirty="0" smtClean="0"/>
              <a:t>99 367501,69</a:t>
            </a:r>
            <a:r>
              <a:rPr lang="ru-RU" sz="1600" b="1" dirty="0" smtClean="0"/>
              <a:t> </a:t>
            </a:r>
            <a:r>
              <a:rPr lang="ru-RU" sz="1600" dirty="0" smtClean="0"/>
              <a:t> – средства субсидии федерального бюджета.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2708919"/>
            <a:ext cx="3528392" cy="2119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Содержимое 3"/>
          <p:cNvSpPr txBox="1">
            <a:spLocks/>
          </p:cNvSpPr>
          <p:nvPr/>
        </p:nvSpPr>
        <p:spPr>
          <a:xfrm>
            <a:off x="5004048" y="980728"/>
            <a:ext cx="3960440" cy="15841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rtlCol="0" anchor="ctr">
            <a:noAutofit/>
          </a:bodyPr>
          <a:lstStyle/>
          <a:p>
            <a:pPr marL="6350" lvl="0" indent="-6350" algn="ctr">
              <a:spcBef>
                <a:spcPts val="300"/>
              </a:spcBef>
              <a:buClr>
                <a:schemeClr val="accent3"/>
              </a:buClr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Всего за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2017 год эвакуировано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540 пациентов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в том числе</a:t>
            </a:r>
          </a:p>
          <a:p>
            <a:pPr marL="6350" lvl="0" indent="-6350" algn="ctr">
              <a:spcBef>
                <a:spcPts val="300"/>
              </a:spcBef>
              <a:buClr>
                <a:schemeClr val="accent3"/>
              </a:buClr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детей –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125, </a:t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ru-RU" sz="1600" dirty="0" smtClean="0"/>
              <a:t>39</a:t>
            </a:r>
            <a:r>
              <a:rPr lang="ru-RU" sz="1600" b="1" dirty="0" smtClean="0"/>
              <a:t> </a:t>
            </a:r>
            <a:r>
              <a:rPr lang="ru-RU" sz="1600" b="1" dirty="0"/>
              <a:t>– </a:t>
            </a:r>
            <a:r>
              <a:rPr kumimoji="0" lang="ru-RU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ru-RU" sz="1600" dirty="0" smtClean="0"/>
              <a:t>с острым нарушением мозгового кровообращения,</a:t>
            </a:r>
            <a:endParaRPr lang="ru-RU" sz="1600" b="1" dirty="0" smtClean="0"/>
          </a:p>
          <a:p>
            <a:pPr marL="6350" indent="-6350" algn="ctr">
              <a:spcBef>
                <a:spcPts val="300"/>
              </a:spcBef>
              <a:buClr>
                <a:schemeClr val="accent3"/>
              </a:buClr>
            </a:pPr>
            <a:r>
              <a:rPr lang="ru-RU" sz="1600" dirty="0"/>
              <a:t>47</a:t>
            </a:r>
            <a:r>
              <a:rPr lang="ru-RU" sz="1600" b="1" dirty="0"/>
              <a:t> </a:t>
            </a:r>
            <a:r>
              <a:rPr lang="ru-RU" sz="1600" b="1" dirty="0" smtClean="0"/>
              <a:t>– </a:t>
            </a:r>
            <a:r>
              <a:rPr lang="ru-RU" sz="1600" dirty="0" smtClean="0"/>
              <a:t>с острым инфарктом миокарда 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7" name="Рисунок 1" descr="C:\Users\MikheevIA\Pictures\Бланки\Герб одноцветный 17мм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2665"/>
            <a:ext cx="447755" cy="491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8678366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5386</TotalTime>
  <Words>1255</Words>
  <Application>Microsoft Office PowerPoint</Application>
  <PresentationFormat>Экран (4:3)</PresentationFormat>
  <Paragraphs>217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Городская</vt:lpstr>
      <vt:lpstr>Презентация PowerPoint</vt:lpstr>
      <vt:lpstr>  </vt:lpstr>
      <vt:lpstr>1 уровень  </vt:lpstr>
      <vt:lpstr>Презентация PowerPoint</vt:lpstr>
      <vt:lpstr>Презентация PowerPoint</vt:lpstr>
      <vt:lpstr>Организация работы домовых хозяйств </vt:lpstr>
      <vt:lpstr>Презентация PowerPoint</vt:lpstr>
      <vt:lpstr>Презентация PowerPoint</vt:lpstr>
      <vt:lpstr>Совершенствование медицинской эвакуации</vt:lpstr>
      <vt:lpstr>Оказание высокотехнологичной медицинской помощи</vt:lpstr>
      <vt:lpstr>Приоритетные проекты </vt:lpstr>
      <vt:lpstr>Презентация PowerPoint</vt:lpstr>
      <vt:lpstr>В результате реализации проекта  возможно:</vt:lpstr>
      <vt:lpstr>Презентация PowerPoint</vt:lpstr>
      <vt:lpstr>   </vt:lpstr>
      <vt:lpstr>Презентация PowerPoint</vt:lpstr>
      <vt:lpstr>Кадровое обеспечение системы здравоохранения и меры социальной поддержки медицинских работников </vt:lpstr>
      <vt:lpstr>Приоритетные направления развития первичной медико-санитарной помощи в Омской области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Итоги деятельности здравоохранения Омской области в 2013 году.</dc:title>
  <dc:creator>kazarenko</dc:creator>
  <cp:lastModifiedBy>Sveta</cp:lastModifiedBy>
  <cp:revision>647</cp:revision>
  <cp:lastPrinted>2018-12-05T11:49:00Z</cp:lastPrinted>
  <dcterms:created xsi:type="dcterms:W3CDTF">2014-03-25T03:03:26Z</dcterms:created>
  <dcterms:modified xsi:type="dcterms:W3CDTF">2018-12-18T09:43:45Z</dcterms:modified>
</cp:coreProperties>
</file>