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  <p:sldMasterId id="2147483839" r:id="rId2"/>
  </p:sldMasterIdLst>
  <p:notesMasterIdLst>
    <p:notesMasterId r:id="rId56"/>
  </p:notesMasterIdLst>
  <p:sldIdLst>
    <p:sldId id="434" r:id="rId3"/>
    <p:sldId id="442" r:id="rId4"/>
    <p:sldId id="378" r:id="rId5"/>
    <p:sldId id="259" r:id="rId6"/>
    <p:sldId id="421" r:id="rId7"/>
    <p:sldId id="413" r:id="rId8"/>
    <p:sldId id="415" r:id="rId9"/>
    <p:sldId id="411" r:id="rId10"/>
    <p:sldId id="425" r:id="rId11"/>
    <p:sldId id="416" r:id="rId12"/>
    <p:sldId id="374" r:id="rId13"/>
    <p:sldId id="426" r:id="rId14"/>
    <p:sldId id="318" r:id="rId15"/>
    <p:sldId id="305" r:id="rId16"/>
    <p:sldId id="440" r:id="rId17"/>
    <p:sldId id="367" r:id="rId18"/>
    <p:sldId id="319" r:id="rId19"/>
    <p:sldId id="506" r:id="rId20"/>
    <p:sldId id="507" r:id="rId21"/>
    <p:sldId id="508" r:id="rId22"/>
    <p:sldId id="372" r:id="rId23"/>
    <p:sldId id="419" r:id="rId24"/>
    <p:sldId id="499" r:id="rId25"/>
    <p:sldId id="441" r:id="rId26"/>
    <p:sldId id="428" r:id="rId27"/>
    <p:sldId id="290" r:id="rId28"/>
    <p:sldId id="294" r:id="rId29"/>
    <p:sldId id="296" r:id="rId30"/>
    <p:sldId id="358" r:id="rId31"/>
    <p:sldId id="458" r:id="rId32"/>
    <p:sldId id="336" r:id="rId33"/>
    <p:sldId id="408" r:id="rId34"/>
    <p:sldId id="388" r:id="rId35"/>
    <p:sldId id="387" r:id="rId36"/>
    <p:sldId id="400" r:id="rId37"/>
    <p:sldId id="479" r:id="rId38"/>
    <p:sldId id="392" r:id="rId39"/>
    <p:sldId id="366" r:id="rId40"/>
    <p:sldId id="389" r:id="rId41"/>
    <p:sldId id="443" r:id="rId42"/>
    <p:sldId id="445" r:id="rId43"/>
    <p:sldId id="477" r:id="rId44"/>
    <p:sldId id="478" r:id="rId45"/>
    <p:sldId id="446" r:id="rId46"/>
    <p:sldId id="447" r:id="rId47"/>
    <p:sldId id="451" r:id="rId48"/>
    <p:sldId id="472" r:id="rId49"/>
    <p:sldId id="473" r:id="rId50"/>
    <p:sldId id="454" r:id="rId51"/>
    <p:sldId id="338" r:id="rId52"/>
    <p:sldId id="278" r:id="rId53"/>
    <p:sldId id="456" r:id="rId54"/>
    <p:sldId id="321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270" autoAdjust="0"/>
  </p:normalViewPr>
  <p:slideViewPr>
    <p:cSldViewPr>
      <p:cViewPr>
        <p:scale>
          <a:sx n="67" d="100"/>
          <a:sy n="67" d="100"/>
        </p:scale>
        <p:origin x="-9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4" d="100"/>
        <a:sy n="94" d="100"/>
      </p:scale>
      <p:origin x="0" y="-114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2EE47-A7AD-4265-A692-00085DFE98D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53AA6-90C0-4624-9CF4-038BD2A321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468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74713" y="738188"/>
            <a:ext cx="4914900" cy="3686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0" lang="ru-RU" altLang="ru-RU" smtClean="0">
              <a:cs typeface="Arial" panose="020B0604020202020204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83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004B09B-D079-4DDB-9AE5-68A167272268}" type="slidenum">
              <a:rPr lang="de-DE" altLang="ru-RU" smtClean="0"/>
              <a:pPr/>
              <a:t>2</a:t>
            </a:fld>
            <a:endParaRPr lang="de-DE" altLang="ru-RU" smtClean="0"/>
          </a:p>
        </p:txBody>
      </p:sp>
    </p:spTree>
    <p:extLst>
      <p:ext uri="{BB962C8B-B14F-4D97-AF65-F5344CB8AC3E}">
        <p14:creationId xmlns:p14="http://schemas.microsoft.com/office/powerpoint/2010/main" val="5863544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72C43E-2A19-4AD4-8AE9-5346A36B944E}" type="slidenum">
              <a:rPr lang="en-US" altLang="ru-RU" smtClean="0">
                <a:latin typeface="Arial" pitchFamily="34" charset="0"/>
                <a:cs typeface="Arial" pitchFamily="34" charset="0"/>
              </a:rPr>
              <a:pPr/>
              <a:t>26</a:t>
            </a:fld>
            <a:endParaRPr lang="en-US" altLang="ru-RU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461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latin typeface="Arial" pitchFamily="34" charset="0"/>
              </a:rPr>
              <a:t>Ссылка на </a:t>
            </a:r>
            <a:r>
              <a:rPr lang="en-US" smtClean="0">
                <a:latin typeface="Arial" pitchFamily="34" charset="0"/>
              </a:rPr>
              <a:t>INS</a:t>
            </a:r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93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Предотвращает образование биологической пленки в сосудистом</a:t>
            </a:r>
            <a:r>
              <a:rPr lang="ru-RU" baseline="0" dirty="0" smtClean="0"/>
              <a:t> катетере, необходимо ознакомится с инструкцией к препарату. Через 30 дней должен быть удален из катетера.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53AA6-90C0-4624-9CF4-038BD2A321ED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7236-3239-44C6-8255-61E4D0637A97}" type="slidenum">
              <a:rPr lang="de-DE" smtClean="0"/>
              <a:pPr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781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A2C7BB-76A8-4BF9-A9F5-CD646098C489}" type="slidenum">
              <a:rPr lang="ru-RU" altLang="ru-RU" sz="1200" smtClean="0"/>
              <a:pPr/>
              <a:t>41</a:t>
            </a:fld>
            <a:endParaRPr lang="ru-RU" altLang="ru-RU" sz="1200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1225" y="763588"/>
            <a:ext cx="4879975" cy="3660775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85" y="4655300"/>
            <a:ext cx="4876754" cy="4423131"/>
          </a:xfrm>
          <a:noFill/>
        </p:spPr>
        <p:txBody>
          <a:bodyPr lIns="90672" tIns="45336" rIns="90672" bIns="45336"/>
          <a:lstStyle/>
          <a:p>
            <a:pPr marL="0" indent="0" eaLnBrk="1" hangingPunct="1">
              <a:buFontTx/>
              <a:buNone/>
            </a:pPr>
            <a:r>
              <a:rPr lang="ru-RU" altLang="ru-RU" baseline="0" dirty="0" smtClean="0"/>
              <a:t>Мини-</a:t>
            </a:r>
            <a:r>
              <a:rPr lang="ru-RU" altLang="ru-RU" baseline="0" dirty="0" err="1" smtClean="0"/>
              <a:t>Спайк</a:t>
            </a:r>
            <a:r>
              <a:rPr lang="ru-RU" altLang="ru-RU" baseline="0" dirty="0" smtClean="0"/>
              <a:t> - это аспирационная фильтр-канюля для многократного забора из </a:t>
            </a:r>
            <a:r>
              <a:rPr lang="ru-RU" altLang="ru-RU" baseline="0" dirty="0" err="1" smtClean="0"/>
              <a:t>многодозных</a:t>
            </a:r>
            <a:r>
              <a:rPr lang="ru-RU" altLang="ru-RU" baseline="0" dirty="0" smtClean="0"/>
              <a:t> флаконов. </a:t>
            </a:r>
          </a:p>
          <a:p>
            <a:pPr marL="0" indent="0" eaLnBrk="1" hangingPunct="1">
              <a:buFontTx/>
              <a:buNone/>
            </a:pPr>
            <a:r>
              <a:rPr lang="ru-RU" altLang="ru-RU" dirty="0" smtClean="0"/>
              <a:t>На данном слайде представлен ассортимент канюлей Мини-</a:t>
            </a:r>
            <a:r>
              <a:rPr lang="ru-RU" altLang="ru-RU" dirty="0" err="1" smtClean="0"/>
              <a:t>Спайк</a:t>
            </a:r>
            <a:r>
              <a:rPr lang="ru-RU" altLang="ru-RU" dirty="0" smtClean="0"/>
              <a:t>  они</a:t>
            </a:r>
            <a:r>
              <a:rPr lang="ru-RU" altLang="ru-RU" baseline="0" dirty="0" smtClean="0"/>
              <a:t> имеют </a:t>
            </a:r>
            <a:r>
              <a:rPr lang="ru-RU" altLang="ru-RU" dirty="0" smtClean="0"/>
              <a:t>цветные</a:t>
            </a:r>
            <a:r>
              <a:rPr lang="ru-RU" altLang="ru-RU" baseline="0" dirty="0" smtClean="0"/>
              <a:t> защитные крышки и отличаются по своим характеристикам. </a:t>
            </a:r>
            <a:endParaRPr lang="ru-RU" altLang="ru-RU" dirty="0" smtClean="0"/>
          </a:p>
          <a:p>
            <a:pPr eaLnBrk="1" hangingPunct="1">
              <a:spcBef>
                <a:spcPct val="50000"/>
              </a:spcBef>
              <a:defRPr/>
            </a:pPr>
            <a:r>
              <a:rPr lang="ru-RU" altLang="ru-RU" sz="1200" kern="1200" dirty="0" smtClean="0">
                <a:solidFill>
                  <a:srgbClr val="0409C4"/>
                </a:solidFill>
                <a:latin typeface="Arial" pitchFamily="34" charset="0"/>
                <a:ea typeface="+mn-ea"/>
                <a:cs typeface="+mn-cs"/>
              </a:rPr>
              <a:t>Мини-</a:t>
            </a:r>
            <a:r>
              <a:rPr lang="ru-RU" altLang="ru-RU" sz="1200" kern="1200" dirty="0" err="1" smtClean="0">
                <a:solidFill>
                  <a:srgbClr val="0409C4"/>
                </a:solidFill>
                <a:latin typeface="Arial" pitchFamily="34" charset="0"/>
                <a:ea typeface="+mn-ea"/>
                <a:cs typeface="+mn-cs"/>
              </a:rPr>
              <a:t>Спайк</a:t>
            </a:r>
            <a:r>
              <a:rPr lang="ru-RU" altLang="ru-RU" sz="1200" kern="1200" baseline="0" dirty="0" smtClean="0">
                <a:solidFill>
                  <a:srgbClr val="0409C4"/>
                </a:solidFill>
                <a:latin typeface="Arial" pitchFamily="34" charset="0"/>
                <a:ea typeface="+mn-ea"/>
                <a:cs typeface="+mn-cs"/>
              </a:rPr>
              <a:t> – это б</a:t>
            </a:r>
            <a:r>
              <a:rPr lang="ru-RU" altLang="ru-RU" sz="1200" kern="1200" dirty="0" smtClean="0">
                <a:solidFill>
                  <a:srgbClr val="0409C4"/>
                </a:solidFill>
                <a:latin typeface="Arial" pitchFamily="34" charset="0"/>
                <a:ea typeface="+mn-ea"/>
                <a:cs typeface="+mn-cs"/>
              </a:rPr>
              <a:t>езопасный, удобный и быстрый забор лекарственных растворов из флаконов любого объема: </a:t>
            </a:r>
          </a:p>
          <a:p>
            <a:pPr eaLnBrk="1" hangingPunct="1">
              <a:spcBef>
                <a:spcPct val="50000"/>
              </a:spcBef>
              <a:defRPr/>
            </a:pPr>
            <a:endParaRPr lang="ru-RU" altLang="ru-RU" sz="1200" kern="1200" dirty="0" smtClean="0">
              <a:solidFill>
                <a:srgbClr val="0409C4"/>
              </a:solidFill>
              <a:latin typeface="Arial" pitchFamily="34" charset="0"/>
              <a:ea typeface="+mn-ea"/>
              <a:cs typeface="+mn-cs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Минимальный риск микробной контаминации раствора за счет сочетания воздушной и жидкостной фильтрации</a:t>
            </a: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Многократная аспирация раствора с сохранением стерильности</a:t>
            </a: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Полное опорожнение флаконов даже малого объема (3 мл)</a:t>
            </a:r>
          </a:p>
          <a:p>
            <a:pPr eaLnBrk="1" hangingPunct="1"/>
            <a:endParaRPr lang="en-US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978660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AC38B1-6DD2-431E-9234-747785EA098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de-DE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74713" y="738188"/>
            <a:ext cx="4914900" cy="3686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823592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74713" y="738188"/>
            <a:ext cx="4914900" cy="3686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dirty="0" smtClean="0">
                <a:cs typeface="Arial" panose="020B0604020202020204" pitchFamily="34" charset="0"/>
              </a:rPr>
              <a:t>Сохранение возможности загрязнения </a:t>
            </a:r>
            <a:r>
              <a:rPr lang="ru-RU" altLang="ru-RU" dirty="0" err="1" smtClean="0">
                <a:cs typeface="Arial" panose="020B0604020202020204" pitchFamily="34" charset="0"/>
              </a:rPr>
              <a:t>цитостатиками</a:t>
            </a:r>
            <a:r>
              <a:rPr lang="ru-RU" altLang="ru-RU" dirty="0" smtClean="0">
                <a:cs typeface="Arial" panose="020B0604020202020204" pitchFamily="34" charset="0"/>
              </a:rPr>
              <a:t> и потенциальный риск для медицинского персонала на каждом этапе процесса оказания онкологической помощи говорит о необходимости новых технологий, способных уменьшить такой риск</a:t>
            </a:r>
            <a:r>
              <a:rPr lang="ru-RU" altLang="ru-RU" b="1" dirty="0" smtClean="0">
                <a:cs typeface="Arial" panose="020B0604020202020204" pitchFamily="34" charset="0"/>
              </a:rPr>
              <a:t>. Одна из новых технологий для введения </a:t>
            </a:r>
            <a:r>
              <a:rPr lang="ru-RU" altLang="ru-RU" b="1" dirty="0" err="1" smtClean="0">
                <a:cs typeface="Arial" panose="020B0604020202020204" pitchFamily="34" charset="0"/>
              </a:rPr>
              <a:t>цитостатиков</a:t>
            </a:r>
            <a:r>
              <a:rPr lang="ru-RU" altLang="ru-RU" b="1" dirty="0" smtClean="0">
                <a:cs typeface="Arial" panose="020B0604020202020204" pitchFamily="34" charset="0"/>
              </a:rPr>
              <a:t> - это использование  Закрытых систем Цито-Сет!!</a:t>
            </a:r>
          </a:p>
          <a:p>
            <a:r>
              <a:rPr lang="ru-RU" altLang="ru-RU" b="1" dirty="0" smtClean="0">
                <a:cs typeface="Arial" panose="020B0604020202020204" pitchFamily="34" charset="0"/>
              </a:rPr>
              <a:t> </a:t>
            </a:r>
          </a:p>
          <a:p>
            <a:r>
              <a:rPr lang="ru-RU" altLang="ru-RU" b="1" dirty="0" smtClean="0">
                <a:cs typeface="Arial" panose="020B0604020202020204" pitchFamily="34" charset="0"/>
              </a:rPr>
              <a:t>Схема : </a:t>
            </a:r>
            <a:r>
              <a:rPr lang="ru-RU" altLang="ru-RU" b="1" dirty="0" err="1" smtClean="0">
                <a:cs typeface="Arial" panose="020B0604020202020204" pitchFamily="34" charset="0"/>
              </a:rPr>
              <a:t>Цисплатин</a:t>
            </a:r>
            <a:r>
              <a:rPr lang="ru-RU" altLang="ru-RU" b="1" dirty="0" smtClean="0">
                <a:cs typeface="Arial" panose="020B0604020202020204" pitchFamily="34" charset="0"/>
              </a:rPr>
              <a:t> + </a:t>
            </a:r>
            <a:r>
              <a:rPr lang="ru-RU" altLang="ru-RU" b="1" dirty="0" err="1" smtClean="0">
                <a:cs typeface="Arial" panose="020B0604020202020204" pitchFamily="34" charset="0"/>
              </a:rPr>
              <a:t>Этопозид</a:t>
            </a:r>
            <a:r>
              <a:rPr lang="ru-RU" altLang="ru-RU" b="1" dirty="0" smtClean="0">
                <a:cs typeface="Arial" panose="020B0604020202020204" pitchFamily="34" charset="0"/>
              </a:rPr>
              <a:t> ( НМРЛ)</a:t>
            </a:r>
            <a:r>
              <a:rPr lang="ru-RU" altLang="ru-RU" b="1" baseline="0" dirty="0" smtClean="0">
                <a:cs typeface="Arial" panose="020B0604020202020204" pitchFamily="34" charset="0"/>
              </a:rPr>
              <a:t> обязательно пре-пост гидратация 2 000 л. </a:t>
            </a:r>
            <a:endParaRPr lang="en-US" altLang="ru-RU" b="1" dirty="0" smtClean="0">
              <a:cs typeface="Arial" panose="020B0604020202020204" pitchFamily="34" charset="0"/>
            </a:endParaRPr>
          </a:p>
        </p:txBody>
      </p:sp>
      <p:sp>
        <p:nvSpPr>
          <p:cNvPr id="143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AAE5054-D4D8-489D-B8AC-DF3004C0A259}" type="slidenum">
              <a:rPr lang="en-US" altLang="ru-RU" smtClean="0"/>
              <a:pPr/>
              <a:t>45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947616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dirty="0" smtClean="0">
              <a:latin typeface="Arial" panose="020B0604020202020204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90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90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90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90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57A1FE-1E83-4000-B0C4-00F04DF07495}" type="slidenum">
              <a:rPr lang="de-DE" altLang="ru-RU" sz="1300" smtClean="0"/>
              <a:pPr/>
              <a:t>48</a:t>
            </a:fld>
            <a:endParaRPr lang="de-DE" altLang="ru-RU" sz="1300" smtClean="0"/>
          </a:p>
        </p:txBody>
      </p:sp>
    </p:spTree>
    <p:extLst>
      <p:ext uri="{BB962C8B-B14F-4D97-AF65-F5344CB8AC3E}">
        <p14:creationId xmlns:p14="http://schemas.microsoft.com/office/powerpoint/2010/main" val="536998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55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Алгоритм содержит пошаговую инструкцию манипуляций, применяющихся в процессе </a:t>
            </a:r>
            <a:r>
              <a:rPr lang="ru-RU" dirty="0" err="1" smtClean="0">
                <a:latin typeface="Arial" pitchFamily="34" charset="0"/>
              </a:rPr>
              <a:t>инфузионной</a:t>
            </a:r>
            <a:r>
              <a:rPr lang="ru-RU" dirty="0" smtClean="0">
                <a:latin typeface="Arial" pitchFamily="34" charset="0"/>
              </a:rPr>
              <a:t> терапии. При наличии таких документов</a:t>
            </a:r>
            <a:r>
              <a:rPr lang="ru-RU" baseline="0" dirty="0" smtClean="0">
                <a:latin typeface="Arial" pitchFamily="34" charset="0"/>
              </a:rPr>
              <a:t> позволяет контролировать работу медицинского персонала и минимизирует возможность работать по схеме « а так все делают ».</a:t>
            </a:r>
            <a:endParaRPr lang="ru-RU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Hallo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368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Существуют абсолютные</a:t>
            </a:r>
            <a:r>
              <a:rPr lang="ru-RU" baseline="0" dirty="0" smtClean="0"/>
              <a:t> и относительные противопоказания для имплантации </a:t>
            </a:r>
            <a:r>
              <a:rPr lang="ru-RU" baseline="0" dirty="0" err="1" smtClean="0"/>
              <a:t>порт-систем</a:t>
            </a:r>
            <a:r>
              <a:rPr lang="ru-RU" baseline="0" dirty="0" smtClean="0"/>
              <a:t>. Решение о необходимости имплантации принимает врач - </a:t>
            </a:r>
            <a:r>
              <a:rPr lang="ru-RU" baseline="0" dirty="0" err="1" smtClean="0"/>
              <a:t>химиотерапевт</a:t>
            </a:r>
            <a:r>
              <a:rPr lang="ru-RU" baseline="0" dirty="0" smtClean="0"/>
              <a:t>, а возможность имплантации и подбор камеры порт-системы врач - </a:t>
            </a:r>
            <a:r>
              <a:rPr lang="ru-RU" baseline="0" dirty="0" err="1" smtClean="0"/>
              <a:t>имплантолог</a:t>
            </a:r>
            <a:r>
              <a:rPr lang="ru-RU" baseline="0" dirty="0" smtClean="0"/>
              <a:t>.</a:t>
            </a:r>
          </a:p>
          <a:p>
            <a:r>
              <a:rPr lang="ru-RU" baseline="0" dirty="0" smtClean="0"/>
              <a:t>При этом имплантация порт-системы строго противопоказана пациентам с нарушением свертывающей системы крови, больным с воспалительными заболеваниями в области предполагаемой имплантации, а также наличие лихорадки неясного генеза. Перед процедурой обязательным пунктом является получение согласия пациента на проведение операции по имплантации порт-системы, поэтому отказ больного на проведение манипуляции является также абсолютным противопоказанием.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7236-3239-44C6-8255-61E4D0637A97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631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6F0A5-EAB4-40CC-B6FF-D79D28FFE09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304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пункция  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- повторно обработайте кожу антисептическим раствором и, придерживая порт двумя пальцами, введите иглу под прямым углом к поверхности кожи. </a:t>
            </a:r>
            <a:r>
              <a:rPr lang="ru-RU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Игла должна пройти через мембрану до дна камеры</a:t>
            </a:r>
            <a:r>
              <a:rPr lang="ru-RU" sz="12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как показано на рисунке . </a:t>
            </a:r>
            <a:r>
              <a:rPr lang="ru-RU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Важно не применять чрезмерную силу во избежание деформации кончика иглы.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C27236-3239-44C6-8255-61E4D0637A9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856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22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>
                <a:latin typeface="Arial" pitchFamily="34" charset="0"/>
              </a:rPr>
              <a:t>Диаметр иглы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Hallo</a:t>
            </a: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061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2958">
              <a:spcBef>
                <a:spcPct val="0"/>
              </a:spcBef>
            </a:pPr>
            <a:endParaRPr lang="ru-RU" dirty="0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296BCA-D142-4669-AE00-5A79B7D34BF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4251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b="1" baseline="0" dirty="0" smtClean="0">
                <a:latin typeface="Arial" panose="020B0604020202020204" pitchFamily="34" charset="0"/>
              </a:rPr>
              <a:t>Время  использования игл  </a:t>
            </a:r>
            <a:r>
              <a:rPr lang="ru-RU" altLang="ru-RU" b="1" baseline="0" dirty="0" err="1" smtClean="0">
                <a:latin typeface="Arial" panose="020B0604020202020204" pitchFamily="34" charset="0"/>
              </a:rPr>
              <a:t>Сурекан</a:t>
            </a:r>
            <a:r>
              <a:rPr lang="ru-RU" altLang="ru-RU" b="1" baseline="0" dirty="0" smtClean="0">
                <a:latin typeface="Arial" panose="020B0604020202020204" pitchFamily="34" charset="0"/>
              </a:rPr>
              <a:t> во время </a:t>
            </a:r>
            <a:r>
              <a:rPr lang="ru-RU" altLang="ru-RU" b="1" baseline="0" dirty="0" err="1" smtClean="0">
                <a:latin typeface="Arial" panose="020B0604020202020204" pitchFamily="34" charset="0"/>
              </a:rPr>
              <a:t>инфузий</a:t>
            </a:r>
            <a:r>
              <a:rPr lang="ru-RU" altLang="ru-RU" b="1" baseline="0" dirty="0" smtClean="0">
                <a:latin typeface="Arial" panose="020B0604020202020204" pitchFamily="34" charset="0"/>
              </a:rPr>
              <a:t> должно  строго соблюдаться</a:t>
            </a:r>
            <a:r>
              <a:rPr lang="ru-RU" altLang="ru-RU" baseline="0" dirty="0" smtClean="0">
                <a:latin typeface="Arial" panose="020B0604020202020204" pitchFamily="34" charset="0"/>
              </a:rPr>
              <a:t>.  Прямая игла – только для болюса и промывания. Игла </a:t>
            </a:r>
            <a:r>
              <a:rPr lang="ru-RU" altLang="ru-RU" baseline="0" dirty="0" err="1" smtClean="0">
                <a:latin typeface="Arial" panose="020B0604020202020204" pitchFamily="34" charset="0"/>
              </a:rPr>
              <a:t>Сурекан</a:t>
            </a:r>
            <a:r>
              <a:rPr lang="ru-RU" altLang="ru-RU" baseline="0" dirty="0" smtClean="0">
                <a:latin typeface="Arial" panose="020B0604020202020204" pitchFamily="34" charset="0"/>
              </a:rPr>
              <a:t> изогнутая – используется менее 24 часов. Игла </a:t>
            </a:r>
            <a:r>
              <a:rPr lang="ru-RU" altLang="ru-RU" baseline="0" dirty="0" err="1" smtClean="0">
                <a:latin typeface="Arial" panose="020B0604020202020204" pitchFamily="34" charset="0"/>
              </a:rPr>
              <a:t>Сурекан</a:t>
            </a:r>
            <a:r>
              <a:rPr lang="ru-RU" altLang="ru-RU" baseline="0" dirty="0" smtClean="0">
                <a:latin typeface="Arial" panose="020B0604020202020204" pitchFamily="34" charset="0"/>
              </a:rPr>
              <a:t> «Бабочка» - до 5 дней, при условии непрерывной </a:t>
            </a:r>
            <a:r>
              <a:rPr lang="ru-RU" altLang="ru-RU" baseline="0" dirty="0" err="1" smtClean="0">
                <a:latin typeface="Arial" panose="020B0604020202020204" pitchFamily="34" charset="0"/>
              </a:rPr>
              <a:t>инфузии</a:t>
            </a:r>
            <a:r>
              <a:rPr lang="ru-RU" altLang="ru-RU" baseline="0" dirty="0" smtClean="0">
                <a:latin typeface="Arial" panose="020B0604020202020204" pitchFamily="34" charset="0"/>
              </a:rPr>
              <a:t>. А </a:t>
            </a:r>
            <a:r>
              <a:rPr lang="ru-RU" altLang="ru-RU" baseline="0" dirty="0" err="1" smtClean="0">
                <a:latin typeface="Arial" panose="020B0604020202020204" pitchFamily="34" charset="0"/>
              </a:rPr>
              <a:t>Сурекан</a:t>
            </a:r>
            <a:r>
              <a:rPr lang="ru-RU" altLang="ru-RU" baseline="0" dirty="0" smtClean="0">
                <a:latin typeface="Arial" panose="020B0604020202020204" pitchFamily="34" charset="0"/>
              </a:rPr>
              <a:t> </a:t>
            </a:r>
            <a:r>
              <a:rPr lang="ru-RU" altLang="ru-RU" baseline="0" dirty="0" err="1" smtClean="0">
                <a:latin typeface="Arial" panose="020B0604020202020204" pitchFamily="34" charset="0"/>
              </a:rPr>
              <a:t>Сэйфти</a:t>
            </a:r>
            <a:r>
              <a:rPr lang="ru-RU" altLang="ru-RU" baseline="0" dirty="0" smtClean="0">
                <a:latin typeface="Arial" panose="020B0604020202020204" pitchFamily="34" charset="0"/>
              </a:rPr>
              <a:t> </a:t>
            </a:r>
            <a:r>
              <a:rPr lang="en-US" altLang="ru-RU" baseline="0" dirty="0" smtClean="0">
                <a:latin typeface="Arial" panose="020B0604020202020204" pitchFamily="34" charset="0"/>
              </a:rPr>
              <a:t>II </a:t>
            </a:r>
            <a:r>
              <a:rPr lang="ru-RU" altLang="ru-RU" baseline="0" dirty="0" smtClean="0">
                <a:latin typeface="Arial" panose="020B0604020202020204" pitchFamily="34" charset="0"/>
              </a:rPr>
              <a:t>имеет максимальный срок  использования  - 7 дней!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Hallo</a:t>
            </a: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00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66F0A5-EAB4-40CC-B6FF-D79D28FFE09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304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C27236-3239-44C6-8255-61E4D0637A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172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13" descr="Bildschirmfoto 2016-09-28 um 15.02.1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8" y="900113"/>
            <a:ext cx="91535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" y="228600"/>
            <a:ext cx="131445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3728800"/>
            <a:ext cx="7084100" cy="762000"/>
          </a:xfrm>
          <a:prstGeom prst="rect">
            <a:avLst/>
          </a:prstGeom>
        </p:spPr>
        <p:txBody>
          <a:bodyPr tIns="0" anchor="t">
            <a:noAutofit/>
          </a:bodyPr>
          <a:lstStyle>
            <a:lvl1pPr>
              <a:lnSpc>
                <a:spcPts val="2800"/>
              </a:lnSpc>
              <a:defRPr sz="2400" b="0" baseline="0"/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4611450"/>
            <a:ext cx="7084100" cy="1656000"/>
          </a:xfrm>
        </p:spPr>
        <p:txBody>
          <a:bodyPr>
            <a:normAutofit/>
          </a:bodyPr>
          <a:lstStyle>
            <a:lvl1pPr marL="0" indent="0" algn="l">
              <a:buFont typeface="Arial"/>
              <a:buNone/>
              <a:defRPr sz="1800" baseline="0">
                <a:solidFill>
                  <a:srgbClr val="616568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828675" y="6356350"/>
            <a:ext cx="3602038" cy="365125"/>
          </a:xfrm>
        </p:spPr>
        <p:txBody>
          <a:bodyPr>
            <a:noAutofit/>
          </a:bodyPr>
          <a:lstStyle>
            <a:lvl1pPr marL="0" indent="3175">
              <a:buFont typeface="Arial" pitchFamily="34" charset="0"/>
              <a:buNone/>
              <a:defRPr sz="1000">
                <a:latin typeface="Arial" pitchFamily="34" charset="0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51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Bildplatzhalter 2"/>
          <p:cNvSpPr>
            <a:spLocks noGrp="1"/>
          </p:cNvSpPr>
          <p:nvPr>
            <p:ph type="pic" idx="1"/>
          </p:nvPr>
        </p:nvSpPr>
        <p:spPr>
          <a:xfrm>
            <a:off x="828000" y="1260000"/>
            <a:ext cx="35662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0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1" name="Untertitel 2"/>
          <p:cNvSpPr>
            <a:spLocks noGrp="1"/>
          </p:cNvSpPr>
          <p:nvPr>
            <p:ph type="subTitle" idx="12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8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4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Bildplatzhalter 2"/>
          <p:cNvSpPr>
            <a:spLocks noGrp="1"/>
          </p:cNvSpPr>
          <p:nvPr>
            <p:ph type="pic" idx="1"/>
          </p:nvPr>
        </p:nvSpPr>
        <p:spPr>
          <a:xfrm>
            <a:off x="828000" y="1260000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4" name="Bildplatzhalter 2"/>
          <p:cNvSpPr>
            <a:spLocks noGrp="1"/>
          </p:cNvSpPr>
          <p:nvPr>
            <p:ph type="pic" idx="11"/>
          </p:nvPr>
        </p:nvSpPr>
        <p:spPr>
          <a:xfrm>
            <a:off x="4765000" y="1260000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6" name="Bildplatzhalter 2"/>
          <p:cNvSpPr>
            <a:spLocks noGrp="1"/>
          </p:cNvSpPr>
          <p:nvPr>
            <p:ph type="pic" idx="12"/>
          </p:nvPr>
        </p:nvSpPr>
        <p:spPr>
          <a:xfrm>
            <a:off x="828000" y="3753367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Bildplatzhalter 2"/>
          <p:cNvSpPr>
            <a:spLocks noGrp="1"/>
          </p:cNvSpPr>
          <p:nvPr>
            <p:ph type="pic" idx="13"/>
          </p:nvPr>
        </p:nvSpPr>
        <p:spPr>
          <a:xfrm>
            <a:off x="4765000" y="3753367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1" name="Titel 20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3" name="Untertitel 2"/>
          <p:cNvSpPr>
            <a:spLocks noGrp="1"/>
          </p:cNvSpPr>
          <p:nvPr>
            <p:ph type="subTitle" idx="14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10" name="Datumsplatzhalter 13"/>
          <p:cNvSpPr>
            <a:spLocks noGrp="1"/>
          </p:cNvSpPr>
          <p:nvPr>
            <p:ph type="dt" sz="half" idx="15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11" name="Fußzeilenplatzhalter 14"/>
          <p:cNvSpPr>
            <a:spLocks noGrp="1"/>
          </p:cNvSpPr>
          <p:nvPr>
            <p:ph type="ftr" sz="quarter" idx="16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2" name="Foliennummernplatzhalter 15"/>
          <p:cNvSpPr>
            <a:spLocks noGrp="1"/>
          </p:cNvSpPr>
          <p:nvPr>
            <p:ph type="sldNum" sz="quarter" idx="17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683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2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ildplatzhalter 2"/>
          <p:cNvSpPr>
            <a:spLocks noGrp="1"/>
          </p:cNvSpPr>
          <p:nvPr>
            <p:ph type="pic" idx="1"/>
          </p:nvPr>
        </p:nvSpPr>
        <p:spPr>
          <a:xfrm>
            <a:off x="828000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3657600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4" name="Bildplatzhalter 2"/>
          <p:cNvSpPr>
            <a:spLocks noGrp="1"/>
          </p:cNvSpPr>
          <p:nvPr>
            <p:ph type="pic" idx="12"/>
          </p:nvPr>
        </p:nvSpPr>
        <p:spPr>
          <a:xfrm>
            <a:off x="6466800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7" name="Bildplatzhalter 2"/>
          <p:cNvSpPr>
            <a:spLocks noGrp="1"/>
          </p:cNvSpPr>
          <p:nvPr>
            <p:ph type="pic" idx="13"/>
          </p:nvPr>
        </p:nvSpPr>
        <p:spPr>
          <a:xfrm>
            <a:off x="828000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9" name="Bildplatzhalter 2"/>
          <p:cNvSpPr>
            <a:spLocks noGrp="1"/>
          </p:cNvSpPr>
          <p:nvPr>
            <p:ph type="pic" idx="14"/>
          </p:nvPr>
        </p:nvSpPr>
        <p:spPr>
          <a:xfrm>
            <a:off x="3657600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0" name="Bildplatzhalter 2"/>
          <p:cNvSpPr>
            <a:spLocks noGrp="1"/>
          </p:cNvSpPr>
          <p:nvPr>
            <p:ph type="pic" idx="15"/>
          </p:nvPr>
        </p:nvSpPr>
        <p:spPr>
          <a:xfrm>
            <a:off x="6466800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3" name="Bildplatzhalter 2"/>
          <p:cNvSpPr>
            <a:spLocks noGrp="1"/>
          </p:cNvSpPr>
          <p:nvPr>
            <p:ph type="pic" idx="16"/>
          </p:nvPr>
        </p:nvSpPr>
        <p:spPr>
          <a:xfrm>
            <a:off x="828000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5" name="Bildplatzhalter 2"/>
          <p:cNvSpPr>
            <a:spLocks noGrp="1"/>
          </p:cNvSpPr>
          <p:nvPr>
            <p:ph type="pic" idx="17"/>
          </p:nvPr>
        </p:nvSpPr>
        <p:spPr>
          <a:xfrm>
            <a:off x="3657600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6" name="Bildplatzhalter 2"/>
          <p:cNvSpPr>
            <a:spLocks noGrp="1"/>
          </p:cNvSpPr>
          <p:nvPr>
            <p:ph type="pic" idx="18"/>
          </p:nvPr>
        </p:nvSpPr>
        <p:spPr>
          <a:xfrm>
            <a:off x="6466800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30" name="Titel 29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8" name="Untertitel 2"/>
          <p:cNvSpPr>
            <a:spLocks noGrp="1"/>
          </p:cNvSpPr>
          <p:nvPr>
            <p:ph type="subTitle" idx="19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16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21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22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49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kadem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0" y="1333500"/>
            <a:ext cx="9144000" cy="1303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5" name="Text Box 99"/>
          <p:cNvSpPr txBox="1">
            <a:spLocks noChangeArrowheads="1"/>
          </p:cNvSpPr>
          <p:nvPr/>
        </p:nvSpPr>
        <p:spPr bwMode="auto">
          <a:xfrm>
            <a:off x="836613" y="2238375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Germany,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Tuttlingen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0" y="1503363"/>
            <a:ext cx="10969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5" y="1501775"/>
            <a:ext cx="10779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7588" y="1504950"/>
            <a:ext cx="9175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 descr="DIALOG_EXTERIER-0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238" y="1503363"/>
            <a:ext cx="10810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1438" y="1503363"/>
            <a:ext cx="9985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99"/>
          <p:cNvSpPr txBox="1">
            <a:spLocks noChangeArrowheads="1"/>
          </p:cNvSpPr>
          <p:nvPr/>
        </p:nvSpPr>
        <p:spPr bwMode="auto">
          <a:xfrm>
            <a:off x="2262188" y="2238375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Germany,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berlin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sp>
        <p:nvSpPr>
          <p:cNvPr id="12" name="Text Box 99"/>
          <p:cNvSpPr txBox="1">
            <a:spLocks noChangeArrowheads="1"/>
          </p:cNvSpPr>
          <p:nvPr/>
        </p:nvSpPr>
        <p:spPr bwMode="auto">
          <a:xfrm>
            <a:off x="3570288" y="2238375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Germany,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bochum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sp>
        <p:nvSpPr>
          <p:cNvPr id="13" name="Text Box 99"/>
          <p:cNvSpPr txBox="1">
            <a:spLocks noChangeArrowheads="1"/>
          </p:cNvSpPr>
          <p:nvPr/>
        </p:nvSpPr>
        <p:spPr bwMode="auto">
          <a:xfrm>
            <a:off x="4833938" y="2238375"/>
            <a:ext cx="1254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Czech republic,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praha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sp>
        <p:nvSpPr>
          <p:cNvPr id="14" name="Text Box 99"/>
          <p:cNvSpPr txBox="1">
            <a:spLocks noChangeArrowheads="1"/>
          </p:cNvSpPr>
          <p:nvPr/>
        </p:nvSpPr>
        <p:spPr bwMode="auto">
          <a:xfrm>
            <a:off x="6243638" y="2238375"/>
            <a:ext cx="1079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Poland,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nowy</a:t>
            </a: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tomysl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sp>
        <p:nvSpPr>
          <p:cNvPr id="15" name="Text Box 99"/>
          <p:cNvSpPr txBox="1">
            <a:spLocks noChangeArrowheads="1"/>
          </p:cNvSpPr>
          <p:nvPr/>
        </p:nvSpPr>
        <p:spPr bwMode="auto">
          <a:xfrm>
            <a:off x="7691438" y="2238375"/>
            <a:ext cx="107950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1000" cap="all" dirty="0">
                <a:solidFill>
                  <a:srgbClr val="7B1225"/>
                </a:solidFill>
                <a:latin typeface="Arial"/>
                <a:cs typeface="Arial"/>
              </a:rPr>
              <a:t>china, </a:t>
            </a:r>
            <a:r>
              <a:rPr lang="en-GB" sz="1000" cap="all" dirty="0" err="1">
                <a:solidFill>
                  <a:srgbClr val="7B1225"/>
                </a:solidFill>
                <a:latin typeface="Arial"/>
                <a:cs typeface="Arial"/>
              </a:rPr>
              <a:t>suzhou</a:t>
            </a:r>
            <a:endParaRPr lang="en-GB" sz="1000" cap="all" dirty="0">
              <a:solidFill>
                <a:srgbClr val="7B1225"/>
              </a:solidFill>
              <a:latin typeface="Arial"/>
              <a:cs typeface="Arial"/>
            </a:endParaRPr>
          </a:p>
        </p:txBody>
      </p:sp>
      <p:grpSp>
        <p:nvGrpSpPr>
          <p:cNvPr id="16" name="Gruppieren 20"/>
          <p:cNvGrpSpPr>
            <a:grpSpLocks/>
          </p:cNvGrpSpPr>
          <p:nvPr/>
        </p:nvGrpSpPr>
        <p:grpSpPr bwMode="auto">
          <a:xfrm>
            <a:off x="293688" y="2462213"/>
            <a:ext cx="8720137" cy="4411662"/>
            <a:chOff x="0" y="1412115"/>
            <a:chExt cx="9405938" cy="4680520"/>
          </a:xfrm>
        </p:grpSpPr>
        <p:pic>
          <p:nvPicPr>
            <p:cNvPr id="17" name="Picture 173" descr="Welt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1412115"/>
              <a:ext cx="9144001" cy="468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249629" y="1772576"/>
              <a:ext cx="3949720" cy="2827353"/>
              <a:chOff x="2064" y="981"/>
              <a:chExt cx="2488" cy="1781"/>
            </a:xfrm>
          </p:grpSpPr>
          <p:pic>
            <p:nvPicPr>
              <p:cNvPr id="113" name="Picture 5" descr="Europa"/>
              <p:cNvPicPr>
                <a:picLocks noChangeAspect="1" noChangeArrowheads="1"/>
              </p:cNvPicPr>
              <p:nvPr/>
            </p:nvPicPr>
            <p:blipFill>
              <a:blip r:embed="rId8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064" y="981"/>
                <a:ext cx="1525" cy="13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4" name="Oval 58"/>
              <p:cNvSpPr>
                <a:spLocks noChangeArrowheads="1"/>
              </p:cNvSpPr>
              <p:nvPr/>
            </p:nvSpPr>
            <p:spPr bwMode="auto">
              <a:xfrm flipH="1" flipV="1">
                <a:off x="4489" y="2705"/>
                <a:ext cx="63" cy="5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ru-RU" sz="900" smtClean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20" name="Line 66"/>
            <p:cNvSpPr>
              <a:spLocks noChangeShapeType="1"/>
            </p:cNvSpPr>
            <p:nvPr/>
          </p:nvSpPr>
          <p:spPr bwMode="auto">
            <a:xfrm flipH="1" flipV="1">
              <a:off x="6739810" y="3931747"/>
              <a:ext cx="154111" cy="3250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67"/>
            <p:cNvSpPr>
              <a:spLocks noChangeShapeType="1"/>
            </p:cNvSpPr>
            <p:nvPr/>
          </p:nvSpPr>
          <p:spPr bwMode="auto">
            <a:xfrm flipV="1">
              <a:off x="1523991" y="4122067"/>
              <a:ext cx="390416" cy="84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68"/>
            <p:cNvSpPr txBox="1">
              <a:spLocks noChangeArrowheads="1"/>
            </p:cNvSpPr>
            <p:nvPr/>
          </p:nvSpPr>
          <p:spPr bwMode="auto">
            <a:xfrm>
              <a:off x="405826" y="4149015"/>
              <a:ext cx="1292825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Mexico, Mexico City</a:t>
              </a:r>
            </a:p>
          </p:txBody>
        </p:sp>
        <p:sp>
          <p:nvSpPr>
            <p:cNvPr id="23" name="Line 69"/>
            <p:cNvSpPr>
              <a:spLocks noChangeShapeType="1"/>
            </p:cNvSpPr>
            <p:nvPr/>
          </p:nvSpPr>
          <p:spPr bwMode="auto">
            <a:xfrm flipH="1">
              <a:off x="2059957" y="4492601"/>
              <a:ext cx="469184" cy="89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Text Box 70"/>
            <p:cNvSpPr txBox="1">
              <a:spLocks noChangeArrowheads="1"/>
            </p:cNvSpPr>
            <p:nvPr/>
          </p:nvSpPr>
          <p:spPr bwMode="auto">
            <a:xfrm>
              <a:off x="1484607" y="5157879"/>
              <a:ext cx="934943" cy="24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Peru, Lima</a:t>
              </a:r>
            </a:p>
          </p:txBody>
        </p:sp>
        <p:sp>
          <p:nvSpPr>
            <p:cNvPr id="25" name="Line 71"/>
            <p:cNvSpPr>
              <a:spLocks noChangeShapeType="1"/>
            </p:cNvSpPr>
            <p:nvPr/>
          </p:nvSpPr>
          <p:spPr bwMode="auto">
            <a:xfrm>
              <a:off x="3328808" y="5157879"/>
              <a:ext cx="294524" cy="143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 Box 72"/>
            <p:cNvSpPr txBox="1">
              <a:spLocks noChangeArrowheads="1"/>
            </p:cNvSpPr>
            <p:nvPr/>
          </p:nvSpPr>
          <p:spPr bwMode="auto">
            <a:xfrm>
              <a:off x="3256890" y="5287565"/>
              <a:ext cx="1601047" cy="2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Brazil, Sao Goncalo</a:t>
              </a:r>
              <a:endParaRPr lang="de-DE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5948704" y="5589046"/>
              <a:ext cx="1179809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b="1" smtClean="0">
                  <a:solidFill>
                    <a:srgbClr val="7B1225"/>
                  </a:solidFill>
                  <a:latin typeface="Calibri" panose="020F0502020204030204" pitchFamily="34" charset="0"/>
                </a:rPr>
                <a:t>Malaysia, Penang </a:t>
              </a:r>
              <a:endParaRPr lang="en-GB" altLang="ru-RU" sz="900" smtClean="0">
                <a:solidFill>
                  <a:srgbClr val="7B1225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8" name="Line 74"/>
            <p:cNvSpPr>
              <a:spLocks noChangeShapeType="1"/>
            </p:cNvSpPr>
            <p:nvPr/>
          </p:nvSpPr>
          <p:spPr bwMode="auto">
            <a:xfrm flipV="1">
              <a:off x="7875097" y="3072782"/>
              <a:ext cx="169523" cy="473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76"/>
            <p:cNvSpPr txBox="1">
              <a:spLocks noChangeArrowheads="1"/>
            </p:cNvSpPr>
            <p:nvPr/>
          </p:nvSpPr>
          <p:spPr bwMode="auto">
            <a:xfrm>
              <a:off x="6022334" y="4652605"/>
              <a:ext cx="1058232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Thailand, Bangkok</a:t>
              </a:r>
            </a:p>
          </p:txBody>
        </p:sp>
        <p:sp>
          <p:nvSpPr>
            <p:cNvPr id="30" name="Text Box 77"/>
            <p:cNvSpPr txBox="1">
              <a:spLocks noChangeArrowheads="1"/>
            </p:cNvSpPr>
            <p:nvPr/>
          </p:nvSpPr>
          <p:spPr bwMode="auto">
            <a:xfrm>
              <a:off x="6955566" y="2852145"/>
              <a:ext cx="1082205" cy="2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Korea, Seoul</a:t>
              </a:r>
            </a:p>
          </p:txBody>
        </p:sp>
        <p:sp>
          <p:nvSpPr>
            <p:cNvPr id="31" name="Line 78"/>
            <p:cNvSpPr>
              <a:spLocks noChangeShapeType="1"/>
            </p:cNvSpPr>
            <p:nvPr/>
          </p:nvSpPr>
          <p:spPr bwMode="auto">
            <a:xfrm flipH="1" flipV="1">
              <a:off x="7532627" y="3067729"/>
              <a:ext cx="44521" cy="53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Text Box 79"/>
            <p:cNvSpPr txBox="1">
              <a:spLocks noChangeArrowheads="1"/>
            </p:cNvSpPr>
            <p:nvPr/>
          </p:nvSpPr>
          <p:spPr bwMode="auto">
            <a:xfrm>
              <a:off x="7731260" y="3717848"/>
              <a:ext cx="1296249" cy="39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China, Shanghai, Beijing</a:t>
              </a:r>
            </a:p>
          </p:txBody>
        </p:sp>
        <p:sp>
          <p:nvSpPr>
            <p:cNvPr id="33" name="Line 80"/>
            <p:cNvSpPr>
              <a:spLocks noChangeShapeType="1"/>
            </p:cNvSpPr>
            <p:nvPr/>
          </p:nvSpPr>
          <p:spPr bwMode="auto">
            <a:xfrm>
              <a:off x="7503518" y="3852587"/>
              <a:ext cx="316784" cy="808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Text Box 81"/>
            <p:cNvSpPr txBox="1">
              <a:spLocks noChangeArrowheads="1"/>
            </p:cNvSpPr>
            <p:nvPr/>
          </p:nvSpPr>
          <p:spPr bwMode="auto">
            <a:xfrm>
              <a:off x="7746671" y="4076593"/>
              <a:ext cx="1618170" cy="24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Taiwan, Taipai City</a:t>
              </a:r>
            </a:p>
          </p:txBody>
        </p:sp>
        <p:sp>
          <p:nvSpPr>
            <p:cNvPr id="35" name="Line 82"/>
            <p:cNvSpPr>
              <a:spLocks noChangeShapeType="1"/>
            </p:cNvSpPr>
            <p:nvPr/>
          </p:nvSpPr>
          <p:spPr bwMode="auto">
            <a:xfrm flipH="1" flipV="1">
              <a:off x="7506942" y="4012591"/>
              <a:ext cx="279113" cy="1364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Line 83"/>
            <p:cNvSpPr>
              <a:spLocks noChangeShapeType="1"/>
            </p:cNvSpPr>
            <p:nvPr/>
          </p:nvSpPr>
          <p:spPr bwMode="auto">
            <a:xfrm flipV="1">
              <a:off x="6162747" y="4437021"/>
              <a:ext cx="866449" cy="11486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Line 84"/>
            <p:cNvSpPr>
              <a:spLocks noChangeShapeType="1"/>
            </p:cNvSpPr>
            <p:nvPr/>
          </p:nvSpPr>
          <p:spPr bwMode="auto">
            <a:xfrm flipH="1">
              <a:off x="3275725" y="3357419"/>
              <a:ext cx="648981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Text Box 85"/>
            <p:cNvSpPr txBox="1">
              <a:spLocks noChangeArrowheads="1"/>
            </p:cNvSpPr>
            <p:nvPr/>
          </p:nvSpPr>
          <p:spPr bwMode="auto">
            <a:xfrm>
              <a:off x="2637019" y="3643741"/>
              <a:ext cx="936655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Spain, Rubi</a:t>
              </a:r>
            </a:p>
          </p:txBody>
        </p:sp>
        <p:sp>
          <p:nvSpPr>
            <p:cNvPr id="39" name="Line 86"/>
            <p:cNvSpPr>
              <a:spLocks noChangeShapeType="1"/>
            </p:cNvSpPr>
            <p:nvPr/>
          </p:nvSpPr>
          <p:spPr bwMode="auto">
            <a:xfrm flipV="1">
              <a:off x="4690126" y="2390662"/>
              <a:ext cx="734599" cy="4480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Text Box 87"/>
            <p:cNvSpPr txBox="1">
              <a:spLocks noChangeArrowheads="1"/>
            </p:cNvSpPr>
            <p:nvPr/>
          </p:nvSpPr>
          <p:spPr bwMode="auto">
            <a:xfrm>
              <a:off x="5368217" y="2239079"/>
              <a:ext cx="2159274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Poland, Nowy Tomysl</a:t>
              </a:r>
            </a:p>
          </p:txBody>
        </p:sp>
        <p:sp>
          <p:nvSpPr>
            <p:cNvPr id="41" name="Line 88"/>
            <p:cNvSpPr>
              <a:spLocks noChangeShapeType="1"/>
            </p:cNvSpPr>
            <p:nvPr/>
          </p:nvSpPr>
          <p:spPr bwMode="auto">
            <a:xfrm flipV="1">
              <a:off x="3429837" y="3177205"/>
              <a:ext cx="607885" cy="1061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Line 89"/>
            <p:cNvSpPr>
              <a:spLocks noChangeShapeType="1"/>
            </p:cNvSpPr>
            <p:nvPr/>
          </p:nvSpPr>
          <p:spPr bwMode="auto">
            <a:xfrm flipH="1" flipV="1">
              <a:off x="3214080" y="2420978"/>
              <a:ext cx="645556" cy="431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Text Box 90"/>
            <p:cNvSpPr txBox="1">
              <a:spLocks noChangeArrowheads="1"/>
            </p:cNvSpPr>
            <p:nvPr/>
          </p:nvSpPr>
          <p:spPr bwMode="auto">
            <a:xfrm>
              <a:off x="2421263" y="2260975"/>
              <a:ext cx="1296248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de-DE" altLang="zh-CN" sz="900" smtClean="0">
                  <a:latin typeface="Calibri" panose="020F0502020204030204" pitchFamily="34" charset="0"/>
                </a:rPr>
                <a:t>UK, Sheffield</a:t>
              </a:r>
              <a:endParaRPr lang="en-GB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44" name="Line 91"/>
            <p:cNvSpPr>
              <a:spLocks noChangeShapeType="1"/>
            </p:cNvSpPr>
            <p:nvPr/>
          </p:nvSpPr>
          <p:spPr bwMode="auto">
            <a:xfrm flipV="1">
              <a:off x="4832252" y="2144762"/>
              <a:ext cx="462334" cy="346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Text Box 92"/>
            <p:cNvSpPr txBox="1">
              <a:spLocks noChangeArrowheads="1"/>
            </p:cNvSpPr>
            <p:nvPr/>
          </p:nvSpPr>
          <p:spPr bwMode="auto">
            <a:xfrm>
              <a:off x="3465796" y="2276133"/>
              <a:ext cx="900696" cy="358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ts val="300"/>
                </a:lnSpc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Netherlands,</a:t>
              </a:r>
            </a:p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Oss</a:t>
              </a:r>
            </a:p>
          </p:txBody>
        </p:sp>
        <p:sp>
          <p:nvSpPr>
            <p:cNvPr id="46" name="Text Box 93"/>
            <p:cNvSpPr txBox="1">
              <a:spLocks noChangeArrowheads="1"/>
            </p:cNvSpPr>
            <p:nvPr/>
          </p:nvSpPr>
          <p:spPr bwMode="auto">
            <a:xfrm>
              <a:off x="4977801" y="2833619"/>
              <a:ext cx="2496606" cy="24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Czech Republic, Praha</a:t>
              </a:r>
            </a:p>
          </p:txBody>
        </p:sp>
        <p:sp>
          <p:nvSpPr>
            <p:cNvPr id="47" name="Line 94"/>
            <p:cNvSpPr>
              <a:spLocks noChangeShapeType="1"/>
            </p:cNvSpPr>
            <p:nvPr/>
          </p:nvSpPr>
          <p:spPr bwMode="auto">
            <a:xfrm flipV="1">
              <a:off x="4506905" y="2941411"/>
              <a:ext cx="517130" cy="808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95"/>
            <p:cNvSpPr>
              <a:spLocks noChangeShapeType="1"/>
            </p:cNvSpPr>
            <p:nvPr/>
          </p:nvSpPr>
          <p:spPr bwMode="auto">
            <a:xfrm>
              <a:off x="4506905" y="3067729"/>
              <a:ext cx="291099" cy="793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Text Box 96"/>
            <p:cNvSpPr txBox="1">
              <a:spLocks noChangeArrowheads="1"/>
            </p:cNvSpPr>
            <p:nvPr/>
          </p:nvSpPr>
          <p:spPr bwMode="auto">
            <a:xfrm>
              <a:off x="4436698" y="3845850"/>
              <a:ext cx="2047971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Austria, Maria Enzersdorf</a:t>
              </a:r>
            </a:p>
          </p:txBody>
        </p:sp>
        <p:sp>
          <p:nvSpPr>
            <p:cNvPr id="50" name="Line 97"/>
            <p:cNvSpPr>
              <a:spLocks noChangeShapeType="1"/>
            </p:cNvSpPr>
            <p:nvPr/>
          </p:nvSpPr>
          <p:spPr bwMode="auto">
            <a:xfrm flipV="1">
              <a:off x="4212381" y="2203711"/>
              <a:ext cx="224317" cy="10088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Text Box 98"/>
            <p:cNvSpPr txBox="1">
              <a:spLocks noChangeArrowheads="1"/>
            </p:cNvSpPr>
            <p:nvPr/>
          </p:nvSpPr>
          <p:spPr bwMode="auto">
            <a:xfrm>
              <a:off x="2421263" y="3140152"/>
              <a:ext cx="1438374" cy="39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France, Boulogne-Billancourt</a:t>
              </a:r>
            </a:p>
          </p:txBody>
        </p:sp>
        <p:sp>
          <p:nvSpPr>
            <p:cNvPr id="52" name="Text Box 99"/>
            <p:cNvSpPr txBox="1">
              <a:spLocks noChangeArrowheads="1"/>
            </p:cNvSpPr>
            <p:nvPr/>
          </p:nvSpPr>
          <p:spPr bwMode="auto">
            <a:xfrm>
              <a:off x="3275725" y="1809597"/>
              <a:ext cx="2106190" cy="424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altLang="ru-RU" sz="1000" b="1" smtClean="0">
                  <a:solidFill>
                    <a:srgbClr val="7B1225"/>
                  </a:solidFill>
                </a:rPr>
                <a:t>Germany, </a:t>
              </a:r>
              <a:br>
                <a:rPr lang="en-GB" altLang="ru-RU" sz="1000" b="1" smtClean="0">
                  <a:solidFill>
                    <a:srgbClr val="7B1225"/>
                  </a:solidFill>
                </a:rPr>
              </a:br>
              <a:r>
                <a:rPr lang="en-GB" altLang="ru-RU" sz="1000" b="1" smtClean="0">
                  <a:solidFill>
                    <a:srgbClr val="7B1225"/>
                  </a:solidFill>
                </a:rPr>
                <a:t>Tuttlingen, Berlin, Bochum</a:t>
              </a:r>
            </a:p>
          </p:txBody>
        </p:sp>
        <p:sp>
          <p:nvSpPr>
            <p:cNvPr id="53" name="Text Box 100"/>
            <p:cNvSpPr txBox="1">
              <a:spLocks noChangeArrowheads="1"/>
            </p:cNvSpPr>
            <p:nvPr/>
          </p:nvSpPr>
          <p:spPr bwMode="auto">
            <a:xfrm>
              <a:off x="765420" y="3067729"/>
              <a:ext cx="1366455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USA, Center Valley</a:t>
              </a:r>
            </a:p>
          </p:txBody>
        </p:sp>
        <p:sp>
          <p:nvSpPr>
            <p:cNvPr id="54" name="Line 101"/>
            <p:cNvSpPr>
              <a:spLocks noChangeShapeType="1"/>
            </p:cNvSpPr>
            <p:nvPr/>
          </p:nvSpPr>
          <p:spPr bwMode="auto">
            <a:xfrm flipH="1" flipV="1">
              <a:off x="3789430" y="2491716"/>
              <a:ext cx="359593" cy="441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Text Box 102"/>
            <p:cNvSpPr txBox="1">
              <a:spLocks noChangeArrowheads="1"/>
            </p:cNvSpPr>
            <p:nvPr/>
          </p:nvSpPr>
          <p:spPr bwMode="auto">
            <a:xfrm>
              <a:off x="7803178" y="4287123"/>
              <a:ext cx="1099329" cy="39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Philippines, Taguig City</a:t>
              </a:r>
            </a:p>
          </p:txBody>
        </p:sp>
        <p:sp>
          <p:nvSpPr>
            <p:cNvPr id="56" name="Line 103"/>
            <p:cNvSpPr>
              <a:spLocks noChangeShapeType="1"/>
            </p:cNvSpPr>
            <p:nvPr/>
          </p:nvSpPr>
          <p:spPr bwMode="auto">
            <a:xfrm>
              <a:off x="7505230" y="4309019"/>
              <a:ext cx="352744" cy="1280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Text Box 104"/>
            <p:cNvSpPr txBox="1">
              <a:spLocks noChangeArrowheads="1"/>
            </p:cNvSpPr>
            <p:nvPr/>
          </p:nvSpPr>
          <p:spPr bwMode="auto">
            <a:xfrm>
              <a:off x="4798005" y="4507760"/>
              <a:ext cx="907545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India, Mumbai</a:t>
              </a:r>
            </a:p>
          </p:txBody>
        </p:sp>
        <p:sp>
          <p:nvSpPr>
            <p:cNvPr id="58" name="Line 105"/>
            <p:cNvSpPr>
              <a:spLocks noChangeShapeType="1"/>
            </p:cNvSpPr>
            <p:nvPr/>
          </p:nvSpPr>
          <p:spPr bwMode="auto">
            <a:xfrm flipV="1">
              <a:off x="5661029" y="4149015"/>
              <a:ext cx="645555" cy="4227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Line 106"/>
            <p:cNvSpPr>
              <a:spLocks noChangeShapeType="1"/>
            </p:cNvSpPr>
            <p:nvPr/>
          </p:nvSpPr>
          <p:spPr bwMode="auto">
            <a:xfrm>
              <a:off x="1808242" y="3283312"/>
              <a:ext cx="684940" cy="2896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107"/>
            <p:cNvSpPr>
              <a:spLocks noChangeShapeType="1"/>
            </p:cNvSpPr>
            <p:nvPr/>
          </p:nvSpPr>
          <p:spPr bwMode="auto">
            <a:xfrm flipH="1">
              <a:off x="4005186" y="3283312"/>
              <a:ext cx="323635" cy="793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Rectangle 108"/>
            <p:cNvSpPr>
              <a:spLocks noChangeArrowheads="1"/>
            </p:cNvSpPr>
            <p:nvPr/>
          </p:nvSpPr>
          <p:spPr bwMode="auto">
            <a:xfrm>
              <a:off x="3715799" y="4149015"/>
              <a:ext cx="616446" cy="146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de-DE" altLang="ru-RU" sz="900" smtClean="0">
                  <a:solidFill>
                    <a:srgbClr val="000000"/>
                  </a:solidFill>
                  <a:latin typeface="Calibri" panose="020F0502020204030204" pitchFamily="34" charset="0"/>
                </a:rPr>
                <a:t>Italy, Milano</a:t>
              </a:r>
              <a:endParaRPr lang="en-GB" altLang="ru-RU" sz="900" smtClean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2" name="Rectangle 109"/>
            <p:cNvSpPr>
              <a:spLocks noChangeArrowheads="1"/>
            </p:cNvSpPr>
            <p:nvPr/>
          </p:nvSpPr>
          <p:spPr bwMode="auto">
            <a:xfrm>
              <a:off x="2852775" y="3861009"/>
              <a:ext cx="1373305" cy="14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Switzerland, Sempach</a:t>
              </a:r>
            </a:p>
          </p:txBody>
        </p:sp>
        <p:sp>
          <p:nvSpPr>
            <p:cNvPr id="63" name="Line 110"/>
            <p:cNvSpPr>
              <a:spLocks noChangeShapeType="1"/>
            </p:cNvSpPr>
            <p:nvPr/>
          </p:nvSpPr>
          <p:spPr bwMode="auto">
            <a:xfrm flipV="1">
              <a:off x="3861349" y="3284997"/>
              <a:ext cx="205482" cy="5760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Line 111"/>
            <p:cNvSpPr>
              <a:spLocks noChangeShapeType="1"/>
            </p:cNvSpPr>
            <p:nvPr/>
          </p:nvSpPr>
          <p:spPr bwMode="auto">
            <a:xfrm flipV="1">
              <a:off x="6525765" y="4293860"/>
              <a:ext cx="469184" cy="4294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Rectangle 112"/>
            <p:cNvSpPr>
              <a:spLocks noChangeArrowheads="1"/>
            </p:cNvSpPr>
            <p:nvPr/>
          </p:nvSpPr>
          <p:spPr bwMode="auto">
            <a:xfrm>
              <a:off x="5320271" y="2033601"/>
              <a:ext cx="2762021" cy="146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Finland, Helsinki</a:t>
              </a:r>
            </a:p>
          </p:txBody>
        </p:sp>
        <p:sp>
          <p:nvSpPr>
            <p:cNvPr id="66" name="Rectangle 114"/>
            <p:cNvSpPr>
              <a:spLocks noChangeArrowheads="1"/>
            </p:cNvSpPr>
            <p:nvPr/>
          </p:nvSpPr>
          <p:spPr bwMode="auto">
            <a:xfrm>
              <a:off x="2159273" y="1917389"/>
              <a:ext cx="1368168" cy="14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Belgium, Diegem</a:t>
              </a:r>
              <a:endParaRPr lang="en-GB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67" name="Line 115"/>
            <p:cNvSpPr>
              <a:spLocks noChangeShapeType="1"/>
            </p:cNvSpPr>
            <p:nvPr/>
          </p:nvSpPr>
          <p:spPr bwMode="auto">
            <a:xfrm>
              <a:off x="7173034" y="4581867"/>
              <a:ext cx="285963" cy="50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Rectangle 116"/>
            <p:cNvSpPr>
              <a:spLocks noChangeArrowheads="1"/>
            </p:cNvSpPr>
            <p:nvPr/>
          </p:nvSpPr>
          <p:spPr bwMode="auto">
            <a:xfrm>
              <a:off x="8318596" y="5567150"/>
              <a:ext cx="797955" cy="2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Australia, Bella Vista</a:t>
              </a:r>
            </a:p>
          </p:txBody>
        </p:sp>
        <p:sp>
          <p:nvSpPr>
            <p:cNvPr id="69" name="Line 117"/>
            <p:cNvSpPr>
              <a:spLocks noChangeShapeType="1"/>
            </p:cNvSpPr>
            <p:nvPr/>
          </p:nvSpPr>
          <p:spPr bwMode="auto">
            <a:xfrm>
              <a:off x="8178184" y="5417253"/>
              <a:ext cx="263702" cy="1633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Rectangle 118"/>
            <p:cNvSpPr>
              <a:spLocks noChangeArrowheads="1"/>
            </p:cNvSpPr>
            <p:nvPr/>
          </p:nvSpPr>
          <p:spPr bwMode="auto">
            <a:xfrm>
              <a:off x="6597684" y="5157879"/>
              <a:ext cx="898984" cy="29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Indonesia, Jakarta, Bali</a:t>
              </a:r>
            </a:p>
          </p:txBody>
        </p:sp>
        <p:sp>
          <p:nvSpPr>
            <p:cNvPr id="71" name="Line 119"/>
            <p:cNvSpPr>
              <a:spLocks noChangeShapeType="1"/>
            </p:cNvSpPr>
            <p:nvPr/>
          </p:nvSpPr>
          <p:spPr bwMode="auto">
            <a:xfrm flipH="1">
              <a:off x="6885359" y="4696395"/>
              <a:ext cx="234592" cy="4614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120"/>
            <p:cNvSpPr>
              <a:spLocks noChangeArrowheads="1"/>
            </p:cNvSpPr>
            <p:nvPr/>
          </p:nvSpPr>
          <p:spPr bwMode="auto">
            <a:xfrm>
              <a:off x="7316871" y="4652605"/>
              <a:ext cx="1871599" cy="146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Vietnam, Ho Chi Minh City, Hanoi</a:t>
              </a:r>
            </a:p>
          </p:txBody>
        </p:sp>
        <p:sp>
          <p:nvSpPr>
            <p:cNvPr id="73" name="Line 121"/>
            <p:cNvSpPr>
              <a:spLocks noChangeShapeType="1"/>
            </p:cNvSpPr>
            <p:nvPr/>
          </p:nvSpPr>
          <p:spPr bwMode="auto">
            <a:xfrm flipH="1" flipV="1">
              <a:off x="7181596" y="4322493"/>
              <a:ext cx="277401" cy="330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Rectangle 123"/>
            <p:cNvSpPr>
              <a:spLocks noChangeArrowheads="1"/>
            </p:cNvSpPr>
            <p:nvPr/>
          </p:nvSpPr>
          <p:spPr bwMode="auto">
            <a:xfrm>
              <a:off x="5536027" y="2501822"/>
              <a:ext cx="2056533" cy="39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Russia, St. Petersburg, Nowosibirsk</a:t>
              </a:r>
            </a:p>
            <a:p>
              <a:pPr eaLnBrk="1" hangingPunct="1">
                <a:defRPr/>
              </a:pPr>
              <a:endParaRPr lang="en-GB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75" name="Line 124"/>
            <p:cNvSpPr>
              <a:spLocks noChangeShapeType="1"/>
            </p:cNvSpPr>
            <p:nvPr/>
          </p:nvSpPr>
          <p:spPr bwMode="auto">
            <a:xfrm>
              <a:off x="5012048" y="2708985"/>
              <a:ext cx="575350" cy="5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Line 125"/>
            <p:cNvSpPr>
              <a:spLocks noChangeShapeType="1"/>
            </p:cNvSpPr>
            <p:nvPr/>
          </p:nvSpPr>
          <p:spPr bwMode="auto">
            <a:xfrm flipH="1">
              <a:off x="4426424" y="2203711"/>
              <a:ext cx="10274" cy="7747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Rectangle 126"/>
            <p:cNvSpPr>
              <a:spLocks noChangeArrowheads="1"/>
            </p:cNvSpPr>
            <p:nvPr/>
          </p:nvSpPr>
          <p:spPr bwMode="auto">
            <a:xfrm>
              <a:off x="2916132" y="5646310"/>
              <a:ext cx="1585636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Argentina, Buenos Aires</a:t>
              </a:r>
              <a:endParaRPr lang="de-DE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78" name="Line 127"/>
            <p:cNvSpPr>
              <a:spLocks noChangeShapeType="1"/>
            </p:cNvSpPr>
            <p:nvPr/>
          </p:nvSpPr>
          <p:spPr bwMode="auto">
            <a:xfrm>
              <a:off x="2964077" y="5444201"/>
              <a:ext cx="292812" cy="217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Rectangle 130"/>
            <p:cNvSpPr>
              <a:spLocks noChangeArrowheads="1"/>
            </p:cNvSpPr>
            <p:nvPr/>
          </p:nvSpPr>
          <p:spPr bwMode="auto">
            <a:xfrm>
              <a:off x="988025" y="4460601"/>
              <a:ext cx="1440087" cy="24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Colombia, Bogota</a:t>
              </a:r>
            </a:p>
          </p:txBody>
        </p:sp>
        <p:sp>
          <p:nvSpPr>
            <p:cNvPr id="80" name="Line 131"/>
            <p:cNvSpPr>
              <a:spLocks noChangeShapeType="1"/>
            </p:cNvSpPr>
            <p:nvPr/>
          </p:nvSpPr>
          <p:spPr bwMode="auto">
            <a:xfrm flipH="1">
              <a:off x="2130163" y="4868188"/>
              <a:ext cx="321922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Line 132"/>
            <p:cNvSpPr>
              <a:spLocks noChangeShapeType="1"/>
            </p:cNvSpPr>
            <p:nvPr/>
          </p:nvSpPr>
          <p:spPr bwMode="auto">
            <a:xfrm flipH="1">
              <a:off x="5661029" y="4364598"/>
              <a:ext cx="789393" cy="503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Rectangle 133"/>
            <p:cNvSpPr>
              <a:spLocks noChangeArrowheads="1"/>
            </p:cNvSpPr>
            <p:nvPr/>
          </p:nvSpPr>
          <p:spPr bwMode="auto">
            <a:xfrm>
              <a:off x="4690126" y="5356620"/>
              <a:ext cx="1282551" cy="390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South Africa, Johannesburg</a:t>
              </a:r>
            </a:p>
          </p:txBody>
        </p:sp>
        <p:sp>
          <p:nvSpPr>
            <p:cNvPr id="83" name="Line 136"/>
            <p:cNvSpPr>
              <a:spLocks noChangeShapeType="1"/>
            </p:cNvSpPr>
            <p:nvPr/>
          </p:nvSpPr>
          <p:spPr bwMode="auto">
            <a:xfrm flipH="1">
              <a:off x="5661029" y="4007538"/>
              <a:ext cx="589048" cy="213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Text Box 137"/>
            <p:cNvSpPr txBox="1">
              <a:spLocks noChangeArrowheads="1"/>
            </p:cNvSpPr>
            <p:nvPr/>
          </p:nvSpPr>
          <p:spPr bwMode="auto">
            <a:xfrm>
              <a:off x="4869923" y="4149015"/>
              <a:ext cx="1152411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Pakistan, Karachi</a:t>
              </a:r>
            </a:p>
          </p:txBody>
        </p:sp>
        <p:sp>
          <p:nvSpPr>
            <p:cNvPr id="85" name="Text Box 138"/>
            <p:cNvSpPr txBox="1">
              <a:spLocks noChangeArrowheads="1"/>
            </p:cNvSpPr>
            <p:nvPr/>
          </p:nvSpPr>
          <p:spPr bwMode="auto">
            <a:xfrm>
              <a:off x="6489806" y="3573003"/>
              <a:ext cx="900696" cy="39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Myanmar, Yangon</a:t>
              </a:r>
            </a:p>
          </p:txBody>
        </p:sp>
        <p:sp>
          <p:nvSpPr>
            <p:cNvPr id="86" name="Rectangle 139"/>
            <p:cNvSpPr>
              <a:spLocks noChangeArrowheads="1"/>
            </p:cNvSpPr>
            <p:nvPr/>
          </p:nvSpPr>
          <p:spPr bwMode="auto">
            <a:xfrm>
              <a:off x="7315159" y="5083772"/>
              <a:ext cx="1296248" cy="148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Singapore</a:t>
              </a:r>
            </a:p>
          </p:txBody>
        </p:sp>
        <p:sp>
          <p:nvSpPr>
            <p:cNvPr id="87" name="Line 140"/>
            <p:cNvSpPr>
              <a:spLocks noChangeShapeType="1"/>
            </p:cNvSpPr>
            <p:nvPr/>
          </p:nvSpPr>
          <p:spPr bwMode="auto">
            <a:xfrm flipH="1">
              <a:off x="2347631" y="5301039"/>
              <a:ext cx="323635" cy="143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141"/>
            <p:cNvSpPr txBox="1">
              <a:spLocks noChangeArrowheads="1"/>
            </p:cNvSpPr>
            <p:nvPr/>
          </p:nvSpPr>
          <p:spPr bwMode="auto">
            <a:xfrm>
              <a:off x="1715775" y="5422305"/>
              <a:ext cx="1186658" cy="2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Chile, Santiago</a:t>
              </a:r>
              <a:endParaRPr lang="en-US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89" name="Line 142"/>
            <p:cNvSpPr>
              <a:spLocks noChangeShapeType="1"/>
            </p:cNvSpPr>
            <p:nvPr/>
          </p:nvSpPr>
          <p:spPr bwMode="auto">
            <a:xfrm flipH="1">
              <a:off x="4979514" y="5198301"/>
              <a:ext cx="95892" cy="234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Rectangle 143"/>
            <p:cNvSpPr>
              <a:spLocks noChangeArrowheads="1"/>
            </p:cNvSpPr>
            <p:nvPr/>
          </p:nvSpPr>
          <p:spPr bwMode="auto">
            <a:xfrm>
              <a:off x="5299723" y="4868188"/>
              <a:ext cx="994876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Sri Lanka, Colombo</a:t>
              </a:r>
            </a:p>
          </p:txBody>
        </p:sp>
        <p:sp>
          <p:nvSpPr>
            <p:cNvPr id="91" name="Text Box 144"/>
            <p:cNvSpPr txBox="1">
              <a:spLocks noChangeArrowheads="1"/>
            </p:cNvSpPr>
            <p:nvPr/>
          </p:nvSpPr>
          <p:spPr bwMode="auto">
            <a:xfrm>
              <a:off x="5191845" y="3185626"/>
              <a:ext cx="2066806" cy="2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Hungary, Budapest</a:t>
              </a:r>
            </a:p>
          </p:txBody>
        </p:sp>
        <p:sp>
          <p:nvSpPr>
            <p:cNvPr id="92" name="Line 145"/>
            <p:cNvSpPr>
              <a:spLocks noChangeShapeType="1"/>
            </p:cNvSpPr>
            <p:nvPr/>
          </p:nvSpPr>
          <p:spPr bwMode="auto">
            <a:xfrm>
              <a:off x="4650743" y="3141835"/>
              <a:ext cx="609597" cy="1448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Rectangle 146"/>
            <p:cNvSpPr>
              <a:spLocks noChangeArrowheads="1"/>
            </p:cNvSpPr>
            <p:nvPr/>
          </p:nvSpPr>
          <p:spPr bwMode="auto">
            <a:xfrm>
              <a:off x="4220942" y="3712795"/>
              <a:ext cx="1080493" cy="325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ts val="400"/>
                </a:lnSpc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Croatia, </a:t>
              </a:r>
            </a:p>
            <a:p>
              <a:pPr>
                <a:lnSpc>
                  <a:spcPts val="400"/>
                </a:lnSpc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Zagreb</a:t>
              </a:r>
            </a:p>
            <a:p>
              <a:pPr>
                <a:lnSpc>
                  <a:spcPts val="400"/>
                </a:lnSpc>
                <a:spcBef>
                  <a:spcPct val="50000"/>
                </a:spcBef>
                <a:defRPr/>
              </a:pPr>
              <a:endParaRPr lang="en-GB" altLang="ru-RU" sz="900" smtClean="0">
                <a:latin typeface="Calibri" panose="020F0502020204030204" pitchFamily="34" charset="0"/>
              </a:endParaRPr>
            </a:p>
          </p:txBody>
        </p:sp>
        <p:sp>
          <p:nvSpPr>
            <p:cNvPr id="94" name="Line 147"/>
            <p:cNvSpPr>
              <a:spLocks noChangeShapeType="1"/>
            </p:cNvSpPr>
            <p:nvPr/>
          </p:nvSpPr>
          <p:spPr bwMode="auto">
            <a:xfrm>
              <a:off x="4506905" y="3212574"/>
              <a:ext cx="1712" cy="431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95" name="Gerade Verbindung 175"/>
            <p:cNvCxnSpPr>
              <a:cxnSpLocks noChangeShapeType="1"/>
            </p:cNvCxnSpPr>
            <p:nvPr/>
          </p:nvCxnSpPr>
          <p:spPr bwMode="auto">
            <a:xfrm>
              <a:off x="4875213" y="3382293"/>
              <a:ext cx="280276" cy="26266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6" name="Rectangle 147"/>
            <p:cNvSpPr>
              <a:spLocks noChangeArrowheads="1"/>
            </p:cNvSpPr>
            <p:nvPr/>
          </p:nvSpPr>
          <p:spPr bwMode="auto">
            <a:xfrm>
              <a:off x="5012048" y="3643741"/>
              <a:ext cx="1535978" cy="148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solidFill>
                    <a:srgbClr val="000000"/>
                  </a:solidFill>
                  <a:latin typeface="Calibri" panose="020F0502020204030204" pitchFamily="34" charset="0"/>
                </a:rPr>
                <a:t>Bulgaria, Sofia</a:t>
              </a:r>
            </a:p>
          </p:txBody>
        </p:sp>
        <p:sp>
          <p:nvSpPr>
            <p:cNvPr id="97" name="Text Box 75"/>
            <p:cNvSpPr txBox="1">
              <a:spLocks noChangeArrowheads="1"/>
            </p:cNvSpPr>
            <p:nvPr/>
          </p:nvSpPr>
          <p:spPr bwMode="auto">
            <a:xfrm>
              <a:off x="7678177" y="2894252"/>
              <a:ext cx="1727761" cy="244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Japan, Tokyo</a:t>
              </a:r>
            </a:p>
          </p:txBody>
        </p:sp>
        <p:sp>
          <p:nvSpPr>
            <p:cNvPr id="98" name="Line 146"/>
            <p:cNvSpPr>
              <a:spLocks noChangeShapeType="1"/>
            </p:cNvSpPr>
            <p:nvPr/>
          </p:nvSpPr>
          <p:spPr bwMode="auto">
            <a:xfrm>
              <a:off x="4753484" y="3264786"/>
              <a:ext cx="619871" cy="1633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Text Box 145"/>
            <p:cNvSpPr txBox="1">
              <a:spLocks noChangeArrowheads="1"/>
            </p:cNvSpPr>
            <p:nvPr/>
          </p:nvSpPr>
          <p:spPr bwMode="auto">
            <a:xfrm>
              <a:off x="5299723" y="3357419"/>
              <a:ext cx="1945230" cy="244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de-DE" altLang="ru-RU" sz="900" smtClean="0">
                  <a:latin typeface="Calibri" panose="020F0502020204030204" pitchFamily="34" charset="0"/>
                </a:rPr>
                <a:t>Romania, Timisoara</a:t>
              </a:r>
            </a:p>
          </p:txBody>
        </p:sp>
        <p:sp>
          <p:nvSpPr>
            <p:cNvPr id="100" name="Line 71"/>
            <p:cNvSpPr>
              <a:spLocks noChangeShapeType="1"/>
            </p:cNvSpPr>
            <p:nvPr/>
          </p:nvSpPr>
          <p:spPr bwMode="auto">
            <a:xfrm flipH="1">
              <a:off x="2059957" y="4652605"/>
              <a:ext cx="361306" cy="2155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1" name="Rectangle 131"/>
            <p:cNvSpPr>
              <a:spLocks noChangeArrowheads="1"/>
            </p:cNvSpPr>
            <p:nvPr/>
          </p:nvSpPr>
          <p:spPr bwMode="auto">
            <a:xfrm>
              <a:off x="1256865" y="4837872"/>
              <a:ext cx="1234604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Ecuador, Quito</a:t>
              </a:r>
            </a:p>
          </p:txBody>
        </p:sp>
        <p:sp>
          <p:nvSpPr>
            <p:cNvPr id="102" name="Oval 61"/>
            <p:cNvSpPr>
              <a:spLocks noChangeArrowheads="1"/>
            </p:cNvSpPr>
            <p:nvPr/>
          </p:nvSpPr>
          <p:spPr bwMode="auto">
            <a:xfrm>
              <a:off x="6955566" y="4364598"/>
              <a:ext cx="143837" cy="144845"/>
            </a:xfrm>
            <a:prstGeom prst="ellipse">
              <a:avLst/>
            </a:prstGeom>
            <a:solidFill>
              <a:srgbClr val="7B1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ru-RU" sz="1000" smtClean="0">
                <a:latin typeface="Calibri" panose="020F0502020204030204" pitchFamily="34" charset="0"/>
              </a:endParaRPr>
            </a:p>
          </p:txBody>
        </p:sp>
        <p:sp>
          <p:nvSpPr>
            <p:cNvPr id="103" name="Line 113"/>
            <p:cNvSpPr>
              <a:spLocks noChangeShapeType="1"/>
            </p:cNvSpPr>
            <p:nvPr/>
          </p:nvSpPr>
          <p:spPr bwMode="auto">
            <a:xfrm flipH="1">
              <a:off x="4434986" y="3067729"/>
              <a:ext cx="7208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" name="Text Box 93"/>
            <p:cNvSpPr txBox="1">
              <a:spLocks noChangeArrowheads="1"/>
            </p:cNvSpPr>
            <p:nvPr/>
          </p:nvSpPr>
          <p:spPr bwMode="auto">
            <a:xfrm>
              <a:off x="5128488" y="2985201"/>
              <a:ext cx="2496606" cy="24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Slovak Republic, Bratislava</a:t>
              </a:r>
            </a:p>
          </p:txBody>
        </p:sp>
        <p:sp>
          <p:nvSpPr>
            <p:cNvPr id="105" name="Line 97"/>
            <p:cNvSpPr>
              <a:spLocks noChangeShapeType="1"/>
            </p:cNvSpPr>
            <p:nvPr/>
          </p:nvSpPr>
          <p:spPr bwMode="auto">
            <a:xfrm flipV="1">
              <a:off x="4582249" y="1917389"/>
              <a:ext cx="724324" cy="6467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" name="Rectangle 112"/>
            <p:cNvSpPr>
              <a:spLocks noChangeArrowheads="1"/>
            </p:cNvSpPr>
            <p:nvPr/>
          </p:nvSpPr>
          <p:spPr bwMode="auto">
            <a:xfrm>
              <a:off x="5453834" y="1843282"/>
              <a:ext cx="2758596" cy="148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GB" altLang="ru-RU" sz="900" smtClean="0">
                  <a:latin typeface="Calibri" panose="020F0502020204030204" pitchFamily="34" charset="0"/>
                </a:rPr>
                <a:t>Sweden, Danderyd</a:t>
              </a:r>
            </a:p>
          </p:txBody>
        </p:sp>
        <p:sp>
          <p:nvSpPr>
            <p:cNvPr id="107" name="Line 74"/>
            <p:cNvSpPr>
              <a:spLocks noChangeShapeType="1"/>
            </p:cNvSpPr>
            <p:nvPr/>
          </p:nvSpPr>
          <p:spPr bwMode="auto">
            <a:xfrm>
              <a:off x="7316871" y="3500580"/>
              <a:ext cx="503431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" name="Line 125"/>
            <p:cNvSpPr>
              <a:spLocks noChangeShapeType="1"/>
            </p:cNvSpPr>
            <p:nvPr/>
          </p:nvSpPr>
          <p:spPr bwMode="auto">
            <a:xfrm flipH="1">
              <a:off x="4219230" y="2203711"/>
              <a:ext cx="217468" cy="793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9" name="Line 113"/>
            <p:cNvSpPr>
              <a:spLocks noChangeShapeType="1"/>
            </p:cNvSpPr>
            <p:nvPr/>
          </p:nvSpPr>
          <p:spPr bwMode="auto">
            <a:xfrm flipH="1" flipV="1">
              <a:off x="3037709" y="2132972"/>
              <a:ext cx="1029122" cy="874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0" name="Gruppieren 286"/>
            <p:cNvGrpSpPr>
              <a:grpSpLocks/>
            </p:cNvGrpSpPr>
            <p:nvPr/>
          </p:nvGrpSpPr>
          <p:grpSpPr bwMode="auto">
            <a:xfrm>
              <a:off x="4139952" y="3140968"/>
              <a:ext cx="152400" cy="152400"/>
              <a:chOff x="4186751" y="3016663"/>
              <a:chExt cx="152400" cy="152400"/>
            </a:xfrm>
          </p:grpSpPr>
          <p:sp>
            <p:nvSpPr>
              <p:cNvPr id="111" name="Oval 15"/>
              <p:cNvSpPr>
                <a:spLocks noChangeArrowheads="1"/>
              </p:cNvSpPr>
              <p:nvPr/>
            </p:nvSpPr>
            <p:spPr bwMode="auto">
              <a:xfrm>
                <a:off x="4224933" y="3054584"/>
                <a:ext cx="77055" cy="75792"/>
              </a:xfrm>
              <a:prstGeom prst="ellipse">
                <a:avLst/>
              </a:prstGeom>
              <a:solidFill>
                <a:srgbClr val="7B1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ru-RU" sz="900" smtClean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Oval 16"/>
              <p:cNvSpPr>
                <a:spLocks noChangeArrowheads="1"/>
              </p:cNvSpPr>
              <p:nvPr/>
            </p:nvSpPr>
            <p:spPr bwMode="auto">
              <a:xfrm>
                <a:off x="4187261" y="3015847"/>
                <a:ext cx="152399" cy="153266"/>
              </a:xfrm>
              <a:prstGeom prst="ellipse">
                <a:avLst/>
              </a:prstGeom>
              <a:noFill/>
              <a:ln w="9525">
                <a:solidFill>
                  <a:srgbClr val="7B122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ru-RU" sz="900" smtClean="0">
                  <a:latin typeface="Calibri" panose="020F0502020204030204" pitchFamily="34" charset="0"/>
                </a:endParaRPr>
              </a:p>
            </p:txBody>
          </p:sp>
        </p:grpSp>
      </p:grpSp>
      <p:pic>
        <p:nvPicPr>
          <p:cNvPr id="115" name="Bildplatzhalter 2" descr="LVH_150 dpi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2663" y="1497013"/>
            <a:ext cx="9604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Line 105"/>
          <p:cNvSpPr>
            <a:spLocks noChangeShapeType="1"/>
          </p:cNvSpPr>
          <p:nvPr/>
        </p:nvSpPr>
        <p:spPr bwMode="auto">
          <a:xfrm flipV="1">
            <a:off x="5691188" y="4705350"/>
            <a:ext cx="449262" cy="27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Text Box 138"/>
          <p:cNvSpPr txBox="1">
            <a:spLocks noChangeArrowheads="1"/>
          </p:cNvSpPr>
          <p:nvPr/>
        </p:nvSpPr>
        <p:spPr bwMode="auto">
          <a:xfrm>
            <a:off x="4943475" y="4876800"/>
            <a:ext cx="8175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ru-RU" sz="900" smtClean="0">
                <a:latin typeface="Calibri" panose="020F0502020204030204" pitchFamily="34" charset="0"/>
              </a:rPr>
              <a:t>Dubai, U.A.E</a:t>
            </a: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219" name="Untertitel 2"/>
          <p:cNvSpPr>
            <a:spLocks noGrp="1"/>
          </p:cNvSpPr>
          <p:nvPr>
            <p:ph type="subTitle" idx="19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6105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8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29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9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5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7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5990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88259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194629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63598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8076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13" descr="Bildschirmfoto 2016-09-28 um 15.02.1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8" y="900113"/>
            <a:ext cx="91535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" y="228600"/>
            <a:ext cx="131445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0" y="3728800"/>
            <a:ext cx="7084100" cy="762000"/>
          </a:xfrm>
          <a:prstGeom prst="rect">
            <a:avLst/>
          </a:prstGeom>
        </p:spPr>
        <p:txBody>
          <a:bodyPr tIns="0" anchor="t">
            <a:noAutofit/>
          </a:bodyPr>
          <a:lstStyle>
            <a:lvl1pPr>
              <a:lnSpc>
                <a:spcPts val="2800"/>
              </a:lnSpc>
              <a:defRPr sz="2400" b="0" baseline="0"/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0" y="4611450"/>
            <a:ext cx="7084100" cy="1656000"/>
          </a:xfrm>
        </p:spPr>
        <p:txBody>
          <a:bodyPr>
            <a:normAutofit/>
          </a:bodyPr>
          <a:lstStyle>
            <a:lvl1pPr marL="0" indent="0" algn="l">
              <a:buFont typeface="Arial"/>
              <a:buNone/>
              <a:defRPr sz="1800" baseline="0">
                <a:solidFill>
                  <a:srgbClr val="616568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828675" y="6356350"/>
            <a:ext cx="3602038" cy="365125"/>
          </a:xfrm>
        </p:spPr>
        <p:txBody>
          <a:bodyPr>
            <a:noAutofit/>
          </a:bodyPr>
          <a:lstStyle>
            <a:lvl1pPr marL="0" indent="3175">
              <a:buFont typeface="Arial" pitchFamily="34" charset="0"/>
              <a:buNone/>
              <a:defRPr sz="1000">
                <a:latin typeface="Arial" pitchFamily="34" charset="0"/>
                <a:cs typeface="Arial" pitchFamily="34" charset="0"/>
              </a:defRPr>
            </a:lvl1pPr>
            <a:lvl2pPr>
              <a:defRPr sz="1000">
                <a:latin typeface="Arial" pitchFamily="34" charset="0"/>
                <a:cs typeface="Arial" pitchFamily="34" charset="0"/>
              </a:defRPr>
            </a:lvl2pPr>
            <a:lvl3pPr>
              <a:defRPr sz="1000">
                <a:latin typeface="Arial" pitchFamily="34" charset="0"/>
                <a:cs typeface="Arial" pitchFamily="34" charset="0"/>
              </a:defRPr>
            </a:lvl3pPr>
            <a:lvl4pPr>
              <a:defRPr sz="1000">
                <a:latin typeface="Arial" pitchFamily="34" charset="0"/>
                <a:cs typeface="Arial" pitchFamily="34" charset="0"/>
              </a:defRPr>
            </a:lvl4pPr>
            <a:lvl5pPr>
              <a:defRPr sz="1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74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840121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22240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04271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0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0" y="1260000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600" b="0" i="0">
                <a:latin typeface="Arial"/>
                <a:cs typeface="Arial"/>
              </a:defRPr>
            </a:lvl1pPr>
            <a:lvl2pPr marL="369888" indent="-185738">
              <a:buFontTx/>
              <a:buBlip>
                <a:blip r:embed="rId4"/>
              </a:buBlip>
              <a:defRPr sz="1600" b="0" i="0">
                <a:latin typeface="Arial"/>
                <a:cs typeface="Arial"/>
              </a:defRPr>
            </a:lvl2pPr>
            <a:lvl3pPr>
              <a:defRPr sz="1600" b="0" i="0">
                <a:latin typeface="Arial"/>
                <a:cs typeface="Arial"/>
              </a:defRPr>
            </a:lvl3pPr>
            <a:lvl4pPr>
              <a:defRPr sz="1600" b="0" i="0">
                <a:latin typeface="Arial"/>
                <a:cs typeface="Arial"/>
              </a:defRPr>
            </a:lvl4pPr>
            <a:lvl5pPr>
              <a:defRPr sz="16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2209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35825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945608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13194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319942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0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0" y="1260000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600" b="0" i="0">
                <a:latin typeface="Arial"/>
                <a:cs typeface="Arial"/>
              </a:defRPr>
            </a:lvl1pPr>
            <a:lvl2pPr marL="369888" indent="-185738">
              <a:buFontTx/>
              <a:buBlip>
                <a:blip r:embed="rId4"/>
              </a:buBlip>
              <a:defRPr sz="1600" b="0" i="0">
                <a:latin typeface="Arial"/>
                <a:cs typeface="Arial"/>
              </a:defRPr>
            </a:lvl2pPr>
            <a:lvl3pPr>
              <a:defRPr sz="1600" b="0" i="0">
                <a:latin typeface="Arial"/>
                <a:cs typeface="Arial"/>
              </a:defRPr>
            </a:lvl3pPr>
            <a:lvl4pPr>
              <a:defRPr sz="1600" b="0" i="0">
                <a:latin typeface="Arial"/>
                <a:cs typeface="Arial"/>
              </a:defRPr>
            </a:lvl4pPr>
            <a:lvl5pPr>
              <a:defRPr sz="16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1757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967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828675"/>
            <a:ext cx="9136063" cy="5335588"/>
          </a:xfrm>
          <a:prstGeom prst="rect">
            <a:avLst/>
          </a:prstGeom>
          <a:solidFill>
            <a:srgbClr val="F28C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solidFill>
                <a:srgbClr val="E27222"/>
              </a:solidFill>
            </a:endParaRPr>
          </a:p>
        </p:txBody>
      </p:sp>
      <p:sp>
        <p:nvSpPr>
          <p:cNvPr id="4" name="Titel 3"/>
          <p:cNvSpPr txBox="1">
            <a:spLocks/>
          </p:cNvSpPr>
          <p:nvPr/>
        </p:nvSpPr>
        <p:spPr>
          <a:xfrm>
            <a:off x="828675" y="0"/>
            <a:ext cx="8229600" cy="828675"/>
          </a:xfrm>
          <a:prstGeom prst="rect">
            <a:avLst/>
          </a:prstGeom>
        </p:spPr>
        <p:txBody>
          <a:bodyPr lIns="0" tIns="0" bIns="0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2400" cap="all">
                <a:solidFill>
                  <a:srgbClr val="616568"/>
                </a:solidFill>
                <a:latin typeface="Arial"/>
                <a:ea typeface="+mj-ea"/>
                <a:cs typeface="Arial"/>
              </a:rPr>
              <a:t>Agenda</a:t>
            </a:r>
          </a:p>
        </p:txBody>
      </p:sp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28000" y="1260000"/>
            <a:ext cx="7477800" cy="4525963"/>
          </a:xfrm>
        </p:spPr>
        <p:txBody>
          <a:bodyPr/>
          <a:lstStyle>
            <a:lvl1pPr marL="360000" indent="-457200">
              <a:buClr>
                <a:srgbClr val="A51B2C"/>
              </a:buClr>
              <a:buFont typeface="Wingdings" charset="2"/>
              <a:buAutoNum type="arabicPlain"/>
              <a:defRPr>
                <a:solidFill>
                  <a:schemeClr val="bg1"/>
                </a:solidFill>
              </a:defRPr>
            </a:lvl1pPr>
            <a:lvl2pPr marL="360000" indent="-457200">
              <a:buClr>
                <a:srgbClr val="A51B2C"/>
              </a:buClr>
              <a:buFont typeface="+mj-lt"/>
              <a:buAutoNum type="alphaLcParenR"/>
              <a:defRPr>
                <a:solidFill>
                  <a:schemeClr val="bg1"/>
                </a:solidFill>
              </a:defRPr>
            </a:lvl2pPr>
            <a:lvl3pPr marL="1371600" indent="-457200">
              <a:buClr>
                <a:srgbClr val="A51B2C"/>
              </a:buClr>
              <a:buFont typeface="+mj-lt"/>
              <a:buAutoNum type="alphaLcParenR"/>
              <a:defRPr sz="2000" b="0" i="0">
                <a:solidFill>
                  <a:schemeClr val="bg1"/>
                </a:solidFill>
                <a:latin typeface="Arial"/>
                <a:cs typeface="Arial"/>
              </a:defRPr>
            </a:lvl3pPr>
            <a:lvl4pPr marL="1828800" indent="-457200">
              <a:buClr>
                <a:srgbClr val="A51B2C"/>
              </a:buClr>
              <a:buFont typeface="+mj-lt"/>
              <a:buAutoNum type="alphaLcParenR"/>
              <a:defRPr b="0" i="0">
                <a:solidFill>
                  <a:schemeClr val="bg1"/>
                </a:solidFill>
                <a:latin typeface="Arial"/>
                <a:cs typeface="Arial"/>
              </a:defRPr>
            </a:lvl4pPr>
            <a:lvl5pPr marL="2286000" indent="-457200">
              <a:buClr>
                <a:srgbClr val="A51B2C"/>
              </a:buClr>
              <a:buFont typeface="+mj-lt"/>
              <a:buAutoNum type="alphaLcParenR"/>
              <a:defRPr b="0" i="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0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1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046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gray">
          <a:xfrm>
            <a:off x="828675" y="1258888"/>
            <a:ext cx="7991475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de-DE" sz="14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3242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*GRIDLINE01*" hidden="1"/>
          <p:cNvGrpSpPr>
            <a:grpSpLocks/>
          </p:cNvGrpSpPr>
          <p:nvPr userDrawn="1"/>
        </p:nvGrpSpPr>
        <p:grpSpPr bwMode="auto">
          <a:xfrm>
            <a:off x="611188" y="1700213"/>
            <a:ext cx="8208962" cy="4537075"/>
            <a:chOff x="385" y="1071"/>
            <a:chExt cx="5171" cy="2858"/>
          </a:xfrm>
        </p:grpSpPr>
        <p:sp>
          <p:nvSpPr>
            <p:cNvPr id="5" name="*GRIDLINE01*Rectangle 60" hidden="1"/>
            <p:cNvSpPr>
              <a:spLocks noChangeArrowheads="1"/>
            </p:cNvSpPr>
            <p:nvPr userDrawn="1"/>
          </p:nvSpPr>
          <p:spPr bwMode="hidden">
            <a:xfrm>
              <a:off x="477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6" name="*GRIDLINE01*Rectangle 61" hidden="1"/>
            <p:cNvSpPr>
              <a:spLocks noChangeArrowheads="1"/>
            </p:cNvSpPr>
            <p:nvPr userDrawn="1"/>
          </p:nvSpPr>
          <p:spPr bwMode="hidden">
            <a:xfrm>
              <a:off x="658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7" name="*GRIDLINE01*Rectangle 62" hidden="1"/>
            <p:cNvSpPr>
              <a:spLocks noChangeArrowheads="1"/>
            </p:cNvSpPr>
            <p:nvPr userDrawn="1"/>
          </p:nvSpPr>
          <p:spPr bwMode="hidden">
            <a:xfrm>
              <a:off x="840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8" name="*GRIDLINE01*Rectangle 63" hidden="1"/>
            <p:cNvSpPr>
              <a:spLocks noChangeArrowheads="1"/>
            </p:cNvSpPr>
            <p:nvPr userDrawn="1"/>
          </p:nvSpPr>
          <p:spPr bwMode="hidden">
            <a:xfrm>
              <a:off x="1021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9" name="*GRIDLINE01*Rectangle 64" hidden="1"/>
            <p:cNvSpPr>
              <a:spLocks noChangeArrowheads="1"/>
            </p:cNvSpPr>
            <p:nvPr userDrawn="1"/>
          </p:nvSpPr>
          <p:spPr bwMode="hidden">
            <a:xfrm>
              <a:off x="1203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0" name="*GRIDLINE01*Rectangle 65" hidden="1"/>
            <p:cNvSpPr>
              <a:spLocks noChangeArrowheads="1"/>
            </p:cNvSpPr>
            <p:nvPr userDrawn="1"/>
          </p:nvSpPr>
          <p:spPr bwMode="hidden">
            <a:xfrm>
              <a:off x="1384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1" name="*GRIDLINE01*Rectangle 66" hidden="1"/>
            <p:cNvSpPr>
              <a:spLocks noChangeArrowheads="1"/>
            </p:cNvSpPr>
            <p:nvPr userDrawn="1"/>
          </p:nvSpPr>
          <p:spPr bwMode="hidden">
            <a:xfrm>
              <a:off x="1566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2" name="*GRIDLINE01*Rectangle 67" hidden="1"/>
            <p:cNvSpPr>
              <a:spLocks noChangeArrowheads="1"/>
            </p:cNvSpPr>
            <p:nvPr userDrawn="1"/>
          </p:nvSpPr>
          <p:spPr bwMode="hidden">
            <a:xfrm>
              <a:off x="1747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3" name="*GRIDLINE01*Rectangle 68" hidden="1"/>
            <p:cNvSpPr>
              <a:spLocks noChangeArrowheads="1"/>
            </p:cNvSpPr>
            <p:nvPr userDrawn="1"/>
          </p:nvSpPr>
          <p:spPr bwMode="hidden">
            <a:xfrm>
              <a:off x="1928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4" name="*GRIDLINE01*Rectangle 69" hidden="1"/>
            <p:cNvSpPr>
              <a:spLocks noChangeArrowheads="1"/>
            </p:cNvSpPr>
            <p:nvPr userDrawn="1"/>
          </p:nvSpPr>
          <p:spPr bwMode="hidden">
            <a:xfrm>
              <a:off x="2110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5" name="*GRIDLINE01*Rectangle 70" hidden="1"/>
            <p:cNvSpPr>
              <a:spLocks noChangeArrowheads="1"/>
            </p:cNvSpPr>
            <p:nvPr userDrawn="1"/>
          </p:nvSpPr>
          <p:spPr bwMode="hidden">
            <a:xfrm>
              <a:off x="2291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6" name="*GRIDLINE01*Rectangle 71" hidden="1"/>
            <p:cNvSpPr>
              <a:spLocks noChangeArrowheads="1"/>
            </p:cNvSpPr>
            <p:nvPr userDrawn="1"/>
          </p:nvSpPr>
          <p:spPr bwMode="hidden">
            <a:xfrm>
              <a:off x="2473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7" name="*GRIDLINE01*Rectangle 72" hidden="1"/>
            <p:cNvSpPr>
              <a:spLocks noChangeArrowheads="1"/>
            </p:cNvSpPr>
            <p:nvPr userDrawn="1"/>
          </p:nvSpPr>
          <p:spPr bwMode="hidden">
            <a:xfrm>
              <a:off x="2654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8" name="*GRIDLINE01*Rectangle 73" hidden="1"/>
            <p:cNvSpPr>
              <a:spLocks noChangeArrowheads="1"/>
            </p:cNvSpPr>
            <p:nvPr userDrawn="1"/>
          </p:nvSpPr>
          <p:spPr bwMode="hidden">
            <a:xfrm>
              <a:off x="2836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19" name="*GRIDLINE01*Rectangle 74" hidden="1"/>
            <p:cNvSpPr>
              <a:spLocks noChangeArrowheads="1"/>
            </p:cNvSpPr>
            <p:nvPr userDrawn="1"/>
          </p:nvSpPr>
          <p:spPr bwMode="hidden">
            <a:xfrm>
              <a:off x="4287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0" name="*GRIDLINE01*Rectangle 75" hidden="1"/>
            <p:cNvSpPr>
              <a:spLocks noChangeArrowheads="1"/>
            </p:cNvSpPr>
            <p:nvPr userDrawn="1"/>
          </p:nvSpPr>
          <p:spPr bwMode="hidden">
            <a:xfrm>
              <a:off x="4468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1" name="*GRIDLINE01*Rectangle 76" hidden="1"/>
            <p:cNvSpPr>
              <a:spLocks noChangeArrowheads="1"/>
            </p:cNvSpPr>
            <p:nvPr userDrawn="1"/>
          </p:nvSpPr>
          <p:spPr bwMode="hidden">
            <a:xfrm>
              <a:off x="4650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2" name="*GRIDLINE01*Rectangle 77" hidden="1"/>
            <p:cNvSpPr>
              <a:spLocks noChangeArrowheads="1"/>
            </p:cNvSpPr>
            <p:nvPr userDrawn="1"/>
          </p:nvSpPr>
          <p:spPr bwMode="hidden">
            <a:xfrm>
              <a:off x="4831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3" name="*GRIDLINE01*Rectangle 78" hidden="1"/>
            <p:cNvSpPr>
              <a:spLocks noChangeArrowheads="1"/>
            </p:cNvSpPr>
            <p:nvPr userDrawn="1"/>
          </p:nvSpPr>
          <p:spPr bwMode="hidden">
            <a:xfrm>
              <a:off x="5013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4" name="*GRIDLINE01*Rectangle 79" hidden="1"/>
            <p:cNvSpPr>
              <a:spLocks noChangeArrowheads="1"/>
            </p:cNvSpPr>
            <p:nvPr userDrawn="1"/>
          </p:nvSpPr>
          <p:spPr bwMode="hidden">
            <a:xfrm>
              <a:off x="5194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5" name="*GRIDLINE01*Rectangle 80" hidden="1"/>
            <p:cNvSpPr>
              <a:spLocks noChangeArrowheads="1"/>
            </p:cNvSpPr>
            <p:nvPr userDrawn="1"/>
          </p:nvSpPr>
          <p:spPr bwMode="hidden">
            <a:xfrm>
              <a:off x="5376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6" name="*GRIDLINE01*Rectangle 81" hidden="1"/>
            <p:cNvSpPr>
              <a:spLocks noChangeArrowheads="1"/>
            </p:cNvSpPr>
            <p:nvPr userDrawn="1"/>
          </p:nvSpPr>
          <p:spPr bwMode="hidden">
            <a:xfrm>
              <a:off x="3199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7" name="*GRIDLINE01*Rectangle 82" hidden="1"/>
            <p:cNvSpPr>
              <a:spLocks noChangeArrowheads="1"/>
            </p:cNvSpPr>
            <p:nvPr userDrawn="1"/>
          </p:nvSpPr>
          <p:spPr bwMode="hidden">
            <a:xfrm>
              <a:off x="3381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8" name="*GRIDLINE01*Rectangle 83" hidden="1"/>
            <p:cNvSpPr>
              <a:spLocks noChangeArrowheads="1"/>
            </p:cNvSpPr>
            <p:nvPr userDrawn="1"/>
          </p:nvSpPr>
          <p:spPr bwMode="hidden">
            <a:xfrm>
              <a:off x="3562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29" name="*GRIDLINE01*Rectangle 84" hidden="1"/>
            <p:cNvSpPr>
              <a:spLocks noChangeArrowheads="1"/>
            </p:cNvSpPr>
            <p:nvPr userDrawn="1"/>
          </p:nvSpPr>
          <p:spPr bwMode="hidden">
            <a:xfrm>
              <a:off x="3744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0" name="*GRIDLINE01*Rectangle 85" hidden="1"/>
            <p:cNvSpPr>
              <a:spLocks noChangeArrowheads="1"/>
            </p:cNvSpPr>
            <p:nvPr userDrawn="1"/>
          </p:nvSpPr>
          <p:spPr bwMode="hidden">
            <a:xfrm>
              <a:off x="3925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1" name="*GRIDLINE01*Rectangle 86" hidden="1"/>
            <p:cNvSpPr>
              <a:spLocks noChangeArrowheads="1"/>
            </p:cNvSpPr>
            <p:nvPr userDrawn="1"/>
          </p:nvSpPr>
          <p:spPr bwMode="hidden">
            <a:xfrm>
              <a:off x="4107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2" name="*GRIDLINE01*Rectangle 87" hidden="1"/>
            <p:cNvSpPr>
              <a:spLocks noChangeArrowheads="1"/>
            </p:cNvSpPr>
            <p:nvPr userDrawn="1"/>
          </p:nvSpPr>
          <p:spPr bwMode="hidden">
            <a:xfrm>
              <a:off x="3017" y="1071"/>
              <a:ext cx="90" cy="2858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3" name="*GRIDLINE01*Rectangle 88" hidden="1"/>
            <p:cNvSpPr>
              <a:spLocks noChangeArrowheads="1"/>
            </p:cNvSpPr>
            <p:nvPr userDrawn="1"/>
          </p:nvSpPr>
          <p:spPr bwMode="hidden">
            <a:xfrm>
              <a:off x="385" y="3748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4" name="*GRIDLINE01*Rectangle 89" hidden="1"/>
            <p:cNvSpPr>
              <a:spLocks noChangeArrowheads="1"/>
            </p:cNvSpPr>
            <p:nvPr userDrawn="1"/>
          </p:nvSpPr>
          <p:spPr bwMode="hidden">
            <a:xfrm>
              <a:off x="385" y="3566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5" name="*GRIDLINE01*Rectangle 90" hidden="1"/>
            <p:cNvSpPr>
              <a:spLocks noChangeArrowheads="1"/>
            </p:cNvSpPr>
            <p:nvPr userDrawn="1"/>
          </p:nvSpPr>
          <p:spPr bwMode="hidden">
            <a:xfrm>
              <a:off x="385" y="3385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6" name="*GRIDLINE01*Rectangle 91" hidden="1"/>
            <p:cNvSpPr>
              <a:spLocks noChangeArrowheads="1"/>
            </p:cNvSpPr>
            <p:nvPr userDrawn="1"/>
          </p:nvSpPr>
          <p:spPr bwMode="hidden">
            <a:xfrm>
              <a:off x="385" y="3203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7" name="*GRIDLINE01*Rectangle 92" hidden="1"/>
            <p:cNvSpPr>
              <a:spLocks noChangeArrowheads="1"/>
            </p:cNvSpPr>
            <p:nvPr userDrawn="1"/>
          </p:nvSpPr>
          <p:spPr bwMode="hidden">
            <a:xfrm>
              <a:off x="385" y="3022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8" name="*GRIDLINE01*Rectangle 93" hidden="1"/>
            <p:cNvSpPr>
              <a:spLocks noChangeArrowheads="1"/>
            </p:cNvSpPr>
            <p:nvPr userDrawn="1"/>
          </p:nvSpPr>
          <p:spPr bwMode="hidden">
            <a:xfrm>
              <a:off x="385" y="2840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39" name="*GRIDLINE01*Rectangle 94" hidden="1"/>
            <p:cNvSpPr>
              <a:spLocks noChangeArrowheads="1"/>
            </p:cNvSpPr>
            <p:nvPr userDrawn="1"/>
          </p:nvSpPr>
          <p:spPr bwMode="hidden">
            <a:xfrm>
              <a:off x="385" y="2659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0" name="*GRIDLINE01*Rectangle 95" hidden="1"/>
            <p:cNvSpPr>
              <a:spLocks noChangeArrowheads="1"/>
            </p:cNvSpPr>
            <p:nvPr userDrawn="1"/>
          </p:nvSpPr>
          <p:spPr bwMode="hidden">
            <a:xfrm>
              <a:off x="385" y="2478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1" name="*GRIDLINE01*Rectangle 96" hidden="1"/>
            <p:cNvSpPr>
              <a:spLocks noChangeArrowheads="1"/>
            </p:cNvSpPr>
            <p:nvPr userDrawn="1"/>
          </p:nvSpPr>
          <p:spPr bwMode="hidden">
            <a:xfrm>
              <a:off x="385" y="2296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2" name="*GRIDLINE01*Rectangle 97" hidden="1"/>
            <p:cNvSpPr>
              <a:spLocks noChangeArrowheads="1"/>
            </p:cNvSpPr>
            <p:nvPr userDrawn="1"/>
          </p:nvSpPr>
          <p:spPr bwMode="hidden">
            <a:xfrm>
              <a:off x="385" y="2115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3" name="*GRIDLINE01*Rectangle 98" hidden="1"/>
            <p:cNvSpPr>
              <a:spLocks noChangeArrowheads="1"/>
            </p:cNvSpPr>
            <p:nvPr userDrawn="1"/>
          </p:nvSpPr>
          <p:spPr bwMode="hidden">
            <a:xfrm>
              <a:off x="385" y="1933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4" name="*GRIDLINE01*Rectangle 99" hidden="1"/>
            <p:cNvSpPr>
              <a:spLocks noChangeArrowheads="1"/>
            </p:cNvSpPr>
            <p:nvPr userDrawn="1"/>
          </p:nvSpPr>
          <p:spPr bwMode="hidden">
            <a:xfrm>
              <a:off x="385" y="1752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5" name="*GRIDLINE01*Rectangle 100" hidden="1"/>
            <p:cNvSpPr>
              <a:spLocks noChangeArrowheads="1"/>
            </p:cNvSpPr>
            <p:nvPr userDrawn="1"/>
          </p:nvSpPr>
          <p:spPr bwMode="hidden">
            <a:xfrm>
              <a:off x="385" y="1570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6" name="*GRIDLINE01*Rectangle 101" hidden="1"/>
            <p:cNvSpPr>
              <a:spLocks noChangeArrowheads="1"/>
            </p:cNvSpPr>
            <p:nvPr userDrawn="1"/>
          </p:nvSpPr>
          <p:spPr bwMode="hidden">
            <a:xfrm>
              <a:off x="385" y="1389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7" name="*GRIDLINE01*Rectangle 102" hidden="1"/>
            <p:cNvSpPr>
              <a:spLocks noChangeArrowheads="1"/>
            </p:cNvSpPr>
            <p:nvPr userDrawn="1"/>
          </p:nvSpPr>
          <p:spPr bwMode="hidden">
            <a:xfrm>
              <a:off x="385" y="1207"/>
              <a:ext cx="5171" cy="91"/>
            </a:xfrm>
            <a:prstGeom prst="rect">
              <a:avLst/>
            </a:prstGeom>
            <a:noFill/>
            <a:ln w="9525">
              <a:solidFill>
                <a:srgbClr val="CECC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  <p:sp>
          <p:nvSpPr>
            <p:cNvPr id="48" name="*GRIDLINE01*Line 103" hidden="1"/>
            <p:cNvSpPr>
              <a:spLocks noChangeShapeType="1"/>
            </p:cNvSpPr>
            <p:nvPr userDrawn="1"/>
          </p:nvSpPr>
          <p:spPr bwMode="hidden">
            <a:xfrm>
              <a:off x="385" y="1117"/>
              <a:ext cx="5171" cy="0"/>
            </a:xfrm>
            <a:prstGeom prst="line">
              <a:avLst/>
            </a:prstGeom>
            <a:noFill/>
            <a:ln w="9525">
              <a:solidFill>
                <a:srgbClr val="CE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*GRIDLINE01*Line 104" hidden="1"/>
            <p:cNvSpPr>
              <a:spLocks noChangeShapeType="1"/>
            </p:cNvSpPr>
            <p:nvPr userDrawn="1"/>
          </p:nvSpPr>
          <p:spPr bwMode="hidden">
            <a:xfrm>
              <a:off x="2925" y="1071"/>
              <a:ext cx="0" cy="2858"/>
            </a:xfrm>
            <a:prstGeom prst="line">
              <a:avLst/>
            </a:prstGeom>
            <a:noFill/>
            <a:ln w="9525">
              <a:solidFill>
                <a:srgbClr val="98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*GRIDLINE01*Line 105" hidden="1"/>
            <p:cNvSpPr>
              <a:spLocks noChangeShapeType="1"/>
            </p:cNvSpPr>
            <p:nvPr userDrawn="1"/>
          </p:nvSpPr>
          <p:spPr bwMode="hidden">
            <a:xfrm>
              <a:off x="3016" y="1071"/>
              <a:ext cx="0" cy="2858"/>
            </a:xfrm>
            <a:prstGeom prst="line">
              <a:avLst/>
            </a:prstGeom>
            <a:noFill/>
            <a:ln w="9525">
              <a:solidFill>
                <a:srgbClr val="98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*GRIDLINE01*Rectangle 106" hidden="1"/>
            <p:cNvSpPr>
              <a:spLocks noChangeArrowheads="1"/>
            </p:cNvSpPr>
            <p:nvPr userDrawn="1"/>
          </p:nvSpPr>
          <p:spPr bwMode="hidden">
            <a:xfrm>
              <a:off x="385" y="1071"/>
              <a:ext cx="5171" cy="2858"/>
            </a:xfrm>
            <a:prstGeom prst="rect">
              <a:avLst/>
            </a:prstGeom>
            <a:noFill/>
            <a:ln w="9525">
              <a:solidFill>
                <a:srgbClr val="9899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ru-RU" smtClean="0"/>
            </a:p>
          </p:txBody>
        </p:sp>
      </p:grpSp>
      <p:sp>
        <p:nvSpPr>
          <p:cNvPr id="78857" name="Rectangle 9"/>
          <p:cNvSpPr>
            <a:spLocks noGrp="1" noChangeArrowheads="1"/>
          </p:cNvSpPr>
          <p:nvPr>
            <p:ph type="ctrTitle"/>
          </p:nvPr>
        </p:nvSpPr>
        <p:spPr>
          <a:xfrm>
            <a:off x="0" y="1188000"/>
            <a:ext cx="9144000" cy="1450800"/>
          </a:xfrm>
        </p:spPr>
        <p:txBody>
          <a:bodyPr lIns="360000" rIns="360000"/>
          <a:lstStyle>
            <a:lvl1pPr algn="r">
              <a:lnSpc>
                <a:spcPts val="2800"/>
              </a:lnSpc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885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4575600" y="3862800"/>
            <a:ext cx="4568400" cy="792000"/>
          </a:xfrm>
        </p:spPr>
        <p:txBody>
          <a:bodyPr lIns="360000" tIns="46800" rIns="360000" bIns="4680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2926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037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8016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97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8762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" y="1114425"/>
            <a:ext cx="8785225" cy="495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719263"/>
            <a:ext cx="4352925" cy="39925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5325" y="1719263"/>
            <a:ext cx="4352925" cy="39925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B. Braun Medical AG, </a:t>
            </a:r>
            <a:fld id="{324ABF34-3E51-4ACC-8D7E-4583A2A2A83D}" type="datetime1">
              <a:rPr lang="en-US"/>
              <a:pPr>
                <a:defRPr/>
              </a:pPr>
              <a:t>9/24/2019</a:t>
            </a:fld>
            <a:endParaRPr lang="de-C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D&amp;H Product Training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3DB96-5E6E-42EE-8A23-0F79BC816FFC}" type="slidenum">
              <a:rPr lang="de-DE" smtClean="0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2817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Titelmasterformat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1"/>
          </p:nvPr>
        </p:nvSpPr>
        <p:spPr>
          <a:xfrm>
            <a:off x="621084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smtClean="0"/>
              <a:t>B. Braun Melsungen AG </a:t>
            </a:r>
            <a:endParaRPr lang="en-US" dirty="0"/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67788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D981D2A-10EE-45CA-B672-13EC15929D9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19572" y="1881844"/>
            <a:ext cx="8100578" cy="421145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2"/>
            <a:r>
              <a:rPr lang="en-US" dirty="0" err="1" smtClean="0"/>
              <a:t>Dritte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3"/>
            <a:r>
              <a:rPr lang="en-US" dirty="0" err="1" smtClean="0"/>
              <a:t>Vierte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4"/>
            <a:r>
              <a:rPr lang="en-US" dirty="0" err="1" smtClean="0"/>
              <a:t>Fünfte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5412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13" descr="Bildschirmfoto 2016-09-28 um 15.02.1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9" y="900115"/>
            <a:ext cx="91535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" y="228601"/>
            <a:ext cx="131445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1" y="3728800"/>
            <a:ext cx="7084100" cy="762000"/>
          </a:xfrm>
          <a:prstGeom prst="rect">
            <a:avLst/>
          </a:prstGeom>
        </p:spPr>
        <p:txBody>
          <a:bodyPr tIns="0" anchor="t">
            <a:noAutofit/>
          </a:bodyPr>
          <a:lstStyle>
            <a:lvl1pPr>
              <a:lnSpc>
                <a:spcPts val="2100"/>
              </a:lnSpc>
              <a:defRPr sz="1800" b="0" baseline="0"/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1" y="4611450"/>
            <a:ext cx="7084100" cy="1656000"/>
          </a:xfrm>
        </p:spPr>
        <p:txBody>
          <a:bodyPr>
            <a:normAutofit/>
          </a:bodyPr>
          <a:lstStyle>
            <a:lvl1pPr marL="0" indent="0" algn="l">
              <a:buFont typeface="Arial"/>
              <a:buNone/>
              <a:defRPr sz="1350" baseline="0">
                <a:solidFill>
                  <a:srgbClr val="616568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828675" y="6356352"/>
            <a:ext cx="3602038" cy="365125"/>
          </a:xfrm>
        </p:spPr>
        <p:txBody>
          <a:bodyPr>
            <a:noAutofit/>
          </a:bodyPr>
          <a:lstStyle>
            <a:lvl1pPr marL="0" indent="2381">
              <a:buFont typeface="Arial" pitchFamily="34" charset="0"/>
              <a:buNone/>
              <a:defRPr sz="750">
                <a:latin typeface="Arial" pitchFamily="34" charset="0"/>
                <a:cs typeface="Arial" pitchFamily="34" charset="0"/>
              </a:defRPr>
            </a:lvl1pPr>
            <a:lvl2pPr>
              <a:defRPr sz="750">
                <a:latin typeface="Arial" pitchFamily="34" charset="0"/>
                <a:cs typeface="Arial" pitchFamily="34" charset="0"/>
              </a:defRPr>
            </a:lvl2pPr>
            <a:lvl3pPr>
              <a:defRPr sz="750">
                <a:latin typeface="Arial" pitchFamily="34" charset="0"/>
                <a:cs typeface="Arial" pitchFamily="34" charset="0"/>
              </a:defRPr>
            </a:lvl3pPr>
            <a:lvl4pPr>
              <a:defRPr sz="750">
                <a:latin typeface="Arial" pitchFamily="34" charset="0"/>
                <a:cs typeface="Arial" pitchFamily="34" charset="0"/>
              </a:defRPr>
            </a:lvl4pPr>
            <a:lvl5pPr>
              <a:defRPr sz="75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10772"/>
      </p:ext>
    </p:extLst>
  </p:cSld>
  <p:clrMapOvr>
    <a:masterClrMapping/>
  </p:clrMapOvr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13" descr="Bildschirmfoto 2016-09-28 um 15.02.1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9" y="900115"/>
            <a:ext cx="91535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" y="228601"/>
            <a:ext cx="1314450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8001" y="3728800"/>
            <a:ext cx="7084100" cy="762000"/>
          </a:xfrm>
          <a:prstGeom prst="rect">
            <a:avLst/>
          </a:prstGeom>
        </p:spPr>
        <p:txBody>
          <a:bodyPr tIns="0" anchor="t">
            <a:noAutofit/>
          </a:bodyPr>
          <a:lstStyle>
            <a:lvl1pPr>
              <a:lnSpc>
                <a:spcPts val="2100"/>
              </a:lnSpc>
              <a:defRPr sz="1800" b="0" baseline="0"/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8001" y="4611450"/>
            <a:ext cx="7084100" cy="1656000"/>
          </a:xfrm>
        </p:spPr>
        <p:txBody>
          <a:bodyPr>
            <a:normAutofit/>
          </a:bodyPr>
          <a:lstStyle>
            <a:lvl1pPr marL="0" indent="0" algn="l">
              <a:buFont typeface="Arial"/>
              <a:buNone/>
              <a:defRPr sz="1350" baseline="0">
                <a:solidFill>
                  <a:srgbClr val="616568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828675" y="6356352"/>
            <a:ext cx="3602038" cy="365125"/>
          </a:xfrm>
        </p:spPr>
        <p:txBody>
          <a:bodyPr>
            <a:noAutofit/>
          </a:bodyPr>
          <a:lstStyle>
            <a:lvl1pPr marL="0" indent="2381">
              <a:buFont typeface="Arial" pitchFamily="34" charset="0"/>
              <a:buNone/>
              <a:defRPr sz="750">
                <a:latin typeface="Arial" pitchFamily="34" charset="0"/>
                <a:cs typeface="Arial" pitchFamily="34" charset="0"/>
              </a:defRPr>
            </a:lvl1pPr>
            <a:lvl2pPr>
              <a:defRPr sz="750">
                <a:latin typeface="Arial" pitchFamily="34" charset="0"/>
                <a:cs typeface="Arial" pitchFamily="34" charset="0"/>
              </a:defRPr>
            </a:lvl2pPr>
            <a:lvl3pPr>
              <a:defRPr sz="750">
                <a:latin typeface="Arial" pitchFamily="34" charset="0"/>
                <a:cs typeface="Arial" pitchFamily="34" charset="0"/>
              </a:defRPr>
            </a:lvl3pPr>
            <a:lvl4pPr>
              <a:defRPr sz="750">
                <a:latin typeface="Arial" pitchFamily="34" charset="0"/>
                <a:cs typeface="Arial" pitchFamily="34" charset="0"/>
              </a:defRPr>
            </a:lvl4pPr>
            <a:lvl5pPr>
              <a:defRPr sz="75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31723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28000" y="749300"/>
            <a:ext cx="7503200" cy="495300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616568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>
              <a:defRPr>
                <a:solidFill>
                  <a:srgbClr val="A51B2C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idx="11"/>
          </p:nvPr>
        </p:nvSpPr>
        <p:spPr>
          <a:xfrm>
            <a:off x="828000" y="1260000"/>
            <a:ext cx="7477800" cy="4525963"/>
          </a:xfrm>
        </p:spPr>
        <p:txBody>
          <a:bodyPr/>
          <a:lstStyle>
            <a:lvl1pPr>
              <a:buFontTx/>
              <a:buBlip>
                <a:blip r:embed="rId3"/>
              </a:buBlip>
              <a:defRPr sz="1600"/>
            </a:lvl1pPr>
            <a:lvl2pPr marL="377825" indent="-185738">
              <a:buFontTx/>
              <a:buBlip>
                <a:blip r:embed="rId4"/>
              </a:buBlip>
              <a:tabLst/>
              <a:defRPr sz="1600"/>
            </a:lvl2pPr>
            <a:lvl3pPr>
              <a:defRPr sz="1600" b="0" i="0">
                <a:latin typeface="Arial"/>
                <a:cs typeface="Arial"/>
              </a:defRPr>
            </a:lvl3pPr>
            <a:lvl4pPr>
              <a:defRPr sz="1600" b="0" i="0">
                <a:latin typeface="Arial"/>
                <a:cs typeface="Arial"/>
              </a:defRPr>
            </a:lvl4pPr>
            <a:lvl5pPr>
              <a:defRPr sz="1600" b="0" i="0">
                <a:latin typeface="Arial"/>
                <a:cs typeface="Arial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6" name="Datumsplatzhalter 13"/>
          <p:cNvSpPr>
            <a:spLocks noGrp="1"/>
          </p:cNvSpPr>
          <p:nvPr>
            <p:ph type="dt" sz="half" idx="12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3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10" name="Foliennummernplatzhalter 15"/>
          <p:cNvSpPr>
            <a:spLocks noGrp="1"/>
          </p:cNvSpPr>
          <p:nvPr>
            <p:ph type="sldNum" sz="quarter" idx="14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390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1" y="828675"/>
            <a:ext cx="9136063" cy="5335588"/>
          </a:xfrm>
          <a:prstGeom prst="rect">
            <a:avLst/>
          </a:prstGeom>
          <a:solidFill>
            <a:srgbClr val="F28C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srgbClr val="E2722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el 3"/>
          <p:cNvSpPr txBox="1">
            <a:spLocks/>
          </p:cNvSpPr>
          <p:nvPr/>
        </p:nvSpPr>
        <p:spPr>
          <a:xfrm>
            <a:off x="828675" y="2"/>
            <a:ext cx="8229600" cy="828675"/>
          </a:xfrm>
          <a:prstGeom prst="rect">
            <a:avLst/>
          </a:prstGeom>
        </p:spPr>
        <p:txBody>
          <a:bodyPr lIns="0" tIns="0" bIns="0" anchor="ctr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all" spc="0" normalizeH="0" baseline="0" noProof="0">
                <a:ln>
                  <a:noFill/>
                </a:ln>
                <a:solidFill>
                  <a:srgbClr val="616568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Agenda</a:t>
            </a:r>
          </a:p>
        </p:txBody>
      </p:sp>
      <p:pic>
        <p:nvPicPr>
          <p:cNvPr id="6" name="Grafik 11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28000" y="1260002"/>
            <a:ext cx="7477800" cy="4525963"/>
          </a:xfrm>
        </p:spPr>
        <p:txBody>
          <a:bodyPr/>
          <a:lstStyle>
            <a:lvl1pPr marL="270000" indent="-342900">
              <a:buClr>
                <a:srgbClr val="A51B2C"/>
              </a:buClr>
              <a:buFont typeface="Wingdings" charset="2"/>
              <a:buAutoNum type="arabicPlain"/>
              <a:defRPr>
                <a:solidFill>
                  <a:schemeClr val="bg1"/>
                </a:solidFill>
              </a:defRPr>
            </a:lvl1pPr>
            <a:lvl2pPr marL="270000" indent="-342900">
              <a:buClr>
                <a:srgbClr val="A51B2C"/>
              </a:buClr>
              <a:buFont typeface="+mj-lt"/>
              <a:buAutoNum type="alphaLcParenR"/>
              <a:defRPr>
                <a:solidFill>
                  <a:schemeClr val="bg1"/>
                </a:solidFill>
              </a:defRPr>
            </a:lvl2pPr>
            <a:lvl3pPr marL="1028700" indent="-342900">
              <a:buClr>
                <a:srgbClr val="A51B2C"/>
              </a:buClr>
              <a:buFont typeface="+mj-lt"/>
              <a:buAutoNum type="alphaLcParenR"/>
              <a:defRPr sz="1500" b="0" i="0">
                <a:solidFill>
                  <a:schemeClr val="bg1"/>
                </a:solidFill>
                <a:latin typeface="Arial"/>
                <a:cs typeface="Arial"/>
              </a:defRPr>
            </a:lvl3pPr>
            <a:lvl4pPr marL="1371600" indent="-342900">
              <a:buClr>
                <a:srgbClr val="A51B2C"/>
              </a:buClr>
              <a:buFont typeface="+mj-lt"/>
              <a:buAutoNum type="alphaLcParenR"/>
              <a:defRPr b="0" i="0">
                <a:solidFill>
                  <a:schemeClr val="bg1"/>
                </a:solidFill>
                <a:latin typeface="Arial"/>
                <a:cs typeface="Arial"/>
              </a:defRPr>
            </a:lvl4pPr>
            <a:lvl5pPr marL="1714500" indent="-342900">
              <a:buClr>
                <a:srgbClr val="A51B2C"/>
              </a:buClr>
              <a:buFont typeface="+mj-lt"/>
              <a:buAutoNum type="alphaLcParenR"/>
              <a:defRPr b="0" i="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0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A6CF7358-3C6F-497E-8996-3DD0427B857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1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2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7CF6B912-4D1F-4A19-84C8-AECC5A0FB677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576917"/>
      </p:ext>
    </p:extLst>
  </p:cSld>
  <p:clrMapOvr>
    <a:masterClrMapping/>
  </p:clrMapOvr>
  <p:hf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1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28001" y="749300"/>
            <a:ext cx="7503200" cy="495300"/>
          </a:xfrm>
        </p:spPr>
        <p:txBody>
          <a:bodyPr>
            <a:normAutofit/>
          </a:bodyPr>
          <a:lstStyle>
            <a:lvl1pPr marL="0" indent="0" algn="l">
              <a:buNone/>
              <a:defRPr sz="1500" b="0" i="0">
                <a:solidFill>
                  <a:srgbClr val="616568"/>
                </a:solidFill>
                <a:latin typeface="Arial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>
              <a:defRPr>
                <a:solidFill>
                  <a:srgbClr val="A51B2C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idx="11"/>
          </p:nvPr>
        </p:nvSpPr>
        <p:spPr>
          <a:xfrm>
            <a:off x="828000" y="1260002"/>
            <a:ext cx="7477800" cy="4525963"/>
          </a:xfrm>
        </p:spPr>
        <p:txBody>
          <a:bodyPr/>
          <a:lstStyle>
            <a:lvl1pPr>
              <a:buFontTx/>
              <a:buBlip>
                <a:blip r:embed="rId3"/>
              </a:buBlip>
              <a:defRPr sz="1200"/>
            </a:lvl1pPr>
            <a:lvl2pPr marL="283369" indent="-139304">
              <a:buFontTx/>
              <a:buBlip>
                <a:blip r:embed="rId4"/>
              </a:buBlip>
              <a:tabLst/>
              <a:defRPr sz="1200"/>
            </a:lvl2pPr>
            <a:lvl3pPr>
              <a:defRPr sz="1200" b="0" i="0">
                <a:latin typeface="Arial"/>
                <a:cs typeface="Arial"/>
              </a:defRPr>
            </a:lvl3pPr>
            <a:lvl4pPr>
              <a:defRPr sz="1200" b="0" i="0">
                <a:latin typeface="Arial"/>
                <a:cs typeface="Arial"/>
              </a:defRPr>
            </a:lvl4pPr>
            <a:lvl5pPr>
              <a:defRPr sz="1200" b="0" i="0">
                <a:latin typeface="Arial"/>
                <a:cs typeface="Arial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6" name="Datumsplatzhalter 13"/>
          <p:cNvSpPr>
            <a:spLocks noGrp="1"/>
          </p:cNvSpPr>
          <p:nvPr>
            <p:ph type="dt" sz="half" idx="12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3D277F7D-A137-4CAF-94F9-46EE7D35D67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3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liennummernplatzhalter 15"/>
          <p:cNvSpPr>
            <a:spLocks noGrp="1"/>
          </p:cNvSpPr>
          <p:nvPr>
            <p:ph type="sldNum" sz="quarter" idx="14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036D3DC4-9E08-4D26-A3AF-DCE7BF0A0C28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954852"/>
      </p:ext>
    </p:extLst>
  </p:cSld>
  <p:clrMapOvr>
    <a:masterClrMapping/>
  </p:clrMapOvr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28001" y="1260002"/>
            <a:ext cx="3426500" cy="4525963"/>
          </a:xfrm>
        </p:spPr>
        <p:txBody>
          <a:bodyPr>
            <a:normAutofit/>
          </a:bodyPr>
          <a:lstStyle>
            <a:lvl1pPr algn="l" defTabSz="342900" rtl="0" eaLnBrk="1" latinLnBrk="0" hangingPunct="1">
              <a:buFontTx/>
              <a:buBlip>
                <a:blip r:embed="rId3"/>
              </a:buBlip>
              <a:defRPr lang="de-DE" sz="12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277416" indent="-139304" algn="l" defTabSz="342900" rtl="0" eaLnBrk="1" latinLnBrk="0" hangingPunct="1">
              <a:buFontTx/>
              <a:buBlip>
                <a:blip r:embed="rId4"/>
              </a:buBlip>
              <a:defRPr lang="de-DE" sz="12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algn="l" defTabSz="342900" rtl="0" eaLnBrk="1" latinLnBrk="0" hangingPunct="1">
              <a:defRPr lang="de-DE" sz="12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algn="l" defTabSz="342900" rtl="0" eaLnBrk="1" latinLnBrk="0" hangingPunct="1">
              <a:defRPr lang="de-DE" sz="12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>
              <a:defRPr sz="1200" b="0" i="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13300" y="1260002"/>
            <a:ext cx="3530600" cy="4525963"/>
          </a:xfrm>
        </p:spPr>
        <p:txBody>
          <a:bodyPr>
            <a:normAutofit/>
          </a:bodyPr>
          <a:lstStyle>
            <a:lvl1pPr algn="l" defTabSz="342900" rtl="0" eaLnBrk="1" latinLnBrk="0" hangingPunct="1">
              <a:buFontTx/>
              <a:buBlip>
                <a:blip r:embed="rId3"/>
              </a:buBlip>
              <a:defRPr lang="de-DE" sz="12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277416" indent="-139304" algn="l" defTabSz="342900" rtl="0" eaLnBrk="1" latinLnBrk="0" hangingPunct="1">
              <a:buFontTx/>
              <a:buBlip>
                <a:blip r:embed="rId4"/>
              </a:buBlip>
              <a:defRPr lang="de-DE" sz="12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342900" rtl="0" eaLnBrk="1" latinLnBrk="0" hangingPunct="1">
              <a:defRPr lang="de-DE" sz="12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2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7" name="Untertitel 2"/>
          <p:cNvSpPr>
            <a:spLocks noGrp="1"/>
          </p:cNvSpPr>
          <p:nvPr>
            <p:ph type="subTitle" idx="11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20" name="Titel 8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2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9E14D53A-4C5B-42BC-A6B1-C6AC1552838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3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4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2D7C7589-B136-40C2-A417-BC1A2FF4940F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95178"/>
      </p:ext>
    </p:extLst>
  </p:cSld>
  <p:clrMapOvr>
    <a:masterClrMapping/>
  </p:clrMapOvr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2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1" y="1260002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200" b="0" i="0">
                <a:latin typeface="Arial"/>
                <a:cs typeface="Arial"/>
              </a:defRPr>
            </a:lvl1pPr>
            <a:lvl2pPr marL="277416" indent="-139304">
              <a:buFontTx/>
              <a:buBlip>
                <a:blip r:embed="rId4"/>
              </a:buBlip>
              <a:defRPr sz="1200" b="0" i="0">
                <a:latin typeface="Arial"/>
                <a:cs typeface="Arial"/>
              </a:defRPr>
            </a:lvl2pPr>
            <a:lvl3pPr>
              <a:defRPr sz="1200" b="0" i="0">
                <a:latin typeface="Arial"/>
                <a:cs typeface="Arial"/>
              </a:defRPr>
            </a:lvl3pPr>
            <a:lvl4pPr>
              <a:defRPr sz="1200" b="0" i="0">
                <a:latin typeface="Arial"/>
                <a:cs typeface="Arial"/>
              </a:defRPr>
            </a:lvl4pPr>
            <a:lvl5pPr>
              <a:defRPr sz="1200" b="0" i="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714914C2-143C-4AE1-98C3-EB84616F29D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2FEB4925-7854-4EC4-96E3-B041CBB64E6E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17499"/>
      </p:ext>
    </p:extLst>
  </p:cSld>
  <p:clrMapOvr>
    <a:masterClrMapping/>
  </p:clrMapOvr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85363203"/>
      </p:ext>
    </p:extLst>
  </p:cSld>
  <p:clrMapOvr>
    <a:masterClrMapping/>
  </p:clrMapOvr>
  <p:hf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50214037"/>
      </p:ext>
    </p:extLst>
  </p:cSld>
  <p:clrMapOvr>
    <a:masterClrMapping/>
  </p:clrMapOvr>
  <p:hf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0" y="1260000"/>
            <a:ext cx="9144000" cy="4962526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6" name="Untertitel 2"/>
          <p:cNvSpPr>
            <a:spLocks noGrp="1"/>
          </p:cNvSpPr>
          <p:nvPr>
            <p:ph type="subTitle" idx="19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6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9AD8DCE6-FC04-4A98-8B99-32B4E044D70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F841F26A-23B5-42CA-89A3-43E16B2C0F59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930937"/>
      </p:ext>
    </p:extLst>
  </p:cSld>
  <p:clrMapOvr>
    <a:masterClrMapping/>
  </p:clrMapOvr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Bildplatzhalter 2"/>
          <p:cNvSpPr>
            <a:spLocks noGrp="1"/>
          </p:cNvSpPr>
          <p:nvPr>
            <p:ph type="pic" idx="1"/>
          </p:nvPr>
        </p:nvSpPr>
        <p:spPr>
          <a:xfrm>
            <a:off x="828000" y="1260002"/>
            <a:ext cx="35662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2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1" name="Untertitel 2"/>
          <p:cNvSpPr>
            <a:spLocks noGrp="1"/>
          </p:cNvSpPr>
          <p:nvPr>
            <p:ph type="subTitle" idx="12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0752434C-1298-4537-9732-112F2440D80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C1486E5C-F0C9-4EAD-9A53-6CE7F6B3A275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800132"/>
      </p:ext>
    </p:extLst>
  </p:cSld>
  <p:clrMapOvr>
    <a:masterClrMapping/>
  </p:clrMapOvr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14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Bildplatzhalter 2"/>
          <p:cNvSpPr>
            <a:spLocks noGrp="1"/>
          </p:cNvSpPr>
          <p:nvPr>
            <p:ph type="pic" idx="1"/>
          </p:nvPr>
        </p:nvSpPr>
        <p:spPr>
          <a:xfrm>
            <a:off x="828000" y="1260002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4" name="Bildplatzhalter 2"/>
          <p:cNvSpPr>
            <a:spLocks noGrp="1"/>
          </p:cNvSpPr>
          <p:nvPr>
            <p:ph type="pic" idx="11"/>
          </p:nvPr>
        </p:nvSpPr>
        <p:spPr>
          <a:xfrm>
            <a:off x="4765001" y="1260002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6" name="Bildplatzhalter 2"/>
          <p:cNvSpPr>
            <a:spLocks noGrp="1"/>
          </p:cNvSpPr>
          <p:nvPr>
            <p:ph type="pic" idx="12"/>
          </p:nvPr>
        </p:nvSpPr>
        <p:spPr>
          <a:xfrm>
            <a:off x="828000" y="3753369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Bildplatzhalter 2"/>
          <p:cNvSpPr>
            <a:spLocks noGrp="1"/>
          </p:cNvSpPr>
          <p:nvPr>
            <p:ph type="pic" idx="13"/>
          </p:nvPr>
        </p:nvSpPr>
        <p:spPr>
          <a:xfrm>
            <a:off x="4765001" y="3753369"/>
            <a:ext cx="3566200" cy="21177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1" name="Titel 20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3" name="Untertitel 2"/>
          <p:cNvSpPr>
            <a:spLocks noGrp="1"/>
          </p:cNvSpPr>
          <p:nvPr>
            <p:ph type="subTitle" idx="14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10" name="Datumsplatzhalter 13"/>
          <p:cNvSpPr>
            <a:spLocks noGrp="1"/>
          </p:cNvSpPr>
          <p:nvPr>
            <p:ph type="dt" sz="half" idx="15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B1F3543C-C076-46C0-8872-694F295BF6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ußzeilenplatzhalter 14"/>
          <p:cNvSpPr>
            <a:spLocks noGrp="1"/>
          </p:cNvSpPr>
          <p:nvPr>
            <p:ph type="ftr" sz="quarter" idx="16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oliennummernplatzhalter 15"/>
          <p:cNvSpPr>
            <a:spLocks noGrp="1"/>
          </p:cNvSpPr>
          <p:nvPr>
            <p:ph type="sldNum" sz="quarter" idx="17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64DA2E01-8117-4B9B-8239-EA4EDDEA9272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665424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2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ildplatzhalter 2"/>
          <p:cNvSpPr>
            <a:spLocks noGrp="1"/>
          </p:cNvSpPr>
          <p:nvPr>
            <p:ph type="pic" idx="1"/>
          </p:nvPr>
        </p:nvSpPr>
        <p:spPr>
          <a:xfrm>
            <a:off x="828001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3657601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4" name="Bildplatzhalter 2"/>
          <p:cNvSpPr>
            <a:spLocks noGrp="1"/>
          </p:cNvSpPr>
          <p:nvPr>
            <p:ph type="pic" idx="12"/>
          </p:nvPr>
        </p:nvSpPr>
        <p:spPr>
          <a:xfrm>
            <a:off x="6466801" y="12600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7" name="Bildplatzhalter 2"/>
          <p:cNvSpPr>
            <a:spLocks noGrp="1"/>
          </p:cNvSpPr>
          <p:nvPr>
            <p:ph type="pic" idx="13"/>
          </p:nvPr>
        </p:nvSpPr>
        <p:spPr>
          <a:xfrm>
            <a:off x="828001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9" name="Bildplatzhalter 2"/>
          <p:cNvSpPr>
            <a:spLocks noGrp="1"/>
          </p:cNvSpPr>
          <p:nvPr>
            <p:ph type="pic" idx="14"/>
          </p:nvPr>
        </p:nvSpPr>
        <p:spPr>
          <a:xfrm>
            <a:off x="3657601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0" name="Bildplatzhalter 2"/>
          <p:cNvSpPr>
            <a:spLocks noGrp="1"/>
          </p:cNvSpPr>
          <p:nvPr>
            <p:ph type="pic" idx="15"/>
          </p:nvPr>
        </p:nvSpPr>
        <p:spPr>
          <a:xfrm>
            <a:off x="6466801" y="3022600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3" name="Bildplatzhalter 2"/>
          <p:cNvSpPr>
            <a:spLocks noGrp="1"/>
          </p:cNvSpPr>
          <p:nvPr>
            <p:ph type="pic" idx="16"/>
          </p:nvPr>
        </p:nvSpPr>
        <p:spPr>
          <a:xfrm>
            <a:off x="828001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5" name="Bildplatzhalter 2"/>
          <p:cNvSpPr>
            <a:spLocks noGrp="1"/>
          </p:cNvSpPr>
          <p:nvPr>
            <p:ph type="pic" idx="17"/>
          </p:nvPr>
        </p:nvSpPr>
        <p:spPr>
          <a:xfrm>
            <a:off x="3657601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26" name="Bildplatzhalter 2"/>
          <p:cNvSpPr>
            <a:spLocks noGrp="1"/>
          </p:cNvSpPr>
          <p:nvPr>
            <p:ph type="pic" idx="18"/>
          </p:nvPr>
        </p:nvSpPr>
        <p:spPr>
          <a:xfrm>
            <a:off x="6466801" y="4746626"/>
            <a:ext cx="1864400" cy="1355724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30" name="Titel 29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18" name="Untertitel 2"/>
          <p:cNvSpPr>
            <a:spLocks noGrp="1"/>
          </p:cNvSpPr>
          <p:nvPr>
            <p:ph type="subTitle" idx="19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16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9C4CD1FD-65CB-43B5-8226-79839042DAA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08605398-76E1-4832-B4ED-BC7A15ED1378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1520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0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28000" y="1260000"/>
            <a:ext cx="3426500" cy="4525963"/>
          </a:xfrm>
        </p:spPr>
        <p:txBody>
          <a:bodyPr>
            <a:normAutofit/>
          </a:bodyPr>
          <a:lstStyle>
            <a:lvl1pPr algn="l" defTabSz="457200" rtl="0" eaLnBrk="1" latinLnBrk="0" hangingPunct="1">
              <a:buFontTx/>
              <a:buBlip>
                <a:blip r:embed="rId3"/>
              </a:buBlip>
              <a:defRPr lang="de-DE" sz="16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69888" indent="-185738" algn="l" defTabSz="457200" rtl="0" eaLnBrk="1" latinLnBrk="0" hangingPunct="1">
              <a:buFontTx/>
              <a:buBlip>
                <a:blip r:embed="rId4"/>
              </a:buBlip>
              <a:defRPr lang="de-DE" sz="16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algn="l" defTabSz="457200" rtl="0" eaLnBrk="1" latinLnBrk="0" hangingPunct="1">
              <a:defRPr lang="de-DE" sz="16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algn="l" defTabSz="457200" rtl="0" eaLnBrk="1" latinLnBrk="0" hangingPunct="1">
              <a:defRPr lang="de-DE" sz="1600" b="0" i="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>
              <a:defRPr sz="16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13300" y="1260000"/>
            <a:ext cx="3530600" cy="4525963"/>
          </a:xfrm>
        </p:spPr>
        <p:txBody>
          <a:bodyPr>
            <a:normAutofit/>
          </a:bodyPr>
          <a:lstStyle>
            <a:lvl1pPr algn="l" defTabSz="457200" rtl="0" eaLnBrk="1" latinLnBrk="0" hangingPunct="1">
              <a:buFontTx/>
              <a:buBlip>
                <a:blip r:embed="rId3"/>
              </a:buBlip>
              <a:defRPr lang="de-DE" sz="16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9888" indent="-185738" algn="l" defTabSz="457200" rtl="0" eaLnBrk="1" latinLnBrk="0" hangingPunct="1">
              <a:buFontTx/>
              <a:buBlip>
                <a:blip r:embed="rId4"/>
              </a:buBlip>
              <a:defRPr lang="de-DE" sz="16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457200" rtl="0" eaLnBrk="1" latinLnBrk="0" hangingPunct="1">
              <a:defRPr lang="de-DE" sz="16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7" name="Untertitel 2"/>
          <p:cNvSpPr>
            <a:spLocks noGrp="1"/>
          </p:cNvSpPr>
          <p:nvPr>
            <p:ph type="subTitle" idx="11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20" name="Titel 8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2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3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4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298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kadem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0" y="1333500"/>
            <a:ext cx="9144000" cy="1303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Box 99"/>
          <p:cNvSpPr txBox="1">
            <a:spLocks noChangeArrowheads="1"/>
          </p:cNvSpPr>
          <p:nvPr/>
        </p:nvSpPr>
        <p:spPr bwMode="auto">
          <a:xfrm>
            <a:off x="836613" y="2238376"/>
            <a:ext cx="10795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Germany,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Tuttlingen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8401" y="1503364"/>
            <a:ext cx="10969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76" y="1501775"/>
            <a:ext cx="10779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7589" y="1504950"/>
            <a:ext cx="9175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2" descr="DIALOG_EXTERIER-0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1239" y="1503364"/>
            <a:ext cx="108108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1439" y="1503364"/>
            <a:ext cx="9985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99"/>
          <p:cNvSpPr txBox="1">
            <a:spLocks noChangeArrowheads="1"/>
          </p:cNvSpPr>
          <p:nvPr/>
        </p:nvSpPr>
        <p:spPr bwMode="auto">
          <a:xfrm>
            <a:off x="2262189" y="2238376"/>
            <a:ext cx="1079500" cy="11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Germany,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berlin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Text Box 99"/>
          <p:cNvSpPr txBox="1">
            <a:spLocks noChangeArrowheads="1"/>
          </p:cNvSpPr>
          <p:nvPr/>
        </p:nvSpPr>
        <p:spPr bwMode="auto">
          <a:xfrm>
            <a:off x="3570288" y="2238376"/>
            <a:ext cx="1079500" cy="11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Germany,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bochum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3" name="Text Box 99"/>
          <p:cNvSpPr txBox="1">
            <a:spLocks noChangeArrowheads="1"/>
          </p:cNvSpPr>
          <p:nvPr/>
        </p:nvSpPr>
        <p:spPr bwMode="auto">
          <a:xfrm>
            <a:off x="4833939" y="2238376"/>
            <a:ext cx="1254125" cy="11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Czech republic,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praha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4" name="Text Box 99"/>
          <p:cNvSpPr txBox="1">
            <a:spLocks noChangeArrowheads="1"/>
          </p:cNvSpPr>
          <p:nvPr/>
        </p:nvSpPr>
        <p:spPr bwMode="auto">
          <a:xfrm>
            <a:off x="6243639" y="2238376"/>
            <a:ext cx="10795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Poland,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nowy</a:t>
            </a: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tomysl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" name="Text Box 99"/>
          <p:cNvSpPr txBox="1">
            <a:spLocks noChangeArrowheads="1"/>
          </p:cNvSpPr>
          <p:nvPr/>
        </p:nvSpPr>
        <p:spPr bwMode="auto">
          <a:xfrm>
            <a:off x="7691439" y="2238375"/>
            <a:ext cx="1079500" cy="11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50" b="0" i="0" u="none" strike="noStrike" kern="1200" cap="all" spc="0" normalizeH="0" baseline="0" noProof="0" dirty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china, </a:t>
            </a:r>
            <a:r>
              <a:rPr kumimoji="0" lang="en-GB" sz="750" b="0" i="0" u="none" strike="noStrike" kern="1200" cap="all" spc="0" normalizeH="0" baseline="0" noProof="0" dirty="0" err="1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suzhou</a:t>
            </a:r>
            <a:endParaRPr kumimoji="0" lang="en-GB" sz="750" b="0" i="0" u="none" strike="noStrike" kern="1200" cap="all" spc="0" normalizeH="0" baseline="0" noProof="0" dirty="0">
              <a:ln>
                <a:noFill/>
              </a:ln>
              <a:solidFill>
                <a:srgbClr val="7B1225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16" name="Gruppieren 20"/>
          <p:cNvGrpSpPr>
            <a:grpSpLocks/>
          </p:cNvGrpSpPr>
          <p:nvPr/>
        </p:nvGrpSpPr>
        <p:grpSpPr bwMode="auto">
          <a:xfrm>
            <a:off x="293689" y="2462213"/>
            <a:ext cx="8720137" cy="4411662"/>
            <a:chOff x="0" y="1412115"/>
            <a:chExt cx="9405938" cy="4680520"/>
          </a:xfrm>
        </p:grpSpPr>
        <p:pic>
          <p:nvPicPr>
            <p:cNvPr id="17" name="Picture 173" descr="Welt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1412115"/>
              <a:ext cx="9144001" cy="4680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Group 4"/>
            <p:cNvGrpSpPr>
              <a:grpSpLocks/>
            </p:cNvGrpSpPr>
            <p:nvPr/>
          </p:nvGrpSpPr>
          <p:grpSpPr bwMode="auto">
            <a:xfrm>
              <a:off x="3249629" y="1772576"/>
              <a:ext cx="3949720" cy="2827353"/>
              <a:chOff x="2064" y="981"/>
              <a:chExt cx="2488" cy="1781"/>
            </a:xfrm>
          </p:grpSpPr>
          <p:pic>
            <p:nvPicPr>
              <p:cNvPr id="113" name="Picture 5" descr="Europa"/>
              <p:cNvPicPr>
                <a:picLocks noChangeAspect="1" noChangeArrowheads="1"/>
              </p:cNvPicPr>
              <p:nvPr/>
            </p:nvPicPr>
            <p:blipFill>
              <a:blip r:embed="rId8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064" y="981"/>
                <a:ext cx="1525" cy="13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4" name="Oval 58"/>
              <p:cNvSpPr>
                <a:spLocks noChangeArrowheads="1"/>
              </p:cNvSpPr>
              <p:nvPr/>
            </p:nvSpPr>
            <p:spPr bwMode="auto">
              <a:xfrm flipH="1" flipV="1">
                <a:off x="4489" y="2705"/>
                <a:ext cx="63" cy="57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" name="Line 66"/>
            <p:cNvSpPr>
              <a:spLocks noChangeShapeType="1"/>
            </p:cNvSpPr>
            <p:nvPr/>
          </p:nvSpPr>
          <p:spPr bwMode="auto">
            <a:xfrm flipH="1" flipV="1">
              <a:off x="6739810" y="3931747"/>
              <a:ext cx="154111" cy="3250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1" name="Line 67"/>
            <p:cNvSpPr>
              <a:spLocks noChangeShapeType="1"/>
            </p:cNvSpPr>
            <p:nvPr/>
          </p:nvSpPr>
          <p:spPr bwMode="auto">
            <a:xfrm flipV="1">
              <a:off x="1523991" y="4122067"/>
              <a:ext cx="390416" cy="84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2" name="Text Box 68"/>
            <p:cNvSpPr txBox="1">
              <a:spLocks noChangeArrowheads="1"/>
            </p:cNvSpPr>
            <p:nvPr/>
          </p:nvSpPr>
          <p:spPr bwMode="auto">
            <a:xfrm>
              <a:off x="405826" y="4149015"/>
              <a:ext cx="1292825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Mexico, Mexico City</a:t>
              </a:r>
            </a:p>
          </p:txBody>
        </p:sp>
        <p:sp>
          <p:nvSpPr>
            <p:cNvPr id="23" name="Line 69"/>
            <p:cNvSpPr>
              <a:spLocks noChangeShapeType="1"/>
            </p:cNvSpPr>
            <p:nvPr/>
          </p:nvSpPr>
          <p:spPr bwMode="auto">
            <a:xfrm flipH="1">
              <a:off x="2059957" y="4492601"/>
              <a:ext cx="469184" cy="89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4" name="Text Box 70"/>
            <p:cNvSpPr txBox="1">
              <a:spLocks noChangeArrowheads="1"/>
            </p:cNvSpPr>
            <p:nvPr/>
          </p:nvSpPr>
          <p:spPr bwMode="auto">
            <a:xfrm>
              <a:off x="1484607" y="5157879"/>
              <a:ext cx="934943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Peru, Lima</a:t>
              </a:r>
            </a:p>
          </p:txBody>
        </p:sp>
        <p:sp>
          <p:nvSpPr>
            <p:cNvPr id="25" name="Line 71"/>
            <p:cNvSpPr>
              <a:spLocks noChangeShapeType="1"/>
            </p:cNvSpPr>
            <p:nvPr/>
          </p:nvSpPr>
          <p:spPr bwMode="auto">
            <a:xfrm>
              <a:off x="3328808" y="5157879"/>
              <a:ext cx="294524" cy="143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6" name="Text Box 72"/>
            <p:cNvSpPr txBox="1">
              <a:spLocks noChangeArrowheads="1"/>
            </p:cNvSpPr>
            <p:nvPr/>
          </p:nvSpPr>
          <p:spPr bwMode="auto">
            <a:xfrm>
              <a:off x="3256890" y="5287565"/>
              <a:ext cx="1601047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Brazil, Sao Goncalo</a:t>
              </a:r>
              <a:endParaRPr kumimoji="0" lang="de-DE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Text Box 73"/>
            <p:cNvSpPr txBox="1">
              <a:spLocks noChangeArrowheads="1"/>
            </p:cNvSpPr>
            <p:nvPr/>
          </p:nvSpPr>
          <p:spPr bwMode="auto">
            <a:xfrm>
              <a:off x="5948704" y="5589046"/>
              <a:ext cx="1179809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1" i="0" u="none" strike="noStrike" kern="1200" cap="none" spc="0" normalizeH="0" baseline="0" noProof="0" smtClean="0">
                  <a:ln>
                    <a:noFill/>
                  </a:ln>
                  <a:solidFill>
                    <a:srgbClr val="7B1225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Malaysia, Penang </a:t>
              </a: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srgbClr val="7B1225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Line 74"/>
            <p:cNvSpPr>
              <a:spLocks noChangeShapeType="1"/>
            </p:cNvSpPr>
            <p:nvPr/>
          </p:nvSpPr>
          <p:spPr bwMode="auto">
            <a:xfrm flipV="1">
              <a:off x="7875097" y="3072782"/>
              <a:ext cx="169523" cy="473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29" name="Text Box 76"/>
            <p:cNvSpPr txBox="1">
              <a:spLocks noChangeArrowheads="1"/>
            </p:cNvSpPr>
            <p:nvPr/>
          </p:nvSpPr>
          <p:spPr bwMode="auto">
            <a:xfrm>
              <a:off x="6022334" y="4652605"/>
              <a:ext cx="1058232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Thailand, Bangkok</a:t>
              </a:r>
            </a:p>
          </p:txBody>
        </p:sp>
        <p:sp>
          <p:nvSpPr>
            <p:cNvPr id="30" name="Text Box 77"/>
            <p:cNvSpPr txBox="1">
              <a:spLocks noChangeArrowheads="1"/>
            </p:cNvSpPr>
            <p:nvPr/>
          </p:nvSpPr>
          <p:spPr bwMode="auto">
            <a:xfrm>
              <a:off x="6955566" y="2852145"/>
              <a:ext cx="1082205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Korea, Seoul</a:t>
              </a:r>
            </a:p>
          </p:txBody>
        </p:sp>
        <p:sp>
          <p:nvSpPr>
            <p:cNvPr id="31" name="Line 78"/>
            <p:cNvSpPr>
              <a:spLocks noChangeShapeType="1"/>
            </p:cNvSpPr>
            <p:nvPr/>
          </p:nvSpPr>
          <p:spPr bwMode="auto">
            <a:xfrm flipH="1" flipV="1">
              <a:off x="7532627" y="3067729"/>
              <a:ext cx="44521" cy="532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2" name="Text Box 79"/>
            <p:cNvSpPr txBox="1">
              <a:spLocks noChangeArrowheads="1"/>
            </p:cNvSpPr>
            <p:nvPr/>
          </p:nvSpPr>
          <p:spPr bwMode="auto">
            <a:xfrm>
              <a:off x="7731260" y="3717848"/>
              <a:ext cx="1296249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China, Shanghai, Beijing</a:t>
              </a:r>
            </a:p>
          </p:txBody>
        </p:sp>
        <p:sp>
          <p:nvSpPr>
            <p:cNvPr id="33" name="Line 80"/>
            <p:cNvSpPr>
              <a:spLocks noChangeShapeType="1"/>
            </p:cNvSpPr>
            <p:nvPr/>
          </p:nvSpPr>
          <p:spPr bwMode="auto">
            <a:xfrm>
              <a:off x="7503518" y="3852587"/>
              <a:ext cx="316784" cy="808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4" name="Text Box 81"/>
            <p:cNvSpPr txBox="1">
              <a:spLocks noChangeArrowheads="1"/>
            </p:cNvSpPr>
            <p:nvPr/>
          </p:nvSpPr>
          <p:spPr bwMode="auto">
            <a:xfrm>
              <a:off x="7746671" y="4076593"/>
              <a:ext cx="1618170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Taiwan, Taipai City</a:t>
              </a:r>
            </a:p>
          </p:txBody>
        </p:sp>
        <p:sp>
          <p:nvSpPr>
            <p:cNvPr id="35" name="Line 82"/>
            <p:cNvSpPr>
              <a:spLocks noChangeShapeType="1"/>
            </p:cNvSpPr>
            <p:nvPr/>
          </p:nvSpPr>
          <p:spPr bwMode="auto">
            <a:xfrm flipH="1" flipV="1">
              <a:off x="7506942" y="4012591"/>
              <a:ext cx="279113" cy="1364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6" name="Line 83"/>
            <p:cNvSpPr>
              <a:spLocks noChangeShapeType="1"/>
            </p:cNvSpPr>
            <p:nvPr/>
          </p:nvSpPr>
          <p:spPr bwMode="auto">
            <a:xfrm flipV="1">
              <a:off x="6162747" y="4437021"/>
              <a:ext cx="866449" cy="11486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7" name="Line 84"/>
            <p:cNvSpPr>
              <a:spLocks noChangeShapeType="1"/>
            </p:cNvSpPr>
            <p:nvPr/>
          </p:nvSpPr>
          <p:spPr bwMode="auto">
            <a:xfrm flipH="1">
              <a:off x="3275725" y="3357419"/>
              <a:ext cx="648981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38" name="Text Box 85"/>
            <p:cNvSpPr txBox="1">
              <a:spLocks noChangeArrowheads="1"/>
            </p:cNvSpPr>
            <p:nvPr/>
          </p:nvSpPr>
          <p:spPr bwMode="auto">
            <a:xfrm>
              <a:off x="2637019" y="3643741"/>
              <a:ext cx="936655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Spain, Rubi</a:t>
              </a:r>
            </a:p>
          </p:txBody>
        </p:sp>
        <p:sp>
          <p:nvSpPr>
            <p:cNvPr id="39" name="Line 86"/>
            <p:cNvSpPr>
              <a:spLocks noChangeShapeType="1"/>
            </p:cNvSpPr>
            <p:nvPr/>
          </p:nvSpPr>
          <p:spPr bwMode="auto">
            <a:xfrm flipV="1">
              <a:off x="4690126" y="2390662"/>
              <a:ext cx="734599" cy="4480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0" name="Text Box 87"/>
            <p:cNvSpPr txBox="1">
              <a:spLocks noChangeArrowheads="1"/>
            </p:cNvSpPr>
            <p:nvPr/>
          </p:nvSpPr>
          <p:spPr bwMode="auto">
            <a:xfrm>
              <a:off x="5368217" y="2239079"/>
              <a:ext cx="2159274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Poland, Nowy Tomysl</a:t>
              </a:r>
            </a:p>
          </p:txBody>
        </p:sp>
        <p:sp>
          <p:nvSpPr>
            <p:cNvPr id="41" name="Line 88"/>
            <p:cNvSpPr>
              <a:spLocks noChangeShapeType="1"/>
            </p:cNvSpPr>
            <p:nvPr/>
          </p:nvSpPr>
          <p:spPr bwMode="auto">
            <a:xfrm flipV="1">
              <a:off x="3429837" y="3177205"/>
              <a:ext cx="607885" cy="1061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2" name="Line 89"/>
            <p:cNvSpPr>
              <a:spLocks noChangeShapeType="1"/>
            </p:cNvSpPr>
            <p:nvPr/>
          </p:nvSpPr>
          <p:spPr bwMode="auto">
            <a:xfrm flipH="1" flipV="1">
              <a:off x="3214080" y="2420978"/>
              <a:ext cx="645556" cy="431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3" name="Text Box 90"/>
            <p:cNvSpPr txBox="1">
              <a:spLocks noChangeArrowheads="1"/>
            </p:cNvSpPr>
            <p:nvPr/>
          </p:nvSpPr>
          <p:spPr bwMode="auto">
            <a:xfrm>
              <a:off x="2421263" y="2260975"/>
              <a:ext cx="1296248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zh-CN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UK, Sheffield</a:t>
              </a: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Line 91"/>
            <p:cNvSpPr>
              <a:spLocks noChangeShapeType="1"/>
            </p:cNvSpPr>
            <p:nvPr/>
          </p:nvSpPr>
          <p:spPr bwMode="auto">
            <a:xfrm flipV="1">
              <a:off x="4832252" y="2144762"/>
              <a:ext cx="462334" cy="3469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5" name="Text Box 92"/>
            <p:cNvSpPr txBox="1">
              <a:spLocks noChangeArrowheads="1"/>
            </p:cNvSpPr>
            <p:nvPr/>
          </p:nvSpPr>
          <p:spPr bwMode="auto">
            <a:xfrm>
              <a:off x="3465796" y="2276133"/>
              <a:ext cx="900696" cy="290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225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Netherlands,</a:t>
              </a:r>
            </a:p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Oss</a:t>
              </a:r>
            </a:p>
          </p:txBody>
        </p:sp>
        <p:sp>
          <p:nvSpPr>
            <p:cNvPr id="46" name="Text Box 93"/>
            <p:cNvSpPr txBox="1">
              <a:spLocks noChangeArrowheads="1"/>
            </p:cNvSpPr>
            <p:nvPr/>
          </p:nvSpPr>
          <p:spPr bwMode="auto">
            <a:xfrm>
              <a:off x="4977801" y="2833619"/>
              <a:ext cx="249660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Czech Republic, Praha</a:t>
              </a:r>
            </a:p>
          </p:txBody>
        </p:sp>
        <p:sp>
          <p:nvSpPr>
            <p:cNvPr id="47" name="Line 94"/>
            <p:cNvSpPr>
              <a:spLocks noChangeShapeType="1"/>
            </p:cNvSpPr>
            <p:nvPr/>
          </p:nvSpPr>
          <p:spPr bwMode="auto">
            <a:xfrm flipV="1">
              <a:off x="4506905" y="2941411"/>
              <a:ext cx="517130" cy="808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8" name="Line 95"/>
            <p:cNvSpPr>
              <a:spLocks noChangeShapeType="1"/>
            </p:cNvSpPr>
            <p:nvPr/>
          </p:nvSpPr>
          <p:spPr bwMode="auto">
            <a:xfrm>
              <a:off x="4506905" y="3067729"/>
              <a:ext cx="291099" cy="793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49" name="Text Box 96"/>
            <p:cNvSpPr txBox="1">
              <a:spLocks noChangeArrowheads="1"/>
            </p:cNvSpPr>
            <p:nvPr/>
          </p:nvSpPr>
          <p:spPr bwMode="auto">
            <a:xfrm>
              <a:off x="4436698" y="3845850"/>
              <a:ext cx="2047971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Austria, Maria Enzersdorf</a:t>
              </a:r>
            </a:p>
          </p:txBody>
        </p:sp>
        <p:sp>
          <p:nvSpPr>
            <p:cNvPr id="50" name="Line 97"/>
            <p:cNvSpPr>
              <a:spLocks noChangeShapeType="1"/>
            </p:cNvSpPr>
            <p:nvPr/>
          </p:nvSpPr>
          <p:spPr bwMode="auto">
            <a:xfrm flipV="1">
              <a:off x="4212381" y="2203711"/>
              <a:ext cx="224317" cy="10088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1" name="Text Box 98"/>
            <p:cNvSpPr txBox="1">
              <a:spLocks noChangeArrowheads="1"/>
            </p:cNvSpPr>
            <p:nvPr/>
          </p:nvSpPr>
          <p:spPr bwMode="auto">
            <a:xfrm>
              <a:off x="2421263" y="3140152"/>
              <a:ext cx="1438374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France, Boulogne-Billancourt</a:t>
              </a:r>
            </a:p>
          </p:txBody>
        </p:sp>
        <p:sp>
          <p:nvSpPr>
            <p:cNvPr id="52" name="Text Box 99"/>
            <p:cNvSpPr txBox="1">
              <a:spLocks noChangeArrowheads="1"/>
            </p:cNvSpPr>
            <p:nvPr/>
          </p:nvSpPr>
          <p:spPr bwMode="auto">
            <a:xfrm>
              <a:off x="3275725" y="1809597"/>
              <a:ext cx="2106190" cy="342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750" b="1" i="0" u="none" strike="noStrike" kern="1200" cap="none" spc="0" normalizeH="0" baseline="0" noProof="0" smtClean="0">
                  <a:ln>
                    <a:noFill/>
                  </a:ln>
                  <a:solidFill>
                    <a:srgbClr val="7B122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Germany, </a:t>
              </a:r>
              <a:br>
                <a:rPr kumimoji="0" lang="en-GB" altLang="ru-RU" sz="750" b="1" i="0" u="none" strike="noStrike" kern="1200" cap="none" spc="0" normalizeH="0" baseline="0" noProof="0" smtClean="0">
                  <a:ln>
                    <a:noFill/>
                  </a:ln>
                  <a:solidFill>
                    <a:srgbClr val="7B122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altLang="ru-RU" sz="750" b="1" i="0" u="none" strike="noStrike" kern="1200" cap="none" spc="0" normalizeH="0" baseline="0" noProof="0" smtClean="0">
                  <a:ln>
                    <a:noFill/>
                  </a:ln>
                  <a:solidFill>
                    <a:srgbClr val="7B122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Tuttlingen, Berlin, Bochum</a:t>
              </a:r>
            </a:p>
          </p:txBody>
        </p:sp>
        <p:sp>
          <p:nvSpPr>
            <p:cNvPr id="53" name="Text Box 100"/>
            <p:cNvSpPr txBox="1">
              <a:spLocks noChangeArrowheads="1"/>
            </p:cNvSpPr>
            <p:nvPr/>
          </p:nvSpPr>
          <p:spPr bwMode="auto">
            <a:xfrm>
              <a:off x="765420" y="3067729"/>
              <a:ext cx="1366455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USA, Center Valley</a:t>
              </a:r>
            </a:p>
          </p:txBody>
        </p:sp>
        <p:sp>
          <p:nvSpPr>
            <p:cNvPr id="54" name="Line 101"/>
            <p:cNvSpPr>
              <a:spLocks noChangeShapeType="1"/>
            </p:cNvSpPr>
            <p:nvPr/>
          </p:nvSpPr>
          <p:spPr bwMode="auto">
            <a:xfrm flipH="1" flipV="1">
              <a:off x="3789430" y="2491716"/>
              <a:ext cx="359593" cy="441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5" name="Text Box 102"/>
            <p:cNvSpPr txBox="1">
              <a:spLocks noChangeArrowheads="1"/>
            </p:cNvSpPr>
            <p:nvPr/>
          </p:nvSpPr>
          <p:spPr bwMode="auto">
            <a:xfrm>
              <a:off x="7803178" y="4287123"/>
              <a:ext cx="1099329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Philippines, Taguig City</a:t>
              </a:r>
            </a:p>
          </p:txBody>
        </p:sp>
        <p:sp>
          <p:nvSpPr>
            <p:cNvPr id="56" name="Line 103"/>
            <p:cNvSpPr>
              <a:spLocks noChangeShapeType="1"/>
            </p:cNvSpPr>
            <p:nvPr/>
          </p:nvSpPr>
          <p:spPr bwMode="auto">
            <a:xfrm>
              <a:off x="7505230" y="4309019"/>
              <a:ext cx="352744" cy="1280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7" name="Text Box 104"/>
            <p:cNvSpPr txBox="1">
              <a:spLocks noChangeArrowheads="1"/>
            </p:cNvSpPr>
            <p:nvPr/>
          </p:nvSpPr>
          <p:spPr bwMode="auto">
            <a:xfrm>
              <a:off x="4798005" y="4507760"/>
              <a:ext cx="907545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India, Mumbai</a:t>
              </a:r>
            </a:p>
          </p:txBody>
        </p:sp>
        <p:sp>
          <p:nvSpPr>
            <p:cNvPr id="58" name="Line 105"/>
            <p:cNvSpPr>
              <a:spLocks noChangeShapeType="1"/>
            </p:cNvSpPr>
            <p:nvPr/>
          </p:nvSpPr>
          <p:spPr bwMode="auto">
            <a:xfrm flipV="1">
              <a:off x="5661029" y="4149015"/>
              <a:ext cx="645555" cy="4227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59" name="Line 106"/>
            <p:cNvSpPr>
              <a:spLocks noChangeShapeType="1"/>
            </p:cNvSpPr>
            <p:nvPr/>
          </p:nvSpPr>
          <p:spPr bwMode="auto">
            <a:xfrm>
              <a:off x="1808242" y="3283312"/>
              <a:ext cx="684940" cy="2896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0" name="Line 107"/>
            <p:cNvSpPr>
              <a:spLocks noChangeShapeType="1"/>
            </p:cNvSpPr>
            <p:nvPr/>
          </p:nvSpPr>
          <p:spPr bwMode="auto">
            <a:xfrm flipH="1">
              <a:off x="4005186" y="3283312"/>
              <a:ext cx="323635" cy="793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1" name="Rectangle 108"/>
            <p:cNvSpPr>
              <a:spLocks noChangeArrowheads="1"/>
            </p:cNvSpPr>
            <p:nvPr/>
          </p:nvSpPr>
          <p:spPr bwMode="auto">
            <a:xfrm>
              <a:off x="3715799" y="4149015"/>
              <a:ext cx="616446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Italy, Milano</a:t>
              </a: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109"/>
            <p:cNvSpPr>
              <a:spLocks noChangeArrowheads="1"/>
            </p:cNvSpPr>
            <p:nvPr/>
          </p:nvSpPr>
          <p:spPr bwMode="auto">
            <a:xfrm>
              <a:off x="2852775" y="3861009"/>
              <a:ext cx="1373305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Switzerland, Sempach</a:t>
              </a:r>
            </a:p>
          </p:txBody>
        </p:sp>
        <p:sp>
          <p:nvSpPr>
            <p:cNvPr id="63" name="Line 110"/>
            <p:cNvSpPr>
              <a:spLocks noChangeShapeType="1"/>
            </p:cNvSpPr>
            <p:nvPr/>
          </p:nvSpPr>
          <p:spPr bwMode="auto">
            <a:xfrm flipV="1">
              <a:off x="3861349" y="3284997"/>
              <a:ext cx="205482" cy="5760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4" name="Line 111"/>
            <p:cNvSpPr>
              <a:spLocks noChangeShapeType="1"/>
            </p:cNvSpPr>
            <p:nvPr/>
          </p:nvSpPr>
          <p:spPr bwMode="auto">
            <a:xfrm flipV="1">
              <a:off x="6525765" y="4293860"/>
              <a:ext cx="469184" cy="4294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5" name="Rectangle 112"/>
            <p:cNvSpPr>
              <a:spLocks noChangeArrowheads="1"/>
            </p:cNvSpPr>
            <p:nvPr/>
          </p:nvSpPr>
          <p:spPr bwMode="auto">
            <a:xfrm>
              <a:off x="5320271" y="2033601"/>
              <a:ext cx="2762021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Finland, Helsinki</a:t>
              </a:r>
            </a:p>
          </p:txBody>
        </p:sp>
        <p:sp>
          <p:nvSpPr>
            <p:cNvPr id="66" name="Rectangle 114"/>
            <p:cNvSpPr>
              <a:spLocks noChangeArrowheads="1"/>
            </p:cNvSpPr>
            <p:nvPr/>
          </p:nvSpPr>
          <p:spPr bwMode="auto">
            <a:xfrm>
              <a:off x="2159273" y="1917389"/>
              <a:ext cx="1368168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Belgium, Diegem</a:t>
              </a: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Line 115"/>
            <p:cNvSpPr>
              <a:spLocks noChangeShapeType="1"/>
            </p:cNvSpPr>
            <p:nvPr/>
          </p:nvSpPr>
          <p:spPr bwMode="auto">
            <a:xfrm>
              <a:off x="7173034" y="4581867"/>
              <a:ext cx="285963" cy="50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68" name="Rectangle 116"/>
            <p:cNvSpPr>
              <a:spLocks noChangeArrowheads="1"/>
            </p:cNvSpPr>
            <p:nvPr/>
          </p:nvSpPr>
          <p:spPr bwMode="auto">
            <a:xfrm>
              <a:off x="8318596" y="5567150"/>
              <a:ext cx="797955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Australia, Bella Vista</a:t>
              </a:r>
            </a:p>
          </p:txBody>
        </p:sp>
        <p:sp>
          <p:nvSpPr>
            <p:cNvPr id="69" name="Line 117"/>
            <p:cNvSpPr>
              <a:spLocks noChangeShapeType="1"/>
            </p:cNvSpPr>
            <p:nvPr/>
          </p:nvSpPr>
          <p:spPr bwMode="auto">
            <a:xfrm>
              <a:off x="8178184" y="5417253"/>
              <a:ext cx="263702" cy="1633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0" name="Rectangle 118"/>
            <p:cNvSpPr>
              <a:spLocks noChangeArrowheads="1"/>
            </p:cNvSpPr>
            <p:nvPr/>
          </p:nvSpPr>
          <p:spPr bwMode="auto">
            <a:xfrm>
              <a:off x="6597684" y="5157879"/>
              <a:ext cx="898984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Indonesia, Jakarta, Bali</a:t>
              </a:r>
            </a:p>
          </p:txBody>
        </p:sp>
        <p:sp>
          <p:nvSpPr>
            <p:cNvPr id="71" name="Line 119"/>
            <p:cNvSpPr>
              <a:spLocks noChangeShapeType="1"/>
            </p:cNvSpPr>
            <p:nvPr/>
          </p:nvSpPr>
          <p:spPr bwMode="auto">
            <a:xfrm flipH="1">
              <a:off x="6885359" y="4696395"/>
              <a:ext cx="234592" cy="4614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2" name="Rectangle 120"/>
            <p:cNvSpPr>
              <a:spLocks noChangeArrowheads="1"/>
            </p:cNvSpPr>
            <p:nvPr/>
          </p:nvSpPr>
          <p:spPr bwMode="auto">
            <a:xfrm>
              <a:off x="7316871" y="4652605"/>
              <a:ext cx="1871599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Vietnam, Ho Chi Minh City, Hanoi</a:t>
              </a:r>
            </a:p>
          </p:txBody>
        </p:sp>
        <p:sp>
          <p:nvSpPr>
            <p:cNvPr id="73" name="Line 121"/>
            <p:cNvSpPr>
              <a:spLocks noChangeShapeType="1"/>
            </p:cNvSpPr>
            <p:nvPr/>
          </p:nvSpPr>
          <p:spPr bwMode="auto">
            <a:xfrm flipH="1" flipV="1">
              <a:off x="7181596" y="4322493"/>
              <a:ext cx="277401" cy="330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4" name="Rectangle 123"/>
            <p:cNvSpPr>
              <a:spLocks noChangeArrowheads="1"/>
            </p:cNvSpPr>
            <p:nvPr/>
          </p:nvSpPr>
          <p:spPr bwMode="auto">
            <a:xfrm>
              <a:off x="5536027" y="2501822"/>
              <a:ext cx="2056533" cy="318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Russia, St. Petersburg, Nowosibirsk</a:t>
              </a:r>
            </a:p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Line 124"/>
            <p:cNvSpPr>
              <a:spLocks noChangeShapeType="1"/>
            </p:cNvSpPr>
            <p:nvPr/>
          </p:nvSpPr>
          <p:spPr bwMode="auto">
            <a:xfrm>
              <a:off x="5012048" y="2708985"/>
              <a:ext cx="575350" cy="50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6" name="Line 125"/>
            <p:cNvSpPr>
              <a:spLocks noChangeShapeType="1"/>
            </p:cNvSpPr>
            <p:nvPr/>
          </p:nvSpPr>
          <p:spPr bwMode="auto">
            <a:xfrm flipH="1">
              <a:off x="4426424" y="2203711"/>
              <a:ext cx="10274" cy="7747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7" name="Rectangle 126"/>
            <p:cNvSpPr>
              <a:spLocks noChangeArrowheads="1"/>
            </p:cNvSpPr>
            <p:nvPr/>
          </p:nvSpPr>
          <p:spPr bwMode="auto">
            <a:xfrm>
              <a:off x="2916132" y="5646310"/>
              <a:ext cx="158563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Argentina, Buenos Aires</a:t>
              </a:r>
              <a:endParaRPr kumimoji="0" lang="de-DE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Line 127"/>
            <p:cNvSpPr>
              <a:spLocks noChangeShapeType="1"/>
            </p:cNvSpPr>
            <p:nvPr/>
          </p:nvSpPr>
          <p:spPr bwMode="auto">
            <a:xfrm>
              <a:off x="2964077" y="5444201"/>
              <a:ext cx="292812" cy="2172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79" name="Rectangle 130"/>
            <p:cNvSpPr>
              <a:spLocks noChangeArrowheads="1"/>
            </p:cNvSpPr>
            <p:nvPr/>
          </p:nvSpPr>
          <p:spPr bwMode="auto">
            <a:xfrm>
              <a:off x="988025" y="4460601"/>
              <a:ext cx="1440087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Colombia, Bogota</a:t>
              </a:r>
            </a:p>
          </p:txBody>
        </p:sp>
        <p:sp>
          <p:nvSpPr>
            <p:cNvPr id="80" name="Line 131"/>
            <p:cNvSpPr>
              <a:spLocks noChangeShapeType="1"/>
            </p:cNvSpPr>
            <p:nvPr/>
          </p:nvSpPr>
          <p:spPr bwMode="auto">
            <a:xfrm flipH="1">
              <a:off x="2130163" y="4868188"/>
              <a:ext cx="321922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1" name="Line 132"/>
            <p:cNvSpPr>
              <a:spLocks noChangeShapeType="1"/>
            </p:cNvSpPr>
            <p:nvPr/>
          </p:nvSpPr>
          <p:spPr bwMode="auto">
            <a:xfrm flipH="1">
              <a:off x="5661029" y="4364598"/>
              <a:ext cx="789393" cy="503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2" name="Rectangle 133"/>
            <p:cNvSpPr>
              <a:spLocks noChangeArrowheads="1"/>
            </p:cNvSpPr>
            <p:nvPr/>
          </p:nvSpPr>
          <p:spPr bwMode="auto">
            <a:xfrm>
              <a:off x="4690126" y="5356620"/>
              <a:ext cx="1282551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South Africa, Johannesburg</a:t>
              </a:r>
            </a:p>
          </p:txBody>
        </p:sp>
        <p:sp>
          <p:nvSpPr>
            <p:cNvPr id="83" name="Line 136"/>
            <p:cNvSpPr>
              <a:spLocks noChangeShapeType="1"/>
            </p:cNvSpPr>
            <p:nvPr/>
          </p:nvSpPr>
          <p:spPr bwMode="auto">
            <a:xfrm flipH="1">
              <a:off x="5661029" y="4007538"/>
              <a:ext cx="589048" cy="2139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4" name="Text Box 137"/>
            <p:cNvSpPr txBox="1">
              <a:spLocks noChangeArrowheads="1"/>
            </p:cNvSpPr>
            <p:nvPr/>
          </p:nvSpPr>
          <p:spPr bwMode="auto">
            <a:xfrm>
              <a:off x="4869923" y="4149015"/>
              <a:ext cx="1152411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Pakistan, Karachi</a:t>
              </a:r>
            </a:p>
          </p:txBody>
        </p:sp>
        <p:sp>
          <p:nvSpPr>
            <p:cNvPr id="85" name="Text Box 138"/>
            <p:cNvSpPr txBox="1">
              <a:spLocks noChangeArrowheads="1"/>
            </p:cNvSpPr>
            <p:nvPr/>
          </p:nvSpPr>
          <p:spPr bwMode="auto">
            <a:xfrm>
              <a:off x="6489806" y="3573003"/>
              <a:ext cx="90069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Myanmar, Yangon</a:t>
              </a:r>
            </a:p>
          </p:txBody>
        </p:sp>
        <p:sp>
          <p:nvSpPr>
            <p:cNvPr id="86" name="Rectangle 139"/>
            <p:cNvSpPr>
              <a:spLocks noChangeArrowheads="1"/>
            </p:cNvSpPr>
            <p:nvPr/>
          </p:nvSpPr>
          <p:spPr bwMode="auto">
            <a:xfrm>
              <a:off x="7315159" y="5083772"/>
              <a:ext cx="1296248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Singapore</a:t>
              </a:r>
            </a:p>
          </p:txBody>
        </p:sp>
        <p:sp>
          <p:nvSpPr>
            <p:cNvPr id="87" name="Line 140"/>
            <p:cNvSpPr>
              <a:spLocks noChangeShapeType="1"/>
            </p:cNvSpPr>
            <p:nvPr/>
          </p:nvSpPr>
          <p:spPr bwMode="auto">
            <a:xfrm flipH="1">
              <a:off x="2347631" y="5301039"/>
              <a:ext cx="323635" cy="143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88" name="Text Box 141"/>
            <p:cNvSpPr txBox="1">
              <a:spLocks noChangeArrowheads="1"/>
            </p:cNvSpPr>
            <p:nvPr/>
          </p:nvSpPr>
          <p:spPr bwMode="auto">
            <a:xfrm>
              <a:off x="1715775" y="5422305"/>
              <a:ext cx="1186658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Chile, Santiago</a:t>
              </a:r>
              <a:endParaRPr kumimoji="0" lang="en-US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9" name="Line 142"/>
            <p:cNvSpPr>
              <a:spLocks noChangeShapeType="1"/>
            </p:cNvSpPr>
            <p:nvPr/>
          </p:nvSpPr>
          <p:spPr bwMode="auto">
            <a:xfrm flipH="1">
              <a:off x="4979514" y="5198301"/>
              <a:ext cx="95892" cy="234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0" name="Rectangle 143"/>
            <p:cNvSpPr>
              <a:spLocks noChangeArrowheads="1"/>
            </p:cNvSpPr>
            <p:nvPr/>
          </p:nvSpPr>
          <p:spPr bwMode="auto">
            <a:xfrm>
              <a:off x="5299723" y="4868188"/>
              <a:ext cx="99487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Sri Lanka, Colombo</a:t>
              </a:r>
            </a:p>
          </p:txBody>
        </p:sp>
        <p:sp>
          <p:nvSpPr>
            <p:cNvPr id="91" name="Text Box 144"/>
            <p:cNvSpPr txBox="1">
              <a:spLocks noChangeArrowheads="1"/>
            </p:cNvSpPr>
            <p:nvPr/>
          </p:nvSpPr>
          <p:spPr bwMode="auto">
            <a:xfrm>
              <a:off x="5191845" y="3185626"/>
              <a:ext cx="206680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Hungary, Budapest</a:t>
              </a:r>
            </a:p>
          </p:txBody>
        </p:sp>
        <p:sp>
          <p:nvSpPr>
            <p:cNvPr id="92" name="Line 145"/>
            <p:cNvSpPr>
              <a:spLocks noChangeShapeType="1"/>
            </p:cNvSpPr>
            <p:nvPr/>
          </p:nvSpPr>
          <p:spPr bwMode="auto">
            <a:xfrm>
              <a:off x="4650743" y="3141835"/>
              <a:ext cx="609597" cy="1448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3" name="Rectangle 146"/>
            <p:cNvSpPr>
              <a:spLocks noChangeArrowheads="1"/>
            </p:cNvSpPr>
            <p:nvPr/>
          </p:nvSpPr>
          <p:spPr bwMode="auto">
            <a:xfrm>
              <a:off x="4220942" y="3712795"/>
              <a:ext cx="1080493" cy="232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3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Croatia, </a:t>
              </a:r>
            </a:p>
            <a:p>
              <a:pPr marL="0" marR="0" lvl="0" indent="0" algn="l" defTabSz="685800" rtl="0" eaLnBrk="1" fontAlgn="base" latinLnBrk="0" hangingPunct="1">
                <a:lnSpc>
                  <a:spcPts val="3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Zagreb</a:t>
              </a:r>
            </a:p>
            <a:p>
              <a:pPr marL="0" marR="0" lvl="0" indent="0" algn="l" defTabSz="685800" rtl="0" eaLnBrk="1" fontAlgn="base" latinLnBrk="0" hangingPunct="1">
                <a:lnSpc>
                  <a:spcPts val="3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4" name="Line 147"/>
            <p:cNvSpPr>
              <a:spLocks noChangeShapeType="1"/>
            </p:cNvSpPr>
            <p:nvPr/>
          </p:nvSpPr>
          <p:spPr bwMode="auto">
            <a:xfrm>
              <a:off x="4506905" y="3212574"/>
              <a:ext cx="1712" cy="431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cxnSp>
          <p:nvCxnSpPr>
            <p:cNvPr id="95" name="Gerade Verbindung 175"/>
            <p:cNvCxnSpPr>
              <a:cxnSpLocks noChangeShapeType="1"/>
            </p:cNvCxnSpPr>
            <p:nvPr/>
          </p:nvCxnSpPr>
          <p:spPr bwMode="auto">
            <a:xfrm>
              <a:off x="4875213" y="3382293"/>
              <a:ext cx="280276" cy="26266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6" name="Rectangle 147"/>
            <p:cNvSpPr>
              <a:spLocks noChangeArrowheads="1"/>
            </p:cNvSpPr>
            <p:nvPr/>
          </p:nvSpPr>
          <p:spPr bwMode="auto">
            <a:xfrm>
              <a:off x="5012048" y="3643741"/>
              <a:ext cx="1535978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Bulgaria, Sofia</a:t>
              </a:r>
            </a:p>
          </p:txBody>
        </p:sp>
        <p:sp>
          <p:nvSpPr>
            <p:cNvPr id="97" name="Text Box 75"/>
            <p:cNvSpPr txBox="1">
              <a:spLocks noChangeArrowheads="1"/>
            </p:cNvSpPr>
            <p:nvPr/>
          </p:nvSpPr>
          <p:spPr bwMode="auto">
            <a:xfrm>
              <a:off x="7678177" y="2894252"/>
              <a:ext cx="1727761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Japan, Tokyo</a:t>
              </a:r>
            </a:p>
          </p:txBody>
        </p:sp>
        <p:sp>
          <p:nvSpPr>
            <p:cNvPr id="98" name="Line 146"/>
            <p:cNvSpPr>
              <a:spLocks noChangeShapeType="1"/>
            </p:cNvSpPr>
            <p:nvPr/>
          </p:nvSpPr>
          <p:spPr bwMode="auto">
            <a:xfrm>
              <a:off x="4753484" y="3264786"/>
              <a:ext cx="619871" cy="1633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99" name="Text Box 145"/>
            <p:cNvSpPr txBox="1">
              <a:spLocks noChangeArrowheads="1"/>
            </p:cNvSpPr>
            <p:nvPr/>
          </p:nvSpPr>
          <p:spPr bwMode="auto">
            <a:xfrm>
              <a:off x="5299723" y="3357419"/>
              <a:ext cx="1945230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Romania, Timisoara</a:t>
              </a:r>
            </a:p>
          </p:txBody>
        </p:sp>
        <p:sp>
          <p:nvSpPr>
            <p:cNvPr id="100" name="Line 71"/>
            <p:cNvSpPr>
              <a:spLocks noChangeShapeType="1"/>
            </p:cNvSpPr>
            <p:nvPr/>
          </p:nvSpPr>
          <p:spPr bwMode="auto">
            <a:xfrm flipH="1">
              <a:off x="2059957" y="4652605"/>
              <a:ext cx="361306" cy="2155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1" name="Rectangle 131"/>
            <p:cNvSpPr>
              <a:spLocks noChangeArrowheads="1"/>
            </p:cNvSpPr>
            <p:nvPr/>
          </p:nvSpPr>
          <p:spPr bwMode="auto">
            <a:xfrm>
              <a:off x="1256865" y="4837872"/>
              <a:ext cx="1234604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Ecuador, Quito</a:t>
              </a:r>
            </a:p>
          </p:txBody>
        </p:sp>
        <p:sp>
          <p:nvSpPr>
            <p:cNvPr id="102" name="Oval 61"/>
            <p:cNvSpPr>
              <a:spLocks noChangeArrowheads="1"/>
            </p:cNvSpPr>
            <p:nvPr/>
          </p:nvSpPr>
          <p:spPr bwMode="auto">
            <a:xfrm>
              <a:off x="6955566" y="4364598"/>
              <a:ext cx="143837" cy="144845"/>
            </a:xfrm>
            <a:prstGeom prst="ellipse">
              <a:avLst/>
            </a:prstGeom>
            <a:solidFill>
              <a:srgbClr val="7B1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ru-RU" sz="7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" name="Line 113"/>
            <p:cNvSpPr>
              <a:spLocks noChangeShapeType="1"/>
            </p:cNvSpPr>
            <p:nvPr/>
          </p:nvSpPr>
          <p:spPr bwMode="auto">
            <a:xfrm flipH="1">
              <a:off x="4434986" y="3067729"/>
              <a:ext cx="7208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4" name="Text Box 93"/>
            <p:cNvSpPr txBox="1">
              <a:spLocks noChangeArrowheads="1"/>
            </p:cNvSpPr>
            <p:nvPr/>
          </p:nvSpPr>
          <p:spPr bwMode="auto">
            <a:xfrm>
              <a:off x="5128488" y="2985201"/>
              <a:ext cx="2496606" cy="208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Slovak Republic, Bratislava</a:t>
              </a:r>
            </a:p>
          </p:txBody>
        </p:sp>
        <p:sp>
          <p:nvSpPr>
            <p:cNvPr id="105" name="Line 97"/>
            <p:cNvSpPr>
              <a:spLocks noChangeShapeType="1"/>
            </p:cNvSpPr>
            <p:nvPr/>
          </p:nvSpPr>
          <p:spPr bwMode="auto">
            <a:xfrm flipV="1">
              <a:off x="4582249" y="1917389"/>
              <a:ext cx="724324" cy="6467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6" name="Rectangle 112"/>
            <p:cNvSpPr>
              <a:spLocks noChangeArrowheads="1"/>
            </p:cNvSpPr>
            <p:nvPr/>
          </p:nvSpPr>
          <p:spPr bwMode="auto">
            <a:xfrm>
              <a:off x="5453834" y="1843282"/>
              <a:ext cx="2758596" cy="110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Sweden, Danderyd</a:t>
              </a:r>
            </a:p>
          </p:txBody>
        </p:sp>
        <p:sp>
          <p:nvSpPr>
            <p:cNvPr id="107" name="Line 74"/>
            <p:cNvSpPr>
              <a:spLocks noChangeShapeType="1"/>
            </p:cNvSpPr>
            <p:nvPr/>
          </p:nvSpPr>
          <p:spPr bwMode="auto">
            <a:xfrm>
              <a:off x="7316871" y="3500580"/>
              <a:ext cx="503431" cy="360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8" name="Line 125"/>
            <p:cNvSpPr>
              <a:spLocks noChangeShapeType="1"/>
            </p:cNvSpPr>
            <p:nvPr/>
          </p:nvSpPr>
          <p:spPr bwMode="auto">
            <a:xfrm flipH="1">
              <a:off x="4219230" y="2203711"/>
              <a:ext cx="217468" cy="793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sp>
          <p:nvSpPr>
            <p:cNvPr id="109" name="Line 113"/>
            <p:cNvSpPr>
              <a:spLocks noChangeShapeType="1"/>
            </p:cNvSpPr>
            <p:nvPr/>
          </p:nvSpPr>
          <p:spPr bwMode="auto">
            <a:xfrm flipH="1" flipV="1">
              <a:off x="3037709" y="2132972"/>
              <a:ext cx="1029122" cy="874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endParaRPr>
            </a:p>
          </p:txBody>
        </p:sp>
        <p:grpSp>
          <p:nvGrpSpPr>
            <p:cNvPr id="110" name="Gruppieren 286"/>
            <p:cNvGrpSpPr>
              <a:grpSpLocks/>
            </p:cNvGrpSpPr>
            <p:nvPr/>
          </p:nvGrpSpPr>
          <p:grpSpPr bwMode="auto">
            <a:xfrm>
              <a:off x="4139952" y="3140968"/>
              <a:ext cx="152400" cy="152400"/>
              <a:chOff x="4186751" y="3016663"/>
              <a:chExt cx="152400" cy="152400"/>
            </a:xfrm>
          </p:grpSpPr>
          <p:sp>
            <p:nvSpPr>
              <p:cNvPr id="111" name="Oval 15"/>
              <p:cNvSpPr>
                <a:spLocks noChangeArrowheads="1"/>
              </p:cNvSpPr>
              <p:nvPr/>
            </p:nvSpPr>
            <p:spPr bwMode="auto">
              <a:xfrm>
                <a:off x="4224933" y="3054584"/>
                <a:ext cx="77055" cy="75792"/>
              </a:xfrm>
              <a:prstGeom prst="ellipse">
                <a:avLst/>
              </a:prstGeom>
              <a:solidFill>
                <a:srgbClr val="7B1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" name="Oval 16"/>
              <p:cNvSpPr>
                <a:spLocks noChangeArrowheads="1"/>
              </p:cNvSpPr>
              <p:nvPr/>
            </p:nvSpPr>
            <p:spPr bwMode="auto">
              <a:xfrm>
                <a:off x="4187261" y="3015847"/>
                <a:ext cx="152399" cy="153266"/>
              </a:xfrm>
              <a:prstGeom prst="ellipse">
                <a:avLst/>
              </a:prstGeom>
              <a:noFill/>
              <a:ln w="9525">
                <a:solidFill>
                  <a:srgbClr val="7B122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ru-RU" sz="675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15" name="Bildplatzhalter 2" descr="LVH_150 dpi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2664" y="1497014"/>
            <a:ext cx="9604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Line 105"/>
          <p:cNvSpPr>
            <a:spLocks noChangeShapeType="1"/>
          </p:cNvSpPr>
          <p:nvPr/>
        </p:nvSpPr>
        <p:spPr bwMode="auto">
          <a:xfrm flipV="1">
            <a:off x="5691188" y="4705350"/>
            <a:ext cx="449262" cy="27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7" name="Text Box 138"/>
          <p:cNvSpPr txBox="1">
            <a:spLocks noChangeArrowheads="1"/>
          </p:cNvSpPr>
          <p:nvPr/>
        </p:nvSpPr>
        <p:spPr bwMode="auto">
          <a:xfrm>
            <a:off x="4943476" y="4876801"/>
            <a:ext cx="817563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ru-RU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Dubai, U.A.E</a:t>
            </a:r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219" name="Untertitel 2"/>
          <p:cNvSpPr>
            <a:spLocks noGrp="1"/>
          </p:cNvSpPr>
          <p:nvPr>
            <p:ph type="subTitle" idx="19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6260567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8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29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 dirty="0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9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5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A2986F82-A22A-4D9A-8A35-BD68ED75B49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8A132120-F71A-4CDD-A0DD-9401D76277E5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06971"/>
      </p:ext>
    </p:extLst>
  </p:cSld>
  <p:clrMapOvr>
    <a:masterClrMapping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29475900"/>
      </p:ext>
    </p:extLst>
  </p:cSld>
  <p:clrMapOvr>
    <a:masterClrMapping/>
  </p:clrMapOvr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2393745"/>
      </p:ext>
    </p:extLst>
  </p:cSld>
  <p:clrMapOvr>
    <a:masterClrMapping/>
  </p:clrMapOvr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44777781"/>
      </p:ext>
    </p:extLst>
  </p:cSld>
  <p:clrMapOvr>
    <a:masterClrMapping/>
  </p:clrMapOvr>
  <p:hf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9372134"/>
      </p:ext>
    </p:extLst>
  </p:cSld>
  <p:clrMapOvr>
    <a:masterClrMapping/>
  </p:clrMapOvr>
  <p:hf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8357784"/>
      </p:ext>
    </p:extLst>
  </p:cSld>
  <p:clrMapOvr>
    <a:masterClrMapping/>
  </p:clrMapOvr>
  <p:hf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2183701"/>
      </p:ext>
    </p:extLst>
  </p:cSld>
  <p:clrMapOvr>
    <a:masterClrMapping/>
  </p:clrMapOvr>
  <p:hf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22180870"/>
      </p:ext>
    </p:extLst>
  </p:cSld>
  <p:clrMapOvr>
    <a:masterClrMapping/>
  </p:clrMapOvr>
  <p:hf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8076076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0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0" y="1260000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600" b="0" i="0">
                <a:latin typeface="Arial"/>
                <a:cs typeface="Arial"/>
              </a:defRPr>
            </a:lvl1pPr>
            <a:lvl2pPr marL="369888" indent="-185738">
              <a:buFontTx/>
              <a:buBlip>
                <a:blip r:embed="rId4"/>
              </a:buBlip>
              <a:defRPr sz="1600" b="0" i="0">
                <a:latin typeface="Arial"/>
                <a:cs typeface="Arial"/>
              </a:defRPr>
            </a:lvl2pPr>
            <a:lvl3pPr>
              <a:defRPr sz="1600" b="0" i="0">
                <a:latin typeface="Arial"/>
                <a:cs typeface="Arial"/>
              </a:defRPr>
            </a:lvl3pPr>
            <a:lvl4pPr>
              <a:defRPr sz="1600" b="0" i="0">
                <a:latin typeface="Arial"/>
                <a:cs typeface="Arial"/>
              </a:defRPr>
            </a:lvl4pPr>
            <a:lvl5pPr>
              <a:defRPr sz="16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7900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2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1" y="1260002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200" b="0" i="0">
                <a:latin typeface="Arial"/>
                <a:cs typeface="Arial"/>
              </a:defRPr>
            </a:lvl1pPr>
            <a:lvl2pPr marL="277416" indent="-139304">
              <a:buFontTx/>
              <a:buBlip>
                <a:blip r:embed="rId4"/>
              </a:buBlip>
              <a:defRPr sz="1200" b="0" i="0">
                <a:latin typeface="Arial"/>
                <a:cs typeface="Arial"/>
              </a:defRPr>
            </a:lvl2pPr>
            <a:lvl3pPr>
              <a:defRPr sz="1200" b="0" i="0">
                <a:latin typeface="Arial"/>
                <a:cs typeface="Arial"/>
              </a:defRPr>
            </a:lvl3pPr>
            <a:lvl4pPr>
              <a:defRPr sz="1200" b="0" i="0">
                <a:latin typeface="Arial"/>
                <a:cs typeface="Arial"/>
              </a:defRPr>
            </a:lvl4pPr>
            <a:lvl5pPr>
              <a:defRPr sz="1200" b="0" i="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13BE9411-3F29-4D62-9C9A-B947072B52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6D5C64A8-20DE-4223-8A32-13D708AD55F8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118072"/>
      </p:ext>
    </p:extLst>
  </p:cSld>
  <p:clrMapOvr>
    <a:masterClrMapping/>
  </p:clrMapOvr>
  <p:hf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94224496"/>
      </p:ext>
    </p:extLst>
  </p:cSld>
  <p:clrMapOvr>
    <a:masterClrMapping/>
  </p:clrMapOvr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37822051"/>
      </p:ext>
    </p:extLst>
  </p:cSld>
  <p:clrMapOvr>
    <a:masterClrMapping/>
  </p:clrMapOvr>
  <p:hf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96194749"/>
      </p:ext>
    </p:extLst>
  </p:cSld>
  <p:clrMapOvr>
    <a:masterClrMapping/>
  </p:clrMapOvr>
  <p:hf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6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1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479730939"/>
      </p:ext>
    </p:extLst>
  </p:cSld>
  <p:clrMapOvr>
    <a:masterClrMapping/>
  </p:clrMapOvr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4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4749800" y="1260002"/>
            <a:ext cx="3581400" cy="4568825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1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342900" rtl="0" eaLnBrk="1" latinLnBrk="0" hangingPunct="1">
              <a:spcBef>
                <a:spcPct val="0"/>
              </a:spcBef>
              <a:buNone/>
              <a:defRPr lang="de-DE" sz="18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0" name="Inhaltsplatzhalter 2"/>
          <p:cNvSpPr>
            <a:spLocks noGrp="1"/>
          </p:cNvSpPr>
          <p:nvPr>
            <p:ph sz="half" idx="1"/>
          </p:nvPr>
        </p:nvSpPr>
        <p:spPr>
          <a:xfrm>
            <a:off x="825501" y="1260002"/>
            <a:ext cx="3426500" cy="4525963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1200" b="0" i="0">
                <a:latin typeface="Arial"/>
                <a:cs typeface="Arial"/>
              </a:defRPr>
            </a:lvl1pPr>
            <a:lvl2pPr marL="277416" indent="-139304">
              <a:buFontTx/>
              <a:buBlip>
                <a:blip r:embed="rId4"/>
              </a:buBlip>
              <a:defRPr sz="1200" b="0" i="0">
                <a:latin typeface="Arial"/>
                <a:cs typeface="Arial"/>
              </a:defRPr>
            </a:lvl2pPr>
            <a:lvl3pPr>
              <a:defRPr sz="1200" b="0" i="0">
                <a:latin typeface="Arial"/>
                <a:cs typeface="Arial"/>
              </a:defRPr>
            </a:lvl3pPr>
            <a:lvl4pPr>
              <a:defRPr sz="1200" b="0" i="0">
                <a:latin typeface="Arial"/>
                <a:cs typeface="Arial"/>
              </a:defRPr>
            </a:lvl4pPr>
            <a:lvl5pPr>
              <a:defRPr sz="1200" b="0" i="0">
                <a:latin typeface="Arial"/>
                <a:cs typeface="Arial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 dirty="0"/>
          </a:p>
        </p:txBody>
      </p:sp>
      <p:sp>
        <p:nvSpPr>
          <p:cNvPr id="12" name="Untertitel 2"/>
          <p:cNvSpPr>
            <a:spLocks noGrp="1"/>
          </p:cNvSpPr>
          <p:nvPr>
            <p:ph type="subTitle" idx="12"/>
          </p:nvPr>
        </p:nvSpPr>
        <p:spPr>
          <a:xfrm>
            <a:off x="828001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342900" rtl="0" eaLnBrk="1" latinLnBrk="0" hangingPunct="1">
              <a:spcBef>
                <a:spcPts val="450"/>
              </a:spcBef>
              <a:buClr>
                <a:srgbClr val="A51B2C"/>
              </a:buClr>
              <a:buSzPct val="100000"/>
              <a:buFontTx/>
              <a:buNone/>
              <a:defRPr lang="de-DE" sz="15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7" name="Datumsplatzhalter 13"/>
          <p:cNvSpPr>
            <a:spLocks noGrp="1"/>
          </p:cNvSpPr>
          <p:nvPr>
            <p:ph type="dt" sz="half" idx="13"/>
          </p:nvPr>
        </p:nvSpPr>
        <p:spPr>
          <a:xfrm>
            <a:off x="1101726" y="6356352"/>
            <a:ext cx="868363" cy="365125"/>
          </a:xfrm>
        </p:spPr>
        <p:txBody>
          <a:bodyPr lIns="0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de-DE" smtClean="0">
                <a:solidFill>
                  <a:prstClr val="black">
                    <a:tint val="75000"/>
                  </a:prstClr>
                </a:solidFill>
              </a:rPr>
              <a:t>| </a:t>
            </a:r>
            <a:fld id="{F486EB0F-86FE-4092-81E1-FF9AF7A939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1971675" y="6356352"/>
            <a:ext cx="2895600" cy="365125"/>
          </a:xfrm>
        </p:spPr>
        <p:txBody>
          <a:bodyPr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685800"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| Aesculap Academy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49300" y="6356352"/>
            <a:ext cx="323850" cy="365125"/>
          </a:xfrm>
        </p:spPr>
        <p:txBody>
          <a:bodyPr/>
          <a:lstStyle>
            <a:lvl1pPr algn="l">
              <a:defRPr sz="750">
                <a:latin typeface="Arial" panose="020B060402020202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B7455160-A7FB-491F-8CA0-28D02FD37652}" type="slidenum">
              <a:rPr lang="en-US" altLang="ru-RU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387427"/>
      </p:ext>
    </p:extLst>
  </p:cSld>
  <p:clrMapOvr>
    <a:masterClrMapping/>
  </p:clrMapOvr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45571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26559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3269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504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9032589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7814" y="6469063"/>
            <a:ext cx="2347912" cy="1841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898901" y="6453188"/>
            <a:ext cx="1008063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AAC13920-9BCE-4707-A85D-0D2154CFA626}" type="slidenum">
              <a:rPr lang="ru-RU" altLang="en-US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en-US">
              <a:cs typeface="Arial" charset="0"/>
            </a:endParaRP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xfrm flipH="1">
            <a:off x="9205914" y="6381750"/>
            <a:ext cx="46037" cy="444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85800">
              <a:defRPr/>
            </a:pPr>
            <a:fld id="{6E124896-C67E-4D0E-856E-4006F71100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389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968161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Titelmasterformat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1"/>
          </p:nvPr>
        </p:nvSpPr>
        <p:spPr>
          <a:xfrm>
            <a:off x="621084" y="6356352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defTabSz="685800"/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B. Braun Melsungen AG 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67788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8D981D2A-10EE-45CA-B672-13EC15929D94}" type="slidenum">
              <a:rPr lang="en-US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cs typeface="Arial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19572" y="1881844"/>
            <a:ext cx="8100578" cy="421145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err="1" smtClean="0"/>
              <a:t>Zweite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2"/>
            <a:r>
              <a:rPr lang="en-US" dirty="0" err="1" smtClean="0"/>
              <a:t>Dritte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3"/>
            <a:r>
              <a:rPr lang="en-US" dirty="0" err="1" smtClean="0"/>
              <a:t>Vierte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  <a:p>
            <a:pPr lvl="4"/>
            <a:r>
              <a:rPr lang="en-US" dirty="0" err="1" smtClean="0"/>
              <a:t>Fünfte</a:t>
            </a:r>
            <a:r>
              <a:rPr lang="en-US" dirty="0" smtClean="0"/>
              <a:t> </a:t>
            </a:r>
            <a:r>
              <a:rPr lang="en-US" dirty="0" err="1" smtClean="0"/>
              <a:t>Ebene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42073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 bwMode="gray">
          <a:xfrm>
            <a:off x="828676" y="1258888"/>
            <a:ext cx="7991475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de-DE" sz="105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pPr defTabSz="685800"/>
            <a:fld id="{5B106E36-FD25-4E2D-B0AA-010F637433A0}" type="datetimeFigureOut">
              <a:rPr lang="ru-RU" smtClean="0"/>
              <a:pPr defTabSz="685800"/>
              <a:t>24.09.2019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0137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87724" y="3870000"/>
            <a:ext cx="6732426" cy="540000"/>
          </a:xfrm>
        </p:spPr>
        <p:txBody>
          <a:bodyPr lIns="0" tIns="0" rIns="0" bIns="0" anchor="t" anchorCtr="0">
            <a:noAutofit/>
          </a:bodyPr>
          <a:lstStyle>
            <a:lvl1pPr algn="l">
              <a:defRPr lang="en-US" sz="2700" kern="1200" cap="all" baseline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87724" y="4312800"/>
            <a:ext cx="6732426" cy="579600"/>
          </a:xfrm>
        </p:spPr>
        <p:txBody>
          <a:bodyPr lIns="0" tIns="0" rIns="0" bIns="0" anchor="b" anchorCtr="0">
            <a:noAutofit/>
          </a:bodyPr>
          <a:lstStyle>
            <a:lvl1pPr marL="0" indent="0" algn="l" defTabSz="685800" rtl="0" eaLnBrk="1" latinLnBrk="0" hangingPunct="1">
              <a:buNone/>
              <a:defRPr lang="de-DE" sz="2700" kern="1200" cap="all" baseline="0" dirty="0">
                <a:solidFill>
                  <a:srgbClr val="711E82"/>
                </a:solidFill>
                <a:latin typeface="Arial" pitchFamily="34" charset="0"/>
                <a:ea typeface="+mn-ea"/>
                <a:cs typeface="+mn-cs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87724" y="5029202"/>
            <a:ext cx="6732426" cy="567209"/>
          </a:xfrm>
        </p:spPr>
        <p:txBody>
          <a:bodyPr lIns="0" tIns="0" rIns="0" bIns="0"/>
          <a:lstStyle>
            <a:lvl1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0" indent="0" algn="l" defTabSz="685800" rtl="0" eaLnBrk="1" latinLnBrk="0" hangingPunct="1">
              <a:buNone/>
              <a:defRPr lang="de-DE" sz="105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9762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12"/>
          <p:cNvSpPr/>
          <p:nvPr/>
        </p:nvSpPr>
        <p:spPr bwMode="gray">
          <a:xfrm>
            <a:off x="1" y="908052"/>
            <a:ext cx="1908175" cy="2881313"/>
          </a:xfrm>
          <a:prstGeom prst="rect">
            <a:avLst/>
          </a:prstGeom>
          <a:solidFill>
            <a:srgbClr val="00B4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Grafik 3" descr="Logo_Claim A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0850" y="295277"/>
            <a:ext cx="115093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87724" y="3870000"/>
            <a:ext cx="6732426" cy="540000"/>
          </a:xfrm>
        </p:spPr>
        <p:txBody>
          <a:bodyPr anchor="t">
            <a:noAutofit/>
          </a:bodyPr>
          <a:lstStyle>
            <a:lvl1pPr algn="l">
              <a:defRPr lang="en-US" sz="2700" kern="1200" cap="all" baseline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87724" y="4312800"/>
            <a:ext cx="6732426" cy="579600"/>
          </a:xfrm>
        </p:spPr>
        <p:txBody>
          <a:bodyPr anchor="b">
            <a:noAutofit/>
          </a:bodyPr>
          <a:lstStyle>
            <a:lvl1pPr marL="0" indent="0" algn="l" defTabSz="685800" rtl="0" eaLnBrk="1" latinLnBrk="0" hangingPunct="1">
              <a:buNone/>
              <a:defRPr lang="de-DE" sz="2700" kern="1200" cap="all" baseline="0" dirty="0">
                <a:solidFill>
                  <a:srgbClr val="711E82"/>
                </a:solidFill>
                <a:latin typeface="Arial" pitchFamily="34" charset="0"/>
                <a:ea typeface="+mn-ea"/>
                <a:cs typeface="+mn-cs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87724" y="5029202"/>
            <a:ext cx="6732426" cy="567209"/>
          </a:xfrm>
        </p:spPr>
        <p:txBody>
          <a:bodyPr/>
          <a:lstStyle>
            <a:lvl1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0" indent="0" algn="l" defTabSz="685800" rtl="0" eaLnBrk="1" latinLnBrk="0" hangingPunct="1">
              <a:buNone/>
              <a:defRPr lang="en-US" sz="105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0" indent="0" algn="l" defTabSz="685800" rtl="0" eaLnBrk="1" latinLnBrk="0" hangingPunct="1">
              <a:buNone/>
              <a:defRPr lang="de-DE" sz="105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863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/>
        </p:nvSpPr>
        <p:spPr>
          <a:xfrm>
            <a:off x="5743575" y="0"/>
            <a:ext cx="3425825" cy="6858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6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lvl1pPr>
              <a:buFont typeface="Arial" pitchFamily="34" charset="0"/>
              <a:buNone/>
              <a:defRPr sz="16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8" name="Inhaltsplatzhalter 1"/>
          <p:cNvSpPr>
            <a:spLocks noGrp="1"/>
          </p:cNvSpPr>
          <p:nvPr>
            <p:ph sz="half" idx="1"/>
          </p:nvPr>
        </p:nvSpPr>
        <p:spPr>
          <a:xfrm>
            <a:off x="5930900" y="0"/>
            <a:ext cx="3213100" cy="6858000"/>
          </a:xfrm>
          <a:solidFill>
            <a:schemeClr val="bg1">
              <a:alpha val="70000"/>
            </a:schemeClr>
          </a:solidFill>
        </p:spPr>
        <p:txBody>
          <a:bodyPr lIns="180000" rIns="180000"/>
          <a:lstStyle>
            <a:lvl1pPr marL="0" indent="0" algn="l">
              <a:buFont typeface="Arial" pitchFamily="34" charset="0"/>
              <a:buNone/>
              <a:tabLst/>
              <a:defRPr>
                <a:solidFill>
                  <a:srgbClr val="A51B2C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3369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9" descr="International_RG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7313" y="6342063"/>
            <a:ext cx="11699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Bildplatzhalter 2"/>
          <p:cNvSpPr>
            <a:spLocks noGrp="1"/>
          </p:cNvSpPr>
          <p:nvPr>
            <p:ph type="pic" idx="11"/>
          </p:nvPr>
        </p:nvSpPr>
        <p:spPr>
          <a:xfrm>
            <a:off x="0" y="1260000"/>
            <a:ext cx="9144000" cy="4962526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de-DE" noProof="0"/>
          </a:p>
        </p:txBody>
      </p:sp>
      <p:sp>
        <p:nvSpPr>
          <p:cNvPr id="18" name="Titel 17"/>
          <p:cNvSpPr>
            <a:spLocks noGrp="1"/>
          </p:cNvSpPr>
          <p:nvPr>
            <p:ph type="title"/>
          </p:nvPr>
        </p:nvSpPr>
        <p:spPr>
          <a:xfrm>
            <a:off x="825500" y="0"/>
            <a:ext cx="7994650" cy="749300"/>
          </a:xfrm>
          <a:prstGeom prst="rect">
            <a:avLst/>
          </a:prstGeom>
        </p:spPr>
        <p:txBody>
          <a:bodyPr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lang="de-DE" sz="2400" b="0" i="0" u="none" kern="1200" cap="all">
                <a:solidFill>
                  <a:srgbClr val="A51B2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16" name="Untertitel 2"/>
          <p:cNvSpPr>
            <a:spLocks noGrp="1"/>
          </p:cNvSpPr>
          <p:nvPr>
            <p:ph type="subTitle" idx="19"/>
          </p:nvPr>
        </p:nvSpPr>
        <p:spPr>
          <a:xfrm>
            <a:off x="828000" y="749300"/>
            <a:ext cx="7503200" cy="495300"/>
          </a:xfrm>
        </p:spPr>
        <p:txBody>
          <a:bodyPr rtlCol="0">
            <a:normAutofit/>
          </a:bodyPr>
          <a:lstStyle>
            <a:lvl1pPr marL="0" indent="0" algn="l" defTabSz="457200" rtl="0" eaLnBrk="1" latinLnBrk="0" hangingPunct="1">
              <a:spcBef>
                <a:spcPts val="600"/>
              </a:spcBef>
              <a:buClr>
                <a:srgbClr val="A51B2C"/>
              </a:buClr>
              <a:buSzPct val="100000"/>
              <a:buFontTx/>
              <a:buNone/>
              <a:defRPr lang="de-DE" sz="2000" b="0" i="0" kern="1200" dirty="0">
                <a:solidFill>
                  <a:srgbClr val="616568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 dirty="0"/>
          </a:p>
        </p:txBody>
      </p:sp>
      <p:sp>
        <p:nvSpPr>
          <p:cNvPr id="6" name="Datumsplatzhalter 13"/>
          <p:cNvSpPr>
            <a:spLocks noGrp="1"/>
          </p:cNvSpPr>
          <p:nvPr>
            <p:ph type="dt" sz="half" idx="20"/>
          </p:nvPr>
        </p:nvSpPr>
        <p:spPr>
          <a:xfrm>
            <a:off x="1101725" y="6356350"/>
            <a:ext cx="868363" cy="365125"/>
          </a:xfrm>
        </p:spPr>
        <p:txBody>
          <a:bodyPr lIns="0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7" name="Fußzeilenplatzhalter 14"/>
          <p:cNvSpPr>
            <a:spLocks noGrp="1"/>
          </p:cNvSpPr>
          <p:nvPr>
            <p:ph type="ftr" sz="quarter" idx="21"/>
          </p:nvPr>
        </p:nvSpPr>
        <p:spPr>
          <a:xfrm>
            <a:off x="1971675" y="6356350"/>
            <a:ext cx="2895600" cy="365125"/>
          </a:xfrm>
        </p:spPr>
        <p:txBody>
          <a:bodyPr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8" name="Foliennummernplatzhalter 15"/>
          <p:cNvSpPr>
            <a:spLocks noGrp="1"/>
          </p:cNvSpPr>
          <p:nvPr>
            <p:ph type="sldNum" sz="quarter" idx="22"/>
          </p:nvPr>
        </p:nvSpPr>
        <p:spPr>
          <a:xfrm>
            <a:off x="749300" y="6356350"/>
            <a:ext cx="323850" cy="365125"/>
          </a:xfrm>
        </p:spPr>
        <p:txBody>
          <a:bodyPr/>
          <a:lstStyle>
            <a:lvl1pPr algn="l">
              <a:defRPr sz="1000">
                <a:latin typeface="Arial" panose="020B060402020202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125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slideLayout" Target="../slideLayouts/slideLayout63.xml"/><Relationship Id="rId39" Type="http://schemas.openxmlformats.org/officeDocument/2006/relationships/theme" Target="../theme/theme2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34" Type="http://schemas.openxmlformats.org/officeDocument/2006/relationships/slideLayout" Target="../slideLayouts/slideLayout71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33" Type="http://schemas.openxmlformats.org/officeDocument/2006/relationships/slideLayout" Target="../slideLayouts/slideLayout70.xml"/><Relationship Id="rId38" Type="http://schemas.openxmlformats.org/officeDocument/2006/relationships/slideLayout" Target="../slideLayouts/slideLayout75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66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32" Type="http://schemas.openxmlformats.org/officeDocument/2006/relationships/slideLayout" Target="../slideLayouts/slideLayout69.xml"/><Relationship Id="rId37" Type="http://schemas.openxmlformats.org/officeDocument/2006/relationships/slideLayout" Target="../slideLayouts/slideLayout74.xml"/><Relationship Id="rId40" Type="http://schemas.openxmlformats.org/officeDocument/2006/relationships/image" Target="../media/image1.jpeg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28" Type="http://schemas.openxmlformats.org/officeDocument/2006/relationships/slideLayout" Target="../slideLayouts/slideLayout65.xml"/><Relationship Id="rId36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31" Type="http://schemas.openxmlformats.org/officeDocument/2006/relationships/slideLayout" Target="../slideLayouts/slideLayout68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Relationship Id="rId27" Type="http://schemas.openxmlformats.org/officeDocument/2006/relationships/slideLayout" Target="../slideLayouts/slideLayout64.xml"/><Relationship Id="rId30" Type="http://schemas.openxmlformats.org/officeDocument/2006/relationships/slideLayout" Target="../slideLayouts/slideLayout67.xml"/><Relationship Id="rId35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28675" y="1260475"/>
            <a:ext cx="78581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828675" y="7938"/>
            <a:ext cx="8229600" cy="1143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1357313" y="6356350"/>
            <a:ext cx="931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24.09.2019</a:t>
            </a:fld>
            <a:endParaRPr lang="ru-RU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3"/>
          </p:nvPr>
        </p:nvSpPr>
        <p:spPr>
          <a:xfrm>
            <a:off x="228917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4"/>
          </p:nvPr>
        </p:nvSpPr>
        <p:spPr>
          <a:xfrm>
            <a:off x="828675" y="6356350"/>
            <a:ext cx="5286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544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6" r:id="rId29"/>
    <p:sldLayoutId id="2147483827" r:id="rId30"/>
    <p:sldLayoutId id="2147483828" r:id="rId31"/>
    <p:sldLayoutId id="2147483829" r:id="rId32"/>
    <p:sldLayoutId id="2147483830" r:id="rId33"/>
    <p:sldLayoutId id="2147483832" r:id="rId34"/>
    <p:sldLayoutId id="2147483833" r:id="rId35"/>
    <p:sldLayoutId id="2147483836" r:id="rId36"/>
    <p:sldLayoutId id="2147483838" r:id="rId3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cap="all">
          <a:solidFill>
            <a:srgbClr val="A51B2C"/>
          </a:solidFill>
          <a:latin typeface="Arial"/>
          <a:ea typeface="+mj-ea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rgbClr val="A51B2C"/>
          </a:solidFill>
          <a:latin typeface="Arial" charset="0"/>
          <a:cs typeface="Arial" charset="0"/>
        </a:defRPr>
      </a:lvl9pPr>
    </p:titleStyle>
    <p:bodyStyle>
      <a:lvl1pPr marL="184150" indent="-184150" algn="l" defTabSz="457200" rtl="0" eaLnBrk="1" fontAlgn="base" hangingPunct="1">
        <a:spcBef>
          <a:spcPts val="600"/>
        </a:spcBef>
        <a:spcAft>
          <a:spcPct val="0"/>
        </a:spcAft>
        <a:buClr>
          <a:srgbClr val="A51B2C"/>
        </a:buClr>
        <a:buSzPct val="100000"/>
        <a:buBlip>
          <a:blip r:embed="rId39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88900" indent="-185738" algn="l" defTabSz="457200" rtl="0" eaLnBrk="1" fontAlgn="base" hangingPunct="1">
        <a:spcBef>
          <a:spcPts val="600"/>
        </a:spcBef>
        <a:spcAft>
          <a:spcPct val="0"/>
        </a:spcAft>
        <a:buClr>
          <a:srgbClr val="616568"/>
        </a:buClr>
        <a:buSzPct val="100000"/>
        <a:buBlip>
          <a:blip r:embed="rId39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28676" y="1260477"/>
            <a:ext cx="78581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828675" y="7938"/>
            <a:ext cx="8229600" cy="114300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1357314" y="6356352"/>
            <a:ext cx="931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685800">
              <a:defRPr/>
            </a:pPr>
            <a:fld id="{6E124896-C67E-4D0E-856E-4006F711002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9/24/2019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3"/>
          </p:nvPr>
        </p:nvSpPr>
        <p:spPr>
          <a:xfrm>
            <a:off x="2289175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685800"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4"/>
          </p:nvPr>
        </p:nvSpPr>
        <p:spPr>
          <a:xfrm>
            <a:off x="828676" y="6356352"/>
            <a:ext cx="52863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AAC13920-9BCE-4707-A85D-0D2154CFA626}" type="slidenum">
              <a:rPr lang="ru-RU" altLang="en-US" smtClean="0">
                <a:cs typeface="Arial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116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  <p:sldLayoutId id="2147483857" r:id="rId18"/>
    <p:sldLayoutId id="2147483858" r:id="rId19"/>
    <p:sldLayoutId id="2147483859" r:id="rId20"/>
    <p:sldLayoutId id="2147483860" r:id="rId21"/>
    <p:sldLayoutId id="2147483861" r:id="rId22"/>
    <p:sldLayoutId id="2147483862" r:id="rId23"/>
    <p:sldLayoutId id="2147483863" r:id="rId24"/>
    <p:sldLayoutId id="2147483864" r:id="rId25"/>
    <p:sldLayoutId id="2147483865" r:id="rId26"/>
    <p:sldLayoutId id="2147483866" r:id="rId27"/>
    <p:sldLayoutId id="2147483867" r:id="rId28"/>
    <p:sldLayoutId id="2147483868" r:id="rId29"/>
    <p:sldLayoutId id="2147483870" r:id="rId30"/>
    <p:sldLayoutId id="2147483871" r:id="rId31"/>
    <p:sldLayoutId id="2147483872" r:id="rId32"/>
    <p:sldLayoutId id="2147483874" r:id="rId33"/>
    <p:sldLayoutId id="2147483875" r:id="rId34"/>
    <p:sldLayoutId id="2147483876" r:id="rId35"/>
    <p:sldLayoutId id="2147483877" r:id="rId36"/>
    <p:sldLayoutId id="2147483879" r:id="rId37"/>
    <p:sldLayoutId id="2147483880" r:id="rId38"/>
  </p:sldLayoutIdLst>
  <p:timing>
    <p:tnLst>
      <p:par>
        <p:cTn id="1" dur="indefinite" restart="never" nodeType="tmRoot"/>
      </p:par>
    </p:tnLst>
  </p:timing>
  <p:txStyles>
    <p:titleStyle>
      <a:lvl1pPr algn="l" defTabSz="342900" rtl="0" eaLnBrk="1" fontAlgn="base" hangingPunct="1">
        <a:spcBef>
          <a:spcPct val="0"/>
        </a:spcBef>
        <a:spcAft>
          <a:spcPct val="0"/>
        </a:spcAft>
        <a:defRPr sz="1800" kern="1200" cap="all">
          <a:solidFill>
            <a:srgbClr val="A51B2C"/>
          </a:solidFill>
          <a:latin typeface="Arial"/>
          <a:ea typeface="+mj-ea"/>
          <a:cs typeface="Arial"/>
        </a:defRPr>
      </a:lvl1pPr>
      <a:lvl2pPr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2pPr>
      <a:lvl3pPr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3pPr>
      <a:lvl4pPr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4pPr>
      <a:lvl5pPr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5pPr>
      <a:lvl6pPr marL="342900"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6pPr>
      <a:lvl7pPr marL="685800"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7pPr>
      <a:lvl8pPr marL="1028700"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8pPr>
      <a:lvl9pPr marL="1371600" algn="l" defTabSz="342900" rtl="0" eaLnBrk="1" fontAlgn="base" hangingPunct="1">
        <a:spcBef>
          <a:spcPct val="0"/>
        </a:spcBef>
        <a:spcAft>
          <a:spcPct val="0"/>
        </a:spcAft>
        <a:defRPr sz="1800">
          <a:solidFill>
            <a:srgbClr val="A51B2C"/>
          </a:solidFill>
          <a:latin typeface="Arial" charset="0"/>
          <a:cs typeface="Arial" charset="0"/>
        </a:defRPr>
      </a:lvl9pPr>
    </p:titleStyle>
    <p:bodyStyle>
      <a:lvl1pPr marL="138113" indent="-138113" algn="l" defTabSz="342900" rtl="0" eaLnBrk="1" fontAlgn="base" hangingPunct="1">
        <a:spcBef>
          <a:spcPts val="450"/>
        </a:spcBef>
        <a:spcAft>
          <a:spcPct val="0"/>
        </a:spcAft>
        <a:buClr>
          <a:srgbClr val="A51B2C"/>
        </a:buClr>
        <a:buSzPct val="100000"/>
        <a:buBlip>
          <a:blip r:embed="rId40"/>
        </a:buBlip>
        <a:defRPr sz="1500" kern="1200">
          <a:solidFill>
            <a:schemeClr val="tx1"/>
          </a:solidFill>
          <a:latin typeface="Arial"/>
          <a:ea typeface="+mn-ea"/>
          <a:cs typeface="Arial"/>
        </a:defRPr>
      </a:lvl1pPr>
      <a:lvl2pPr marL="66675" indent="-139304" algn="l" defTabSz="342900" rtl="0" eaLnBrk="1" fontAlgn="base" hangingPunct="1">
        <a:spcBef>
          <a:spcPts val="450"/>
        </a:spcBef>
        <a:spcAft>
          <a:spcPct val="0"/>
        </a:spcAft>
        <a:buClr>
          <a:srgbClr val="616568"/>
        </a:buClr>
        <a:buSzPct val="100000"/>
        <a:buBlip>
          <a:blip r:embed="rId40"/>
        </a:buBlip>
        <a:defRPr sz="1500" kern="1200">
          <a:solidFill>
            <a:schemeClr val="tx1"/>
          </a:solidFill>
          <a:latin typeface="Arial"/>
          <a:ea typeface="+mn-ea"/>
          <a:cs typeface="Arial"/>
        </a:defRPr>
      </a:lvl2pPr>
      <a:lvl3pPr marL="857250" indent="-171450" algn="l" defTabSz="3429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Arial" charset="0"/>
        </a:defRPr>
      </a:lvl3pPr>
      <a:lvl4pPr marL="1200150" indent="-171450" algn="l" defTabSz="3429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Arial" charset="0"/>
        </a:defRPr>
      </a:lvl4pPr>
      <a:lvl5pPr marL="1543050" indent="-171450" algn="l" defTabSz="3429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49.png"/><Relationship Id="rId21" Type="http://schemas.openxmlformats.org/officeDocument/2006/relationships/image" Target="../media/image67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2.jpeg"/><Relationship Id="rId11" Type="http://schemas.openxmlformats.org/officeDocument/2006/relationships/image" Target="../media/image57.png"/><Relationship Id="rId5" Type="http://schemas.openxmlformats.org/officeDocument/2006/relationships/image" Target="../media/image51.jpe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10" Type="http://schemas.openxmlformats.org/officeDocument/2006/relationships/image" Target="../media/image56.pn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7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1.xml"/><Relationship Id="rId4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jpe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notesSlide" Target="../notesSlides/notesSlide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1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3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2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microsoft.com/office/2007/relationships/hdphoto" Target="../media/hdphoto2.wdp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5.png"/><Relationship Id="rId5" Type="http://schemas.microsoft.com/office/2007/relationships/hdphoto" Target="../media/hdphoto1.wdp"/><Relationship Id="rId4" Type="http://schemas.openxmlformats.org/officeDocument/2006/relationships/image" Target="../media/image13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guseva26@mail.ru" TargetMode="External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32.xml"/><Relationship Id="rId4" Type="http://schemas.openxmlformats.org/officeDocument/2006/relationships/hyperlink" Target="mailto:anesnes3@med122.co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2"/>
          <p:cNvSpPr>
            <a:spLocks noGrp="1"/>
          </p:cNvSpPr>
          <p:nvPr>
            <p:ph type="ctrTitle" idx="4294967295"/>
          </p:nvPr>
        </p:nvSpPr>
        <p:spPr>
          <a:xfrm>
            <a:off x="395536" y="958086"/>
            <a:ext cx="8423724" cy="3046978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  <a:t>Сосудистый доступ.</a:t>
            </a:r>
            <a:b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  <a:t>особенности работы и ухода </a:t>
            </a:r>
            <a:b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  <a:t>за порт-системами.</a:t>
            </a:r>
            <a:b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+mn-lt"/>
                <a:ea typeface="Arial Unicode MS" pitchFamily="34" charset="-128"/>
                <a:cs typeface="Times New Roman" panose="02020603050405020304" pitchFamily="18" charset="0"/>
              </a:rPr>
              <a:t>современные аспекты проведения химиотерапии</a:t>
            </a:r>
            <a:endParaRPr lang="en-US" sz="3600" b="1" i="1" dirty="0">
              <a:latin typeface="+mn-lt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4695590"/>
            <a:ext cx="1870997" cy="11816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5225392"/>
            <a:ext cx="8424936" cy="163260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defTabSz="457200" fontAlgn="base">
              <a:spcAft>
                <a:spcPct val="0"/>
              </a:spcAft>
              <a:buClr>
                <a:srgbClr val="A51B2C"/>
              </a:buClr>
              <a:buSzPct val="100000"/>
            </a:pPr>
            <a:r>
              <a:rPr lang="ru-RU" sz="2400" b="1" i="1" dirty="0" smtClean="0">
                <a:solidFill>
                  <a:srgbClr val="A51B2C"/>
                </a:solidFill>
                <a:latin typeface="Arial"/>
                <a:ea typeface="+mj-ea"/>
                <a:cs typeface="Arial"/>
              </a:rPr>
              <a:t>И.А. Гусева, </a:t>
            </a:r>
          </a:p>
          <a:p>
            <a:pPr defTabSz="457200" fontAlgn="base">
              <a:spcAft>
                <a:spcPct val="0"/>
              </a:spcAft>
              <a:buClr>
                <a:srgbClr val="A51B2C"/>
              </a:buClr>
              <a:buSzPct val="100000"/>
            </a:pPr>
            <a:r>
              <a:rPr lang="ru-RU" sz="2400" b="1" i="1" dirty="0" smtClean="0">
                <a:solidFill>
                  <a:srgbClr val="A51B2C"/>
                </a:solidFill>
                <a:latin typeface="Arial"/>
                <a:ea typeface="+mj-ea"/>
                <a:cs typeface="Arial"/>
              </a:rPr>
              <a:t>старшая медицинская сестра отделения анестезиологии и реанимации ФГБУЗ «КБ № 122 им. Л.Г. Соколова» ФМБА России, г. Санкт-Петербург</a:t>
            </a:r>
            <a:endParaRPr lang="ru-RU" sz="2400" b="1" i="1" dirty="0">
              <a:solidFill>
                <a:srgbClr val="A51B2C"/>
              </a:solidFill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937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3354135"/>
            <a:ext cx="3190131" cy="34592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28358"/>
            <a:ext cx="8229600" cy="7523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Мембрана порт-системы</a:t>
            </a:r>
            <a:endParaRPr lang="ru-RU" sz="36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1131119"/>
            <a:ext cx="8878763" cy="251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861048"/>
            <a:ext cx="3600080" cy="2409653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7821" y="4556521"/>
            <a:ext cx="4016427" cy="182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1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2"/>
          <p:cNvSpPr txBox="1">
            <a:spLocks/>
          </p:cNvSpPr>
          <p:nvPr/>
        </p:nvSpPr>
        <p:spPr>
          <a:xfrm>
            <a:off x="641882" y="188640"/>
            <a:ext cx="8106582" cy="68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МАНИПУЛЯЦИЯ ДОЛЖНА БЫТЬ ПРОДУМАНА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303" y="1268760"/>
            <a:ext cx="4915322" cy="365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2625" y="1574313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1273" y="4901545"/>
            <a:ext cx="2539549" cy="190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432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773832"/>
            <a:ext cx="8928992" cy="1143000"/>
          </a:xfrm>
        </p:spPr>
        <p:txBody>
          <a:bodyPr>
            <a:noAutofit/>
          </a:bodyPr>
          <a:lstStyle/>
          <a:p>
            <a:pPr algn="ctr"/>
            <a:r>
              <a:rPr lang="ru-RU" sz="3100" b="1" dirty="0">
                <a:solidFill>
                  <a:schemeClr val="tx1"/>
                </a:solidFill>
              </a:rPr>
              <a:t>Перед установкой иглы необходимо надеть медицинскую маску </a:t>
            </a:r>
            <a:r>
              <a:rPr lang="ru-RU" sz="3100" b="1" dirty="0" smtClean="0">
                <a:solidFill>
                  <a:schemeClr val="tx1"/>
                </a:solidFill>
              </a:rPr>
              <a:t>предотвращения </a:t>
            </a:r>
            <a:r>
              <a:rPr lang="ru-RU" sz="3100" b="1" dirty="0">
                <a:solidFill>
                  <a:schemeClr val="tx1"/>
                </a:solidFill>
              </a:rPr>
              <a:t>контаминации обработанного инъекционного поля</a:t>
            </a:r>
          </a:p>
        </p:txBody>
      </p:sp>
      <p:pic>
        <p:nvPicPr>
          <p:cNvPr id="14338" name="Picture 2" descr="https://i.ytimg.com/vi/vszY9i-sWzQ/hq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852937"/>
            <a:ext cx="4411160" cy="330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.ytimg.com/vi/3CXnZQHxW5s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846662"/>
            <a:ext cx="4440185" cy="330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50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s://tat-pm.com/upload/images/%D1%80%D0%BE%D0%BC%D0%B0%D0%BD/2fdd916b714cd3f5de720c75d9d5ce8d%20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916831"/>
            <a:ext cx="4139952" cy="389642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13792"/>
            <a:ext cx="8496944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ВАЖНЫЕ ЭТАПЫ манипуляции: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обработка рук  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ПРИМЕНЕНИЕ ПЕРЧАТОК 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6844" y="3212975"/>
            <a:ext cx="4555636" cy="3178131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rnd">
            <a:solidFill>
              <a:schemeClr val="tx2">
                <a:lumMod val="60000"/>
                <a:lumOff val="40000"/>
              </a:schemeClr>
            </a:solidFill>
            <a:rou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0872" y="44624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Выбор медицинских перчаток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260475"/>
            <a:ext cx="8784976" cy="540888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800" dirty="0" smtClean="0"/>
              <a:t>При выполнении в/к, п/к, и в/м инъекций, </a:t>
            </a:r>
            <a:r>
              <a:rPr lang="ru-RU" sz="2800" u="sng" dirty="0" smtClean="0"/>
              <a:t>при работе с имплантированными портами сосудистых устройств</a:t>
            </a:r>
            <a:r>
              <a:rPr lang="ru-RU" sz="2800" dirty="0" smtClean="0"/>
              <a:t>, заборе </a:t>
            </a:r>
            <a:r>
              <a:rPr lang="ru-RU" sz="2800" dirty="0" err="1" smtClean="0"/>
              <a:t>каппилярной</a:t>
            </a:r>
            <a:r>
              <a:rPr lang="ru-RU" sz="2800" dirty="0" smtClean="0"/>
              <a:t> крови, </a:t>
            </a:r>
            <a:r>
              <a:rPr lang="ru-RU" sz="2800" u="sng" dirty="0" smtClean="0"/>
              <a:t>катетеризации периферических вен, заборе крови из периферических вен и введении лекарственных </a:t>
            </a:r>
            <a:r>
              <a:rPr lang="ru-RU" sz="2800" u="sng" dirty="0" err="1" smtClean="0"/>
              <a:t>перепаратов</a:t>
            </a:r>
            <a:r>
              <a:rPr lang="ru-RU" sz="2800" u="sng" dirty="0" smtClean="0"/>
              <a:t> в периферические вены</a:t>
            </a:r>
            <a:r>
              <a:rPr lang="ru-RU" sz="2800" dirty="0" smtClean="0"/>
              <a:t>…. Используются нестерильные диагностические перчатки.</a:t>
            </a:r>
          </a:p>
          <a:p>
            <a:pPr>
              <a:lnSpc>
                <a:spcPct val="110000"/>
              </a:lnSpc>
            </a:pPr>
            <a:endParaRPr lang="ru-RU" sz="2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ru-RU" sz="2800" dirty="0"/>
              <a:t>При введении стерильного устройства в стерильные полости организма, постановке центрального сосудистого катетера, замене повязки и других манипуляциях с ним…. Следует использовать стерильные диагностические или хирургические перчатки</a:t>
            </a:r>
          </a:p>
          <a:p>
            <a:pPr marL="0" indent="0">
              <a:lnSpc>
                <a:spcPct val="110000"/>
              </a:lnSpc>
              <a:buNone/>
            </a:pPr>
            <a:endParaRPr lang="ru-RU" sz="2800" dirty="0" smtClean="0"/>
          </a:p>
          <a:p>
            <a:pPr>
              <a:lnSpc>
                <a:spcPct val="110000"/>
              </a:lnSpc>
            </a:pPr>
            <a:r>
              <a:rPr lang="ru-RU" dirty="0" smtClean="0"/>
              <a:t>П 4.4 ( </a:t>
            </a:r>
            <a:r>
              <a:rPr lang="ru-RU" dirty="0" err="1" smtClean="0"/>
              <a:t>стр</a:t>
            </a:r>
            <a:r>
              <a:rPr lang="ru-RU" dirty="0" smtClean="0"/>
              <a:t> 7)  МР3.5.1.0113-16 Использование перчаток для профилактики ИСМП.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86588" y="1167771"/>
            <a:ext cx="1533284" cy="1123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954" y="1174189"/>
            <a:ext cx="1584110" cy="10971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89052">
            <a:off x="1914464" y="2426440"/>
            <a:ext cx="384088" cy="1232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060" y="2540570"/>
            <a:ext cx="688061" cy="1034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0846" y="2593679"/>
            <a:ext cx="1036320" cy="914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86212" y="2488462"/>
            <a:ext cx="670469" cy="10078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6949" y="2517769"/>
            <a:ext cx="1206604" cy="99519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7434" y="2671210"/>
            <a:ext cx="976497" cy="75933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6298" y="2515255"/>
            <a:ext cx="1210077" cy="9408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589188" y="3826067"/>
            <a:ext cx="1582832" cy="11607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273054" y="3802169"/>
            <a:ext cx="1669424" cy="11846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137383" y="3780641"/>
            <a:ext cx="1610669" cy="12061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24743" y="5132223"/>
            <a:ext cx="1698985" cy="14773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39954" y="5113216"/>
            <a:ext cx="1655982" cy="14773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4306615" y="5113216"/>
            <a:ext cx="1633537" cy="1477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01670" y="1137805"/>
            <a:ext cx="1526300" cy="1123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899070" y="3837639"/>
            <a:ext cx="1589084" cy="1123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246954" y="1145407"/>
            <a:ext cx="1629302" cy="1123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226596" y="2605471"/>
            <a:ext cx="1379327" cy="890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16632"/>
            <a:ext cx="8834437" cy="7493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УСТАНОВКА ИГЛЫ В ПОРТ-СИСТЕМУ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250088" y="3780641"/>
            <a:ext cx="1548518" cy="11461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6433494" y="5113216"/>
            <a:ext cx="1738906" cy="1458321"/>
          </a:xfrm>
          <a:prstGeom prst="rect">
            <a:avLst/>
          </a:prstGeom>
        </p:spPr>
      </p:pic>
      <p:sp>
        <p:nvSpPr>
          <p:cNvPr id="26" name="Стрелка вправо 25"/>
          <p:cNvSpPr/>
          <p:nvPr/>
        </p:nvSpPr>
        <p:spPr>
          <a:xfrm rot="18614010">
            <a:off x="1836440" y="4334740"/>
            <a:ext cx="795869" cy="221609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994828" y="1174189"/>
            <a:ext cx="1681628" cy="109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2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80" y="980728"/>
            <a:ext cx="3999735" cy="250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69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5777124" cy="252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71" name="TextBox 6"/>
          <p:cNvSpPr txBox="1">
            <a:spLocks noChangeArrowheads="1"/>
          </p:cNvSpPr>
          <p:nvPr/>
        </p:nvSpPr>
        <p:spPr bwMode="auto">
          <a:xfrm>
            <a:off x="1046112" y="159604"/>
            <a:ext cx="71262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800" b="1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altLang="ru-RU" sz="3800" b="1" dirty="0" smtClean="0">
                <a:solidFill>
                  <a:srgbClr val="000000"/>
                </a:solidFill>
              </a:rPr>
              <a:t>ВВЕДЕНИЕ ИГЛЫ</a:t>
            </a:r>
            <a:endParaRPr lang="ru-RU" altLang="ru-RU" sz="3800" b="1" dirty="0">
              <a:solidFill>
                <a:srgbClr val="000000"/>
              </a:solidFill>
            </a:endParaRPr>
          </a:p>
        </p:txBody>
      </p:sp>
      <p:pic>
        <p:nvPicPr>
          <p:cNvPr id="139272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8580" y="997617"/>
            <a:ext cx="3984565" cy="250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4301713"/>
            <a:ext cx="2228093" cy="2155634"/>
          </a:xfrm>
          <a:prstGeom prst="rect">
            <a:avLst/>
          </a:prstGeom>
        </p:spPr>
      </p:pic>
      <p:sp>
        <p:nvSpPr>
          <p:cNvPr id="4" name="Умножение 3"/>
          <p:cNvSpPr/>
          <p:nvPr/>
        </p:nvSpPr>
        <p:spPr>
          <a:xfrm>
            <a:off x="7308304" y="4221088"/>
            <a:ext cx="1185763" cy="1049799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7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r 9"/>
          <p:cNvGrpSpPr>
            <a:grpSpLocks/>
          </p:cNvGrpSpPr>
          <p:nvPr/>
        </p:nvGrpSpPr>
        <p:grpSpPr bwMode="auto">
          <a:xfrm>
            <a:off x="971600" y="896498"/>
            <a:ext cx="7169724" cy="4413281"/>
            <a:chOff x="270644" y="-368457"/>
            <a:chExt cx="8792220" cy="6774235"/>
          </a:xfrm>
        </p:grpSpPr>
        <p:grpSp>
          <p:nvGrpSpPr>
            <p:cNvPr id="3" name="Grouper 10"/>
            <p:cNvGrpSpPr>
              <a:grpSpLocks/>
            </p:cNvGrpSpPr>
            <p:nvPr/>
          </p:nvGrpSpPr>
          <p:grpSpPr bwMode="auto">
            <a:xfrm>
              <a:off x="270644" y="-368457"/>
              <a:ext cx="8784976" cy="6774235"/>
              <a:chOff x="270644" y="-368457"/>
              <a:chExt cx="8784976" cy="6774235"/>
            </a:xfrm>
          </p:grpSpPr>
          <p:pic>
            <p:nvPicPr>
              <p:cNvPr id="53253" name="Picture 2" descr="игла в порте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0644" y="1178960"/>
                <a:ext cx="8784976" cy="5226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>
                <a:off x="270644" y="-368457"/>
                <a:ext cx="3525000" cy="14645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eaLnBrk="1" hangingPunct="1"/>
                <a:r>
                  <a:rPr lang="ru-RU" altLang="ru-RU" sz="2800" b="1" dirty="0" smtClean="0">
                    <a:solidFill>
                      <a:srgbClr val="CC3300"/>
                    </a:solidFill>
                    <a:latin typeface="+mn-lt"/>
                  </a:rPr>
                  <a:t>ОБЫЧНАЯ ИГЛА</a:t>
                </a:r>
              </a:p>
              <a:p>
                <a:pPr eaLnBrk="1" hangingPunct="1"/>
                <a:r>
                  <a:rPr lang="ru-RU" altLang="ru-RU" sz="2800" b="1" dirty="0" smtClean="0">
                    <a:solidFill>
                      <a:srgbClr val="CC3300"/>
                    </a:solidFill>
                    <a:latin typeface="+mn-lt"/>
                  </a:rPr>
                  <a:t>ДЛЯ  ИНЪЕКЦИЙ</a:t>
                </a:r>
                <a:endParaRPr lang="ru-RU" altLang="ru-RU" sz="2800" b="1" dirty="0">
                  <a:solidFill>
                    <a:srgbClr val="CC3300"/>
                  </a:solidFill>
                  <a:latin typeface="+mn-lt"/>
                </a:endParaRPr>
              </a:p>
            </p:txBody>
          </p:sp>
        </p:grp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5268240" y="-257927"/>
              <a:ext cx="3794624" cy="1464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eaLnBrk="1" hangingPunct="1"/>
              <a:r>
                <a:rPr lang="ru-RU" altLang="ru-RU" sz="2800" b="1" dirty="0" smtClean="0">
                  <a:solidFill>
                    <a:srgbClr val="CC3300"/>
                  </a:solidFill>
                  <a:latin typeface="+mn-lt"/>
                </a:rPr>
                <a:t>НЕРЕЖУЩАЯ ИГЛА</a:t>
              </a:r>
            </a:p>
            <a:p>
              <a:pPr algn="ctr" eaLnBrk="1" hangingPunct="1"/>
              <a:r>
                <a:rPr lang="ru-RU" altLang="ru-RU" sz="2800" b="1" dirty="0" smtClean="0">
                  <a:solidFill>
                    <a:srgbClr val="CC3300"/>
                  </a:solidFill>
                  <a:latin typeface="+mn-lt"/>
                </a:rPr>
                <a:t> ГУБЕРА</a:t>
              </a:r>
              <a:endParaRPr lang="ru-RU" altLang="ru-RU" sz="2800" b="1" dirty="0">
                <a:solidFill>
                  <a:srgbClr val="CC3300"/>
                </a:solidFill>
                <a:latin typeface="+mn-lt"/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18864" y="39234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игла </a:t>
            </a:r>
            <a:r>
              <a:rPr lang="ru-RU" sz="3600" b="1" dirty="0" err="1" smtClean="0">
                <a:solidFill>
                  <a:schemeClr val="tx1"/>
                </a:solidFill>
              </a:rPr>
              <a:t>Губера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5296" y="5072962"/>
            <a:ext cx="3816424" cy="174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180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5"/>
          <p:cNvSpPr>
            <a:spLocks noGrp="1"/>
          </p:cNvSpPr>
          <p:nvPr>
            <p:ph type="title"/>
          </p:nvPr>
        </p:nvSpPr>
        <p:spPr>
          <a:xfrm>
            <a:off x="251520" y="159420"/>
            <a:ext cx="8928992" cy="7493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Выбор размера иглы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252613"/>
              </p:ext>
            </p:extLst>
          </p:nvPr>
        </p:nvGraphicFramePr>
        <p:xfrm>
          <a:off x="285721" y="1710748"/>
          <a:ext cx="8572560" cy="4670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003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1464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52671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r>
                        <a:rPr lang="en-US" sz="4000" dirty="0" smtClean="0">
                          <a:solidFill>
                            <a:schemeClr val="tx1"/>
                          </a:solidFill>
                        </a:rPr>
                        <a:t> G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8868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r>
                        <a:rPr lang="ru-RU" sz="4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4000" dirty="0" smtClean="0">
                          <a:solidFill>
                            <a:schemeClr val="tx1"/>
                          </a:solidFill>
                        </a:rPr>
                        <a:t>G</a:t>
                      </a:r>
                      <a:endParaRPr lang="ru-RU" sz="4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31577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Переливание</a:t>
                      </a:r>
                      <a:r>
                        <a:rPr lang="ru-RU" sz="2400" b="1" i="0" baseline="0" dirty="0" smtClean="0"/>
                        <a:t> крови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Химиотерапия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Химиотерапия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7588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Парентеральное</a:t>
                      </a:r>
                      <a:r>
                        <a:rPr lang="ru-RU" sz="2400" b="1" i="0" baseline="0" dirty="0" smtClean="0"/>
                        <a:t> питание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Антибактериальная</a:t>
                      </a:r>
                    </a:p>
                    <a:p>
                      <a:pPr algn="ctr"/>
                      <a:r>
                        <a:rPr lang="ru-RU" sz="2400" b="1" i="0" dirty="0" smtClean="0"/>
                        <a:t>терапия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Промывание </a:t>
                      </a:r>
                    </a:p>
                    <a:p>
                      <a:pPr algn="ctr"/>
                      <a:r>
                        <a:rPr lang="ru-RU" sz="2400" b="1" i="0" dirty="0" smtClean="0"/>
                        <a:t>порт-системы, введение кристаллоидов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31852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Введение растворов с высокой вязкостью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/>
                        <a:t>Инфузия растворов  средней вязкости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err="1" smtClean="0"/>
                        <a:t>Порт-системы</a:t>
                      </a:r>
                      <a:r>
                        <a:rPr lang="ru-RU" sz="2400" b="1" i="0" baseline="0" dirty="0" smtClean="0"/>
                        <a:t> малых размеров</a:t>
                      </a:r>
                      <a:endParaRPr lang="ru-RU" sz="2400" b="1" i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4473" name="Прямоугольник 3"/>
          <p:cNvSpPr>
            <a:spLocks noChangeArrowheads="1"/>
          </p:cNvSpPr>
          <p:nvPr/>
        </p:nvSpPr>
        <p:spPr bwMode="auto">
          <a:xfrm>
            <a:off x="3347864" y="980728"/>
            <a:ext cx="27306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Диаметр иглы</a:t>
            </a:r>
          </a:p>
        </p:txBody>
      </p:sp>
    </p:spTree>
    <p:extLst>
      <p:ext uri="{BB962C8B-B14F-4D97-AF65-F5344CB8AC3E}">
        <p14:creationId xmlns:p14="http://schemas.microsoft.com/office/powerpoint/2010/main" val="330594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755576" y="1036092"/>
            <a:ext cx="5578675" cy="5207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b="1" dirty="0" smtClean="0">
                <a:solidFill>
                  <a:srgbClr val="C00000"/>
                </a:solidFill>
              </a:rPr>
              <a:t>Выбор размера игл</a:t>
            </a:r>
          </a:p>
        </p:txBody>
      </p:sp>
      <p:pic>
        <p:nvPicPr>
          <p:cNvPr id="10547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b="18619"/>
          <a:stretch>
            <a:fillRect/>
          </a:stretch>
        </p:blipFill>
        <p:spPr bwMode="auto">
          <a:xfrm>
            <a:off x="6948264" y="836712"/>
            <a:ext cx="2088232" cy="143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85720" y="1700808"/>
            <a:ext cx="85725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32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38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мм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Очень полный пациент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	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Глубоко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расположенные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порты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25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32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мм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Стандартно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расположенные порты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 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Полный пациент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25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мм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Стандартно и не глубоко расположенные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		порты 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Пациенты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 обычным телосложением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мм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B482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малых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порт-систем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62050" algn="l"/>
              </a:tabLst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Wingdings" pitchFamily="2" charset="2"/>
              </a:rPr>
              <a:t>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Худые или истощенные пациенты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504056" y="188640"/>
            <a:ext cx="8532440" cy="554057"/>
          </a:xfrm>
          <a:prstGeom prst="rect">
            <a:avLst/>
          </a:prstGeom>
          <a:effectLst/>
        </p:spPr>
        <p:txBody>
          <a:bodyPr lIns="0" tIns="0" rIns="0" bIns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ИГЛЫ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SURECAN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SAFETY II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366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1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4848" y="195486"/>
            <a:ext cx="82296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 ПРОВЕДЕНИЯ ХИМИОТЕРАПИИ</a:t>
            </a:r>
            <a:endParaRPr lang="en-US" altLang="ru-RU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139952" y="2292785"/>
            <a:ext cx="4680520" cy="1280231"/>
          </a:xfrm>
        </p:spPr>
        <p:txBody>
          <a:bodyPr/>
          <a:lstStyle/>
          <a:p>
            <a:r>
              <a:rPr lang="ru-RU" sz="2300" dirty="0" smtClean="0"/>
              <a:t>ПЕРИФЕРИЧЕСКИЕ ВЕНЫ</a:t>
            </a:r>
          </a:p>
          <a:p>
            <a:r>
              <a:rPr lang="ru-RU" sz="2300" dirty="0" smtClean="0"/>
              <a:t>ЦЕНТРАЛЬНЫЙ СОСУДИСТЫЙ ДОСТУП</a:t>
            </a:r>
            <a:endParaRPr lang="ru-RU" sz="2300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215644" y="1313254"/>
            <a:ext cx="3486362" cy="865571"/>
          </a:xfrm>
          <a:prstGeom prst="rightArrow">
            <a:avLst/>
          </a:prstGeom>
          <a:ln w="762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>
                <a:ln w="0"/>
                <a:solidFill>
                  <a:schemeClr val="tx1"/>
                </a:solidFill>
              </a:rPr>
              <a:t>НАЗНАЧЕНИЕ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2860" y="2007279"/>
            <a:ext cx="2627323" cy="175242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65947" y="1052736"/>
            <a:ext cx="3982389" cy="1259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5644" y="3665200"/>
            <a:ext cx="3609130" cy="10881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7544" y="4578812"/>
            <a:ext cx="2356833" cy="15255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39952" y="3506341"/>
            <a:ext cx="4492531" cy="1247038"/>
          </a:xfrm>
          <a:prstGeom prst="rect">
            <a:avLst/>
          </a:prstGeom>
        </p:spPr>
      </p:pic>
      <p:sp>
        <p:nvSpPr>
          <p:cNvPr id="12" name="Объект 8"/>
          <p:cNvSpPr txBox="1">
            <a:spLocks/>
          </p:cNvSpPr>
          <p:nvPr/>
        </p:nvSpPr>
        <p:spPr bwMode="auto">
          <a:xfrm>
            <a:off x="4046556" y="4712399"/>
            <a:ext cx="4629900" cy="102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300" dirty="0">
                <a:latin typeface="Arial" pitchFamily="34" charset="0"/>
                <a:cs typeface="Arial" pitchFamily="34" charset="0"/>
              </a:rPr>
              <a:t>СТАЦИОНАРНОЕ ЛЕЧЕНИЕ</a:t>
            </a:r>
          </a:p>
          <a:p>
            <a:r>
              <a:rPr lang="ru-RU" sz="2300" dirty="0">
                <a:latin typeface="Arial" pitchFamily="34" charset="0"/>
                <a:cs typeface="Arial" pitchFamily="34" charset="0"/>
              </a:rPr>
              <a:t>АМБУЛАТОРНОЕ ЛИЧЕНИЕ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020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64" name="Picture 10" descr="Surecan Straight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73075" y="2060848"/>
            <a:ext cx="1491494" cy="796550"/>
          </a:xfrm>
        </p:spPr>
      </p:pic>
      <p:sp>
        <p:nvSpPr>
          <p:cNvPr id="12493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0" y="6548438"/>
            <a:ext cx="1511300" cy="1444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22EAB1-3799-44E0-A7FC-298C32C37C94}" type="slidenum">
              <a:rPr kumimoji="0" lang="de-DE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altLang="ru-RU" sz="800" b="0" i="0" u="none" strike="noStrike" kern="1200" cap="none" spc="0" normalizeH="0" baseline="0" noProof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4965" name="Picture 16" descr="Surecan Angled jaun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135313"/>
            <a:ext cx="1493838" cy="798512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35242" y="865559"/>
          <a:ext cx="9001254" cy="59626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82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122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122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848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35249"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Тип иглы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 marT="45716" marB="45716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Образец</a:t>
                      </a:r>
                    </a:p>
                    <a:p>
                      <a:pPr algn="ctr"/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marT="45716" marB="45716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Назначение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 marT="45716" marB="45716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</a:rPr>
                        <a:t>Время использования</a:t>
                      </a:r>
                      <a:endParaRPr lang="ru-RU" sz="2000" dirty="0">
                        <a:solidFill>
                          <a:schemeClr val="bg1"/>
                        </a:solidFill>
                      </a:endParaRPr>
                    </a:p>
                  </a:txBody>
                  <a:tcPr marT="45716" marB="45716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3553"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Игла </a:t>
                      </a:r>
                      <a:r>
                        <a:rPr lang="en-US" sz="2000" b="1" dirty="0" err="1" smtClean="0"/>
                        <a:t>Surecan</a:t>
                      </a:r>
                      <a:r>
                        <a:rPr lang="en-US" sz="2000" b="1" dirty="0" smtClean="0"/>
                        <a:t> </a:t>
                      </a:r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прямая</a:t>
                      </a:r>
                      <a:endParaRPr lang="ru-RU" sz="20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/>
                        <a:t>Болюсные</a:t>
                      </a:r>
                      <a:r>
                        <a:rPr lang="ru-RU" sz="1600" b="1" dirty="0" smtClean="0"/>
                        <a:t> инъекции и промывание </a:t>
                      </a:r>
                      <a:r>
                        <a:rPr lang="ru-RU" sz="1600" b="1" dirty="0" err="1" smtClean="0"/>
                        <a:t>порт-систем</a:t>
                      </a:r>
                      <a:endParaRPr lang="ru-RU" sz="16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i="1" dirty="0" smtClean="0"/>
                    </a:p>
                    <a:p>
                      <a:pPr algn="ctr"/>
                      <a:r>
                        <a:rPr lang="ru-RU" sz="1600" b="1" i="1" dirty="0" err="1" smtClean="0"/>
                        <a:t>Болюсные</a:t>
                      </a:r>
                      <a:r>
                        <a:rPr lang="ru-RU" sz="1600" b="1" i="1" dirty="0" smtClean="0"/>
                        <a:t> инъекции</a:t>
                      </a:r>
                      <a:endParaRPr lang="ru-RU" sz="1600" b="1" i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044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Игла </a:t>
                      </a:r>
                      <a:r>
                        <a:rPr lang="en-US" sz="2000" b="1" dirty="0" err="1" smtClean="0"/>
                        <a:t>Surecan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ru-RU" sz="2000" b="1" dirty="0" smtClean="0"/>
                        <a:t>изогнутая</a:t>
                      </a:r>
                    </a:p>
                    <a:p>
                      <a:endParaRPr lang="ru-RU" sz="20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 smtClean="0"/>
                    </a:p>
                    <a:p>
                      <a:pPr algn="ctr"/>
                      <a:r>
                        <a:rPr lang="ru-RU" sz="1600" b="1" dirty="0" smtClean="0"/>
                        <a:t>Короткий срок использования</a:t>
                      </a:r>
                      <a:endParaRPr lang="ru-RU" sz="16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/>
                        <a:t>Менее 24 часов при</a:t>
                      </a:r>
                      <a:r>
                        <a:rPr lang="ru-RU" sz="1600" b="1" i="1" baseline="0" dirty="0" smtClean="0"/>
                        <a:t> непрерывной </a:t>
                      </a:r>
                      <a:r>
                        <a:rPr lang="ru-RU" sz="1600" b="1" i="1" baseline="0" dirty="0" err="1" smtClean="0"/>
                        <a:t>инфузии</a:t>
                      </a:r>
                      <a:endParaRPr lang="ru-RU" sz="1600" b="1" i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714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Игла </a:t>
                      </a:r>
                      <a:r>
                        <a:rPr lang="en-US" sz="2000" b="1" dirty="0" err="1" smtClean="0"/>
                        <a:t>Surecan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ru-RU" sz="2000" b="1" dirty="0" smtClean="0"/>
                        <a:t> «бабочка» с/без</a:t>
                      </a:r>
                    </a:p>
                    <a:p>
                      <a:pPr algn="ctr"/>
                      <a:r>
                        <a:rPr lang="ru-RU" sz="2000" b="1" dirty="0" smtClean="0"/>
                        <a:t> </a:t>
                      </a:r>
                      <a:r>
                        <a:rPr lang="en-US" sz="2000" b="1" dirty="0" smtClean="0"/>
                        <a:t>Y</a:t>
                      </a:r>
                      <a:r>
                        <a:rPr lang="ru-RU" sz="2000" b="1" dirty="0" smtClean="0"/>
                        <a:t>-</a:t>
                      </a:r>
                      <a:r>
                        <a:rPr lang="ru-RU" sz="2000" b="1" dirty="0" err="1" smtClean="0"/>
                        <a:t>коннетора</a:t>
                      </a:r>
                      <a:endParaRPr lang="ru-RU" sz="20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 smtClean="0"/>
                    </a:p>
                    <a:p>
                      <a:pPr algn="ctr"/>
                      <a:r>
                        <a:rPr lang="ru-RU" sz="1600" b="1" dirty="0" smtClean="0"/>
                        <a:t>Для инфузий средней продолжительности и длительных</a:t>
                      </a:r>
                      <a:endParaRPr lang="ru-RU" sz="16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/>
                        <a:t>Максимальный срок 3-5 дней при непрерывной </a:t>
                      </a:r>
                      <a:r>
                        <a:rPr lang="ru-RU" sz="1600" b="1" i="1" dirty="0" err="1" smtClean="0"/>
                        <a:t>инфузии</a:t>
                      </a:r>
                      <a:endParaRPr lang="ru-RU" sz="1600" b="1" i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21174"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en-US" sz="2000" b="1" dirty="0" err="1" smtClean="0"/>
                        <a:t>Surecan</a:t>
                      </a:r>
                      <a:r>
                        <a:rPr lang="en-US" sz="2000" b="1" dirty="0" smtClean="0"/>
                        <a:t> Safety</a:t>
                      </a:r>
                      <a:r>
                        <a:rPr lang="en-US" sz="2000" b="1" baseline="0" dirty="0" smtClean="0"/>
                        <a:t> II </a:t>
                      </a:r>
                      <a:r>
                        <a:rPr lang="ru-RU" sz="2000" b="1" baseline="0" dirty="0" smtClean="0"/>
                        <a:t>с/без </a:t>
                      </a:r>
                      <a:r>
                        <a:rPr lang="en-US" sz="2000" b="1" baseline="0" dirty="0" err="1" smtClean="0"/>
                        <a:t>Ultraslite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ru-RU" sz="2000" b="1" baseline="0" dirty="0" err="1" smtClean="0"/>
                        <a:t>коннектора</a:t>
                      </a:r>
                      <a:endParaRPr lang="ru-RU" sz="20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Для инфузий средней продолжительности и длительных</a:t>
                      </a:r>
                    </a:p>
                    <a:p>
                      <a:pPr algn="ctr"/>
                      <a:endParaRPr lang="ru-RU" sz="1400" b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/>
                        <a:t>Максимальный срок 7</a:t>
                      </a:r>
                      <a:r>
                        <a:rPr lang="en-US" sz="1600" b="1" i="1" dirty="0" smtClean="0"/>
                        <a:t> </a:t>
                      </a:r>
                      <a:r>
                        <a:rPr lang="ru-RU" sz="1600" b="1" i="1" dirty="0" smtClean="0"/>
                        <a:t>дней</a:t>
                      </a:r>
                    </a:p>
                    <a:p>
                      <a:pPr algn="ctr"/>
                      <a:endParaRPr lang="ru-RU" sz="1600" b="1" i="1" dirty="0"/>
                    </a:p>
                  </a:txBody>
                  <a:tcPr marT="45716" marB="45716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239" name="TextBox 7"/>
          <p:cNvSpPr txBox="1">
            <a:spLocks noChangeArrowheads="1"/>
          </p:cNvSpPr>
          <p:nvPr/>
        </p:nvSpPr>
        <p:spPr bwMode="auto">
          <a:xfrm>
            <a:off x="251520" y="44624"/>
            <a:ext cx="8784976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ПОДБОР ИГЛ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SURECAN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ЗАВИСИМОСТИ ОТ ДЛИТЕЛЬНОСТИ ИНФУЗИИ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496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0224" y="5609556"/>
            <a:ext cx="1696955" cy="95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67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0224" y="4358328"/>
            <a:ext cx="1687532" cy="87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0224" y="3032382"/>
            <a:ext cx="1772505" cy="10043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0224" y="1966031"/>
            <a:ext cx="1772506" cy="84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26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дзаголовок 2"/>
          <p:cNvSpPr txBox="1">
            <a:spLocks/>
          </p:cNvSpPr>
          <p:nvPr/>
        </p:nvSpPr>
        <p:spPr>
          <a:xfrm>
            <a:off x="571472" y="295328"/>
            <a:ext cx="8106582" cy="68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ФИКСАЦИЯ ИГЛЫ В ПОРТ-СИСТЕМЕ</a:t>
            </a:r>
          </a:p>
        </p:txBody>
      </p:sp>
      <p:pic>
        <p:nvPicPr>
          <p:cNvPr id="48130" name="Picture 2" descr="http://www.centurionmp.com/media/51177-SV254UDT-implanted-po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4146" y="980728"/>
            <a:ext cx="4263878" cy="2743680"/>
          </a:xfrm>
          <a:prstGeom prst="rect">
            <a:avLst/>
          </a:prstGeom>
          <a:noFill/>
        </p:spPr>
      </p:pic>
      <p:pic>
        <p:nvPicPr>
          <p:cNvPr id="48132" name="Picture 4" descr="http://www.serdechno.ru/wp-content/uploads/2017/05/%D0%BA%D0%B0%D1%82%D0%B5%D1%82%D0%B5%D1%803-300x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5903" y="980728"/>
            <a:ext cx="3674569" cy="2743680"/>
          </a:xfrm>
          <a:prstGeom prst="rect">
            <a:avLst/>
          </a:prstGeom>
          <a:noFill/>
        </p:spPr>
      </p:pic>
      <p:pic>
        <p:nvPicPr>
          <p:cNvPr id="48134" name="Picture 6" descr="https://otvet.imgsmail.ru/download/42258017_ef91ae49f83f54cee45d1401cf1ee734_8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1688" y="3916533"/>
            <a:ext cx="4670552" cy="28023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324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116632"/>
            <a:ext cx="8229600" cy="89029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Ошибки при фиксации иглы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75106" name="Picture 2" descr="http://4.bp.blogspot.com/-XCUnsrzOk60/Tfe0l7mzLzI/AAAAAAAADWI/tp09BJv8Luw/s1600/Malkiewicz+Judy+Bard+Power+Port++Harmony+Surgery+Center+June+13+2011+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4" y="1170757"/>
            <a:ext cx="3797007" cy="253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boleznikrovi.com/wp-content/uploads/2018/02/3-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995" y="1134390"/>
            <a:ext cx="4248472" cy="320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14995" y="2277390"/>
            <a:ext cx="1224136" cy="108012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0411" y="4532483"/>
            <a:ext cx="2945658" cy="2209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0241" y="3861048"/>
            <a:ext cx="3788223" cy="283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4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2226" y="332656"/>
            <a:ext cx="8358246" cy="85727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Замена повязки стерильной фиксирующей повязки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7504" y="1772816"/>
            <a:ext cx="8856984" cy="44644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Прозрачные полиуретановые - один раз в трое суток или по рекомендациям производителя</a:t>
            </a:r>
          </a:p>
          <a:p>
            <a:pPr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прозрачныеповязки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- каждые 24 - 48 часов</a:t>
            </a:r>
          </a:p>
          <a:p>
            <a:pPr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Марлевые повязки - каждые 6 часов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СанПиН 2630-10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7554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0" name="TextBox 4"/>
          <p:cNvSpPr txBox="1">
            <a:spLocks noChangeArrowheads="1"/>
          </p:cNvSpPr>
          <p:nvPr/>
        </p:nvSpPr>
        <p:spPr bwMode="auto">
          <a:xfrm>
            <a:off x="264719" y="260648"/>
            <a:ext cx="85557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600" b="1" dirty="0" smtClean="0">
                <a:solidFill>
                  <a:srgbClr val="000000"/>
                </a:solidFill>
                <a:latin typeface="+mj-lt"/>
              </a:rPr>
              <a:t>    ЗАВЕРШЕНИЕ ИНФУЗИИ, ПРОМЫВАНИЕ И УДАЛЕНИЕ ИГЛЫ</a:t>
            </a:r>
            <a:endParaRPr lang="ru-RU" altLang="ru-RU" sz="36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147461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75" y="1698914"/>
            <a:ext cx="2214981" cy="164613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62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5647" y="1699603"/>
            <a:ext cx="2191918" cy="164544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63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255" y="1714978"/>
            <a:ext cx="2219171" cy="1585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464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0117" y="1729065"/>
            <a:ext cx="2302685" cy="157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975" y="3688496"/>
            <a:ext cx="2245046" cy="1532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14652" y="3688496"/>
            <a:ext cx="2405081" cy="1532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60756" y="3688496"/>
            <a:ext cx="2029361" cy="15329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31139" y="3693070"/>
            <a:ext cx="2261663" cy="15283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45388" y="5301208"/>
            <a:ext cx="1743607" cy="14570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00856" y="5321175"/>
            <a:ext cx="1897450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0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7768"/>
            <a:ext cx="8229600" cy="6389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Обратите внимание!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2952328"/>
          </a:xfrm>
        </p:spPr>
        <p:txBody>
          <a:bodyPr>
            <a:noAutofit/>
          </a:bodyPr>
          <a:lstStyle/>
          <a:p>
            <a:pPr marL="0" indent="357188">
              <a:buNone/>
            </a:pPr>
            <a:r>
              <a:rPr lang="ru-RU" sz="2800" dirty="0"/>
              <a:t>Нельзя промывать </a:t>
            </a:r>
            <a:r>
              <a:rPr lang="ru-RU" sz="2800" dirty="0" smtClean="0"/>
              <a:t> или вводить лекарственные препараты в порт-систему</a:t>
            </a:r>
            <a:r>
              <a:rPr lang="ru-RU" sz="2800" dirty="0"/>
              <a:t>, прокалывая резиновую заглушку режущей иглой.</a:t>
            </a:r>
          </a:p>
          <a:p>
            <a:pPr marL="0" indent="357188">
              <a:buNone/>
            </a:pPr>
            <a:r>
              <a:rPr lang="ru-RU" sz="2800" dirty="0" smtClean="0"/>
              <a:t>Высокий </a:t>
            </a:r>
            <a:r>
              <a:rPr lang="ru-RU" sz="2800" dirty="0"/>
              <a:t>риск попадания частиц резиновой заглушки в камеру порта, и тем самым </a:t>
            </a:r>
            <a:r>
              <a:rPr lang="ru-RU" sz="2800" dirty="0" smtClean="0"/>
              <a:t>возможна </a:t>
            </a:r>
            <a:r>
              <a:rPr lang="ru-RU" sz="2800" dirty="0"/>
              <a:t>механическая блокада работы порт-системы.</a:t>
            </a:r>
          </a:p>
        </p:txBody>
      </p:sp>
      <p:pic>
        <p:nvPicPr>
          <p:cNvPr id="4" name="Picture 2" descr="https://samson-pharma.ru/uploads/catsubcat/3f6953d2c277faac8ed459afc7c0c8b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437112"/>
            <a:ext cx="2246690" cy="186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998851"/>
            <a:ext cx="4320480" cy="267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4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681806" y="188640"/>
            <a:ext cx="7994650" cy="7493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Промывание ПОРТ-СИСТЕМЫ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5576" y="1347788"/>
            <a:ext cx="5436096" cy="1158875"/>
          </a:xfrm>
        </p:spPr>
        <p:txBody>
          <a:bodyPr>
            <a:noAutofit/>
          </a:bodyPr>
          <a:lstStyle/>
          <a:p>
            <a:pPr marL="166688" lvl="1" indent="0" eaLnBrk="1" hangingPunct="1">
              <a:lnSpc>
                <a:spcPct val="90000"/>
              </a:lnSpc>
              <a:spcBef>
                <a:spcPct val="60000"/>
              </a:spcBef>
              <a:buClr>
                <a:srgbClr val="FF6801"/>
              </a:buClr>
              <a:buNone/>
              <a:defRPr/>
            </a:pPr>
            <a:r>
              <a:rPr lang="ru-RU" altLang="ru-RU" sz="2400" b="1" dirty="0" smtClean="0">
                <a:solidFill>
                  <a:srgbClr val="FF6600"/>
                </a:solidFill>
                <a:ea typeface="Arial Unicode MS" pitchFamily="34" charset="-128"/>
                <a:cs typeface="Arial Unicode MS" pitchFamily="34" charset="-128"/>
              </a:rPr>
              <a:t>                 </a:t>
            </a:r>
            <a:endParaRPr lang="ru-RU" altLang="ru-RU" sz="2400" b="1" dirty="0" smtClean="0">
              <a:latin typeface="+mj-lt"/>
              <a:ea typeface="Arial Unicode MS" pitchFamily="34" charset="-128"/>
              <a:cs typeface="Arial Unicode MS" pitchFamily="34" charset="-128"/>
            </a:endParaRPr>
          </a:p>
          <a:p>
            <a:pPr marL="52388" indent="-52388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4000" b="1" dirty="0" smtClean="0">
                <a:solidFill>
                  <a:schemeClr val="tx1"/>
                </a:solidFill>
              </a:rPr>
              <a:t>Раствор </a:t>
            </a:r>
            <a:r>
              <a:rPr lang="en-US" altLang="ru-RU" sz="4000" b="1" dirty="0" err="1" smtClean="0">
                <a:solidFill>
                  <a:schemeClr val="tx1"/>
                </a:solidFill>
              </a:rPr>
              <a:t>NaCl</a:t>
            </a:r>
            <a:r>
              <a:rPr lang="ru-RU" altLang="ru-RU" sz="4000" b="1" dirty="0" smtClean="0">
                <a:solidFill>
                  <a:schemeClr val="tx1"/>
                </a:solidFill>
              </a:rPr>
              <a:t> 0,9 %</a:t>
            </a:r>
          </a:p>
          <a:p>
            <a:pPr marL="52388" indent="-52388" eaLnBrk="1" hangingPunct="1">
              <a:lnSpc>
                <a:spcPct val="90000"/>
              </a:lnSpc>
              <a:buFontTx/>
              <a:buNone/>
              <a:defRPr/>
            </a:pPr>
            <a:r>
              <a:rPr lang="ru-RU" altLang="ru-RU" sz="2400" b="1" dirty="0" smtClean="0">
                <a:solidFill>
                  <a:srgbClr val="330066"/>
                </a:solidFill>
              </a:rPr>
              <a:t> </a:t>
            </a:r>
          </a:p>
          <a:p>
            <a:pPr marL="166688" lvl="1" indent="0" eaLnBrk="1" hangingPunct="1">
              <a:lnSpc>
                <a:spcPct val="90000"/>
              </a:lnSpc>
              <a:spcBef>
                <a:spcPct val="60000"/>
              </a:spcBef>
              <a:buClr>
                <a:srgbClr val="FF6801"/>
              </a:buClr>
              <a:buNone/>
              <a:defRPr/>
            </a:pPr>
            <a:endParaRPr lang="ru-RU" altLang="ru-RU" sz="2400" b="1" dirty="0" smtClean="0">
              <a:solidFill>
                <a:srgbClr val="330066"/>
              </a:solidFill>
            </a:endParaRPr>
          </a:p>
          <a:p>
            <a:pPr marL="52388" indent="-52388" eaLnBrk="1" hangingPunct="1">
              <a:lnSpc>
                <a:spcPct val="105000"/>
              </a:lnSpc>
              <a:spcBef>
                <a:spcPct val="0"/>
              </a:spcBef>
              <a:buClr>
                <a:srgbClr val="FF6801"/>
              </a:buClr>
              <a:buFontTx/>
              <a:buNone/>
              <a:defRPr/>
            </a:pPr>
            <a:endParaRPr lang="ru-RU" altLang="ru-RU" sz="2400" b="1" dirty="0" smtClean="0">
              <a:solidFill>
                <a:srgbClr val="330066"/>
              </a:solidFill>
            </a:endParaRPr>
          </a:p>
          <a:p>
            <a:pPr marL="166688" lvl="1" indent="0" eaLnBrk="1" hangingPunct="1">
              <a:lnSpc>
                <a:spcPct val="90000"/>
              </a:lnSpc>
              <a:spcBef>
                <a:spcPct val="60000"/>
              </a:spcBef>
              <a:buClr>
                <a:srgbClr val="FF6801"/>
              </a:buClr>
              <a:buFontTx/>
              <a:buChar char="•"/>
              <a:defRPr/>
            </a:pPr>
            <a:endParaRPr lang="ru-RU" altLang="ru-RU" sz="2400" b="1" dirty="0" smtClean="0">
              <a:solidFill>
                <a:srgbClr val="330066"/>
              </a:solidFill>
            </a:endParaRPr>
          </a:p>
        </p:txBody>
      </p:sp>
      <p:pic>
        <p:nvPicPr>
          <p:cNvPr id="95233" name="Picture 1" descr="C:\Users\KM\Pictures\stock-photo-syringe-connected-to-bootle-through-mini-spike-14747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347788"/>
            <a:ext cx="2548868" cy="4988052"/>
          </a:xfrm>
          <a:prstGeom prst="rect">
            <a:avLst/>
          </a:prstGeom>
          <a:noFill/>
        </p:spPr>
      </p:pic>
      <p:pic>
        <p:nvPicPr>
          <p:cNvPr id="4" name="Picture 12" descr="http://ivkmed.ru/assets/cache/images/katalog/B.-Braun/Infuzionnaya-terapiya/Infuzionnie-i-inekcionnie-rastvori/Inekcionnie-rastvori/640x-745-Kaliya-Hlorid-Braun.e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573016"/>
            <a:ext cx="3571900" cy="261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260648"/>
            <a:ext cx="8201099" cy="79216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tx1"/>
                </a:solidFill>
              </a:rPr>
              <a:t>Как правильно промывать катетер</a:t>
            </a:r>
            <a:endParaRPr lang="en-US" sz="3600" b="1" dirty="0" smtClean="0">
              <a:solidFill>
                <a:schemeClr val="tx1"/>
              </a:solidFill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7985" y="1575370"/>
            <a:ext cx="8472487" cy="3077766"/>
          </a:xfrm>
        </p:spPr>
        <p:txBody>
          <a:bodyPr wrap="square">
            <a:spAutoFit/>
          </a:bodyPr>
          <a:lstStyle/>
          <a:p>
            <a:pPr indent="342900" algn="ctr">
              <a:spcBef>
                <a:spcPct val="0"/>
              </a:spcBef>
              <a:buFontTx/>
              <a:buNone/>
              <a:defRPr/>
            </a:pPr>
            <a:r>
              <a:rPr lang="ru-RU" sz="2800" dirty="0" smtClean="0"/>
              <a:t>Для промывания катетера используют пульсирующую (прерывистую) технику.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1600" dirty="0" smtClean="0"/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2800" dirty="0" smtClean="0"/>
              <a:t>Промывать катетер медленным и плавным нажатием на поршень шприца.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sz="1600" dirty="0" smtClean="0"/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2800" dirty="0" smtClean="0"/>
              <a:t>В процессе промывания сделать несколько коротких остановок  (по 1мл с интервалом 0,4 с) </a:t>
            </a:r>
          </a:p>
        </p:txBody>
      </p:sp>
      <p:sp>
        <p:nvSpPr>
          <p:cNvPr id="185348" name="Rectangle 5"/>
          <p:cNvSpPr>
            <a:spLocks noChangeArrowheads="1"/>
          </p:cNvSpPr>
          <p:nvPr/>
        </p:nvSpPr>
        <p:spPr bwMode="auto">
          <a:xfrm>
            <a:off x="241300" y="5502275"/>
            <a:ext cx="8715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0" hangingPunct="0">
              <a:spcBef>
                <a:spcPct val="20000"/>
              </a:spcBef>
              <a:buClr>
                <a:srgbClr val="330066"/>
              </a:buClr>
            </a:pPr>
            <a:endParaRPr kumimoji="1" lang="ru-RU" sz="2000">
              <a:solidFill>
                <a:srgbClr val="330066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165225" y="4932064"/>
            <a:ext cx="6019800" cy="1665288"/>
            <a:chOff x="528" y="2352"/>
            <a:chExt cx="3792" cy="1049"/>
          </a:xfrm>
        </p:grpSpPr>
        <p:pic>
          <p:nvPicPr>
            <p:cNvPr id="18535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96" y="2352"/>
              <a:ext cx="3024" cy="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5351" name="Rectangle 6"/>
            <p:cNvSpPr>
              <a:spLocks noChangeArrowheads="1"/>
            </p:cNvSpPr>
            <p:nvPr/>
          </p:nvSpPr>
          <p:spPr bwMode="auto">
            <a:xfrm>
              <a:off x="528" y="2688"/>
              <a:ext cx="7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GB" sz="1800"/>
                <a:t> </a:t>
              </a:r>
              <a:r>
                <a:rPr kumimoji="1" lang="ru-RU" sz="1800">
                  <a:latin typeface="Times New Roman" pitchFamily="18" charset="0"/>
                  <a:cs typeface="Times New Roman" pitchFamily="18" charset="0"/>
                </a:rPr>
                <a:t>давление</a:t>
              </a:r>
              <a:endParaRPr kumimoji="1" lang="en-US" sz="1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5352" name="Rectangle 7"/>
            <p:cNvSpPr>
              <a:spLocks noChangeArrowheads="1"/>
            </p:cNvSpPr>
            <p:nvPr/>
          </p:nvSpPr>
          <p:spPr bwMode="auto">
            <a:xfrm>
              <a:off x="1388" y="3168"/>
              <a:ext cx="16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4" algn="ctr" eaLnBrk="0" hangingPunct="0">
                <a:spcBef>
                  <a:spcPct val="20000"/>
                </a:spcBef>
                <a:buClr>
                  <a:srgbClr val="330066"/>
                </a:buClr>
              </a:pPr>
              <a:r>
                <a:rPr kumimoji="1" lang="ru-RU" sz="1800">
                  <a:latin typeface="Times New Roman" pitchFamily="18" charset="0"/>
                  <a:cs typeface="Times New Roman" pitchFamily="18" charset="0"/>
                </a:rPr>
                <a:t>время</a:t>
              </a:r>
              <a:endParaRPr kumimoji="1" lang="en-GB" sz="180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3"/>
          <p:cNvSpPr txBox="1">
            <a:spLocks/>
          </p:cNvSpPr>
          <p:nvPr/>
        </p:nvSpPr>
        <p:spPr>
          <a:xfrm>
            <a:off x="251520" y="285728"/>
            <a:ext cx="8643998" cy="6072229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Раствор для промывания набирается в количестве, равном двойному объему катетера и присоединенных устройств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lang="ru-RU" sz="2400" b="1" dirty="0" smtClean="0"/>
              <a:t>                                     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2,5 мл – 3,0 мл для ПВК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lang="ru-RU" sz="2400" b="1" dirty="0" smtClean="0"/>
              <a:t>                                             7-10 мл порт система, ЦВК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>
              <a:spcBef>
                <a:spcPct val="20000"/>
              </a:spcBef>
              <a:buSzPct val="80000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NB!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Болюсное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введение растворов осуществляют с помощью шприца </a:t>
            </a:r>
            <a:r>
              <a:rPr lang="ru-RU" sz="2400" b="1" i="1" u="sng" dirty="0" smtClean="0">
                <a:solidFill>
                  <a:srgbClr val="FF0000"/>
                </a:solidFill>
              </a:rPr>
              <a:t>не менее 10 мл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Поток жидкости, вводимый шприцем объемом 3 мл, формирует давление на стенку катетера и внутреннюю оболочку вены  1250 мм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рт.ст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., тем самым создается риск повреждения катетера.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endParaRPr kumimoji="0" lang="ru-RU" sz="2400" b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Поток жидкости, вводимый шприцем 10 мл формирует поток жидкости с давлением 400 мм </a:t>
            </a:r>
            <a:r>
              <a:rPr kumimoji="0" lang="ru-RU" sz="2400" b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рт.ст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., что является щадящим режимом для стенок вены и катетера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51954"/>
            <a:ext cx="8229600" cy="68475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Промывание </a:t>
            </a:r>
            <a:r>
              <a:rPr lang="ru-RU" sz="3600" b="1" dirty="0" err="1" smtClean="0">
                <a:solidFill>
                  <a:schemeClr val="tx1"/>
                </a:solidFill>
              </a:rPr>
              <a:t>порт-системы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4726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sz="3100" dirty="0" smtClean="0"/>
              <a:t>Перед началом </a:t>
            </a:r>
            <a:r>
              <a:rPr lang="ru-RU" sz="3100" dirty="0" err="1" smtClean="0"/>
              <a:t>инфузии</a:t>
            </a:r>
            <a:r>
              <a:rPr lang="ru-RU" sz="3100" dirty="0" smtClean="0"/>
              <a:t> для оценки проходимости и предотвращения осложнений, необходимо проводить аспирационную пробу.  </a:t>
            </a:r>
          </a:p>
          <a:p>
            <a:pPr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sz="3100" dirty="0" smtClean="0"/>
              <a:t>После каждой </a:t>
            </a:r>
            <a:r>
              <a:rPr lang="ru-RU" sz="3100" dirty="0" err="1" smtClean="0"/>
              <a:t>инфузии</a:t>
            </a:r>
            <a:r>
              <a:rPr lang="ru-RU" sz="3100" dirty="0" smtClean="0"/>
              <a:t> препаратов.</a:t>
            </a:r>
          </a:p>
          <a:p>
            <a:pPr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sz="3100" dirty="0" smtClean="0"/>
              <a:t>Между несовместимыми препаратами.</a:t>
            </a:r>
          </a:p>
          <a:p>
            <a:pPr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sz="3100" dirty="0" smtClean="0"/>
              <a:t>После забора крови на лабораторные анализы</a:t>
            </a:r>
          </a:p>
          <a:p>
            <a:pPr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sz="3100" dirty="0" smtClean="0"/>
              <a:t>В перерыве между курсами лечения (от 1 месяца до 3-х месяцев).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Image 1" descr="IMG_50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5152" y="3114649"/>
            <a:ext cx="49672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72008" y="44624"/>
            <a:ext cx="89644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      </a:t>
            </a:r>
            <a:r>
              <a:rPr lang="ru-RU" sz="32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ОСЛОЖНЕНИЯ ПЕРИФЕРИЧЕСКОГО ВЕНОЗНОГО ДОСТУПА:</a:t>
            </a:r>
            <a:endParaRPr lang="ru-RU" sz="32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ea typeface="ＭＳ 明朝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   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Медикаментозный </a:t>
            </a:r>
            <a:r>
              <a:rPr lang="ru-RU" sz="2400" dirty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флебит с облитерацией вены – 81%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Тромбофлебит </a:t>
            </a:r>
            <a:r>
              <a:rPr lang="ru-RU" sz="2400" dirty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– 22%</a:t>
            </a:r>
          </a:p>
          <a:p>
            <a:pPr>
              <a:defRPr/>
            </a:pPr>
            <a:r>
              <a:rPr lang="ru-RU" sz="2400" dirty="0" err="1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Экстравазация</a:t>
            </a:r>
            <a:r>
              <a:rPr lang="ru-RU" sz="24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с некрозом в месте пункции – 13%</a:t>
            </a:r>
          </a:p>
          <a:p>
            <a:pPr>
              <a:defRPr/>
            </a:pPr>
            <a:r>
              <a:rPr lang="ru-RU" sz="2400" dirty="0" smtClean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Флегмона </a:t>
            </a:r>
            <a:r>
              <a:rPr lang="ru-RU" sz="2400" dirty="0">
                <a:latin typeface="Arial" panose="020B0604020202020204" pitchFamily="34" charset="0"/>
                <a:ea typeface="ＭＳ 明朝" charset="0"/>
                <a:cs typeface="Arial" panose="020B0604020202020204" pitchFamily="34" charset="0"/>
              </a:rPr>
              <a:t>мягких тканей в месте пункции – 4%</a:t>
            </a:r>
            <a:endParaRPr lang="fr-FR" sz="2400" dirty="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pic>
        <p:nvPicPr>
          <p:cNvPr id="2154" name="Picture 106" descr="C:\Users\Sveta\Desktop\Рисунок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896" y="3118642"/>
            <a:ext cx="2987675" cy="337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5" name="Picture 107" descr="C:\Users\Sveta\Desktop\Рисунок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565" y="4837905"/>
            <a:ext cx="496887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89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err="1" smtClean="0">
                <a:solidFill>
                  <a:schemeClr val="tx1"/>
                </a:solidFill>
              </a:rPr>
              <a:t>Гепариновый</a:t>
            </a:r>
            <a:r>
              <a:rPr lang="ru-RU" sz="3600" dirty="0" smtClean="0">
                <a:solidFill>
                  <a:schemeClr val="tx1"/>
                </a:solidFill>
              </a:rPr>
              <a:t> замок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4598" y="2051323"/>
            <a:ext cx="7991475" cy="4618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0,1 мл гепарина развести до 10 мл </a:t>
            </a:r>
            <a:r>
              <a:rPr lang="ru-RU" sz="4000" dirty="0" err="1" smtClean="0"/>
              <a:t>физ.раствора</a:t>
            </a:r>
            <a:r>
              <a:rPr lang="ru-RU" sz="4000" dirty="0" smtClean="0"/>
              <a:t> = 50 МЕ гепарина в 1 мл раствора.</a:t>
            </a:r>
          </a:p>
          <a:p>
            <a:pPr marL="0" indent="0" algn="ctr">
              <a:buNone/>
            </a:pPr>
            <a:r>
              <a:rPr lang="ru-RU" sz="4000" dirty="0" smtClean="0"/>
              <a:t>Заполнить ТОЛЬКО просвет сосудистого катетера.</a:t>
            </a:r>
            <a:endParaRPr lang="ru-RU" sz="4000" dirty="0"/>
          </a:p>
        </p:txBody>
      </p:sp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4754553" y="5805264"/>
            <a:ext cx="3932247" cy="553998"/>
          </a:xfrm>
          <a:prstGeom prst="rect">
            <a:avLst/>
          </a:prstGeom>
          <a:solidFill>
            <a:srgbClr val="F8F8F8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8288" algn="just">
              <a:lnSpc>
                <a:spcPct val="150000"/>
              </a:lnSpc>
            </a:pPr>
            <a:r>
              <a:rPr lang="ru-RU" sz="2000" b="1" dirty="0">
                <a:cs typeface="Times New Roman" pitchFamily="18" charset="0"/>
              </a:rPr>
              <a:t>ГОСТ Р 52623.3</a:t>
            </a:r>
            <a:r>
              <a:rPr lang="en-US" sz="2000" b="1" dirty="0">
                <a:cs typeface="Times New Roman" pitchFamily="18" charset="0"/>
              </a:rPr>
              <a:t> –</a:t>
            </a:r>
            <a:r>
              <a:rPr lang="ru-RU" sz="2000" b="1" dirty="0">
                <a:cs typeface="Times New Roman" pitchFamily="18" charset="0"/>
              </a:rPr>
              <a:t> 201</a:t>
            </a:r>
            <a:r>
              <a:rPr lang="en-US" sz="2000" b="1" dirty="0">
                <a:cs typeface="Times New Roman" pitchFamily="18" charset="0"/>
              </a:rPr>
              <a:t>5</a:t>
            </a:r>
            <a:r>
              <a:rPr lang="ru-RU" sz="2000" dirty="0">
                <a:cs typeface="Times New Roman" pitchFamily="18" charset="0"/>
              </a:rPr>
              <a:t> 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157" y="294699"/>
            <a:ext cx="8380791" cy="644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0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2" name="TextBox 9"/>
          <p:cNvSpPr txBox="1">
            <a:spLocks noChangeArrowheads="1"/>
          </p:cNvSpPr>
          <p:nvPr/>
        </p:nvSpPr>
        <p:spPr bwMode="auto">
          <a:xfrm>
            <a:off x="428596" y="260648"/>
            <a:ext cx="81439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ПРИМЕНЕНИЕ </a:t>
            </a:r>
            <a:r>
              <a:rPr lang="de-DE" alt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TAUROLOCK™</a:t>
            </a:r>
            <a:r>
              <a:rPr lang="ru-RU" alt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ПОРТ- СИСТЕМЫ</a:t>
            </a:r>
            <a:r>
              <a:rPr lang="de-DE" alt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9874" name="Picture 2" descr="http://www.kemdetki.ru/media/forum_1/6ff595dc-46fd-4026-8560-caa0287be79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16391"/>
            <a:ext cx="8494897" cy="4565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565" y="197768"/>
            <a:ext cx="8920939" cy="1143000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>
                <a:solidFill>
                  <a:schemeClr val="tx1"/>
                </a:solidFill>
              </a:rPr>
              <a:t>Уход за инъекционными портами и разъемами</a:t>
            </a:r>
            <a:endParaRPr lang="ru-RU" sz="3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31995"/>
            <a:ext cx="8229600" cy="404527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 smtClean="0"/>
              <a:t>Перед подключением все порты и разъемы должны протираться спиртсодержащим антисептиком</a:t>
            </a:r>
          </a:p>
          <a:p>
            <a:pPr algn="ctr"/>
            <a:endParaRPr lang="ru-RU" sz="3200" dirty="0" smtClean="0"/>
          </a:p>
          <a:p>
            <a:pPr marL="0" indent="0">
              <a:buNone/>
            </a:pPr>
            <a:r>
              <a:rPr lang="ru-RU" sz="3200" dirty="0" err="1" smtClean="0">
                <a:solidFill>
                  <a:srgbClr val="FF0000"/>
                </a:solidFill>
              </a:rPr>
              <a:t>СанПиН</a:t>
            </a:r>
            <a:r>
              <a:rPr lang="ru-RU" sz="3200" dirty="0" smtClean="0">
                <a:solidFill>
                  <a:srgbClr val="FF0000"/>
                </a:solidFill>
              </a:rPr>
              <a:t> 2630: «Перед каждым доступом в систему персонал обрабатывает руки и место доступа кожным спиртовым антисептиком.»</a:t>
            </a:r>
            <a:endParaRPr lang="en-GB" sz="3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08459" y="237654"/>
            <a:ext cx="7212013" cy="527050"/>
          </a:xfrm>
        </p:spPr>
        <p:txBody>
          <a:bodyPr lIns="0" tIns="0" rIns="180000" bIns="0" anchor="ctr">
            <a:no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Сигналы тревоги</a:t>
            </a:r>
          </a:p>
        </p:txBody>
      </p:sp>
      <p:sp>
        <p:nvSpPr>
          <p:cNvPr id="82946" name="Содержимое 2"/>
          <p:cNvSpPr>
            <a:spLocks noGrp="1"/>
          </p:cNvSpPr>
          <p:nvPr>
            <p:ph idx="4294967295"/>
          </p:nvPr>
        </p:nvSpPr>
        <p:spPr>
          <a:xfrm>
            <a:off x="144016" y="1285875"/>
            <a:ext cx="4794126" cy="5095453"/>
          </a:xfrm>
        </p:spPr>
        <p:txBody>
          <a:bodyPr>
            <a:normAutofit/>
          </a:bodyPr>
          <a:lstStyle/>
          <a:p>
            <a:pPr marL="271463" indent="-271463" eaLnBrk="1" hangingPunct="1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2700" dirty="0" smtClean="0"/>
              <a:t>Болезненность, отек и гиперемия в зоне имплантации</a:t>
            </a:r>
          </a:p>
          <a:p>
            <a:pPr marL="271463" indent="-271463" eaLnBrk="1" hangingPunct="1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2700" dirty="0" smtClean="0"/>
              <a:t>Болезненность при проведении </a:t>
            </a:r>
            <a:r>
              <a:rPr lang="ru-RU" sz="2700" dirty="0" err="1" smtClean="0"/>
              <a:t>инфузии</a:t>
            </a:r>
            <a:endParaRPr lang="ru-RU" sz="2700" dirty="0" smtClean="0"/>
          </a:p>
          <a:p>
            <a:pPr marL="271463" indent="-271463" eaLnBrk="1" hangingPunct="1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2700" dirty="0" smtClean="0"/>
              <a:t>Озноб и подъем температуры, связанные с использованием порт-системы.</a:t>
            </a:r>
          </a:p>
        </p:txBody>
      </p:sp>
      <p:pic>
        <p:nvPicPr>
          <p:cNvPr id="82947" name="Picture 8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8142" y="1285875"/>
            <a:ext cx="4170362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0" y="1287310"/>
            <a:ext cx="4860032" cy="3725866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Как следствие введения химиопрепарата </a:t>
            </a:r>
            <a:br>
              <a:rPr lang="ru-RU" sz="36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3600" b="1" dirty="0" smtClean="0">
                <a:solidFill>
                  <a:schemeClr val="tx1"/>
                </a:solidFill>
                <a:latin typeface="+mn-lt"/>
              </a:rPr>
              <a:t>при неправильной постановке иглы – мимо порта и без аспирационной пробы</a:t>
            </a:r>
            <a:endParaRPr lang="ru-RU" sz="36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36766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Содержимое 2"/>
          <p:cNvSpPr>
            <a:spLocks noGrp="1"/>
          </p:cNvSpPr>
          <p:nvPr>
            <p:ph idx="1"/>
          </p:nvPr>
        </p:nvSpPr>
        <p:spPr>
          <a:xfrm>
            <a:off x="899592" y="404664"/>
            <a:ext cx="7583487" cy="50405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000000"/>
                </a:solidFill>
                <a:ea typeface="ＭＳ Ｐゴシック" pitchFamily="34" charset="-128"/>
                <a:cs typeface="Arial" pitchFamily="34" charset="0"/>
              </a:rPr>
              <a:t>ВЕНОЗНЫЙ ТРОМБОЗ</a:t>
            </a:r>
            <a:endParaRPr lang="ru-RU" sz="3600" b="1" dirty="0" smtClean="0"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66563" name="Image 2" descr="pejet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5223" y="1124744"/>
            <a:ext cx="64801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16632"/>
            <a:ext cx="6696744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7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496" y="95976"/>
            <a:ext cx="9000999" cy="812744"/>
          </a:xfrm>
          <a:noFill/>
          <a:effectLst/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400" b="1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Порт-система</a:t>
            </a:r>
            <a:r>
              <a:rPr lang="en-US" sz="3400" b="1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 </a:t>
            </a:r>
            <a:r>
              <a:rPr lang="en-US" sz="3400" b="1" dirty="0" err="1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не</a:t>
            </a:r>
            <a:r>
              <a:rPr lang="ru-RU" sz="3400" b="1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 </a:t>
            </a:r>
            <a:r>
              <a:rPr lang="en-US" sz="3400" b="1" dirty="0" err="1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функционирует</a:t>
            </a:r>
            <a:endParaRPr lang="ru-RU" sz="34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19138" y="1881188"/>
            <a:ext cx="6841194" cy="39240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9138" y="1881188"/>
            <a:ext cx="7525270" cy="42116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107505" y="949370"/>
            <a:ext cx="8784976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Необычно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высокое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сопротивление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введении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означает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что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система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блокирована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Причины</a:t>
            </a:r>
            <a:r>
              <a:rPr lang="en-US" sz="2400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: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1. 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Перегиб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катетера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из-за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смещения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или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большой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его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длины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 </a:t>
            </a:r>
            <a:b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2. 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Прилегание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конца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катетера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к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стенке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сосуда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/>
            </a:r>
            <a:b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3. 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Тромбообразование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в 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катетере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 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Действия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: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2400" b="1" u="sng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сообщить лечащему врачу!!!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1. 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подозрении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перегиб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–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изменить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положение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пациента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(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головы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туловища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и/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или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плеча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),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что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может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восстановить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положение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и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проходимость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. 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2. 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Если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прилежит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к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стенке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сосуда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поворот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пациента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другую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сторону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может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восстановить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проходимость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.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3. </a:t>
            </a:r>
            <a:r>
              <a:rPr kumimoji="0" lang="en-US" sz="24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Тромбообразование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.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Если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выше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указанные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меры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не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помогли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,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катетер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удаляется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  <a:t>. 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Calibri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4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Прямоугольник 4"/>
          <p:cNvSpPr>
            <a:spLocks noChangeArrowheads="1"/>
          </p:cNvSpPr>
          <p:nvPr/>
        </p:nvSpPr>
        <p:spPr bwMode="auto">
          <a:xfrm>
            <a:off x="179512" y="116632"/>
            <a:ext cx="871296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Каждый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пациент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должен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быть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информирован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уходе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за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порт-системой и необходимости использования только специальных игл </a:t>
            </a:r>
            <a:r>
              <a:rPr lang="ru-RU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Губера</a:t>
            </a: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Surecan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ru-RU" altLang="ru-RU" sz="2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каждого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пациента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должна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быть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инструкция</a:t>
            </a: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на порт-систему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Celsite</a:t>
            </a:r>
            <a:r>
              <a:rPr lang="ru-RU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пара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специальных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игл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Губера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Surecan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чтобы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в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неотложной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ситуации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любой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больнице</a:t>
            </a:r>
            <a:r>
              <a:rPr lang="en-US" alt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можно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было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использовать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данную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altLang="ru-RU" sz="2800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систему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 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altLang="ru-RU" sz="2800" dirty="0"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5667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669721"/>
            <a:ext cx="2376264" cy="314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40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63227" y="116632"/>
            <a:ext cx="7669213" cy="796925"/>
          </a:xfrm>
        </p:spPr>
        <p:txBody>
          <a:bodyPr lIns="0" tIns="0" rIns="180000" bIns="0" anchor="ctr">
            <a:normAutofit/>
          </a:bodyPr>
          <a:lstStyle/>
          <a:p>
            <a:pPr algn="ctr" eaLnBrk="1" hangingPunct="1"/>
            <a:r>
              <a:rPr lang="ru-RU" altLang="ru-RU" sz="3600" b="1" dirty="0" smtClean="0">
                <a:solidFill>
                  <a:schemeClr val="tx1"/>
                </a:solidFill>
              </a:rPr>
              <a:t>Профилактика осложнений</a:t>
            </a:r>
            <a:endParaRPr lang="fr-FR" altLang="ru-RU" sz="3600" b="1" dirty="0" smtClean="0">
              <a:solidFill>
                <a:schemeClr val="tx1"/>
              </a:solidFill>
              <a:sym typeface="Wingdings" pitchFamily="2" charset="2"/>
            </a:endParaRPr>
          </a:p>
        </p:txBody>
      </p:sp>
      <p:sp>
        <p:nvSpPr>
          <p:cNvPr id="89090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107504" y="1224136"/>
            <a:ext cx="8964488" cy="5589240"/>
          </a:xfrm>
        </p:spPr>
        <p:txBody>
          <a:bodyPr>
            <a:normAutofit/>
          </a:bodyPr>
          <a:lstStyle/>
          <a:p>
            <a:pPr marL="357188" indent="-261938" eaLnBrk="1" hangingPunct="1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err="1" smtClean="0"/>
              <a:t>Пунктирование</a:t>
            </a:r>
            <a:r>
              <a:rPr lang="ru-RU" altLang="ru-RU" sz="2900" dirty="0" smtClean="0"/>
              <a:t> всей силиконовой мембраны</a:t>
            </a:r>
            <a:r>
              <a:rPr lang="en-GB" altLang="ru-RU" sz="2900" dirty="0" smtClean="0"/>
              <a:t> </a:t>
            </a:r>
            <a:endParaRPr lang="ru-RU" altLang="ru-RU" sz="2900" dirty="0" smtClean="0"/>
          </a:p>
          <a:p>
            <a:pPr marL="357188" indent="-261938" eaLnBrk="1" hangingPunct="1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smtClean="0"/>
              <a:t>Контрольная аспирация крови перед введением</a:t>
            </a:r>
          </a:p>
          <a:p>
            <a:pPr marL="357188" indent="-261938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smtClean="0"/>
              <a:t>Асептическая техника при установки иглы и введения препарата</a:t>
            </a:r>
          </a:p>
          <a:p>
            <a:pPr marL="357188" indent="-261938" eaLnBrk="1" hangingPunct="1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smtClean="0"/>
              <a:t>Обучение персонала</a:t>
            </a:r>
          </a:p>
          <a:p>
            <a:pPr marL="357188" indent="-261938" eaLnBrk="1" hangingPunct="1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smtClean="0"/>
              <a:t>Обучение пациента</a:t>
            </a:r>
          </a:p>
          <a:p>
            <a:pPr marL="357188" indent="-261938" eaLnBrk="1" hangingPunct="1"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ru-RU" altLang="ru-RU" sz="2900" dirty="0" smtClean="0"/>
              <a:t>Асептическая техника подготовки и введения лекарственных препаратов</a:t>
            </a:r>
            <a:endParaRPr lang="fr-FR" altLang="ru-RU" sz="29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>
          <a:xfrm>
            <a:off x="827584" y="269776"/>
            <a:ext cx="8229600" cy="1143000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3800" b="1" dirty="0" smtClean="0">
                <a:solidFill>
                  <a:schemeClr val="tx1"/>
                </a:solidFill>
              </a:rPr>
              <a:t>Сосудистый доступ</a:t>
            </a:r>
            <a:br>
              <a:rPr lang="ru-RU" sz="3800" b="1" dirty="0" smtClean="0">
                <a:solidFill>
                  <a:schemeClr val="tx1"/>
                </a:solidFill>
              </a:rPr>
            </a:br>
            <a:r>
              <a:rPr lang="ru-RU" sz="3800" b="1" dirty="0" smtClean="0">
                <a:solidFill>
                  <a:schemeClr val="tx1"/>
                </a:solidFill>
              </a:rPr>
              <a:t>ПОРТ-СИСТЕМА</a:t>
            </a:r>
          </a:p>
        </p:txBody>
      </p:sp>
      <p:pic>
        <p:nvPicPr>
          <p:cNvPr id="107523" name="Picture 3" descr="C:\Users\КМ\Desktop\видео и картинки\portk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7943" y="2719926"/>
            <a:ext cx="5270521" cy="387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623" y="1617461"/>
            <a:ext cx="3833865" cy="3262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29816" y="404664"/>
            <a:ext cx="7846640" cy="864096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растворов</a:t>
            </a:r>
          </a:p>
        </p:txBody>
      </p:sp>
      <p:pic>
        <p:nvPicPr>
          <p:cNvPr id="287746" name="Picture 2" descr="ÐÐ°ÑÑÐ¸Ð½ÐºÐ¸ Ð¿Ð¾ Ð·Ð°Ð¿ÑÐ¾ÑÑ Ð²ÐµÑÐµÐ»Ð°Ñ ÑÐ¸Ð¼Ð¸ÑÐµÑÐºÐ°Ñ Ð»Ð°Ð±Ð¾ÑÐ°ÑÐ¾Ñ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172400" cy="41474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27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23" name="Rectangle 19"/>
          <p:cNvSpPr>
            <a:spLocks noChangeArrowheads="1"/>
          </p:cNvSpPr>
          <p:nvPr/>
        </p:nvSpPr>
        <p:spPr bwMode="auto">
          <a:xfrm>
            <a:off x="259156" y="188640"/>
            <a:ext cx="858695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1pPr>
            <a:lvl2pPr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2pPr>
            <a:lvl3pPr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3pPr>
            <a:lvl4pPr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4pPr>
            <a:lvl5pPr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RotisSansSerif" panose="020B0500000000000000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МИНИ-СПАЙК </a:t>
            </a:r>
            <a:r>
              <a:rPr lang="ru-RU" altLang="ru-R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ЭТО АСПИРАЦИОННАЯ ФИЛЬТР-КАНЮЛЯ</a:t>
            </a:r>
            <a:endParaRPr lang="en-US" alt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459324"/>
            <a:ext cx="8378566" cy="4958743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833565009"/>
      </p:ext>
    </p:extLst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4722" y="404664"/>
            <a:ext cx="7077678" cy="5715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 </a:t>
            </a: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СОЕДИНЕНИЙ шприцев</a:t>
            </a:r>
            <a:endParaRPr lang="ru-RU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1"/>
          </p:nvPr>
        </p:nvSpPr>
        <p:spPr>
          <a:xfrm>
            <a:off x="323528" y="1982381"/>
            <a:ext cx="3643043" cy="3429000"/>
          </a:xfrm>
        </p:spPr>
        <p:txBody>
          <a:bodyPr/>
          <a:lstStyle/>
          <a:p>
            <a:r>
              <a:rPr lang="ru-RU" sz="3500" b="1" dirty="0" smtClean="0"/>
              <a:t>ЛУЕР-ЛОК</a:t>
            </a:r>
          </a:p>
          <a:p>
            <a:endParaRPr lang="ru-RU" sz="3500" b="1" dirty="0" smtClean="0"/>
          </a:p>
          <a:p>
            <a:endParaRPr lang="ru-RU" sz="3500" b="1" dirty="0" smtClean="0"/>
          </a:p>
          <a:p>
            <a:endParaRPr lang="ru-RU" sz="3500" b="1" dirty="0" smtClean="0"/>
          </a:p>
          <a:p>
            <a:endParaRPr lang="ru-RU" sz="3500" b="1" dirty="0" smtClean="0"/>
          </a:p>
          <a:p>
            <a:r>
              <a:rPr lang="ru-RU" sz="3500" b="1" dirty="0" smtClean="0"/>
              <a:t>ЛУЕР-СЛИП</a:t>
            </a:r>
            <a:endParaRPr lang="ru-RU" sz="3500" b="1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535" y="1536167"/>
            <a:ext cx="2264690" cy="2091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20" descr="ShPRIC_Inject_2-2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5328" y="4293096"/>
            <a:ext cx="267801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627"/>
          <a:stretch/>
        </p:blipFill>
        <p:spPr>
          <a:xfrm>
            <a:off x="5841003" y="1565350"/>
            <a:ext cx="3051477" cy="209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7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1"/>
          <p:cNvSpPr>
            <a:spLocks noGrp="1"/>
          </p:cNvSpPr>
          <p:nvPr>
            <p:ph type="title"/>
          </p:nvPr>
        </p:nvSpPr>
        <p:spPr>
          <a:xfrm>
            <a:off x="663056" y="332656"/>
            <a:ext cx="8085408" cy="60604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ПРОФИЛАКТИКА ХИМИЧЕСКОГО </a:t>
            </a:r>
            <a:r>
              <a:rPr lang="ru-RU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ЗАРАЖЕНИЯ. ЭКОФЛАК-МИКС</a:t>
            </a:r>
            <a:endParaRPr lang="ru-RU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24" name="Picture 2" descr="C:\Users\KM\Pictures\640x-Ekoflak-Miks.e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19967"/>
            <a:ext cx="4139952" cy="405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3" descr="C:\Users\KM\Pictures\эко фла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9171" y="1554398"/>
            <a:ext cx="3811372" cy="467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560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15"/>
          <p:cNvSpPr>
            <a:spLocks noGrp="1" noChangeArrowheads="1"/>
          </p:cNvSpPr>
          <p:nvPr>
            <p:ph type="title"/>
          </p:nvPr>
        </p:nvSpPr>
        <p:spPr>
          <a:xfrm>
            <a:off x="218179" y="679732"/>
            <a:ext cx="8746309" cy="80505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200" b="1" dirty="0">
                <a:solidFill>
                  <a:schemeClr val="tx1"/>
                </a:solidFill>
              </a:rPr>
              <a:t>Цито-Сет система – </a:t>
            </a: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закрытая </a:t>
            </a:r>
            <a:r>
              <a:rPr lang="ru-RU" sz="3200" b="1" dirty="0">
                <a:solidFill>
                  <a:schemeClr val="tx1"/>
                </a:solidFill>
              </a:rPr>
              <a:t>система для 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безопасного</a:t>
            </a:r>
            <a:r>
              <a:rPr lang="ru-RU" sz="3200" b="1" dirty="0">
                <a:solidFill>
                  <a:schemeClr val="tx1"/>
                </a:solidFill>
              </a:rPr>
              <a:t> введения химиопрепаратов</a:t>
            </a:r>
            <a:br>
              <a:rPr lang="ru-RU" sz="3200" b="1" dirty="0">
                <a:solidFill>
                  <a:schemeClr val="tx1"/>
                </a:solidFill>
              </a:rPr>
            </a:b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604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7437" y="1772816"/>
            <a:ext cx="7194963" cy="486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72882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845041"/>
          </a:xfrm>
        </p:spPr>
        <p:txBody>
          <a:bodyPr>
            <a:noAutofit/>
          </a:bodyPr>
          <a:lstStyle/>
          <a:p>
            <a:pPr algn="l"/>
            <a:r>
              <a:rPr lang="ru-RU" altLang="ru-RU" sz="3200" b="1" dirty="0" smtClean="0">
                <a:solidFill>
                  <a:schemeClr val="tx1"/>
                </a:solidFill>
              </a:rPr>
              <a:t>                </a:t>
            </a:r>
            <a:r>
              <a:rPr lang="ru-RU" altLang="ru-RU" sz="3600" b="1" dirty="0" smtClean="0">
                <a:solidFill>
                  <a:schemeClr val="tx1"/>
                </a:solidFill>
              </a:rPr>
              <a:t>Цито-Сет Система</a:t>
            </a:r>
            <a:br>
              <a:rPr lang="ru-RU" altLang="ru-RU" sz="3600" b="1" dirty="0" smtClean="0">
                <a:solidFill>
                  <a:schemeClr val="tx1"/>
                </a:solidFill>
              </a:rPr>
            </a:br>
            <a:r>
              <a:rPr lang="ru-RU" altLang="ru-RU" sz="3200" b="1" dirty="0" smtClean="0">
                <a:solidFill>
                  <a:schemeClr val="tx1"/>
                </a:solidFill>
              </a:rPr>
              <a:t>     </a:t>
            </a:r>
            <a:r>
              <a:rPr lang="ru-RU" altLang="ru-RU" sz="2800" b="1" dirty="0">
                <a:solidFill>
                  <a:schemeClr val="tx1"/>
                </a:solidFill>
              </a:rPr>
              <a:t>Цито-Сет </a:t>
            </a:r>
            <a:r>
              <a:rPr lang="ru-RU" altLang="ru-RU" sz="2800" b="1" dirty="0" err="1">
                <a:solidFill>
                  <a:schemeClr val="tx1"/>
                </a:solidFill>
              </a:rPr>
              <a:t>Микс</a:t>
            </a:r>
            <a:r>
              <a:rPr lang="en-US" altLang="ru-RU" sz="2800" b="1" dirty="0">
                <a:solidFill>
                  <a:schemeClr val="tx1"/>
                </a:solidFill>
              </a:rPr>
              <a:t>/</a:t>
            </a:r>
            <a:r>
              <a:rPr lang="ru-RU" altLang="ru-RU" sz="2800" b="1" dirty="0" err="1">
                <a:solidFill>
                  <a:schemeClr val="tx1"/>
                </a:solidFill>
              </a:rPr>
              <a:t>Лайн</a:t>
            </a:r>
            <a:r>
              <a:rPr lang="ru-RU" altLang="ru-RU" sz="2800" b="1" dirty="0">
                <a:solidFill>
                  <a:schemeClr val="tx1"/>
                </a:solidFill>
              </a:rPr>
              <a:t> + </a:t>
            </a:r>
            <a:r>
              <a:rPr lang="ru-RU" altLang="ru-RU" sz="2800" b="1" dirty="0" err="1">
                <a:solidFill>
                  <a:schemeClr val="tx1"/>
                </a:solidFill>
              </a:rPr>
              <a:t>Цито-Сет</a:t>
            </a:r>
            <a:r>
              <a:rPr lang="ru-RU" altLang="ru-RU" sz="2800" b="1" dirty="0">
                <a:solidFill>
                  <a:schemeClr val="tx1"/>
                </a:solidFill>
              </a:rPr>
              <a:t> </a:t>
            </a:r>
            <a:r>
              <a:rPr lang="ru-RU" altLang="ru-RU" sz="2800" b="1" dirty="0" err="1">
                <a:solidFill>
                  <a:schemeClr val="tx1"/>
                </a:solidFill>
              </a:rPr>
              <a:t>Инфузия</a:t>
            </a:r>
            <a:endParaRPr lang="en-US" altLang="ru-RU" sz="2800" b="1" dirty="0">
              <a:solidFill>
                <a:schemeClr val="tx1"/>
              </a:solidFill>
            </a:endParaRPr>
          </a:p>
        </p:txBody>
      </p:sp>
      <p:pic>
        <p:nvPicPr>
          <p:cNvPr id="142339" name="Рисунок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735806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879" y="1858567"/>
            <a:ext cx="3105279" cy="321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 bwMode="gray">
          <a:xfrm>
            <a:off x="251520" y="4627544"/>
            <a:ext cx="8712968" cy="15121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Полихимиотерапия</a:t>
            </a: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ru-RU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Цисплатин</a:t>
            </a: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ru-RU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Этопозид</a:t>
            </a:r>
            <a:r>
              <a:rPr lang="ru-RU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гидратация 2 литра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 bwMode="gray">
          <a:xfrm>
            <a:off x="3707904" y="1844824"/>
            <a:ext cx="1278144" cy="77074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Arial" panose="020B0604020202020204" pitchFamily="34" charset="0"/>
              </a:rPr>
              <a:t>0,9% </a:t>
            </a:r>
            <a:r>
              <a:rPr lang="en-US" sz="2000" b="1" dirty="0" err="1">
                <a:solidFill>
                  <a:schemeClr val="tx1"/>
                </a:solidFill>
                <a:cs typeface="Arial" panose="020B0604020202020204" pitchFamily="34" charset="0"/>
              </a:rPr>
              <a:t>NaCl</a:t>
            </a:r>
            <a:endParaRPr lang="en-US" sz="20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 bwMode="gray">
          <a:xfrm rot="19846271">
            <a:off x="571735" y="2408647"/>
            <a:ext cx="2786996" cy="70076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tx1"/>
                </a:solidFill>
                <a:cs typeface="Arial" panose="020B0604020202020204" pitchFamily="34" charset="0"/>
              </a:rPr>
              <a:t>Доксорубицин</a:t>
            </a:r>
            <a:endParaRPr lang="en-US" sz="20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3" name="Овал 52"/>
          <p:cNvSpPr/>
          <p:nvPr/>
        </p:nvSpPr>
        <p:spPr bwMode="gray">
          <a:xfrm rot="1477229">
            <a:off x="5491708" y="2424857"/>
            <a:ext cx="2981238" cy="746556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tx1"/>
                </a:solidFill>
                <a:cs typeface="Arial" panose="020B0604020202020204" pitchFamily="34" charset="0"/>
              </a:rPr>
              <a:t>Циклофосфамид</a:t>
            </a:r>
            <a:endParaRPr lang="en-US" sz="20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01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21" grpId="0" animBg="1"/>
      <p:bldP spid="5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16632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Окончание </a:t>
            </a:r>
            <a:r>
              <a:rPr lang="ru-RU" sz="3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инфузии</a:t>
            </a:r>
            <a:endParaRPr lang="ru-RU" sz="3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196752"/>
            <a:ext cx="4032448" cy="45503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115" y="5966410"/>
            <a:ext cx="805934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ea typeface="Calibri" panose="020F0502020204030204" pitchFamily="34" charset="0"/>
                <a:cs typeface="Arial" panose="020B0604020202020204" pitchFamily="34" charset="0"/>
              </a:rPr>
              <a:t>Не отсоединяйте элементы устройства! </a:t>
            </a:r>
            <a:endParaRPr lang="en-US" sz="35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4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781" y="116632"/>
            <a:ext cx="8796707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СКОРОСТЬ ВВЕДЕНИЯ РАСТВОРОВ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812553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20472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cs typeface="Arial" panose="020B0604020202020204" pitchFamily="34" charset="0"/>
              </a:rPr>
              <a:t>EASYPUMP II ST/LT </a:t>
            </a:r>
            <a:br>
              <a:rPr lang="ru-RU" sz="3200" b="1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ru-RU" sz="3200" b="1" dirty="0">
                <a:solidFill>
                  <a:schemeClr val="tx1"/>
                </a:solidFill>
                <a:cs typeface="Arial" panose="020B0604020202020204" pitchFamily="34" charset="0"/>
              </a:rPr>
              <a:t>НАСОС ИНФУЗИОННЫЙ </a:t>
            </a:r>
            <a:r>
              <a:rPr lang="ru-RU" sz="32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ЭЛАСТОМЕРНЫЙ</a:t>
            </a:r>
            <a:r>
              <a:rPr lang="ru-RU" sz="3200" b="1" dirty="0">
                <a:solidFill>
                  <a:schemeClr val="tx1"/>
                </a:solidFill>
                <a:cs typeface="Arial" panose="020B0604020202020204" pitchFamily="34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cs typeface="Arial" panose="020B0604020202020204" pitchFamily="34" charset="0"/>
              </a:rPr>
            </a:br>
            <a:endParaRPr lang="ru-RU" sz="32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3277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2997677" cy="334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2" t="813" r="1402" b="826"/>
          <a:stretch>
            <a:fillRect/>
          </a:stretch>
        </p:blipFill>
        <p:spPr bwMode="auto">
          <a:xfrm>
            <a:off x="3372267" y="2402457"/>
            <a:ext cx="2862449" cy="334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794" y="4077072"/>
            <a:ext cx="2383743" cy="238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7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420589"/>
              </p:ext>
            </p:extLst>
          </p:nvPr>
        </p:nvGraphicFramePr>
        <p:xfrm>
          <a:off x="179517" y="836715"/>
          <a:ext cx="8658956" cy="5544607"/>
        </p:xfrm>
        <a:graphic>
          <a:graphicData uri="http://schemas.openxmlformats.org/drawingml/2006/table">
            <a:tbl>
              <a:tblPr/>
              <a:tblGrid>
                <a:gridCol w="1904717">
                  <a:extLst>
                    <a:ext uri="{9D8B030D-6E8A-4147-A177-3AD203B41FA5}">
                      <a16:colId xmlns="" xmlns:a16="http://schemas.microsoft.com/office/drawing/2014/main" val="3440407542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2762921651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17579065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576755106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919966226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3822149432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3671375996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1656940167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4161098663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3360454153"/>
                    </a:ext>
                  </a:extLst>
                </a:gridCol>
                <a:gridCol w="607462">
                  <a:extLst>
                    <a:ext uri="{9D8B030D-6E8A-4147-A177-3AD203B41FA5}">
                      <a16:colId xmlns="" xmlns:a16="http://schemas.microsoft.com/office/drawing/2014/main" val="3384888149"/>
                    </a:ext>
                  </a:extLst>
                </a:gridCol>
                <a:gridCol w="679619">
                  <a:extLst>
                    <a:ext uri="{9D8B030D-6E8A-4147-A177-3AD203B41FA5}">
                      <a16:colId xmlns="" xmlns:a16="http://schemas.microsoft.com/office/drawing/2014/main" val="1436836136"/>
                    </a:ext>
                  </a:extLst>
                </a:gridCol>
              </a:tblGrid>
              <a:tr h="2464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ИЗИПАМП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 LT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125 - 25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270 - 27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120 - 30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400 - 40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100 - 50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270 - 54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120 - 60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400 - 80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270 - 68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400 - 100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270 - 135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7881562"/>
                  </a:ext>
                </a:extLst>
              </a:tr>
              <a:tr h="2111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кат.№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4540006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4540008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4540012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4540014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4540016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4540018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4540022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4540026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4540028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4540032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7164001"/>
                  </a:ext>
                </a:extLst>
              </a:tr>
              <a:tr h="4163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Номинальная скорость потока ( мл/час )</a:t>
                      </a:r>
                    </a:p>
                  </a:txBody>
                  <a:tcPr marL="4812" marR="4812" marT="4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65070171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Номинальный объем ( мл )</a:t>
                      </a:r>
                    </a:p>
                  </a:txBody>
                  <a:tcPr marL="4812" marR="4812" marT="4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95333937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Минимальный объем ( мл )</a:t>
                      </a:r>
                    </a:p>
                  </a:txBody>
                  <a:tcPr marL="4812" marR="4812" marT="4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0690916"/>
                  </a:ext>
                </a:extLst>
              </a:tr>
              <a:tr h="328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Максимальный объем ( мл )</a:t>
                      </a:r>
                    </a:p>
                  </a:txBody>
                  <a:tcPr marL="4812" marR="4812" marT="4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96401650"/>
                  </a:ext>
                </a:extLst>
              </a:tr>
              <a:tr h="4163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Максимальный остаточный объем ( мл ) </a:t>
                      </a:r>
                    </a:p>
                  </a:txBody>
                  <a:tcPr marL="4812" marR="4812" marT="4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56264720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Время ( час ) / дни   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Объем ( мл)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37066424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часов                              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21736529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часов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40200404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часа  / 1 день                                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7352285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часов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63095905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часов / 2 дня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8157902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часов / 2,5 дня 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53629500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часа / 3 дня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06369373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 часов / 4 дня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7089963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часов / 5 дней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60403110"/>
                  </a:ext>
                </a:extLst>
              </a:tr>
              <a:tr h="2642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 часа / 6 дней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0510797"/>
                  </a:ext>
                </a:extLst>
              </a:tr>
              <a:tr h="4905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FOLFOX 24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универс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24/48 час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FOLFOX 48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РГШ 5-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</a:t>
                      </a:r>
                    </a:p>
                  </a:txBody>
                  <a:tcPr marL="4812" marR="4812" marT="481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36314489"/>
                  </a:ext>
                </a:extLst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09837" y="188640"/>
            <a:ext cx="7190555" cy="4320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заполнения насоса</a:t>
            </a:r>
          </a:p>
        </p:txBody>
      </p:sp>
    </p:spTree>
    <p:extLst>
      <p:ext uri="{BB962C8B-B14F-4D97-AF65-F5344CB8AC3E}">
        <p14:creationId xmlns:p14="http://schemas.microsoft.com/office/powerpoint/2010/main" val="395282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44624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Возможности порт-систем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251520" y="1196752"/>
            <a:ext cx="8712968" cy="2696733"/>
          </a:xfrm>
        </p:spPr>
        <p:txBody>
          <a:bodyPr/>
          <a:lstStyle/>
          <a:p>
            <a:pPr marL="271463" indent="-271463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000" dirty="0" smtClean="0"/>
              <a:t>Введение лекарственных препаратов.</a:t>
            </a:r>
          </a:p>
          <a:p>
            <a:pPr marL="271463" indent="-271463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000" dirty="0" smtClean="0"/>
              <a:t>Введение контрастных веществ при проведении КТ и МРТ исследований</a:t>
            </a:r>
          </a:p>
          <a:p>
            <a:pPr marL="271463" indent="-271463">
              <a:spcBef>
                <a:spcPts val="0"/>
              </a:spcBef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ru-RU" sz="3000" dirty="0" smtClean="0"/>
              <a:t>Забор крови на лабораторные исследования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847671"/>
            <a:ext cx="3121750" cy="28723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674772"/>
            <a:ext cx="2016224" cy="306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3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4"/>
          <p:cNvSpPr>
            <a:spLocks noGrp="1"/>
          </p:cNvSpPr>
          <p:nvPr>
            <p:ph type="title"/>
          </p:nvPr>
        </p:nvSpPr>
        <p:spPr>
          <a:xfrm>
            <a:off x="179512" y="260648"/>
            <a:ext cx="8964488" cy="70282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Наличие алгоритмов на каждом этапе работы</a:t>
            </a:r>
          </a:p>
        </p:txBody>
      </p:sp>
      <p:sp>
        <p:nvSpPr>
          <p:cNvPr id="9728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656184"/>
            <a:ext cx="8352928" cy="4797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Оснащение</a:t>
            </a:r>
            <a:endParaRPr lang="en-US" sz="3000" dirty="0" smtClean="0"/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Подготовка и смешивание лекарственных средств</a:t>
            </a:r>
            <a:endParaRPr lang="en-US" sz="3000" dirty="0" smtClean="0"/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Набор препарата</a:t>
            </a:r>
            <a:endParaRPr lang="en-US" sz="3000" dirty="0" smtClean="0"/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Подготовка </a:t>
            </a:r>
            <a:r>
              <a:rPr lang="ru-RU" sz="3000" dirty="0" err="1" smtClean="0"/>
              <a:t>инфузионной</a:t>
            </a:r>
            <a:r>
              <a:rPr lang="ru-RU" sz="3000" dirty="0" smtClean="0"/>
              <a:t> системы</a:t>
            </a:r>
            <a:endParaRPr lang="en-US" sz="3000" dirty="0" smtClean="0"/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Подготовка венозного доступа</a:t>
            </a:r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3000" dirty="0" smtClean="0"/>
              <a:t>Уход за сосудистым катетером</a:t>
            </a:r>
            <a:endParaRPr lang="en-US" sz="3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medalmanac.ru/uploads/shared/photo2018/oblozhka-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522" y="116975"/>
            <a:ext cx="2421334" cy="316800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0248" y="3532429"/>
            <a:ext cx="2438541" cy="32809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76858"/>
            <a:ext cx="5583285" cy="244824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8829" y="3550710"/>
            <a:ext cx="2389635" cy="32626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513" y="3468468"/>
            <a:ext cx="2551979" cy="334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912768" cy="63758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Справочная литература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613" y="2060848"/>
            <a:ext cx="2278163" cy="3284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3218" y="731994"/>
            <a:ext cx="2316814" cy="32888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1920" y="3293562"/>
            <a:ext cx="2428998" cy="34478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835090" y="2741974"/>
            <a:ext cx="3631882" cy="255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http://zlattv.ru/wp-content/uploads/2017/05/vopro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1728192" cy="165393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50100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chemeClr val="tx1"/>
                </a:solidFill>
              </a:rPr>
              <a:t/>
            </a:r>
            <a:br>
              <a:rPr lang="ru-RU" sz="2800" i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Гусева Ирина Александровна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старшая медицинская сестра отделения анестезиологии и реанимации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Клинической Больницы № 122 им Л.Г. Соколова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ФМБА России гор. Санкт-Петербург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en-US" sz="4000" b="1" cap="none" dirty="0" smtClean="0">
                <a:solidFill>
                  <a:schemeClr val="tx1"/>
                </a:solidFill>
                <a:hlinkClick r:id="rId3"/>
              </a:rPr>
              <a:t>guseva26@mail.ru</a:t>
            </a:r>
            <a:r>
              <a:rPr lang="en-US" sz="4000" b="1" cap="none" dirty="0" smtClean="0">
                <a:solidFill>
                  <a:schemeClr val="tx1"/>
                </a:solidFill>
              </a:rPr>
              <a:t/>
            </a:r>
            <a:br>
              <a:rPr lang="en-US" sz="4000" b="1" cap="none" dirty="0" smtClean="0">
                <a:solidFill>
                  <a:schemeClr val="tx1"/>
                </a:solidFill>
              </a:rPr>
            </a:br>
            <a:r>
              <a:rPr lang="en-US" sz="4000" b="1" cap="none" dirty="0" smtClean="0">
                <a:solidFill>
                  <a:schemeClr val="tx1"/>
                </a:solidFill>
                <a:hlinkClick r:id="rId4"/>
              </a:rPr>
              <a:t>anestes3@med122.com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3"/>
          <p:cNvSpPr txBox="1">
            <a:spLocks noGrp="1"/>
          </p:cNvSpPr>
          <p:nvPr/>
        </p:nvSpPr>
        <p:spPr bwMode="gray">
          <a:xfrm>
            <a:off x="3867150" y="6546850"/>
            <a:ext cx="254000" cy="144463"/>
          </a:xfrm>
          <a:prstGeom prst="rect">
            <a:avLst/>
          </a:prstGeom>
          <a:noFill/>
          <a:ln>
            <a:miter lim="800000"/>
            <a:headEnd/>
            <a:tailEnd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6AD1D384-0469-4139-8338-6ECF6EAE5B0C}" type="slidenum">
              <a:rPr lang="en-US" sz="800" smtClean="0">
                <a:solidFill>
                  <a:srgbClr val="000000"/>
                </a:solidFill>
                <a:latin typeface="Arial" charset="0"/>
                <a:cs typeface="+mn-cs"/>
              </a:rPr>
              <a:pPr>
                <a:defRPr/>
              </a:pPr>
              <a:t>6</a:t>
            </a:fld>
            <a:endParaRPr lang="en-US" sz="800" smtClean="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31747" name="Заголовок 1"/>
          <p:cNvSpPr>
            <a:spLocks noGrp="1"/>
          </p:cNvSpPr>
          <p:nvPr>
            <p:ph type="title"/>
          </p:nvPr>
        </p:nvSpPr>
        <p:spPr>
          <a:xfrm>
            <a:off x="579789" y="332656"/>
            <a:ext cx="8240683" cy="5544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Противопоказания для имплантации </a:t>
            </a:r>
            <a:r>
              <a:rPr lang="ru-RU" sz="3200" b="1" dirty="0" err="1" smtClean="0">
                <a:solidFill>
                  <a:schemeClr val="tx1"/>
                </a:solidFill>
              </a:rPr>
              <a:t>порт-систем</a:t>
            </a:r>
            <a:endParaRPr 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496" y="1261204"/>
            <a:ext cx="4248472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Абсолютные противопоказания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 smtClean="0">
                <a:latin typeface="+mn-lt"/>
                <a:cs typeface="+mn-cs"/>
              </a:rPr>
              <a:t>Пациенты </a:t>
            </a:r>
            <a:r>
              <a:rPr lang="ru-RU" sz="2200" b="1" dirty="0">
                <a:latin typeface="+mn-lt"/>
                <a:cs typeface="+mn-cs"/>
              </a:rPr>
              <a:t>с неконтролируемыми нарушениями свертывающей системы крови;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Больные с воспалительными процессами в зоне предполагаемой </a:t>
            </a:r>
          </a:p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200" b="1" dirty="0">
                <a:latin typeface="+mn-lt"/>
                <a:cs typeface="+mn-cs"/>
              </a:rPr>
              <a:t>     имплантации;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Наличие лихорадки неясного генеза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Абсолютная </a:t>
            </a:r>
            <a:r>
              <a:rPr lang="ru-RU" sz="2200" b="1" dirty="0" err="1">
                <a:latin typeface="+mn-lt"/>
                <a:cs typeface="+mn-cs"/>
              </a:rPr>
              <a:t>нейтропения</a:t>
            </a:r>
            <a:endParaRPr lang="ru-RU" sz="2200" b="1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u="sng" dirty="0" smtClean="0">
                <a:latin typeface="+mn-lt"/>
                <a:cs typeface="+mn-cs"/>
              </a:rPr>
              <a:t>Отказ </a:t>
            </a:r>
            <a:r>
              <a:rPr lang="ru-RU" sz="2200" b="1" u="sng" dirty="0">
                <a:latin typeface="+mn-lt"/>
                <a:cs typeface="+mn-cs"/>
              </a:rPr>
              <a:t>больного на проведение манипуляции.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92488" y="1268760"/>
            <a:ext cx="4716016" cy="555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Относительные </a:t>
            </a:r>
            <a:r>
              <a:rPr lang="ru-RU" sz="2200" b="1" dirty="0" smtClean="0">
                <a:solidFill>
                  <a:srgbClr val="C00000"/>
                </a:solidFill>
                <a:latin typeface="+mn-lt"/>
                <a:cs typeface="+mn-cs"/>
              </a:rPr>
              <a:t>противопоказания</a:t>
            </a:r>
            <a:endParaRPr lang="ru-RU" sz="2200" b="1" dirty="0">
              <a:solidFill>
                <a:srgbClr val="C00000"/>
              </a:solidFill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 smtClean="0">
                <a:latin typeface="+mn-lt"/>
                <a:cs typeface="+mn-cs"/>
              </a:rPr>
              <a:t>Предшествующие </a:t>
            </a:r>
            <a:r>
              <a:rPr lang="ru-RU" sz="2200" b="1" dirty="0">
                <a:latin typeface="+mn-lt"/>
                <a:cs typeface="+mn-cs"/>
              </a:rPr>
              <a:t>травмы грудной стенки  с деформацией ключицы, ребер, грудины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Перенесенной ранее лечение опухолей в месте имплантации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Попадание места имплантации в область проведения лучевой терапии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Ранее проведенные многократные катетеризации центральных вен на стороне имплантации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2200" b="1" dirty="0">
                <a:latin typeface="+mn-lt"/>
                <a:cs typeface="+mn-cs"/>
              </a:rPr>
              <a:t>Проведение массивной </a:t>
            </a:r>
            <a:r>
              <a:rPr lang="ru-RU" sz="2200" b="1" dirty="0" err="1">
                <a:latin typeface="+mn-lt"/>
                <a:cs typeface="+mn-cs"/>
              </a:rPr>
              <a:t>антикоагулянтной</a:t>
            </a:r>
            <a:r>
              <a:rPr lang="ru-RU" sz="2200" b="1" dirty="0">
                <a:latin typeface="+mn-lt"/>
                <a:cs typeface="+mn-cs"/>
              </a:rPr>
              <a:t> терапии</a:t>
            </a: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468313" y="6453188"/>
            <a:ext cx="3743325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3980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7938"/>
            <a:ext cx="8229600" cy="9007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Постановка порт-системы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012300"/>
            <a:ext cx="2704732" cy="270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9532" y="908720"/>
            <a:ext cx="534696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933056"/>
            <a:ext cx="2799571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4499101"/>
            <a:ext cx="2901487" cy="217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5" y="260648"/>
            <a:ext cx="7128793" cy="4953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Строение порт-системы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412775"/>
            <a:ext cx="8064896" cy="494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05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9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Объем титановой камеры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2132856"/>
            <a:ext cx="3672408" cy="12961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500" b="1" dirty="0" smtClean="0"/>
              <a:t>Объем камеры </a:t>
            </a:r>
          </a:p>
          <a:p>
            <a:pPr marL="0" indent="0">
              <a:buNone/>
            </a:pPr>
            <a:r>
              <a:rPr lang="ru-RU" sz="3500" b="1" dirty="0" smtClean="0"/>
              <a:t>от 0,15 мл </a:t>
            </a:r>
          </a:p>
          <a:p>
            <a:pPr marL="0" indent="0">
              <a:buNone/>
            </a:pPr>
            <a:r>
              <a:rPr lang="ru-RU" sz="3500" b="1" dirty="0" smtClean="0"/>
              <a:t>до 0,5 мл</a:t>
            </a:r>
            <a:endParaRPr lang="ru-RU" sz="3500" b="1" dirty="0"/>
          </a:p>
        </p:txBody>
      </p:sp>
      <p:pic>
        <p:nvPicPr>
          <p:cNvPr id="16386" name="Picture 2" descr="http://port4you.p.fl2.fosite.ru/image/chunk77/386670/17524/IMG_20140513_090749.jpg_14005633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51967"/>
            <a:ext cx="4324205" cy="281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2897567" y="2560290"/>
            <a:ext cx="2587284" cy="34687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5776" y="4077072"/>
            <a:ext cx="4415162" cy="266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E:\Sound\12.mp3"/>
  <p:tag name="PPSNARRATION" val="12,629258273,E:\Импланируемые порт-системы. Применение в онкологии_pptx\Media.ppc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user\AppData\Local\Temp\PR\data\asimages\{85EBFBE8-E493-40EF-9DE3-93D8AE513D83}_12.png&quot;/&gt;&lt;left val=&quot;44&quot;/&gt;&lt;top val=&quot;41&quot;/&gt;&lt;width val=&quot;66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38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E:\Sound\38.mp3"/>
  <p:tag name="PPSNARRATION" val="38,629258273,E:\Импланируемые порт-системы. Применение в онкологии_pptx\Media.ppc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user\AppData\Local\Temp\PR\data\asimages\{462A8220-0F6F-43F2-9F2A-60F372039793}_38.png&quot;/&gt;&lt;left val=&quot;45&quot;/&gt;&lt;top val=&quot;141&quot;/&gt;&lt;width val=&quot;416&quot;/&gt;&lt;height val=&quot;49&quot;/&gt;&lt;hasText val=&quot;1&quot;/&gt;&lt;/Image&gt;&lt;/ThreeDShapeInfo&gt;"/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user\AppData\Local\Temp\PR\data\asimages\{4D3F2A36-D14D-4186-808E-31C952BD5475}_38.png&quot;/&gt;&lt;left val=&quot;48&quot;/&gt;&lt;top val=&quot;258&quot;/&gt;&lt;width val=&quot;450&quot;/&gt;&lt;height val=&quot;232&quot;/&gt;&lt;hasText val=&quot;1&quot;/&gt;&lt;/Image&gt;&lt;/ThreeDShapeInfo&gt;"/>
  <p:tag name="PRESENTER_SHAPETEXTINFO" val="&lt;ShapeTextInfo&gt;&lt;TableIndex row=&quot;-1&quot; col=&quot;-1&quot;&gt;&lt;linesCount val=&quot;11&quot;/&gt;&lt;lineCharCount val=&quot;34&quot;/&gt;&lt;lineCharCount val=&quot;29&quot;/&gt;&lt;lineCharCount val=&quot;1&quot;/&gt;&lt;lineCharCount val=&quot;46&quot;/&gt;&lt;lineCharCount val=&quot;20&quot;/&gt;&lt;lineCharCount val=&quot;1&quot;/&gt;&lt;lineCharCount val=&quot;58&quot;/&gt;&lt;lineCharCount val=&quot;38&quot;/&gt;&lt;lineCharCount val=&quot;1&quot;/&gt;&lt;lineCharCount val=&quot;30&quot;/&gt;&lt;lineCharCount val=&quot;33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user\AppData\Local\Temp\PR\data\asimages\{B37EE576-B59D-40CB-BA07-8E8236C46801}_38.png&quot;/&gt;&lt;left val=&quot;42&quot;/&gt;&lt;top val=&quot;19&quot;/&gt;&lt;width val=&quot;636&quot;/&gt;&lt;height val=&quot;83&quot;/&gt;&lt;hasText val=&quot;1&quot;/&gt;&lt;/Image&gt;&lt;/ThreeDShapeInfo&gt;"/>
  <p:tag name="PRESENTER_SHAPETEXTINFO" val="&lt;ShapeTextInfo&gt;&lt;TableIndex row=&quot;-1&quot; col=&quot;-1&quot;&gt;&lt;linesCount val=&quot;2&quot;/&gt;&lt;lineCharCount val=&quot;34&quot;/&gt;&lt;lineCharCount val=&quot;35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E:\Sound\42.mp3"/>
  <p:tag name="PPSNARRATION" val="42,629258273,E:\Импланируемые порт-системы. Применение в онкологии_pptx\Media.ppc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user\AppData\Local\Temp\PR\data\asimages\{1D1DDEFB-2DDC-492C-8FF9-9179B8EFF491}_42.png&quot;/&gt;&lt;left val=&quot;44&quot;/&gt;&lt;top val=&quot;3&quot;/&gt;&lt;width val=&quot;494&quot;/&gt;&lt;height val=&quot;99&quot;/&gt;&lt;hasText val=&quot;1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heme/theme1.xml><?xml version="1.0" encoding="utf-8"?>
<a:theme xmlns:a="http://schemas.openxmlformats.org/drawingml/2006/main" name="Aesculap Academy eng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Aesculap Academy eng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Мастер файл 2018 — копия</Template>
  <TotalTime>873</TotalTime>
  <Words>1632</Words>
  <Application>Microsoft Office PowerPoint</Application>
  <PresentationFormat>Экран (4:3)</PresentationFormat>
  <Paragraphs>476</Paragraphs>
  <Slides>53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Aesculap Academy eng</vt:lpstr>
      <vt:lpstr>1_Aesculap Academy eng</vt:lpstr>
      <vt:lpstr>Сосудистый доступ. особенности работы и ухода  за порт-системами. современные аспекты проведения химиотерапии</vt:lpstr>
      <vt:lpstr>ЭТАПЫ  ПРОВЕДЕНИЯ ХИМИОТЕРАПИИ</vt:lpstr>
      <vt:lpstr>Презентация PowerPoint</vt:lpstr>
      <vt:lpstr>Сосудистый доступ ПОРТ-СИСТЕМА</vt:lpstr>
      <vt:lpstr>Возможности порт-систем</vt:lpstr>
      <vt:lpstr>Противопоказания для имплантации порт-систем</vt:lpstr>
      <vt:lpstr>Постановка порт-системы</vt:lpstr>
      <vt:lpstr>Строение порт-системы</vt:lpstr>
      <vt:lpstr>Объем титановой камеры</vt:lpstr>
      <vt:lpstr>Мембрана порт-системы</vt:lpstr>
      <vt:lpstr>Презентация PowerPoint</vt:lpstr>
      <vt:lpstr>Перед установкой иглы необходимо надеть медицинскую маску предотвращения контаминации обработанного инъекционного поля</vt:lpstr>
      <vt:lpstr>ВАЖНЫЕ ЭТАПЫ манипуляции: обработка рук   ПРИМЕНЕНИЕ ПЕРЧАТОК </vt:lpstr>
      <vt:lpstr>Выбор медицинских перчаток</vt:lpstr>
      <vt:lpstr>УСТАНОВКА ИГЛЫ В ПОРТ-СИСТЕМУ</vt:lpstr>
      <vt:lpstr>Презентация PowerPoint</vt:lpstr>
      <vt:lpstr>игла Губера</vt:lpstr>
      <vt:lpstr>Выбор размера иглы </vt:lpstr>
      <vt:lpstr>Выбор размера игл</vt:lpstr>
      <vt:lpstr>Презентация PowerPoint</vt:lpstr>
      <vt:lpstr>Презентация PowerPoint</vt:lpstr>
      <vt:lpstr>Ошибки при фиксации иглы</vt:lpstr>
      <vt:lpstr>Замена повязки стерильной фиксирующей повязки </vt:lpstr>
      <vt:lpstr>Презентация PowerPoint</vt:lpstr>
      <vt:lpstr>Обратите внимание!</vt:lpstr>
      <vt:lpstr>Промывание ПОРТ-СИСТЕМЫ</vt:lpstr>
      <vt:lpstr>Как правильно промывать катетер</vt:lpstr>
      <vt:lpstr>Презентация PowerPoint</vt:lpstr>
      <vt:lpstr>Промывание порт-системы</vt:lpstr>
      <vt:lpstr>Гепариновый замок</vt:lpstr>
      <vt:lpstr>Презентация PowerPoint</vt:lpstr>
      <vt:lpstr>Уход за инъекционными портами и разъемами</vt:lpstr>
      <vt:lpstr>Сигналы тревоги</vt:lpstr>
      <vt:lpstr>Как следствие введения химиопрепарата  при неправильной постановке иглы – мимо порта и без аспирационной пробы</vt:lpstr>
      <vt:lpstr>Презентация PowerPoint</vt:lpstr>
      <vt:lpstr>Презентация PowerPoint</vt:lpstr>
      <vt:lpstr>Порт-система не функционирует</vt:lpstr>
      <vt:lpstr>Презентация PowerPoint</vt:lpstr>
      <vt:lpstr>Профилактика осложнений</vt:lpstr>
      <vt:lpstr>Подготовка растворов</vt:lpstr>
      <vt:lpstr>Презентация PowerPoint</vt:lpstr>
      <vt:lpstr>ТИП СОЕДИНЕНИЙ шприцев</vt:lpstr>
      <vt:lpstr>ПРОФИЛАКТИКА ХИМИЧЕСКОГО ЗАРАЖЕНИЯ. ЭКОФЛАК-МИКС</vt:lpstr>
      <vt:lpstr>Цито-Сет система –  закрытая система для безопасного введения химиопрепаратов </vt:lpstr>
      <vt:lpstr>                Цито-Сет Система      Цито-Сет Микс/Лайн + Цито-Сет Инфузия</vt:lpstr>
      <vt:lpstr>Окончание инфузии</vt:lpstr>
      <vt:lpstr>СКОРОСТЬ ВВЕДЕНИЯ РАСТВОРОВ</vt:lpstr>
      <vt:lpstr>EASYPUMP II ST/LT  НАСОС ИНФУЗИОННЫЙ ЭЛАСТОМЕРНЫЙ </vt:lpstr>
      <vt:lpstr>Таблица заполнения насоса</vt:lpstr>
      <vt:lpstr>Наличие алгоритмов на каждом этапе работы</vt:lpstr>
      <vt:lpstr>Презентация PowerPoint</vt:lpstr>
      <vt:lpstr>Справочная литература</vt:lpstr>
      <vt:lpstr> Гусева Ирина Александровна  старшая медицинская сестра отделения анестезиологии и реанимации Клинической Больницы № 122 им Л.Г. Соколова ФМБА России гор. Санкт-Петербург  guseva26@mail.ru anestes3@med122.com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аспекты проведения инфузионной терапии. Уход за сосудистым доступом</dc:title>
  <dc:creator>KM</dc:creator>
  <cp:lastModifiedBy>Sveta</cp:lastModifiedBy>
  <cp:revision>174</cp:revision>
  <dcterms:created xsi:type="dcterms:W3CDTF">2018-04-07T05:26:23Z</dcterms:created>
  <dcterms:modified xsi:type="dcterms:W3CDTF">2019-09-24T05:58:07Z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7735299-2a7d-4f7d-99cc-db352b8b5a9b_Enabled">
    <vt:lpwstr>True</vt:lpwstr>
  </property>
  <property fmtid="{D5CDD505-2E9C-101B-9397-08002B2CF9AE}" pid="3" name="MSIP_Label_97735299-2a7d-4f7d-99cc-db352b8b5a9b_SiteId">
    <vt:lpwstr>15d1bef2-0a6a-46f9-be4c-023279325e51</vt:lpwstr>
  </property>
  <property fmtid="{D5CDD505-2E9C-101B-9397-08002B2CF9AE}" pid="4" name="MSIP_Label_97735299-2a7d-4f7d-99cc-db352b8b5a9b_Ref">
    <vt:lpwstr>https://api.informationprotection.azure.com/api/15d1bef2-0a6a-46f9-be4c-023279325e51</vt:lpwstr>
  </property>
  <property fmtid="{D5CDD505-2E9C-101B-9397-08002B2CF9AE}" pid="5" name="MSIP_Label_97735299-2a7d-4f7d-99cc-db352b8b5a9b_SetBy">
    <vt:lpwstr>marina.maneshina@bbraun.com</vt:lpwstr>
  </property>
  <property fmtid="{D5CDD505-2E9C-101B-9397-08002B2CF9AE}" pid="6" name="MSIP_Label_97735299-2a7d-4f7d-99cc-db352b8b5a9b_SetDate">
    <vt:lpwstr>2018-06-05T18:26:48.3369721+03:00</vt:lpwstr>
  </property>
  <property fmtid="{D5CDD505-2E9C-101B-9397-08002B2CF9AE}" pid="7" name="MSIP_Label_97735299-2a7d-4f7d-99cc-db352b8b5a9b_Name">
    <vt:lpwstr>Confidential</vt:lpwstr>
  </property>
  <property fmtid="{D5CDD505-2E9C-101B-9397-08002B2CF9AE}" pid="8" name="MSIP_Label_97735299-2a7d-4f7d-99cc-db352b8b5a9b_Application">
    <vt:lpwstr>Microsoft Azure Information Protection</vt:lpwstr>
  </property>
  <property fmtid="{D5CDD505-2E9C-101B-9397-08002B2CF9AE}" pid="9" name="MSIP_Label_97735299-2a7d-4f7d-99cc-db352b8b5a9b_Extended_MSFT_Method">
    <vt:lpwstr>Automatic</vt:lpwstr>
  </property>
  <property fmtid="{D5CDD505-2E9C-101B-9397-08002B2CF9AE}" pid="10" name="MSIP_Label_fd058493-e43f-432e-b8cc-adb7daa46640_Enabled">
    <vt:lpwstr>True</vt:lpwstr>
  </property>
  <property fmtid="{D5CDD505-2E9C-101B-9397-08002B2CF9AE}" pid="11" name="MSIP_Label_fd058493-e43f-432e-b8cc-adb7daa46640_SiteId">
    <vt:lpwstr>15d1bef2-0a6a-46f9-be4c-023279325e51</vt:lpwstr>
  </property>
  <property fmtid="{D5CDD505-2E9C-101B-9397-08002B2CF9AE}" pid="12" name="MSIP_Label_fd058493-e43f-432e-b8cc-adb7daa46640_Ref">
    <vt:lpwstr>https://api.informationprotection.azure.com/api/15d1bef2-0a6a-46f9-be4c-023279325e51</vt:lpwstr>
  </property>
  <property fmtid="{D5CDD505-2E9C-101B-9397-08002B2CF9AE}" pid="13" name="MSIP_Label_fd058493-e43f-432e-b8cc-adb7daa46640_SetBy">
    <vt:lpwstr>marina.maneshina@bbraun.com</vt:lpwstr>
  </property>
  <property fmtid="{D5CDD505-2E9C-101B-9397-08002B2CF9AE}" pid="14" name="MSIP_Label_fd058493-e43f-432e-b8cc-adb7daa46640_SetDate">
    <vt:lpwstr>2018-06-05T18:26:48.3369721+03:00</vt:lpwstr>
  </property>
  <property fmtid="{D5CDD505-2E9C-101B-9397-08002B2CF9AE}" pid="15" name="MSIP_Label_fd058493-e43f-432e-b8cc-adb7daa46640_Name">
    <vt:lpwstr>Unprotected</vt:lpwstr>
  </property>
  <property fmtid="{D5CDD505-2E9C-101B-9397-08002B2CF9AE}" pid="16" name="MSIP_Label_fd058493-e43f-432e-b8cc-adb7daa46640_Application">
    <vt:lpwstr>Microsoft Azure Information Protection</vt:lpwstr>
  </property>
  <property fmtid="{D5CDD505-2E9C-101B-9397-08002B2CF9AE}" pid="17" name="MSIP_Label_fd058493-e43f-432e-b8cc-adb7daa46640_Extended_MSFT_Method">
    <vt:lpwstr>Automatic</vt:lpwstr>
  </property>
  <property fmtid="{D5CDD505-2E9C-101B-9397-08002B2CF9AE}" pid="18" name="MSIP_Label_fd058493-e43f-432e-b8cc-adb7daa46640_Parent">
    <vt:lpwstr>97735299-2a7d-4f7d-99cc-db352b8b5a9b</vt:lpwstr>
  </property>
  <property fmtid="{D5CDD505-2E9C-101B-9397-08002B2CF9AE}" pid="19" name="Sensitivity">
    <vt:lpwstr>Confidential Unprotected</vt:lpwstr>
  </property>
</Properties>
</file>