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6" r:id="rId14"/>
    <p:sldId id="268" r:id="rId15"/>
    <p:sldId id="270" r:id="rId16"/>
    <p:sldId id="271" r:id="rId17"/>
    <p:sldId id="267" r:id="rId18"/>
    <p:sldId id="26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9900"/>
    <a:srgbClr val="4D4D4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9571" autoAdjust="0"/>
  </p:normalViewPr>
  <p:slideViewPr>
    <p:cSldViewPr>
      <p:cViewPr varScale="1">
        <p:scale>
          <a:sx n="89" d="100"/>
          <a:sy n="8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 w="15875">
          <a:solidFill>
            <a:schemeClr val="tx1"/>
          </a:solidFill>
        </a:ln>
      </c:spPr>
    </c:floor>
    <c:backWall>
      <c:spPr>
        <a:ln w="19050"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0.47928601475429639"/>
          <c:y val="3.1588529964332313E-2"/>
          <c:w val="0.46730954395380614"/>
          <c:h val="0.9050984384819597"/>
        </c:manualLayout>
      </c:layout>
      <c:bar3DChart>
        <c:barDir val="bar"/>
        <c:grouping val="clustered"/>
        <c:ser>
          <c:idx val="0"/>
          <c:order val="0"/>
          <c:spPr>
            <a:effectLst>
              <a:innerShdw blurRad="63500" dist="50800" dir="10800000">
                <a:prstClr val="black">
                  <a:alpha val="50000"/>
                </a:prstClr>
              </a:innerShdw>
            </a:effectLst>
          </c:spPr>
          <c:dLbls>
            <c:dLbl>
              <c:idx val="0"/>
              <c:layout>
                <c:manualLayout>
                  <c:x val="1.0552008941076822E-2"/>
                  <c:y val="-1.0529509988110791E-2"/>
                </c:manualLayout>
              </c:layout>
              <c:showVal val="1"/>
            </c:dLbl>
            <c:dLbl>
              <c:idx val="1"/>
              <c:layout>
                <c:manualLayout>
                  <c:x val="9.0445790923515627E-3"/>
                  <c:y val="-5.2647549940553874E-3"/>
                </c:manualLayout>
              </c:layout>
              <c:showVal val="1"/>
            </c:dLbl>
            <c:dLbl>
              <c:idx val="2"/>
              <c:layout>
                <c:manualLayout>
                  <c:x val="1.9596588033428407E-2"/>
                  <c:y val="-1.3161887485138489E-2"/>
                </c:manualLayout>
              </c:layout>
              <c:showVal val="1"/>
            </c:dLbl>
            <c:dLbl>
              <c:idx val="3"/>
              <c:layout>
                <c:manualLayout>
                  <c:x val="1.6581728335977902E-2"/>
                  <c:y val="-1.579426498216616E-2"/>
                </c:manualLayout>
              </c:layout>
              <c:showVal val="1"/>
            </c:dLbl>
            <c:dLbl>
              <c:idx val="4"/>
              <c:layout>
                <c:manualLayout>
                  <c:x val="1.5074298487252601E-2"/>
                  <c:y val="-1.5794472255984827E-2"/>
                </c:manualLayout>
              </c:layout>
              <c:showVal val="1"/>
            </c:dLbl>
            <c:dLbl>
              <c:idx val="5"/>
              <c:layout>
                <c:manualLayout>
                  <c:x val="-3.6178316369406403E-2"/>
                  <c:y val="6.0544682431637006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Лист2!$G$8:$G$13</c:f>
              <c:strCache>
                <c:ptCount val="6"/>
                <c:pt idx="0">
                  <c:v>неудовлетворённость санитарным состоянием и бытовыми условиями</c:v>
                </c:pt>
                <c:pt idx="1">
                  <c:v>претензии к платности медицинских услуг</c:v>
                </c:pt>
                <c:pt idx="2">
                  <c:v>претензии к профессионализму</c:v>
                </c:pt>
                <c:pt idx="3">
                  <c:v>недовольство уровнем лекарственного обеспечения</c:v>
                </c:pt>
                <c:pt idx="4">
                  <c:v>недоступность медицинской помощи</c:v>
                </c:pt>
                <c:pt idx="5">
                  <c:v>нарушение медицинской этики</c:v>
                </c:pt>
              </c:strCache>
            </c:strRef>
          </c:cat>
          <c:val>
            <c:numRef>
              <c:f>Лист2!$H$8:$H$13</c:f>
              <c:numCache>
                <c:formatCode>0.0%</c:formatCode>
                <c:ptCount val="6"/>
                <c:pt idx="0">
                  <c:v>4.4000000000000011E-2</c:v>
                </c:pt>
                <c:pt idx="1">
                  <c:v>8.6000000000000049E-2</c:v>
                </c:pt>
                <c:pt idx="2">
                  <c:v>0.19700000000000006</c:v>
                </c:pt>
                <c:pt idx="3">
                  <c:v>0.22500000000000006</c:v>
                </c:pt>
                <c:pt idx="4">
                  <c:v>0.34500000000000025</c:v>
                </c:pt>
                <c:pt idx="5">
                  <c:v>0.57299999999999995</c:v>
                </c:pt>
              </c:numCache>
            </c:numRef>
          </c:val>
        </c:ser>
        <c:dLbls>
          <c:showVal val="1"/>
        </c:dLbls>
        <c:gapWidth val="84"/>
        <c:gapDepth val="148"/>
        <c:shape val="cylinder"/>
        <c:axId val="42977920"/>
        <c:axId val="58167680"/>
        <c:axId val="0"/>
      </c:bar3DChart>
      <c:catAx>
        <c:axId val="42977920"/>
        <c:scaling>
          <c:orientation val="minMax"/>
        </c:scaling>
        <c:delete val="1"/>
        <c:axPos val="l"/>
        <c:tickLblPos val="none"/>
        <c:crossAx val="58167680"/>
        <c:crosses val="autoZero"/>
        <c:auto val="1"/>
        <c:lblAlgn val="ctr"/>
        <c:lblOffset val="100"/>
      </c:catAx>
      <c:valAx>
        <c:axId val="58167680"/>
        <c:scaling>
          <c:orientation val="minMax"/>
        </c:scaling>
        <c:axPos val="b"/>
        <c:majorGridlines>
          <c:spPr>
            <a:ln w="19050">
              <a:solidFill>
                <a:schemeClr val="tx1"/>
              </a:solidFill>
            </a:ln>
          </c:spPr>
        </c:majorGridlines>
        <c:numFmt formatCode="0%" sourceLinked="0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42977920"/>
        <c:crosses val="autoZero"/>
        <c:crossBetween val="between"/>
      </c:valAx>
    </c:plotArea>
    <c:plotVisOnly val="1"/>
    <c:dispBlanksAs val="gap"/>
  </c:chart>
  <c:spPr>
    <a:noFill/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E15-CC94-4DBB-A311-3C123320498E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15CA4-0AC1-470E-B124-A41867028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461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0478267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9409957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7629423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6320938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8" y="6357958"/>
            <a:ext cx="2133600" cy="365125"/>
          </a:xfrm>
          <a:prstGeom prst="rect">
            <a:avLst/>
          </a:prstGeom>
        </p:spPr>
        <p:txBody>
          <a:bodyPr/>
          <a:lstStyle/>
          <a:p>
            <a:fld id="{D8CA277C-D023-4799-8BC3-32D44A5D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7642739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154862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9889463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0860191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0886740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58204" cy="51274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  <a:prstGeom prst="rect">
            <a:avLst/>
          </a:prstGeo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787557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28662" y="142852"/>
            <a:ext cx="6929486" cy="42860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20.10.2011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017399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1750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44824"/>
            <a:ext cx="85055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5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</a:t>
            </a:r>
          </a:p>
          <a:p>
            <a:pPr algn="ctr">
              <a:lnSpc>
                <a:spcPct val="90000"/>
              </a:lnSpc>
            </a:pPr>
            <a:r>
              <a:rPr lang="ru-RU" sz="45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России </a:t>
            </a:r>
          </a:p>
          <a:p>
            <a:pPr algn="ctr">
              <a:lnSpc>
                <a:spcPct val="90000"/>
              </a:lnSpc>
            </a:pPr>
            <a:r>
              <a:rPr lang="ru-RU" sz="45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основа профессиональной деятельности</a:t>
            </a:r>
            <a:endParaRPr lang="ru-RU" sz="45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5674022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Е.Н. Устюгова, </a:t>
            </a:r>
          </a:p>
          <a:p>
            <a:pPr algn="ctr"/>
            <a:r>
              <a:rPr lang="ru-RU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комитета</a:t>
            </a:r>
            <a:endParaRPr lang="ru-RU" sz="2700" i="1" dirty="0">
              <a:solidFill>
                <a:srgbClr val="4D4D4D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4624"/>
            <a:ext cx="4968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комитет  </a:t>
            </a:r>
          </a:p>
          <a:p>
            <a:pPr algn="ctr"/>
            <a:r>
              <a:rPr lang="ru-RU" sz="2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профессиональной сестринской ассоциации</a:t>
            </a:r>
            <a:endParaRPr lang="ru-RU" sz="20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71331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564"/>
            <a:ext cx="8424936" cy="139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47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доступности оказания медицинской помощи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016" y="1844824"/>
            <a:ext cx="8964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квалифицированное оказание медицинской помощи и профессиональное отношение к пациенту, применение всего имеющегося арсенала здравоохранения                    для проведения качественной диагностики и лечения, реализации профилактических мер и оказания паллиативной помощи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39952" y="4005064"/>
            <a:ext cx="4636050" cy="27540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28384" y="764704"/>
            <a:ext cx="961030" cy="9254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65440"/>
            <a:ext cx="77768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5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конфликты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140" y="1250757"/>
            <a:ext cx="3630678" cy="27543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 l="11079" t="9857" b="4047"/>
          <a:stretch>
            <a:fillRect/>
          </a:stretch>
        </p:blipFill>
        <p:spPr bwMode="auto">
          <a:xfrm>
            <a:off x="5988397" y="1484784"/>
            <a:ext cx="3048099" cy="4608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3728" y="3261923"/>
            <a:ext cx="3672408" cy="29033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920880" cy="1288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</a:t>
            </a:r>
            <a:r>
              <a:rPr lang="ru-RU" sz="4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помощи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6669" y="2780928"/>
            <a:ext cx="86378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характеристик, подтверждающих соответствие медицинской помощи современному уровню медицинской науки и техники, имеющимся потребностям пациента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455874" y="1772816"/>
            <a:ext cx="577634" cy="864096"/>
          </a:xfrm>
          <a:prstGeom prst="downArrow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96776016"/>
              </p:ext>
            </p:extLst>
          </p:nvPr>
        </p:nvGraphicFramePr>
        <p:xfrm>
          <a:off x="971600" y="1340768"/>
          <a:ext cx="8424936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188640"/>
            <a:ext cx="8532440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Неудовлетворённость пациентов низким качеством медицинской помощи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080" y="1772816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медицинской этики</a:t>
            </a:r>
            <a:endParaRPr lang="ru-RU" sz="2300" b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2564904"/>
            <a:ext cx="503670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недоступность медицинской помощи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3203626"/>
            <a:ext cx="49320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3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недовольство уровнем лекарственного обеспечения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4062844"/>
            <a:ext cx="429470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претензии к профессионализму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3" y="4715794"/>
            <a:ext cx="475252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3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претензии к платности медицинских услуг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4017" y="5579890"/>
            <a:ext cx="478802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3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неудовлетворённость санитарным состоянием и бытовыми условиями</a:t>
            </a:r>
          </a:p>
        </p:txBody>
      </p:sp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-54679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</a:t>
            </a: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</a:t>
            </a:r>
            <a:r>
              <a:rPr lang="ru-RU" sz="4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 в новой редакции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301208"/>
            <a:ext cx="6516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В.В. </a:t>
            </a:r>
            <a:r>
              <a:rPr lang="ru-RU" sz="23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Самойленко</a:t>
            </a:r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</a:p>
          <a:p>
            <a:r>
              <a:rPr lang="ru-RU" sz="23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зам. директора ФГОУ СПО «Санкт-Петербургский медико-технический колледж ФМБА России» </a:t>
            </a:r>
            <a:endParaRPr lang="ru-RU" sz="2300" b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5301208"/>
            <a:ext cx="1999028" cy="1440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05259" y="1484784"/>
            <a:ext cx="5579109" cy="33843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5157192"/>
            <a:ext cx="810039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22225"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2896934"/>
            <a:ext cx="1584176" cy="197222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1340768"/>
            <a:ext cx="1571511" cy="194421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860444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ru-RU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Распространяются на всех медицинских сестёр, независимо от профиля деятельности… </a:t>
            </a:r>
          </a:p>
          <a:p>
            <a:pPr>
              <a:spcAft>
                <a:spcPts val="2400"/>
              </a:spcAft>
            </a:pPr>
            <a:r>
              <a:rPr lang="ru-RU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на пациента, в роли которого могут быть больной или здоровый человек, семья и окружение пациента, общество                  в целом.</a:t>
            </a:r>
          </a:p>
          <a:p>
            <a:pPr>
              <a:spcAft>
                <a:spcPts val="2400"/>
              </a:spcAft>
            </a:pPr>
            <a:r>
              <a:rPr lang="ru-RU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на сестринский                                уход, достижение наивысшего                            качества жизни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62880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285293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" action="ppaction://hlinkshowjump?jump=firstslide"/>
          </p:cNvPr>
          <p:cNvSpPr/>
          <p:nvPr/>
        </p:nvSpPr>
        <p:spPr>
          <a:xfrm>
            <a:off x="141704" y="51571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516216" y="4496524"/>
            <a:ext cx="2473412" cy="1812796"/>
            <a:chOff x="6563084" y="4221088"/>
            <a:chExt cx="2473412" cy="181279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563084" y="4221088"/>
              <a:ext cx="2473412" cy="181279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764168" y="5878086"/>
              <a:ext cx="65087" cy="76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774679" y="5836563"/>
              <a:ext cx="65087" cy="76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739672" y="5875034"/>
              <a:ext cx="65087" cy="76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412776"/>
            <a:ext cx="856895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4200"/>
              </a:spcAft>
            </a:pP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Этическая обязанность медицинской сестры - оказывать неотложную медицинскую помощь не только во время исполнения служебных обязанностей, но и в иное время. </a:t>
            </a:r>
          </a:p>
          <a:p>
            <a:pPr>
              <a:spcAft>
                <a:spcPts val="4200"/>
              </a:spcAft>
            </a:pP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 условием сестринской деятельности является профессиональная </a:t>
            </a:r>
            <a:r>
              <a:rPr lang="ru-RU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компетентность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Достижение данной 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должно </a:t>
            </a:r>
            <a:r>
              <a:rPr lang="ru-RU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обеспечиваться 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постоянным </a:t>
            </a:r>
            <a:r>
              <a:rPr lang="ru-RU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повышением 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уровня знаний.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354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35496" y="378904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4221088"/>
            <a:ext cx="3131840" cy="234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460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Важный этический принцип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- необходимость защиты интересов пациента</a:t>
            </a:r>
            <a:r>
              <a:rPr lang="ru-RU" sz="3000" dirty="0"/>
              <a:t>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любых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условиях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обстоятельствах</a:t>
            </a:r>
            <a:endParaRPr lang="ru-RU" sz="3000" b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1430269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85" t="4008" b="5988"/>
          <a:stretch/>
        </p:blipFill>
        <p:spPr bwMode="auto">
          <a:xfrm>
            <a:off x="1763688" y="2853566"/>
            <a:ext cx="5213152" cy="39598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12776"/>
            <a:ext cx="8496944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29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не вправе </a:t>
            </a:r>
            <a:r>
              <a:rPr lang="ru-RU" sz="2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безучастно относиться к действиям третьих лиц, стремящихся нанести пациенту любой вред.</a:t>
            </a:r>
          </a:p>
          <a:p>
            <a:pPr>
              <a:spcAft>
                <a:spcPts val="3600"/>
              </a:spcAft>
            </a:pPr>
            <a:r>
              <a:rPr lang="ru-RU" sz="29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сестра, столкнувшись </a:t>
            </a:r>
            <a:r>
              <a:rPr lang="ru-RU" sz="29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9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с </a:t>
            </a:r>
            <a:r>
              <a:rPr lang="ru-RU" sz="2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нелегальной, неэтичной или </a:t>
            </a:r>
            <a:r>
              <a:rPr lang="ru-RU" sz="29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некомпетентной </a:t>
            </a:r>
            <a:r>
              <a:rPr lang="ru-RU" sz="2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</a:t>
            </a:r>
            <a:r>
              <a:rPr lang="ru-RU" sz="29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практикой</a:t>
            </a:r>
            <a:r>
              <a:rPr lang="ru-RU" sz="2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должна становиться </a:t>
            </a:r>
            <a:r>
              <a:rPr lang="ru-RU" sz="29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на </a:t>
            </a:r>
            <a:r>
              <a:rPr lang="ru-RU" sz="2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защиту интересов пациента </a:t>
            </a:r>
            <a:r>
              <a:rPr lang="ru-RU" sz="29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и </a:t>
            </a:r>
            <a:r>
              <a:rPr lang="ru-RU" sz="29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328498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22840" y="3720166"/>
            <a:ext cx="3013656" cy="30932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556792"/>
            <a:ext cx="82224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0"/>
              </a:spcAft>
            </a:pPr>
            <a:r>
              <a:rPr lang="ru-RU" sz="32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Безусловная искренность в любых вопросах, касающихся состояния здоровья пациента</a:t>
            </a:r>
            <a:r>
              <a:rPr lang="ru-RU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73478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76" r="11309" b="5004"/>
          <a:stretch/>
        </p:blipFill>
        <p:spPr bwMode="auto">
          <a:xfrm>
            <a:off x="141704" y="2708920"/>
            <a:ext cx="4447546" cy="37646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89250" y="2938913"/>
            <a:ext cx="4435953" cy="3744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Рисунки\Люди\Дети. Акушерство\81awor-00000686-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112" y="3501008"/>
            <a:ext cx="3456384" cy="295232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Users\User\Desktop\a3620994-26c0-4d4d-a4e6-35238078004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360" y="260648"/>
            <a:ext cx="1157327" cy="1008112"/>
          </a:xfrm>
          <a:prstGeom prst="rect">
            <a:avLst/>
          </a:prstGeom>
          <a:noFill/>
          <a:effectLst/>
        </p:spPr>
      </p:pic>
      <p:sp>
        <p:nvSpPr>
          <p:cNvPr id="4" name="Прямоугольник 3"/>
          <p:cNvSpPr/>
          <p:nvPr/>
        </p:nvSpPr>
        <p:spPr>
          <a:xfrm>
            <a:off x="1691680" y="260648"/>
            <a:ext cx="57606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"Здоровье моего пациента — моя первейшая забота"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64496" y="156898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Женевская декларация </a:t>
            </a:r>
          </a:p>
          <a:p>
            <a:pPr algn="r"/>
            <a:r>
              <a:rPr lang="ru-RU" sz="2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Всемирной медицинской ассоциации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628800"/>
            <a:ext cx="34563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29217" y="2708919"/>
            <a:ext cx="2522903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5082" y="1582048"/>
            <a:ext cx="4457735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Никогда, никаким образом страдания пациента не могут быть признаны этичными, если эти страдания можно было </a:t>
            </a:r>
            <a:r>
              <a:rPr lang="ru-RU" sz="33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избежать.</a:t>
            </a:r>
            <a:endParaRPr lang="ru-RU" sz="3300" b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79807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22" b="16954"/>
          <a:stretch/>
        </p:blipFill>
        <p:spPr bwMode="auto">
          <a:xfrm>
            <a:off x="4932040" y="1484784"/>
            <a:ext cx="4124325" cy="51515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268760"/>
            <a:ext cx="85324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Никто и никогда не должен умирать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в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одиночестве, испытывая страдания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без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сестринской поддержки там, где эта поддержка могла быть оказана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198"/>
          <a:stretch/>
        </p:blipFill>
        <p:spPr bwMode="auto">
          <a:xfrm>
            <a:off x="1619672" y="3286729"/>
            <a:ext cx="5307380" cy="3469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405225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должна стремиться участвовать в исследовательской деятельности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62880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73" r="7565" b="7298"/>
          <a:stretch/>
        </p:blipFill>
        <p:spPr bwMode="auto">
          <a:xfrm>
            <a:off x="2364855" y="2489028"/>
            <a:ext cx="5435923" cy="4138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375608"/>
            <a:ext cx="8316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процессе обучения студентов </a:t>
            </a:r>
            <a:r>
              <a:rPr lang="ru-RU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образовательных медицинских учреждений - </a:t>
            </a:r>
            <a:r>
              <a:rPr lang="ru-RU" sz="32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неотъемлемая часть сестринской практики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5724" y="2934326"/>
            <a:ext cx="5172066" cy="3879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412776"/>
            <a:ext cx="86764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– руководители сестринских служб несут персональную ответственность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за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сестринской помощи, оказываемой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их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подчинёнными,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уровень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подготовки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                                                 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уровень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благосостояния                                                                         и  степень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социальной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защищённости                                                    сестринских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коллективов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 l="7701" r="5704" b="7443"/>
          <a:stretch>
            <a:fillRect/>
          </a:stretch>
        </p:blipFill>
        <p:spPr bwMode="auto">
          <a:xfrm>
            <a:off x="4810058" y="2924944"/>
            <a:ext cx="4248471" cy="31304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5500389"/>
            <a:ext cx="9145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Непричинение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вреда, зла, ущерба здоровью пациента — первейшая обязанность каждого медицинского </a:t>
            </a:r>
            <a:r>
              <a:rPr lang="ru-RU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работника!</a:t>
            </a:r>
            <a:endParaRPr lang="ru-RU" sz="2800" b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81" b="30215"/>
          <a:stretch/>
        </p:blipFill>
        <p:spPr bwMode="auto">
          <a:xfrm>
            <a:off x="2550604" y="1198845"/>
            <a:ext cx="4114800" cy="4301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68431"/>
            <a:ext cx="7358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980728"/>
            <a:ext cx="7092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бы дом я ни вошел, я войду туда для пользы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больного» </a:t>
            </a:r>
            <a:r>
              <a:rPr lang="ru-RU" sz="3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(Гиппократ)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2852936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посвящу себя неустанной заботе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благополучии всех вверенных мне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пациентов» </a:t>
            </a:r>
            <a:r>
              <a:rPr lang="ru-RU" sz="3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(Ф. </a:t>
            </a:r>
            <a:r>
              <a:rPr lang="ru-RU" sz="3000" b="1" i="1" dirty="0" err="1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Найтингейл</a:t>
            </a:r>
            <a:r>
              <a:rPr lang="ru-RU" sz="3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000" b="1" i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157192"/>
            <a:ext cx="489654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«Спешите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делать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добро» </a:t>
            </a:r>
          </a:p>
          <a:p>
            <a:pPr>
              <a:spcAft>
                <a:spcPts val="600"/>
              </a:spcAft>
            </a:pPr>
            <a:r>
              <a:rPr lang="ru-RU" sz="3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</a:t>
            </a:r>
            <a:r>
              <a:rPr lang="ru-RU" sz="3000" b="1" i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П. </a:t>
            </a:r>
            <a:r>
              <a:rPr lang="ru-RU" sz="3000" b="1" i="1" dirty="0" err="1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Гааз</a:t>
            </a:r>
            <a:r>
              <a:rPr lang="ru-RU" sz="30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ru-RU" sz="3000" b="1" i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7164288" y="764704"/>
            <a:ext cx="1520933" cy="18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flipH="1">
            <a:off x="611560" y="2348880"/>
            <a:ext cx="1800200" cy="22592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8144" y="4725144"/>
            <a:ext cx="1378353" cy="19793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300192" y="4077072"/>
            <a:ext cx="2585183" cy="1512168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2" y="3647032"/>
            <a:ext cx="5580620" cy="215823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052736"/>
            <a:ext cx="5616624" cy="172819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59584"/>
            <a:ext cx="4680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представления о правах пациента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620688"/>
            <a:ext cx="2041946" cy="252622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251520" y="3722256"/>
            <a:ext cx="5563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рассмотрение обстоятельств профессиональной жизни,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ставя на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место интересы пациента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7215" y="4357553"/>
            <a:ext cx="24752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этическое постоянство</a:t>
            </a:r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6011375" y="1773601"/>
            <a:ext cx="577634" cy="432048"/>
          </a:xfrm>
          <a:prstGeom prst="downArrow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61252" y="3431008"/>
            <a:ext cx="577634" cy="432048"/>
          </a:xfrm>
          <a:prstGeom prst="downArrow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3437335">
            <a:off x="6011374" y="3268809"/>
            <a:ext cx="577634" cy="432048"/>
          </a:xfrm>
          <a:prstGeom prst="downArrow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751512" y="4293096"/>
            <a:ext cx="4068960" cy="172819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3000" y="4330264"/>
            <a:ext cx="4172789" cy="172819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116632"/>
            <a:ext cx="2808312" cy="347434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Прямоугольник 3"/>
          <p:cNvSpPr/>
          <p:nvPr/>
        </p:nvSpPr>
        <p:spPr>
          <a:xfrm>
            <a:off x="107504" y="4399944"/>
            <a:ext cx="4320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 проблему нарушения </a:t>
            </a:r>
            <a:r>
              <a:rPr lang="ru-RU" sz="30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этики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4365104"/>
            <a:ext cx="3851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стать основой качества сестринской помощи</a:t>
            </a:r>
          </a:p>
        </p:txBody>
      </p:sp>
      <p:sp>
        <p:nvSpPr>
          <p:cNvPr id="8" name="Стрелка вниз 7"/>
          <p:cNvSpPr/>
          <p:nvPr/>
        </p:nvSpPr>
        <p:spPr>
          <a:xfrm rot="1540935">
            <a:off x="2620866" y="3676842"/>
            <a:ext cx="577634" cy="432048"/>
          </a:xfrm>
          <a:prstGeom prst="downArrow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865638">
            <a:off x="5863764" y="3642458"/>
            <a:ext cx="577634" cy="432048"/>
          </a:xfrm>
          <a:prstGeom prst="downArrow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758895"/>
            <a:ext cx="7020272" cy="1661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34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вопросах веры и надежды люди расходятся, но всё человечество едино в милосердии»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2487903"/>
            <a:ext cx="5238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700" b="1" i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  <a:r>
              <a:rPr lang="ru-RU" sz="2700" b="1" i="1" dirty="0" err="1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Поуп</a:t>
            </a:r>
            <a:r>
              <a:rPr lang="ru-RU" sz="2700" b="1" i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sz="2700" b="1" i="1" dirty="0" smtClean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английский </a:t>
            </a:r>
            <a:r>
              <a:rPr lang="ru-RU" sz="2700" b="1" i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 </a:t>
            </a:r>
            <a:r>
              <a:rPr lang="en-US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2700" b="1" i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i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3" y="773546"/>
            <a:ext cx="1539855" cy="17141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4" r="6646" b="8227"/>
          <a:stretch/>
        </p:blipFill>
        <p:spPr bwMode="auto">
          <a:xfrm>
            <a:off x="484288" y="3411233"/>
            <a:ext cx="3808206" cy="30227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821"/>
          <a:stretch/>
        </p:blipFill>
        <p:spPr bwMode="auto">
          <a:xfrm>
            <a:off x="4292419" y="3717032"/>
            <a:ext cx="3808206" cy="29825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1579438"/>
            <a:ext cx="36358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7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свод законов, совокупность правил  и убеждений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1560" y="5381113"/>
            <a:ext cx="7200800" cy="125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8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норм поведения медицинского работника и их регулирование в лечебном процессе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16016" y="1570147"/>
            <a:ext cx="44279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7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философское учение                  о морали, её развитии, принципах, нормах и роли в обществе</a:t>
            </a:r>
          </a:p>
        </p:txBody>
      </p:sp>
      <p:sp>
        <p:nvSpPr>
          <p:cNvPr id="5" name="Плюс 4"/>
          <p:cNvSpPr/>
          <p:nvPr/>
        </p:nvSpPr>
        <p:spPr>
          <a:xfrm>
            <a:off x="3707904" y="1092225"/>
            <a:ext cx="1296144" cy="1224136"/>
          </a:xfrm>
          <a:prstGeom prst="mathPlus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635896" y="3356992"/>
            <a:ext cx="1152128" cy="792088"/>
          </a:xfrm>
          <a:prstGeom prst="mathEqual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876201"/>
            <a:ext cx="2520280" cy="64807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2589" y="836712"/>
            <a:ext cx="16067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889556"/>
            <a:ext cx="2520280" cy="64807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242183" y="850067"/>
            <a:ext cx="13541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Этика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95736" y="4620617"/>
            <a:ext cx="4176464" cy="64807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4581128"/>
            <a:ext cx="37342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 </a:t>
            </a:r>
          </a:p>
        </p:txBody>
      </p:sp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548680"/>
            <a:ext cx="7200800" cy="536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5805264"/>
            <a:ext cx="831641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5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55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472625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268760"/>
            <a:ext cx="2606004" cy="2112698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7844" y="2636912"/>
            <a:ext cx="2606004" cy="216024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1425771" y="-27384"/>
            <a:ext cx="7610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кодексы </a:t>
            </a:r>
          </a:p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Федерации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84564" y="4149080"/>
            <a:ext cx="2095348" cy="2592288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43808" y="1484784"/>
            <a:ext cx="6192688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российского врача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75856" y="2927846"/>
            <a:ext cx="54726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профессиональной этики психиатра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16424" y="5016078"/>
            <a:ext cx="53275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7699" y="260648"/>
            <a:ext cx="8402813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редакция Этического кодекса медицинской сестры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2084714"/>
            <a:ext cx="568863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altLang="ja-JP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Всероссийская конференция </a:t>
            </a:r>
          </a:p>
          <a:p>
            <a:pPr>
              <a:lnSpc>
                <a:spcPct val="90000"/>
              </a:lnSpc>
            </a:pPr>
            <a:r>
              <a:rPr lang="ru-RU" altLang="ja-JP" sz="27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сестринскому делу, июнь 1996 г.</a:t>
            </a:r>
          </a:p>
        </p:txBody>
      </p:sp>
      <p:pic>
        <p:nvPicPr>
          <p:cNvPr id="9218" name="Picture 2" descr="C:\Users\User\Desktop\240px-USAID-Identity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336" y="2780928"/>
            <a:ext cx="1440160" cy="432048"/>
          </a:xfrm>
          <a:prstGeom prst="rect">
            <a:avLst/>
          </a:prstGeom>
          <a:noFill/>
        </p:spPr>
      </p:pic>
      <p:pic>
        <p:nvPicPr>
          <p:cNvPr id="9219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84368" y="1916832"/>
            <a:ext cx="720080" cy="72008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143368" y="4077072"/>
            <a:ext cx="6840760" cy="208823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4077072"/>
            <a:ext cx="671638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1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«…Этической основой профессиональной деятельности медицинских сестёр является </a:t>
            </a:r>
            <a:r>
              <a:rPr lang="ru-RU" altLang="ja-JP" sz="31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гуманность</a:t>
            </a:r>
            <a:r>
              <a:rPr lang="ru-RU" altLang="ja-JP" sz="31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altLang="ja-JP" sz="31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милосердие…</a:t>
            </a:r>
            <a:r>
              <a:rPr lang="ru-RU" altLang="ja-JP" sz="31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pic>
        <p:nvPicPr>
          <p:cNvPr id="8194" name="Picture 2" descr="D:\Рисунки\Печатные издания\Книжки, брошюры\Литература РАМС\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3861048"/>
            <a:ext cx="1671892" cy="237626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1916832"/>
            <a:ext cx="1601755" cy="120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9872" y="5013176"/>
            <a:ext cx="5400600" cy="1080120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3501008"/>
            <a:ext cx="5400600" cy="64807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2100337"/>
            <a:ext cx="5400600" cy="64807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692696"/>
            <a:ext cx="5400600" cy="648072"/>
          </a:xfrm>
          <a:prstGeom prst="round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844824"/>
            <a:ext cx="2095348" cy="28083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3563888" y="620688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2060848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461519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4954523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99792" y="5589240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381801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792" y="2420888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980728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95536" y="3284984"/>
            <a:ext cx="460851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3212976"/>
            <a:ext cx="432048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84368" y="697225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28384" y="5445224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036587" y="2060848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28384" y="3501008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3112"/>
            <a:ext cx="6080447" cy="8156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47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милосердия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40768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4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принесу добро пациенту, или,              по крайней мере, не причиню ему вреда»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735" b="5602"/>
          <a:stretch/>
        </p:blipFill>
        <p:spPr bwMode="auto">
          <a:xfrm>
            <a:off x="2555776" y="2924944"/>
            <a:ext cx="6191250" cy="36962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94359" y="188640"/>
            <a:ext cx="1170129" cy="936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5415" y="309136"/>
            <a:ext cx="5722849" cy="8156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47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автономии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916832"/>
            <a:ext cx="8712968" cy="4209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уважение к личности </a:t>
            </a:r>
          </a:p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каждого пациента                       </a:t>
            </a:r>
          </a:p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его решениям; </a:t>
            </a:r>
          </a:p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человек </a:t>
            </a:r>
          </a:p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рассматриваться</a:t>
            </a:r>
          </a:p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цель, но не как</a:t>
            </a:r>
          </a:p>
          <a:p>
            <a:pPr>
              <a:lnSpc>
                <a:spcPct val="110000"/>
              </a:lnSpc>
            </a:pPr>
            <a:r>
              <a:rPr lang="ru-RU" altLang="ja-JP" sz="35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средство её достижения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66601" y="1844824"/>
            <a:ext cx="4069895" cy="43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68344" y="116631"/>
            <a:ext cx="1215933" cy="12315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34572"/>
            <a:ext cx="7524328" cy="139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47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справедливости / </a:t>
            </a:r>
            <a:r>
              <a:rPr lang="ru-RU" altLang="ja-JP" sz="47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непричинения</a:t>
            </a:r>
            <a:r>
              <a:rPr lang="ru-RU" altLang="ja-JP" sz="47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вреда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338422"/>
            <a:ext cx="628555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4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равное отношение медицинских работников и оказание полноценной помощи всем пациентам вне зависимости от их статуса, положения, профессии или иных внешних обстоятельств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286"/>
          <a:stretch/>
        </p:blipFill>
        <p:spPr bwMode="auto">
          <a:xfrm>
            <a:off x="6444208" y="2170599"/>
            <a:ext cx="2636062" cy="40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28384" y="764704"/>
            <a:ext cx="982061" cy="9170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37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Props1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TS101943725</Template>
  <TotalTime>675</TotalTime>
  <Words>746</Words>
  <Application>Microsoft Office PowerPoint</Application>
  <PresentationFormat>Экран (4:3)</PresentationFormat>
  <Paragraphs>124</Paragraphs>
  <Slides>30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TS101943725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ОПСА</dc:creator>
  <cp:lastModifiedBy>ОПСА</cp:lastModifiedBy>
  <cp:revision>163</cp:revision>
  <dcterms:created xsi:type="dcterms:W3CDTF">2011-03-21T06:08:50Z</dcterms:created>
  <dcterms:modified xsi:type="dcterms:W3CDTF">2011-10-20T10:05:02Z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