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6" r:id="rId17"/>
    <p:sldId id="270" r:id="rId18"/>
    <p:sldId id="271" r:id="rId19"/>
    <p:sldId id="272" r:id="rId20"/>
    <p:sldId id="273" r:id="rId21"/>
    <p:sldId id="277" r:id="rId22"/>
    <p:sldId id="274" r:id="rId2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4F76"/>
    <a:srgbClr val="006699"/>
    <a:srgbClr val="33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4403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4403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3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4038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041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44042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3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4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5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6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7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404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4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50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51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52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78CD32-80F9-458A-B70A-27F22C8C81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E02F9-24EF-444C-9491-483E5E4EF2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FAB76-623A-4003-8010-6F4D799702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33623-E5DA-4D54-9FD9-AD2B1A6770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D1A7-A398-47ED-97BC-2E4AD06D04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8DA24-45C7-4328-8F63-35AADC3FAF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6180A-1659-449B-895D-E3C6E936F8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D077F-1C56-4808-8B70-F42E4F6416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D417F-DA5F-4CE5-8AE8-FA02A3F5DA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2FA07-0EEA-4064-A2D8-D8BF062EC0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6D73B-3576-4FFD-8725-C07F668A14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301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4301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1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2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302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2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2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302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302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C339AA2-8D8C-4940-8B28-C53D15DDABA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med">
    <p:split orient="vert"/>
  </p:transition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1988840"/>
            <a:ext cx="8820472" cy="1872208"/>
          </a:xfrm>
        </p:spPr>
        <p:txBody>
          <a:bodyPr/>
          <a:lstStyle/>
          <a:p>
            <a:pPr algn="ctr"/>
            <a:r>
              <a:rPr lang="ru-RU" sz="45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Качество сестринского ухода. Проблемы. </a:t>
            </a:r>
            <a:r>
              <a:rPr lang="ru-RU" sz="45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Критерии. Перспективы</a:t>
            </a:r>
            <a:r>
              <a:rPr lang="ru-RU" sz="45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4581128"/>
            <a:ext cx="8330431" cy="1752600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С.Ф. </a:t>
            </a:r>
            <a:r>
              <a:rPr lang="ru-RU" sz="2000" b="1" dirty="0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Дацюк,</a:t>
            </a:r>
            <a:endParaRPr lang="ru-RU" sz="2000" b="1" dirty="0">
              <a:solidFill>
                <a:srgbClr val="004F7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>
              <a:lnSpc>
                <a:spcPct val="80000"/>
              </a:lnSpc>
            </a:pPr>
            <a:r>
              <a:rPr lang="ru-RU" sz="2000" b="1" dirty="0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заместитель </a:t>
            </a: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главного врача </a:t>
            </a:r>
          </a:p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 работе с сестринским персоналом</a:t>
            </a:r>
          </a:p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МУЗ «ОГКБ №1 им. Кабанова А.Н.»,</a:t>
            </a:r>
          </a:p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главный внештатный специалист</a:t>
            </a:r>
          </a:p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по управлению сестринской деятельностью</a:t>
            </a:r>
          </a:p>
          <a:p>
            <a:pPr algn="r">
              <a:lnSpc>
                <a:spcPct val="80000"/>
              </a:lnSpc>
            </a:pPr>
            <a:r>
              <a:rPr lang="ru-RU" sz="2000" b="1" dirty="0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департамента здравоохранения </a:t>
            </a:r>
            <a:r>
              <a:rPr lang="ru-RU" sz="2000" b="1" dirty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Администрации г .Омска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35215"/>
            <a:ext cx="770485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Научно-практическая конференция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«Сестринский уход и его значение в повышении качества медицинской помощи»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7913344" y="18218"/>
            <a:ext cx="1152128" cy="1106526"/>
            <a:chOff x="7740352" y="116632"/>
            <a:chExt cx="1224136" cy="1224136"/>
          </a:xfrm>
          <a:solidFill>
            <a:schemeClr val="tx1"/>
          </a:solidFill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grp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grpFill/>
          </p:spPr>
        </p:pic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1079500"/>
          </a:xfrm>
        </p:spPr>
        <p:txBody>
          <a:bodyPr/>
          <a:lstStyle/>
          <a:p>
            <a:pPr algn="ctr"/>
            <a:r>
              <a:rPr lang="ru-RU" sz="55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Организационные </a:t>
            </a:r>
            <a:r>
              <a:rPr lang="ru-RU" sz="55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факторы</a:t>
            </a:r>
            <a:endParaRPr lang="ru-RU" sz="55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196752"/>
            <a:ext cx="8928992" cy="511333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функции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, возлагаемые на медицинскую сестру;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уровень 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материально-технического оснащения;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обеспеченность 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сестринским персоналом;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научная 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организация труда;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наличие 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системы </a:t>
            </a: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          эффективного </a:t>
            </a:r>
            <a:r>
              <a:rPr lang="ru-RU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контроля.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24592" y="3068960"/>
            <a:ext cx="2236724" cy="3600400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1071885"/>
          </a:xfrm>
        </p:spPr>
        <p:txBody>
          <a:bodyPr/>
          <a:lstStyle/>
          <a:p>
            <a:pPr algn="ctr"/>
            <a:r>
              <a:rPr lang="ru-RU" sz="5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Профессиональные </a:t>
            </a:r>
            <a:r>
              <a:rPr lang="ru-RU" sz="5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факторы</a:t>
            </a:r>
            <a:endParaRPr lang="ru-RU" sz="5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24744"/>
            <a:ext cx="8712968" cy="43957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качество </a:t>
            </a:r>
            <a:r>
              <a:rPr lang="ru-RU" sz="34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и </a:t>
            </a: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уровень полученного </a:t>
            </a:r>
            <a:r>
              <a:rPr lang="ru-RU" sz="34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образования;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повышение                            квалификации;</a:t>
            </a:r>
          </a:p>
          <a:p>
            <a:pPr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buNone/>
            </a:pPr>
            <a:endParaRPr lang="ru-RU" sz="6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профессиональная </a:t>
            </a:r>
            <a:r>
              <a:rPr lang="ru-RU" sz="34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адаптация;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наличие знаний </a:t>
            </a:r>
            <a:r>
              <a:rPr lang="ru-RU" sz="34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и </a:t>
            </a: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умений у каждой </a:t>
            </a:r>
            <a:r>
              <a:rPr lang="ru-RU" sz="34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медицинской </a:t>
            </a: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сестры по своей специальности.</a:t>
            </a:r>
            <a:endParaRPr lang="ru-RU" sz="34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11629" y="1916832"/>
            <a:ext cx="3280851" cy="2282034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88640"/>
            <a:ext cx="7543800" cy="683989"/>
          </a:xfrm>
        </p:spPr>
        <p:txBody>
          <a:bodyPr/>
          <a:lstStyle/>
          <a:p>
            <a:r>
              <a:rPr lang="ru-RU" sz="5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Личностные </a:t>
            </a:r>
            <a:r>
              <a:rPr lang="ru-RU" sz="58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факторы</a:t>
            </a:r>
            <a:endParaRPr lang="ru-RU" sz="58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2008" y="1415673"/>
            <a:ext cx="88924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7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отношение медицинских сестёр       к делу, их творческий потенциал;</a:t>
            </a:r>
          </a:p>
          <a:p>
            <a:pPr marL="342900" marR="0" lvl="0" indent="-342900" algn="l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7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стиль отношений с коллегами, умение работать в команде;</a:t>
            </a:r>
          </a:p>
          <a:p>
            <a:pPr marL="342900" marR="0" lvl="0" indent="-342900" algn="l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54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7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личные качества медицинской сестры.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543800" cy="927869"/>
          </a:xfrm>
        </p:spPr>
        <p:txBody>
          <a:bodyPr/>
          <a:lstStyle/>
          <a:p>
            <a:pPr algn="ctr"/>
            <a:r>
              <a:rPr lang="ru-RU" sz="65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Проблемы</a:t>
            </a:r>
            <a:endParaRPr lang="ru-RU" sz="65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2" y="1052736"/>
            <a:ext cx="9108504" cy="5688632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низкая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укомплектованность сестринским персоналом;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несовершенство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системы распределения нагрузки;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низкая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заработная плата;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отсутствие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научно обоснованных подходов </a:t>
            </a: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в осуществлении ухода                                                    за пациентами;</a:t>
            </a:r>
            <a:endParaRPr lang="ru-RU" sz="28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недостаточное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оснащение;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не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все работают по </a:t>
            </a: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стандартам                                               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и технологиям оказания </a:t>
            </a: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сестринского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ухода.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4293096"/>
            <a:ext cx="3100272" cy="2304256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15312" cy="90001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4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Для повышения качества сестринской помощи </a:t>
            </a:r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необходимо: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868"/>
            <a:ext cx="9144000" cy="48244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надлежащее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материально-техническое оснащение и информационное обеспечение;</a:t>
            </a:r>
          </a:p>
          <a:p>
            <a:pPr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определение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оптимальной нагрузки;</a:t>
            </a:r>
          </a:p>
          <a:p>
            <a:pPr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оптимизация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системы оплаты труда;</a:t>
            </a:r>
          </a:p>
          <a:p>
            <a:pPr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научная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организация труда;</a:t>
            </a:r>
          </a:p>
          <a:p>
            <a:pPr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разработка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и внедрение стандартов и технологий сестринской деятельности;</a:t>
            </a:r>
          </a:p>
          <a:p>
            <a:pPr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поддержка </a:t>
            </a:r>
            <a:r>
              <a:rPr lang="ru-RU" sz="28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руководителями учреждений здравоохранения инноваций в сестринском деле;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15312" cy="90001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4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Для повышения качества сестринской помощи </a:t>
            </a:r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необходимо: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196752"/>
            <a:ext cx="9036496" cy="55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обучение современным сестринским технологиям;</a:t>
            </a:r>
          </a:p>
          <a:p>
            <a:pPr marL="342900" marR="0" lvl="0" indent="-342900" algn="l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непрерывное повышение квалификации, аттестация на рабочем месте;</a:t>
            </a:r>
          </a:p>
          <a:p>
            <a:pPr marL="342900" marR="0" lvl="0" indent="-342900" algn="l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создание условий для обмена опытом;</a:t>
            </a:r>
          </a:p>
          <a:p>
            <a:pPr marL="342900" marR="0" lvl="0" indent="-342900" algn="l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создание единой системы контроля управления качеством сестринской помощи;</a:t>
            </a:r>
          </a:p>
          <a:p>
            <a:pPr marL="342900" marR="0" lvl="0" indent="-342900" algn="l" defTabSz="914400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rgbClr val="C00000"/>
              </a:buClr>
              <a:buSzPct val="70000"/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создание благоприятного психологического климата, атмосферы сотрудничества между врачом и медицинской сестрой.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016" y="-27384"/>
            <a:ext cx="89644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Критерий оценки качества медицинской помощи – профессиональные стандарты </a:t>
            </a:r>
            <a:endParaRPr lang="ru-RU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794" name="Picture 2" descr="C:\Users\User\Desktop\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196752"/>
            <a:ext cx="3974023" cy="5405983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 bwMode="auto">
          <a:xfrm>
            <a:off x="683568" y="2924944"/>
            <a:ext cx="7704856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784976" cy="108012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Основные критерии качества сестринской </a:t>
            </a:r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помощи</a:t>
            </a:r>
            <a:endParaRPr lang="ru-RU" sz="4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251520" y="1700808"/>
            <a:ext cx="4896544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2996952"/>
            <a:ext cx="770485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непрерывность и преемственность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707904" y="5208621"/>
            <a:ext cx="5256584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99992" y="5301208"/>
            <a:ext cx="446449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результативность</a:t>
            </a:r>
            <a:endParaRPr kumimoji="0" lang="ru-RU" sz="33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772816"/>
            <a:ext cx="3672408" cy="648072"/>
          </a:xfrm>
        </p:spPr>
        <p:txBody>
          <a:bodyPr/>
          <a:lstStyle/>
          <a:p>
            <a:pPr marL="0" indent="0">
              <a:buNone/>
            </a:pPr>
            <a:r>
              <a:rPr lang="ru-RU" sz="33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доступность</a:t>
            </a:r>
            <a:endParaRPr lang="ru-RU" sz="33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43808" y="4077072"/>
            <a:ext cx="5904656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211960" y="4149080"/>
            <a:ext cx="36004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безопасность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 bwMode="auto">
          <a:xfrm>
            <a:off x="104282" y="3954572"/>
            <a:ext cx="3635896" cy="148319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4499992" y="2564904"/>
            <a:ext cx="4392488" cy="1368152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8707"/>
            <a:ext cx="9036496" cy="972021"/>
          </a:xfrm>
        </p:spPr>
        <p:txBody>
          <a:bodyPr/>
          <a:lstStyle/>
          <a:p>
            <a:pPr algn="ctr"/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Контроль </a:t>
            </a:r>
            <a:r>
              <a:rPr lang="ru-RU" sz="4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качества сестринского </a:t>
            </a:r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ухода</a:t>
            </a:r>
            <a:endParaRPr lang="ru-RU" sz="4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9675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</a:t>
            </a: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настоящее время  нет единого представления об оценке качества сестринской помощи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933056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Система контроля качества сестринского ухода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08512" y="2564904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оценка выполнения стандартов обследования и ухода за пациентами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4499992" y="4248472"/>
            <a:ext cx="4392488" cy="980728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48290" y="4248472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личный вклад медицинской сестры</a:t>
            </a: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4499992" y="5544616"/>
            <a:ext cx="4392488" cy="980728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64496" y="557771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оценка достижения результатов деятельности</a:t>
            </a:r>
          </a:p>
        </p:txBody>
      </p:sp>
      <p:sp>
        <p:nvSpPr>
          <p:cNvPr id="16" name="Выгнутая влево стрелка 15"/>
          <p:cNvSpPr/>
          <p:nvPr/>
        </p:nvSpPr>
        <p:spPr bwMode="auto">
          <a:xfrm rot="4447234">
            <a:off x="3334659" y="2727665"/>
            <a:ext cx="576064" cy="1305969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7" name="Выгнутая влево стрелка 16"/>
          <p:cNvSpPr/>
          <p:nvPr/>
        </p:nvSpPr>
        <p:spPr bwMode="auto">
          <a:xfrm rot="17152766" flipV="1">
            <a:off x="3406668" y="5344645"/>
            <a:ext cx="576064" cy="1305969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8" name="Стрелка влево 17"/>
          <p:cNvSpPr/>
          <p:nvPr/>
        </p:nvSpPr>
        <p:spPr bwMode="auto">
          <a:xfrm>
            <a:off x="3851920" y="4581128"/>
            <a:ext cx="504056" cy="288032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-171400"/>
            <a:ext cx="8748712" cy="143192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Критерии оценки ежедневной деятельности медицинских </a:t>
            </a:r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сестер</a:t>
            </a:r>
            <a:endParaRPr lang="ru-RU" sz="4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121" y="1196157"/>
            <a:ext cx="9041879" cy="43210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технологий выполнения манипуляций и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процедур.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Своевременность выполнения врачебных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назначений.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технологий ухода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                за пациентами.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технологий по подготовке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     к обследованиям.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технологий по взятию анализов.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515"/>
            <a:ext cx="7704856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Качество медицинской помощи.</a:t>
            </a:r>
          </a:p>
          <a:p>
            <a:pPr>
              <a:lnSpc>
                <a:spcPct val="90000"/>
              </a:lnSpc>
            </a:pPr>
            <a:r>
              <a:rPr lang="ru-RU" sz="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Качество жизни населения.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340768"/>
            <a:ext cx="3744416" cy="5177464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Прямоугольник 8"/>
          <p:cNvSpPr/>
          <p:nvPr/>
        </p:nvSpPr>
        <p:spPr>
          <a:xfrm>
            <a:off x="3995936" y="1412776"/>
            <a:ext cx="50040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Качество жизни определяется состоянием здоровья, зависящим          от наследственности, экологии внешней среды, образа жизни, материальных возможностей, объема        и содержания доступной медицинской помощи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52798"/>
            <a:ext cx="9324528" cy="551656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</a:t>
            </a: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санитарно-эпидемиологического режима, профилактика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ВБИ.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Правильность учета и хранения лекарственных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средств.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стандартов ведения медицинской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документации.</a:t>
            </a:r>
            <a:endParaRPr lang="ru-RU" sz="3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2800"/>
              </a:spcAft>
              <a:buClr>
                <a:srgbClr val="C00000"/>
              </a:buClr>
              <a:buFont typeface="Wingdings" pitchFamily="2" charset="2"/>
              <a:buChar char="v"/>
              <a:tabLst>
                <a:tab pos="180975" algn="l"/>
              </a:tabLst>
            </a:pP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Соблюдение </a:t>
            </a:r>
            <a:r>
              <a:rPr lang="ru-RU" sz="3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Этического кодекса медицинской сестры России, </a:t>
            </a:r>
            <a:r>
              <a:rPr lang="ru-RU" sz="3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трудовой дисциплины.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-171400"/>
            <a:ext cx="8748712" cy="1431925"/>
          </a:xfrm>
        </p:spPr>
        <p:txBody>
          <a:bodyPr/>
          <a:lstStyle/>
          <a:p>
            <a:pPr algn="ctr">
              <a:lnSpc>
                <a:spcPct val="80000"/>
              </a:lnSpc>
              <a:tabLst>
                <a:tab pos="1162050" algn="l"/>
              </a:tabLst>
            </a:pPr>
            <a:r>
              <a:rPr lang="ru-RU" sz="40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Критерии оценки ежедневной деятельности медицинских </a:t>
            </a:r>
            <a:r>
              <a:rPr lang="ru-RU" sz="40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сестер</a:t>
            </a:r>
            <a:endParaRPr lang="ru-RU" sz="40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1760" y="116632"/>
            <a:ext cx="9180760" cy="792088"/>
          </a:xfrm>
        </p:spPr>
        <p:txBody>
          <a:bodyPr/>
          <a:lstStyle/>
          <a:p>
            <a:pPr algn="ctr">
              <a:lnSpc>
                <a:spcPct val="80000"/>
              </a:lnSpc>
              <a:tabLst>
                <a:tab pos="1162050" algn="l"/>
              </a:tabLst>
            </a:pPr>
            <a:r>
              <a:rPr lang="ru-RU" sz="47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Качество медицинской помощи</a:t>
            </a:r>
            <a:endParaRPr lang="ru-RU" sz="47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585976"/>
            <a:ext cx="5400600" cy="479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Только творческое отношение к своему делу каждой медицинской сестры позволит поднять планку омского и российского здравоохранения и изменить вес сестринского дела в системе оказания качественной медицинской помощи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/>
          <a:srcRect l="12687" t="4851" b="3801"/>
          <a:stretch>
            <a:fillRect/>
          </a:stretch>
        </p:blipFill>
        <p:spPr bwMode="auto">
          <a:xfrm>
            <a:off x="179512" y="1198572"/>
            <a:ext cx="3384376" cy="5470788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060575"/>
            <a:ext cx="9252519" cy="2224088"/>
          </a:xfrm>
        </p:spPr>
        <p:txBody>
          <a:bodyPr/>
          <a:lstStyle/>
          <a:p>
            <a:pPr algn="ctr"/>
            <a:r>
              <a:rPr lang="ru-RU" sz="5500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Благодарю за внимание!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35215"/>
            <a:ext cx="770485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Научно-практическая конференция</a:t>
            </a: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«Сестринский уход и его значение в повышении качества медицинской помощи»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913344" y="18218"/>
            <a:ext cx="1152128" cy="1106526"/>
            <a:chOff x="7740352" y="116632"/>
            <a:chExt cx="1224136" cy="1224136"/>
          </a:xfrm>
          <a:solidFill>
            <a:schemeClr val="tx1"/>
          </a:solidFill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grp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grpFill/>
          </p:spPr>
        </p:pic>
      </p:grp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40568" y="268883"/>
            <a:ext cx="8551912" cy="639837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4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Качество медицинской </a:t>
            </a:r>
            <a:r>
              <a:rPr lang="ru-RU" sz="46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помощи</a:t>
            </a:r>
            <a:endParaRPr lang="ru-RU" sz="46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2160240"/>
          </a:xfrm>
        </p:spPr>
        <p:txBody>
          <a:bodyPr/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совокупность </a:t>
            </a:r>
            <a:r>
              <a:rPr lang="ru-RU" sz="34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характеристик, подтверждающих соответствие медицинской помощи современному уровню медицинской науки и технологий, имеющимся потребностям пациента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869160"/>
            <a:ext cx="2376264" cy="1806442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4869160"/>
            <a:ext cx="2376264" cy="1816694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4869160"/>
            <a:ext cx="2376264" cy="1800201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428" y="-128368"/>
            <a:ext cx="8610600" cy="143192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Основные характеристики </a:t>
            </a:r>
            <a:br>
              <a:rPr lang="ru-RU" sz="4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</a:b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качества медицинской помощи</a:t>
            </a:r>
            <a:endParaRPr lang="ru-RU" sz="4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96752"/>
            <a:ext cx="8748464" cy="547260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результативность</a:t>
            </a:r>
            <a:r>
              <a:rPr lang="ru-RU" sz="4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эффективность;</a:t>
            </a:r>
            <a:endParaRPr lang="ru-RU" sz="4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оптимальность</a:t>
            </a:r>
            <a:r>
              <a:rPr lang="ru-RU" sz="4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приемлемость</a:t>
            </a:r>
            <a:r>
              <a:rPr lang="ru-RU" sz="4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4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справедливость</a:t>
            </a:r>
            <a:r>
              <a:rPr lang="ru-RU" sz="4000" b="1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, беспристрастность</a:t>
            </a:r>
            <a:r>
              <a:rPr lang="ru-RU" sz="40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lang="ru-RU" sz="40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228184" y="1268760"/>
            <a:ext cx="2277523" cy="3028578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72608" y="4412704"/>
            <a:ext cx="37799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lang="ru-RU" sz="2000" b="1" kern="0" noProof="0" dirty="0" err="1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Аведис</a:t>
            </a:r>
            <a:r>
              <a:rPr lang="ru-RU" sz="2000" b="1" kern="0" noProof="0" dirty="0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b="1" kern="0" noProof="0" dirty="0" err="1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Донабедиан</a:t>
            </a:r>
            <a:r>
              <a:rPr lang="ru-RU" sz="2000" b="1" kern="0" noProof="0" dirty="0" smtClean="0"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ru-RU" sz="2000" b="1" i="0" u="none" strike="noStrike" kern="0" cap="none" spc="0" normalizeH="0" baseline="0" dirty="0" smtClean="0">
                <a:ln>
                  <a:noFill/>
                </a:ln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(1919</a:t>
            </a:r>
            <a:r>
              <a:rPr kumimoji="0" lang="ru-RU" sz="2000" b="1" i="0" u="none" strike="noStrike" kern="0" cap="none" spc="0" normalizeH="0" dirty="0" smtClean="0">
                <a:ln>
                  <a:noFill/>
                </a:ln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– 2000 гг.),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4F7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президент </a:t>
            </a:r>
          </a:p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Международного общества </a:t>
            </a:r>
          </a:p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4F7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качества в здравоохранении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81286" y="-139126"/>
            <a:ext cx="7543800" cy="143192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Компоненты качества медицинской помощи</a:t>
            </a:r>
            <a:endParaRPr lang="ru-RU" sz="4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258416"/>
            <a:ext cx="8604250" cy="4114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удовлетворенность пациента медицинской помощью;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качество выполнения профессиональных функций;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полнота и эффективность использования ресурсов;</a:t>
            </a:r>
          </a:p>
          <a:p>
            <a:pPr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сведение до минимума риска для пациента.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913344" y="18218"/>
            <a:ext cx="1152128" cy="1106526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D:\Документы\Эмблемы\Всемир. и междунар. организации\ВОЗ\VOZ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77892" y="64548"/>
            <a:ext cx="1026329" cy="102632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55786"/>
            <a:ext cx="8497887" cy="1252538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Дополнительные элементы </a:t>
            </a: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                в </a:t>
            </a:r>
            <a:r>
              <a:rPr lang="ru-RU" sz="4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организации </a:t>
            </a: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работы</a:t>
            </a:r>
            <a:endParaRPr lang="ru-RU" sz="4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418623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культура общения с пациентом;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доступность персонала для пациентов;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гибкость форм, оперативность предоставления помощи;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гигиена, безопасность, комфорт, эстетика учреждения здравоохранения;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6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формирование благоприятного имиджа и репутации учреждения здравоохранения.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81286" y="-139126"/>
            <a:ext cx="7543800" cy="143192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Всемирная организация здравоохранения</a:t>
            </a:r>
            <a:endParaRPr lang="ru-RU" sz="4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913344" y="18218"/>
            <a:ext cx="1152128" cy="1106526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D:\Документы\Эмблемы\Всемир. и междунар. организации\ВОЗ\VOZ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77892" y="64548"/>
            <a:ext cx="1026329" cy="102632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863931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Рассматривает сестринский персонал              как реальный резерв для удовлетворения растущих потребностей населения в доступной и качественной медицинской помощи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 l="7560" t="10889" r="14681" b="5112"/>
          <a:stretch>
            <a:fillRect/>
          </a:stretch>
        </p:blipFill>
        <p:spPr bwMode="auto">
          <a:xfrm>
            <a:off x="2123728" y="1196752"/>
            <a:ext cx="4968552" cy="3726414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 bwMode="auto">
          <a:xfrm>
            <a:off x="1547664" y="2996952"/>
            <a:ext cx="4896544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3923928" y="5733256"/>
            <a:ext cx="4896544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51520" y="1700808"/>
            <a:ext cx="4896544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203848" y="4365104"/>
            <a:ext cx="4896544" cy="864096"/>
          </a:xfrm>
          <a:prstGeom prst="roundRect">
            <a:avLst/>
          </a:prstGeom>
          <a:solidFill>
            <a:schemeClr val="tx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1116037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Факторы, влияющие </a:t>
            </a: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                              на </a:t>
            </a:r>
            <a:r>
              <a:rPr lang="ru-RU" sz="4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качество сестринской </a:t>
            </a:r>
            <a:r>
              <a:rPr lang="ru-RU" sz="42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помощи</a:t>
            </a:r>
            <a:endParaRPr lang="ru-RU" sz="4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72816"/>
            <a:ext cx="3312368" cy="720080"/>
          </a:xfrm>
        </p:spPr>
        <p:txBody>
          <a:bodyPr/>
          <a:lstStyle/>
          <a:p>
            <a:pPr>
              <a:buNone/>
            </a:pPr>
            <a:r>
              <a:rPr lang="ru-RU" sz="3600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социальные</a:t>
            </a:r>
            <a:endParaRPr lang="ru-RU" sz="3600" b="1" kern="1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835696" y="3068960"/>
            <a:ext cx="46085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организационные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75856" y="4437112"/>
            <a:ext cx="518457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профессиональные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932040" y="5805264"/>
            <a:ext cx="374441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личностные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16632"/>
            <a:ext cx="7543800" cy="811237"/>
          </a:xfrm>
        </p:spPr>
        <p:txBody>
          <a:bodyPr/>
          <a:lstStyle/>
          <a:p>
            <a:pPr algn="ctr"/>
            <a:r>
              <a:rPr lang="ru-RU" sz="58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Социальные </a:t>
            </a:r>
            <a:r>
              <a:rPr lang="ru-RU" sz="5800" kern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n-ea"/>
                <a:cs typeface="Calibri" pitchFamily="34" charset="0"/>
              </a:rPr>
              <a:t>факторы</a:t>
            </a:r>
            <a:endParaRPr lang="ru-RU" sz="58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24744"/>
            <a:ext cx="8712968" cy="497046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степень развития сестринского дела в стране, регионе, учреждении здравоохранения;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материальное стимулирование;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уровень требований к медицинской сестре;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отношение врачей к сестринской помощи;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30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b="1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основные ценности общества.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311</TotalTime>
  <Words>662</Words>
  <Application>Microsoft Office PowerPoint</Application>
  <PresentationFormat>Экран (4:3)</PresentationFormat>
  <Paragraphs>114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Сумерки</vt:lpstr>
      <vt:lpstr>Качество сестринского ухода. Проблемы. Критерии. Перспективы. </vt:lpstr>
      <vt:lpstr>Слайд 2</vt:lpstr>
      <vt:lpstr>Качество медицинской помощи</vt:lpstr>
      <vt:lpstr>Основные характеристики  качества медицинской помощи</vt:lpstr>
      <vt:lpstr>Компоненты качества медицинской помощи</vt:lpstr>
      <vt:lpstr>Дополнительные элементы                 в организации работы</vt:lpstr>
      <vt:lpstr>Всемирная организация здравоохранения</vt:lpstr>
      <vt:lpstr>Факторы, влияющие                               на качество сестринской помощи</vt:lpstr>
      <vt:lpstr>Социальные факторы</vt:lpstr>
      <vt:lpstr>Организационные факторы</vt:lpstr>
      <vt:lpstr>Профессиональные факторы</vt:lpstr>
      <vt:lpstr>Личностные факторы</vt:lpstr>
      <vt:lpstr>Проблемы</vt:lpstr>
      <vt:lpstr>Для повышения качества сестринской помощи необходимо:</vt:lpstr>
      <vt:lpstr>Для повышения качества сестринской помощи необходимо:</vt:lpstr>
      <vt:lpstr>Слайд 16</vt:lpstr>
      <vt:lpstr>Основные критерии качества сестринской помощи</vt:lpstr>
      <vt:lpstr>Контроль качества сестринского ухода</vt:lpstr>
      <vt:lpstr>Критерии оценки ежедневной деятельности медицинских сестер</vt:lpstr>
      <vt:lpstr>Критерии оценки ежедневной деятельности медицинских сестер</vt:lpstr>
      <vt:lpstr>Качество медицинской помощи</vt:lpstr>
      <vt:lpstr>Благодарю за внимание!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сестринского ухода. Проблемы. Перспективы. Критерии. Задачи.</dc:title>
  <dc:creator>A</dc:creator>
  <cp:lastModifiedBy>ОПСА</cp:lastModifiedBy>
  <cp:revision>49</cp:revision>
  <dcterms:created xsi:type="dcterms:W3CDTF">2011-10-25T13:41:21Z</dcterms:created>
  <dcterms:modified xsi:type="dcterms:W3CDTF">2011-11-03T04:33:28Z</dcterms:modified>
</cp:coreProperties>
</file>