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82" r:id="rId16"/>
    <p:sldId id="273" r:id="rId17"/>
    <p:sldId id="274" r:id="rId18"/>
    <p:sldId id="276" r:id="rId19"/>
    <p:sldId id="275" r:id="rId20"/>
    <p:sldId id="28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2B9A"/>
    <a:srgbClr val="0B39C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713" autoAdjust="0"/>
  </p:normalViewPr>
  <p:slideViewPr>
    <p:cSldViewPr>
      <p:cViewPr varScale="1">
        <p:scale>
          <a:sx n="84" d="100"/>
          <a:sy n="84" d="100"/>
        </p:scale>
        <p:origin x="-10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F5BE73-93BA-4AB4-9AB0-50BC86A1D777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F0FFA0-1284-4C47-BE1D-D8C0425B9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BF26A-6449-4C9A-91CC-DAC0B68DB8F0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B90C7-ED27-4BE1-92FE-9544ACDE9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CE884-267D-465B-9449-DFE19F6C3D94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31CE6-19F8-4D67-B83C-5F558F1A4C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49FAF-C9D8-4126-86A4-0DC333AF35DF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2EB05-D05B-4501-9290-FB1C36B7A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85037F-7A13-40AD-9847-0D7CF118A55C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B2E4E1-2F2E-4307-85E0-048408C71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D2A2D-E585-44F9-B95B-430EDCE3C1A8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18BD6-ED65-4501-B394-520C3BD45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E8914-2A62-4865-9C79-169ADAEAE954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2A953-AE54-40E9-A5C6-5AE67B327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4BE4E-7E23-437C-88FC-0ECBC71C912C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EC835-46FB-4F40-BC49-8F851A3CA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AD98C0-BC69-46FE-AAF3-D609352824FF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EA7341-8581-4829-9674-B170F54FB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074E-CD4C-46FD-A67F-E5F6D30AF038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3D730-FC84-4751-80AE-67BF4EC9A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7E2D34-6C05-48B5-8059-01AFF71478BC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368581-99F2-40F7-8479-753329ED0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8359138-CD7A-400C-BB1A-4B9863715A96}" type="datetimeFigureOut">
              <a:rPr lang="ru-RU"/>
              <a:pPr>
                <a:defRPr/>
              </a:pPr>
              <a:t>13.12.2011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1D206DA-F506-4D93-99C0-491A55B2B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67" r:id="rId8"/>
    <p:sldLayoutId id="2147483675" r:id="rId9"/>
    <p:sldLayoutId id="2147483666" r:id="rId10"/>
    <p:sldLayoutId id="2147483665" r:id="rId11"/>
  </p:sldLayoutIdLst>
  <p:transition spd="med">
    <p:strips dir="r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3131840" y="5157192"/>
            <a:ext cx="5688757" cy="1296144"/>
          </a:xfrm>
        </p:spPr>
        <p:txBody>
          <a:bodyPr>
            <a:normAutofit lnSpcReduction="10000"/>
          </a:bodyPr>
          <a:lstStyle/>
          <a:p>
            <a:pPr algn="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dirty="0" smtClean="0">
                <a:latin typeface="Arial" charset="0"/>
                <a:cs typeface="Arial" charset="0"/>
              </a:rPr>
              <a:t>Г.В.  Степанова,</a:t>
            </a:r>
          </a:p>
          <a:p>
            <a:pPr algn="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dirty="0" smtClean="0">
                <a:latin typeface="Arial" charset="0"/>
                <a:cs typeface="Arial" charset="0"/>
              </a:rPr>
              <a:t>        медицинская сестра </a:t>
            </a:r>
          </a:p>
          <a:p>
            <a:pPr algn="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dirty="0" smtClean="0">
                <a:latin typeface="Arial" charset="0"/>
                <a:cs typeface="Arial" charset="0"/>
              </a:rPr>
              <a:t>приемного отделения </a:t>
            </a:r>
          </a:p>
          <a:p>
            <a:pPr algn="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dirty="0" smtClean="0">
                <a:latin typeface="Arial" charset="0"/>
                <a:cs typeface="Arial" charset="0"/>
              </a:rPr>
              <a:t>МУЗ «ГК БСМП-1»</a:t>
            </a:r>
            <a:endParaRPr lang="ru-RU" sz="2000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395609" y="2421036"/>
            <a:ext cx="8424863" cy="194406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i="1" spc="3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ru-RU" i="1" spc="3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ВВЕДЕНИЕ АНАТОКСИНА СТОЛБНЯЧНОГО 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ОЧИЩЕННОГО АДСОРБИРОВАННОГО ЖИДКОГО»</a:t>
            </a:r>
            <a:endParaRPr lang="ru-RU" dirty="0"/>
          </a:p>
        </p:txBody>
      </p:sp>
      <p:pic>
        <p:nvPicPr>
          <p:cNvPr id="9" name="Рисунок 8" descr="SDC1184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4869160"/>
            <a:ext cx="2160240" cy="1396954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tx2">
              <a:lumMod val="90000"/>
              <a:lumOff val="10000"/>
            </a:schemeClr>
          </a:solidFill>
          <a:ln w="88900" cap="sq">
            <a:gradFill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7200000" scaled="0"/>
            </a:gradFill>
            <a:miter lim="800000"/>
          </a:ln>
          <a:effectLst>
            <a:outerShdw blurRad="1270000" dist="38100" dir="18900000" sx="150000" sy="150000" algn="bl" rotWithShape="0">
              <a:prstClr val="black">
                <a:alpha val="23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481896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МАСТЕР-КЛАСС </a:t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Технология выполнения </a:t>
            </a:r>
          </a:p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простой медицинской услуги</a:t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endParaRPr lang="ru-RU" sz="2800" b="1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181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442965"/>
            <a:ext cx="3777644" cy="299414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Рисунок 10" descr="SDC118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87039" y="3387181"/>
            <a:ext cx="4117409" cy="299414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270000" dist="38100" dir="2400000" sx="110000" sy="110000" algn="bl" rotWithShape="0">
              <a:prstClr val="black">
                <a:alpha val="30000"/>
              </a:prst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одзаголовок 4"/>
          <p:cNvSpPr txBox="1">
            <a:spLocks/>
          </p:cNvSpPr>
          <p:nvPr/>
        </p:nvSpPr>
        <p:spPr>
          <a:xfrm>
            <a:off x="396180" y="404615"/>
            <a:ext cx="8496300" cy="720129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ПОДГОТОВКА К ПРОЦЕДУРЕ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18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1197032"/>
            <a:ext cx="3360000" cy="2520000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0" dist="38100" dir="2400000" sx="110000" sy="110000" algn="tl" rotWithShape="0">
              <a:prstClr val="black">
                <a:alpha val="30000"/>
              </a:prstClr>
            </a:outerShdw>
          </a:effectLst>
          <a:scene3d>
            <a:camera prst="perspectiveFront" fov="5100000">
              <a:rot lat="0" lon="15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4" name="Рисунок 3" descr="SDC118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4005344"/>
            <a:ext cx="3360000" cy="25200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0" dist="38100" dir="2400000" sx="110000" sy="110000" algn="l" rotWithShape="0">
              <a:prstClr val="black">
                <a:alpha val="30000"/>
              </a:prstClr>
            </a:outerShdw>
          </a:effectLst>
          <a:scene3d>
            <a:camera prst="perspectiveFront" fov="5100000">
              <a:rot lat="0" lon="15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Рисунок 4" descr="SDC1182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72000" y="1197032"/>
            <a:ext cx="3456384" cy="2520000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0" dist="38100" dir="2400000" sx="110000" sy="110000" algn="l" rotWithShape="0">
              <a:prstClr val="black">
                <a:alpha val="30000"/>
              </a:prstClr>
            </a:outerShdw>
          </a:effectLst>
          <a:scene3d>
            <a:camera prst="perspectiveFront" fov="5100000">
              <a:rot lat="0" lon="15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6" name="Рисунок 5" descr="SDC1182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499992" y="4005344"/>
            <a:ext cx="3528392" cy="2520000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0" dist="38100" dir="2400000" sx="110000" sy="110000" algn="l" rotWithShape="0">
              <a:prstClr val="black">
                <a:alpha val="30000"/>
              </a:prstClr>
            </a:outerShdw>
          </a:effectLst>
          <a:scene3d>
            <a:camera prst="perspectiveFront" fov="5100000">
              <a:rot lat="0" lon="15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7" name="Подзаголовок 4"/>
          <p:cNvSpPr txBox="1">
            <a:spLocks/>
          </p:cNvSpPr>
          <p:nvPr/>
        </p:nvSpPr>
        <p:spPr>
          <a:xfrm>
            <a:off x="396180" y="332607"/>
            <a:ext cx="8496300" cy="720129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ПОДГОТОВКА К ПРОЦЕДУРЕ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SDC1182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269040"/>
            <a:ext cx="3358992" cy="252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5602" name="Рисунок 8" descr="SDC1183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4438" y="3141248"/>
            <a:ext cx="3359552" cy="252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5603" name="Рисунок 9" descr="SDC1183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3933056"/>
            <a:ext cx="3359517" cy="252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одзаголовок 4"/>
          <p:cNvSpPr txBox="1">
            <a:spLocks/>
          </p:cNvSpPr>
          <p:nvPr/>
        </p:nvSpPr>
        <p:spPr>
          <a:xfrm>
            <a:off x="396180" y="332607"/>
            <a:ext cx="8496300" cy="720129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ПОДГОТОВКА К ПРОЦЕДУРЕ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DC1193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693231"/>
            <a:ext cx="4265291" cy="317592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SDC118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3212976"/>
            <a:ext cx="4183852" cy="31759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Подзаголовок 4"/>
          <p:cNvSpPr txBox="1">
            <a:spLocks/>
          </p:cNvSpPr>
          <p:nvPr/>
        </p:nvSpPr>
        <p:spPr>
          <a:xfrm>
            <a:off x="396180" y="476623"/>
            <a:ext cx="8496300" cy="720129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ПОДГОТОВКА К ПРОЦЕДУРЕ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183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269040"/>
            <a:ext cx="3384375" cy="2520000"/>
          </a:xfrm>
          <a:prstGeom prst="roundRect">
            <a:avLst>
              <a:gd name="adj" fmla="val 11111"/>
            </a:avLst>
          </a:prstGeom>
          <a:solidFill>
            <a:schemeClr val="tx2">
              <a:lumMod val="90000"/>
              <a:lumOff val="10000"/>
            </a:schemeClr>
          </a:solidFill>
          <a:ln w="190500" cap="rnd">
            <a:noFill/>
            <a:prstDash val="solid"/>
          </a:ln>
          <a:effectLst>
            <a:outerShdw blurRad="508000" dist="38100" dir="2400000" sx="110000" sy="110000" algn="tl" rotWithShape="0">
              <a:prstClr val="black">
                <a:alpha val="30000"/>
              </a:prstClr>
            </a:outerShdw>
          </a:effectLst>
          <a:scene3d>
            <a:camera prst="perspectiveHeroicExtremeLeftFacing">
              <a:rot lat="0" lon="1500000" rev="0"/>
            </a:camera>
            <a:lightRig rig="threePt" dir="t">
              <a:rot lat="0" lon="0" rev="13800000"/>
            </a:lightRig>
          </a:scene3d>
          <a:sp3d extrusionH="50800" contourW="12700">
            <a:bevelT w="82550" h="63500" prst="hardEdge"/>
            <a:bevelB/>
            <a:extrusionClr>
              <a:srgbClr val="FFFFFF"/>
            </a:extrusionClr>
            <a:contourClr>
              <a:schemeClr val="accent5">
                <a:lumMod val="75000"/>
              </a:schemeClr>
            </a:contourClr>
          </a:sp3d>
        </p:spPr>
      </p:pic>
      <p:pic>
        <p:nvPicPr>
          <p:cNvPr id="3" name="Рисунок 2" descr="SDC1183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44008" y="1269040"/>
            <a:ext cx="3372377" cy="2520000"/>
          </a:xfrm>
          <a:prstGeom prst="roundRect">
            <a:avLst>
              <a:gd name="adj" fmla="val 11111"/>
            </a:avLst>
          </a:prstGeom>
          <a:solidFill>
            <a:schemeClr val="tx2">
              <a:lumMod val="90000"/>
              <a:lumOff val="10000"/>
            </a:schemeClr>
          </a:solidFill>
          <a:ln w="190500" cap="rnd">
            <a:noFill/>
            <a:prstDash val="solid"/>
          </a:ln>
          <a:effectLst>
            <a:outerShdw blurRad="508000" dist="38100" dir="2400000" sx="110000" sy="110000" algn="tl" rotWithShape="0">
              <a:srgbClr val="000000">
                <a:alpha val="30000"/>
              </a:srgbClr>
            </a:outerShdw>
          </a:effectLst>
          <a:scene3d>
            <a:camera prst="perspectiveHeroicExtremeLeftFacing">
              <a:rot lat="0" lon="1500000" rev="0"/>
            </a:camera>
            <a:lightRig rig="threePt" dir="t">
              <a:rot lat="0" lon="0" rev="13800000"/>
            </a:lightRig>
          </a:scene3d>
          <a:sp3d extrusionH="50800">
            <a:bevelT w="82550" h="69850" prst="hardEdge"/>
            <a:bevelB/>
            <a:extrusionClr>
              <a:srgbClr val="FFFFFF"/>
            </a:extrusionClr>
          </a:sp3d>
        </p:spPr>
      </p:pic>
      <p:pic>
        <p:nvPicPr>
          <p:cNvPr id="5" name="Рисунок 4" descr="S70035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3568" y="4005064"/>
            <a:ext cx="3384376" cy="2520280"/>
          </a:xfrm>
          <a:prstGeom prst="roundRect">
            <a:avLst>
              <a:gd name="adj" fmla="val 11111"/>
            </a:avLst>
          </a:prstGeom>
          <a:solidFill>
            <a:schemeClr val="tx2">
              <a:lumMod val="90000"/>
              <a:lumOff val="10000"/>
            </a:schemeClr>
          </a:solidFill>
          <a:ln w="190500" cap="rnd">
            <a:noFill/>
            <a:prstDash val="solid"/>
          </a:ln>
          <a:effectLst>
            <a:outerShdw blurRad="508000" dist="38100" dir="2400000" sx="110000" sy="110000" algn="tl" rotWithShape="0">
              <a:srgbClr val="000000">
                <a:alpha val="30000"/>
              </a:srgbClr>
            </a:outerShdw>
          </a:effectLst>
          <a:scene3d>
            <a:camera prst="perspectiveHeroicExtremeLeftFacing">
              <a:rot lat="0" lon="1500000" rev="0"/>
            </a:camera>
            <a:lightRig rig="threePt" dir="t">
              <a:rot lat="0" lon="0" rev="13800000"/>
            </a:lightRig>
          </a:scene3d>
          <a:sp3d extrusionH="50800">
            <a:bevelT w="107950" h="69850" prst="hardEdge"/>
            <a:bevelB/>
            <a:extrusionClr>
              <a:srgbClr val="FFFFFF"/>
            </a:extrusionClr>
          </a:sp3d>
        </p:spPr>
      </p:pic>
      <p:pic>
        <p:nvPicPr>
          <p:cNvPr id="6" name="Рисунок 5" descr="S700354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8024" y="4005064"/>
            <a:ext cx="3384376" cy="2520000"/>
          </a:xfrm>
          <a:prstGeom prst="roundRect">
            <a:avLst>
              <a:gd name="adj" fmla="val 11111"/>
            </a:avLst>
          </a:prstGeom>
          <a:solidFill>
            <a:schemeClr val="tx2">
              <a:lumMod val="90000"/>
              <a:lumOff val="10000"/>
            </a:schemeClr>
          </a:solidFill>
          <a:ln w="190500" cap="rnd">
            <a:noFill/>
            <a:prstDash val="solid"/>
          </a:ln>
          <a:effectLst>
            <a:outerShdw blurRad="508000" dist="38100" dir="2400000" sx="110000" sy="110000" algn="tl" rotWithShape="0">
              <a:srgbClr val="000000">
                <a:alpha val="30000"/>
              </a:srgbClr>
            </a:outerShdw>
          </a:effectLst>
          <a:scene3d>
            <a:camera prst="perspectiveHeroicExtremeLeftFacing">
              <a:rot lat="0" lon="1500000" rev="0"/>
            </a:camera>
            <a:lightRig rig="threePt" dir="t">
              <a:rot lat="0" lon="0" rev="13800000"/>
            </a:lightRig>
          </a:scene3d>
          <a:sp3d extrusionH="25400">
            <a:bevelT w="82550" h="69850" prst="hardEdge"/>
            <a:bevelB/>
            <a:extrusionClr>
              <a:srgbClr val="FFFFFF"/>
            </a:extrusionClr>
          </a:sp3d>
        </p:spPr>
      </p:pic>
      <p:sp>
        <p:nvSpPr>
          <p:cNvPr id="7" name="Подзаголовок 4"/>
          <p:cNvSpPr txBox="1">
            <a:spLocks/>
          </p:cNvSpPr>
          <p:nvPr/>
        </p:nvSpPr>
        <p:spPr>
          <a:xfrm>
            <a:off x="396180" y="404615"/>
            <a:ext cx="8496300" cy="792137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ВЫПОЛНЕНИЕ ПРОЦЕДУРЫ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DC118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39752" y="1628800"/>
            <a:ext cx="4320480" cy="432048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270000" dist="38100" dir="2400000" sx="110000" sy="110000" rotWithShape="0">
              <a:prstClr val="black">
                <a:alpha val="30000"/>
              </a:prstClr>
            </a:outerShdw>
            <a:reflection blurRad="6350" stA="50000" endA="300" endPos="38500" dist="508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одзаголовок 4"/>
          <p:cNvSpPr txBox="1">
            <a:spLocks/>
          </p:cNvSpPr>
          <p:nvPr/>
        </p:nvSpPr>
        <p:spPr>
          <a:xfrm>
            <a:off x="395536" y="548680"/>
            <a:ext cx="8496300" cy="792137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ОКОНЧАНИЕ ПРОЦЕДУРЫ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DC11848.JPG"/>
          <p:cNvPicPr>
            <a:picLocks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4077352"/>
            <a:ext cx="3384376" cy="2520000"/>
          </a:xfrm>
          <a:prstGeom prst="roundRect">
            <a:avLst>
              <a:gd name="adj" fmla="val 11111"/>
            </a:avLst>
          </a:prstGeom>
          <a:solidFill>
            <a:schemeClr val="tx2">
              <a:lumMod val="90000"/>
              <a:lumOff val="10000"/>
            </a:schemeClr>
          </a:solidFill>
          <a:ln w="190500" cap="rnd">
            <a:noFill/>
            <a:prstDash val="solid"/>
          </a:ln>
          <a:effectLst>
            <a:outerShdw blurRad="495300" dist="38100" dir="2400000" sx="110000" sy="110000" algn="tl" rotWithShape="0">
              <a:srgbClr val="000000">
                <a:alpha val="30000"/>
              </a:srgbClr>
            </a:outerShdw>
          </a:effectLst>
          <a:scene3d>
            <a:camera prst="perspectiveFront" fov="4800000">
              <a:rot lat="0" lon="1200000" rev="0"/>
            </a:camera>
            <a:lightRig rig="threePt" dir="t">
              <a:rot lat="0" lon="0" rev="12600000"/>
            </a:lightRig>
          </a:scene3d>
          <a:sp3d extrusionH="50800" contourW="12700">
            <a:bevelT h="69850" prst="hardEdge"/>
            <a:bevelB/>
            <a:extrusionClr>
              <a:srgbClr val="FFFFFF"/>
            </a:extrusionClr>
          </a:sp3d>
        </p:spPr>
      </p:pic>
      <p:pic>
        <p:nvPicPr>
          <p:cNvPr id="10" name="Рисунок 9" descr="SDC118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1341048"/>
            <a:ext cx="3359999" cy="2520000"/>
          </a:xfrm>
          <a:prstGeom prst="roundRect">
            <a:avLst>
              <a:gd name="adj" fmla="val 11111"/>
            </a:avLst>
          </a:prstGeom>
          <a:solidFill>
            <a:schemeClr val="tx2">
              <a:lumMod val="90000"/>
              <a:lumOff val="10000"/>
            </a:schemeClr>
          </a:solidFill>
          <a:ln w="190500" cap="rnd">
            <a:noFill/>
            <a:prstDash val="solid"/>
          </a:ln>
          <a:effectLst>
            <a:outerShdw blurRad="508000" dist="38100" dir="2400000" sx="110000" sy="110000" algn="tl" rotWithShape="0">
              <a:schemeClr val="accent5">
                <a:lumMod val="75000"/>
                <a:alpha val="30000"/>
              </a:schemeClr>
            </a:outerShdw>
          </a:effectLst>
          <a:scene3d>
            <a:camera prst="perspectiveFront" fov="4800000">
              <a:rot lat="0" lon="1200000" rev="0"/>
            </a:camera>
            <a:lightRig rig="threePt" dir="t">
              <a:rot lat="0" lon="0" rev="12600000"/>
            </a:lightRig>
          </a:scene3d>
          <a:sp3d extrusionH="50800" contourW="12700">
            <a:bevelT h="69850" prst="hardEdge"/>
            <a:bevelB/>
            <a:extrusionClr>
              <a:srgbClr val="FFFFFF"/>
            </a:extrusionClr>
          </a:sp3d>
        </p:spPr>
      </p:pic>
      <p:pic>
        <p:nvPicPr>
          <p:cNvPr id="12" name="Рисунок 11" descr="т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3568" y="1341048"/>
            <a:ext cx="3384377" cy="2520000"/>
          </a:xfrm>
          <a:prstGeom prst="roundRect">
            <a:avLst>
              <a:gd name="adj" fmla="val 11111"/>
            </a:avLst>
          </a:prstGeom>
          <a:solidFill>
            <a:schemeClr val="tx2">
              <a:lumMod val="90000"/>
              <a:lumOff val="10000"/>
            </a:schemeClr>
          </a:solidFill>
          <a:ln w="190500" cap="rnd">
            <a:noFill/>
            <a:prstDash val="solid"/>
          </a:ln>
          <a:effectLst>
            <a:outerShdw blurRad="508000" dist="38100" dir="2400000" sx="110000" sy="110000" algn="tl" rotWithShape="0">
              <a:prstClr val="black">
                <a:alpha val="30000"/>
              </a:prstClr>
            </a:outerShdw>
          </a:effectLst>
          <a:scene3d>
            <a:camera prst="perspectiveFront" fov="4800000">
              <a:rot lat="0" lon="1200000" rev="0"/>
            </a:camera>
            <a:lightRig rig="threePt" dir="t">
              <a:rot lat="0" lon="0" rev="12600000"/>
            </a:lightRig>
          </a:scene3d>
          <a:sp3d extrusionH="50800" contourW="12700">
            <a:bevelT w="82550" h="69850" prst="hardEdge"/>
            <a:bevelB/>
            <a:extrusionClr>
              <a:srgbClr val="FFFFFF"/>
            </a:extrusionClr>
          </a:sp3d>
        </p:spPr>
      </p:pic>
      <p:pic>
        <p:nvPicPr>
          <p:cNvPr id="13" name="Рисунок 12" descr="SDC1172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60032" y="4077352"/>
            <a:ext cx="3384376" cy="2520000"/>
          </a:xfrm>
          <a:prstGeom prst="roundRect">
            <a:avLst>
              <a:gd name="adj" fmla="val 11111"/>
            </a:avLst>
          </a:prstGeom>
          <a:solidFill>
            <a:schemeClr val="tx2">
              <a:lumMod val="90000"/>
              <a:lumOff val="10000"/>
            </a:schemeClr>
          </a:solidFill>
          <a:ln w="190500" cap="rnd">
            <a:noFill/>
            <a:prstDash val="solid"/>
          </a:ln>
          <a:effectLst>
            <a:outerShdw blurRad="508000" dist="38100" dir="2400000" sx="110000" sy="110000" algn="tl" rotWithShape="0">
              <a:srgbClr val="000000">
                <a:alpha val="30000"/>
              </a:srgbClr>
            </a:outerShdw>
          </a:effectLst>
          <a:scene3d>
            <a:camera prst="perspectiveFront" fov="4800000">
              <a:rot lat="0" lon="1200000" rev="0"/>
            </a:camera>
            <a:lightRig rig="threePt" dir="t">
              <a:rot lat="0" lon="0" rev="12600000"/>
            </a:lightRig>
          </a:scene3d>
          <a:sp3d extrusionH="50800" contourW="12700">
            <a:bevelT h="69850" prst="hardEdge"/>
            <a:bevelB/>
            <a:extrusionClr>
              <a:srgbClr val="FFFFFF"/>
            </a:extrusionClr>
          </a:sp3d>
        </p:spPr>
      </p:pic>
      <p:sp>
        <p:nvSpPr>
          <p:cNvPr id="7" name="Подзаголовок 4"/>
          <p:cNvSpPr txBox="1">
            <a:spLocks/>
          </p:cNvSpPr>
          <p:nvPr/>
        </p:nvSpPr>
        <p:spPr>
          <a:xfrm>
            <a:off x="395536" y="404615"/>
            <a:ext cx="8496300" cy="792137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ОКОНЧАНИЕ ПРОЦЕДУРЫ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DC119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700808"/>
            <a:ext cx="3960440" cy="288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 descr="SDC1194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3429000"/>
            <a:ext cx="4032448" cy="288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270000" dist="38100" dir="2400000" sx="110000" sy="110000" algn="bl" rotWithShape="0">
              <a:prstClr val="black">
                <a:alpha val="30000"/>
              </a:prst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одзаголовок 4"/>
          <p:cNvSpPr txBox="1">
            <a:spLocks/>
          </p:cNvSpPr>
          <p:nvPr/>
        </p:nvSpPr>
        <p:spPr>
          <a:xfrm>
            <a:off x="395536" y="404615"/>
            <a:ext cx="8496300" cy="792137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ОКОНЧАНИЕ ПРОЦЕДУРЫ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DC11677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611567" y="1449558"/>
            <a:ext cx="3312361" cy="246638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SDC11637.JPG"/>
          <p:cNvPicPr>
            <a:picLocks noChangeAspect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>
          <a:xfrm>
            <a:off x="5364088" y="1449558"/>
            <a:ext cx="3312368" cy="246638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" name="Рисунок 1" descr="SDC11638.JPG"/>
          <p:cNvPicPr>
            <a:picLocks noChangeAspect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>
          <a:xfrm>
            <a:off x="3346341" y="3842938"/>
            <a:ext cx="3241883" cy="24663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одзаголовок 4"/>
          <p:cNvSpPr txBox="1">
            <a:spLocks/>
          </p:cNvSpPr>
          <p:nvPr/>
        </p:nvSpPr>
        <p:spPr>
          <a:xfrm>
            <a:off x="395536" y="332607"/>
            <a:ext cx="8496300" cy="792137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ОКОНЧАНИЕ ПРОЦЕДУРЫ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18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556792"/>
            <a:ext cx="3840000" cy="288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SDC11861.JPG"/>
          <p:cNvPicPr>
            <a:picLocks noChangeAspect="1"/>
          </p:cNvPicPr>
          <p:nvPr/>
        </p:nvPicPr>
        <p:blipFill>
          <a:blip r:embed="rId3" cstate="email">
            <a:lum bright="-35000" contrast="17000"/>
          </a:blip>
          <a:stretch>
            <a:fillRect/>
          </a:stretch>
        </p:blipFill>
        <p:spPr>
          <a:xfrm>
            <a:off x="4788024" y="3501008"/>
            <a:ext cx="3840000" cy="288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270000" dist="38100" dir="21540000" sx="108000" sy="108000" algn="bl" rotWithShape="0">
              <a:prstClr val="black">
                <a:alpha val="30000"/>
              </a:prst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одзаголовок 4"/>
          <p:cNvSpPr txBox="1">
            <a:spLocks/>
          </p:cNvSpPr>
          <p:nvPr/>
        </p:nvSpPr>
        <p:spPr>
          <a:xfrm>
            <a:off x="395536" y="404615"/>
            <a:ext cx="8496300" cy="792137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ОКОНЧАНИЕ ПРОЦЕДУРЫ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576833"/>
            <a:ext cx="8496300" cy="2924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Столбняк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острое инфекционное заболевание человека и животных, характеризующееся тяжёлыми судорогами в результате поражения нервной системы.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19672" y="3861048"/>
            <a:ext cx="5976664" cy="2448272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7200000" scaled="0"/>
          </a:gradFill>
          <a:ln w="88900" cap="sq">
            <a:noFill/>
            <a:miter lim="800000"/>
          </a:ln>
          <a:effectLst>
            <a:outerShdw blurRad="1270000" dist="38100" dir="21540000" sx="113000" sy="113000" algn="tl" rotWithShape="0">
              <a:srgbClr val="000000">
                <a:alpha val="30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2060575"/>
            <a:ext cx="8569325" cy="17367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b="1" i="1" dirty="0">
                <a:solidFill>
                  <a:srgbClr val="48365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БЛАГОДАРЮ ЗА ВНИМАНИЕ!</a:t>
            </a:r>
            <a:endParaRPr lang="ru-RU" sz="5400" b="1" i="1" dirty="0">
              <a:solidFill>
                <a:srgbClr val="48365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1196752"/>
            <a:ext cx="849694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8900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2970213" algn="ctr"/>
                <a:tab pos="4686300" algn="l"/>
              </a:tabLst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Приказ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МЗ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РФ N 174 от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17.05.1999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г. </a:t>
            </a:r>
            <a:br>
              <a:rPr lang="ru-RU" sz="2200" b="1" dirty="0"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latin typeface="Arial" pitchFamily="34" charset="0"/>
                <a:cs typeface="Arial" pitchFamily="34" charset="0"/>
              </a:rPr>
              <a:t>«О мерах по дальнейшему совершенствованию профилактики столбняка».</a:t>
            </a:r>
          </a:p>
          <a:p>
            <a:pPr indent="88900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2970213" algn="ctr"/>
                <a:tab pos="4686300" algn="l"/>
              </a:tabLst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indent="88900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2970213" algn="ctr"/>
                <a:tab pos="4686300" algn="l"/>
              </a:tabLst>
              <a:defRPr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 Письмо Федеральной службы по надзору в сфере защиты прав потребителей и благополучия человека N 0100/12047-05-32 от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28.12.2005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 г. «О заболеваемости столбняком в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РФ». 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indent="88900" fontAlgn="auto">
              <a:spcBef>
                <a:spcPts val="0"/>
              </a:spcBef>
              <a:spcAft>
                <a:spcPts val="0"/>
              </a:spcAft>
              <a:tabLst>
                <a:tab pos="2970213" algn="ctr"/>
                <a:tab pos="4686300" algn="l"/>
              </a:tabLst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indent="88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2970213" algn="ctr"/>
                <a:tab pos="4686300" algn="l"/>
              </a:tabLst>
              <a:defRPr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 Санитарно-эпидемиологические правила СП 3.1.1381-03 от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30.06.2003 г.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«Профилактика столбняка».</a:t>
            </a:r>
          </a:p>
          <a:p>
            <a:pPr indent="88900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2970213" algn="ctr"/>
                <a:tab pos="4686300" algn="l"/>
              </a:tabLst>
              <a:defRPr/>
            </a:pPr>
            <a:endParaRPr lang="ru-RU" sz="2400" b="1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88900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2970213" algn="ctr"/>
                <a:tab pos="4686300" algn="l"/>
              </a:tabLst>
              <a:defRPr/>
            </a:pPr>
            <a:r>
              <a:rPr lang="ru-RU" sz="2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Методические указания МУ 3.1.2436-09 от </a:t>
            </a:r>
            <a:r>
              <a:rPr lang="ru-RU" sz="2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20.01.2009 г.</a:t>
            </a:r>
            <a:r>
              <a:rPr lang="ru-RU" sz="22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	 «Профилактика инфекционных болезней. Эпидемиологический надзор за столбняком». 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7773" y="404664"/>
            <a:ext cx="614116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88900" algn="ctr" fontAlgn="auto">
              <a:spcBef>
                <a:spcPts val="0"/>
              </a:spcBef>
              <a:spcAft>
                <a:spcPts val="0"/>
              </a:spcAft>
              <a:tabLst>
                <a:tab pos="2970213" algn="ctr"/>
                <a:tab pos="4686300" algn="l"/>
              </a:tabLst>
              <a:defRPr/>
            </a:pPr>
            <a: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НОРМАТИВНЫЕ ДОКУМЕНТЫ:</a:t>
            </a:r>
            <a:endParaRPr lang="ru-RU" sz="3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332656"/>
            <a:ext cx="842486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АКТИВНАЯ ИММУНИЗАЦИЯ                   СТОЛБНЯЧНЫМ АНАТОКСИНОМ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538203"/>
            <a:ext cx="84963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sz="2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u="sng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 детей:</a:t>
            </a:r>
          </a:p>
          <a:p>
            <a:pPr marL="541338" indent="-179388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адсорбированной </a:t>
            </a:r>
            <a:r>
              <a:rPr lang="ru-RU" sz="2600" b="1" dirty="0" err="1">
                <a:latin typeface="Arial" pitchFamily="34" charset="0"/>
                <a:cs typeface="Arial" pitchFamily="34" charset="0"/>
              </a:rPr>
              <a:t>коклюшно-дифтерийно-столбнячной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 вакциной;</a:t>
            </a:r>
          </a:p>
          <a:p>
            <a:pPr marL="541338" indent="-179388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адсорбированным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дифтерийно-столбнячным анатоксином.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u="sng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 подростков и взрослых:</a:t>
            </a:r>
          </a:p>
          <a:p>
            <a:pPr marL="541338" indent="-179388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адсорбированным дифтерийно-столбнячным анатоксином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; </a:t>
            </a:r>
          </a:p>
          <a:p>
            <a:pPr marL="541338" indent="-179388" fontAlgn="auto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анатоксином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столбнячным адсорбированным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600" dirty="0">
              <a:latin typeface="+mn-lt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1661894"/>
            <a:ext cx="849694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361950">
              <a:spcAft>
                <a:spcPts val="2400"/>
              </a:spcAft>
              <a:buClr>
                <a:srgbClr val="002060"/>
              </a:buClr>
              <a:buFont typeface="Wingdings" pitchFamily="2" charset="2"/>
              <a:buChar char="Ø"/>
              <a:tabLst>
                <a:tab pos="914400" algn="l"/>
              </a:tabLs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ранениях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травмах;</a:t>
            </a:r>
          </a:p>
          <a:p>
            <a:pPr indent="361950">
              <a:spcAft>
                <a:spcPts val="2400"/>
              </a:spcAft>
              <a:buClr>
                <a:srgbClr val="002060"/>
              </a:buClr>
              <a:buFont typeface="Wingdings" pitchFamily="2" charset="2"/>
              <a:buChar char="Ø"/>
              <a:tabLst>
                <a:tab pos="914400" algn="l"/>
              </a:tabLs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отморожениях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ожогах;</a:t>
            </a:r>
          </a:p>
          <a:p>
            <a:pPr indent="361950">
              <a:spcAft>
                <a:spcPts val="2400"/>
              </a:spcAft>
              <a:buClr>
                <a:srgbClr val="002060"/>
              </a:buClr>
              <a:buFont typeface="Wingdings" pitchFamily="2" charset="2"/>
              <a:buChar char="Ø"/>
              <a:tabLst>
                <a:tab pos="914400" algn="l"/>
              </a:tabLs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родах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и абортах вне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учреждений здравоохранения;</a:t>
            </a:r>
          </a:p>
          <a:p>
            <a:pPr indent="361950">
              <a:spcAft>
                <a:spcPts val="2400"/>
              </a:spcAft>
              <a:buClr>
                <a:srgbClr val="002060"/>
              </a:buClr>
              <a:buFont typeface="Wingdings" pitchFamily="2" charset="2"/>
              <a:buChar char="Ø"/>
              <a:tabLst>
                <a:tab pos="914400" algn="l"/>
              </a:tabLs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гангрене и некрозе тканей;</a:t>
            </a:r>
          </a:p>
          <a:p>
            <a:pPr indent="361950">
              <a:spcAft>
                <a:spcPts val="2400"/>
              </a:spcAft>
              <a:buClr>
                <a:srgbClr val="002060"/>
              </a:buClr>
              <a:buFont typeface="Wingdings" pitchFamily="2" charset="2"/>
              <a:buChar char="Ø"/>
              <a:tabLst>
                <a:tab pos="914400" algn="l"/>
              </a:tabLs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укусах животными;</a:t>
            </a:r>
          </a:p>
          <a:p>
            <a:pPr indent="361950">
              <a:spcAft>
                <a:spcPts val="2400"/>
              </a:spcAft>
              <a:buClr>
                <a:srgbClr val="002060"/>
              </a:buClr>
              <a:buFont typeface="Wingdings" pitchFamily="2" charset="2"/>
              <a:buChar char="Ø"/>
              <a:tabLst>
                <a:tab pos="914400" algn="l"/>
              </a:tabLst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оперативных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вмешательствах. 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417438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cap="all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Специфическую профилактику столбняка проводят при</a:t>
            </a:r>
            <a:r>
              <a:rPr lang="ru-RU" b="1" cap="all" dirty="0" smtClean="0">
                <a:solidFill>
                  <a:srgbClr val="48365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Arial" charset="0"/>
              </a:rPr>
              <a:t>:</a:t>
            </a:r>
            <a:endParaRPr lang="ru-RU" cap="all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7129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ЭКСТРЕННАЯ ПРОФИЛАКТИКА СТОЛБНЯКА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8" algn="r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endParaRPr lang="ru-RU" sz="2400" b="1" dirty="0">
              <a:latin typeface="+mn-lt"/>
            </a:endParaRPr>
          </a:p>
          <a:p>
            <a:pPr lvl="1" algn="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>
                <a:latin typeface="Arial" pitchFamily="34" charset="0"/>
                <a:cs typeface="Arial" pitchFamily="34" charset="0"/>
              </a:rPr>
              <a:t>первичная </a:t>
            </a:r>
          </a:p>
          <a:p>
            <a:pPr lvl="1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>
                <a:latin typeface="Arial" pitchFamily="34" charset="0"/>
                <a:cs typeface="Arial" pitchFamily="34" charset="0"/>
              </a:rPr>
              <a:t>хирургическая  </a:t>
            </a:r>
          </a:p>
          <a:p>
            <a:pPr lvl="1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>
                <a:latin typeface="Arial" pitchFamily="34" charset="0"/>
                <a:cs typeface="Arial" pitchFamily="34" charset="0"/>
              </a:rPr>
              <a:t>обработка раны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>
                <a:latin typeface="Arial" pitchFamily="34" charset="0"/>
                <a:cs typeface="Arial" pitchFamily="34" charset="0"/>
              </a:rPr>
              <a:t>специфическая                            иммунопрофилактика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3" descr="D:\БСМП\Приемное отделение\SDC1170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572000" y="3717032"/>
            <a:ext cx="4035256" cy="27363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270000" dist="38100" dir="21540000" sx="110000" sy="110000" algn="bl" rotWithShape="0">
              <a:prstClr val="black">
                <a:alpha val="30000"/>
              </a:prst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/>
          </a:ex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95536" y="1484784"/>
            <a:ext cx="4248472" cy="24482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/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8313" y="476250"/>
            <a:ext cx="8280400" cy="2016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ТЕХНОЛОГИЯ ПРОСТОЙ МЕДИЦИНСКОЙ УСЛУГИ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3860800"/>
            <a:ext cx="8893175" cy="25923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ВВЕДЕНИЕ АНАТОКСИНА СТОЛБНЯЧНОГО ОЧИЩЕННОГО АДСОРБИРОВАННОГО ЖИДКОГО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6" descr="SDC1180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5902" y="1548532"/>
            <a:ext cx="4044090" cy="30325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S70035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3356992"/>
            <a:ext cx="4043461" cy="303259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Подзаголовок 4"/>
          <p:cNvSpPr txBox="1">
            <a:spLocks/>
          </p:cNvSpPr>
          <p:nvPr/>
        </p:nvSpPr>
        <p:spPr>
          <a:xfrm>
            <a:off x="396180" y="332656"/>
            <a:ext cx="8496300" cy="720129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ПОДГОТОВКА К ПРОЦЕДУРЕ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724615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Получение согласия </a:t>
            </a:r>
          </a:p>
          <a:p>
            <a:pPr algn="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введение анатоксина столбнячного</a:t>
            </a:r>
            <a:endParaRPr lang="ru-RU" sz="24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DC11804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052936"/>
            <a:ext cx="2401200" cy="180000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508000" dist="38100" dir="2400000" algn="l" rotWithShape="0">
              <a:prstClr val="black">
                <a:alpha val="30000"/>
              </a:prstClr>
            </a:outerShdw>
          </a:effectLst>
          <a:scene3d>
            <a:camera prst="perspectiveFront" fov="5100000">
              <a:rot lat="0" lon="1500000" rev="0"/>
            </a:camera>
            <a:lightRig rig="flood" dir="t">
              <a:rot lat="0" lon="0" rev="150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5" name="Рисунок 4" descr="SDC118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72200" y="836712"/>
            <a:ext cx="2376265" cy="180000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Front" fov="5100000">
              <a:rot lat="0" lon="1800000" rev="0"/>
            </a:camera>
            <a:lightRig rig="flood" dir="t">
              <a:rot lat="0" lon="0" rev="150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6" name="Рисунок 5" descr="SDC11806.JPG"/>
          <p:cNvPicPr>
            <a:picLocks noChangeAspect="1"/>
          </p:cNvPicPr>
          <p:nvPr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3275856" y="908720"/>
            <a:ext cx="2400000" cy="180000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508000" dist="38100" dir="1800000" algn="bl" rotWithShape="0">
              <a:prstClr val="black">
                <a:alpha val="30000"/>
              </a:prstClr>
            </a:outerShdw>
          </a:effectLst>
          <a:scene3d>
            <a:camera prst="perspectiveFront" fov="5100000">
              <a:rot lat="0" lon="1800000" rev="0"/>
            </a:camera>
            <a:lightRig rig="flood" dir="t">
              <a:rot lat="0" lon="0" rev="150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7" name="Рисунок 6" descr="SDC1180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75856" y="2852935"/>
            <a:ext cx="2448000" cy="1791214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508000" dist="38100" dir="2400000" algn="bl" rotWithShape="0">
              <a:prstClr val="black">
                <a:alpha val="30000"/>
              </a:prstClr>
            </a:outerShdw>
          </a:effectLst>
          <a:scene3d>
            <a:camera prst="perspectiveFront" fov="5100000">
              <a:rot lat="0" lon="1800000" rev="0"/>
            </a:camera>
            <a:lightRig rig="flood" dir="t">
              <a:rot lat="0" lon="0" rev="150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8" name="Рисунок 7" descr="SDC1180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372200" y="2780928"/>
            <a:ext cx="2376264" cy="180000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Front" fov="4800000">
              <a:rot lat="0" lon="1800000" rev="0"/>
            </a:camera>
            <a:lightRig rig="flood" dir="t">
              <a:rot lat="0" lon="0" rev="150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3" name="Рисунок 12" descr="SDC11633.JPG"/>
          <p:cNvPicPr>
            <a:picLocks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151829" y="2958829"/>
            <a:ext cx="2401200" cy="180000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508000" dist="38100" dir="2400000" algn="bl" rotWithShape="0">
              <a:prstClr val="black">
                <a:alpha val="30000"/>
              </a:prstClr>
            </a:outerShdw>
          </a:effectLst>
          <a:scene3d>
            <a:camera prst="perspectiveFront" fov="5100000">
              <a:rot lat="0" lon="1800000" rev="0"/>
            </a:camera>
            <a:lightRig rig="flood" dir="t">
              <a:rot lat="0" lon="0" rev="150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4" name="Рисунок 13" descr="SDC11637.JPG"/>
          <p:cNvPicPr>
            <a:picLocks/>
          </p:cNvPicPr>
          <p:nvPr/>
        </p:nvPicPr>
        <p:blipFill>
          <a:blip r:embed="rId8" cstate="email"/>
          <a:stretch>
            <a:fillRect/>
          </a:stretch>
        </p:blipFill>
        <p:spPr>
          <a:xfrm flipH="1">
            <a:off x="395536" y="4797152"/>
            <a:ext cx="2401200" cy="180000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508000" dist="38100" dir="2400000" algn="bl" rotWithShape="0">
              <a:prstClr val="black">
                <a:alpha val="30000"/>
              </a:prstClr>
            </a:outerShdw>
          </a:effectLst>
          <a:scene3d>
            <a:camera prst="perspectiveFront" fov="5100000">
              <a:rot lat="0" lon="1500000" rev="0"/>
            </a:camera>
            <a:lightRig rig="flood" dir="t">
              <a:rot lat="0" lon="0" rev="150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5" name="Рисунок 14" descr="SDC11853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flipH="1">
            <a:off x="3419872" y="4797352"/>
            <a:ext cx="2400000" cy="180000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508000" dist="38100" dir="2400000" algn="bl" rotWithShape="0">
              <a:prstClr val="black">
                <a:alpha val="30000"/>
              </a:prstClr>
            </a:outerShdw>
          </a:effectLst>
          <a:scene3d>
            <a:camera prst="perspectiveFront" fov="5100000">
              <a:rot lat="0" lon="1800000" rev="0"/>
            </a:camera>
            <a:lightRig rig="flood" dir="t">
              <a:rot lat="0" lon="0" rev="150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6" name="Рисунок 15" descr="SDC11809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6372200" y="4653136"/>
            <a:ext cx="2376264" cy="180000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Front" fov="5100000">
              <a:rot lat="0" lon="1800000" rev="0"/>
            </a:camera>
            <a:lightRig rig="flood" dir="t">
              <a:rot lat="0" lon="0" rev="15000000"/>
            </a:lightRig>
          </a:scene3d>
          <a:sp3d extrusionH="107950" prstMaterial="plastic">
            <a:bevelT w="82550" prst="divot"/>
            <a:bevelB/>
          </a:sp3d>
        </p:spPr>
      </p:pic>
      <p:sp>
        <p:nvSpPr>
          <p:cNvPr id="17" name="Подзаголовок 4"/>
          <p:cNvSpPr txBox="1">
            <a:spLocks/>
          </p:cNvSpPr>
          <p:nvPr/>
        </p:nvSpPr>
        <p:spPr>
          <a:xfrm>
            <a:off x="396180" y="188640"/>
            <a:ext cx="8496300" cy="720129"/>
          </a:xfrm>
          <a:prstGeom prst="rect">
            <a:avLst/>
          </a:prstGeom>
        </p:spPr>
        <p:txBody>
          <a:bodyPr/>
          <a:lstStyle/>
          <a:p>
            <a:pPr marL="265113" marR="0" lvl="0" indent="-265113" algn="ctr" defTabSz="914400" rtl="0" eaLnBrk="1" fontAlgn="base" latinLnBrk="0" hangingPunct="1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ПОДГОТОВКА К ПРОЦЕДУРЕ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1116</TotalTime>
  <Words>178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«ВВЕДЕНИЕ АНАТОКСИНА СТОЛБНЯЧНОГО ОЧИЩЕННОГО АДСОРБИРОВАННОГО ЖИДКОГО»</vt:lpstr>
      <vt:lpstr>Слайд 2</vt:lpstr>
      <vt:lpstr>Слайд 3</vt:lpstr>
      <vt:lpstr>Слайд 4</vt:lpstr>
      <vt:lpstr>Слайд 5</vt:lpstr>
      <vt:lpstr>Слайд 6</vt:lpstr>
      <vt:lpstr>ТЕХНОЛОГИЯ ПРОСТОЙ МЕДИЦИНСКОЙ УСЛУГИ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ОПСА</cp:lastModifiedBy>
  <cp:revision>119</cp:revision>
  <dcterms:created xsi:type="dcterms:W3CDTF">2011-12-05T11:34:18Z</dcterms:created>
  <dcterms:modified xsi:type="dcterms:W3CDTF">2011-12-13T04:16:17Z</dcterms:modified>
</cp:coreProperties>
</file>