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6" r:id="rId14"/>
    <p:sldId id="268" r:id="rId15"/>
    <p:sldId id="270" r:id="rId16"/>
    <p:sldId id="271" r:id="rId17"/>
    <p:sldId id="267" r:id="rId18"/>
    <p:sldId id="26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5681"/>
    <a:srgbClr val="FFE5E5"/>
    <a:srgbClr val="336699"/>
    <a:srgbClr val="CC3300"/>
    <a:srgbClr val="FF9900"/>
    <a:srgbClr val="4D4D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9571" autoAdjust="0"/>
  </p:normalViewPr>
  <p:slideViewPr>
    <p:cSldViewPr>
      <p:cViewPr varScale="1">
        <p:scale>
          <a:sx n="89" d="100"/>
          <a:sy n="8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 w="15875">
          <a:solidFill>
            <a:schemeClr val="tx1"/>
          </a:solidFill>
        </a:ln>
      </c:spPr>
    </c:floor>
    <c:backWall>
      <c:spPr>
        <a:ln w="19050"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0.47928601475429677"/>
          <c:y val="3.1588529964332313E-2"/>
          <c:w val="0.46730954395380675"/>
          <c:h val="0.9050984384819597"/>
        </c:manualLayout>
      </c:layout>
      <c:bar3DChart>
        <c:barDir val="bar"/>
        <c:grouping val="clustered"/>
        <c:ser>
          <c:idx val="0"/>
          <c:order val="0"/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0552008941076822E-2"/>
                  <c:y val="-1.0529509988110818E-2"/>
                </c:manualLayout>
              </c:layout>
              <c:showVal val="1"/>
            </c:dLbl>
            <c:dLbl>
              <c:idx val="1"/>
              <c:layout>
                <c:manualLayout>
                  <c:x val="9.0445790923515627E-3"/>
                  <c:y val="-5.2647549940553874E-3"/>
                </c:manualLayout>
              </c:layout>
              <c:showVal val="1"/>
            </c:dLbl>
            <c:dLbl>
              <c:idx val="2"/>
              <c:layout>
                <c:manualLayout>
                  <c:x val="1.9596588033428421E-2"/>
                  <c:y val="-1.3161887485138522E-2"/>
                </c:manualLayout>
              </c:layout>
              <c:showVal val="1"/>
            </c:dLbl>
            <c:dLbl>
              <c:idx val="3"/>
              <c:layout>
                <c:manualLayout>
                  <c:x val="1.6581728335977951E-2"/>
                  <c:y val="-1.579426498216616E-2"/>
                </c:manualLayout>
              </c:layout>
              <c:showVal val="1"/>
            </c:dLbl>
            <c:dLbl>
              <c:idx val="4"/>
              <c:layout>
                <c:manualLayout>
                  <c:x val="1.3566868638527385E-2"/>
                  <c:y val="-1.9832408715094846E-3"/>
                </c:manualLayout>
              </c:layout>
              <c:showVal val="1"/>
            </c:dLbl>
            <c:dLbl>
              <c:idx val="5"/>
              <c:layout>
                <c:manualLayout>
                  <c:x val="-3.6178316369406452E-2"/>
                  <c:y val="6.0544682431637034E-2"/>
                </c:manualLayout>
              </c:layout>
              <c:showVal val="1"/>
            </c:dLbl>
            <c:txPr>
              <a:bodyPr/>
              <a:lstStyle/>
              <a:p>
                <a:pPr>
                  <a:defRPr sz="2600" b="1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Лист2!$G$8:$G$13</c:f>
              <c:strCache>
                <c:ptCount val="6"/>
                <c:pt idx="0">
                  <c:v>неудовлетворённость санитарным состоянием и бытовыми условиями</c:v>
                </c:pt>
                <c:pt idx="1">
                  <c:v>претензии к платности медицинских услуг</c:v>
                </c:pt>
                <c:pt idx="2">
                  <c:v>претензии к профессионализму</c:v>
                </c:pt>
                <c:pt idx="3">
                  <c:v>недовольство уровнем лекарственного обеспечения</c:v>
                </c:pt>
                <c:pt idx="4">
                  <c:v>недоступность медицинской помощи</c:v>
                </c:pt>
                <c:pt idx="5">
                  <c:v>нарушение медицинской этики</c:v>
                </c:pt>
              </c:strCache>
            </c:strRef>
          </c:cat>
          <c:val>
            <c:numRef>
              <c:f>Лист2!$H$8:$H$13</c:f>
              <c:numCache>
                <c:formatCode>0.0%</c:formatCode>
                <c:ptCount val="6"/>
                <c:pt idx="0">
                  <c:v>4.4000000000000095E-2</c:v>
                </c:pt>
                <c:pt idx="1">
                  <c:v>8.6000000000000063E-2</c:v>
                </c:pt>
                <c:pt idx="2">
                  <c:v>0.19700000000000031</c:v>
                </c:pt>
                <c:pt idx="3">
                  <c:v>0.22500000000000031</c:v>
                </c:pt>
                <c:pt idx="4">
                  <c:v>0.34500000000000086</c:v>
                </c:pt>
                <c:pt idx="5">
                  <c:v>0.57299999999999995</c:v>
                </c:pt>
              </c:numCache>
            </c:numRef>
          </c:val>
        </c:ser>
        <c:dLbls>
          <c:showVal val="1"/>
        </c:dLbls>
        <c:gapWidth val="84"/>
        <c:gapDepth val="148"/>
        <c:shape val="cylinder"/>
        <c:axId val="84928000"/>
        <c:axId val="84929536"/>
        <c:axId val="0"/>
      </c:bar3DChart>
      <c:catAx>
        <c:axId val="84928000"/>
        <c:scaling>
          <c:orientation val="minMax"/>
        </c:scaling>
        <c:delete val="1"/>
        <c:axPos val="l"/>
        <c:tickLblPos val="none"/>
        <c:crossAx val="84929536"/>
        <c:crosses val="autoZero"/>
        <c:auto val="1"/>
        <c:lblAlgn val="ctr"/>
        <c:lblOffset val="100"/>
      </c:catAx>
      <c:valAx>
        <c:axId val="84929536"/>
        <c:scaling>
          <c:orientation val="minMax"/>
        </c:scaling>
        <c:axPos val="b"/>
        <c:majorGridlines>
          <c:spPr>
            <a:ln w="19050">
              <a:solidFill>
                <a:schemeClr val="tx1"/>
              </a:solidFill>
            </a:ln>
          </c:spPr>
        </c:majorGridlines>
        <c:numFmt formatCode="0%" sourceLinked="0"/>
        <c:tickLblPos val="nextTo"/>
        <c:spPr>
          <a:ln w="15875">
            <a:solidFill>
              <a:schemeClr val="tx1"/>
            </a:solidFill>
          </a:ln>
        </c:spPr>
        <c:txPr>
          <a:bodyPr/>
          <a:lstStyle/>
          <a:p>
            <a:pPr>
              <a:defRPr sz="1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endParaRPr lang="ru-RU"/>
          </a:p>
        </c:txPr>
        <c:crossAx val="84928000"/>
        <c:crosses val="autoZero"/>
        <c:crossBetween val="between"/>
      </c:valAx>
    </c:plotArea>
    <c:plotVisOnly val="1"/>
    <c:dispBlanksAs val="gap"/>
  </c:chart>
  <c:spPr>
    <a:noFill/>
    <a:ln>
      <a:noFill/>
    </a:ln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BE15-CC94-4DBB-A311-3C123320498E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15CA4-0AC1-470E-B124-A41867028E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461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615CA4-0AC1-470E-B124-A41867028E6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0478267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9409957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7629423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6320938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8" y="6357958"/>
            <a:ext cx="2133600" cy="365125"/>
          </a:xfrm>
          <a:prstGeom prst="rect">
            <a:avLst/>
          </a:prstGeom>
        </p:spPr>
        <p:txBody>
          <a:bodyPr/>
          <a:lstStyle/>
          <a:p>
            <a:fld id="{D8CA277C-D023-4799-8BC3-32D44A5D05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7642739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154862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9889463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0860191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0886740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58204" cy="51274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  <a:prstGeom prst="rect">
            <a:avLst/>
          </a:prstGeo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87557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928662" y="142852"/>
            <a:ext cx="6929486" cy="42860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92" y="6572272"/>
            <a:ext cx="2143108" cy="285728"/>
          </a:xfrm>
          <a:prstGeom prst="rect">
            <a:avLst/>
          </a:prstGeom>
        </p:spPr>
        <p:txBody>
          <a:bodyPr/>
          <a:lstStyle/>
          <a:p>
            <a:fld id="{1E8C7239-CFE3-461A-894D-D67957E56BF1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56" y="6143644"/>
            <a:ext cx="5072098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017399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1750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901614"/>
            <a:ext cx="8505514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580058"/>
                </a:solidFill>
              </a:rPr>
              <a:t>Этический кодекс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580058"/>
                </a:solidFill>
              </a:rPr>
              <a:t>медицинской сестры России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rgbClr val="580058"/>
                </a:solidFill>
              </a:rPr>
              <a:t>как основа профессиональной деятельности</a:t>
            </a:r>
            <a:endParaRPr lang="ru-RU" sz="4800" b="1" dirty="0">
              <a:solidFill>
                <a:srgbClr val="580058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5313982"/>
            <a:ext cx="5184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6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Е.Н. Устюгова, </a:t>
            </a:r>
          </a:p>
          <a:p>
            <a:pPr algn="r"/>
            <a:r>
              <a:rPr lang="ru-RU" sz="26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комитета</a:t>
            </a:r>
            <a:endParaRPr lang="ru-RU" sz="2600" b="1" i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2288" y="-27384"/>
            <a:ext cx="6444208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640064"/>
                </a:solidFill>
              </a:rPr>
              <a:t>Этический комитет  </a:t>
            </a:r>
          </a:p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rgbClr val="640064"/>
                </a:solidFill>
              </a:rPr>
              <a:t>Омской профессиональной сестринской ассоциации</a:t>
            </a:r>
            <a:endParaRPr lang="ru-RU" sz="2800" b="1" dirty="0">
              <a:solidFill>
                <a:srgbClr val="6400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13312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00487"/>
            <a:ext cx="6192688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3100" b="1" dirty="0" smtClean="0">
                <a:solidFill>
                  <a:srgbClr val="640064"/>
                </a:solidFill>
              </a:rPr>
              <a:t>Принцип доступности оказания медицинской помощи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008" y="1340768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 smtClean="0">
                <a:solidFill>
                  <a:srgbClr val="640064"/>
                </a:solidFill>
              </a:rPr>
              <a:t>квалифицированное оказание медицинской помощи и профессиональное отношение </a:t>
            </a:r>
          </a:p>
          <a:p>
            <a:r>
              <a:rPr lang="ru-RU" altLang="ja-JP" sz="3000" b="1" dirty="0" smtClean="0">
                <a:solidFill>
                  <a:srgbClr val="640064"/>
                </a:solidFill>
              </a:rPr>
              <a:t>к пациенту, применение всего имеющегося арсенала здравоохранения для проведения качественной диагностики и лечения, реализации профилактических мер </a:t>
            </a:r>
          </a:p>
          <a:p>
            <a:r>
              <a:rPr lang="ru-RU" altLang="ja-JP" sz="3000" b="1" dirty="0" smtClean="0">
                <a:solidFill>
                  <a:srgbClr val="640064"/>
                </a:solidFill>
              </a:rPr>
              <a:t>и оказания паллиативной</a:t>
            </a:r>
          </a:p>
          <a:p>
            <a:r>
              <a:rPr lang="ru-RU" altLang="ja-JP" sz="3000" b="1" dirty="0" smtClean="0">
                <a:solidFill>
                  <a:srgbClr val="640064"/>
                </a:solidFill>
              </a:rPr>
              <a:t>помощи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42875" y="3717032"/>
            <a:ext cx="4393621" cy="26100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03162" y="95020"/>
            <a:ext cx="1005342" cy="9681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95898"/>
            <a:ext cx="651621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5000" b="1" dirty="0" smtClean="0">
                <a:solidFill>
                  <a:srgbClr val="640064"/>
                </a:solidFill>
              </a:rPr>
              <a:t>Этические конфликты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140" y="1394773"/>
            <a:ext cx="3630678" cy="27543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 l="11079" t="9857" b="4047"/>
          <a:stretch>
            <a:fillRect/>
          </a:stretch>
        </p:blipFill>
        <p:spPr bwMode="auto">
          <a:xfrm>
            <a:off x="5797892" y="1412776"/>
            <a:ext cx="3238605" cy="4896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696" y="3284984"/>
            <a:ext cx="3672408" cy="290338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4624"/>
            <a:ext cx="6516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500" b="1" dirty="0" smtClean="0">
                <a:solidFill>
                  <a:srgbClr val="640064"/>
                </a:solidFill>
              </a:rPr>
              <a:t>Качество </a:t>
            </a:r>
            <a:r>
              <a:rPr lang="ru-RU" altLang="ja-JP" sz="4500" b="1" dirty="0">
                <a:solidFill>
                  <a:srgbClr val="640064"/>
                </a:solidFill>
              </a:rPr>
              <a:t>медицинской помощи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2653" y="2492896"/>
            <a:ext cx="863781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4000" b="1" dirty="0">
                <a:solidFill>
                  <a:srgbClr val="640064"/>
                </a:solidFill>
              </a:rPr>
              <a:t>совокупность характеристик, подтверждающих соответствие медицинской помощи современному уровню медицинской науки </a:t>
            </a:r>
            <a:r>
              <a:rPr lang="ru-RU" altLang="ja-JP" sz="4000" b="1" dirty="0" smtClean="0">
                <a:solidFill>
                  <a:srgbClr val="640064"/>
                </a:solidFill>
              </a:rPr>
              <a:t>                и </a:t>
            </a:r>
            <a:r>
              <a:rPr lang="ru-RU" altLang="ja-JP" sz="4000" b="1" dirty="0">
                <a:solidFill>
                  <a:srgbClr val="640064"/>
                </a:solidFill>
              </a:rPr>
              <a:t>техники, имеющимся потребностям пациента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139952" y="1484784"/>
            <a:ext cx="577634" cy="864096"/>
          </a:xfrm>
          <a:prstGeom prst="downArrow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96776016"/>
              </p:ext>
            </p:extLst>
          </p:nvPr>
        </p:nvGraphicFramePr>
        <p:xfrm>
          <a:off x="898576" y="1340768"/>
          <a:ext cx="8245424" cy="49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99792" y="-27384"/>
            <a:ext cx="63722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200" b="1" dirty="0">
                <a:solidFill>
                  <a:srgbClr val="640064"/>
                </a:solidFill>
              </a:rPr>
              <a:t>Неудовлетворённость пациентов низким качеством медицинской помощи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0080" y="1628800"/>
            <a:ext cx="4572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2300" b="1" dirty="0" smtClean="0">
                <a:solidFill>
                  <a:srgbClr val="640064"/>
                </a:solidFill>
              </a:rPr>
              <a:t>нарушение медицинской этики</a:t>
            </a:r>
            <a:endParaRPr lang="ru-RU" altLang="ja-JP" sz="2300" b="1" dirty="0">
              <a:solidFill>
                <a:srgbClr val="64006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6512" y="2276872"/>
            <a:ext cx="503670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2300" b="1" dirty="0">
                <a:solidFill>
                  <a:srgbClr val="640064"/>
                </a:solidFill>
              </a:rPr>
              <a:t>недоступность медицинской помощи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36512" y="2924944"/>
            <a:ext cx="493204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640064"/>
                </a:solidFill>
              </a:rPr>
              <a:t>недовольство уровнем лекарственного обеспечения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1" y="3717032"/>
            <a:ext cx="429470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640064"/>
                </a:solidFill>
              </a:rPr>
              <a:t>претензии к профессионализму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3" y="4221088"/>
            <a:ext cx="475252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640064"/>
                </a:solidFill>
              </a:rPr>
              <a:t>претензии к платности медицинских услуг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4017" y="5013176"/>
            <a:ext cx="478802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2300" b="1" dirty="0">
                <a:solidFill>
                  <a:srgbClr val="640064"/>
                </a:solidFill>
              </a:rPr>
              <a:t>неудовлетворённость санитарным состоянием и бытовыми условиями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4624"/>
            <a:ext cx="6404474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400" b="1" dirty="0">
                <a:solidFill>
                  <a:srgbClr val="640064"/>
                </a:solidFill>
              </a:rPr>
              <a:t>Этический кодекс </a:t>
            </a:r>
            <a:r>
              <a:rPr lang="ru-RU" altLang="ja-JP" sz="3400" b="1" dirty="0" smtClean="0">
                <a:solidFill>
                  <a:srgbClr val="640064"/>
                </a:solidFill>
              </a:rPr>
              <a:t>медицинской сестры </a:t>
            </a:r>
            <a:r>
              <a:rPr lang="ru-RU" altLang="ja-JP" sz="3400" b="1" dirty="0">
                <a:solidFill>
                  <a:srgbClr val="640064"/>
                </a:solidFill>
              </a:rPr>
              <a:t>России в новой редакции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013176"/>
            <a:ext cx="651621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В.В. </a:t>
            </a:r>
            <a:r>
              <a:rPr lang="ru-RU" sz="2300" b="1" dirty="0" err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Самойленко</a:t>
            </a:r>
            <a:r>
              <a:rPr lang="ru-RU" sz="23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</a:p>
          <a:p>
            <a:r>
              <a:rPr lang="ru-RU" altLang="ja-JP" sz="2300" b="1" dirty="0" smtClean="0">
                <a:solidFill>
                  <a:srgbClr val="640064"/>
                </a:solidFill>
              </a:rPr>
              <a:t>зам. директора ФГОУ СПО «Санкт-Петербургский медико-технический колледж ФМБА России» </a:t>
            </a:r>
            <a:endParaRPr lang="ru-RU" altLang="ja-JP" sz="2300" b="1" dirty="0">
              <a:solidFill>
                <a:srgbClr val="640064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4869160"/>
            <a:ext cx="1999028" cy="1440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9752" y="1384448"/>
            <a:ext cx="5507101" cy="33406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2008" y="4797152"/>
            <a:ext cx="810039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22225"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560" y="2708920"/>
            <a:ext cx="1438999" cy="1791487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1484784"/>
            <a:ext cx="1427495" cy="1766045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4056" y="1412776"/>
            <a:ext cx="8604448" cy="4696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640064"/>
                </a:solidFill>
              </a:rPr>
              <a:t>Распространяются на всех медицинских сестёр, независимо от профиля деятельности… </a:t>
            </a:r>
          </a:p>
          <a:p>
            <a:pPr>
              <a:lnSpc>
                <a:spcPct val="90000"/>
              </a:lnSpc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640064"/>
                </a:solidFill>
              </a:rPr>
              <a:t>Направлены на пациента, в роли которого могут быть больной или здоровый человек, семья и окружение пациента, общество                  в целом.</a:t>
            </a:r>
          </a:p>
          <a:p>
            <a:pPr>
              <a:lnSpc>
                <a:spcPct val="90000"/>
              </a:lnSpc>
              <a:spcAft>
                <a:spcPts val="2400"/>
              </a:spcAft>
            </a:pPr>
            <a:r>
              <a:rPr lang="ru-RU" altLang="ja-JP" sz="3200" b="1" dirty="0" smtClean="0">
                <a:solidFill>
                  <a:srgbClr val="640064"/>
                </a:solidFill>
              </a:rPr>
              <a:t>Направлены на сестринский                                уход, достижение наивысшего                            качества жизни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48478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704" y="270892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" action="ppaction://hlinkshowjump?jump=firstslide"/>
          </p:cNvPr>
          <p:cNvSpPr/>
          <p:nvPr/>
        </p:nvSpPr>
        <p:spPr>
          <a:xfrm>
            <a:off x="141704" y="479715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084168" y="4064476"/>
            <a:ext cx="2905460" cy="21728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20377" y="6050571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32724" y="6000801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91602" y="6046913"/>
            <a:ext cx="76456" cy="9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512361"/>
            <a:ext cx="8568952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Aft>
                <a:spcPts val="4200"/>
              </a:spcAft>
            </a:pPr>
            <a:r>
              <a:rPr lang="ru-RU" altLang="ja-JP" sz="2800" b="1" dirty="0">
                <a:solidFill>
                  <a:srgbClr val="640064"/>
                </a:solidFill>
              </a:rPr>
              <a:t>Этическая обязанность медицинской сестры - оказывать неотложную медицинскую помощь </a:t>
            </a:r>
            <a:r>
              <a:rPr lang="ru-RU" altLang="ja-JP" sz="2800" b="1" dirty="0" smtClean="0">
                <a:solidFill>
                  <a:srgbClr val="640064"/>
                </a:solidFill>
              </a:rPr>
              <a:t>              не </a:t>
            </a:r>
            <a:r>
              <a:rPr lang="ru-RU" altLang="ja-JP" sz="2800" b="1" dirty="0">
                <a:solidFill>
                  <a:srgbClr val="640064"/>
                </a:solidFill>
              </a:rPr>
              <a:t>только во время исполнения служебных обязанностей, но и в иное время. </a:t>
            </a:r>
          </a:p>
          <a:p>
            <a:pPr>
              <a:lnSpc>
                <a:spcPct val="90000"/>
              </a:lnSpc>
              <a:spcAft>
                <a:spcPts val="4200"/>
              </a:spcAft>
            </a:pPr>
            <a:r>
              <a:rPr lang="ru-RU" altLang="ja-JP" sz="2800" b="1" dirty="0">
                <a:solidFill>
                  <a:srgbClr val="640064"/>
                </a:solidFill>
              </a:rPr>
              <a:t>Основным условием сестринской деятельности является профессиональная </a:t>
            </a:r>
            <a:r>
              <a:rPr lang="ru-RU" altLang="ja-JP" sz="2800" b="1" dirty="0" smtClean="0">
                <a:solidFill>
                  <a:srgbClr val="640064"/>
                </a:solidFill>
              </a:rPr>
              <a:t>                                 компетентность</a:t>
            </a:r>
            <a:r>
              <a:rPr lang="ru-RU" altLang="ja-JP" sz="2800" b="1" dirty="0">
                <a:solidFill>
                  <a:srgbClr val="640064"/>
                </a:solidFill>
              </a:rPr>
              <a:t>. </a:t>
            </a:r>
            <a:r>
              <a:rPr lang="ru-RU" altLang="ja-JP" sz="2800" b="1" dirty="0" smtClean="0">
                <a:solidFill>
                  <a:srgbClr val="640064"/>
                </a:solidFill>
              </a:rPr>
              <a:t>                                                 Достижение данной </a:t>
            </a:r>
            <a:r>
              <a:rPr lang="ru-RU" altLang="ja-JP" sz="2800" b="1" dirty="0">
                <a:solidFill>
                  <a:srgbClr val="640064"/>
                </a:solidFill>
              </a:rPr>
              <a:t>цели должно </a:t>
            </a:r>
            <a:r>
              <a:rPr lang="ru-RU" altLang="ja-JP" sz="2800" b="1" dirty="0" smtClean="0">
                <a:solidFill>
                  <a:srgbClr val="640064"/>
                </a:solidFill>
              </a:rPr>
              <a:t>                                               обеспечиваться </a:t>
            </a:r>
            <a:r>
              <a:rPr lang="ru-RU" altLang="ja-JP" sz="2800" b="1" dirty="0">
                <a:solidFill>
                  <a:srgbClr val="640064"/>
                </a:solidFill>
              </a:rPr>
              <a:t>постоянным </a:t>
            </a:r>
            <a:r>
              <a:rPr lang="ru-RU" altLang="ja-JP" sz="2800" b="1" dirty="0" smtClean="0">
                <a:solidFill>
                  <a:srgbClr val="640064"/>
                </a:solidFill>
              </a:rPr>
              <a:t>                                   повышением </a:t>
            </a:r>
            <a:r>
              <a:rPr lang="ru-RU" altLang="ja-JP" sz="2800" b="1" dirty="0">
                <a:solidFill>
                  <a:srgbClr val="640064"/>
                </a:solidFill>
              </a:rPr>
              <a:t>уровня знаний.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35496" y="1628800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35496" y="3645024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2160" y="4076897"/>
            <a:ext cx="2880320" cy="216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460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Важный этический принцип </a:t>
            </a:r>
            <a:r>
              <a:rPr lang="ru-RU" altLang="ja-JP" sz="3000" b="1" dirty="0">
                <a:solidFill>
                  <a:srgbClr val="640064"/>
                </a:solidFill>
              </a:rPr>
              <a:t>медицинской сестры - необходимость защиты интересов пациента при любых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условиях </a:t>
            </a:r>
            <a:r>
              <a:rPr lang="ru-RU" altLang="ja-JP" sz="3000" b="1" dirty="0">
                <a:solidFill>
                  <a:srgbClr val="640064"/>
                </a:solidFill>
              </a:rPr>
              <a:t>и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обстоятельствах</a:t>
            </a:r>
            <a:endParaRPr lang="ru-RU" altLang="ja-JP" sz="3000" b="1" dirty="0">
              <a:solidFill>
                <a:srgbClr val="640064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1430269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55776" y="2780928"/>
            <a:ext cx="4464496" cy="33911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3344" y="1412776"/>
            <a:ext cx="84969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 не вправе </a:t>
            </a:r>
            <a:r>
              <a:rPr lang="ru-RU" altLang="ja-JP" sz="3000" b="1" dirty="0">
                <a:solidFill>
                  <a:srgbClr val="640064"/>
                </a:solidFill>
              </a:rPr>
              <a:t>безучастно относиться к действиям третьих лиц, стремящихся нанести пациенту любой вред.</a:t>
            </a:r>
          </a:p>
          <a:p>
            <a:pPr>
              <a:spcAft>
                <a:spcPts val="3600"/>
              </a:spcAft>
            </a:pPr>
            <a:r>
              <a:rPr lang="ru-RU" sz="30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сестра, столкнувшись </a:t>
            </a:r>
            <a:r>
              <a:rPr lang="ru-RU" sz="3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с </a:t>
            </a:r>
            <a:r>
              <a:rPr lang="ru-RU" altLang="ja-JP" sz="3000" b="1" dirty="0">
                <a:solidFill>
                  <a:srgbClr val="640064"/>
                </a:solidFill>
              </a:rPr>
              <a:t>нелегальной, неэтичной или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некомпетентной </a:t>
            </a:r>
            <a:r>
              <a:rPr lang="ru-RU" altLang="ja-JP" sz="3000" b="1" dirty="0">
                <a:solidFill>
                  <a:srgbClr val="640064"/>
                </a:solidFill>
              </a:rPr>
              <a:t>медицинской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практикой</a:t>
            </a:r>
            <a:r>
              <a:rPr lang="ru-RU" altLang="ja-JP" sz="3000" b="1" dirty="0">
                <a:solidFill>
                  <a:srgbClr val="640064"/>
                </a:solidFill>
              </a:rPr>
              <a:t>, должна становиться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        на </a:t>
            </a:r>
            <a:r>
              <a:rPr lang="ru-RU" altLang="ja-JP" sz="3000" b="1" dirty="0">
                <a:solidFill>
                  <a:srgbClr val="640064"/>
                </a:solidFill>
              </a:rPr>
              <a:t>защиту интересов пациента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                     и </a:t>
            </a:r>
            <a:r>
              <a:rPr lang="ru-RU" altLang="ja-JP" sz="3000" b="1" dirty="0">
                <a:solidFill>
                  <a:srgbClr val="640064"/>
                </a:solidFill>
              </a:rPr>
              <a:t>общества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69696" y="33569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35165" y="3429000"/>
            <a:ext cx="2501331" cy="28803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12776"/>
            <a:ext cx="8604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00"/>
              </a:spcAft>
            </a:pPr>
            <a:r>
              <a:rPr lang="ru-RU" altLang="ja-JP" sz="3300" b="1" dirty="0">
                <a:solidFill>
                  <a:srgbClr val="640064"/>
                </a:solidFill>
              </a:rPr>
              <a:t>Безусловная искренность в любых вопросах, касающихся состояния здоровья пациента</a:t>
            </a:r>
            <a:r>
              <a:rPr lang="ru-RU" altLang="ja-JP" sz="3300" b="1" dirty="0" smtClean="0">
                <a:solidFill>
                  <a:srgbClr val="640064"/>
                </a:solidFill>
              </a:rPr>
              <a:t>.</a:t>
            </a:r>
            <a:endParaRPr lang="ru-RU" altLang="ja-JP" sz="3300" b="1" dirty="0">
              <a:solidFill>
                <a:srgbClr val="640064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704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76" r="11309" b="5004"/>
          <a:stretch/>
        </p:blipFill>
        <p:spPr bwMode="auto">
          <a:xfrm>
            <a:off x="294595" y="2472683"/>
            <a:ext cx="4277405" cy="36206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72000" y="2708054"/>
            <a:ext cx="4266256" cy="36012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Рисунки\Люди\Дети. Акушерство\81awor-00000686-0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20" y="3429000"/>
            <a:ext cx="3287780" cy="2808312"/>
          </a:xfrm>
          <a:prstGeom prst="rect">
            <a:avLst/>
          </a:prstGeom>
          <a:noFill/>
          <a:effectLst/>
        </p:spPr>
      </p:pic>
      <p:sp>
        <p:nvSpPr>
          <p:cNvPr id="4" name="Прямоугольник 3"/>
          <p:cNvSpPr/>
          <p:nvPr/>
        </p:nvSpPr>
        <p:spPr>
          <a:xfrm>
            <a:off x="2987824" y="35215"/>
            <a:ext cx="597666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rgbClr val="640064"/>
                </a:solidFill>
              </a:rPr>
              <a:t>"Здоровье моего пациента — моя первейшая забота"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412776"/>
            <a:ext cx="5760640" cy="89255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/>
            <a:r>
              <a:rPr lang="ru-RU" sz="2600" b="1" dirty="0" smtClean="0">
                <a:solidFill>
                  <a:srgbClr val="640064"/>
                </a:solidFill>
              </a:rPr>
              <a:t>Женевская декларация </a:t>
            </a:r>
          </a:p>
          <a:p>
            <a:pPr algn="r"/>
            <a:r>
              <a:rPr lang="ru-RU" sz="2600" b="1" dirty="0" smtClean="0">
                <a:solidFill>
                  <a:srgbClr val="640064"/>
                </a:solidFill>
              </a:rPr>
              <a:t>Всемирной медицинской ассоциации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420888"/>
            <a:ext cx="32877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2348880"/>
            <a:ext cx="2301596" cy="37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7752142" y="1378890"/>
            <a:ext cx="1080120" cy="1008112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User\Desktop\a3620994-26c0-4d4d-a4e6-352380780048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12360" y="1412776"/>
            <a:ext cx="953093" cy="83021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582048"/>
            <a:ext cx="445773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900" b="1" dirty="0">
                <a:solidFill>
                  <a:srgbClr val="640064"/>
                </a:solidFill>
              </a:rPr>
              <a:t>Никогда, никаким образом страдания пациента не могут быть признаны этичными, если эти страдания можно было </a:t>
            </a:r>
            <a:r>
              <a:rPr lang="ru-RU" altLang="ja-JP" sz="3900" b="1" dirty="0" smtClean="0">
                <a:solidFill>
                  <a:srgbClr val="640064"/>
                </a:solidFill>
              </a:rPr>
              <a:t>избежать.</a:t>
            </a:r>
            <a:endParaRPr lang="ru-RU" altLang="ja-JP" sz="3900" b="1" dirty="0">
              <a:solidFill>
                <a:srgbClr val="640064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177281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22" b="16954"/>
          <a:stretch/>
        </p:blipFill>
        <p:spPr bwMode="auto">
          <a:xfrm>
            <a:off x="5116328" y="1340768"/>
            <a:ext cx="3920168" cy="4896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331242"/>
            <a:ext cx="8532440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3100" b="1" dirty="0">
                <a:solidFill>
                  <a:srgbClr val="640064"/>
                </a:solidFill>
              </a:rPr>
              <a:t>Никто и никогда не должен умирать </a:t>
            </a:r>
            <a:r>
              <a:rPr lang="ru-RU" altLang="ja-JP" sz="3100" b="1" dirty="0" smtClean="0">
                <a:solidFill>
                  <a:srgbClr val="640064"/>
                </a:solidFill>
              </a:rPr>
              <a:t>                              в </a:t>
            </a:r>
            <a:r>
              <a:rPr lang="ru-RU" altLang="ja-JP" sz="3100" b="1" dirty="0">
                <a:solidFill>
                  <a:srgbClr val="640064"/>
                </a:solidFill>
              </a:rPr>
              <a:t>одиночестве, испытывая страдания </a:t>
            </a:r>
            <a:r>
              <a:rPr lang="ru-RU" altLang="ja-JP" sz="3100" b="1" dirty="0" smtClean="0">
                <a:solidFill>
                  <a:srgbClr val="640064"/>
                </a:solidFill>
              </a:rPr>
              <a:t>                          без </a:t>
            </a:r>
            <a:r>
              <a:rPr lang="ru-RU" altLang="ja-JP" sz="3100" b="1" dirty="0">
                <a:solidFill>
                  <a:srgbClr val="640064"/>
                </a:solidFill>
              </a:rPr>
              <a:t>профессиональной сестринской поддержки там, где эта поддержка могла быть оказана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504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968664" y="3085195"/>
            <a:ext cx="4979599" cy="32552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268760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200" b="1" dirty="0">
                <a:solidFill>
                  <a:srgbClr val="640064"/>
                </a:solidFill>
              </a:rPr>
              <a:t>Медицинская сестра должна стремиться участвовать в исследовательской деятельности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73" r="7565" b="7298"/>
          <a:stretch/>
        </p:blipFill>
        <p:spPr bwMode="auto">
          <a:xfrm>
            <a:off x="2123728" y="2348880"/>
            <a:ext cx="5219899" cy="39745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340768"/>
            <a:ext cx="83164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3200" b="1" dirty="0">
                <a:solidFill>
                  <a:srgbClr val="640064"/>
                </a:solidFill>
              </a:rPr>
              <a:t>Участие в процессе обучения студентов </a:t>
            </a:r>
            <a:r>
              <a:rPr lang="ru-RU" altLang="ja-JP" sz="3200" b="1" dirty="0" smtClean="0">
                <a:solidFill>
                  <a:srgbClr val="640064"/>
                </a:solidFill>
              </a:rPr>
              <a:t>образовательных медицинских учреждений - </a:t>
            </a:r>
            <a:r>
              <a:rPr lang="ru-RU" altLang="ja-JP" sz="3200" b="1" dirty="0">
                <a:solidFill>
                  <a:srgbClr val="640064"/>
                </a:solidFill>
              </a:rPr>
              <a:t>неотъемлемая часть сестринской практики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2993" y="1412776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754306"/>
            <a:ext cx="4740018" cy="355501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412776"/>
            <a:ext cx="86764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000" b="1" dirty="0">
                <a:solidFill>
                  <a:srgbClr val="640064"/>
                </a:solidFill>
              </a:rPr>
              <a:t>Медицинские сёстры – руководители сестринских служб несут персональную ответственность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за </a:t>
            </a:r>
            <a:r>
              <a:rPr lang="ru-RU" altLang="ja-JP" sz="3000" b="1" dirty="0">
                <a:solidFill>
                  <a:srgbClr val="640064"/>
                </a:solidFill>
              </a:rPr>
              <a:t>качество сестринской помощи, оказываемой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                        их </a:t>
            </a:r>
            <a:r>
              <a:rPr lang="ru-RU" altLang="ja-JP" sz="3000" b="1" dirty="0">
                <a:solidFill>
                  <a:srgbClr val="640064"/>
                </a:solidFill>
              </a:rPr>
              <a:t>подчинёнными,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                        уровень </a:t>
            </a:r>
            <a:r>
              <a:rPr lang="ru-RU" altLang="ja-JP" sz="3000" b="1" dirty="0">
                <a:solidFill>
                  <a:srgbClr val="640064"/>
                </a:solidFill>
              </a:rPr>
              <a:t>их подготовки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,                                                          </a:t>
            </a:r>
            <a:r>
              <a:rPr lang="ru-RU" altLang="ja-JP" sz="3000" b="1" dirty="0">
                <a:solidFill>
                  <a:srgbClr val="640064"/>
                </a:solidFill>
              </a:rPr>
              <a:t>а также уровень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                    благосостояния                                                                         и  степень </a:t>
            </a:r>
            <a:r>
              <a:rPr lang="ru-RU" altLang="ja-JP" sz="3000" b="1" dirty="0">
                <a:solidFill>
                  <a:srgbClr val="640064"/>
                </a:solidFill>
              </a:rPr>
              <a:t>социальной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                                защищённости                                                    сестринских </a:t>
            </a:r>
            <a:r>
              <a:rPr lang="ru-RU" altLang="ja-JP" sz="3000" b="1" dirty="0">
                <a:solidFill>
                  <a:srgbClr val="640064"/>
                </a:solidFill>
              </a:rPr>
              <a:t>коллективов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696" y="1556792"/>
            <a:ext cx="325840" cy="288032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 l="7701" r="5704" b="7443"/>
          <a:stretch>
            <a:fillRect/>
          </a:stretch>
        </p:blipFill>
        <p:spPr bwMode="auto">
          <a:xfrm>
            <a:off x="4788025" y="2890835"/>
            <a:ext cx="4248471" cy="31304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79912" y="1916832"/>
            <a:ext cx="529208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800" b="1" dirty="0" err="1">
                <a:solidFill>
                  <a:srgbClr val="640064"/>
                </a:solidFill>
              </a:rPr>
              <a:t>Непричинение</a:t>
            </a:r>
            <a:r>
              <a:rPr lang="ru-RU" altLang="ja-JP" sz="3800" b="1" dirty="0">
                <a:solidFill>
                  <a:srgbClr val="640064"/>
                </a:solidFill>
              </a:rPr>
              <a:t> вреда, зла, ущерба здоровью пациента — первейшая обязанность каждого медицинского </a:t>
            </a:r>
            <a:r>
              <a:rPr lang="ru-RU" altLang="ja-JP" sz="3800" b="1" dirty="0" smtClean="0">
                <a:solidFill>
                  <a:srgbClr val="640064"/>
                </a:solidFill>
              </a:rPr>
              <a:t>работника!</a:t>
            </a:r>
            <a:endParaRPr lang="ru-RU" altLang="ja-JP" sz="3800" b="1" dirty="0">
              <a:solidFill>
                <a:srgbClr val="640064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871" t="2181" b="30215"/>
          <a:stretch/>
        </p:blipFill>
        <p:spPr bwMode="auto">
          <a:xfrm>
            <a:off x="107504" y="1484784"/>
            <a:ext cx="3528392" cy="44371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71800" y="116632"/>
            <a:ext cx="6372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4000" b="1" dirty="0" smtClean="0">
                <a:solidFill>
                  <a:srgbClr val="640064"/>
                </a:solidFill>
              </a:rPr>
              <a:t>Принципиальные моменты обновленного кодекса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08520" y="1621249"/>
            <a:ext cx="7092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640064"/>
                </a:solidFill>
              </a:rPr>
              <a:t>«В </a:t>
            </a:r>
            <a:r>
              <a:rPr lang="ru-RU" altLang="ja-JP" sz="3000" b="1" dirty="0">
                <a:solidFill>
                  <a:srgbClr val="640064"/>
                </a:solidFill>
              </a:rPr>
              <a:t>какой бы дом я ни вошел, я войду туда для пользы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больного» </a:t>
            </a:r>
            <a:r>
              <a:rPr lang="ru-RU" altLang="ja-JP" sz="3000" b="1" i="1" dirty="0" smtClean="0">
                <a:solidFill>
                  <a:srgbClr val="640064"/>
                </a:solidFill>
              </a:rPr>
              <a:t>(Гиппократ)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068960"/>
            <a:ext cx="640871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altLang="ja-JP" sz="3000" b="1" dirty="0" smtClean="0">
                <a:solidFill>
                  <a:srgbClr val="640064"/>
                </a:solidFill>
              </a:rPr>
              <a:t>«Я </a:t>
            </a:r>
            <a:r>
              <a:rPr lang="ru-RU" altLang="ja-JP" sz="3000" b="1" dirty="0">
                <a:solidFill>
                  <a:srgbClr val="640064"/>
                </a:solidFill>
              </a:rPr>
              <a:t>посвящу себя неустанной заботе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              о </a:t>
            </a:r>
            <a:r>
              <a:rPr lang="ru-RU" altLang="ja-JP" sz="3000" b="1" dirty="0">
                <a:solidFill>
                  <a:srgbClr val="640064"/>
                </a:solidFill>
              </a:rPr>
              <a:t>благополучии всех вверенных мне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пациентов» </a:t>
            </a:r>
            <a:r>
              <a:rPr lang="ru-RU" altLang="ja-JP" sz="3000" b="1" i="1" dirty="0" smtClean="0">
                <a:solidFill>
                  <a:srgbClr val="640064"/>
                </a:solidFill>
              </a:rPr>
              <a:t>(Ф. </a:t>
            </a:r>
            <a:r>
              <a:rPr lang="ru-RU" altLang="ja-JP" sz="3000" b="1" i="1" dirty="0" err="1" smtClean="0">
                <a:solidFill>
                  <a:srgbClr val="640064"/>
                </a:solidFill>
              </a:rPr>
              <a:t>Найтингейл</a:t>
            </a:r>
            <a:r>
              <a:rPr lang="ru-RU" altLang="ja-JP" sz="3000" b="1" i="1" dirty="0" smtClean="0">
                <a:solidFill>
                  <a:srgbClr val="640064"/>
                </a:solidFill>
              </a:rPr>
              <a:t>)</a:t>
            </a:r>
            <a:endParaRPr lang="ru-RU" altLang="ja-JP" sz="3000" b="1" i="1" dirty="0">
              <a:solidFill>
                <a:srgbClr val="64006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5013176"/>
            <a:ext cx="4608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ja-JP" sz="3000" b="1" dirty="0" smtClean="0">
                <a:solidFill>
                  <a:srgbClr val="640064"/>
                </a:solidFill>
              </a:rPr>
              <a:t>«Спешите </a:t>
            </a:r>
            <a:r>
              <a:rPr lang="ru-RU" altLang="ja-JP" sz="3000" b="1" dirty="0">
                <a:solidFill>
                  <a:srgbClr val="640064"/>
                </a:solidFill>
              </a:rPr>
              <a:t>делать </a:t>
            </a:r>
            <a:r>
              <a:rPr lang="ru-RU" altLang="ja-JP" sz="3000" b="1" dirty="0" smtClean="0">
                <a:solidFill>
                  <a:srgbClr val="640064"/>
                </a:solidFill>
              </a:rPr>
              <a:t>добро» </a:t>
            </a:r>
          </a:p>
          <a:p>
            <a:pPr algn="r">
              <a:lnSpc>
                <a:spcPct val="90000"/>
              </a:lnSpc>
            </a:pPr>
            <a:r>
              <a:rPr lang="ru-RU" altLang="ja-JP" sz="3000" b="1" i="1" dirty="0" smtClean="0">
                <a:solidFill>
                  <a:srgbClr val="640064"/>
                </a:solidFill>
              </a:rPr>
              <a:t>(Ф.П</a:t>
            </a:r>
            <a:r>
              <a:rPr lang="ru-RU" altLang="ja-JP" sz="3000" b="1" i="1" dirty="0">
                <a:solidFill>
                  <a:srgbClr val="640064"/>
                </a:solidFill>
              </a:rPr>
              <a:t>. </a:t>
            </a:r>
            <a:r>
              <a:rPr lang="ru-RU" altLang="ja-JP" sz="3000" b="1" i="1" dirty="0" err="1" smtClean="0">
                <a:solidFill>
                  <a:srgbClr val="640064"/>
                </a:solidFill>
              </a:rPr>
              <a:t>Гааз</a:t>
            </a:r>
            <a:r>
              <a:rPr lang="ru-RU" altLang="ja-JP" sz="3000" b="1" i="1" dirty="0" smtClean="0">
                <a:solidFill>
                  <a:srgbClr val="640064"/>
                </a:solidFill>
              </a:rPr>
              <a:t>) </a:t>
            </a:r>
            <a:endParaRPr lang="ru-RU" altLang="ja-JP" sz="3000" b="1" i="1" dirty="0">
              <a:solidFill>
                <a:srgbClr val="640064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939499" y="1268760"/>
            <a:ext cx="1520933" cy="18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 flipH="1">
            <a:off x="251520" y="2996952"/>
            <a:ext cx="1398562" cy="17551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64288" y="4509120"/>
            <a:ext cx="1368152" cy="17578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591272" y="-99392"/>
            <a:ext cx="6552728" cy="1297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2900" b="1" dirty="0" smtClean="0">
                <a:solidFill>
                  <a:srgbClr val="640064"/>
                </a:solidFill>
              </a:rPr>
              <a:t>Медицинская этика требует от специалиста не только </a:t>
            </a:r>
            <a:r>
              <a:rPr lang="ru-RU" altLang="ja-JP" sz="2900" b="1" dirty="0" err="1" smtClean="0">
                <a:solidFill>
                  <a:srgbClr val="640064"/>
                </a:solidFill>
              </a:rPr>
              <a:t>непричинения</a:t>
            </a:r>
            <a:r>
              <a:rPr lang="ru-RU" altLang="ja-JP" sz="2900" b="1" dirty="0" smtClean="0">
                <a:solidFill>
                  <a:srgbClr val="640064"/>
                </a:solidFill>
              </a:rPr>
              <a:t> зла, но и свершения благодеяний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300192" y="4653136"/>
            <a:ext cx="2585183" cy="1512168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2" y="4005064"/>
            <a:ext cx="5580620" cy="215823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772816"/>
            <a:ext cx="5616624" cy="172819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46805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представления о правах пациента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340768"/>
            <a:ext cx="2041946" cy="2526220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51520" y="4039638"/>
            <a:ext cx="55630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рассмотрение обстоятельств профессиональной жизни, </a:t>
            </a:r>
            <a:r>
              <a:rPr lang="ru-RU" altLang="ja-JP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ставя на </a:t>
            </a:r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место интересы пациента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7215" y="4841284"/>
            <a:ext cx="2475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этическое постоянство</a:t>
            </a:r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6011375" y="2493681"/>
            <a:ext cx="577634" cy="432048"/>
          </a:xfrm>
          <a:prstGeom prst="downArrow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61252" y="4151088"/>
            <a:ext cx="577634" cy="432048"/>
          </a:xfrm>
          <a:prstGeom prst="downArrow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3437335">
            <a:off x="6011374" y="3988889"/>
            <a:ext cx="577634" cy="432048"/>
          </a:xfrm>
          <a:prstGeom prst="downArrow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-27384"/>
            <a:ext cx="6588224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800" b="1" dirty="0" smtClean="0">
                <a:solidFill>
                  <a:srgbClr val="640064"/>
                </a:solidFill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751512" y="4399944"/>
            <a:ext cx="4068960" cy="172819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3000" y="4437112"/>
            <a:ext cx="4172789" cy="172819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1387425"/>
            <a:ext cx="2232248" cy="2761655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</p:pic>
      <p:sp>
        <p:nvSpPr>
          <p:cNvPr id="4" name="Прямоугольник 3"/>
          <p:cNvSpPr/>
          <p:nvPr/>
        </p:nvSpPr>
        <p:spPr>
          <a:xfrm>
            <a:off x="107504" y="4506792"/>
            <a:ext cx="432048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 проблему нарушения </a:t>
            </a:r>
            <a:r>
              <a:rPr lang="ru-RU" altLang="ja-JP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медицинской этики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4437112"/>
            <a:ext cx="410445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стать основой качества сестринской помощи</a:t>
            </a:r>
          </a:p>
        </p:txBody>
      </p:sp>
      <p:sp>
        <p:nvSpPr>
          <p:cNvPr id="8" name="Стрелка вниз 7"/>
          <p:cNvSpPr/>
          <p:nvPr/>
        </p:nvSpPr>
        <p:spPr>
          <a:xfrm rot="1540935">
            <a:off x="2620866" y="3901237"/>
            <a:ext cx="577634" cy="432048"/>
          </a:xfrm>
          <a:prstGeom prst="downArrow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865638">
            <a:off x="5863764" y="3863614"/>
            <a:ext cx="577634" cy="432048"/>
          </a:xfrm>
          <a:prstGeom prst="downArrow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-27384"/>
            <a:ext cx="6588224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3800" b="1" dirty="0" smtClean="0">
                <a:solidFill>
                  <a:srgbClr val="640064"/>
                </a:solidFill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340768"/>
            <a:ext cx="8892480" cy="16296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3700" b="1" dirty="0">
                <a:solidFill>
                  <a:srgbClr val="640064"/>
                </a:solidFill>
              </a:rPr>
              <a:t>«В вопросах веры и надежды люди расходятся, но всё человечество едино </a:t>
            </a:r>
            <a:endParaRPr lang="ru-RU" altLang="ja-JP" sz="3700" b="1" dirty="0" smtClean="0">
              <a:solidFill>
                <a:srgbClr val="640064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ja-JP" sz="3700" b="1" dirty="0" smtClean="0">
                <a:solidFill>
                  <a:srgbClr val="640064"/>
                </a:solidFill>
              </a:rPr>
              <a:t>в </a:t>
            </a:r>
            <a:r>
              <a:rPr lang="ru-RU" altLang="ja-JP" sz="3700" b="1" dirty="0">
                <a:solidFill>
                  <a:srgbClr val="640064"/>
                </a:solidFill>
              </a:rPr>
              <a:t>милосердии»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184807"/>
            <a:ext cx="5904656" cy="93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ja-JP" sz="3400" b="1" dirty="0" smtClean="0">
                <a:solidFill>
                  <a:srgbClr val="640064"/>
                </a:solidFill>
              </a:rPr>
              <a:t>Александр </a:t>
            </a:r>
            <a:r>
              <a:rPr lang="ru-RU" altLang="ja-JP" sz="3400" b="1" dirty="0" err="1" smtClean="0">
                <a:solidFill>
                  <a:srgbClr val="640064"/>
                </a:solidFill>
              </a:rPr>
              <a:t>Поуп</a:t>
            </a:r>
            <a:r>
              <a:rPr lang="ru-RU" altLang="ja-JP" sz="3400" b="1" dirty="0" smtClean="0">
                <a:solidFill>
                  <a:srgbClr val="640064"/>
                </a:solidFill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lang="ru-RU" altLang="ja-JP" sz="3400" b="1" dirty="0" smtClean="0">
                <a:solidFill>
                  <a:srgbClr val="640064"/>
                </a:solidFill>
              </a:rPr>
              <a:t>английский поэт </a:t>
            </a:r>
            <a:r>
              <a:rPr lang="en-US" altLang="ja-JP" sz="3400" b="1" dirty="0" smtClean="0">
                <a:solidFill>
                  <a:srgbClr val="640064"/>
                </a:solidFill>
              </a:rPr>
              <a:t>XVIII</a:t>
            </a:r>
            <a:r>
              <a:rPr lang="ru-RU" altLang="ja-JP" sz="3400" b="1" dirty="0" smtClean="0">
                <a:solidFill>
                  <a:srgbClr val="640064"/>
                </a:solidFill>
              </a:rPr>
              <a:t> века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94" r="6646" b="8227"/>
          <a:stretch/>
        </p:blipFill>
        <p:spPr bwMode="auto">
          <a:xfrm>
            <a:off x="395535" y="3005247"/>
            <a:ext cx="4104457" cy="325788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821"/>
          <a:stretch/>
        </p:blipFill>
        <p:spPr bwMode="auto">
          <a:xfrm>
            <a:off x="4644007" y="3166786"/>
            <a:ext cx="4104457" cy="32145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150400" y="33419"/>
            <a:ext cx="916540" cy="1070543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813" y="78858"/>
            <a:ext cx="865533" cy="9634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567321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7504" y="2564904"/>
            <a:ext cx="3347864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600" b="1" dirty="0" smtClean="0">
                <a:solidFill>
                  <a:srgbClr val="640064"/>
                </a:solidFill>
              </a:rPr>
              <a:t>свод законов, совокупность правил  и убеждений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5280766"/>
            <a:ext cx="8172400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2600" b="1" dirty="0" smtClean="0">
                <a:solidFill>
                  <a:srgbClr val="640064"/>
                </a:solidFill>
              </a:rPr>
              <a:t>совокупность норм поведения медицинского работника и их регулирование в лечебном процессе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96544" y="2348880"/>
            <a:ext cx="4211960" cy="138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2600" b="1" dirty="0" smtClean="0">
                <a:solidFill>
                  <a:srgbClr val="640064"/>
                </a:solidFill>
              </a:rPr>
              <a:t>философское учение                  о морали, её развитии, принципах, нормах и роли в обществе</a:t>
            </a:r>
          </a:p>
        </p:txBody>
      </p:sp>
      <p:sp>
        <p:nvSpPr>
          <p:cNvPr id="5" name="Плюс 4"/>
          <p:cNvSpPr/>
          <p:nvPr/>
        </p:nvSpPr>
        <p:spPr>
          <a:xfrm>
            <a:off x="3563888" y="1628800"/>
            <a:ext cx="1296144" cy="1224136"/>
          </a:xfrm>
          <a:prstGeom prst="mathPlus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563888" y="3645024"/>
            <a:ext cx="1152128" cy="792088"/>
          </a:xfrm>
          <a:prstGeom prst="mathEqual">
            <a:avLst/>
          </a:prstGeom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1032" y="1767821"/>
            <a:ext cx="2520280" cy="64807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98705" y="1728332"/>
            <a:ext cx="177349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Кодекс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128" y="1668289"/>
            <a:ext cx="2520280" cy="64807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244781" y="1628800"/>
            <a:ext cx="149297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Этика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4476601"/>
            <a:ext cx="4176464" cy="64807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347450" y="4437112"/>
            <a:ext cx="4150945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ja-JP" sz="3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Этический кодекс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99792" y="116632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640064"/>
                </a:solidFill>
              </a:rPr>
              <a:t>Этический кодекс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78092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26718" y="24123"/>
            <a:ext cx="6417282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ja-JP" sz="2600" b="1" dirty="0" smtClean="0">
                <a:solidFill>
                  <a:srgbClr val="640064"/>
                </a:solidFill>
              </a:rPr>
              <a:t>Этический кодекс медицинской сестры России как основа профессиональной деятельности</a:t>
            </a:r>
            <a:endParaRPr lang="ru-RU" altLang="ja-JP" sz="2600" b="1" dirty="0">
              <a:solidFill>
                <a:srgbClr val="6400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726254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412776"/>
            <a:ext cx="2123515" cy="172154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2852936"/>
            <a:ext cx="2123515" cy="176028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915816" y="90615"/>
            <a:ext cx="576064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400" b="1" dirty="0" smtClean="0">
                <a:solidFill>
                  <a:srgbClr val="640064"/>
                </a:solidFill>
              </a:rPr>
              <a:t>Этические кодексы </a:t>
            </a:r>
          </a:p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400" b="1" dirty="0" smtClean="0">
                <a:solidFill>
                  <a:srgbClr val="640064"/>
                </a:solidFill>
              </a:rPr>
              <a:t>Российской Федерации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1720" y="4149080"/>
            <a:ext cx="1707405" cy="2112339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11760" y="1628800"/>
            <a:ext cx="6192688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640064"/>
                </a:solidFill>
              </a:rPr>
              <a:t>Этический кодекс российского врача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275856" y="3068960"/>
            <a:ext cx="54726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3200" b="1" dirty="0" smtClean="0">
                <a:solidFill>
                  <a:srgbClr val="640064"/>
                </a:solidFill>
              </a:rPr>
              <a:t>Кодекс профессиональной этики психиатра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852936" y="4941168"/>
            <a:ext cx="53275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ja-JP" sz="3200" b="1" dirty="0" smtClean="0">
                <a:solidFill>
                  <a:srgbClr val="640064"/>
                </a:solidFill>
              </a:rPr>
              <a:t>Этический кодекс медицинской сестры России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40498"/>
            <a:ext cx="666023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3000" b="1" dirty="0" smtClean="0">
                <a:solidFill>
                  <a:srgbClr val="640064"/>
                </a:solidFill>
              </a:rPr>
              <a:t>Первая редакция Этического кодекса медицинской сестры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084714"/>
            <a:ext cx="7632848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ja-JP" sz="3400" b="1" dirty="0" smtClean="0">
                <a:solidFill>
                  <a:srgbClr val="640064"/>
                </a:solidFill>
              </a:rPr>
              <a:t>III</a:t>
            </a:r>
            <a:r>
              <a:rPr lang="ru-RU" altLang="ja-JP" sz="3400" b="1" dirty="0" smtClean="0">
                <a:solidFill>
                  <a:srgbClr val="640064"/>
                </a:solidFill>
              </a:rPr>
              <a:t> Всероссийская конференция </a:t>
            </a:r>
          </a:p>
          <a:p>
            <a:pPr>
              <a:lnSpc>
                <a:spcPct val="90000"/>
              </a:lnSpc>
            </a:pPr>
            <a:r>
              <a:rPr lang="ru-RU" altLang="ja-JP" sz="3400" b="1" dirty="0" smtClean="0">
                <a:solidFill>
                  <a:srgbClr val="640064"/>
                </a:solidFill>
              </a:rPr>
              <a:t>по сестринскому делу, июнь 1996 г.</a:t>
            </a:r>
          </a:p>
        </p:txBody>
      </p:sp>
      <p:pic>
        <p:nvPicPr>
          <p:cNvPr id="9218" name="Picture 2" descr="C:\Users\User\Desktop\240px-USAID-Identity.svg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1412776"/>
            <a:ext cx="1440160" cy="432048"/>
          </a:xfrm>
          <a:prstGeom prst="rect">
            <a:avLst/>
          </a:prstGeom>
          <a:noFill/>
        </p:spPr>
      </p:pic>
      <p:pic>
        <p:nvPicPr>
          <p:cNvPr id="9219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44408" y="1268760"/>
            <a:ext cx="720080" cy="720080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143368" y="3861048"/>
            <a:ext cx="6840760" cy="2376264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908082"/>
            <a:ext cx="69482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ja-JP" sz="3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«…Этической основой профессиональной деятельности медицинских сестёр является гуманность и милосердие…»</a:t>
            </a:r>
          </a:p>
        </p:txBody>
      </p:sp>
      <p:pic>
        <p:nvPicPr>
          <p:cNvPr id="8194" name="Picture 2" descr="D:\Рисунки\Печатные издания\Книжки, брошюры\Литература РАМС\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3861048"/>
            <a:ext cx="1671892" cy="237626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502" y="1988840"/>
            <a:ext cx="1697766" cy="12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9872" y="4855805"/>
            <a:ext cx="5544616" cy="1080120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3717032"/>
            <a:ext cx="5544616" cy="64807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2564904"/>
            <a:ext cx="5544616" cy="64807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1484784"/>
            <a:ext cx="5544616" cy="648072"/>
          </a:xfrm>
          <a:prstGeom prst="roundRect">
            <a:avLst/>
          </a:pr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80000">
                <a:schemeClr val="accent4">
                  <a:shade val="93000"/>
                  <a:satMod val="130000"/>
                </a:schemeClr>
              </a:gs>
              <a:gs pos="100000">
                <a:schemeClr val="accent4">
                  <a:shade val="94000"/>
                  <a:satMod val="135000"/>
                </a:schemeClr>
              </a:gs>
            </a:gsLst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215316"/>
            <a:ext cx="2095348" cy="28083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63888" y="141277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2525415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677543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4797152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99792" y="537321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4005064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792" y="285293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1772816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1772816"/>
            <a:ext cx="0" cy="360040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3583468"/>
            <a:ext cx="432048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rgbClr val="7030A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74341" y="1489313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00392" y="4989369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26560" y="2525415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172400" y="3717032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699792" y="188640"/>
            <a:ext cx="644420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ja-JP" sz="5000" b="1" dirty="0" smtClean="0">
                <a:solidFill>
                  <a:srgbClr val="640064"/>
                </a:solidFill>
              </a:rPr>
              <a:t>Этические принципы</a:t>
            </a:r>
          </a:p>
        </p:txBody>
      </p:sp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-41564"/>
            <a:ext cx="550129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5000" b="1" dirty="0" smtClean="0">
                <a:solidFill>
                  <a:srgbClr val="640064"/>
                </a:solidFill>
              </a:rPr>
              <a:t>Принцип милосердия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466924"/>
            <a:ext cx="9108504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ja-JP" sz="4500" b="1" dirty="0" smtClean="0">
                <a:solidFill>
                  <a:srgbClr val="640064"/>
                </a:solidFill>
              </a:rPr>
              <a:t>«Я принесу добро пациенту или,              по крайней мере, не причиню ему вреда»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35" b="5602"/>
          <a:stretch/>
        </p:blipFill>
        <p:spPr bwMode="auto">
          <a:xfrm>
            <a:off x="2627784" y="2780928"/>
            <a:ext cx="5688632" cy="33961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3871" y="188640"/>
            <a:ext cx="1170129" cy="936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4368" y="-70068"/>
            <a:ext cx="508200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5000" b="1" dirty="0" smtClean="0">
                <a:solidFill>
                  <a:srgbClr val="640064"/>
                </a:solidFill>
              </a:rPr>
              <a:t>Принцип автономии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1834946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600" b="1" dirty="0" smtClean="0">
                <a:solidFill>
                  <a:srgbClr val="640064"/>
                </a:solidFill>
              </a:rPr>
              <a:t>уважение к личности </a:t>
            </a:r>
          </a:p>
          <a:p>
            <a:r>
              <a:rPr lang="ru-RU" altLang="ja-JP" sz="3600" b="1" dirty="0" smtClean="0">
                <a:solidFill>
                  <a:srgbClr val="640064"/>
                </a:solidFill>
              </a:rPr>
              <a:t>каждого пациента                       </a:t>
            </a:r>
          </a:p>
          <a:p>
            <a:r>
              <a:rPr lang="ru-RU" altLang="ja-JP" sz="3600" b="1" dirty="0" smtClean="0">
                <a:solidFill>
                  <a:srgbClr val="640064"/>
                </a:solidFill>
              </a:rPr>
              <a:t>и его решениям; </a:t>
            </a:r>
          </a:p>
          <a:p>
            <a:r>
              <a:rPr lang="ru-RU" altLang="ja-JP" sz="3600" b="1" dirty="0" smtClean="0">
                <a:solidFill>
                  <a:srgbClr val="640064"/>
                </a:solidFill>
              </a:rPr>
              <a:t>любой человек </a:t>
            </a:r>
          </a:p>
          <a:p>
            <a:r>
              <a:rPr lang="ru-RU" altLang="ja-JP" sz="3600" b="1" dirty="0" smtClean="0">
                <a:solidFill>
                  <a:srgbClr val="640064"/>
                </a:solidFill>
              </a:rPr>
              <a:t>может рассматриваться</a:t>
            </a:r>
          </a:p>
          <a:p>
            <a:r>
              <a:rPr lang="ru-RU" altLang="ja-JP" sz="3600" b="1" dirty="0" smtClean="0">
                <a:solidFill>
                  <a:srgbClr val="640064"/>
                </a:solidFill>
              </a:rPr>
              <a:t>как цель, но не как</a:t>
            </a:r>
          </a:p>
          <a:p>
            <a:r>
              <a:rPr lang="ru-RU" altLang="ja-JP" sz="3600" b="1" dirty="0" smtClean="0">
                <a:solidFill>
                  <a:srgbClr val="640064"/>
                </a:solidFill>
              </a:rPr>
              <a:t>средство её достижения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38609" y="1700808"/>
            <a:ext cx="4069895" cy="43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74371" y="31173"/>
            <a:ext cx="1066447" cy="10801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84807"/>
            <a:ext cx="5328592" cy="93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ru-RU" altLang="ja-JP" sz="3400" b="1" dirty="0" smtClean="0">
                <a:solidFill>
                  <a:srgbClr val="640064"/>
                </a:solidFill>
              </a:rPr>
              <a:t>Принцип справедливости / </a:t>
            </a:r>
          </a:p>
          <a:p>
            <a:pPr algn="r">
              <a:lnSpc>
                <a:spcPct val="80000"/>
              </a:lnSpc>
            </a:pPr>
            <a:r>
              <a:rPr lang="ru-RU" altLang="ja-JP" sz="3400" b="1" dirty="0" err="1" smtClean="0">
                <a:solidFill>
                  <a:srgbClr val="640064"/>
                </a:solidFill>
              </a:rPr>
              <a:t>непричинения</a:t>
            </a:r>
            <a:r>
              <a:rPr lang="ru-RU" altLang="ja-JP" sz="3400" b="1" dirty="0" smtClean="0">
                <a:solidFill>
                  <a:srgbClr val="640064"/>
                </a:solidFill>
              </a:rPr>
              <a:t> вреда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1772816"/>
            <a:ext cx="6285554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ja-JP" sz="3700" b="1" dirty="0" smtClean="0">
                <a:solidFill>
                  <a:srgbClr val="640064"/>
                </a:solidFill>
              </a:rPr>
              <a:t>равное отношение медицинских работников        и оказание полноценной помощи всем пациентам вне зависимости от их статуса, положения, профессии или иных внешних обстоятельств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86"/>
          <a:stretch/>
        </p:blipFill>
        <p:spPr bwMode="auto">
          <a:xfrm>
            <a:off x="6256418" y="1622648"/>
            <a:ext cx="2780078" cy="428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48624" y="3060"/>
            <a:ext cx="1233830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99664737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37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TS101943725</Template>
  <TotalTime>800</TotalTime>
  <Words>780</Words>
  <Application>Microsoft Office PowerPoint</Application>
  <PresentationFormat>Экран (4:3)</PresentationFormat>
  <Paragraphs>135</Paragraphs>
  <Slides>30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TS101943725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ОПСА</dc:creator>
  <cp:lastModifiedBy>ОПСА</cp:lastModifiedBy>
  <cp:revision>201</cp:revision>
  <dcterms:created xsi:type="dcterms:W3CDTF">2011-03-21T06:08:50Z</dcterms:created>
  <dcterms:modified xsi:type="dcterms:W3CDTF">2011-12-13T04:21:35Z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