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6" r:id="rId14"/>
    <p:sldId id="268" r:id="rId15"/>
    <p:sldId id="270" r:id="rId16"/>
    <p:sldId id="271" r:id="rId17"/>
    <p:sldId id="267" r:id="rId18"/>
    <p:sldId id="26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2B5681"/>
    <a:srgbClr val="CC3300"/>
    <a:srgbClr val="FF9900"/>
    <a:srgbClr val="4D4D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9571" autoAdjust="0"/>
  </p:normalViewPr>
  <p:slideViewPr>
    <p:cSldViewPr>
      <p:cViewPr varScale="1">
        <p:scale>
          <a:sx n="84" d="100"/>
          <a:sy n="84" d="100"/>
        </p:scale>
        <p:origin x="-78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 w="15875">
          <a:solidFill>
            <a:schemeClr val="tx1"/>
          </a:solidFill>
        </a:ln>
      </c:spPr>
    </c:floor>
    <c:backWall>
      <c:spPr>
        <a:ln w="19050"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0.479286014754297"/>
          <c:y val="3.1588529964332313E-2"/>
          <c:w val="0.46730954395380703"/>
          <c:h val="0.9050984384819597"/>
        </c:manualLayout>
      </c:layout>
      <c:bar3DChart>
        <c:barDir val="bar"/>
        <c:grouping val="clustered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dLbls>
            <c:dLbl>
              <c:idx val="0"/>
              <c:layout>
                <c:manualLayout>
                  <c:x val="1.0552008941076822E-2"/>
                  <c:y val="-1.0529509988110827E-2"/>
                </c:manualLayout>
              </c:layout>
              <c:showVal val="1"/>
            </c:dLbl>
            <c:dLbl>
              <c:idx val="1"/>
              <c:layout>
                <c:manualLayout>
                  <c:x val="9.0445790923515627E-3"/>
                  <c:y val="-5.2647549940553874E-3"/>
                </c:manualLayout>
              </c:layout>
              <c:showVal val="1"/>
            </c:dLbl>
            <c:dLbl>
              <c:idx val="2"/>
              <c:layout>
                <c:manualLayout>
                  <c:x val="1.9596588033428421E-2"/>
                  <c:y val="-1.3161887485138532E-2"/>
                </c:manualLayout>
              </c:layout>
              <c:showVal val="1"/>
            </c:dLbl>
            <c:dLbl>
              <c:idx val="3"/>
              <c:layout>
                <c:manualLayout>
                  <c:x val="1.6581728335977975E-2"/>
                  <c:y val="-1.579426498216616E-2"/>
                </c:manualLayout>
              </c:layout>
              <c:showVal val="1"/>
            </c:dLbl>
            <c:dLbl>
              <c:idx val="4"/>
              <c:layout>
                <c:manualLayout>
                  <c:x val="1.3566868638527411E-2"/>
                  <c:y val="-1.9832408715094864E-3"/>
                </c:manualLayout>
              </c:layout>
              <c:showVal val="1"/>
            </c:dLbl>
            <c:dLbl>
              <c:idx val="5"/>
              <c:layout>
                <c:manualLayout>
                  <c:x val="-3.6178316369406473E-2"/>
                  <c:y val="6.0544682431637034E-2"/>
                </c:manualLayout>
              </c:layout>
              <c:showVal val="1"/>
            </c:dLbl>
            <c:txPr>
              <a:bodyPr/>
              <a:lstStyle/>
              <a:p>
                <a:pPr>
                  <a:defRPr sz="2600" b="1">
                    <a:solidFill>
                      <a:srgbClr val="2B568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Лист2!$G$8:$G$13</c:f>
              <c:strCache>
                <c:ptCount val="6"/>
                <c:pt idx="0">
                  <c:v>неудовлетворённость санитарным состоянием и бытовыми условиями</c:v>
                </c:pt>
                <c:pt idx="1">
                  <c:v>претензии к платности медицинских услуг</c:v>
                </c:pt>
                <c:pt idx="2">
                  <c:v>претензии к профессионализму</c:v>
                </c:pt>
                <c:pt idx="3">
                  <c:v>недовольство уровнем лекарственного обеспечения</c:v>
                </c:pt>
                <c:pt idx="4">
                  <c:v>недоступность медицинской помощи</c:v>
                </c:pt>
                <c:pt idx="5">
                  <c:v>нарушение медицинской этики</c:v>
                </c:pt>
              </c:strCache>
            </c:strRef>
          </c:cat>
          <c:val>
            <c:numRef>
              <c:f>Лист2!$H$8:$H$13</c:f>
              <c:numCache>
                <c:formatCode>0.0%</c:formatCode>
                <c:ptCount val="6"/>
                <c:pt idx="0">
                  <c:v>4.4000000000000136E-2</c:v>
                </c:pt>
                <c:pt idx="1">
                  <c:v>8.6000000000000063E-2</c:v>
                </c:pt>
                <c:pt idx="2">
                  <c:v>0.19700000000000042</c:v>
                </c:pt>
                <c:pt idx="3">
                  <c:v>0.22500000000000042</c:v>
                </c:pt>
                <c:pt idx="4">
                  <c:v>0.34500000000000103</c:v>
                </c:pt>
                <c:pt idx="5">
                  <c:v>0.57299999999999995</c:v>
                </c:pt>
              </c:numCache>
            </c:numRef>
          </c:val>
        </c:ser>
        <c:dLbls>
          <c:showVal val="1"/>
        </c:dLbls>
        <c:gapWidth val="84"/>
        <c:gapDepth val="148"/>
        <c:shape val="cylinder"/>
        <c:axId val="38188160"/>
        <c:axId val="38189696"/>
        <c:axId val="0"/>
      </c:bar3DChart>
      <c:catAx>
        <c:axId val="38188160"/>
        <c:scaling>
          <c:orientation val="minMax"/>
        </c:scaling>
        <c:delete val="1"/>
        <c:axPos val="l"/>
        <c:tickLblPos val="none"/>
        <c:crossAx val="38189696"/>
        <c:crosses val="autoZero"/>
        <c:auto val="1"/>
        <c:lblAlgn val="ctr"/>
        <c:lblOffset val="100"/>
      </c:catAx>
      <c:valAx>
        <c:axId val="38189696"/>
        <c:scaling>
          <c:orientation val="minMax"/>
        </c:scaling>
        <c:axPos val="b"/>
        <c:majorGridlines>
          <c:spPr>
            <a:ln w="19050">
              <a:solidFill>
                <a:schemeClr val="tx1"/>
              </a:solidFill>
            </a:ln>
          </c:spPr>
        </c:majorGridlines>
        <c:numFmt formatCode="0%" sourceLinked="0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800" b="1">
                <a:solidFill>
                  <a:srgbClr val="2B56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38188160"/>
        <c:crosses val="autoZero"/>
        <c:crossBetween val="between"/>
      </c:valAx>
    </c:plotArea>
    <c:plotVisOnly val="1"/>
    <c:dispBlanksAs val="gap"/>
  </c:chart>
  <c:spPr>
    <a:noFill/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E15-CC94-4DBB-A311-3C123320498E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15CA4-0AC1-470E-B124-A41867028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461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0478267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9409957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629423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320938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8" y="6357958"/>
            <a:ext cx="2133600" cy="365125"/>
          </a:xfrm>
          <a:prstGeom prst="rect">
            <a:avLst/>
          </a:prstGeom>
        </p:spPr>
        <p:txBody>
          <a:bodyPr/>
          <a:lstStyle/>
          <a:p>
            <a:fld id="{D8CA277C-D023-4799-8BC3-32D44A5D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7642739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154862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889463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0860191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886740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58204" cy="51274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  <a:prstGeom prst="rect">
            <a:avLst/>
          </a:prstGeo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87557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28662" y="142852"/>
            <a:ext cx="6929486" cy="42860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03.05.2012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017399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1750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04864"/>
            <a:ext cx="8505514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2A6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2A6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России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2A6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основа профессиональной деятельности</a:t>
            </a:r>
            <a:endParaRPr lang="ru-RU" sz="4800" b="1" dirty="0">
              <a:solidFill>
                <a:srgbClr val="2A65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12214"/>
            <a:ext cx="828092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комитет  </a:t>
            </a:r>
          </a:p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профессиональной сестринской ассоциации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1331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024" y="229116"/>
            <a:ext cx="7884368" cy="1039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доступности оказания медицинской помощи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008" y="1340768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квалифицированное оказание медицинской помощи и профессиональное отношение </a:t>
            </a:r>
          </a:p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пациенту, применение всего имеющегося арсенала здравоохранения для проведения качественной диагностики и лечения, реализации профилактических мер </a:t>
            </a:r>
          </a:p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оказания паллиативной</a:t>
            </a:r>
          </a:p>
          <a:p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427984" y="3789040"/>
            <a:ext cx="4636050" cy="27540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12360" y="188640"/>
            <a:ext cx="1196441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70664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конфликты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140" y="1394773"/>
            <a:ext cx="3630678" cy="27543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 l="11079" t="9857" b="4047"/>
          <a:stretch>
            <a:fillRect/>
          </a:stretch>
        </p:blipFill>
        <p:spPr bwMode="auto">
          <a:xfrm>
            <a:off x="5797892" y="1412776"/>
            <a:ext cx="3238605" cy="4896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696" y="3284984"/>
            <a:ext cx="3672408" cy="29033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9144000" cy="710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</a:t>
            </a:r>
            <a:r>
              <a:rPr lang="ru-RU" altLang="ja-JP" sz="4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помощи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2653" y="2492896"/>
            <a:ext cx="863781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4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характеристик, подтверждающих соответствие медицинской помощи современному уровню медицинской науки и техники, имеющимся потребностям пациента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139952" y="1484784"/>
            <a:ext cx="577634" cy="864096"/>
          </a:xfrm>
          <a:prstGeom prst="downArrow">
            <a:avLst/>
          </a:prstGeom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6776016"/>
              </p:ext>
            </p:extLst>
          </p:nvPr>
        </p:nvGraphicFramePr>
        <p:xfrm>
          <a:off x="971600" y="1340768"/>
          <a:ext cx="8424936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260648"/>
            <a:ext cx="8532440" cy="93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Неудовлетворённость пациентов низким качеством медицинской помощи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080" y="1772816"/>
            <a:ext cx="4572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медицинской этики</a:t>
            </a:r>
            <a:endParaRPr lang="ru-RU" altLang="ja-JP" sz="23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2564904"/>
            <a:ext cx="503670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недоступность медицинской помощи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3203626"/>
            <a:ext cx="49320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недовольство уровнем лекарственного обеспечения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1" y="4062844"/>
            <a:ext cx="429470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претензии к профессионализму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3" y="4715794"/>
            <a:ext cx="475252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претензии к платности медицинских услуг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4017" y="5579890"/>
            <a:ext cx="478802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неудовлетворённость санитарным состоянием и бытовыми условиями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298" y="199398"/>
            <a:ext cx="867645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</a:t>
            </a:r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</a:t>
            </a:r>
            <a:r>
              <a:rPr lang="ru-RU" altLang="ja-JP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 в новой редакции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301208"/>
            <a:ext cx="6516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В.В. </a:t>
            </a:r>
            <a:r>
              <a:rPr lang="ru-RU" sz="23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Самойленко</a:t>
            </a:r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</a:p>
          <a:p>
            <a:r>
              <a:rPr lang="ru-RU" sz="2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зам. директора ФГОУ СПО «Санкт-Петербургский медико-технический колледж ФМБА России» </a:t>
            </a:r>
            <a:endParaRPr lang="ru-RU" sz="23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5301208"/>
            <a:ext cx="1999028" cy="1440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05259" y="1484784"/>
            <a:ext cx="5579109" cy="33843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5157192"/>
            <a:ext cx="810039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22225">
            <a:solidFill>
              <a:srgbClr val="CC330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2896934"/>
            <a:ext cx="1584176" cy="197222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00000"/>
            </a:solidFill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1340768"/>
            <a:ext cx="1571511" cy="194421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0000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84784"/>
            <a:ext cx="860444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Распространяются на всех медицинских сестёр, независимо от профиля деятельности… </a:t>
            </a:r>
          </a:p>
          <a:p>
            <a:pPr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на пациента, в роли которого могут быть больной или здоровый человек, семья и окружение пациента, общество                  в целом.</a:t>
            </a:r>
          </a:p>
          <a:p>
            <a:pPr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на сестринский                                уход, достижение наивысшего                            качества жизни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62880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285293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" action="ppaction://hlinkshowjump?jump=firstslide"/>
          </p:cNvPr>
          <p:cNvSpPr/>
          <p:nvPr/>
        </p:nvSpPr>
        <p:spPr>
          <a:xfrm>
            <a:off x="141704" y="51571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84168" y="4496524"/>
            <a:ext cx="2905460" cy="21728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20377" y="6482619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32724" y="6432849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91602" y="6478961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412776"/>
            <a:ext cx="856895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4200"/>
              </a:spcAft>
            </a:pP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Этическая обязанность медицинской сестры - оказывать неотложную медицинскую помощь не только во время исполнения служебных обязанностей, но и в иное время.</a:t>
            </a:r>
            <a:r>
              <a:rPr lang="ru-RU" sz="28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spcAft>
                <a:spcPts val="4200"/>
              </a:spcAft>
            </a:pP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Основным условием сестринской деятельности является профессиональная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компетентность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Достижение данной 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должно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обеспечиваться 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постоянным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повышением 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уровня знаний.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354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35496" y="378904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04656" y="4248282"/>
            <a:ext cx="3131840" cy="234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460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Важный этический принцип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сестры - необходимость защиты интересов пациента при любых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условиях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обстоятельствах</a:t>
            </a:r>
            <a:endParaRPr lang="ru-RU" altLang="ja-JP" sz="30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1430269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85" t="4008" b="5988"/>
          <a:stretch/>
        </p:blipFill>
        <p:spPr bwMode="auto">
          <a:xfrm>
            <a:off x="1763688" y="2853566"/>
            <a:ext cx="5213152" cy="39598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12776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не вправе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безучастно относиться к действиям третьих лиц, стремящихся нанести пациенту любой вред.</a:t>
            </a:r>
          </a:p>
          <a:p>
            <a:pPr>
              <a:spcAft>
                <a:spcPts val="3600"/>
              </a:spcAft>
            </a:pPr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сестра, столкнувшись </a:t>
            </a:r>
            <a:r>
              <a:rPr lang="ru-RU" sz="3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нелегальной, неэтичной или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некомпетентной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практикой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должна становиться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на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защиту интересов пациента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и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328498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12160" y="3648158"/>
            <a:ext cx="3013656" cy="30932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12776"/>
            <a:ext cx="8604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0"/>
              </a:spcAft>
            </a:pPr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Безусловная искренность в любых вопросах, касающихся состояния здоровья пациента</a:t>
            </a:r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altLang="ja-JP" sz="33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76" r="11309" b="5004"/>
          <a:stretch/>
        </p:blipFill>
        <p:spPr bwMode="auto">
          <a:xfrm>
            <a:off x="141704" y="2564904"/>
            <a:ext cx="4447546" cy="37646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89250" y="2938913"/>
            <a:ext cx="4435953" cy="3744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Рисунки\Люди\Дети. Акушерство\81awor-00000686-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3501008"/>
            <a:ext cx="3456384" cy="295232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31640" y="234631"/>
            <a:ext cx="576064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"Здоровье моего пациента — моя первейшая забота"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1568986"/>
            <a:ext cx="57606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Женевская декларация </a:t>
            </a:r>
          </a:p>
          <a:p>
            <a:pPr algn="r"/>
            <a:r>
              <a:rPr lang="ru-RU" sz="2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Всемирной медицинской ассоциации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772816"/>
            <a:ext cx="34563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1840" y="2636912"/>
            <a:ext cx="2522903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7812360" y="116632"/>
            <a:ext cx="1224136" cy="122413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User\Desktop\a3620994-26c0-4d4d-a4e6-352380780048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12360" y="188640"/>
            <a:ext cx="1157327" cy="1008112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582048"/>
            <a:ext cx="445773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9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Никогда, никаким образом страдания пациента не могут быть признаны этичными, если эти страдания можно было </a:t>
            </a:r>
            <a:r>
              <a:rPr lang="ru-RU" altLang="ja-JP" sz="39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избежать.</a:t>
            </a:r>
            <a:endParaRPr lang="ru-RU" altLang="ja-JP" sz="39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77281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22" b="16954"/>
          <a:stretch/>
        </p:blipFill>
        <p:spPr bwMode="auto">
          <a:xfrm>
            <a:off x="4932040" y="1484784"/>
            <a:ext cx="4124325" cy="51515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268760"/>
            <a:ext cx="85324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1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Никто и никогда не должен умирать </a:t>
            </a:r>
            <a:r>
              <a:rPr lang="ru-RU" altLang="ja-JP" sz="31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в </a:t>
            </a:r>
            <a:r>
              <a:rPr lang="ru-RU" altLang="ja-JP" sz="31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одиночестве, испытывая страдания </a:t>
            </a:r>
            <a:r>
              <a:rPr lang="ru-RU" altLang="ja-JP" sz="31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без </a:t>
            </a:r>
            <a:r>
              <a:rPr lang="ru-RU" altLang="ja-JP" sz="31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сестринской поддержки там, где эта поддержка могла быть оказана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198"/>
          <a:stretch/>
        </p:blipFill>
        <p:spPr bwMode="auto">
          <a:xfrm>
            <a:off x="1640884" y="3286729"/>
            <a:ext cx="5307380" cy="3469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2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должна стремиться участвовать в исследовательской деятельности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73" r="7565" b="7298"/>
          <a:stretch/>
        </p:blipFill>
        <p:spPr bwMode="auto">
          <a:xfrm>
            <a:off x="2364855" y="2489028"/>
            <a:ext cx="5435923" cy="41389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340768"/>
            <a:ext cx="8316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2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процессе обучения студентов </a:t>
            </a:r>
            <a:r>
              <a:rPr lang="ru-RU" altLang="ja-JP" sz="32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образовательных медицинских учреждений - </a:t>
            </a:r>
            <a:r>
              <a:rPr lang="ru-RU" altLang="ja-JP" sz="32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неотъемлемая часть сестринской практики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8478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5724" y="2934326"/>
            <a:ext cx="5172066" cy="3879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412776"/>
            <a:ext cx="86764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– руководители сестринских служб несут персональную ответственность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за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сестринской помощи, оказываемой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их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подчинёнными,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уровень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подготовки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                                                 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уровень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благосостояния                                                                         и  степень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социальной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защищённости                                                    сестринских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коллективов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 l="7701" r="5704" b="7443"/>
          <a:stretch>
            <a:fillRect/>
          </a:stretch>
        </p:blipFill>
        <p:spPr bwMode="auto">
          <a:xfrm>
            <a:off x="4810058" y="2924944"/>
            <a:ext cx="4248471" cy="31304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5500389"/>
            <a:ext cx="9145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2800" b="1" dirty="0" err="1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Непричинение</a:t>
            </a:r>
            <a:r>
              <a:rPr lang="ru-RU" altLang="ja-JP" sz="28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вреда, зла, ущерба здоровью пациента — первейшая обязанность каждого медицинского </a:t>
            </a:r>
            <a:r>
              <a:rPr lang="ru-RU" altLang="ja-JP" sz="28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работника!</a:t>
            </a:r>
            <a:endParaRPr lang="ru-RU" altLang="ja-JP" sz="28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81" b="30215"/>
          <a:stretch/>
        </p:blipFill>
        <p:spPr bwMode="auto">
          <a:xfrm>
            <a:off x="2550604" y="1198845"/>
            <a:ext cx="4114800" cy="4301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15616" y="229116"/>
            <a:ext cx="73583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1621249"/>
            <a:ext cx="7092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бы дом я ни вошел, я войду туда для пользы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больного» 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(Гиппократ)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175808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посвящу себя неустанной заботе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благополучии всех вверенных мне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пациентов» 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(Ф. </a:t>
            </a:r>
            <a:r>
              <a:rPr lang="ru-RU" altLang="ja-JP" sz="3000" b="1" i="1" dirty="0" err="1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Найтингейл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altLang="ja-JP" sz="3000" b="1" i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5504745"/>
            <a:ext cx="4896544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«Спешите </a:t>
            </a:r>
            <a:r>
              <a:rPr lang="ru-RU" altLang="ja-JP" sz="30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делать </a:t>
            </a: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добро» </a:t>
            </a:r>
          </a:p>
          <a:p>
            <a:pPr>
              <a:spcAft>
                <a:spcPts val="600"/>
              </a:spcAft>
            </a:pP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(Ф.П</a:t>
            </a:r>
            <a:r>
              <a:rPr lang="ru-RU" altLang="ja-JP" sz="3000" b="1" i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altLang="ja-JP" sz="3000" b="1" i="1" dirty="0" err="1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Гааз</a:t>
            </a:r>
            <a:r>
              <a:rPr lang="ru-RU" altLang="ja-JP" sz="30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ru-RU" altLang="ja-JP" sz="3000" b="1" i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7020272" y="1268760"/>
            <a:ext cx="1520933" cy="18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flipH="1">
            <a:off x="611560" y="2897941"/>
            <a:ext cx="1800200" cy="22592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128" y="4762053"/>
            <a:ext cx="1378353" cy="19793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301122"/>
            <a:ext cx="9252520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этика требует от специалиста не только </a:t>
            </a:r>
            <a:r>
              <a:rPr lang="ru-RU" altLang="ja-JP" sz="2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непричинения</a:t>
            </a:r>
            <a:r>
              <a:rPr lang="ru-RU" altLang="ja-JP" sz="2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зла, но и свершения благодеяний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300192" y="4797152"/>
            <a:ext cx="2585183" cy="1512168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2" y="4367112"/>
            <a:ext cx="5580620" cy="215823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772816"/>
            <a:ext cx="5616624" cy="172819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46805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представления о правах пациента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340768"/>
            <a:ext cx="2041946" cy="252622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51520" y="4365104"/>
            <a:ext cx="55630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рассмотрение обстоятельств профессиональной жизни, </a:t>
            </a:r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ставя на </a:t>
            </a:r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место интересы пациента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7215" y="4985300"/>
            <a:ext cx="2475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этическое постоянство</a:t>
            </a:r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6011375" y="2493681"/>
            <a:ext cx="577634" cy="432048"/>
          </a:xfrm>
          <a:prstGeom prst="downArrow">
            <a:avLst/>
          </a:prstGeom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61252" y="4151088"/>
            <a:ext cx="577634" cy="432048"/>
          </a:xfrm>
          <a:prstGeom prst="downArrow">
            <a:avLst/>
          </a:prstGeom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3437335">
            <a:off x="6011374" y="3988889"/>
            <a:ext cx="577634" cy="432048"/>
          </a:xfrm>
          <a:prstGeom prst="downArrow">
            <a:avLst/>
          </a:prstGeom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-36512" y="414739"/>
            <a:ext cx="9252520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751512" y="4904000"/>
            <a:ext cx="4068960" cy="172819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3000" y="4941168"/>
            <a:ext cx="4172789" cy="172819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1268760"/>
            <a:ext cx="2376264" cy="2939826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FF9900"/>
            </a:solidFill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07504" y="5010848"/>
            <a:ext cx="432048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 проблему нарушения </a:t>
            </a:r>
            <a:r>
              <a:rPr lang="ru-RU" altLang="ja-JP" sz="33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этики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4941168"/>
            <a:ext cx="410445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стать основой качества сестринской помощи</a:t>
            </a:r>
          </a:p>
        </p:txBody>
      </p:sp>
      <p:sp>
        <p:nvSpPr>
          <p:cNvPr id="8" name="Стрелка вниз 7"/>
          <p:cNvSpPr/>
          <p:nvPr/>
        </p:nvSpPr>
        <p:spPr>
          <a:xfrm rot="1540935">
            <a:off x="2620866" y="4287746"/>
            <a:ext cx="577634" cy="432048"/>
          </a:xfrm>
          <a:prstGeom prst="downArrow">
            <a:avLst/>
          </a:prstGeom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865638">
            <a:off x="5863764" y="4253362"/>
            <a:ext cx="577634" cy="432048"/>
          </a:xfrm>
          <a:prstGeom prst="downArrow">
            <a:avLst/>
          </a:prstGeom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36512" y="414739"/>
            <a:ext cx="9252520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340768"/>
            <a:ext cx="8892480" cy="18004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ja-JP" sz="37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вопросах веры и надежды люди расходятся, но всё человечество едино </a:t>
            </a:r>
            <a:endParaRPr lang="ru-RU" altLang="ja-JP" sz="3700" b="1" dirty="0" smtClean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altLang="ja-JP" sz="37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altLang="ja-JP" sz="3700" b="1" dirty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9816" y="314653"/>
            <a:ext cx="6606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  <a:r>
              <a:rPr lang="ru-RU" altLang="ja-JP" sz="3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Поуп</a:t>
            </a: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английский поэт </a:t>
            </a:r>
            <a:r>
              <a:rPr lang="en-US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</a:t>
            </a:r>
            <a:r>
              <a:rPr lang="ru-RU" altLang="ja-JP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века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94" r="6646" b="8227"/>
          <a:stretch/>
        </p:blipFill>
        <p:spPr bwMode="auto">
          <a:xfrm>
            <a:off x="395535" y="3195453"/>
            <a:ext cx="4104457" cy="32578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821"/>
          <a:stretch/>
        </p:blipFill>
        <p:spPr bwMode="auto">
          <a:xfrm>
            <a:off x="4644007" y="3356992"/>
            <a:ext cx="4104457" cy="32145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740352" y="44624"/>
            <a:ext cx="1296144" cy="14401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6632"/>
            <a:ext cx="1164369" cy="12961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2239704"/>
            <a:ext cx="39239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свод законов, совокупность правил  и убеждений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71600" y="5402540"/>
            <a:ext cx="72008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норм поведения медицинского работника и их регулирование в лечебном процессе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52528" y="2210088"/>
            <a:ext cx="44279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философское учение                  о морали, её развитии, принципах, нормах и роли в обществе</a:t>
            </a:r>
          </a:p>
        </p:txBody>
      </p:sp>
      <p:sp>
        <p:nvSpPr>
          <p:cNvPr id="5" name="Плюс 4"/>
          <p:cNvSpPr/>
          <p:nvPr/>
        </p:nvSpPr>
        <p:spPr>
          <a:xfrm>
            <a:off x="3707904" y="1556792"/>
            <a:ext cx="1296144" cy="1224136"/>
          </a:xfrm>
          <a:prstGeom prst="mathPlus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707904" y="3789040"/>
            <a:ext cx="1152128" cy="792088"/>
          </a:xfrm>
          <a:prstGeom prst="mathEqual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1596281"/>
            <a:ext cx="252028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9233" y="1556792"/>
            <a:ext cx="177349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1498139"/>
            <a:ext cx="252028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72773" y="1458650"/>
            <a:ext cx="149297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Этика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83768" y="4725144"/>
            <a:ext cx="4176464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63474" y="4685655"/>
            <a:ext cx="4150945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75656" y="260648"/>
            <a:ext cx="5760640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5805264"/>
            <a:ext cx="831641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55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72625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268760"/>
            <a:ext cx="2606004" cy="2112698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7844" y="2636912"/>
            <a:ext cx="2606004" cy="216024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-72007" y="404664"/>
            <a:ext cx="9324527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кодексы Российской Федерации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84564" y="4149080"/>
            <a:ext cx="2095348" cy="2592288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43808" y="1443234"/>
            <a:ext cx="619268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российского врача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75856" y="2881680"/>
            <a:ext cx="547260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профессиональной этики психиатра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16424" y="4700607"/>
            <a:ext cx="5327576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02813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редакция Этического кодекса медицинской сестры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084714"/>
            <a:ext cx="7632848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3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altLang="ja-JP" sz="3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Всероссийская конференция </a:t>
            </a:r>
          </a:p>
          <a:p>
            <a:pPr>
              <a:lnSpc>
                <a:spcPct val="90000"/>
              </a:lnSpc>
            </a:pPr>
            <a:r>
              <a:rPr lang="ru-RU" altLang="ja-JP" sz="34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сестринскому делу, июнь 1996 г.</a:t>
            </a:r>
          </a:p>
        </p:txBody>
      </p:sp>
      <p:pic>
        <p:nvPicPr>
          <p:cNvPr id="9218" name="Picture 2" descr="C:\Users\User\Desktop\240px-USAID-Identity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1340768"/>
            <a:ext cx="1440160" cy="432048"/>
          </a:xfrm>
          <a:prstGeom prst="rect">
            <a:avLst/>
          </a:prstGeom>
          <a:noFill/>
        </p:spPr>
      </p:pic>
      <p:pic>
        <p:nvPicPr>
          <p:cNvPr id="9219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44408" y="1196752"/>
            <a:ext cx="720080" cy="72008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143368" y="3861048"/>
            <a:ext cx="6840760" cy="2376264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908082"/>
            <a:ext cx="69482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4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«…Этической основой профессиональной деятельности медицинских сестёр является </a:t>
            </a:r>
            <a:r>
              <a:rPr lang="ru-RU" altLang="ja-JP" sz="34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гуманность</a:t>
            </a:r>
            <a:r>
              <a:rPr lang="ru-RU" altLang="ja-JP" sz="34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ja-JP" sz="34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altLang="ja-JP" sz="34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ja-JP" sz="34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милосердие…</a:t>
            </a:r>
            <a:r>
              <a:rPr lang="ru-RU" altLang="ja-JP" sz="3400" b="1" i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pic>
        <p:nvPicPr>
          <p:cNvPr id="8194" name="Picture 2" descr="D:\Рисунки\Печатные издания\Книжки, брошюры\Литература РАМС\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3861048"/>
            <a:ext cx="1671892" cy="237626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502" y="1988840"/>
            <a:ext cx="1697766" cy="12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9872" y="5383668"/>
            <a:ext cx="5544616" cy="1080120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4149080"/>
            <a:ext cx="5544616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2780928"/>
            <a:ext cx="5544616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1484784"/>
            <a:ext cx="5544616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215316"/>
            <a:ext cx="2095348" cy="28083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CC3300"/>
            </a:solidFill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63888" y="141277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2741439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4109591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5325015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99792" y="5959732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4466088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792" y="3101479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177281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1772816"/>
            <a:ext cx="0" cy="4186916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3583468"/>
            <a:ext cx="432048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28384" y="1489313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00392" y="5445224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80603" y="2741439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126443" y="4149080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417659" y="376206"/>
            <a:ext cx="8402813" cy="78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5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Этические принципы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8862" y="188640"/>
            <a:ext cx="7085466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5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милосердия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340768"/>
            <a:ext cx="91085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45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принесу добро пациенту или,              по крайней мере, не причиню ему вреда»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35" b="5602"/>
          <a:stretch/>
        </p:blipFill>
        <p:spPr bwMode="auto">
          <a:xfrm>
            <a:off x="2483768" y="2996952"/>
            <a:ext cx="6048672" cy="36111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86347" y="188640"/>
            <a:ext cx="1350149" cy="10801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58033"/>
            <a:ext cx="6666184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5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автономии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765636"/>
            <a:ext cx="8712968" cy="4327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уважение к личности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каждого пациента                      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его решениям;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человек 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рассматриваться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цель, но не как</a:t>
            </a:r>
          </a:p>
          <a:p>
            <a:pPr>
              <a:lnSpc>
                <a:spcPct val="110000"/>
              </a:lnSpc>
            </a:pPr>
            <a:r>
              <a:rPr lang="ru-RU" altLang="ja-JP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средство её достижения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38609" y="1844824"/>
            <a:ext cx="4069895" cy="43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68344" y="116631"/>
            <a:ext cx="1350835" cy="13681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604448" cy="1014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справедливости / </a:t>
            </a:r>
          </a:p>
          <a:p>
            <a:pPr algn="ctr">
              <a:lnSpc>
                <a:spcPct val="80000"/>
              </a:lnSpc>
            </a:pPr>
            <a:r>
              <a:rPr lang="ru-RU" altLang="ja-JP" sz="3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непричинения</a:t>
            </a:r>
            <a:r>
              <a:rPr lang="ru-RU" altLang="ja-JP" sz="3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вреда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772816"/>
            <a:ext cx="6285554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7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равное отношение медицинских работников и оказание полноценной помощи всем пациентам вне зависимости от их статуса, положения, профессии или иных внешних обстоятельств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86"/>
          <a:stretch/>
        </p:blipFill>
        <p:spPr bwMode="auto">
          <a:xfrm>
            <a:off x="6300192" y="1844824"/>
            <a:ext cx="2636062" cy="40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48624" y="188640"/>
            <a:ext cx="1233830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37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TS101943725</Template>
  <TotalTime>748</TotalTime>
  <Words>765</Words>
  <Application>Microsoft Office PowerPoint</Application>
  <PresentationFormat>Экран (4:3)</PresentationFormat>
  <Paragraphs>131</Paragraphs>
  <Slides>30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TS101943725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ОПСА</dc:creator>
  <cp:lastModifiedBy>ОПСА</cp:lastModifiedBy>
  <cp:revision>196</cp:revision>
  <dcterms:created xsi:type="dcterms:W3CDTF">2011-03-21T06:08:50Z</dcterms:created>
  <dcterms:modified xsi:type="dcterms:W3CDTF">2012-05-03T04:33:16Z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