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15"/>
  </p:notesMasterIdLst>
  <p:sldIdLst>
    <p:sldId id="256" r:id="rId2"/>
    <p:sldId id="389" r:id="rId3"/>
    <p:sldId id="425" r:id="rId4"/>
    <p:sldId id="410" r:id="rId5"/>
    <p:sldId id="433" r:id="rId6"/>
    <p:sldId id="343" r:id="rId7"/>
    <p:sldId id="444" r:id="rId8"/>
    <p:sldId id="344" r:id="rId9"/>
    <p:sldId id="391" r:id="rId10"/>
    <p:sldId id="445" r:id="rId11"/>
    <p:sldId id="442" r:id="rId12"/>
    <p:sldId id="443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6"/>
    <a:srgbClr val="FF0066"/>
    <a:srgbClr val="0066FF"/>
    <a:srgbClr val="3399FF"/>
    <a:srgbClr val="993366"/>
    <a:srgbClr val="E3F4FF"/>
    <a:srgbClr val="FF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14" autoAdjust="0"/>
    <p:restoredTop sz="97579" autoAdjust="0"/>
  </p:normalViewPr>
  <p:slideViewPr>
    <p:cSldViewPr>
      <p:cViewPr>
        <p:scale>
          <a:sx n="77" d="100"/>
          <a:sy n="77" d="100"/>
        </p:scale>
        <p:origin x="-117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6B26C4B-E6D8-4E76-952B-102C332DA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901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1B33-6E8A-421B-8A18-53D2768D6535}" type="slidenum">
              <a:rPr lang="ru-RU" altLang="ru-RU" smtClean="0"/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CEF986-7DAD-4C8A-B965-F6829DAC7B97}" type="slidenum">
              <a:rPr lang="ru-RU" altLang="ru-RU" smtClean="0"/>
              <a:pPr eaLnBrk="1" hangingPunct="1">
                <a:spcBef>
                  <a:spcPct val="0"/>
                </a:spcBef>
              </a:pPr>
              <a:t>13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endParaRPr lang="ru-RU" altLang="ru-RU" sz="24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240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 sz="2400"/>
              </a:p>
            </p:txBody>
          </p:sp>
        </p:grpSp>
      </p:grpSp>
      <p:sp>
        <p:nvSpPr>
          <p:cNvPr id="1845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5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F6CE-86EC-4A85-A780-ADD8F08925B4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7C74-6074-4994-BC7D-73CF2D992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11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4BA3F-F816-4AE0-B15A-0C3F4A708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C1E61-E351-4C89-B4F2-F71B19AED919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8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C712E-C8EE-457C-9FC9-779E10792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60A3E-616E-436D-A144-EE729407C282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41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E1F3D-9596-4DC4-9476-D16177893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4BBC2-FD02-400D-A40B-09E59D9317E2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67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30FD1-0124-4B2C-B772-F81F9AB33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DB6FC-5BA7-41BD-91E6-E22118425C10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62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67A06-C84C-4E57-BBE5-77A8F024E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70FEE-ADA3-4E0E-9D14-D946B1C2F2C3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85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6D5ED-BFBD-43BB-92C8-2D0B4EA8E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E66B5-018B-4441-A1C0-C7CD5E10811D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05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F3C86-4E10-4BB9-8363-8D429C624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CB95E-F8A3-4813-838A-B47E898F03EF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98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99C6D-83AF-4437-BCBB-F5653ED5B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68B53-0F5D-4531-A80F-F33E303158DB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25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BEF38-465D-457C-A6E0-2310180BC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92C80-D0B4-47C7-BDBB-A37EB497CD21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33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93E3-7141-4338-A7D6-CFCD3AEE6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1261D-71C4-44A1-8BEC-C8B7C1FC1B20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1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49FED-927A-4D3E-80F7-38D6A82A3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E94EF-E21A-4911-9017-B6145F8AAC6B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92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49524-A304-422F-A709-A4035AF22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7C0CB-3590-40B6-B73E-BA66E9DDBF0B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5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DF10E-4D74-4993-9A7A-D74730C34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EBDB4-FFE6-4952-91F8-2DC9D8430AD6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00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89113-85A8-4544-A387-D62F56D0D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15084-13F2-4F9E-84D4-947F3D58874C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39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5F32C6B3-89CA-4FDB-8BF5-DEFE13AD0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endParaRPr lang="ru-RU" altLang="ru-RU" sz="2400"/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2400"/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2400"/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42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A92F05B-6BA5-4E1E-8945-6857EA73DEDF}" type="datetime1">
              <a:rPr lang="ru-RU"/>
              <a:pPr>
                <a:defRPr/>
              </a:pPr>
              <a:t>23.11.2013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  <p:sldLayoutId id="2147483938" r:id="rId12"/>
    <p:sldLayoutId id="2147483939" r:id="rId13"/>
    <p:sldLayoutId id="2147483940" r:id="rId14"/>
    <p:sldLayoutId id="2147483941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3725363-553B-4C01-9E28-6C1D7E3F1C6A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chemeClr val="bg1"/>
                </a:solidFill>
                <a:latin typeface="Calibri" pitchFamily="34" charset="0"/>
              </a:rPr>
              <a:t>Методика комплексной физической реабилитации </a:t>
            </a:r>
            <a:br>
              <a:rPr lang="ru-RU" altLang="ru-RU" sz="3200" b="1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altLang="ru-RU" sz="3200" b="1" smtClean="0">
                <a:solidFill>
                  <a:schemeClr val="bg1"/>
                </a:solidFill>
                <a:latin typeface="Calibri" pitchFamily="34" charset="0"/>
              </a:rPr>
              <a:t>детей грудного возраста</a:t>
            </a:r>
            <a:br>
              <a:rPr lang="ru-RU" altLang="ru-RU" sz="3200" b="1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ru-RU" altLang="ru-RU" sz="3200" b="1" smtClean="0">
                <a:solidFill>
                  <a:schemeClr val="bg1"/>
                </a:solidFill>
                <a:latin typeface="Calibri" pitchFamily="34" charset="0"/>
              </a:rPr>
              <a:t> с перинатальным поражением центральной нервной системы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42938" y="357188"/>
            <a:ext cx="79930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200" b="1">
                <a:solidFill>
                  <a:srgbClr val="002060"/>
                </a:solidFill>
                <a:latin typeface="Calibri" pitchFamily="34" charset="0"/>
              </a:rPr>
              <a:t>БУЗОО «Центр восстановительной медицины и реабилитации»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779838" y="4941888"/>
            <a:ext cx="52562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С.В. Тихонов,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инструктор-методист ЛФК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ЦВМР, к.б.н.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D291C9E-46D4-415F-BC1E-A628C1E5C67B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12291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F6C84E7-8828-46CC-96AA-D4774F4E1781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30313"/>
            <a:ext cx="8856662" cy="2703512"/>
          </a:xfrm>
        </p:spPr>
        <p:txBody>
          <a:bodyPr/>
          <a:lstStyle/>
          <a:p>
            <a:pPr marL="0" indent="442913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6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5</a:t>
            </a:r>
            <a:r>
              <a:rPr lang="ru-RU" altLang="ru-RU" sz="26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. Доказано положительное действие корригирующей части методики комплексной физической реабилитации, которое проявлялось уменьшением степени напряжения адаптационных систем организма ребенка, нивелированием </a:t>
            </a:r>
            <a:r>
              <a:rPr lang="ru-RU" altLang="ru-RU" sz="2600" b="1" kern="1200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тепловизионного</a:t>
            </a:r>
            <a:r>
              <a:rPr lang="ru-RU" altLang="ru-RU" sz="26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признака гипоксии головного мозга, повышением качества освоения ребенком основных движений. 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719138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4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ВЫВОДЫ</a:t>
            </a:r>
          </a:p>
        </p:txBody>
      </p:sp>
      <p:pic>
        <p:nvPicPr>
          <p:cNvPr id="32770" name="Picture 2" descr="C:\Users\Sveta\Desktop\zakalivanie1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364830" y="4405893"/>
            <a:ext cx="3503350" cy="2335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25" y="1412875"/>
            <a:ext cx="9001125" cy="3689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ru-RU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Карту оценки функционального состояния двигательной системы следует использовать в мониторинге развития у детей раннего возраста с перинатальным поражением </a:t>
            </a:r>
            <a:r>
              <a:rPr lang="ru-RU" sz="26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ЦНС</a:t>
            </a:r>
            <a:r>
              <a:rPr lang="ru-RU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marL="457200" indent="-457200" eaLnBrk="0" hangingPunct="0">
              <a:lnSpc>
                <a:spcPct val="110000"/>
              </a:lnSpc>
              <a:spcAft>
                <a:spcPts val="60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ru-RU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Применять разработанные в процессе </a:t>
            </a:r>
            <a:r>
              <a:rPr lang="ru-RU" sz="26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ис</a:t>
            </a:r>
            <a:r>
              <a:rPr lang="en-US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c</a:t>
            </a:r>
            <a:r>
              <a:rPr lang="ru-RU" sz="26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ледования</a:t>
            </a:r>
            <a:r>
              <a:rPr lang="ru-RU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sz="26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методики ручного соединительнотканного релаксирующего массажа и антигравитационной гимнастики.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719138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400" b="1" u="sng" kern="1200" cap="all" dirty="0" smtClean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Практические рекомендации</a:t>
            </a:r>
            <a:endParaRPr lang="ru-RU" altLang="ru-RU" sz="3400" b="1" u="sng" kern="1200" cap="all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1268" name="Picture 4" descr="C:\Users\Sveta\Desktop\77e1c3a9-d53f-4a68-85a1-f33f8b46451f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563860" y="4537774"/>
            <a:ext cx="3090850" cy="2272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24D788E-A138-46F5-882E-BFC1D5BBBE59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smtClean="0">
              <a:latin typeface="Arial Black" pitchFamily="34" charset="0"/>
            </a:endParaRPr>
          </a:p>
        </p:txBody>
      </p:sp>
      <p:pic>
        <p:nvPicPr>
          <p:cNvPr id="5" name="Содержимое 4" descr="патент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598488"/>
            <a:ext cx="4248150" cy="5927725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8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D734347-1E4A-4A24-99BB-410D889BD930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312988" y="1828800"/>
            <a:ext cx="6796087" cy="2209800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06B0C2B-3B6E-497C-8706-AFDDC1E1DDA2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BD9776C1-AA59-49B0-AED3-588373270716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792163"/>
          </a:xfrm>
        </p:spPr>
        <p:txBody>
          <a:bodyPr/>
          <a:lstStyle/>
          <a:p>
            <a:pPr algn="ctr"/>
            <a:r>
              <a:rPr lang="ru-RU" altLang="ru-RU" sz="4000" b="1" u="sng" smtClean="0">
                <a:solidFill>
                  <a:srgbClr val="002060"/>
                </a:solidFill>
                <a:latin typeface="Calibri" pitchFamily="34" charset="0"/>
              </a:rPr>
              <a:t>ЦЕЛЬ ИССЛЕДОВАНИЯ: 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1909763"/>
            <a:ext cx="9144001" cy="2095500"/>
          </a:xfrm>
        </p:spPr>
        <p:txBody>
          <a:bodyPr/>
          <a:lstStyle/>
          <a:p>
            <a:pPr algn="ctr">
              <a:lnSpc>
                <a:spcPct val="12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3800" b="1" smtClean="0">
                <a:solidFill>
                  <a:srgbClr val="002060"/>
                </a:solidFill>
                <a:latin typeface="Calibri" pitchFamily="34" charset="0"/>
              </a:rPr>
              <a:t>	теоретическое обоснование и оценка эффективности методики, корригирующей двигательное развитие детей грудного возраста с ППЦНС средствами физической реабилитации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1C0B1B5-87DB-48A1-8184-48D3E0C29525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1788"/>
            <a:ext cx="8229600" cy="849312"/>
          </a:xfrm>
        </p:spPr>
        <p:txBody>
          <a:bodyPr/>
          <a:lstStyle/>
          <a:p>
            <a:pPr algn="ctr"/>
            <a:r>
              <a:rPr lang="ru-RU" altLang="ru-RU" sz="3400" b="1" u="sng" smtClean="0">
                <a:solidFill>
                  <a:srgbClr val="002060"/>
                </a:solidFill>
                <a:latin typeface="Calibri" pitchFamily="34" charset="0"/>
              </a:rPr>
              <a:t>ОРГАНИЗАЦИЯ ИССЛЕДОВАНИЯ:</a:t>
            </a:r>
            <a:r>
              <a:rPr lang="en-US" altLang="ru-RU" sz="3400" b="1" u="sng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gray">
          <a:xfrm>
            <a:off x="717550" y="2730500"/>
            <a:ext cx="7740650" cy="6191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grpSp>
        <p:nvGrpSpPr>
          <p:cNvPr id="5125" name="Group 4"/>
          <p:cNvGrpSpPr>
            <a:grpSpLocks/>
          </p:cNvGrpSpPr>
          <p:nvPr/>
        </p:nvGrpSpPr>
        <p:grpSpPr bwMode="auto">
          <a:xfrm>
            <a:off x="706438" y="2730500"/>
            <a:ext cx="2054225" cy="619125"/>
            <a:chOff x="404" y="1980"/>
            <a:chExt cx="1294" cy="298"/>
          </a:xfrm>
        </p:grpSpPr>
        <p:sp>
          <p:nvSpPr>
            <p:cNvPr id="5151" name="Rectangle 5"/>
            <p:cNvSpPr>
              <a:spLocks noChangeArrowheads="1"/>
            </p:cNvSpPr>
            <p:nvPr/>
          </p:nvSpPr>
          <p:spPr bwMode="ltGray">
            <a:xfrm>
              <a:off x="404" y="198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400">
                <a:latin typeface="Times New Roman" pitchFamily="18" charset="0"/>
              </a:endParaRPr>
            </a:p>
          </p:txBody>
        </p:sp>
        <p:sp>
          <p:nvSpPr>
            <p:cNvPr id="5152" name="AutoShape 6"/>
            <p:cNvSpPr>
              <a:spLocks noChangeArrowheads="1"/>
            </p:cNvSpPr>
            <p:nvPr/>
          </p:nvSpPr>
          <p:spPr bwMode="lt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itchFamily="2" charset="2"/>
                <a:buChar char="¨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¨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400">
                <a:latin typeface="Times New Roman" pitchFamily="18" charset="0"/>
              </a:endParaRPr>
            </a:p>
          </p:txBody>
        </p:sp>
      </p:grpSp>
      <p:sp>
        <p:nvSpPr>
          <p:cNvPr id="5126" name="Text Box 7"/>
          <p:cNvSpPr txBox="1">
            <a:spLocks noChangeArrowheads="1"/>
          </p:cNvSpPr>
          <p:nvPr/>
        </p:nvSpPr>
        <p:spPr bwMode="black">
          <a:xfrm>
            <a:off x="2620963" y="2717800"/>
            <a:ext cx="1676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>
                <a:latin typeface="Calibri" pitchFamily="34" charset="0"/>
              </a:rPr>
              <a:t>II </a:t>
            </a:r>
            <a:r>
              <a:rPr lang="ru-RU" altLang="ru-RU" b="1">
                <a:latin typeface="Calibri" pitchFamily="34" charset="0"/>
              </a:rPr>
              <a:t>этап</a:t>
            </a:r>
            <a:endParaRPr lang="en-US" altLang="ru-RU" b="1">
              <a:latin typeface="Calibri" pitchFamily="34" charset="0"/>
            </a:endParaRPr>
          </a:p>
        </p:txBody>
      </p:sp>
      <p:sp>
        <p:nvSpPr>
          <p:cNvPr id="5127" name="AutoShape 9"/>
          <p:cNvSpPr>
            <a:spLocks noChangeArrowheads="1"/>
          </p:cNvSpPr>
          <p:nvPr/>
        </p:nvSpPr>
        <p:spPr bwMode="gray">
          <a:xfrm>
            <a:off x="4192588" y="28971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black">
          <a:xfrm>
            <a:off x="4572000" y="2717800"/>
            <a:ext cx="1676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>
                <a:latin typeface="Calibri" pitchFamily="34" charset="0"/>
              </a:rPr>
              <a:t>III </a:t>
            </a:r>
            <a:r>
              <a:rPr lang="ru-RU" altLang="ru-RU" b="1">
                <a:latin typeface="Calibri" pitchFamily="34" charset="0"/>
              </a:rPr>
              <a:t>этап</a:t>
            </a:r>
            <a:endParaRPr lang="en-US" altLang="ru-RU" b="1">
              <a:latin typeface="Calibri" pitchFamily="34" charset="0"/>
            </a:endParaRPr>
          </a:p>
        </p:txBody>
      </p:sp>
      <p:sp>
        <p:nvSpPr>
          <p:cNvPr id="5129" name="AutoShape 11"/>
          <p:cNvSpPr>
            <a:spLocks noChangeArrowheads="1"/>
          </p:cNvSpPr>
          <p:nvPr/>
        </p:nvSpPr>
        <p:spPr bwMode="gray">
          <a:xfrm>
            <a:off x="6221413" y="289718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black">
          <a:xfrm>
            <a:off x="6559550" y="2717800"/>
            <a:ext cx="1676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>
                <a:latin typeface="Calibri" pitchFamily="34" charset="0"/>
              </a:rPr>
              <a:t>IV</a:t>
            </a:r>
            <a:r>
              <a:rPr lang="ru-RU" altLang="ru-RU" b="1">
                <a:latin typeface="Calibri" pitchFamily="34" charset="0"/>
              </a:rPr>
              <a:t> этап</a:t>
            </a:r>
            <a:endParaRPr lang="en-US" altLang="ru-RU" b="1">
              <a:latin typeface="Calibri" pitchFamily="34" charset="0"/>
            </a:endParaRPr>
          </a:p>
        </p:txBody>
      </p:sp>
      <p:sp>
        <p:nvSpPr>
          <p:cNvPr id="5131" name="AutoShape 13"/>
          <p:cNvSpPr>
            <a:spLocks noChangeArrowheads="1"/>
          </p:cNvSpPr>
          <p:nvPr/>
        </p:nvSpPr>
        <p:spPr bwMode="ltGray">
          <a:xfrm>
            <a:off x="250825" y="3500438"/>
            <a:ext cx="1114425" cy="1114425"/>
          </a:xfrm>
          <a:prstGeom prst="diamond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>
              <a:rot lat="20999986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32" name="AutoShape 14"/>
          <p:cNvSpPr>
            <a:spLocks noChangeArrowheads="1"/>
          </p:cNvSpPr>
          <p:nvPr/>
        </p:nvSpPr>
        <p:spPr bwMode="gray">
          <a:xfrm>
            <a:off x="1835150" y="3500438"/>
            <a:ext cx="1114425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86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33" name="AutoShape 15"/>
          <p:cNvSpPr>
            <a:spLocks noChangeArrowheads="1"/>
          </p:cNvSpPr>
          <p:nvPr/>
        </p:nvSpPr>
        <p:spPr bwMode="gray">
          <a:xfrm>
            <a:off x="3563938" y="3500438"/>
            <a:ext cx="1114425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86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5134" name="AutoShape 16"/>
          <p:cNvSpPr>
            <a:spLocks noChangeArrowheads="1"/>
          </p:cNvSpPr>
          <p:nvPr/>
        </p:nvSpPr>
        <p:spPr bwMode="gray">
          <a:xfrm>
            <a:off x="5651500" y="3500438"/>
            <a:ext cx="1114425" cy="1114425"/>
          </a:xfrm>
          <a:prstGeom prst="diamond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PerspectiveBottom">
              <a:rot lat="20999986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cxnSp>
        <p:nvCxnSpPr>
          <p:cNvPr id="5135" name="AutoShape 17"/>
          <p:cNvCxnSpPr>
            <a:cxnSpLocks noChangeShapeType="1"/>
            <a:stCxn id="5131" idx="3"/>
            <a:endCxn id="5132" idx="1"/>
          </p:cNvCxnSpPr>
          <p:nvPr/>
        </p:nvCxnSpPr>
        <p:spPr bwMode="gray">
          <a:xfrm>
            <a:off x="1365250" y="4057650"/>
            <a:ext cx="4699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6" name="AutoShape 18"/>
          <p:cNvCxnSpPr>
            <a:cxnSpLocks noChangeShapeType="1"/>
            <a:stCxn id="5132" idx="3"/>
            <a:endCxn id="5133" idx="1"/>
          </p:cNvCxnSpPr>
          <p:nvPr/>
        </p:nvCxnSpPr>
        <p:spPr bwMode="gray">
          <a:xfrm>
            <a:off x="2949575" y="4057650"/>
            <a:ext cx="614363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7" name="AutoShape 19"/>
          <p:cNvCxnSpPr>
            <a:cxnSpLocks noChangeShapeType="1"/>
            <a:stCxn id="5133" idx="3"/>
          </p:cNvCxnSpPr>
          <p:nvPr/>
        </p:nvCxnSpPr>
        <p:spPr bwMode="gray">
          <a:xfrm flipV="1">
            <a:off x="4678363" y="4057650"/>
            <a:ext cx="9017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8" name="Text Box 20"/>
          <p:cNvSpPr txBox="1">
            <a:spLocks noChangeArrowheads="1"/>
          </p:cNvSpPr>
          <p:nvPr/>
        </p:nvSpPr>
        <p:spPr bwMode="gray">
          <a:xfrm>
            <a:off x="323850" y="3860800"/>
            <a:ext cx="8667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600" b="1">
                <a:solidFill>
                  <a:srgbClr val="FFFFFF"/>
                </a:solidFill>
                <a:latin typeface="Calibri" pitchFamily="34" charset="0"/>
              </a:rPr>
              <a:t>200</a:t>
            </a:r>
            <a:r>
              <a:rPr lang="ru-RU" altLang="ru-RU" sz="2600" b="1">
                <a:solidFill>
                  <a:srgbClr val="FFFFFF"/>
                </a:solidFill>
                <a:latin typeface="Calibri" pitchFamily="34" charset="0"/>
              </a:rPr>
              <a:t>7</a:t>
            </a:r>
            <a:endParaRPr lang="en-US" altLang="ru-RU" sz="26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39" name="Text Box 21"/>
          <p:cNvSpPr txBox="1">
            <a:spLocks noChangeArrowheads="1"/>
          </p:cNvSpPr>
          <p:nvPr/>
        </p:nvSpPr>
        <p:spPr bwMode="gray">
          <a:xfrm>
            <a:off x="1908175" y="3860800"/>
            <a:ext cx="8667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600" b="1">
                <a:solidFill>
                  <a:srgbClr val="002060"/>
                </a:solidFill>
                <a:latin typeface="Calibri" pitchFamily="34" charset="0"/>
              </a:rPr>
              <a:t>200</a:t>
            </a: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8</a:t>
            </a:r>
            <a:endParaRPr lang="en-US" altLang="ru-RU" sz="26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140" name="Text Box 22"/>
          <p:cNvSpPr txBox="1">
            <a:spLocks noChangeArrowheads="1"/>
          </p:cNvSpPr>
          <p:nvPr/>
        </p:nvSpPr>
        <p:spPr bwMode="gray">
          <a:xfrm>
            <a:off x="3635375" y="3860800"/>
            <a:ext cx="8667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600" b="1">
                <a:solidFill>
                  <a:srgbClr val="002060"/>
                </a:solidFill>
                <a:latin typeface="Calibri" pitchFamily="34" charset="0"/>
              </a:rPr>
              <a:t>200</a:t>
            </a: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9</a:t>
            </a:r>
            <a:endParaRPr lang="en-US" altLang="ru-RU" sz="26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141" name="Text Box 23"/>
          <p:cNvSpPr txBox="1">
            <a:spLocks noChangeArrowheads="1"/>
          </p:cNvSpPr>
          <p:nvPr/>
        </p:nvSpPr>
        <p:spPr bwMode="gray">
          <a:xfrm>
            <a:off x="5721350" y="3860800"/>
            <a:ext cx="8667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600" b="1">
                <a:solidFill>
                  <a:srgbClr val="002060"/>
                </a:solidFill>
                <a:latin typeface="Calibri" pitchFamily="34" charset="0"/>
              </a:rPr>
              <a:t>20</a:t>
            </a:r>
            <a:r>
              <a:rPr lang="ru-RU" altLang="ru-RU" sz="2600" b="1">
                <a:solidFill>
                  <a:srgbClr val="002060"/>
                </a:solidFill>
                <a:latin typeface="Calibri" pitchFamily="34" charset="0"/>
              </a:rPr>
              <a:t>10</a:t>
            </a:r>
            <a:endParaRPr lang="en-US" altLang="ru-RU" sz="26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142" name="Text Box 24"/>
          <p:cNvSpPr txBox="1">
            <a:spLocks noChangeArrowheads="1"/>
          </p:cNvSpPr>
          <p:nvPr/>
        </p:nvSpPr>
        <p:spPr bwMode="gray">
          <a:xfrm>
            <a:off x="539750" y="4652963"/>
            <a:ext cx="18303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>
                <a:latin typeface="Calibri" pitchFamily="34" charset="0"/>
              </a:rPr>
              <a:t>Изучение литературных источников по исследуемой проблеме</a:t>
            </a:r>
            <a:endParaRPr lang="en-US" altLang="ru-RU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43" name="Text Box 25"/>
          <p:cNvSpPr txBox="1">
            <a:spLocks noChangeArrowheads="1"/>
          </p:cNvSpPr>
          <p:nvPr/>
        </p:nvSpPr>
        <p:spPr bwMode="gray">
          <a:xfrm>
            <a:off x="2392363" y="4684713"/>
            <a:ext cx="21796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>
                <a:latin typeface="Calibri" pitchFamily="34" charset="0"/>
              </a:rPr>
              <a:t>Определение функционального состояния организма детей грудного возраста</a:t>
            </a:r>
            <a:endParaRPr lang="en-US" altLang="ru-RU" sz="2000" b="1">
              <a:latin typeface="Calibri" pitchFamily="34" charset="0"/>
            </a:endParaRPr>
          </a:p>
        </p:txBody>
      </p:sp>
      <p:sp>
        <p:nvSpPr>
          <p:cNvPr id="5144" name="Text Box 26"/>
          <p:cNvSpPr txBox="1">
            <a:spLocks noChangeArrowheads="1"/>
          </p:cNvSpPr>
          <p:nvPr/>
        </p:nvSpPr>
        <p:spPr bwMode="gray">
          <a:xfrm>
            <a:off x="4500563" y="4668838"/>
            <a:ext cx="18192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>
                <a:latin typeface="Calibri" pitchFamily="34" charset="0"/>
              </a:rPr>
              <a:t>Разработка методики комплексной  физической реабилитации</a:t>
            </a:r>
            <a:r>
              <a:rPr lang="ru-RU" altLang="ru-RU" sz="2000">
                <a:latin typeface="Calibri" pitchFamily="34" charset="0"/>
              </a:rPr>
              <a:t> </a:t>
            </a:r>
            <a:endParaRPr lang="en-US" altLang="ru-RU" sz="2000">
              <a:latin typeface="Calibri" pitchFamily="34" charset="0"/>
            </a:endParaRPr>
          </a:p>
        </p:txBody>
      </p:sp>
      <p:sp>
        <p:nvSpPr>
          <p:cNvPr id="5145" name="Text Box 27"/>
          <p:cNvSpPr txBox="1">
            <a:spLocks noChangeArrowheads="1"/>
          </p:cNvSpPr>
          <p:nvPr/>
        </p:nvSpPr>
        <p:spPr bwMode="gray">
          <a:xfrm>
            <a:off x="6372225" y="4652963"/>
            <a:ext cx="19970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>
                <a:latin typeface="Calibri" pitchFamily="34" charset="0"/>
              </a:rPr>
              <a:t>Разработка практических и методических рекомендаций</a:t>
            </a:r>
            <a:endParaRPr lang="en-US" altLang="ru-RU" sz="2000" b="1">
              <a:latin typeface="Calibri" pitchFamily="34" charset="0"/>
            </a:endParaRPr>
          </a:p>
        </p:txBody>
      </p:sp>
      <p:sp>
        <p:nvSpPr>
          <p:cNvPr id="5146" name="Rectangle 28"/>
          <p:cNvSpPr>
            <a:spLocks noChangeArrowheads="1"/>
          </p:cNvSpPr>
          <p:nvPr/>
        </p:nvSpPr>
        <p:spPr bwMode="gray">
          <a:xfrm>
            <a:off x="250825" y="1341438"/>
            <a:ext cx="856932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002060"/>
                </a:solidFill>
                <a:latin typeface="Calibri" pitchFamily="34" charset="0"/>
              </a:rPr>
              <a:t>Исследования проводились на базе БУЗОО «ЦВМР»               и на кафедре МБО ФКиС ФГБОУ ВПО СибГУФК</a:t>
            </a:r>
            <a:endParaRPr lang="en-US" altLang="ru-RU" sz="28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147" name="AutoShape 29"/>
          <p:cNvSpPr>
            <a:spLocks noChangeArrowheads="1"/>
          </p:cNvSpPr>
          <p:nvPr/>
        </p:nvSpPr>
        <p:spPr bwMode="gray">
          <a:xfrm>
            <a:off x="7596188" y="3500438"/>
            <a:ext cx="1114425" cy="1114425"/>
          </a:xfrm>
          <a:prstGeom prst="diamond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>
              <a:rot lat="20999986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 anchor="ctr">
            <a:flatTx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cxnSp>
        <p:nvCxnSpPr>
          <p:cNvPr id="5148" name="AutoShape 30"/>
          <p:cNvCxnSpPr>
            <a:cxnSpLocks noChangeShapeType="1"/>
          </p:cNvCxnSpPr>
          <p:nvPr/>
        </p:nvCxnSpPr>
        <p:spPr bwMode="gray">
          <a:xfrm>
            <a:off x="6800850" y="4076700"/>
            <a:ext cx="795338" cy="1270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9" name="Text Box 31"/>
          <p:cNvSpPr txBox="1">
            <a:spLocks noChangeArrowheads="1"/>
          </p:cNvSpPr>
          <p:nvPr/>
        </p:nvSpPr>
        <p:spPr bwMode="gray">
          <a:xfrm>
            <a:off x="7810500" y="3860800"/>
            <a:ext cx="8667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600" b="1">
                <a:solidFill>
                  <a:srgbClr val="FFFFFF"/>
                </a:solidFill>
                <a:latin typeface="Calibri" pitchFamily="34" charset="0"/>
              </a:rPr>
              <a:t>20</a:t>
            </a:r>
            <a:r>
              <a:rPr lang="ru-RU" altLang="ru-RU" sz="2600" b="1">
                <a:solidFill>
                  <a:srgbClr val="FFFFFF"/>
                </a:solidFill>
                <a:latin typeface="Calibri" pitchFamily="34" charset="0"/>
              </a:rPr>
              <a:t>11</a:t>
            </a:r>
            <a:endParaRPr lang="en-US" altLang="ru-RU" sz="26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50" name="Text Box 7"/>
          <p:cNvSpPr txBox="1">
            <a:spLocks noChangeArrowheads="1"/>
          </p:cNvSpPr>
          <p:nvPr/>
        </p:nvSpPr>
        <p:spPr bwMode="black">
          <a:xfrm>
            <a:off x="879475" y="2708275"/>
            <a:ext cx="1676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>
                <a:latin typeface="Calibri" pitchFamily="34" charset="0"/>
              </a:rPr>
              <a:t>I </a:t>
            </a:r>
            <a:r>
              <a:rPr lang="ru-RU" altLang="ru-RU" b="1">
                <a:latin typeface="Calibri" pitchFamily="34" charset="0"/>
              </a:rPr>
              <a:t>этап</a:t>
            </a:r>
            <a:endParaRPr lang="en-US" alt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7"/>
          <p:cNvGrpSpPr/>
          <p:nvPr/>
        </p:nvGrpSpPr>
        <p:grpSpPr>
          <a:xfrm>
            <a:off x="880039" y="1511688"/>
            <a:ext cx="2301314" cy="2006476"/>
            <a:chOff x="6215868" y="1539288"/>
            <a:chExt cx="2301314" cy="20064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AutoShape 42"/>
            <p:cNvSpPr>
              <a:spLocks noChangeArrowheads="1"/>
            </p:cNvSpPr>
            <p:nvPr/>
          </p:nvSpPr>
          <p:spPr bwMode="gray">
            <a:xfrm>
              <a:off x="6215868" y="1539288"/>
              <a:ext cx="2301314" cy="2006476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gray">
            <a:xfrm>
              <a:off x="6360395" y="1669060"/>
              <a:ext cx="1145098" cy="100323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softEdge rad="63500"/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Группа 24"/>
          <p:cNvGrpSpPr/>
          <p:nvPr/>
        </p:nvGrpSpPr>
        <p:grpSpPr>
          <a:xfrm>
            <a:off x="3494856" y="1511688"/>
            <a:ext cx="2301314" cy="2006476"/>
            <a:chOff x="6215868" y="1539288"/>
            <a:chExt cx="2301314" cy="20064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AutoShape 42"/>
            <p:cNvSpPr>
              <a:spLocks noChangeArrowheads="1"/>
            </p:cNvSpPr>
            <p:nvPr/>
          </p:nvSpPr>
          <p:spPr bwMode="gray">
            <a:xfrm>
              <a:off x="6215868" y="1539288"/>
              <a:ext cx="2301314" cy="2006476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Freeform 43"/>
            <p:cNvSpPr>
              <a:spLocks/>
            </p:cNvSpPr>
            <p:nvPr/>
          </p:nvSpPr>
          <p:spPr bwMode="gray">
            <a:xfrm>
              <a:off x="6360395" y="1669060"/>
              <a:ext cx="1145098" cy="100323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softEdge rad="63500"/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4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B91BF2B-4036-4A05-9054-EA71146A1275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6149" name="Freeform 3"/>
          <p:cNvSpPr>
            <a:spLocks/>
          </p:cNvSpPr>
          <p:nvPr/>
        </p:nvSpPr>
        <p:spPr bwMode="gray">
          <a:xfrm>
            <a:off x="2339975" y="35734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Freeform 4"/>
          <p:cNvSpPr>
            <a:spLocks/>
          </p:cNvSpPr>
          <p:nvPr/>
        </p:nvSpPr>
        <p:spPr bwMode="gray">
          <a:xfrm>
            <a:off x="4256088" y="3505200"/>
            <a:ext cx="366712" cy="156210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Freeform 5"/>
          <p:cNvSpPr>
            <a:spLocks/>
          </p:cNvSpPr>
          <p:nvPr/>
        </p:nvSpPr>
        <p:spPr bwMode="gray">
          <a:xfrm flipH="1">
            <a:off x="4656138" y="3570288"/>
            <a:ext cx="1900237" cy="1376362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Rectangle 18"/>
          <p:cNvSpPr>
            <a:spLocks noChangeArrowheads="1"/>
          </p:cNvSpPr>
          <p:nvPr/>
        </p:nvSpPr>
        <p:spPr bwMode="black">
          <a:xfrm>
            <a:off x="179388" y="596900"/>
            <a:ext cx="8782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000" b="1" u="sng">
                <a:solidFill>
                  <a:srgbClr val="002060"/>
                </a:solidFill>
                <a:latin typeface="Calibri" pitchFamily="34" charset="0"/>
              </a:rPr>
              <a:t>КОЛИЧЕСТВЕННЫЙ СОСТАВ ИССЛЕДУЕМЫХ ДЕТЕЙ</a:t>
            </a:r>
            <a:endParaRPr lang="en-US" altLang="ru-RU" sz="3000" b="1" u="sng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153" name="AutoShape 19"/>
          <p:cNvSpPr>
            <a:spLocks noChangeArrowheads="1"/>
          </p:cNvSpPr>
          <p:nvPr/>
        </p:nvSpPr>
        <p:spPr bwMode="ltGray">
          <a:xfrm>
            <a:off x="1325563" y="5157788"/>
            <a:ext cx="6238875" cy="13255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algn="ctr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6154" name="Rectangle 20"/>
          <p:cNvSpPr>
            <a:spLocks noChangeArrowheads="1"/>
          </p:cNvSpPr>
          <p:nvPr/>
        </p:nvSpPr>
        <p:spPr bwMode="auto">
          <a:xfrm>
            <a:off x="1589088" y="5283200"/>
            <a:ext cx="5808662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D7181F"/>
              </a:buClr>
              <a:buSzTx/>
              <a:buFont typeface="Wingdings" pitchFamily="2" charset="2"/>
              <a:buNone/>
            </a:pPr>
            <a:r>
              <a:rPr lang="ru-RU" altLang="ru-RU" sz="3400" b="1">
                <a:solidFill>
                  <a:srgbClr val="008000"/>
                </a:solidFill>
                <a:latin typeface="Calibri" pitchFamily="34" charset="0"/>
              </a:rPr>
              <a:t>Общее количество детей</a:t>
            </a:r>
          </a:p>
          <a:p>
            <a:pPr algn="ctr">
              <a:spcBef>
                <a:spcPct val="0"/>
              </a:spcBef>
              <a:buClr>
                <a:srgbClr val="D7181F"/>
              </a:buClr>
              <a:buSzTx/>
              <a:buFont typeface="Wingdings" pitchFamily="2" charset="2"/>
              <a:buNone/>
            </a:pPr>
            <a:r>
              <a:rPr lang="ru-RU" altLang="ru-RU" sz="3400" b="1">
                <a:solidFill>
                  <a:srgbClr val="008000"/>
                </a:solidFill>
                <a:latin typeface="Calibri" pitchFamily="34" charset="0"/>
              </a:rPr>
              <a:t>135</a:t>
            </a:r>
            <a:r>
              <a:rPr lang="ru-RU" altLang="ru-RU" sz="3400" b="1">
                <a:latin typeface="Calibri" pitchFamily="34" charset="0"/>
              </a:rPr>
              <a:t> </a:t>
            </a:r>
            <a:endParaRPr lang="en-US" altLang="ru-RU" sz="3400" b="1">
              <a:latin typeface="Calibri" pitchFamily="34" charset="0"/>
            </a:endParaRPr>
          </a:p>
        </p:txBody>
      </p:sp>
      <p:sp>
        <p:nvSpPr>
          <p:cNvPr id="94236" name="Rectangle 28"/>
          <p:cNvSpPr>
            <a:spLocks noChangeArrowheads="1"/>
          </p:cNvSpPr>
          <p:nvPr/>
        </p:nvSpPr>
        <p:spPr bwMode="auto">
          <a:xfrm>
            <a:off x="755650" y="1628775"/>
            <a:ext cx="24479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1-2 месяца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(45 детей)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30 детей с </a:t>
            </a:r>
            <a:r>
              <a:rPr lang="ru-RU" sz="2200" b="1" dirty="0" err="1">
                <a:latin typeface="Calibri" panose="020F0502020204030204" pitchFamily="34" charset="0"/>
              </a:rPr>
              <a:t>ППЦНС</a:t>
            </a:r>
            <a:endParaRPr lang="ru-RU" sz="2200" b="1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15 здоровых детей</a:t>
            </a:r>
          </a:p>
          <a:p>
            <a:pPr algn="ctr">
              <a:defRPr/>
            </a:pPr>
            <a:endParaRPr lang="ru-RU" sz="2200" b="1" dirty="0">
              <a:latin typeface="Calibri" panose="020F0502020204030204" pitchFamily="34" charset="0"/>
            </a:endParaRPr>
          </a:p>
        </p:txBody>
      </p:sp>
      <p:sp>
        <p:nvSpPr>
          <p:cNvPr id="94247" name="Rectangle 39"/>
          <p:cNvSpPr>
            <a:spLocks noChangeArrowheads="1"/>
          </p:cNvSpPr>
          <p:nvPr/>
        </p:nvSpPr>
        <p:spPr bwMode="auto">
          <a:xfrm>
            <a:off x="3348038" y="1593850"/>
            <a:ext cx="2519362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3-4 месяца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(45 детей)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 30 детей с </a:t>
            </a:r>
            <a:r>
              <a:rPr lang="ru-RU" sz="2200" b="1" dirty="0" err="1">
                <a:latin typeface="Calibri" panose="020F0502020204030204" pitchFamily="34" charset="0"/>
              </a:rPr>
              <a:t>ППЦНС</a:t>
            </a:r>
            <a:endParaRPr lang="ru-RU" sz="2200" b="1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 15 здоровых детей</a:t>
            </a:r>
          </a:p>
          <a:p>
            <a:pPr algn="ctr">
              <a:defRPr/>
            </a:pPr>
            <a:endParaRPr lang="ru-RU" sz="2200" b="1" dirty="0">
              <a:latin typeface="Calibri" panose="020F0502020204030204" pitchFamily="34" charset="0"/>
            </a:endParaRPr>
          </a:p>
        </p:txBody>
      </p:sp>
      <p:grpSp>
        <p:nvGrpSpPr>
          <p:cNvPr id="4" name="Группа 1"/>
          <p:cNvGrpSpPr/>
          <p:nvPr/>
        </p:nvGrpSpPr>
        <p:grpSpPr>
          <a:xfrm>
            <a:off x="6215868" y="1539288"/>
            <a:ext cx="2301314" cy="2006476"/>
            <a:chOff x="6215868" y="1539288"/>
            <a:chExt cx="2301314" cy="20064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4250" name="AutoShape 42"/>
            <p:cNvSpPr>
              <a:spLocks noChangeArrowheads="1"/>
            </p:cNvSpPr>
            <p:nvPr/>
          </p:nvSpPr>
          <p:spPr bwMode="gray">
            <a:xfrm>
              <a:off x="6215868" y="1539288"/>
              <a:ext cx="2301314" cy="2006476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4251" name="Freeform 43"/>
            <p:cNvSpPr>
              <a:spLocks/>
            </p:cNvSpPr>
            <p:nvPr/>
          </p:nvSpPr>
          <p:spPr bwMode="gray">
            <a:xfrm>
              <a:off x="6360395" y="1669060"/>
              <a:ext cx="1145098" cy="100323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softEdge rad="63500"/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4252" name="Rectangle 44"/>
          <p:cNvSpPr>
            <a:spLocks noChangeArrowheads="1"/>
          </p:cNvSpPr>
          <p:nvPr/>
        </p:nvSpPr>
        <p:spPr bwMode="auto">
          <a:xfrm>
            <a:off x="6216650" y="1628775"/>
            <a:ext cx="2387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5-6 месяцев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(45 детей)</a:t>
            </a: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30 детей с </a:t>
            </a:r>
            <a:r>
              <a:rPr lang="ru-RU" sz="2200" b="1" dirty="0" err="1">
                <a:latin typeface="Calibri" panose="020F0502020204030204" pitchFamily="34" charset="0"/>
              </a:rPr>
              <a:t>ППЦНС</a:t>
            </a:r>
            <a:endParaRPr lang="ru-RU" sz="2200" b="1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ru-RU" sz="2200" b="1" dirty="0">
                <a:latin typeface="Calibri" panose="020F0502020204030204" pitchFamily="34" charset="0"/>
              </a:rPr>
              <a:t>15 здоровых детей</a:t>
            </a:r>
          </a:p>
          <a:p>
            <a:pPr algn="ctr">
              <a:defRPr/>
            </a:pPr>
            <a:endParaRPr lang="ru-RU" sz="22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1950"/>
            <a:ext cx="8686800" cy="1371600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sz="30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Методика комплексной физической реабилитации</a:t>
            </a:r>
            <a:endParaRPr lang="en-US" sz="3000" b="1" u="sng" kern="1200" cap="all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171" name="AutoShape 6"/>
          <p:cNvSpPr>
            <a:spLocks noChangeArrowheads="1"/>
          </p:cNvSpPr>
          <p:nvPr/>
        </p:nvSpPr>
        <p:spPr bwMode="gray">
          <a:xfrm rot="308465">
            <a:off x="6870700" y="2679700"/>
            <a:ext cx="1590675" cy="1701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597" y="10926"/>
                </a:moveTo>
                <a:cubicBezTo>
                  <a:pt x="18598" y="10884"/>
                  <a:pt x="18599" y="10842"/>
                  <a:pt x="18599" y="10800"/>
                </a:cubicBezTo>
                <a:cubicBezTo>
                  <a:pt x="18599" y="6497"/>
                  <a:pt x="15115" y="3008"/>
                  <a:pt x="10813" y="3001"/>
                </a:cubicBezTo>
                <a:lnTo>
                  <a:pt x="10818" y="0"/>
                </a:lnTo>
                <a:cubicBezTo>
                  <a:pt x="16775" y="10"/>
                  <a:pt x="21600" y="4842"/>
                  <a:pt x="21600" y="10800"/>
                </a:cubicBezTo>
                <a:cubicBezTo>
                  <a:pt x="21600" y="10858"/>
                  <a:pt x="21599" y="10917"/>
                  <a:pt x="21598" y="10975"/>
                </a:cubicBezTo>
                <a:lnTo>
                  <a:pt x="24298" y="11019"/>
                </a:lnTo>
                <a:lnTo>
                  <a:pt x="20030" y="15151"/>
                </a:lnTo>
                <a:lnTo>
                  <a:pt x="15898" y="10883"/>
                </a:lnTo>
                <a:lnTo>
                  <a:pt x="18597" y="1092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tx1">
                  <a:alpha val="78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ltGray">
          <a:xfrm>
            <a:off x="6284913" y="2046288"/>
            <a:ext cx="1552575" cy="1570037"/>
          </a:xfrm>
          <a:prstGeom prst="ellipse">
            <a:avLst/>
          </a:prstGeom>
          <a:gradFill rotWithShape="0">
            <a:gsLst>
              <a:gs pos="0">
                <a:srgbClr val="000096"/>
              </a:gs>
              <a:gs pos="50000">
                <a:schemeClr val="accent1">
                  <a:lumMod val="50000"/>
                </a:schemeClr>
              </a:gs>
              <a:gs pos="100000">
                <a:schemeClr val="accent2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73" name="AutoShape 9"/>
          <p:cNvSpPr>
            <a:spLocks noChangeArrowheads="1"/>
          </p:cNvSpPr>
          <p:nvPr/>
        </p:nvSpPr>
        <p:spPr bwMode="gray">
          <a:xfrm rot="7527986">
            <a:off x="6196806" y="4101307"/>
            <a:ext cx="1589087" cy="1701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597" y="10926"/>
                </a:moveTo>
                <a:cubicBezTo>
                  <a:pt x="18598" y="10884"/>
                  <a:pt x="18599" y="10842"/>
                  <a:pt x="18599" y="10800"/>
                </a:cubicBezTo>
                <a:cubicBezTo>
                  <a:pt x="18599" y="6497"/>
                  <a:pt x="15115" y="3008"/>
                  <a:pt x="10813" y="3001"/>
                </a:cubicBezTo>
                <a:lnTo>
                  <a:pt x="10818" y="0"/>
                </a:lnTo>
                <a:cubicBezTo>
                  <a:pt x="16775" y="10"/>
                  <a:pt x="21600" y="4842"/>
                  <a:pt x="21600" y="10800"/>
                </a:cubicBezTo>
                <a:cubicBezTo>
                  <a:pt x="21600" y="10858"/>
                  <a:pt x="21599" y="10917"/>
                  <a:pt x="21598" y="10975"/>
                </a:cubicBezTo>
                <a:lnTo>
                  <a:pt x="24298" y="11019"/>
                </a:lnTo>
                <a:lnTo>
                  <a:pt x="20030" y="15151"/>
                </a:lnTo>
                <a:lnTo>
                  <a:pt x="15898" y="10883"/>
                </a:lnTo>
                <a:lnTo>
                  <a:pt x="18597" y="1092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tx1">
                  <a:alpha val="78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10"/>
          <p:cNvSpPr>
            <a:spLocks noChangeArrowheads="1"/>
          </p:cNvSpPr>
          <p:nvPr/>
        </p:nvSpPr>
        <p:spPr bwMode="gray">
          <a:xfrm rot="-4072003">
            <a:off x="6008688" y="3622675"/>
            <a:ext cx="1589088" cy="1703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597" y="10926"/>
                </a:moveTo>
                <a:cubicBezTo>
                  <a:pt x="18598" y="10884"/>
                  <a:pt x="18599" y="10842"/>
                  <a:pt x="18599" y="10800"/>
                </a:cubicBezTo>
                <a:cubicBezTo>
                  <a:pt x="18599" y="6497"/>
                  <a:pt x="15115" y="3008"/>
                  <a:pt x="10813" y="3001"/>
                </a:cubicBezTo>
                <a:lnTo>
                  <a:pt x="10818" y="0"/>
                </a:lnTo>
                <a:cubicBezTo>
                  <a:pt x="16775" y="10"/>
                  <a:pt x="21600" y="4842"/>
                  <a:pt x="21600" y="10800"/>
                </a:cubicBezTo>
                <a:cubicBezTo>
                  <a:pt x="21600" y="10858"/>
                  <a:pt x="21599" y="10917"/>
                  <a:pt x="21598" y="10975"/>
                </a:cubicBezTo>
                <a:lnTo>
                  <a:pt x="24298" y="11019"/>
                </a:lnTo>
                <a:lnTo>
                  <a:pt x="20030" y="15151"/>
                </a:lnTo>
                <a:lnTo>
                  <a:pt x="15898" y="10883"/>
                </a:lnTo>
                <a:lnTo>
                  <a:pt x="18597" y="1092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tx1">
                  <a:alpha val="78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175" name="Group 12"/>
          <p:cNvGrpSpPr>
            <a:grpSpLocks/>
          </p:cNvGrpSpPr>
          <p:nvPr/>
        </p:nvGrpSpPr>
        <p:grpSpPr bwMode="auto">
          <a:xfrm rot="10082854">
            <a:off x="6130925" y="2979738"/>
            <a:ext cx="1409700" cy="360362"/>
            <a:chOff x="2598" y="1026"/>
            <a:chExt cx="957" cy="242"/>
          </a:xfrm>
        </p:grpSpPr>
        <p:grpSp>
          <p:nvGrpSpPr>
            <p:cNvPr id="7309" name="Group 13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321" name="Group 1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327" name="AutoShape 1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8" name="AutoShape 1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9" name="AutoShape 1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30" name="AutoShape 1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322" name="Group 1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323" name="AutoShape 2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4" name="AutoShape 2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5" name="AutoShape 2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6" name="AutoShape 2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310" name="Group 24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311" name="Group 2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317" name="AutoShape 2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18" name="AutoShape 2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19" name="AutoShape 2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20" name="AutoShape 2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312" name="Group 3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313" name="AutoShape 3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14" name="AutoShape 3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15" name="AutoShape 3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16" name="AutoShape 3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7176" name="Group 81"/>
          <p:cNvGrpSpPr>
            <a:grpSpLocks/>
          </p:cNvGrpSpPr>
          <p:nvPr/>
        </p:nvGrpSpPr>
        <p:grpSpPr bwMode="auto">
          <a:xfrm>
            <a:off x="6675438" y="2166938"/>
            <a:ext cx="1409700" cy="360362"/>
            <a:chOff x="2598" y="1026"/>
            <a:chExt cx="957" cy="242"/>
          </a:xfrm>
        </p:grpSpPr>
        <p:grpSp>
          <p:nvGrpSpPr>
            <p:cNvPr id="7287" name="Group 82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299" name="Group 8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305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6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7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8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300" name="Group 8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301" name="AutoShape 8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2" name="AutoShape 9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3" name="AutoShape 9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304" name="AutoShape 9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288" name="Group 93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289" name="Group 9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95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6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7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8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90" name="Group 9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91" name="AutoShape 10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2" name="AutoShape 10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3" name="AutoShape 10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94" name="AutoShape 10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7177" name="Rectangle 183"/>
          <p:cNvSpPr>
            <a:spLocks noChangeArrowheads="1"/>
          </p:cNvSpPr>
          <p:nvPr/>
        </p:nvSpPr>
        <p:spPr bwMode="gray">
          <a:xfrm>
            <a:off x="6302375" y="2420938"/>
            <a:ext cx="1470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Тестиро-вание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8" name="Rectangle 187"/>
          <p:cNvSpPr>
            <a:spLocks noChangeArrowheads="1"/>
          </p:cNvSpPr>
          <p:nvPr/>
        </p:nvSpPr>
        <p:spPr bwMode="auto">
          <a:xfrm>
            <a:off x="174625" y="1527175"/>
            <a:ext cx="3822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7179" name="Rectangle 3"/>
          <p:cNvSpPr>
            <a:spLocks noChangeArrowheads="1"/>
          </p:cNvSpPr>
          <p:nvPr/>
        </p:nvSpPr>
        <p:spPr bwMode="gray">
          <a:xfrm>
            <a:off x="1254125" y="1654175"/>
            <a:ext cx="3857625" cy="1604963"/>
          </a:xfrm>
          <a:prstGeom prst="rect">
            <a:avLst/>
          </a:prstGeom>
          <a:solidFill>
            <a:srgbClr val="CCE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7180" name="Rectangle 4"/>
          <p:cNvSpPr>
            <a:spLocks noChangeArrowheads="1"/>
          </p:cNvSpPr>
          <p:nvPr/>
        </p:nvSpPr>
        <p:spPr bwMode="gray">
          <a:xfrm>
            <a:off x="1263650" y="3371850"/>
            <a:ext cx="3857625" cy="1604963"/>
          </a:xfrm>
          <a:prstGeom prst="rect">
            <a:avLst/>
          </a:prstGeom>
          <a:solidFill>
            <a:srgbClr val="CCE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7181" name="Rectangle 5"/>
          <p:cNvSpPr>
            <a:spLocks noChangeArrowheads="1"/>
          </p:cNvSpPr>
          <p:nvPr/>
        </p:nvSpPr>
        <p:spPr bwMode="gray">
          <a:xfrm>
            <a:off x="1254125" y="4991100"/>
            <a:ext cx="3857625" cy="1606550"/>
          </a:xfrm>
          <a:prstGeom prst="rect">
            <a:avLst/>
          </a:prstGeom>
          <a:solidFill>
            <a:srgbClr val="CCE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7186" name="Rectangle 174"/>
          <p:cNvSpPr>
            <a:spLocks noChangeArrowheads="1"/>
          </p:cNvSpPr>
          <p:nvPr/>
        </p:nvSpPr>
        <p:spPr bwMode="ltGray">
          <a:xfrm>
            <a:off x="157163" y="1654175"/>
            <a:ext cx="1344612" cy="16049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187" name="Rectangle 175"/>
          <p:cNvSpPr>
            <a:spLocks noChangeArrowheads="1"/>
          </p:cNvSpPr>
          <p:nvPr/>
        </p:nvSpPr>
        <p:spPr bwMode="gray">
          <a:xfrm>
            <a:off x="157163" y="3316288"/>
            <a:ext cx="1344612" cy="160496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188" name="Rectangle 176"/>
          <p:cNvSpPr>
            <a:spLocks noChangeArrowheads="1"/>
          </p:cNvSpPr>
          <p:nvPr/>
        </p:nvSpPr>
        <p:spPr bwMode="gray">
          <a:xfrm>
            <a:off x="157163" y="4991100"/>
            <a:ext cx="1344612" cy="160655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185" name="Rectangle 177"/>
          <p:cNvSpPr>
            <a:spLocks noChangeArrowheads="1"/>
          </p:cNvSpPr>
          <p:nvPr/>
        </p:nvSpPr>
        <p:spPr bwMode="white">
          <a:xfrm>
            <a:off x="179388" y="1989138"/>
            <a:ext cx="1128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Тестиро-вание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Rectangle 178"/>
          <p:cNvSpPr>
            <a:spLocks noChangeArrowheads="1"/>
          </p:cNvSpPr>
          <p:nvPr/>
        </p:nvSpPr>
        <p:spPr bwMode="white">
          <a:xfrm>
            <a:off x="79375" y="3429000"/>
            <a:ext cx="1422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Физичес-кая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реабили-тация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Rectangle 179"/>
          <p:cNvSpPr>
            <a:spLocks noChangeArrowheads="1"/>
          </p:cNvSpPr>
          <p:nvPr/>
        </p:nvSpPr>
        <p:spPr bwMode="white">
          <a:xfrm>
            <a:off x="79375" y="5138738"/>
            <a:ext cx="15081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Повторное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тестиро-вание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420" name="Rectangle 180"/>
          <p:cNvSpPr>
            <a:spLocks noChangeArrowheads="1"/>
          </p:cNvSpPr>
          <p:nvPr/>
        </p:nvSpPr>
        <p:spPr bwMode="auto">
          <a:xfrm>
            <a:off x="1543050" y="1935163"/>
            <a:ext cx="3749675" cy="106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Качество основных движений</a:t>
            </a:r>
          </a:p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Тилт-тест</a:t>
            </a:r>
            <a:endParaRPr lang="ru-RU" sz="21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Тепловизионная</a:t>
            </a: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диагностика</a:t>
            </a:r>
            <a:endParaRPr lang="en-US" sz="21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421" name="Rectangle 181"/>
          <p:cNvSpPr>
            <a:spLocks noChangeArrowheads="1"/>
          </p:cNvSpPr>
          <p:nvPr/>
        </p:nvSpPr>
        <p:spPr bwMode="auto">
          <a:xfrm>
            <a:off x="1563688" y="3284538"/>
            <a:ext cx="3368675" cy="1708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Антигравитационная</a:t>
            </a: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гимнастика</a:t>
            </a:r>
          </a:p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Релаксирующий</a:t>
            </a: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соединительнотканный массаж</a:t>
            </a:r>
            <a:endParaRPr lang="en-US" sz="21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8" name="Rectangle 180"/>
          <p:cNvSpPr>
            <a:spLocks noChangeArrowheads="1"/>
          </p:cNvSpPr>
          <p:nvPr/>
        </p:nvSpPr>
        <p:spPr bwMode="auto">
          <a:xfrm>
            <a:off x="1501775" y="5248275"/>
            <a:ext cx="3697288" cy="1060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Качество основных движений</a:t>
            </a:r>
          </a:p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Тилт-тест</a:t>
            </a:r>
            <a:endParaRPr lang="ru-RU" sz="21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ru-RU" sz="2100" b="1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Тепловизионная</a:t>
            </a:r>
            <a:r>
              <a:rPr lang="ru-RU" sz="2100" b="1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диагностика</a:t>
            </a:r>
            <a:endParaRPr lang="en-US" sz="2100" b="1" dirty="0">
              <a:solidFill>
                <a:schemeClr val="accent5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4" name="Oval 7"/>
          <p:cNvSpPr>
            <a:spLocks noChangeArrowheads="1"/>
          </p:cNvSpPr>
          <p:nvPr/>
        </p:nvSpPr>
        <p:spPr bwMode="ltGray">
          <a:xfrm>
            <a:off x="7472363" y="4079875"/>
            <a:ext cx="1552575" cy="1570038"/>
          </a:xfrm>
          <a:prstGeom prst="ellipse">
            <a:avLst/>
          </a:prstGeom>
          <a:gradFill rotWithShape="0">
            <a:gsLst>
              <a:gs pos="0">
                <a:srgbClr val="000096"/>
              </a:gs>
              <a:gs pos="50000">
                <a:schemeClr val="accent1">
                  <a:lumMod val="50000"/>
                </a:schemeClr>
              </a:gs>
              <a:gs pos="100000">
                <a:schemeClr val="accent2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192" name="Group 12"/>
          <p:cNvGrpSpPr>
            <a:grpSpLocks/>
          </p:cNvGrpSpPr>
          <p:nvPr/>
        </p:nvGrpSpPr>
        <p:grpSpPr bwMode="auto">
          <a:xfrm rot="10082854">
            <a:off x="7318375" y="5011738"/>
            <a:ext cx="1409700" cy="361950"/>
            <a:chOff x="2598" y="1026"/>
            <a:chExt cx="957" cy="242"/>
          </a:xfrm>
        </p:grpSpPr>
        <p:grpSp>
          <p:nvGrpSpPr>
            <p:cNvPr id="7265" name="Group 13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277" name="Group 1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83" name="AutoShape 1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4" name="AutoShape 1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5" name="AutoShape 1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6" name="AutoShape 1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78" name="Group 1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79" name="AutoShape 2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0" name="AutoShape 2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1" name="AutoShape 2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82" name="AutoShape 2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266" name="Group 24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267" name="Group 2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73" name="AutoShape 2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4" name="AutoShape 2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5" name="AutoShape 2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6" name="AutoShape 2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68" name="Group 3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69" name="AutoShape 3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0" name="AutoShape 3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1" name="AutoShape 3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72" name="AutoShape 3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7193" name="Group 81"/>
          <p:cNvGrpSpPr>
            <a:grpSpLocks/>
          </p:cNvGrpSpPr>
          <p:nvPr/>
        </p:nvGrpSpPr>
        <p:grpSpPr bwMode="auto">
          <a:xfrm>
            <a:off x="7862888" y="4200525"/>
            <a:ext cx="1409700" cy="360363"/>
            <a:chOff x="2598" y="1026"/>
            <a:chExt cx="957" cy="242"/>
          </a:xfrm>
        </p:grpSpPr>
        <p:grpSp>
          <p:nvGrpSpPr>
            <p:cNvPr id="7243" name="Group 82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255" name="Group 8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61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62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63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64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56" name="Group 8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57" name="AutoShape 8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8" name="AutoShape 9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9" name="AutoShape 9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60" name="AutoShape 9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244" name="Group 93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245" name="Group 9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51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2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3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4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46" name="Group 9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47" name="AutoShape 10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48" name="AutoShape 10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49" name="AutoShape 10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50" name="AutoShape 10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7194" name="Rectangle 185"/>
          <p:cNvSpPr>
            <a:spLocks noChangeArrowheads="1"/>
          </p:cNvSpPr>
          <p:nvPr/>
        </p:nvSpPr>
        <p:spPr bwMode="gray">
          <a:xfrm>
            <a:off x="7472363" y="4365625"/>
            <a:ext cx="1522412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Физическая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реабили-тация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42" name="Oval 7"/>
          <p:cNvSpPr>
            <a:spLocks noChangeArrowheads="1"/>
          </p:cNvSpPr>
          <p:nvPr/>
        </p:nvSpPr>
        <p:spPr bwMode="ltGray">
          <a:xfrm>
            <a:off x="5149850" y="3805238"/>
            <a:ext cx="1552575" cy="1571625"/>
          </a:xfrm>
          <a:prstGeom prst="ellipse">
            <a:avLst/>
          </a:prstGeom>
          <a:gradFill rotWithShape="0">
            <a:gsLst>
              <a:gs pos="0">
                <a:srgbClr val="000096"/>
              </a:gs>
              <a:gs pos="50000">
                <a:schemeClr val="accent1">
                  <a:lumMod val="50000"/>
                </a:schemeClr>
              </a:gs>
              <a:gs pos="100000">
                <a:schemeClr val="accent2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solidFill>
              <a:srgbClr val="EAEAE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7196" name="Group 12"/>
          <p:cNvGrpSpPr>
            <a:grpSpLocks/>
          </p:cNvGrpSpPr>
          <p:nvPr/>
        </p:nvGrpSpPr>
        <p:grpSpPr bwMode="auto">
          <a:xfrm rot="10082854">
            <a:off x="4995863" y="4738688"/>
            <a:ext cx="1409700" cy="360362"/>
            <a:chOff x="2598" y="1026"/>
            <a:chExt cx="957" cy="242"/>
          </a:xfrm>
        </p:grpSpPr>
        <p:grpSp>
          <p:nvGrpSpPr>
            <p:cNvPr id="7221" name="Group 13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233" name="Group 1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39" name="AutoShape 1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40" name="AutoShape 1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41" name="AutoShape 1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42" name="AutoShape 1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34" name="Group 1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35" name="AutoShape 2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6" name="AutoShape 2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7" name="AutoShape 2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8" name="AutoShape 2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222" name="Group 24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223" name="Group 2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29" name="AutoShape 2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0" name="AutoShape 2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1" name="AutoShape 2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32" name="AutoShape 2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24" name="Group 3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25" name="AutoShape 3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26" name="AutoShape 3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27" name="AutoShape 3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28" name="AutoShape 3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7197" name="Group 81"/>
          <p:cNvGrpSpPr>
            <a:grpSpLocks/>
          </p:cNvGrpSpPr>
          <p:nvPr/>
        </p:nvGrpSpPr>
        <p:grpSpPr bwMode="auto">
          <a:xfrm>
            <a:off x="5540375" y="3925888"/>
            <a:ext cx="1408113" cy="361950"/>
            <a:chOff x="2598" y="1026"/>
            <a:chExt cx="957" cy="242"/>
          </a:xfrm>
        </p:grpSpPr>
        <p:grpSp>
          <p:nvGrpSpPr>
            <p:cNvPr id="7199" name="Group 82"/>
            <p:cNvGrpSpPr>
              <a:grpSpLocks/>
            </p:cNvGrpSpPr>
            <p:nvPr/>
          </p:nvGrpSpPr>
          <p:grpSpPr bwMode="auto">
            <a:xfrm rot="-9970459" flipH="1" flipV="1">
              <a:off x="2598" y="1026"/>
              <a:ext cx="957" cy="242"/>
              <a:chOff x="2532" y="1051"/>
              <a:chExt cx="893" cy="246"/>
            </a:xfrm>
          </p:grpSpPr>
          <p:grpSp>
            <p:nvGrpSpPr>
              <p:cNvPr id="7211" name="Group 8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17" name="AutoShape 8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8" name="AutoShape 8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9" name="AutoShape 8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20" name="AutoShape 8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12" name="Group 8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13" name="AutoShape 8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4" name="AutoShape 9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5" name="AutoShape 9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6" name="AutoShape 9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7200" name="Group 93"/>
            <p:cNvGrpSpPr>
              <a:grpSpLocks/>
            </p:cNvGrpSpPr>
            <p:nvPr/>
          </p:nvGrpSpPr>
          <p:grpSpPr bwMode="auto">
            <a:xfrm rot="-9970459" flipH="1" flipV="1">
              <a:off x="2688" y="1056"/>
              <a:ext cx="784" cy="198"/>
              <a:chOff x="2532" y="1051"/>
              <a:chExt cx="893" cy="246"/>
            </a:xfrm>
          </p:grpSpPr>
          <p:grpSp>
            <p:nvGrpSpPr>
              <p:cNvPr id="7201" name="Group 9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207" name="AutoShape 9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08" name="AutoShape 9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09" name="AutoShape 9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10" name="AutoShape 9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202" name="Group 9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203" name="AutoShape 10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04" name="AutoShape 10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05" name="AutoShape 10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  <p:sp>
              <p:nvSpPr>
                <p:cNvPr id="7206" name="AutoShape 10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75000"/>
                    <a:buFont typeface="Wingdings" pitchFamily="2" charset="2"/>
                    <a:buChar char="n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80000"/>
                    <a:buFont typeface="Wingdings" pitchFamily="2" charset="2"/>
                    <a:buChar char="¨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¨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2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lang="ru-RU" altLang="ru-RU" sz="140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7198" name="Rectangle 184"/>
          <p:cNvSpPr>
            <a:spLocks noChangeArrowheads="1"/>
          </p:cNvSpPr>
          <p:nvPr/>
        </p:nvSpPr>
        <p:spPr bwMode="gray">
          <a:xfrm>
            <a:off x="5207000" y="4073525"/>
            <a:ext cx="1420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Повторное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  <a:latin typeface="Calibri" pitchFamily="34" charset="0"/>
              </a:rPr>
              <a:t>тестиро-вание</a:t>
            </a:r>
            <a:endParaRPr lang="en-US" altLang="ru-RU" sz="2000" b="1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50FFFF0-8F58-48A7-8BC2-33C3AF86FA76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8195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7F5B7D1-8E64-4318-92BE-EC8B52AFC48E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719138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8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ВЫВОДЫ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71600"/>
            <a:ext cx="9036050" cy="1985963"/>
          </a:xfrm>
        </p:spPr>
        <p:txBody>
          <a:bodyPr/>
          <a:lstStyle/>
          <a:p>
            <a:pPr marL="0" indent="442913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1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. У детей грудного возраста с перинатальным поражением центральной нервной системы на ранних этапах постнатального </a:t>
            </a: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онтогенеза, по 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сравнению </a:t>
            </a: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             со 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здоровыми </a:t>
            </a: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детьми, 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наблюдается задержка становления основных движений, которые осваиваются на более низком качественном уровне и за более длительный временной промежуток. </a:t>
            </a:r>
          </a:p>
        </p:txBody>
      </p:sp>
      <p:pic>
        <p:nvPicPr>
          <p:cNvPr id="8198" name="Picture 6" descr="C:\Users\Sveta\Desktop\mladenez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148080" y="4781437"/>
            <a:ext cx="2940035" cy="1960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D649860-FFC7-4784-A068-191F5ECB21FE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9219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4948A84E-BA3F-40B4-8257-DC3C5EAF599F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1788"/>
            <a:ext cx="8229600" cy="719137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4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ВЫВОДЫ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23950"/>
            <a:ext cx="8856663" cy="1441450"/>
          </a:xfrm>
        </p:spPr>
        <p:txBody>
          <a:bodyPr/>
          <a:lstStyle/>
          <a:p>
            <a:pPr marL="0" indent="442913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5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2. У детей с перинатальным поражением </a:t>
            </a:r>
            <a:r>
              <a:rPr lang="ru-RU" altLang="ru-RU" sz="2500" b="1" kern="1200" dirty="0" err="1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ЦНС</a:t>
            </a:r>
            <a:r>
              <a:rPr lang="ru-RU" altLang="ru-RU" sz="25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ru-RU" altLang="ru-RU" sz="25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первых 6-ти месяцев жизни наблюдается отставание основных показателей психомоторного развития: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4925" y="2625725"/>
            <a:ext cx="9109075" cy="37560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Ø"/>
              <a:defRPr/>
            </a:pPr>
            <a:r>
              <a:rPr lang="ru-RU" altLang="ru-RU" sz="2500" b="1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в возрасте 1-2-х месяцев - в основном движении «зрительное и слуховое сосредоточение» (1,5 ± 0,2 балла); 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Ø"/>
              <a:defRPr/>
            </a:pPr>
            <a:r>
              <a:rPr lang="ru-RU" altLang="ru-RU" sz="2500" b="1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у детей 3-4 месяцев - в тесте «наклон головы вперед и </a:t>
            </a:r>
            <a:r>
              <a:rPr lang="ru-RU" altLang="ru-RU" sz="2500" b="1" dirty="0" err="1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полунаклон</a:t>
            </a:r>
            <a:r>
              <a:rPr lang="ru-RU" altLang="ru-RU" sz="2500" b="1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туловища при потягивании за пальцы рук» (2,0±0,08 балла);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ts val="2400"/>
              </a:spcAft>
              <a:buClr>
                <a:schemeClr val="bg2">
                  <a:lumMod val="75000"/>
                </a:schemeClr>
              </a:buClr>
              <a:buSzPct val="100000"/>
              <a:buFont typeface="Wingdings" pitchFamily="2" charset="2"/>
              <a:buChar char="Ø"/>
              <a:defRPr/>
            </a:pPr>
            <a:r>
              <a:rPr lang="ru-RU" altLang="ru-RU" sz="2500" b="1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у детей третьей возрастной группы в основном движении «сед без поддержки» (0,8±0,05 балла). </a:t>
            </a:r>
            <a:endParaRPr lang="ru-RU" altLang="ru-RU" sz="2500" kern="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BF3D8B3-1761-4B6E-A65E-98F11A6360A4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10243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E642FB4-F16D-4A49-9DE0-88DAB6446073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964612" cy="1584325"/>
          </a:xfrm>
        </p:spPr>
        <p:txBody>
          <a:bodyPr/>
          <a:lstStyle/>
          <a:p>
            <a:pPr marL="0" indent="442913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3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. Наиболее часто встречающийся </a:t>
            </a:r>
            <a:r>
              <a:rPr lang="ru-RU" altLang="ru-RU" sz="2800" b="1" kern="1200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тепловизионный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признак перинатального поражения </a:t>
            </a:r>
            <a:r>
              <a:rPr lang="ru-RU" altLang="ru-RU" sz="2800" b="1" kern="1200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ЦНС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у детей грудного возраста - признак гипоксии головного мозга, проявляющийся в точечной гипотермии зоны подбородка, которая нарастает </a:t>
            </a: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 с 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возрастом (от -1,0 °С </a:t>
            </a:r>
            <a:r>
              <a:rPr lang="ru-RU" altLang="ru-RU" sz="28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у </a:t>
            </a:r>
            <a:r>
              <a:rPr lang="ru-RU" altLang="ru-RU" sz="28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детей 1-2 месяцев, до -1,38 °С – у детей 5-6 месяцев). 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1788"/>
            <a:ext cx="8229600" cy="719137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4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ВЫВОДЫ</a:t>
            </a:r>
          </a:p>
        </p:txBody>
      </p:sp>
      <p:pic>
        <p:nvPicPr>
          <p:cNvPr id="9222" name="Picture 6" descr="C:\Users\Sveta\Desktop\96906201_0454c7ecae63.jpg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5303" t="6888" r="4356" b="6612"/>
          <a:stretch/>
        </p:blipFill>
        <p:spPr bwMode="auto">
          <a:xfrm>
            <a:off x="2401424" y="4221110"/>
            <a:ext cx="3970826" cy="2613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FFE4435-9AA5-4282-B740-B4B8788A7C2F}" type="slidenum">
              <a:rPr lang="ru-RU" altLang="ru-RU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smtClean="0">
              <a:latin typeface="Arial Black" pitchFamily="34" charset="0"/>
            </a:endParaRPr>
          </a:p>
        </p:txBody>
      </p:sp>
      <p:sp>
        <p:nvSpPr>
          <p:cNvPr id="11267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B0EAF65E-A091-4193-8F96-E65ECF743E98}" type="slidenum">
              <a:rPr lang="ru-RU" altLang="ru-RU" sz="1200">
                <a:latin typeface="Arial Black" pitchFamily="34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>
              <a:latin typeface="Arial Black" pitchFamily="34" charset="0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785225" cy="2198688"/>
          </a:xfrm>
        </p:spPr>
        <p:txBody>
          <a:bodyPr/>
          <a:lstStyle/>
          <a:p>
            <a:pPr marL="0" indent="442913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2900" b="1" kern="1200" dirty="0" smtClean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4</a:t>
            </a:r>
            <a:r>
              <a:rPr lang="ru-RU" altLang="ru-RU" sz="29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. Тестирующая часть методики, представленная «картой персонифицированной оценки качества освоения основных движений», позволяет определить </a:t>
            </a:r>
            <a:r>
              <a:rPr lang="ru-RU" altLang="ru-RU" sz="2900" b="1" kern="1200" dirty="0" err="1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этапность</a:t>
            </a:r>
            <a:r>
              <a:rPr lang="ru-RU" altLang="ru-RU" sz="2900" b="1" kern="1200" dirty="0">
                <a:solidFill>
                  <a:schemeClr val="accent5">
                    <a:lumMod val="10000"/>
                  </a:schemeClr>
                </a:solidFill>
                <a:latin typeface="Calibri" panose="020F0502020204030204" pitchFamily="34" charset="0"/>
              </a:rPr>
              <a:t> формирования двигательных навыков и может служить основой для мониторинга моторного развития ребенка грудного возраста.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719138"/>
          </a:xfrm>
        </p:spPr>
        <p:txBody>
          <a:bodyPr/>
          <a:lstStyle/>
          <a:p>
            <a:pPr algn="ctr">
              <a:lnSpc>
                <a:spcPct val="110000"/>
              </a:lnSpc>
              <a:defRPr/>
            </a:pPr>
            <a:r>
              <a:rPr lang="ru-RU" altLang="ru-RU" sz="3400" b="1" u="sng" kern="1200" cap="all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+mn-cs"/>
              </a:rPr>
              <a:t>ВЫВОДЫ</a:t>
            </a:r>
          </a:p>
        </p:txBody>
      </p:sp>
      <p:pic>
        <p:nvPicPr>
          <p:cNvPr id="10246" name="Picture 6" descr="C:\Users\Sveta\Desktop\People_Children_Happy_Child_033678_29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699740" y="4413499"/>
            <a:ext cx="3199093" cy="23999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4941</TotalTime>
  <Words>478</Words>
  <Application>Microsoft Office PowerPoint</Application>
  <PresentationFormat>Экран (4:3)</PresentationFormat>
  <Paragraphs>92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Times New Roman</vt:lpstr>
      <vt:lpstr>Arial</vt:lpstr>
      <vt:lpstr>Wingdings</vt:lpstr>
      <vt:lpstr>Arial Black</vt:lpstr>
      <vt:lpstr>Calibri</vt:lpstr>
      <vt:lpstr>Пиксел</vt:lpstr>
      <vt:lpstr>Методика комплексной физической реабилитации  детей грудного возраста  с перинатальным поражением центральной нервной системы</vt:lpstr>
      <vt:lpstr>ЦЕЛЬ ИССЛЕДОВАНИЯ: </vt:lpstr>
      <vt:lpstr>ОРГАНИЗАЦИЯ ИССЛЕДОВАНИЯ: </vt:lpstr>
      <vt:lpstr>Презентация PowerPoint</vt:lpstr>
      <vt:lpstr>Методика комплексной физической реабилитации</vt:lpstr>
      <vt:lpstr>ВЫВОДЫ</vt:lpstr>
      <vt:lpstr>ВЫВОДЫ</vt:lpstr>
      <vt:lpstr>ВЫВОДЫ</vt:lpstr>
      <vt:lpstr>ВЫВОДЫ</vt:lpstr>
      <vt:lpstr>ВЫВОДЫ</vt:lpstr>
      <vt:lpstr>Практические рекомендации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</dc:creator>
  <cp:lastModifiedBy>Sveta</cp:lastModifiedBy>
  <cp:revision>272</cp:revision>
  <dcterms:created xsi:type="dcterms:W3CDTF">1601-01-01T00:00:00Z</dcterms:created>
  <dcterms:modified xsi:type="dcterms:W3CDTF">2013-11-23T08:41:03Z</dcterms:modified>
</cp:coreProperties>
</file>