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6"/>
  </p:notesMasterIdLst>
  <p:sldIdLst>
    <p:sldId id="256" r:id="rId2"/>
    <p:sldId id="282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85" r:id="rId12"/>
    <p:sldId id="286" r:id="rId13"/>
    <p:sldId id="267" r:id="rId14"/>
    <p:sldId id="270" r:id="rId15"/>
    <p:sldId id="289" r:id="rId16"/>
    <p:sldId id="292" r:id="rId17"/>
    <p:sldId id="274" r:id="rId18"/>
    <p:sldId id="275" r:id="rId19"/>
    <p:sldId id="276" r:id="rId20"/>
    <p:sldId id="294" r:id="rId21"/>
    <p:sldId id="296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0033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7571" autoAdjust="0"/>
  </p:normalViewPr>
  <p:slideViewPr>
    <p:cSldViewPr>
      <p:cViewPr>
        <p:scale>
          <a:sx n="77" d="100"/>
          <a:sy n="77" d="100"/>
        </p:scale>
        <p:origin x="-1092" y="-3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4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9703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BD3D0F3-6F13-4450-869D-8BB936EDF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9343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B6E2DDF-6C23-481A-8B8D-90D08E909D3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765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765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F106AB5-342A-41FA-BCCE-4601C4448DD2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686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686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3D2F32E-F726-4EDF-B0B2-5C3E36D077DC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789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789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0C3544A-7B8C-4C6C-87B7-2142D2B7AC6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891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891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CD80BCD-F21E-476D-90BC-A784D9C36E68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993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994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1F7E057-E7C5-41E3-9EB4-13900F3FD56F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096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44A446A-16E6-49EF-A4A1-5E5E3FC350E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98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198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61A141B-7F3A-414A-944D-AAA659F8AA7A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301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301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CD64F87-F444-4D0A-979C-1DF9CEE5675A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403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403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F4CCA82-B452-4B44-875D-5C74EFFE0C21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505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506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930898D-E62A-4B64-A5C9-C0E2EFC9790D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608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608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6D6992-5A58-4B97-AA3C-8AB185F9B6BA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867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867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3F422C7-E0C7-4C6D-BAFF-CE87E4C5F06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710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710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6D41255-C757-4366-A136-F5D8834FF1E6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813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417BC5-BA1E-47AC-AF10-850FFD3C1F63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915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915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9E31946-0386-48C1-A082-41802CC74EB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24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017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018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39BEC6E-FDE5-442E-B2BF-338B03553698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969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970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7E01044-7434-4CF8-92E7-2811E9A644D7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072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072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47B3AD4-9F9C-4F71-B052-CFEF2C48DE1C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174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174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FAACC30-1690-440E-9124-D1A748F4096F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277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0706470-FD21-4E94-BFF3-054EAF524809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379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379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F568A61-C1CE-4EF1-B455-9626F7979068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8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481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482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5FFB85B-B160-4443-8C53-F053270BB065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584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584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3478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17824-A7DA-46F4-8E77-5E3584BCF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803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93301-194B-465C-B17E-ADF41E12F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96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-19050"/>
            <a:ext cx="2055813" cy="652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19050"/>
            <a:ext cx="6019800" cy="652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6A1BC-9BC6-4901-B26E-2C1B2E1CD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98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FA1A8-D097-47D6-B242-2684671DE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9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8AD6A-896C-45A4-93A2-0382A9A86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30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62063"/>
            <a:ext cx="4037013" cy="5246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262063"/>
            <a:ext cx="4038600" cy="5246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E1E78-B672-4E46-8CE4-6ED22360E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3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CDE7B-85DB-4E69-B596-F89AB908D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536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A5EAA-399F-4A35-AE07-AF8B154AF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578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5BDB7-2E12-47CB-A17C-738301D14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87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5304D-438F-4C9F-94D7-D1DD7D327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84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B8AB5-2CBB-4F2C-84A8-C9D2549DB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504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ChangeArrowheads="1"/>
          </p:cNvSpPr>
          <p:nvPr/>
        </p:nvSpPr>
        <p:spPr bwMode="auto">
          <a:xfrm>
            <a:off x="0" y="981075"/>
            <a:ext cx="250825" cy="5891213"/>
          </a:xfrm>
          <a:prstGeom prst="rect">
            <a:avLst/>
          </a:prstGeom>
          <a:solidFill>
            <a:srgbClr val="FF811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1403350" cy="1247775"/>
          </a:xfrm>
          <a:prstGeom prst="rect">
            <a:avLst/>
          </a:prstGeom>
          <a:solidFill>
            <a:srgbClr val="2DA2B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1403350" y="0"/>
            <a:ext cx="7740650" cy="1052513"/>
          </a:xfrm>
          <a:prstGeom prst="rect">
            <a:avLst/>
          </a:prstGeom>
          <a:solidFill>
            <a:srgbClr val="1C314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8820150" y="0"/>
            <a:ext cx="73025" cy="765175"/>
          </a:xfrm>
          <a:prstGeom prst="rect">
            <a:avLst/>
          </a:prstGeom>
          <a:solidFill>
            <a:srgbClr val="2DA2B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179388" y="134938"/>
            <a:ext cx="8785225" cy="773112"/>
          </a:xfrm>
          <a:prstGeom prst="rect">
            <a:avLst/>
          </a:prstGeom>
          <a:noFill/>
          <a:ln w="9525">
            <a:solidFill>
              <a:srgbClr val="2DA2B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468313" y="6481763"/>
            <a:ext cx="8424862" cy="1587"/>
          </a:xfrm>
          <a:prstGeom prst="line">
            <a:avLst/>
          </a:prstGeom>
          <a:noFill/>
          <a:ln w="9525">
            <a:solidFill>
              <a:srgbClr val="1C314E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2063"/>
            <a:ext cx="8228013" cy="524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8"/>
          <p:cNvSpPr>
            <a:spLocks noGrp="1" noChangeArrowheads="1"/>
          </p:cNvSpPr>
          <p:nvPr>
            <p:ph type="dt"/>
          </p:nvPr>
        </p:nvSpPr>
        <p:spPr bwMode="auto">
          <a:xfrm>
            <a:off x="381000" y="6505575"/>
            <a:ext cx="2513013" cy="641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7010400" y="6477000"/>
            <a:ext cx="1827213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ru-RU"/>
              <a:t>Company Name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505200" y="6448425"/>
            <a:ext cx="2132013" cy="366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F8A93D5-EAA8-468C-BE94-5BB5ADA61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0" y="0"/>
          <a:ext cx="9715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14" imgW="2539683" imgH="2539683" progId="">
                  <p:embed/>
                </p:oleObj>
              </mc:Choice>
              <mc:Fallback>
                <p:oleObj r:id="rId14" imgW="2539683" imgH="2539683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71550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" name="Rectangle 12"/>
          <p:cNvSpPr>
            <a:spLocks noChangeArrowheads="1"/>
          </p:cNvSpPr>
          <p:nvPr/>
        </p:nvSpPr>
        <p:spPr bwMode="auto">
          <a:xfrm>
            <a:off x="1187450" y="908050"/>
            <a:ext cx="7956550" cy="144463"/>
          </a:xfrm>
          <a:prstGeom prst="rect">
            <a:avLst/>
          </a:prstGeom>
          <a:solidFill>
            <a:srgbClr val="1C314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38" name="Rectangle 13"/>
          <p:cNvSpPr>
            <a:spLocks noChangeArrowheads="1"/>
          </p:cNvSpPr>
          <p:nvPr/>
        </p:nvSpPr>
        <p:spPr bwMode="auto">
          <a:xfrm>
            <a:off x="971550" y="0"/>
            <a:ext cx="431800" cy="1052513"/>
          </a:xfrm>
          <a:prstGeom prst="rect">
            <a:avLst/>
          </a:prstGeom>
          <a:solidFill>
            <a:srgbClr val="1C314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altLang="ru-RU"/>
          </a:p>
        </p:txBody>
      </p:sp>
      <p:sp>
        <p:nvSpPr>
          <p:cNvPr id="104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747713" y="-19050"/>
            <a:ext cx="78613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3C43F"/>
          </a:solidFill>
          <a:latin typeface="Verdan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1C314E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1C314E"/>
          </a:solidFill>
          <a:latin typeface="Arial" charset="0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1C314E"/>
          </a:solidFill>
          <a:latin typeface="Arial" charset="0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C314E"/>
          </a:solidFill>
          <a:latin typeface="Arial" charset="0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C314E"/>
          </a:solidFill>
          <a:latin typeface="Arial" charset="0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C314E"/>
          </a:solidFill>
          <a:latin typeface="Arial" charset="0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C314E"/>
          </a:solidFill>
          <a:latin typeface="Arial" charset="0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C314E"/>
          </a:solidFill>
          <a:latin typeface="Arial" charset="0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C314E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1258888" y="5084763"/>
            <a:ext cx="7885112" cy="1773237"/>
          </a:xfrm>
          <a:prstGeom prst="rect">
            <a:avLst/>
          </a:prstGeom>
          <a:solidFill>
            <a:srgbClr val="DEF5FA"/>
          </a:solidFill>
          <a:ln w="25560">
            <a:solidFill>
              <a:srgbClr val="DEF5F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-71438"/>
            <a:ext cx="9144000" cy="6929438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-36513" y="1717675"/>
            <a:ext cx="9144001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400" b="1">
                <a:solidFill>
                  <a:srgbClr val="FFFFFF"/>
                </a:solidFill>
              </a:rPr>
              <a:t>СОВРЕМЕННОЕ СОСТОЯНИЕ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400" b="1">
                <a:solidFill>
                  <a:srgbClr val="FFFFFF"/>
                </a:solidFill>
              </a:rPr>
              <a:t>И ПЕРПЕКТИВЫ РАЗВИТИЯ СЕСТРИНСКОГО ДЕЛА </a:t>
            </a:r>
            <a:br>
              <a:rPr lang="ru-RU" altLang="ru-RU" sz="3400" b="1">
                <a:solidFill>
                  <a:srgbClr val="FFFFFF"/>
                </a:solidFill>
              </a:rPr>
            </a:br>
            <a:r>
              <a:rPr lang="ru-RU" altLang="ru-RU" sz="3400" b="1">
                <a:solidFill>
                  <a:srgbClr val="FFFFFF"/>
                </a:solidFill>
              </a:rPr>
              <a:t>В НЕВРОЛОГИЧЕСКОМ</a:t>
            </a:r>
            <a:br>
              <a:rPr lang="ru-RU" altLang="ru-RU" sz="3400" b="1">
                <a:solidFill>
                  <a:srgbClr val="FFFFFF"/>
                </a:solidFill>
              </a:rPr>
            </a:br>
            <a:r>
              <a:rPr lang="ru-RU" altLang="ru-RU" sz="3400" b="1">
                <a:solidFill>
                  <a:srgbClr val="FFFFFF"/>
                </a:solidFill>
              </a:rPr>
              <a:t>РЕАБИЛИТАЦИОННОМ ОТДЕЛЕНИИ ОКБ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1065213" y="5416550"/>
            <a:ext cx="8064500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361950" eaLnBrk="0" hangingPunct="0"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61950" algn="l"/>
                <a:tab pos="1276350" algn="l"/>
                <a:tab pos="2190750" algn="l"/>
                <a:tab pos="3105150" algn="l"/>
                <a:tab pos="4019550" algn="l"/>
                <a:tab pos="4933950" algn="l"/>
                <a:tab pos="5848350" algn="l"/>
                <a:tab pos="6762750" algn="l"/>
                <a:tab pos="7677150" algn="l"/>
                <a:tab pos="8591550" algn="l"/>
                <a:tab pos="9505950" algn="l"/>
                <a:tab pos="1042035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buClrTx/>
              <a:buSzTx/>
              <a:buFontTx/>
              <a:buNone/>
            </a:pPr>
            <a:r>
              <a:rPr lang="ru-RU" altLang="ru-RU" sz="2200" b="1">
                <a:solidFill>
                  <a:srgbClr val="F3C43F"/>
                </a:solidFill>
              </a:rPr>
              <a:t>Кондратенко О.В.,</a:t>
            </a:r>
          </a:p>
          <a:p>
            <a:pPr algn="r" eaLnBrk="1" hangingPunct="1">
              <a:buClrTx/>
              <a:buSzTx/>
              <a:buFontTx/>
              <a:buNone/>
            </a:pPr>
            <a:r>
              <a:rPr lang="ru-RU" altLang="ru-RU" sz="2200" b="1">
                <a:solidFill>
                  <a:srgbClr val="F3C43F"/>
                </a:solidFill>
              </a:rPr>
              <a:t>старшая медсестра неврологического </a:t>
            </a:r>
          </a:p>
          <a:p>
            <a:pPr algn="r" eaLnBrk="1" hangingPunct="1">
              <a:buClrTx/>
              <a:buSzTx/>
              <a:buFontTx/>
              <a:buNone/>
            </a:pPr>
            <a:r>
              <a:rPr lang="ru-RU" altLang="ru-RU" sz="2200" b="1">
                <a:solidFill>
                  <a:srgbClr val="F3C43F"/>
                </a:solidFill>
              </a:rPr>
              <a:t>реабилитационного отделения БУЗОО «ОКБ» </a:t>
            </a:r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250825" y="260350"/>
            <a:ext cx="85693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F3C43F"/>
                </a:solidFill>
              </a:rPr>
              <a:t>БЮДЖЕТНОЕ УЧРЕЖДЕНИЕ ЗДРАВООХРАНЕНИЯ ОМСКОЙ ОБЛАСТИ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b="1">
                <a:solidFill>
                  <a:srgbClr val="F3C43F"/>
                </a:solidFill>
              </a:rPr>
              <a:t>«ОБЛАСТНАЯ КЛИНИЧЕСКАЯ БОЛЬНИЦА»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Поступление пациентов в отделение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42354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4" descr="F:\DCIM\101_PANA\P101093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6176" y="1256842"/>
            <a:ext cx="3817654" cy="2863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5" descr="F:\DCIM\101_PANA\P101093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3789040"/>
            <a:ext cx="3966592" cy="2974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Роль медицинской сестры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в реабилитации</a:t>
            </a:r>
          </a:p>
        </p:txBody>
      </p:sp>
      <p:sp>
        <p:nvSpPr>
          <p:cNvPr id="12292" name="Прямоугольник 8"/>
          <p:cNvSpPr>
            <a:spLocks noChangeArrowheads="1"/>
          </p:cNvSpPr>
          <p:nvPr/>
        </p:nvSpPr>
        <p:spPr bwMode="auto">
          <a:xfrm>
            <a:off x="107950" y="1700213"/>
            <a:ext cx="8785225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6088" indent="-446088"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4200"/>
              </a:spcAft>
              <a:buClrTx/>
              <a:buFont typeface="Wingdings" charset="2"/>
              <a:buChar char="Ø"/>
            </a:pPr>
            <a:r>
              <a:rPr lang="ru-RU" altLang="ru-RU" sz="3200" b="1">
                <a:solidFill>
                  <a:srgbClr val="FFFFFF"/>
                </a:solidFill>
              </a:rPr>
              <a:t>проведение ежедневной оценки проблем пациента и его возможностей, </a:t>
            </a:r>
          </a:p>
          <a:p>
            <a:pPr eaLnBrk="1" hangingPunct="1">
              <a:lnSpc>
                <a:spcPct val="110000"/>
              </a:lnSpc>
              <a:spcAft>
                <a:spcPts val="4200"/>
              </a:spcAft>
              <a:buClrTx/>
              <a:buFont typeface="Wingdings" charset="2"/>
              <a:buChar char="Ø"/>
            </a:pPr>
            <a:r>
              <a:rPr lang="ru-RU" altLang="ru-RU" sz="3200" b="1">
                <a:solidFill>
                  <a:srgbClr val="FFFFFF"/>
                </a:solidFill>
              </a:rPr>
              <a:t>составление  плана ухода, </a:t>
            </a:r>
          </a:p>
          <a:p>
            <a:pPr eaLnBrk="1" hangingPunct="1">
              <a:lnSpc>
                <a:spcPct val="110000"/>
              </a:lnSpc>
              <a:spcAft>
                <a:spcPts val="4200"/>
              </a:spcAft>
              <a:buClrTx/>
              <a:buFont typeface="Wingdings" charset="2"/>
              <a:buChar char="Ø"/>
            </a:pPr>
            <a:r>
              <a:rPr lang="ru-RU" altLang="ru-RU" sz="3200" b="1">
                <a:solidFill>
                  <a:srgbClr val="FFFFFF"/>
                </a:solidFill>
              </a:rPr>
              <a:t>обеспечение основных нужд  зависимых пациентов и качественного ухода.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-3175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0" y="-26988"/>
            <a:ext cx="9144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 b="1">
                <a:solidFill>
                  <a:srgbClr val="F3C43F"/>
                </a:solidFill>
              </a:rPr>
              <a:t>Уход за пациентами</a:t>
            </a:r>
          </a:p>
        </p:txBody>
      </p:sp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684213" y="1498600"/>
            <a:ext cx="2808287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6088" indent="-446088"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4200"/>
              </a:spcAft>
              <a:buClrTx/>
            </a:pPr>
            <a:r>
              <a:rPr lang="ru-RU" altLang="ru-RU" sz="3200" b="1">
                <a:solidFill>
                  <a:srgbClr val="FFFFFF"/>
                </a:solidFill>
              </a:rPr>
              <a:t>Общий уход</a:t>
            </a:r>
          </a:p>
        </p:txBody>
      </p:sp>
      <p:sp>
        <p:nvSpPr>
          <p:cNvPr id="13317" name="Прямоугольник 6"/>
          <p:cNvSpPr>
            <a:spLocks noChangeArrowheads="1"/>
          </p:cNvSpPr>
          <p:nvPr/>
        </p:nvSpPr>
        <p:spPr bwMode="auto">
          <a:xfrm>
            <a:off x="4572000" y="1498600"/>
            <a:ext cx="432117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  <a:spcAft>
                <a:spcPts val="4200"/>
              </a:spcAft>
              <a:buClrTx/>
            </a:pPr>
            <a:r>
              <a:rPr lang="ru-RU" altLang="ru-RU" sz="3200" b="1">
                <a:solidFill>
                  <a:srgbClr val="FFFFFF"/>
                </a:solidFill>
              </a:rPr>
              <a:t>Специальный уход</a:t>
            </a:r>
          </a:p>
        </p:txBody>
      </p:sp>
      <p:sp>
        <p:nvSpPr>
          <p:cNvPr id="13318" name="Прямоугольник 7"/>
          <p:cNvSpPr>
            <a:spLocks noChangeArrowheads="1"/>
          </p:cNvSpPr>
          <p:nvPr/>
        </p:nvSpPr>
        <p:spPr bwMode="auto">
          <a:xfrm>
            <a:off x="179388" y="2924175"/>
            <a:ext cx="3816350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8775" indent="-358775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2400"/>
              </a:spcAft>
              <a:buClr>
                <a:schemeClr val="bg1"/>
              </a:buClr>
              <a:buFont typeface="Wingdings" charset="2"/>
              <a:buChar char="ü"/>
            </a:pPr>
            <a:r>
              <a:rPr lang="ru-RU" altLang="ru-RU" sz="2000" b="1"/>
              <a:t>гигиеническое содержание палаты, </a:t>
            </a:r>
          </a:p>
          <a:p>
            <a:pPr eaLnBrk="1" hangingPunct="1">
              <a:spcAft>
                <a:spcPts val="2400"/>
              </a:spcAft>
              <a:buClr>
                <a:schemeClr val="bg1"/>
              </a:buClr>
              <a:buFont typeface="Wingdings" charset="2"/>
              <a:buChar char="ü"/>
            </a:pPr>
            <a:r>
              <a:rPr lang="ru-RU" altLang="ru-RU" sz="2000" b="1"/>
              <a:t>привитие навыков личной гигиены, </a:t>
            </a:r>
          </a:p>
          <a:p>
            <a:pPr eaLnBrk="1" hangingPunct="1">
              <a:spcAft>
                <a:spcPts val="2400"/>
              </a:spcAft>
              <a:buClr>
                <a:schemeClr val="bg1"/>
              </a:buClr>
              <a:buFont typeface="Wingdings" charset="2"/>
              <a:buChar char="ü"/>
            </a:pPr>
            <a:r>
              <a:rPr lang="ru-RU" altLang="ru-RU" sz="2000" b="1"/>
              <a:t>проведение общих гигиенических мероприятий.</a:t>
            </a:r>
          </a:p>
        </p:txBody>
      </p:sp>
      <p:sp>
        <p:nvSpPr>
          <p:cNvPr id="13319" name="Прямоугольник 8"/>
          <p:cNvSpPr>
            <a:spLocks noChangeArrowheads="1"/>
          </p:cNvSpPr>
          <p:nvPr/>
        </p:nvSpPr>
        <p:spPr bwMode="auto">
          <a:xfrm>
            <a:off x="3779838" y="2955925"/>
            <a:ext cx="5256212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8775" indent="-358775"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2400"/>
              </a:spcAft>
              <a:buClr>
                <a:schemeClr val="bg1"/>
              </a:buClr>
              <a:buFont typeface="Wingdings" charset="2"/>
              <a:buChar char="ü"/>
            </a:pPr>
            <a:r>
              <a:rPr lang="ru-RU" altLang="ru-RU" sz="2000" b="1"/>
              <a:t>пособие по профилактике развития трофических нарушений;  при приёме пищи, опорожнения мочевого пузыря и кишечника, </a:t>
            </a:r>
          </a:p>
          <a:p>
            <a:pPr eaLnBrk="1" hangingPunct="1">
              <a:spcAft>
                <a:spcPts val="2400"/>
              </a:spcAft>
              <a:buClr>
                <a:schemeClr val="bg1"/>
              </a:buClr>
              <a:buFont typeface="Wingdings" charset="2"/>
              <a:buChar char="ü"/>
            </a:pPr>
            <a:r>
              <a:rPr lang="ru-RU" altLang="ru-RU" sz="2000" b="1"/>
              <a:t>перемещение пациента в пределах кровати, </a:t>
            </a:r>
          </a:p>
          <a:p>
            <a:pPr eaLnBrk="1" hangingPunct="1">
              <a:spcAft>
                <a:spcPts val="2400"/>
              </a:spcAft>
              <a:buClr>
                <a:schemeClr val="bg1"/>
              </a:buClr>
              <a:buFont typeface="Wingdings" charset="2"/>
              <a:buChar char="ü"/>
            </a:pPr>
            <a:r>
              <a:rPr lang="ru-RU" altLang="ru-RU" sz="2000" b="1"/>
              <a:t>перевод в вертикальное положение — сидя и стоя, при передвижении самостоятельно и с помощью ортопедических средств.</a:t>
            </a:r>
          </a:p>
        </p:txBody>
      </p:sp>
      <p:sp>
        <p:nvSpPr>
          <p:cNvPr id="10" name="Стрелка вниз 9"/>
          <p:cNvSpPr/>
          <p:nvPr/>
        </p:nvSpPr>
        <p:spPr bwMode="auto">
          <a:xfrm rot="2641324">
            <a:off x="2986338" y="803568"/>
            <a:ext cx="432048" cy="792088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Стрелка вниз 10"/>
          <p:cNvSpPr/>
          <p:nvPr/>
        </p:nvSpPr>
        <p:spPr bwMode="auto">
          <a:xfrm rot="19408653">
            <a:off x="5413350" y="743487"/>
            <a:ext cx="432048" cy="792088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1763688" y="2204864"/>
            <a:ext cx="432048" cy="576064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6372200" y="2204864"/>
            <a:ext cx="432048" cy="576064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-3175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14288" y="0"/>
            <a:ext cx="9144000" cy="1341438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Прямоугольник 1"/>
          <p:cNvSpPr>
            <a:spLocks noChangeArrowheads="1"/>
          </p:cNvSpPr>
          <p:nvPr/>
        </p:nvSpPr>
        <p:spPr bwMode="auto">
          <a:xfrm>
            <a:off x="539750" y="139700"/>
            <a:ext cx="78486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4400" b="1">
                <a:solidFill>
                  <a:srgbClr val="F3C43F"/>
                </a:solidFill>
              </a:rPr>
              <a:t>Профилактика пролежней</a:t>
            </a:r>
          </a:p>
        </p:txBody>
      </p:sp>
      <p:pic>
        <p:nvPicPr>
          <p:cNvPr id="10" name="Picture 4" descr="G:\DCIM\101_PANA\P101096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052736"/>
            <a:ext cx="4121086" cy="3090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5" descr="G:\DCIM\101_PANA\P101096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783" y="3649339"/>
            <a:ext cx="4122705" cy="3092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8" descr="F:\DCIM\101_PANA\P101094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4093104" cy="3069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-3175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0" y="4445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4400" b="1">
                <a:solidFill>
                  <a:srgbClr val="F3C43F"/>
                </a:solidFill>
              </a:rPr>
              <a:t>Реабилитация пациентов</a:t>
            </a:r>
          </a:p>
        </p:txBody>
      </p:sp>
      <p:pic>
        <p:nvPicPr>
          <p:cNvPr id="17415" name="Picture 1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587" y="1052736"/>
            <a:ext cx="307234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23" name="Picture 15" descr="P316929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1587" y="3573016"/>
            <a:ext cx="3072341" cy="3091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Picture 14" descr="F:\DCIM\101_PANA\P1010947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3805791" y="1510663"/>
            <a:ext cx="5544616" cy="4628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0" y="4445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6000" b="1">
                <a:solidFill>
                  <a:srgbClr val="F3C43F"/>
                </a:solidFill>
              </a:rPr>
              <a:t>Эрготерапия</a:t>
            </a:r>
          </a:p>
        </p:txBody>
      </p:sp>
      <p:sp>
        <p:nvSpPr>
          <p:cNvPr id="16388" name="Прямоугольник 6"/>
          <p:cNvSpPr>
            <a:spLocks noChangeArrowheads="1"/>
          </p:cNvSpPr>
          <p:nvPr/>
        </p:nvSpPr>
        <p:spPr bwMode="auto">
          <a:xfrm>
            <a:off x="107950" y="1670050"/>
            <a:ext cx="4751388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ru-RU" sz="2800" b="1"/>
              <a:t>Цель -  </a:t>
            </a:r>
          </a:p>
          <a:p>
            <a:pPr>
              <a:lnSpc>
                <a:spcPct val="130000"/>
              </a:lnSpc>
            </a:pPr>
            <a:r>
              <a:rPr lang="ru-RU" altLang="ru-RU" sz="2800" b="1"/>
              <a:t>максимально возможное восстановление способности </a:t>
            </a:r>
          </a:p>
          <a:p>
            <a:pPr>
              <a:lnSpc>
                <a:spcPct val="130000"/>
              </a:lnSpc>
            </a:pPr>
            <a:r>
              <a:rPr lang="ru-RU" altLang="ru-RU" sz="2800" b="1"/>
              <a:t>к независимой жизни,  самообслуживанию, продуктивной деятельности, отдыху</a:t>
            </a:r>
          </a:p>
        </p:txBody>
      </p:sp>
      <p:pic>
        <p:nvPicPr>
          <p:cNvPr id="69634" name="Picture 2" descr="C:\Users\User\Desktop\0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509120"/>
            <a:ext cx="2016223" cy="1861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9635" name="Picture 3" descr="C:\Users\User\Desktop\ROBOTIC_armeo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414667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9636" name="Picture 4" descr="C:\Users\User\Desktop\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3933056"/>
            <a:ext cx="2016224" cy="1854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0" y="64770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3500" b="1">
                <a:solidFill>
                  <a:srgbClr val="F3C43F"/>
                </a:solidFill>
              </a:rPr>
              <a:t>Роль медицинской сестры </a:t>
            </a:r>
          </a:p>
          <a:p>
            <a:pPr algn="ctr" eaLnBrk="1" hangingPunct="1">
              <a:buClrTx/>
            </a:pPr>
            <a:r>
              <a:rPr lang="ru-RU" altLang="ru-RU" sz="3500" b="1">
                <a:solidFill>
                  <a:srgbClr val="F3C43F"/>
                </a:solidFill>
              </a:rPr>
              <a:t>в обеспечении психологического комфорта пациента</a:t>
            </a:r>
          </a:p>
        </p:txBody>
      </p:sp>
      <p:pic>
        <p:nvPicPr>
          <p:cNvPr id="70659" name="Picture 3" descr="C:\Users\User\Desktop\Nurse_bedside_w_patient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132856"/>
            <a:ext cx="6768752" cy="4511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0" y="-26988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F3C43F"/>
                </a:solidFill>
              </a:rPr>
              <a:t>В 1980 году на базе отделения проведены первые в России спортивные игры с лицами ограниченными возможностями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4027488"/>
            <a:ext cx="3382963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33972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388" y="1208088"/>
            <a:ext cx="339566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05263"/>
            <a:ext cx="34226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0" y="215900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000" b="1">
                <a:solidFill>
                  <a:srgbClr val="F3C43F"/>
                </a:solidFill>
              </a:rPr>
              <a:t>Спорт является важнейшим средством реабилитации лиц с ограниченными возможностями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44675"/>
            <a:ext cx="4362450" cy="376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2534" name="Picture 6" descr="DSC0164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418822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Text Box 1"/>
          <p:cNvSpPr txBox="1">
            <a:spLocks noChangeArrowheads="1"/>
          </p:cNvSpPr>
          <p:nvPr/>
        </p:nvSpPr>
        <p:spPr bwMode="auto">
          <a:xfrm>
            <a:off x="0" y="-98425"/>
            <a:ext cx="91440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500" b="1">
                <a:solidFill>
                  <a:srgbClr val="F3C43F"/>
                </a:solidFill>
              </a:rPr>
              <a:t>Новые методики лечения пациентов</a:t>
            </a:r>
          </a:p>
        </p:txBody>
      </p:sp>
      <p:sp>
        <p:nvSpPr>
          <p:cNvPr id="20484" name="Text Box 2"/>
          <p:cNvSpPr txBox="1">
            <a:spLocks noChangeArrowheads="1"/>
          </p:cNvSpPr>
          <p:nvPr/>
        </p:nvSpPr>
        <p:spPr bwMode="auto">
          <a:xfrm>
            <a:off x="4511675" y="6021388"/>
            <a:ext cx="41640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500"/>
              </a:spcBef>
              <a:buClr>
                <a:srgbClr val="000099"/>
              </a:buClr>
            </a:pPr>
            <a:r>
              <a:rPr lang="ru-RU" altLang="ru-RU" sz="1600" b="1"/>
              <a:t>Исследование уровня мотивации занятием спортом у лиц                              с ограниченными возможностями</a:t>
            </a:r>
          </a:p>
        </p:txBody>
      </p:sp>
      <p:pic>
        <p:nvPicPr>
          <p:cNvPr id="4" name="Picture 15" descr="F:\DCIM\101_PANA\P101095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288032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0486" name="Прямоугольник 1"/>
          <p:cNvSpPr>
            <a:spLocks noChangeArrowheads="1"/>
          </p:cNvSpPr>
          <p:nvPr/>
        </p:nvSpPr>
        <p:spPr bwMode="auto">
          <a:xfrm>
            <a:off x="1042988" y="3068638"/>
            <a:ext cx="33131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000099"/>
              </a:buClr>
            </a:pPr>
            <a:r>
              <a:rPr lang="ru-RU" altLang="ru-RU" sz="1600" b="1"/>
              <a:t>Применение «сфинг-машины</a:t>
            </a:r>
            <a:r>
              <a:rPr lang="ru-RU" altLang="ru-RU" sz="1600" b="1">
                <a:latin typeface="Bookman Old Style" pitchFamily="16" charset="0"/>
              </a:rPr>
              <a:t>»</a:t>
            </a:r>
          </a:p>
        </p:txBody>
      </p:sp>
      <p:pic>
        <p:nvPicPr>
          <p:cNvPr id="6" name="Picture 16" descr="F:\DCIM\101_PANA\P101095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2952328" cy="2177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0488" name="Прямоугольник 2"/>
          <p:cNvSpPr>
            <a:spLocks noChangeArrowheads="1"/>
          </p:cNvSpPr>
          <p:nvPr/>
        </p:nvSpPr>
        <p:spPr bwMode="auto">
          <a:xfrm>
            <a:off x="4495800" y="3068638"/>
            <a:ext cx="40370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000099"/>
              </a:buClr>
            </a:pPr>
            <a:r>
              <a:rPr lang="ru-RU" altLang="ru-RU" b="1">
                <a:latin typeface="Bookman Old Style" pitchFamily="16" charset="0"/>
              </a:rPr>
              <a:t> </a:t>
            </a:r>
            <a:r>
              <a:rPr lang="ru-RU" altLang="ru-RU" sz="1600" b="1"/>
              <a:t>Применение «силовой станции»</a:t>
            </a:r>
          </a:p>
        </p:txBody>
      </p:sp>
      <p:pic>
        <p:nvPicPr>
          <p:cNvPr id="8" name="Picture 17" descr="F:\DCIM\101_PANA\P101093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727918"/>
            <a:ext cx="2898822" cy="2174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0490" name="Прямоугольник 4"/>
          <p:cNvSpPr>
            <a:spLocks noChangeArrowheads="1"/>
          </p:cNvSpPr>
          <p:nvPr/>
        </p:nvSpPr>
        <p:spPr bwMode="auto">
          <a:xfrm>
            <a:off x="419100" y="5949950"/>
            <a:ext cx="4440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000099"/>
              </a:buClr>
            </a:pPr>
            <a:r>
              <a:rPr lang="ru-RU" altLang="ru-RU" sz="1600" b="1"/>
              <a:t>Использование  прикроватного</a:t>
            </a:r>
          </a:p>
          <a:p>
            <a:pPr algn="ctr">
              <a:buClr>
                <a:srgbClr val="000099"/>
              </a:buClr>
            </a:pPr>
            <a:r>
              <a:rPr lang="ru-RU" altLang="ru-RU" sz="1600" b="1"/>
              <a:t> велотренажёра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2952328" cy="2214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075" name="Прямоугольник 1"/>
          <p:cNvSpPr>
            <a:spLocks noChangeArrowheads="1"/>
          </p:cNvSpPr>
          <p:nvPr/>
        </p:nvSpPr>
        <p:spPr bwMode="auto">
          <a:xfrm>
            <a:off x="250825" y="188913"/>
            <a:ext cx="87487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F3C43F"/>
                </a:solidFill>
              </a:rPr>
              <a:t>Проблема нейрореабилитации – </a:t>
            </a:r>
          </a:p>
          <a:p>
            <a:pPr algn="ctr"/>
            <a:r>
              <a:rPr lang="ru-RU" altLang="ru-RU" sz="3200" b="1">
                <a:solidFill>
                  <a:srgbClr val="F3C43F"/>
                </a:solidFill>
              </a:rPr>
              <a:t>одна из важнейших медико-социальных проблем современного здравоохранения</a:t>
            </a:r>
          </a:p>
        </p:txBody>
      </p:sp>
      <p:pic>
        <p:nvPicPr>
          <p:cNvPr id="3077" name="Picture 5" descr="C:\Users\User\Desktop\898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492896"/>
            <a:ext cx="4397101" cy="3027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0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0" y="71438"/>
            <a:ext cx="9144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300" b="1">
                <a:solidFill>
                  <a:srgbClr val="F3C43F"/>
                </a:solidFill>
              </a:rPr>
              <a:t>Проект «Инновационные технологии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300" b="1">
                <a:solidFill>
                  <a:srgbClr val="F3C43F"/>
                </a:solidFill>
              </a:rPr>
              <a:t>в уходе за тяжелобольными пациентами»</a:t>
            </a:r>
          </a:p>
        </p:txBody>
      </p:sp>
      <p:sp>
        <p:nvSpPr>
          <p:cNvPr id="21508" name="Прямоугольник 11"/>
          <p:cNvSpPr>
            <a:spLocks noChangeArrowheads="1"/>
          </p:cNvSpPr>
          <p:nvPr/>
        </p:nvSpPr>
        <p:spPr bwMode="auto">
          <a:xfrm>
            <a:off x="144463" y="3206750"/>
            <a:ext cx="86042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altLang="ru-RU" sz="3400" b="1"/>
              <a:t>Цель – </a:t>
            </a:r>
          </a:p>
          <a:p>
            <a:pPr algn="ctr">
              <a:lnSpc>
                <a:spcPct val="130000"/>
              </a:lnSpc>
            </a:pPr>
            <a:r>
              <a:rPr lang="ru-RU" altLang="ru-RU" sz="3400" b="1"/>
              <a:t>изучение и внедрение опыта использования современных средств и технологий по уходу</a:t>
            </a: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4067944" y="1772816"/>
            <a:ext cx="648072" cy="864096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0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Прямоугольник 5"/>
          <p:cNvSpPr>
            <a:spLocks noChangeArrowheads="1"/>
          </p:cNvSpPr>
          <p:nvPr/>
        </p:nvSpPr>
        <p:spPr bwMode="auto">
          <a:xfrm>
            <a:off x="0" y="88900"/>
            <a:ext cx="9144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3300" b="1">
                <a:solidFill>
                  <a:srgbClr val="F3C43F"/>
                </a:solidFill>
              </a:rPr>
              <a:t>Результаты использования современных средств ухода Ме</a:t>
            </a:r>
            <a:r>
              <a:rPr lang="en-US" altLang="ru-RU" sz="3300" b="1">
                <a:solidFill>
                  <a:srgbClr val="F3C43F"/>
                </a:solidFill>
              </a:rPr>
              <a:t>nalind professional</a:t>
            </a:r>
            <a:endParaRPr lang="ru-RU" altLang="ru-RU" sz="3300" b="1">
              <a:solidFill>
                <a:srgbClr val="F3C43F"/>
              </a:solidFill>
            </a:endParaRPr>
          </a:p>
        </p:txBody>
      </p:sp>
      <p:sp>
        <p:nvSpPr>
          <p:cNvPr id="22532" name="Прямоугольник 6"/>
          <p:cNvSpPr>
            <a:spLocks noChangeArrowheads="1"/>
          </p:cNvSpPr>
          <p:nvPr/>
        </p:nvSpPr>
        <p:spPr bwMode="auto">
          <a:xfrm>
            <a:off x="179388" y="1700213"/>
            <a:ext cx="7416800" cy="476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6088" indent="-446088"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4200"/>
              </a:spcAft>
              <a:buClrTx/>
              <a:buFont typeface="Wingdings" charset="2"/>
              <a:buChar char="Ø"/>
            </a:pPr>
            <a:r>
              <a:rPr lang="ru-RU" altLang="ru-RU" sz="2800" b="1">
                <a:solidFill>
                  <a:srgbClr val="FFFFFF"/>
                </a:solidFill>
              </a:rPr>
              <a:t>не было зафиксировано ни одного случая образования пролежней,</a:t>
            </a:r>
          </a:p>
          <a:p>
            <a:pPr eaLnBrk="1" hangingPunct="1">
              <a:lnSpc>
                <a:spcPct val="120000"/>
              </a:lnSpc>
              <a:spcAft>
                <a:spcPts val="4200"/>
              </a:spcAft>
              <a:buClrTx/>
              <a:buFont typeface="Wingdings" charset="2"/>
              <a:buChar char="Ø"/>
            </a:pPr>
            <a:r>
              <a:rPr lang="ru-RU" altLang="ru-RU" sz="2800" b="1">
                <a:solidFill>
                  <a:srgbClr val="FFFFFF"/>
                </a:solidFill>
              </a:rPr>
              <a:t>все 7 пациентов, принимавших участие в исследовании, отмечали особый и длительный комфорт и в процессе ухода испытывали меньше стеснения, сохраняли чувство достоинства и самоуважения.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5589240"/>
            <a:ext cx="1383177" cy="1068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589088"/>
            <a:ext cx="14859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253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2924175"/>
            <a:ext cx="1508125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25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4221163"/>
            <a:ext cx="15049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1"/>
          <p:cNvSpPr txBox="1">
            <a:spLocks noChangeArrowheads="1"/>
          </p:cNvSpPr>
          <p:nvPr/>
        </p:nvSpPr>
        <p:spPr bwMode="auto">
          <a:xfrm>
            <a:off x="0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3300" b="1">
                <a:solidFill>
                  <a:srgbClr val="F3C43F"/>
                </a:solidFill>
              </a:rPr>
              <a:t>Активное внедрение новых методик способствует:</a:t>
            </a:r>
          </a:p>
        </p:txBody>
      </p:sp>
      <p:sp>
        <p:nvSpPr>
          <p:cNvPr id="23556" name="Прямоугольник 31"/>
          <p:cNvSpPr>
            <a:spLocks noChangeArrowheads="1"/>
          </p:cNvSpPr>
          <p:nvPr/>
        </p:nvSpPr>
        <p:spPr bwMode="auto">
          <a:xfrm>
            <a:off x="107950" y="1547813"/>
            <a:ext cx="8567738" cy="504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6088" indent="-446088"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3600"/>
              </a:spcAft>
              <a:buClrTx/>
              <a:buFont typeface="Wingdings" charset="2"/>
              <a:buChar char="Ø"/>
            </a:pPr>
            <a:r>
              <a:rPr lang="ru-RU" altLang="ru-RU" sz="2800" b="1">
                <a:solidFill>
                  <a:srgbClr val="FFFFFF"/>
                </a:solidFill>
              </a:rPr>
              <a:t>улучшению реабилитационного процесса, </a:t>
            </a:r>
          </a:p>
          <a:p>
            <a:pPr eaLnBrk="1" hangingPunct="1">
              <a:lnSpc>
                <a:spcPct val="120000"/>
              </a:lnSpc>
              <a:spcAft>
                <a:spcPts val="3600"/>
              </a:spcAft>
              <a:buClrTx/>
              <a:buFont typeface="Wingdings" charset="2"/>
              <a:buChar char="Ø"/>
            </a:pPr>
            <a:r>
              <a:rPr lang="ru-RU" altLang="ru-RU" sz="2800" b="1">
                <a:solidFill>
                  <a:srgbClr val="FFFFFF"/>
                </a:solidFill>
              </a:rPr>
              <a:t>быстрому и полному восстановлению двигательной сферы, психологического состояния, </a:t>
            </a:r>
          </a:p>
          <a:p>
            <a:pPr eaLnBrk="1" hangingPunct="1">
              <a:lnSpc>
                <a:spcPct val="120000"/>
              </a:lnSpc>
              <a:spcAft>
                <a:spcPts val="3600"/>
              </a:spcAft>
              <a:buClrTx/>
              <a:buFont typeface="Wingdings" charset="2"/>
              <a:buChar char="Ø"/>
            </a:pPr>
            <a:r>
              <a:rPr lang="ru-RU" altLang="ru-RU" sz="2800" b="1">
                <a:solidFill>
                  <a:srgbClr val="FFFFFF"/>
                </a:solidFill>
              </a:rPr>
              <a:t>наступлению регресса бульбарных и речевых расстройств, </a:t>
            </a:r>
          </a:p>
          <a:p>
            <a:pPr eaLnBrk="1" hangingPunct="1">
              <a:lnSpc>
                <a:spcPct val="120000"/>
              </a:lnSpc>
              <a:spcAft>
                <a:spcPts val="3600"/>
              </a:spcAft>
              <a:buClrTx/>
              <a:buFont typeface="Wingdings" charset="2"/>
              <a:buChar char="Ø"/>
            </a:pPr>
            <a:r>
              <a:rPr lang="ru-RU" altLang="ru-RU" sz="2800" b="1">
                <a:solidFill>
                  <a:srgbClr val="FFFFFF"/>
                </a:solidFill>
              </a:rPr>
              <a:t>улучшению восприятия окружающего мира.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0" y="26988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15888"/>
            <a:ext cx="914400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5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3300" b="1">
                <a:solidFill>
                  <a:srgbClr val="F3C43F"/>
                </a:solidFill>
              </a:rPr>
              <a:t>Перспективы развития инновационных реабилитационных технологий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1438" y="1781175"/>
            <a:ext cx="9037637" cy="4816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449263" indent="-436563"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9175" algn="l"/>
                <a:tab pos="1933575" algn="l"/>
                <a:tab pos="2847975" algn="l"/>
                <a:tab pos="3762375" algn="l"/>
                <a:tab pos="4676775" algn="l"/>
                <a:tab pos="5591175" algn="l"/>
                <a:tab pos="6505575" algn="l"/>
                <a:tab pos="7419975" algn="l"/>
                <a:tab pos="8334375" algn="l"/>
                <a:tab pos="9248775" algn="l"/>
                <a:tab pos="10163175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marL="446088" indent="-446088">
              <a:lnSpc>
                <a:spcPct val="110000"/>
              </a:lnSpc>
              <a:spcAft>
                <a:spcPts val="3000"/>
              </a:spcAft>
              <a:buClrTx/>
              <a:buFont typeface="Wingdings" pitchFamily="2" charset="2"/>
              <a:buChar char="Ø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применение лечебного массажа для нормализации мышечного тонуса </a:t>
            </a:r>
            <a:r>
              <a:rPr lang="ru-RU" sz="2600" b="1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паратичных</a:t>
            </a:r>
            <a:r>
              <a:rPr lang="ru-RU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артикуляционных мышечных групп для речевой патологии,</a:t>
            </a:r>
          </a:p>
          <a:p>
            <a:pPr marL="446088" indent="-446088">
              <a:lnSpc>
                <a:spcPct val="110000"/>
              </a:lnSpc>
              <a:spcAft>
                <a:spcPts val="3000"/>
              </a:spcAft>
              <a:buClrTx/>
              <a:buFont typeface="Wingdings" pitchFamily="2" charset="2"/>
              <a:buChar char="Ø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организация  кабинета </a:t>
            </a:r>
            <a:r>
              <a:rPr lang="ru-RU" sz="2600" b="1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эрготерапии</a:t>
            </a:r>
            <a:r>
              <a:rPr lang="ru-RU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для пациентов с нейродвигательными нарушениями,</a:t>
            </a:r>
          </a:p>
          <a:p>
            <a:pPr marL="446088" indent="-446088">
              <a:lnSpc>
                <a:spcPct val="110000"/>
              </a:lnSpc>
              <a:spcAft>
                <a:spcPts val="3000"/>
              </a:spcAft>
              <a:buClrTx/>
              <a:buFont typeface="Wingdings" pitchFamily="2" charset="2"/>
              <a:buChar char="Ø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дальнейшее совершенствование  инновационных технологий по уходу за пациентами.</a:t>
            </a:r>
            <a:endParaRPr lang="ru-RU" sz="26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1258888" y="5084763"/>
            <a:ext cx="7885112" cy="1773237"/>
          </a:xfrm>
          <a:prstGeom prst="rect">
            <a:avLst/>
          </a:prstGeom>
          <a:solidFill>
            <a:srgbClr val="DEF5FA"/>
          </a:solidFill>
          <a:ln w="25560">
            <a:solidFill>
              <a:srgbClr val="DEF5F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5018088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1258888" y="4967288"/>
            <a:ext cx="7885112" cy="180975"/>
          </a:xfrm>
          <a:prstGeom prst="rect">
            <a:avLst/>
          </a:prstGeom>
          <a:solidFill>
            <a:srgbClr val="FF9900"/>
          </a:solidFill>
          <a:ln w="2556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0" y="6715125"/>
            <a:ext cx="9144000" cy="188913"/>
          </a:xfrm>
          <a:prstGeom prst="rect">
            <a:avLst/>
          </a:prstGeom>
          <a:solidFill>
            <a:srgbClr val="1C314E"/>
          </a:solidFill>
          <a:ln w="25560">
            <a:solidFill>
              <a:srgbClr val="1E76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7" name="WordArt 6"/>
          <p:cNvSpPr>
            <a:spLocks noChangeArrowheads="1" noChangeShapeType="1" noTextEdit="1"/>
          </p:cNvSpPr>
          <p:nvPr/>
        </p:nvSpPr>
        <p:spPr bwMode="auto">
          <a:xfrm>
            <a:off x="179388" y="5768975"/>
            <a:ext cx="8785225" cy="61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БЛАГОДАРЮ ЗА ВНИМАНИЕ!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395288" y="404813"/>
            <a:ext cx="8429625" cy="576262"/>
          </a:xfrm>
          <a:prstGeom prst="rect">
            <a:avLst/>
          </a:prstGeom>
          <a:solidFill>
            <a:srgbClr val="1C314E"/>
          </a:solidFill>
          <a:ln w="9360">
            <a:solidFill>
              <a:srgbClr val="1C314E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200" b="1">
                <a:solidFill>
                  <a:srgbClr val="F3C43F"/>
                </a:solidFill>
              </a:rPr>
              <a:t>Цель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4200" b="1">
                <a:solidFill>
                  <a:srgbClr val="F3C43F"/>
                </a:solidFill>
              </a:rPr>
              <a:t>медицинской реабилитации -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1628775"/>
            <a:ext cx="9144000" cy="3455988"/>
          </a:xfrm>
          <a:prstGeom prst="rect">
            <a:avLst/>
          </a:prstGeom>
          <a:solidFill>
            <a:srgbClr val="1C314E"/>
          </a:solidFill>
          <a:ln w="9360">
            <a:solidFill>
              <a:srgbClr val="1C314E"/>
            </a:solidFill>
            <a:miter lim="800000"/>
            <a:headEnd/>
            <a:tailEnd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10000"/>
              </a:lnSpc>
              <a:buClrTx/>
              <a:buFontTx/>
              <a:buNone/>
              <a:defRPr/>
            </a:pPr>
            <a:r>
              <a:rPr lang="ru-RU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достижение полного восстановления нарушенных  функций, оптимальная реализация физического, психического и социального потенциала пациента, адекватная интеграция его в обществе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263" y="5033963"/>
            <a:ext cx="238125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3900" y="5029200"/>
            <a:ext cx="238760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5038725"/>
            <a:ext cx="2357437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5024438"/>
            <a:ext cx="2374901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5123" name="Text Box 1"/>
          <p:cNvSpPr txBox="1">
            <a:spLocks noChangeArrowheads="1"/>
          </p:cNvSpPr>
          <p:nvPr/>
        </p:nvSpPr>
        <p:spPr bwMode="auto">
          <a:xfrm>
            <a:off x="0" y="-7938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Неврологическое реабилитационное отделение открыто в 1974 году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341438"/>
            <a:ext cx="3810000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4076700"/>
            <a:ext cx="374491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138" y="4076700"/>
            <a:ext cx="37973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1341438"/>
            <a:ext cx="38258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0" y="-26988"/>
            <a:ext cx="9144000" cy="1511301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8" name="Picture 2" descr="F:\DCIM\101_PANA\P101095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769" y="1354166"/>
            <a:ext cx="3426373" cy="2506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3" descr="F:\DCIM\101_PANA\P101091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478" y="1340768"/>
            <a:ext cx="3421536" cy="2510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4" descr="F:\DCIM\101_PANA\P101087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3456384" cy="2520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6" descr="F:\DCIM\101_PANA\P101083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4542" y="4077072"/>
            <a:ext cx="3437858" cy="2521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152" name="Text Box 1"/>
          <p:cNvSpPr txBox="1">
            <a:spLocks noChangeArrowheads="1"/>
          </p:cNvSpPr>
          <p:nvPr/>
        </p:nvSpPr>
        <p:spPr bwMode="auto">
          <a:xfrm>
            <a:off x="0" y="-7938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Неврологическое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реабилитационное отделение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0" y="-4763"/>
            <a:ext cx="9180513" cy="6862763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357188" y="-26988"/>
            <a:ext cx="8429625" cy="1295401"/>
          </a:xfrm>
          <a:prstGeom prst="rect">
            <a:avLst/>
          </a:prstGeom>
          <a:solidFill>
            <a:srgbClr val="1C314E"/>
          </a:solidFill>
          <a:ln w="9360">
            <a:solidFill>
              <a:srgbClr val="1C314E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Принцип партнёрства</a:t>
            </a:r>
            <a:br>
              <a:rPr lang="ru-RU" altLang="ru-RU" sz="3600" b="1">
                <a:solidFill>
                  <a:srgbClr val="F3C43F"/>
                </a:solidFill>
              </a:rPr>
            </a:br>
            <a:r>
              <a:rPr lang="ru-RU" altLang="ru-RU" sz="3600" b="1">
                <a:solidFill>
                  <a:srgbClr val="F3C43F"/>
                </a:solidFill>
              </a:rPr>
              <a:t>«Медицинская сестра-пациент»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8" y="1628775"/>
            <a:ext cx="5976937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46088" indent="-446088"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1800"/>
              </a:spcAft>
              <a:buClrTx/>
              <a:buFont typeface="Wingdings" charset="2"/>
              <a:buChar char="Ø"/>
            </a:pPr>
            <a:r>
              <a:rPr lang="ru-RU" altLang="ru-RU" sz="3500" b="1">
                <a:solidFill>
                  <a:srgbClr val="FFFFFF"/>
                </a:solidFill>
              </a:rPr>
              <a:t>компетентность, </a:t>
            </a:r>
          </a:p>
          <a:p>
            <a:pPr eaLnBrk="1" hangingPunct="1">
              <a:lnSpc>
                <a:spcPct val="110000"/>
              </a:lnSpc>
              <a:spcAft>
                <a:spcPts val="1800"/>
              </a:spcAft>
              <a:buClrTx/>
              <a:buFont typeface="Wingdings" charset="2"/>
              <a:buChar char="Ø"/>
            </a:pPr>
            <a:r>
              <a:rPr lang="ru-RU" altLang="ru-RU" sz="3500" b="1">
                <a:solidFill>
                  <a:srgbClr val="FFFFFF"/>
                </a:solidFill>
              </a:rPr>
              <a:t>уважение, </a:t>
            </a:r>
          </a:p>
          <a:p>
            <a:pPr eaLnBrk="1" hangingPunct="1">
              <a:lnSpc>
                <a:spcPct val="110000"/>
              </a:lnSpc>
              <a:spcAft>
                <a:spcPts val="1800"/>
              </a:spcAft>
              <a:buClrTx/>
              <a:buFont typeface="Wingdings" charset="2"/>
              <a:buChar char="Ø"/>
            </a:pPr>
            <a:r>
              <a:rPr lang="ru-RU" altLang="ru-RU" sz="3500" b="1">
                <a:solidFill>
                  <a:srgbClr val="FFFFFF"/>
                </a:solidFill>
              </a:rPr>
              <a:t>умение слушать, </a:t>
            </a:r>
          </a:p>
          <a:p>
            <a:pPr eaLnBrk="1" hangingPunct="1">
              <a:lnSpc>
                <a:spcPct val="110000"/>
              </a:lnSpc>
              <a:spcAft>
                <a:spcPts val="1800"/>
              </a:spcAft>
              <a:buClrTx/>
              <a:buFont typeface="Wingdings" charset="2"/>
              <a:buChar char="Ø"/>
            </a:pPr>
            <a:r>
              <a:rPr lang="ru-RU" altLang="ru-RU" sz="3500" b="1">
                <a:solidFill>
                  <a:srgbClr val="FFFFFF"/>
                </a:solidFill>
              </a:rPr>
              <a:t>открытость, </a:t>
            </a:r>
          </a:p>
          <a:p>
            <a:pPr eaLnBrk="1" hangingPunct="1">
              <a:lnSpc>
                <a:spcPct val="110000"/>
              </a:lnSpc>
              <a:spcAft>
                <a:spcPts val="1800"/>
              </a:spcAft>
              <a:buClrTx/>
              <a:buFont typeface="Wingdings" charset="2"/>
              <a:buChar char="Ø"/>
            </a:pPr>
            <a:r>
              <a:rPr lang="ru-RU" altLang="ru-RU" sz="3500" b="1">
                <a:solidFill>
                  <a:srgbClr val="FFFFFF"/>
                </a:solidFill>
              </a:rPr>
              <a:t>искренность, </a:t>
            </a:r>
          </a:p>
          <a:p>
            <a:pPr eaLnBrk="1" hangingPunct="1">
              <a:lnSpc>
                <a:spcPct val="110000"/>
              </a:lnSpc>
              <a:spcAft>
                <a:spcPts val="1800"/>
              </a:spcAft>
              <a:buClrTx/>
              <a:buFont typeface="Wingdings" charset="2"/>
              <a:buChar char="Ø"/>
            </a:pPr>
            <a:r>
              <a:rPr lang="ru-RU" altLang="ru-RU" sz="3500" b="1">
                <a:solidFill>
                  <a:srgbClr val="FFFFFF"/>
                </a:solidFill>
              </a:rPr>
              <a:t>сопереживание</a:t>
            </a:r>
          </a:p>
        </p:txBody>
      </p:sp>
      <p:pic>
        <p:nvPicPr>
          <p:cNvPr id="8198" name="Picture 6" descr="C:\Users\User\Desktop\smiling_home_caregiver_watching_senior_man_assemble_jigsaw_puzzle_on_table_3506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888432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0" y="-4763"/>
            <a:ext cx="9180513" cy="6862763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0" y="0"/>
            <a:ext cx="9144000" cy="1341438"/>
          </a:xfrm>
          <a:prstGeom prst="rect">
            <a:avLst/>
          </a:prstGeom>
          <a:solidFill>
            <a:srgbClr val="1D314E"/>
          </a:solidFill>
          <a:ln w="25560">
            <a:solidFill>
              <a:srgbClr val="1525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141288" y="58738"/>
            <a:ext cx="8894762" cy="1066800"/>
          </a:xfrm>
          <a:prstGeom prst="rect">
            <a:avLst/>
          </a:prstGeom>
          <a:solidFill>
            <a:srgbClr val="1C314E"/>
          </a:solidFill>
          <a:ln w="9360">
            <a:solidFill>
              <a:srgbClr val="1C314E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Основные задачи нейрореабилитации</a:t>
            </a: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0" y="6715125"/>
            <a:ext cx="9144000" cy="188913"/>
          </a:xfrm>
          <a:prstGeom prst="rect">
            <a:avLst/>
          </a:prstGeom>
          <a:solidFill>
            <a:srgbClr val="1C314E"/>
          </a:solidFill>
          <a:ln w="25560">
            <a:solidFill>
              <a:srgbClr val="1E768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71438" y="1365250"/>
            <a:ext cx="9037637" cy="530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46088" indent="-446088"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6088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2000"/>
              </a:spcAft>
              <a:buClrTx/>
              <a:buFont typeface="Wingdings" charset="2"/>
              <a:buChar char="Ø"/>
            </a:pPr>
            <a:r>
              <a:rPr lang="ru-RU" altLang="ru-RU" sz="2600" b="1">
                <a:solidFill>
                  <a:srgbClr val="FFFFFF"/>
                </a:solidFill>
              </a:rPr>
              <a:t>нормализация двигательной активности,</a:t>
            </a:r>
          </a:p>
          <a:p>
            <a:pPr eaLnBrk="1" hangingPunct="1">
              <a:lnSpc>
                <a:spcPct val="110000"/>
              </a:lnSpc>
              <a:spcAft>
                <a:spcPts val="2000"/>
              </a:spcAft>
              <a:buClrTx/>
              <a:buFont typeface="Wingdings" charset="2"/>
              <a:buChar char="Ø"/>
            </a:pPr>
            <a:r>
              <a:rPr lang="ru-RU" altLang="ru-RU" sz="2600" b="1">
                <a:solidFill>
                  <a:srgbClr val="FFFFFF"/>
                </a:solidFill>
              </a:rPr>
              <a:t>восстановление мышечной силы,</a:t>
            </a:r>
          </a:p>
          <a:p>
            <a:pPr eaLnBrk="1" hangingPunct="1">
              <a:lnSpc>
                <a:spcPct val="110000"/>
              </a:lnSpc>
              <a:spcAft>
                <a:spcPts val="2000"/>
              </a:spcAft>
              <a:buClrTx/>
              <a:buFont typeface="Wingdings" charset="2"/>
              <a:buChar char="Ø"/>
            </a:pPr>
            <a:r>
              <a:rPr lang="ru-RU" altLang="ru-RU" sz="2600" b="1">
                <a:solidFill>
                  <a:srgbClr val="FFFFFF"/>
                </a:solidFill>
              </a:rPr>
              <a:t>предупреждение развития мышечных атрофий,</a:t>
            </a:r>
          </a:p>
          <a:p>
            <a:pPr eaLnBrk="1" hangingPunct="1">
              <a:lnSpc>
                <a:spcPct val="110000"/>
              </a:lnSpc>
              <a:spcAft>
                <a:spcPts val="2000"/>
              </a:spcAft>
              <a:buClrTx/>
              <a:buFont typeface="Wingdings" charset="2"/>
              <a:buChar char="Ø"/>
            </a:pPr>
            <a:r>
              <a:rPr lang="ru-RU" altLang="ru-RU" sz="2600" b="1">
                <a:solidFill>
                  <a:srgbClr val="FFFFFF"/>
                </a:solidFill>
              </a:rPr>
              <a:t>профилактика и лечение спастичности мышц, контрактур и деформаций костно-суставного аппарата,</a:t>
            </a:r>
          </a:p>
          <a:p>
            <a:pPr eaLnBrk="1" hangingPunct="1">
              <a:lnSpc>
                <a:spcPct val="110000"/>
              </a:lnSpc>
              <a:spcAft>
                <a:spcPts val="2000"/>
              </a:spcAft>
              <a:buClrTx/>
              <a:buFont typeface="Wingdings" charset="2"/>
              <a:buChar char="Ø"/>
            </a:pPr>
            <a:r>
              <a:rPr lang="ru-RU" altLang="ru-RU" sz="2600" b="1">
                <a:solidFill>
                  <a:srgbClr val="FFFFFF"/>
                </a:solidFill>
              </a:rPr>
              <a:t>выработка способности самостоятельного передвижения, бытового самообслуживания,</a:t>
            </a:r>
          </a:p>
          <a:p>
            <a:pPr eaLnBrk="1" hangingPunct="1">
              <a:lnSpc>
                <a:spcPct val="110000"/>
              </a:lnSpc>
              <a:spcAft>
                <a:spcPts val="2000"/>
              </a:spcAft>
              <a:buClrTx/>
              <a:buFont typeface="Wingdings" charset="2"/>
              <a:buChar char="Ø"/>
            </a:pPr>
            <a:r>
              <a:rPr lang="ru-RU" altLang="ru-RU" sz="2600" b="1">
                <a:solidFill>
                  <a:srgbClr val="FFFFFF"/>
                </a:solidFill>
              </a:rPr>
              <a:t>нейропротезирование.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536700"/>
            <a:ext cx="4554538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9463" y="1536700"/>
            <a:ext cx="4554537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827088" y="5084763"/>
            <a:ext cx="3384550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FFFF"/>
                </a:solidFill>
              </a:rPr>
              <a:t>Вход оборудован пандусом</a:t>
            </a:r>
          </a:p>
        </p:txBody>
      </p:sp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4787900" y="5065713"/>
            <a:ext cx="396081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</a:pPr>
            <a:r>
              <a:rPr lang="ru-RU" altLang="ru-RU" sz="2800" b="1">
                <a:solidFill>
                  <a:srgbClr val="FFFFFF"/>
                </a:solidFill>
              </a:rPr>
              <a:t>Спортивная площадка,</a:t>
            </a:r>
          </a:p>
          <a:p>
            <a:pPr algn="ctr" eaLnBrk="1" hangingPunct="1">
              <a:buClrTx/>
            </a:pPr>
            <a:r>
              <a:rPr lang="ru-RU" altLang="ru-RU" sz="2800" b="1">
                <a:solidFill>
                  <a:srgbClr val="FFFFFF"/>
                </a:solidFill>
              </a:rPr>
              <a:t> беседка для отдыха</a:t>
            </a:r>
          </a:p>
        </p:txBody>
      </p:sp>
      <p:sp>
        <p:nvSpPr>
          <p:cNvPr id="9223" name="Text Box 1"/>
          <p:cNvSpPr txBox="1">
            <a:spLocks noChangeArrowheads="1"/>
          </p:cNvSpPr>
          <p:nvPr/>
        </p:nvSpPr>
        <p:spPr bwMode="auto">
          <a:xfrm>
            <a:off x="0" y="-7938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Неврологическое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реабилитационное отделение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"/>
          <p:cNvSpPr txBox="1">
            <a:spLocks noChangeArrowheads="1"/>
          </p:cNvSpPr>
          <p:nvPr/>
        </p:nvSpPr>
        <p:spPr bwMode="auto">
          <a:xfrm>
            <a:off x="-36513" y="0"/>
            <a:ext cx="9144001" cy="6858000"/>
          </a:xfrm>
          <a:prstGeom prst="rect">
            <a:avLst/>
          </a:prstGeom>
          <a:solidFill>
            <a:srgbClr val="1C314E"/>
          </a:solidFill>
          <a:ln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1C314E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ClrTx/>
              <a:buFontTx/>
              <a:buNone/>
              <a:defRPr/>
            </a:pP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983292"/>
            <a:ext cx="2448272" cy="2120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860800"/>
            <a:ext cx="3097212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347788"/>
            <a:ext cx="3074987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52550"/>
            <a:ext cx="2663825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" name="Picture 3" descr="F:\DCIM\101_PANA\P101091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453417"/>
            <a:ext cx="2837675" cy="2128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10248" name="Group 3"/>
          <p:cNvGrpSpPr>
            <a:grpSpLocks/>
          </p:cNvGrpSpPr>
          <p:nvPr/>
        </p:nvGrpSpPr>
        <p:grpSpPr bwMode="auto">
          <a:xfrm>
            <a:off x="5940425" y="3860800"/>
            <a:ext cx="3084513" cy="2365375"/>
            <a:chOff x="495" y="2534"/>
            <a:chExt cx="2050" cy="1574"/>
          </a:xfrm>
        </p:grpSpPr>
        <p:pic>
          <p:nvPicPr>
            <p:cNvPr id="10250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" y="2534"/>
              <a:ext cx="2050" cy="1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251" name="Text Box 5"/>
            <p:cNvSpPr txBox="1">
              <a:spLocks noChangeArrowheads="1"/>
            </p:cNvSpPr>
            <p:nvPr/>
          </p:nvSpPr>
          <p:spPr bwMode="auto">
            <a:xfrm>
              <a:off x="495" y="2534"/>
              <a:ext cx="2050" cy="1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10249" name="Text Box 1"/>
          <p:cNvSpPr txBox="1">
            <a:spLocks noChangeArrowheads="1"/>
          </p:cNvSpPr>
          <p:nvPr/>
        </p:nvSpPr>
        <p:spPr bwMode="auto">
          <a:xfrm>
            <a:off x="0" y="-7938"/>
            <a:ext cx="9144000" cy="1268413"/>
          </a:xfrm>
          <a:prstGeom prst="rect">
            <a:avLst/>
          </a:prstGeom>
          <a:solidFill>
            <a:srgbClr val="1C31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Неврологическое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3C43F"/>
                </a:solidFill>
              </a:rPr>
              <a:t>реабилитационное отделение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3187</TotalTime>
  <Words>483</Words>
  <Application>Microsoft Office PowerPoint</Application>
  <PresentationFormat>Экран (4:3)</PresentationFormat>
  <Paragraphs>107</Paragraphs>
  <Slides>24</Slides>
  <Notes>23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Times New Roman</vt:lpstr>
      <vt:lpstr>Verdana</vt:lpstr>
      <vt:lpstr>Wingdings</vt:lpstr>
      <vt:lpstr>Bookman Old Style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I Am</dc:creator>
  <cp:lastModifiedBy>Sveta</cp:lastModifiedBy>
  <cp:revision>340</cp:revision>
  <cp:lastPrinted>1601-01-01T00:00:00Z</cp:lastPrinted>
  <dcterms:created xsi:type="dcterms:W3CDTF">2011-07-14T03:59:23Z</dcterms:created>
  <dcterms:modified xsi:type="dcterms:W3CDTF">2013-11-23T08:38:04Z</dcterms:modified>
</cp:coreProperties>
</file>