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notesMasterIdLst>
    <p:notesMasterId r:id="rId25"/>
  </p:notesMasterIdLst>
  <p:handoutMasterIdLst>
    <p:handoutMasterId r:id="rId26"/>
  </p:handoutMasterIdLst>
  <p:sldIdLst>
    <p:sldId id="319" r:id="rId2"/>
    <p:sldId id="280" r:id="rId3"/>
    <p:sldId id="329" r:id="rId4"/>
    <p:sldId id="330" r:id="rId5"/>
    <p:sldId id="331" r:id="rId6"/>
    <p:sldId id="332" r:id="rId7"/>
    <p:sldId id="279" r:id="rId8"/>
    <p:sldId id="316" r:id="rId9"/>
    <p:sldId id="317" r:id="rId10"/>
    <p:sldId id="320" r:id="rId11"/>
    <p:sldId id="318" r:id="rId12"/>
    <p:sldId id="321" r:id="rId13"/>
    <p:sldId id="287" r:id="rId14"/>
    <p:sldId id="322" r:id="rId15"/>
    <p:sldId id="323" r:id="rId16"/>
    <p:sldId id="324" r:id="rId17"/>
    <p:sldId id="325" r:id="rId18"/>
    <p:sldId id="334" r:id="rId19"/>
    <p:sldId id="336" r:id="rId20"/>
    <p:sldId id="327" r:id="rId21"/>
    <p:sldId id="337" r:id="rId22"/>
    <p:sldId id="328" r:id="rId23"/>
    <p:sldId id="299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0000"/>
    <a:srgbClr val="3C1800"/>
    <a:srgbClr val="8E3900"/>
    <a:srgbClr val="FFFF66"/>
    <a:srgbClr val="FAAB5C"/>
    <a:srgbClr val="000000"/>
    <a:srgbClr val="AE78D6"/>
    <a:srgbClr val="CBA9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430" autoAdjust="0"/>
    <p:restoredTop sz="94764" autoAdjust="0"/>
  </p:normalViewPr>
  <p:slideViewPr>
    <p:cSldViewPr>
      <p:cViewPr>
        <p:scale>
          <a:sx n="74" d="100"/>
          <a:sy n="74" d="100"/>
        </p:scale>
        <p:origin x="-948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0FE328F-C18B-435B-8EE9-6DB6A0DED277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1C85988-64B0-45DA-B7AA-F2B38973DF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0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1423F8D-B147-4D6F-A7AD-169F9F56A77B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390E04A-F0F7-4B83-80D5-5CFC1671AF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8911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8E7BA-25BA-4171-8102-05847AA6D2AE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5654D-F2C9-450D-8C31-3148B6A680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16967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4F46E-B465-4504-BF18-5B65D25DEF85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267F1-4E2A-4666-887F-6131610F88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554910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E6D4A-5932-488C-922D-CF311A39AE87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62579-6E90-45A7-AB7A-833CEA8518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320950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F39CA-98FD-4DA3-8AD2-7680846EAA51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69B2A-0013-4C4D-AC0B-4EB1AD25EE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355671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D59AF-4174-40A7-92BF-DEC11C5A3BD9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78653-93E9-413B-ADCA-3FA478702B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997186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369C0-27FF-45BD-8B16-C85C627B9A08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75F02-3977-4D7A-9280-2A3AFF6D47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3152977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F3A75-471B-45BB-83BE-F2BB7A734750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D50B8-A41C-4B96-9517-115B4DFF0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6939284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3CEF2-323F-4880-B60E-4355BD9221DC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06069-3E69-44B6-AD1D-5692A5CD3F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035129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F21CD-A5EE-4D2F-94BD-C5AE16C62CD3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00D82-9417-48AF-B072-91AB29FA62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543062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46039-57A4-480C-835E-20A69ADA0ADC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5201F-4B76-4361-A7B7-FEEACFF9C9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889333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CCA8A-FE47-4C94-A804-3DF8545F0045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5ADDA-1032-4C9D-91BA-B07AD024C2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933188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71A1EEF-B669-4424-811E-DC19139FD92D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6601834-72C1-4420-AEBA-308C59641E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4.png"/><Relationship Id="rId4" Type="http://schemas.openxmlformats.org/officeDocument/2006/relationships/oleObject" Target="../embeddings/Microsoft_Excel_97-2003_Worksheet1.xls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5.png"/><Relationship Id="rId4" Type="http://schemas.openxmlformats.org/officeDocument/2006/relationships/oleObject" Target="../embeddings/Microsoft_Excel_97-2003_Worksheet2.xls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388" y="1341438"/>
            <a:ext cx="8929687" cy="2216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ru-RU" sz="3200" b="1" cap="all" dirty="0">
                <a:solidFill>
                  <a:srgbClr val="002060"/>
                </a:solidFill>
                <a:cs typeface="+mn-cs"/>
              </a:rPr>
              <a:t>«Трансформация ухода </a:t>
            </a:r>
          </a:p>
          <a:p>
            <a:pPr algn="ctr">
              <a:lnSpc>
                <a:spcPct val="110000"/>
              </a:lnSpc>
              <a:defRPr/>
            </a:pPr>
            <a:r>
              <a:rPr lang="ru-RU" sz="3200" b="1" cap="all" dirty="0">
                <a:solidFill>
                  <a:srgbClr val="002060"/>
                </a:solidFill>
                <a:cs typeface="+mn-cs"/>
              </a:rPr>
              <a:t>за пациентами, перенесшими ампутацию нижних конечностей. Контроль физического состояния»</a:t>
            </a:r>
            <a:endParaRPr lang="ru-RU" sz="3200" dirty="0">
              <a:solidFill>
                <a:srgbClr val="002060"/>
              </a:solidFill>
              <a:cs typeface="+mn-cs"/>
            </a:endParaRPr>
          </a:p>
        </p:txBody>
      </p:sp>
      <p:sp>
        <p:nvSpPr>
          <p:cNvPr id="4100" name="Прямоугольник 3"/>
          <p:cNvSpPr>
            <a:spLocks noChangeArrowheads="1"/>
          </p:cNvSpPr>
          <p:nvPr/>
        </p:nvSpPr>
        <p:spPr bwMode="auto">
          <a:xfrm>
            <a:off x="900113" y="4005263"/>
            <a:ext cx="8135937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ru-RU" altLang="ru-RU" sz="2000" b="1">
                <a:solidFill>
                  <a:srgbClr val="7A0000"/>
                </a:solidFill>
              </a:rPr>
              <a:t>Клименок М.А.,</a:t>
            </a:r>
            <a:endParaRPr lang="ru-RU" altLang="ru-RU" sz="2000">
              <a:solidFill>
                <a:srgbClr val="7A0000"/>
              </a:solidFill>
            </a:endParaRPr>
          </a:p>
          <a:p>
            <a:pPr algn="r" eaLnBrk="1" hangingPunct="1"/>
            <a:r>
              <a:rPr lang="ru-RU" altLang="ru-RU" sz="2000" b="1">
                <a:solidFill>
                  <a:srgbClr val="7A0000"/>
                </a:solidFill>
              </a:rPr>
              <a:t>старшая медицинская сестра </a:t>
            </a:r>
            <a:endParaRPr lang="ru-RU" altLang="ru-RU" sz="2000">
              <a:solidFill>
                <a:srgbClr val="7A0000"/>
              </a:solidFill>
            </a:endParaRPr>
          </a:p>
          <a:p>
            <a:pPr algn="r" eaLnBrk="1" hangingPunct="1"/>
            <a:r>
              <a:rPr lang="ru-RU" altLang="ru-RU" sz="2000" b="1">
                <a:solidFill>
                  <a:srgbClr val="7A0000"/>
                </a:solidFill>
              </a:rPr>
              <a:t>отделения гнойной хирургии </a:t>
            </a:r>
            <a:endParaRPr lang="ru-RU" altLang="ru-RU" sz="2000">
              <a:solidFill>
                <a:srgbClr val="7A0000"/>
              </a:solidFill>
            </a:endParaRPr>
          </a:p>
          <a:p>
            <a:pPr algn="r" eaLnBrk="1" hangingPunct="1"/>
            <a:r>
              <a:rPr lang="ru-RU" altLang="ru-RU" sz="2000" b="1">
                <a:solidFill>
                  <a:srgbClr val="7A0000"/>
                </a:solidFill>
              </a:rPr>
              <a:t>БУЗОО «ГКБ № 1  им. Кабанова А.Н.»</a:t>
            </a:r>
            <a:endParaRPr lang="ru-RU" altLang="ru-RU" sz="2000">
              <a:solidFill>
                <a:srgbClr val="7A0000"/>
              </a:solidFill>
            </a:endParaRPr>
          </a:p>
          <a:p>
            <a:pPr algn="r" eaLnBrk="1" hangingPunct="1"/>
            <a:r>
              <a:rPr lang="ru-RU" altLang="ru-RU" sz="2000" b="1">
                <a:solidFill>
                  <a:srgbClr val="7A0000"/>
                </a:solidFill>
              </a:rPr>
              <a:t> </a:t>
            </a:r>
            <a:endParaRPr lang="ru-RU" altLang="ru-RU" sz="2000">
              <a:solidFill>
                <a:srgbClr val="7A0000"/>
              </a:solidFill>
            </a:endParaRPr>
          </a:p>
          <a:p>
            <a:pPr algn="r" eaLnBrk="1" hangingPunct="1"/>
            <a:r>
              <a:rPr lang="ru-RU" altLang="ru-RU" sz="2000" b="1">
                <a:solidFill>
                  <a:srgbClr val="7A0000"/>
                </a:solidFill>
              </a:rPr>
              <a:t>Научный руководитель: С.С. Бунова, </a:t>
            </a:r>
            <a:endParaRPr lang="ru-RU" altLang="ru-RU" sz="2000">
              <a:solidFill>
                <a:srgbClr val="7A0000"/>
              </a:solidFill>
            </a:endParaRPr>
          </a:p>
          <a:p>
            <a:pPr algn="r" eaLnBrk="1" hangingPunct="1"/>
            <a:r>
              <a:rPr lang="ru-RU" altLang="ru-RU" sz="2000" b="1">
                <a:solidFill>
                  <a:srgbClr val="7A0000"/>
                </a:solidFill>
              </a:rPr>
              <a:t>зав.  кафедрой пропедевтики внутренних болезней </a:t>
            </a:r>
            <a:endParaRPr lang="ru-RU" altLang="ru-RU" sz="2000">
              <a:solidFill>
                <a:srgbClr val="7A0000"/>
              </a:solidFill>
            </a:endParaRPr>
          </a:p>
          <a:p>
            <a:pPr algn="r" eaLnBrk="1" hangingPunct="1"/>
            <a:r>
              <a:rPr lang="ru-RU" altLang="ru-RU" sz="2000" b="1">
                <a:solidFill>
                  <a:srgbClr val="7A0000"/>
                </a:solidFill>
              </a:rPr>
              <a:t>ГБОУ ВПО ОмГМА Минздравсоцразвития России, д.м.н.</a:t>
            </a:r>
            <a:endParaRPr lang="ru-RU" altLang="ru-RU" sz="2000">
              <a:solidFill>
                <a:srgbClr val="7A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4684713" y="3863975"/>
            <a:ext cx="4105275" cy="2644775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4962525" y="3078163"/>
            <a:ext cx="3730625" cy="481012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366713" y="3092450"/>
            <a:ext cx="3729037" cy="481013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179388" y="3895725"/>
            <a:ext cx="4105275" cy="2643188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Заголовок 2"/>
          <p:cNvSpPr txBox="1">
            <a:spLocks/>
          </p:cNvSpPr>
          <p:nvPr/>
        </p:nvSpPr>
        <p:spPr>
          <a:xfrm>
            <a:off x="468313" y="549275"/>
            <a:ext cx="8229600" cy="70961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4300" b="1" dirty="0" smtClean="0">
                <a:solidFill>
                  <a:srgbClr val="002060"/>
                </a:solidFill>
                <a:latin typeface="Arial" charset="0"/>
                <a:ea typeface="+mn-ea"/>
                <a:cs typeface="+mn-cs"/>
              </a:rPr>
              <a:t>Дизайн исследования</a:t>
            </a:r>
            <a:endParaRPr lang="ru-RU" sz="4300" b="1" dirty="0">
              <a:solidFill>
                <a:srgbClr val="00206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3" name="Заголовок 2"/>
          <p:cNvSpPr txBox="1">
            <a:spLocks/>
          </p:cNvSpPr>
          <p:nvPr/>
        </p:nvSpPr>
        <p:spPr>
          <a:xfrm>
            <a:off x="107950" y="1565275"/>
            <a:ext cx="4330700" cy="711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ru-RU" sz="2600" b="1" dirty="0" smtClean="0">
                <a:solidFill>
                  <a:srgbClr val="002060"/>
                </a:solidFill>
                <a:latin typeface="Arial" charset="0"/>
                <a:ea typeface="+mn-ea"/>
                <a:cs typeface="+mn-cs"/>
              </a:rPr>
              <a:t>Количество пациентов-участников</a:t>
            </a:r>
            <a:endParaRPr lang="ru-RU" sz="2600" b="1" dirty="0">
              <a:solidFill>
                <a:srgbClr val="00206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0248" name="Заголовок 2"/>
          <p:cNvSpPr txBox="1">
            <a:spLocks/>
          </p:cNvSpPr>
          <p:nvPr/>
        </p:nvSpPr>
        <p:spPr bwMode="auto">
          <a:xfrm>
            <a:off x="4598988" y="1493838"/>
            <a:ext cx="4545012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600" b="1">
                <a:solidFill>
                  <a:srgbClr val="7A0000"/>
                </a:solidFill>
                <a:latin typeface="Calibri" pitchFamily="34" charset="0"/>
              </a:rPr>
              <a:t>31 человек (64,58% от общего числа прооперированных пациентов)</a:t>
            </a:r>
          </a:p>
        </p:txBody>
      </p:sp>
      <p:sp>
        <p:nvSpPr>
          <p:cNvPr id="10249" name="Прямоугольник 4"/>
          <p:cNvSpPr>
            <a:spLocks noChangeArrowheads="1"/>
          </p:cNvSpPr>
          <p:nvPr/>
        </p:nvSpPr>
        <p:spPr bwMode="auto">
          <a:xfrm>
            <a:off x="395288" y="3082925"/>
            <a:ext cx="37449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400" b="1">
                <a:solidFill>
                  <a:srgbClr val="002060"/>
                </a:solidFill>
              </a:rPr>
              <a:t>Критерии включения</a:t>
            </a:r>
          </a:p>
        </p:txBody>
      </p:sp>
      <p:sp>
        <p:nvSpPr>
          <p:cNvPr id="10250" name="Прямоугольник 5"/>
          <p:cNvSpPr>
            <a:spLocks noChangeArrowheads="1"/>
          </p:cNvSpPr>
          <p:nvPr/>
        </p:nvSpPr>
        <p:spPr bwMode="auto">
          <a:xfrm>
            <a:off x="5003800" y="3068638"/>
            <a:ext cx="37449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002060"/>
                </a:solidFill>
              </a:rPr>
              <a:t>Критерии исключения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0825" y="3970338"/>
            <a:ext cx="4033838" cy="24622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200" b="1" dirty="0">
                <a:solidFill>
                  <a:srgbClr val="7A0000"/>
                </a:solidFill>
                <a:latin typeface="+mj-lt"/>
                <a:ea typeface="+mj-ea"/>
                <a:cs typeface="+mj-cs"/>
              </a:rPr>
              <a:t>пациенты 50 - 60 лет, мужского пола, страдающие атеросклерозом сосудов нижних конечностей, которым были выполнены операции по поводу ампутации нижних конечностей.</a:t>
            </a:r>
          </a:p>
        </p:txBody>
      </p:sp>
      <p:sp>
        <p:nvSpPr>
          <p:cNvPr id="9" name="Стрелка вниз 8"/>
          <p:cNvSpPr/>
          <p:nvPr/>
        </p:nvSpPr>
        <p:spPr>
          <a:xfrm>
            <a:off x="2015716" y="3659313"/>
            <a:ext cx="324036" cy="216024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427538" y="3919538"/>
            <a:ext cx="4598987" cy="24622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200" b="1" dirty="0">
                <a:solidFill>
                  <a:srgbClr val="7A0000"/>
                </a:solidFill>
                <a:latin typeface="+mj-lt"/>
                <a:ea typeface="+mj-ea"/>
                <a:cs typeface="+mj-cs"/>
              </a:rPr>
              <a:t>пациенты возрастом до 50 лет          и старше 60 лет, с тяжелой сопутствующей патологией, летальность в раннем послеоперационном периоде, отказ от участия в исследовании, участие в другом исследовании</a:t>
            </a:r>
          </a:p>
        </p:txBody>
      </p:sp>
      <p:sp>
        <p:nvSpPr>
          <p:cNvPr id="13" name="Стрелка вниз 12"/>
          <p:cNvSpPr/>
          <p:nvPr/>
        </p:nvSpPr>
        <p:spPr>
          <a:xfrm>
            <a:off x="6510679" y="3654736"/>
            <a:ext cx="324036" cy="216024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с двумя скругленными противолежащими углами 24"/>
          <p:cNvSpPr/>
          <p:nvPr/>
        </p:nvSpPr>
        <p:spPr>
          <a:xfrm>
            <a:off x="1490798" y="702084"/>
            <a:ext cx="5817506" cy="1214748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Прямоугольник с двумя скругленными противолежащими углами 23"/>
          <p:cNvSpPr/>
          <p:nvPr/>
        </p:nvSpPr>
        <p:spPr>
          <a:xfrm>
            <a:off x="4711700" y="4368800"/>
            <a:ext cx="4181475" cy="2232025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Прямоугольник с двумя скругленными противолежащими углами 22"/>
          <p:cNvSpPr/>
          <p:nvPr/>
        </p:nvSpPr>
        <p:spPr>
          <a:xfrm>
            <a:off x="176213" y="4365625"/>
            <a:ext cx="4179887" cy="2232025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Прямоугольник с двумя скругленными противолежащими углами 21"/>
          <p:cNvSpPr/>
          <p:nvPr/>
        </p:nvSpPr>
        <p:spPr>
          <a:xfrm>
            <a:off x="5014872" y="3284984"/>
            <a:ext cx="3524074" cy="930089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Прямоугольник с двумя скругленными противолежащими углами 16"/>
          <p:cNvSpPr/>
          <p:nvPr/>
        </p:nvSpPr>
        <p:spPr>
          <a:xfrm>
            <a:off x="505707" y="3284984"/>
            <a:ext cx="3524074" cy="930089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Выгнутая вправо стрелка 10"/>
          <p:cNvSpPr/>
          <p:nvPr/>
        </p:nvSpPr>
        <p:spPr>
          <a:xfrm>
            <a:off x="3059832" y="2147150"/>
            <a:ext cx="709256" cy="1065826"/>
          </a:xfrm>
          <a:prstGeom prst="curved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Заголовок 2"/>
          <p:cNvSpPr txBox="1">
            <a:spLocks/>
          </p:cNvSpPr>
          <p:nvPr/>
        </p:nvSpPr>
        <p:spPr>
          <a:xfrm>
            <a:off x="1412875" y="701675"/>
            <a:ext cx="6254750" cy="711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Arial" charset="0"/>
                <a:ea typeface="+mn-ea"/>
                <a:cs typeface="+mn-cs"/>
              </a:rPr>
              <a:t>Пациенты-участники исследования (31 чел.)</a:t>
            </a:r>
            <a:endParaRPr lang="ru-RU" sz="3600" b="1" dirty="0">
              <a:solidFill>
                <a:srgbClr val="00206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8" name="Выгнутая вправо стрелка 17"/>
          <p:cNvSpPr/>
          <p:nvPr/>
        </p:nvSpPr>
        <p:spPr>
          <a:xfrm flipH="1">
            <a:off x="5014872" y="2147150"/>
            <a:ext cx="709256" cy="1065826"/>
          </a:xfrm>
          <a:prstGeom prst="curved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50825" y="3213100"/>
            <a:ext cx="4033838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7A0000"/>
                </a:solidFill>
                <a:latin typeface="+mj-lt"/>
                <a:ea typeface="+mj-ea"/>
                <a:cs typeface="+mj-cs"/>
              </a:rPr>
              <a:t>основная группа 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7A0000"/>
                </a:solidFill>
                <a:latin typeface="+mj-lt"/>
                <a:ea typeface="+mj-ea"/>
                <a:cs typeface="+mj-cs"/>
              </a:rPr>
              <a:t>(17 чел.)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787900" y="3213100"/>
            <a:ext cx="4032250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7A0000"/>
                </a:solidFill>
                <a:latin typeface="+mj-lt"/>
                <a:ea typeface="+mj-ea"/>
                <a:cs typeface="+mj-cs"/>
              </a:rPr>
              <a:t>группа сравнения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7A0000"/>
                </a:solidFill>
                <a:latin typeface="+mj-lt"/>
                <a:ea typeface="+mj-ea"/>
                <a:cs typeface="+mj-cs"/>
              </a:rPr>
              <a:t>(16 чел.)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4925" y="4437063"/>
            <a:ext cx="4321175" cy="21240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200" b="1" dirty="0">
                <a:solidFill>
                  <a:srgbClr val="7A0000"/>
                </a:solidFill>
                <a:latin typeface="+mj-lt"/>
                <a:ea typeface="+mj-ea"/>
                <a:cs typeface="+mj-cs"/>
              </a:rPr>
              <a:t>лечение в соответствии со стандартами оказания медицинской помощи с дополнительным включением разработанной реабилитационной программы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684713" y="4581525"/>
            <a:ext cx="4459287" cy="17859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200" b="1" dirty="0">
                <a:solidFill>
                  <a:srgbClr val="7A0000"/>
                </a:solidFill>
                <a:latin typeface="+mj-lt"/>
                <a:ea typeface="+mj-ea"/>
                <a:cs typeface="+mj-cs"/>
              </a:rPr>
              <a:t>лечение в соответствии со стандартами оказания медицинской помощи без включения разработанной реабилитационной программы</a:t>
            </a:r>
          </a:p>
        </p:txBody>
      </p:sp>
      <p:pic>
        <p:nvPicPr>
          <p:cNvPr id="9241" name="Picture 25" descr="D:\Рисунки\человечки\56245.jp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564904"/>
            <a:ext cx="733846" cy="864096"/>
          </a:xfrm>
          <a:prstGeom prst="roundRect">
            <a:avLst>
              <a:gd name="adj" fmla="val 16667"/>
            </a:avLst>
          </a:prstGeom>
          <a:ln w="22225">
            <a:solidFill>
              <a:schemeClr val="accent6">
                <a:lumMod val="75000"/>
              </a:schemeClr>
            </a:solidFill>
          </a:ln>
          <a:effectLst>
            <a:outerShdw blurRad="50800" dist="38100" dir="10800000" sx="102000" sy="102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Picture 25" descr="D:\Рисунки\человечки\56245.jp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400" y="2492896"/>
            <a:ext cx="733846" cy="864096"/>
          </a:xfrm>
          <a:prstGeom prst="roundRect">
            <a:avLst>
              <a:gd name="adj" fmla="val 16667"/>
            </a:avLst>
          </a:prstGeom>
          <a:ln w="22225">
            <a:solidFill>
              <a:schemeClr val="accent6">
                <a:lumMod val="75000"/>
              </a:schemeClr>
            </a:solidFill>
          </a:ln>
          <a:effectLst>
            <a:outerShdw blurRad="50800" dist="38100" dir="10800000" sx="102000" sy="102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/>
          </p:cNvSpPr>
          <p:nvPr/>
        </p:nvSpPr>
        <p:spPr>
          <a:xfrm>
            <a:off x="468313" y="549275"/>
            <a:ext cx="8229600" cy="70961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4300" b="1" dirty="0" smtClean="0">
                <a:solidFill>
                  <a:srgbClr val="002060"/>
                </a:solidFill>
                <a:latin typeface="Arial" charset="0"/>
                <a:ea typeface="+mn-ea"/>
                <a:cs typeface="+mn-cs"/>
              </a:rPr>
              <a:t>Методы исследования</a:t>
            </a:r>
            <a:endParaRPr lang="ru-RU" sz="4300" b="1" dirty="0">
              <a:solidFill>
                <a:srgbClr val="00206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6146" name="Picture 2" descr="C:\Users\Sveta\Desktop\pic13_4_02_3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3158053"/>
            <a:ext cx="4850916" cy="3347680"/>
          </a:xfrm>
          <a:prstGeom prst="roundRect">
            <a:avLst>
              <a:gd name="adj" fmla="val 16667"/>
            </a:avLst>
          </a:prstGeom>
          <a:ln w="22225">
            <a:solidFill>
              <a:schemeClr val="accent6">
                <a:lumMod val="75000"/>
              </a:schemeClr>
            </a:solidFill>
          </a:ln>
          <a:effectLst>
            <a:outerShdw blurRad="50800" dist="38100" dir="10800000" sx="102000" sy="102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418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1484784"/>
            <a:ext cx="4850916" cy="3347680"/>
          </a:xfrm>
          <a:prstGeom prst="roundRect">
            <a:avLst>
              <a:gd name="adj" fmla="val 16667"/>
            </a:avLst>
          </a:prstGeom>
          <a:ln w="22225">
            <a:solidFill>
              <a:schemeClr val="accent6">
                <a:lumMod val="75000"/>
              </a:schemeClr>
            </a:solidFill>
          </a:ln>
          <a:effectLst>
            <a:outerShdw blurRad="50800" dist="38100" dir="10800000" sx="102000" sy="102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5715620" y="2564904"/>
            <a:ext cx="4545012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600" b="1" dirty="0" smtClean="0">
                <a:solidFill>
                  <a:srgbClr val="7A0000"/>
                </a:solidFill>
                <a:latin typeface="Calibri" pitchFamily="34" charset="0"/>
              </a:rPr>
              <a:t>Опросник </a:t>
            </a:r>
            <a:r>
              <a:rPr lang="en-US" altLang="ru-RU" sz="2600" b="1" dirty="0" smtClean="0">
                <a:solidFill>
                  <a:srgbClr val="7A0000"/>
                </a:solidFill>
                <a:latin typeface="Calibri" pitchFamily="34" charset="0"/>
              </a:rPr>
              <a:t>SF-36</a:t>
            </a:r>
            <a:endParaRPr lang="ru-RU" altLang="ru-RU" sz="2600" b="1" dirty="0">
              <a:solidFill>
                <a:srgbClr val="7A0000"/>
              </a:solidFill>
              <a:latin typeface="Calibri" pitchFamily="34" charset="0"/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 bwMode="auto">
          <a:xfrm>
            <a:off x="488280" y="4869160"/>
            <a:ext cx="3651672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600" b="1" dirty="0" smtClean="0">
                <a:solidFill>
                  <a:srgbClr val="7A0000"/>
                </a:solidFill>
                <a:latin typeface="Calibri" pitchFamily="34" charset="0"/>
              </a:rPr>
              <a:t>Анкета на выявление физических проблем</a:t>
            </a:r>
            <a:endParaRPr lang="ru-RU" altLang="ru-RU" sz="2600" b="1" dirty="0">
              <a:solidFill>
                <a:srgbClr val="7A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2"/>
          <p:cNvSpPr>
            <a:spLocks noChangeArrowheads="1"/>
          </p:cNvSpPr>
          <p:nvPr/>
        </p:nvSpPr>
        <p:spPr bwMode="auto">
          <a:xfrm>
            <a:off x="107504" y="572487"/>
            <a:ext cx="87852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3600" b="1" dirty="0" smtClean="0">
                <a:solidFill>
                  <a:srgbClr val="002060"/>
                </a:solidFill>
              </a:rPr>
              <a:t>Доминирующие физические проблемы пациента</a:t>
            </a:r>
            <a:endParaRPr lang="ru-RU" altLang="ru-RU" sz="3600" b="1" dirty="0">
              <a:solidFill>
                <a:srgbClr val="002060"/>
              </a:solidFill>
            </a:endParaRPr>
          </a:p>
        </p:txBody>
      </p:sp>
      <p:pic>
        <p:nvPicPr>
          <p:cNvPr id="13315" name="Диаграмма 6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213" y="2279650"/>
            <a:ext cx="8791575" cy="402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1"/>
          <p:cNvSpPr>
            <a:spLocks noChangeArrowheads="1"/>
          </p:cNvSpPr>
          <p:nvPr/>
        </p:nvSpPr>
        <p:spPr bwMode="auto">
          <a:xfrm>
            <a:off x="107950" y="620713"/>
            <a:ext cx="8964613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3200" b="1">
                <a:solidFill>
                  <a:srgbClr val="002060"/>
                </a:solidFill>
              </a:rPr>
              <a:t>Результаты оценки качества пациентов </a:t>
            </a:r>
          </a:p>
          <a:p>
            <a:pPr algn="ctr" eaLnBrk="1" hangingPunct="1"/>
            <a:r>
              <a:rPr lang="ru-RU" altLang="ru-RU" sz="3200" b="1">
                <a:solidFill>
                  <a:srgbClr val="002060"/>
                </a:solidFill>
              </a:rPr>
              <a:t>по опроснику </a:t>
            </a:r>
            <a:r>
              <a:rPr lang="en-US" altLang="ru-RU" sz="3200" b="1">
                <a:solidFill>
                  <a:srgbClr val="002060"/>
                </a:solidFill>
              </a:rPr>
              <a:t>SF</a:t>
            </a:r>
            <a:r>
              <a:rPr lang="ru-RU" altLang="ru-RU" sz="3200" b="1">
                <a:solidFill>
                  <a:srgbClr val="002060"/>
                </a:solidFill>
              </a:rPr>
              <a:t>-36 </a:t>
            </a:r>
          </a:p>
        </p:txBody>
      </p:sp>
      <p:pic>
        <p:nvPicPr>
          <p:cNvPr id="14339" name="Диаграмма 2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813" y="3067050"/>
            <a:ext cx="4516438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Прямоугольник 3"/>
          <p:cNvSpPr>
            <a:spLocks noChangeArrowheads="1"/>
          </p:cNvSpPr>
          <p:nvPr/>
        </p:nvSpPr>
        <p:spPr bwMode="auto">
          <a:xfrm>
            <a:off x="250825" y="2165350"/>
            <a:ext cx="42672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400" b="1" i="1">
                <a:solidFill>
                  <a:srgbClr val="002060"/>
                </a:solidFill>
              </a:rPr>
              <a:t>Показатель «Физический компонент здоровья»</a:t>
            </a:r>
          </a:p>
        </p:txBody>
      </p:sp>
      <p:sp>
        <p:nvSpPr>
          <p:cNvPr id="14341" name="Прямоугольник 4"/>
          <p:cNvSpPr>
            <a:spLocks noChangeArrowheads="1"/>
          </p:cNvSpPr>
          <p:nvPr/>
        </p:nvSpPr>
        <p:spPr bwMode="auto">
          <a:xfrm>
            <a:off x="4716463" y="2238375"/>
            <a:ext cx="451326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400" b="1" i="1">
                <a:solidFill>
                  <a:srgbClr val="002060"/>
                </a:solidFill>
              </a:rPr>
              <a:t>Показатель «Психический компонент здоровья»</a:t>
            </a:r>
          </a:p>
        </p:txBody>
      </p:sp>
      <p:pic>
        <p:nvPicPr>
          <p:cNvPr id="14342" name="Диаграмма 5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50" y="3067050"/>
            <a:ext cx="4857750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1152525" y="714375"/>
            <a:ext cx="6948488" cy="5540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 upright="1"/>
          <a:lstStyle/>
          <a:p>
            <a:pPr algn="ctr"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cs typeface="+mn-cs"/>
              </a:rPr>
              <a:t>Реабилитационная программа</a:t>
            </a: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112619" y="1815680"/>
            <a:ext cx="1723077" cy="1469302"/>
          </a:xfrm>
          <a:prstGeom prst="roundRect">
            <a:avLst>
              <a:gd name="adj" fmla="val 16667"/>
            </a:avLst>
          </a:prstGeom>
          <a:noFill/>
          <a:ln w="31750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</p:spPr>
        <p:txBody>
          <a:bodyPr upright="1"/>
          <a:lstStyle/>
          <a:p>
            <a:pPr algn="ctr"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A0000"/>
                </a:solidFill>
                <a:effectLst>
                  <a:innerShdw blurRad="114300">
                    <a:prstClr val="black"/>
                  </a:innerShdw>
                </a:effectLst>
                <a:latin typeface="+mn-lt"/>
                <a:ea typeface="Calibri"/>
                <a:cs typeface="+mn-cs"/>
              </a:rPr>
              <a:t>Специализированный уход</a:t>
            </a: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1943435" y="1815681"/>
            <a:ext cx="1584176" cy="146930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</p:spPr>
        <p:txBody>
          <a:bodyPr upright="1"/>
          <a:lstStyle/>
          <a:p>
            <a:pPr algn="ctr">
              <a:spcAft>
                <a:spcPts val="0"/>
              </a:spcAft>
              <a:defRPr/>
            </a:pPr>
            <a:r>
              <a:rPr lang="ru-RU" sz="2000" b="1">
                <a:solidFill>
                  <a:srgbClr val="7A0000"/>
                </a:solidFill>
                <a:effectLst>
                  <a:innerShdw blurRad="114300">
                    <a:prstClr val="black"/>
                  </a:innerShdw>
                </a:effectLst>
                <a:latin typeface="+mn-lt"/>
                <a:ea typeface="Calibri"/>
                <a:cs typeface="+mn-cs"/>
              </a:rPr>
              <a:t>Обучение методам самоухода</a:t>
            </a:r>
          </a:p>
          <a:p>
            <a:pPr algn="ctr">
              <a:spcAft>
                <a:spcPts val="0"/>
              </a:spcAft>
              <a:defRPr/>
            </a:pPr>
            <a:r>
              <a:rPr lang="ru-RU" sz="2000" b="1">
                <a:solidFill>
                  <a:srgbClr val="7A0000"/>
                </a:solidFill>
                <a:effectLst>
                  <a:innerShdw blurRad="114300">
                    <a:prstClr val="black"/>
                  </a:innerShdw>
                </a:effectLst>
                <a:latin typeface="+mn-lt"/>
                <a:ea typeface="Calibri"/>
                <a:cs typeface="+mn-cs"/>
              </a:rPr>
              <a:t> </a:t>
            </a: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3635896" y="1826171"/>
            <a:ext cx="1808330" cy="146930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</p:spPr>
        <p:txBody>
          <a:bodyPr upright="1"/>
          <a:lstStyle/>
          <a:p>
            <a:pPr algn="ctr"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A0000"/>
                </a:solidFill>
                <a:effectLst>
                  <a:innerShdw blurRad="114300">
                    <a:prstClr val="black"/>
                  </a:innerShdw>
                </a:effectLst>
                <a:latin typeface="+mn-lt"/>
                <a:ea typeface="Calibri"/>
                <a:cs typeface="+mn-cs"/>
              </a:rPr>
              <a:t>Обучение дыхательной гимнастике</a:t>
            </a:r>
          </a:p>
          <a:p>
            <a:pPr algn="ctr"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A0000"/>
                </a:solidFill>
                <a:effectLst>
                  <a:innerShdw blurRad="114300">
                    <a:prstClr val="black"/>
                  </a:innerShdw>
                </a:effectLst>
                <a:latin typeface="+mn-lt"/>
                <a:ea typeface="Calibri"/>
                <a:cs typeface="+mn-cs"/>
              </a:rPr>
              <a:t> </a:t>
            </a: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>
            <a:off x="5565256" y="1832857"/>
            <a:ext cx="1656184" cy="146930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</p:spPr>
        <p:txBody>
          <a:bodyPr upright="1"/>
          <a:lstStyle/>
          <a:p>
            <a:pPr algn="ctr"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A0000"/>
                </a:solidFill>
                <a:effectLst>
                  <a:innerShdw blurRad="114300">
                    <a:prstClr val="black"/>
                  </a:innerShdw>
                </a:effectLst>
                <a:latin typeface="+mn-lt"/>
                <a:ea typeface="Calibri"/>
                <a:cs typeface="+mn-cs"/>
              </a:rPr>
              <a:t>Обучение лечебной гимнастике</a:t>
            </a:r>
          </a:p>
          <a:p>
            <a:pPr algn="ctr"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A0000"/>
                </a:solidFill>
                <a:effectLst>
                  <a:innerShdw blurRad="114300">
                    <a:prstClr val="black"/>
                  </a:innerShdw>
                </a:effectLst>
                <a:latin typeface="+mn-lt"/>
                <a:ea typeface="Calibri"/>
                <a:cs typeface="+mn-cs"/>
              </a:rPr>
              <a:t> </a:t>
            </a:r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7359677" y="1826170"/>
            <a:ext cx="1728000" cy="145881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</p:spPr>
        <p:txBody>
          <a:bodyPr upright="1"/>
          <a:lstStyle/>
          <a:p>
            <a:pPr algn="ctr"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A0000"/>
                </a:solidFill>
                <a:effectLst>
                  <a:innerShdw blurRad="114300">
                    <a:prstClr val="black"/>
                  </a:innerShdw>
                </a:effectLst>
                <a:latin typeface="+mn-lt"/>
                <a:ea typeface="Calibri"/>
                <a:cs typeface="+mn-cs"/>
              </a:rPr>
              <a:t>Обучение методам </a:t>
            </a:r>
            <a:r>
              <a:rPr lang="ru-RU" sz="2000" b="1" dirty="0" err="1">
                <a:solidFill>
                  <a:srgbClr val="7A0000"/>
                </a:solidFill>
                <a:effectLst>
                  <a:innerShdw blurRad="114300">
                    <a:prstClr val="black"/>
                  </a:innerShdw>
                </a:effectLst>
                <a:latin typeface="+mn-lt"/>
                <a:ea typeface="Calibri"/>
                <a:cs typeface="+mn-cs"/>
              </a:rPr>
              <a:t>противоотечной</a:t>
            </a:r>
            <a:r>
              <a:rPr lang="ru-RU" sz="2000" b="1" dirty="0">
                <a:solidFill>
                  <a:srgbClr val="7A0000"/>
                </a:solidFill>
                <a:effectLst>
                  <a:innerShdw blurRad="114300">
                    <a:prstClr val="black"/>
                  </a:innerShdw>
                </a:effectLst>
                <a:latin typeface="+mn-lt"/>
                <a:ea typeface="Calibri"/>
                <a:cs typeface="+mn-cs"/>
              </a:rPr>
              <a:t> терапии</a:t>
            </a:r>
          </a:p>
          <a:p>
            <a:pPr algn="ctr"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A0000"/>
                </a:solidFill>
                <a:effectLst>
                  <a:innerShdw blurRad="114300">
                    <a:prstClr val="black"/>
                  </a:innerShdw>
                </a:effectLst>
                <a:latin typeface="+mn-lt"/>
                <a:ea typeface="Calibri"/>
                <a:cs typeface="+mn-cs"/>
              </a:rPr>
              <a:t> </a:t>
            </a:r>
          </a:p>
        </p:txBody>
      </p:sp>
      <p:cxnSp>
        <p:nvCxnSpPr>
          <p:cNvPr id="10" name="AutoShape 10"/>
          <p:cNvCxnSpPr>
            <a:cxnSpLocks noChangeShapeType="1"/>
          </p:cNvCxnSpPr>
          <p:nvPr/>
        </p:nvCxnSpPr>
        <p:spPr bwMode="auto">
          <a:xfrm>
            <a:off x="890588" y="1549400"/>
            <a:ext cx="7426325" cy="0"/>
          </a:xfrm>
          <a:prstGeom prst="straightConnector1">
            <a:avLst/>
          </a:prstGeom>
          <a:noFill/>
          <a:ln w="50800">
            <a:solidFill>
              <a:schemeClr val="tx2">
                <a:lumMod val="75000"/>
              </a:schemeClr>
            </a:solidFill>
            <a:round/>
            <a:headEnd/>
            <a:tailEnd/>
          </a:ln>
          <a:extLst/>
        </p:spPr>
      </p:cxnSp>
      <p:cxnSp>
        <p:nvCxnSpPr>
          <p:cNvPr id="11" name="AutoShape 11"/>
          <p:cNvCxnSpPr>
            <a:cxnSpLocks noChangeShapeType="1"/>
          </p:cNvCxnSpPr>
          <p:nvPr/>
        </p:nvCxnSpPr>
        <p:spPr bwMode="auto">
          <a:xfrm>
            <a:off x="4505325" y="1268413"/>
            <a:ext cx="0" cy="280987"/>
          </a:xfrm>
          <a:prstGeom prst="straightConnector1">
            <a:avLst/>
          </a:prstGeom>
          <a:noFill/>
          <a:ln w="50800">
            <a:solidFill>
              <a:schemeClr val="tx2">
                <a:lumMod val="75000"/>
              </a:schemeClr>
            </a:solidFill>
            <a:round/>
            <a:headEnd/>
            <a:tailEnd/>
          </a:ln>
          <a:extLst/>
        </p:spPr>
      </p:cxnSp>
      <p:cxnSp>
        <p:nvCxnSpPr>
          <p:cNvPr id="12" name="AutoShape 12"/>
          <p:cNvCxnSpPr>
            <a:cxnSpLocks noChangeShapeType="1"/>
          </p:cNvCxnSpPr>
          <p:nvPr/>
        </p:nvCxnSpPr>
        <p:spPr bwMode="auto">
          <a:xfrm>
            <a:off x="919163" y="1550988"/>
            <a:ext cx="1587" cy="265112"/>
          </a:xfrm>
          <a:prstGeom prst="straightConnector1">
            <a:avLst/>
          </a:prstGeom>
          <a:noFill/>
          <a:ln w="50800">
            <a:solidFill>
              <a:schemeClr val="tx2">
                <a:lumMod val="75000"/>
              </a:schemeClr>
            </a:solidFill>
            <a:round/>
            <a:headEnd/>
            <a:tailEnd/>
          </a:ln>
          <a:extLst/>
        </p:spPr>
      </p:cxnSp>
      <p:cxnSp>
        <p:nvCxnSpPr>
          <p:cNvPr id="13" name="AutoShape 13"/>
          <p:cNvCxnSpPr>
            <a:cxnSpLocks noChangeShapeType="1"/>
          </p:cNvCxnSpPr>
          <p:nvPr/>
        </p:nvCxnSpPr>
        <p:spPr bwMode="auto">
          <a:xfrm>
            <a:off x="2735263" y="1550988"/>
            <a:ext cx="1587" cy="265112"/>
          </a:xfrm>
          <a:prstGeom prst="straightConnector1">
            <a:avLst/>
          </a:prstGeom>
          <a:noFill/>
          <a:ln w="50800">
            <a:solidFill>
              <a:schemeClr val="tx2">
                <a:lumMod val="75000"/>
              </a:schemeClr>
            </a:solidFill>
            <a:round/>
            <a:headEnd/>
            <a:tailEnd/>
          </a:ln>
          <a:extLst/>
        </p:spPr>
      </p:cxnSp>
      <p:cxnSp>
        <p:nvCxnSpPr>
          <p:cNvPr id="14" name="AutoShape 14"/>
          <p:cNvCxnSpPr>
            <a:cxnSpLocks noChangeShapeType="1"/>
          </p:cNvCxnSpPr>
          <p:nvPr/>
        </p:nvCxnSpPr>
        <p:spPr bwMode="auto">
          <a:xfrm>
            <a:off x="4498975" y="1549400"/>
            <a:ext cx="1588" cy="265113"/>
          </a:xfrm>
          <a:prstGeom prst="straightConnector1">
            <a:avLst/>
          </a:prstGeom>
          <a:noFill/>
          <a:ln w="50800">
            <a:solidFill>
              <a:schemeClr val="tx2">
                <a:lumMod val="75000"/>
              </a:schemeClr>
            </a:solidFill>
            <a:round/>
            <a:headEnd/>
            <a:tailEnd/>
          </a:ln>
          <a:extLst/>
        </p:spPr>
      </p:cxnSp>
      <p:cxnSp>
        <p:nvCxnSpPr>
          <p:cNvPr id="15" name="AutoShape 15"/>
          <p:cNvCxnSpPr>
            <a:cxnSpLocks noChangeShapeType="1"/>
          </p:cNvCxnSpPr>
          <p:nvPr/>
        </p:nvCxnSpPr>
        <p:spPr bwMode="auto">
          <a:xfrm>
            <a:off x="6356350" y="1549400"/>
            <a:ext cx="1588" cy="265113"/>
          </a:xfrm>
          <a:prstGeom prst="straightConnector1">
            <a:avLst/>
          </a:prstGeom>
          <a:noFill/>
          <a:ln w="50800">
            <a:solidFill>
              <a:schemeClr val="tx2">
                <a:lumMod val="75000"/>
              </a:schemeClr>
            </a:solidFill>
            <a:round/>
            <a:headEnd/>
            <a:tailEnd/>
          </a:ln>
          <a:extLst/>
        </p:spPr>
      </p:cxnSp>
      <p:cxnSp>
        <p:nvCxnSpPr>
          <p:cNvPr id="16" name="AutoShape 16"/>
          <p:cNvCxnSpPr>
            <a:cxnSpLocks noChangeShapeType="1"/>
          </p:cNvCxnSpPr>
          <p:nvPr/>
        </p:nvCxnSpPr>
        <p:spPr bwMode="auto">
          <a:xfrm>
            <a:off x="8286750" y="1550988"/>
            <a:ext cx="0" cy="225425"/>
          </a:xfrm>
          <a:prstGeom prst="straightConnector1">
            <a:avLst/>
          </a:prstGeom>
          <a:noFill/>
          <a:ln w="50800">
            <a:solidFill>
              <a:schemeClr val="tx2">
                <a:lumMod val="75000"/>
              </a:schemeClr>
            </a:solidFill>
            <a:round/>
            <a:headEnd/>
            <a:tailEnd/>
          </a:ln>
          <a:extLst/>
        </p:spPr>
      </p:cxnSp>
      <p:sp>
        <p:nvSpPr>
          <p:cNvPr id="17" name="AutoShape 17"/>
          <p:cNvSpPr>
            <a:spLocks noChangeArrowheads="1"/>
          </p:cNvSpPr>
          <p:nvPr/>
        </p:nvSpPr>
        <p:spPr bwMode="auto">
          <a:xfrm>
            <a:off x="107504" y="5302230"/>
            <a:ext cx="1267351" cy="102927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</p:spPr>
        <p:txBody>
          <a:bodyPr upright="1"/>
          <a:lstStyle/>
          <a:p>
            <a:pPr algn="ctr"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A0000"/>
                </a:solidFill>
                <a:effectLst>
                  <a:innerShdw blurRad="114300">
                    <a:prstClr val="black"/>
                  </a:innerShdw>
                </a:effectLst>
                <a:latin typeface="+mn-lt"/>
                <a:ea typeface="Calibri"/>
                <a:cs typeface="+mn-cs"/>
              </a:rPr>
              <a:t>Уход за швом и кожей</a:t>
            </a:r>
          </a:p>
        </p:txBody>
      </p:sp>
      <p:sp>
        <p:nvSpPr>
          <p:cNvPr id="18" name="AutoShape 18"/>
          <p:cNvSpPr>
            <a:spLocks noChangeArrowheads="1"/>
          </p:cNvSpPr>
          <p:nvPr/>
        </p:nvSpPr>
        <p:spPr bwMode="auto">
          <a:xfrm>
            <a:off x="1504448" y="5302230"/>
            <a:ext cx="1267351" cy="102927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</p:spPr>
        <p:txBody>
          <a:bodyPr upright="1"/>
          <a:lstStyle/>
          <a:p>
            <a:pPr algn="ctr"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A0000"/>
                </a:solidFill>
                <a:effectLst>
                  <a:innerShdw blurRad="114300">
                    <a:prstClr val="black"/>
                  </a:innerShdw>
                </a:effectLst>
                <a:latin typeface="+mn-lt"/>
                <a:ea typeface="Calibri"/>
                <a:cs typeface="+mn-cs"/>
              </a:rPr>
              <a:t>«фантомные боли»</a:t>
            </a:r>
          </a:p>
          <a:p>
            <a:pPr algn="ctr"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A0000"/>
                </a:solidFill>
                <a:effectLst>
                  <a:innerShdw blurRad="114300">
                    <a:prstClr val="black"/>
                  </a:innerShdw>
                </a:effectLst>
                <a:latin typeface="+mn-lt"/>
                <a:ea typeface="Calibri"/>
                <a:cs typeface="+mn-cs"/>
              </a:rPr>
              <a:t> </a:t>
            </a:r>
          </a:p>
        </p:txBody>
      </p:sp>
      <p:cxnSp>
        <p:nvCxnSpPr>
          <p:cNvPr id="19" name="AutoShape 19"/>
          <p:cNvCxnSpPr>
            <a:cxnSpLocks noChangeShapeType="1"/>
            <a:stCxn id="5" idx="2"/>
          </p:cNvCxnSpPr>
          <p:nvPr/>
        </p:nvCxnSpPr>
        <p:spPr bwMode="auto">
          <a:xfrm flipH="1">
            <a:off x="971550" y="3284538"/>
            <a:ext cx="3175" cy="1717675"/>
          </a:xfrm>
          <a:prstGeom prst="straightConnector1">
            <a:avLst/>
          </a:prstGeom>
          <a:noFill/>
          <a:ln w="50800">
            <a:solidFill>
              <a:schemeClr val="tx2">
                <a:lumMod val="75000"/>
              </a:schemeClr>
            </a:solidFill>
            <a:round/>
            <a:headEnd/>
            <a:tailEnd/>
          </a:ln>
          <a:extLst/>
        </p:spPr>
      </p:cxnSp>
      <p:cxnSp>
        <p:nvCxnSpPr>
          <p:cNvPr id="20" name="AutoShape 20"/>
          <p:cNvCxnSpPr>
            <a:cxnSpLocks noChangeShapeType="1"/>
          </p:cNvCxnSpPr>
          <p:nvPr/>
        </p:nvCxnSpPr>
        <p:spPr bwMode="auto">
          <a:xfrm flipV="1">
            <a:off x="712788" y="5035550"/>
            <a:ext cx="1050925" cy="0"/>
          </a:xfrm>
          <a:prstGeom prst="straightConnector1">
            <a:avLst/>
          </a:prstGeom>
          <a:noFill/>
          <a:ln w="50800">
            <a:solidFill>
              <a:schemeClr val="tx2">
                <a:lumMod val="75000"/>
              </a:schemeClr>
            </a:solidFill>
            <a:round/>
            <a:headEnd/>
            <a:tailEnd/>
          </a:ln>
          <a:extLst/>
        </p:spPr>
      </p:cxnSp>
      <p:cxnSp>
        <p:nvCxnSpPr>
          <p:cNvPr id="21" name="AutoShape 21"/>
          <p:cNvCxnSpPr>
            <a:cxnSpLocks noChangeShapeType="1"/>
          </p:cNvCxnSpPr>
          <p:nvPr/>
        </p:nvCxnSpPr>
        <p:spPr bwMode="auto">
          <a:xfrm>
            <a:off x="727075" y="5035550"/>
            <a:ext cx="1588" cy="263525"/>
          </a:xfrm>
          <a:prstGeom prst="straightConnector1">
            <a:avLst/>
          </a:prstGeom>
          <a:noFill/>
          <a:ln w="50800">
            <a:solidFill>
              <a:schemeClr val="tx2">
                <a:lumMod val="75000"/>
              </a:schemeClr>
            </a:solidFill>
            <a:round/>
            <a:headEnd/>
            <a:tailEnd/>
          </a:ln>
          <a:extLst/>
        </p:spPr>
      </p:cxnSp>
      <p:cxnSp>
        <p:nvCxnSpPr>
          <p:cNvPr id="22" name="AutoShape 22"/>
          <p:cNvCxnSpPr>
            <a:cxnSpLocks noChangeShapeType="1"/>
          </p:cNvCxnSpPr>
          <p:nvPr/>
        </p:nvCxnSpPr>
        <p:spPr bwMode="auto">
          <a:xfrm>
            <a:off x="1762125" y="5019675"/>
            <a:ext cx="1588" cy="265113"/>
          </a:xfrm>
          <a:prstGeom prst="straightConnector1">
            <a:avLst/>
          </a:prstGeom>
          <a:noFill/>
          <a:ln w="50800">
            <a:solidFill>
              <a:schemeClr val="tx2">
                <a:lumMod val="75000"/>
              </a:schemeClr>
            </a:solidFill>
            <a:round/>
            <a:headEnd/>
            <a:tailEnd/>
          </a:ln>
          <a:extLst/>
        </p:spPr>
      </p:cxnSp>
      <p:sp>
        <p:nvSpPr>
          <p:cNvPr id="23" name="AutoShape 23"/>
          <p:cNvSpPr>
            <a:spLocks noChangeArrowheads="1"/>
          </p:cNvSpPr>
          <p:nvPr/>
        </p:nvSpPr>
        <p:spPr bwMode="auto">
          <a:xfrm>
            <a:off x="1808572" y="3717032"/>
            <a:ext cx="1971340" cy="87794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</p:spPr>
        <p:txBody>
          <a:bodyPr upright="1"/>
          <a:lstStyle/>
          <a:p>
            <a:pPr algn="ctr"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A0000"/>
                </a:solidFill>
                <a:effectLst>
                  <a:innerShdw blurRad="114300">
                    <a:prstClr val="black"/>
                  </a:innerShdw>
                </a:effectLst>
                <a:latin typeface="+mn-lt"/>
                <a:ea typeface="Calibri"/>
                <a:cs typeface="+mn-cs"/>
              </a:rPr>
              <a:t>Профилактика пролежней</a:t>
            </a:r>
          </a:p>
          <a:p>
            <a:pPr algn="ctr"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A0000"/>
                </a:solidFill>
                <a:effectLst>
                  <a:innerShdw blurRad="114300">
                    <a:prstClr val="black"/>
                  </a:innerShdw>
                </a:effectLst>
                <a:latin typeface="+mn-lt"/>
                <a:ea typeface="Calibri"/>
                <a:cs typeface="+mn-cs"/>
              </a:rPr>
              <a:t> </a:t>
            </a:r>
          </a:p>
        </p:txBody>
      </p:sp>
      <p:sp>
        <p:nvSpPr>
          <p:cNvPr id="24" name="AutoShape 24"/>
          <p:cNvSpPr>
            <a:spLocks noChangeArrowheads="1"/>
          </p:cNvSpPr>
          <p:nvPr/>
        </p:nvSpPr>
        <p:spPr bwMode="auto">
          <a:xfrm>
            <a:off x="3563888" y="5267430"/>
            <a:ext cx="1952346" cy="102927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</p:spPr>
        <p:txBody>
          <a:bodyPr upright="1"/>
          <a:lstStyle/>
          <a:p>
            <a:pPr algn="ctr"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A0000"/>
                </a:solidFill>
                <a:effectLst>
                  <a:innerShdw blurRad="114300">
                    <a:prstClr val="black"/>
                  </a:innerShdw>
                </a:effectLst>
                <a:latin typeface="+mn-lt"/>
                <a:ea typeface="Calibri"/>
                <a:cs typeface="+mn-cs"/>
              </a:rPr>
              <a:t>Комплекс упражнений</a:t>
            </a:r>
          </a:p>
          <a:p>
            <a:pPr algn="ctr"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A0000"/>
                </a:solidFill>
                <a:effectLst>
                  <a:innerShdw blurRad="114300">
                    <a:prstClr val="black"/>
                  </a:innerShdw>
                </a:effectLst>
                <a:latin typeface="+mn-lt"/>
                <a:ea typeface="Calibri"/>
                <a:cs typeface="+mn-cs"/>
              </a:rPr>
              <a:t> </a:t>
            </a:r>
          </a:p>
        </p:txBody>
      </p:sp>
      <p:cxnSp>
        <p:nvCxnSpPr>
          <p:cNvPr id="25" name="AutoShape 25"/>
          <p:cNvCxnSpPr>
            <a:cxnSpLocks noChangeShapeType="1"/>
          </p:cNvCxnSpPr>
          <p:nvPr/>
        </p:nvCxnSpPr>
        <p:spPr bwMode="auto">
          <a:xfrm>
            <a:off x="2771775" y="3284538"/>
            <a:ext cx="0" cy="417512"/>
          </a:xfrm>
          <a:prstGeom prst="straightConnector1">
            <a:avLst/>
          </a:prstGeom>
          <a:noFill/>
          <a:ln w="50800">
            <a:solidFill>
              <a:schemeClr val="tx2">
                <a:lumMod val="75000"/>
              </a:schemeClr>
            </a:solidFill>
            <a:round/>
            <a:headEnd/>
            <a:tailEnd/>
          </a:ln>
          <a:extLst/>
        </p:spPr>
      </p:cxnSp>
      <p:sp>
        <p:nvSpPr>
          <p:cNvPr id="26" name="AutoShape 26"/>
          <p:cNvSpPr>
            <a:spLocks noChangeArrowheads="1"/>
          </p:cNvSpPr>
          <p:nvPr/>
        </p:nvSpPr>
        <p:spPr bwMode="auto">
          <a:xfrm>
            <a:off x="5493248" y="3749364"/>
            <a:ext cx="1779564" cy="90377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</p:spPr>
        <p:txBody>
          <a:bodyPr upright="1"/>
          <a:lstStyle/>
          <a:p>
            <a:pPr algn="ctr"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A0000"/>
                </a:solidFill>
                <a:effectLst>
                  <a:innerShdw blurRad="114300">
                    <a:prstClr val="black"/>
                  </a:innerShdw>
                </a:effectLst>
                <a:latin typeface="+mn-lt"/>
                <a:ea typeface="Calibri"/>
                <a:cs typeface="+mn-cs"/>
              </a:rPr>
              <a:t>Комплекс упражнений</a:t>
            </a:r>
          </a:p>
          <a:p>
            <a:pPr algn="ctr"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A0000"/>
                </a:solidFill>
                <a:effectLst>
                  <a:innerShdw blurRad="114300">
                    <a:prstClr val="black"/>
                  </a:innerShdw>
                </a:effectLst>
                <a:latin typeface="+mn-lt"/>
                <a:ea typeface="Calibri"/>
                <a:cs typeface="+mn-cs"/>
              </a:rPr>
              <a:t> </a:t>
            </a:r>
          </a:p>
        </p:txBody>
      </p:sp>
      <p:sp>
        <p:nvSpPr>
          <p:cNvPr id="27" name="AutoShape 27"/>
          <p:cNvSpPr>
            <a:spLocks noChangeArrowheads="1"/>
          </p:cNvSpPr>
          <p:nvPr/>
        </p:nvSpPr>
        <p:spPr bwMode="auto">
          <a:xfrm>
            <a:off x="6912768" y="5269604"/>
            <a:ext cx="2195736" cy="102927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</p:spPr>
        <p:txBody>
          <a:bodyPr upright="1"/>
          <a:lstStyle/>
          <a:p>
            <a:pPr algn="ctr">
              <a:spcAft>
                <a:spcPts val="0"/>
              </a:spcAft>
              <a:defRPr/>
            </a:pPr>
            <a:r>
              <a:rPr lang="ru-RU" sz="2000" b="1">
                <a:solidFill>
                  <a:srgbClr val="7A0000"/>
                </a:solidFill>
                <a:effectLst>
                  <a:innerShdw blurRad="114300">
                    <a:prstClr val="black"/>
                  </a:innerShdw>
                </a:effectLst>
                <a:latin typeface="+mn-lt"/>
                <a:ea typeface="Calibri"/>
                <a:cs typeface="+mn-cs"/>
              </a:rPr>
              <a:t>Рекомендации для устранения отека</a:t>
            </a:r>
          </a:p>
          <a:p>
            <a:pPr algn="ctr">
              <a:spcAft>
                <a:spcPts val="0"/>
              </a:spcAft>
              <a:defRPr/>
            </a:pPr>
            <a:r>
              <a:rPr lang="ru-RU" sz="2000" b="1">
                <a:solidFill>
                  <a:srgbClr val="7A0000"/>
                </a:solidFill>
                <a:effectLst>
                  <a:innerShdw blurRad="114300">
                    <a:prstClr val="black"/>
                  </a:innerShdw>
                </a:effectLst>
                <a:latin typeface="+mn-lt"/>
                <a:ea typeface="Calibri"/>
                <a:cs typeface="+mn-cs"/>
              </a:rPr>
              <a:t> </a:t>
            </a:r>
          </a:p>
        </p:txBody>
      </p:sp>
      <p:cxnSp>
        <p:nvCxnSpPr>
          <p:cNvPr id="28" name="AutoShape 28"/>
          <p:cNvCxnSpPr>
            <a:cxnSpLocks noChangeShapeType="1"/>
            <a:stCxn id="7" idx="2"/>
          </p:cNvCxnSpPr>
          <p:nvPr/>
        </p:nvCxnSpPr>
        <p:spPr bwMode="auto">
          <a:xfrm>
            <a:off x="4540250" y="3295650"/>
            <a:ext cx="3175" cy="1971675"/>
          </a:xfrm>
          <a:prstGeom prst="straightConnector1">
            <a:avLst/>
          </a:prstGeom>
          <a:noFill/>
          <a:ln w="50800">
            <a:solidFill>
              <a:schemeClr val="tx2">
                <a:lumMod val="75000"/>
              </a:schemeClr>
            </a:solidFill>
            <a:round/>
            <a:headEnd/>
            <a:tailEnd/>
          </a:ln>
          <a:extLst/>
        </p:spPr>
      </p:cxnSp>
      <p:cxnSp>
        <p:nvCxnSpPr>
          <p:cNvPr id="31" name="AutoShape 31"/>
          <p:cNvCxnSpPr>
            <a:cxnSpLocks noChangeShapeType="1"/>
          </p:cNvCxnSpPr>
          <p:nvPr/>
        </p:nvCxnSpPr>
        <p:spPr bwMode="auto">
          <a:xfrm>
            <a:off x="6357938" y="3302000"/>
            <a:ext cx="0" cy="438150"/>
          </a:xfrm>
          <a:prstGeom prst="straightConnector1">
            <a:avLst/>
          </a:prstGeom>
          <a:noFill/>
          <a:ln w="50800">
            <a:solidFill>
              <a:schemeClr val="tx2">
                <a:lumMod val="75000"/>
              </a:schemeClr>
            </a:solidFill>
            <a:round/>
            <a:headEnd/>
            <a:tailEnd/>
          </a:ln>
          <a:extLst/>
        </p:spPr>
      </p:cxnSp>
      <p:cxnSp>
        <p:nvCxnSpPr>
          <p:cNvPr id="32" name="AutoShape 32"/>
          <p:cNvCxnSpPr>
            <a:cxnSpLocks noChangeShapeType="1"/>
            <a:stCxn id="9" idx="2"/>
          </p:cNvCxnSpPr>
          <p:nvPr/>
        </p:nvCxnSpPr>
        <p:spPr bwMode="auto">
          <a:xfrm>
            <a:off x="8223250" y="3284538"/>
            <a:ext cx="7938" cy="1971675"/>
          </a:xfrm>
          <a:prstGeom prst="straightConnector1">
            <a:avLst/>
          </a:prstGeom>
          <a:noFill/>
          <a:ln w="50800">
            <a:solidFill>
              <a:schemeClr val="tx2">
                <a:lumMod val="75000"/>
              </a:schemeClr>
            </a:solidFill>
            <a:round/>
            <a:headEnd/>
            <a:tailEnd/>
          </a:ln>
          <a:extLst/>
        </p:spPr>
      </p:cxn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Диаграмма 5"/>
          <p:cNvGraphicFramePr>
            <a:graphicFrameLocks/>
          </p:cNvGraphicFramePr>
          <p:nvPr/>
        </p:nvGraphicFramePr>
        <p:xfrm>
          <a:off x="90488" y="1766888"/>
          <a:ext cx="9036050" cy="5141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" r:id="rId4" imgW="9035055" imgH="5139373" progId="Excel.Sheet.8">
                  <p:embed/>
                </p:oleObj>
              </mc:Choice>
              <mc:Fallback>
                <p:oleObj r:id="rId4" imgW="9035055" imgH="5139373" progId="Excel.Sheet.8">
                  <p:embed/>
                  <p:pic>
                    <p:nvPicPr>
                      <p:cNvPr id="0" name="Picture 54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488" y="1766888"/>
                        <a:ext cx="9036050" cy="51419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Прямоугольник 1"/>
          <p:cNvSpPr>
            <a:spLocks noChangeArrowheads="1"/>
          </p:cNvSpPr>
          <p:nvPr/>
        </p:nvSpPr>
        <p:spPr bwMode="auto">
          <a:xfrm>
            <a:off x="-36513" y="550863"/>
            <a:ext cx="9144001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3200" b="1">
                <a:solidFill>
                  <a:srgbClr val="002060"/>
                </a:solidFill>
              </a:rPr>
              <a:t>Определение эффективности реабилитационной программы</a:t>
            </a:r>
          </a:p>
        </p:txBody>
      </p:sp>
      <p:sp>
        <p:nvSpPr>
          <p:cNvPr id="1028" name="Прямоугольник 3"/>
          <p:cNvSpPr>
            <a:spLocks noChangeArrowheads="1"/>
          </p:cNvSpPr>
          <p:nvPr/>
        </p:nvSpPr>
        <p:spPr bwMode="auto">
          <a:xfrm>
            <a:off x="5076825" y="2636838"/>
            <a:ext cx="15113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400" b="1">
                <a:solidFill>
                  <a:srgbClr val="002060"/>
                </a:solidFill>
              </a:rPr>
              <a:t>дней</a:t>
            </a:r>
          </a:p>
        </p:txBody>
      </p:sp>
      <p:sp>
        <p:nvSpPr>
          <p:cNvPr id="1029" name="Прямоугольник 4"/>
          <p:cNvSpPr>
            <a:spLocks noChangeArrowheads="1"/>
          </p:cNvSpPr>
          <p:nvPr/>
        </p:nvSpPr>
        <p:spPr bwMode="auto">
          <a:xfrm>
            <a:off x="6516688" y="1887538"/>
            <a:ext cx="15113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400" b="1">
                <a:solidFill>
                  <a:srgbClr val="002060"/>
                </a:solidFill>
              </a:rPr>
              <a:t>дней</a:t>
            </a:r>
          </a:p>
        </p:txBody>
      </p:sp>
      <p:sp>
        <p:nvSpPr>
          <p:cNvPr id="1030" name="Прямоугольник 6"/>
          <p:cNvSpPr>
            <a:spLocks noChangeArrowheads="1"/>
          </p:cNvSpPr>
          <p:nvPr/>
        </p:nvSpPr>
        <p:spPr bwMode="auto">
          <a:xfrm>
            <a:off x="3276600" y="2463800"/>
            <a:ext cx="15113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400" b="1">
                <a:solidFill>
                  <a:srgbClr val="002060"/>
                </a:solidFill>
              </a:rPr>
              <a:t>дней</a:t>
            </a:r>
          </a:p>
        </p:txBody>
      </p:sp>
      <p:sp>
        <p:nvSpPr>
          <p:cNvPr id="1031" name="Прямоугольник 7"/>
          <p:cNvSpPr>
            <a:spLocks noChangeArrowheads="1"/>
          </p:cNvSpPr>
          <p:nvPr/>
        </p:nvSpPr>
        <p:spPr bwMode="auto">
          <a:xfrm>
            <a:off x="1979613" y="3284538"/>
            <a:ext cx="15128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400" b="1">
                <a:solidFill>
                  <a:srgbClr val="002060"/>
                </a:solidFill>
              </a:rPr>
              <a:t>дней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Прямоугольник 1"/>
          <p:cNvSpPr>
            <a:spLocks noChangeArrowheads="1"/>
          </p:cNvSpPr>
          <p:nvPr/>
        </p:nvSpPr>
        <p:spPr bwMode="auto">
          <a:xfrm>
            <a:off x="-36513" y="550863"/>
            <a:ext cx="9144001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3200" b="1">
                <a:solidFill>
                  <a:srgbClr val="002060"/>
                </a:solidFill>
              </a:rPr>
              <a:t>Определение эффективности реабилитационной программы</a:t>
            </a:r>
          </a:p>
        </p:txBody>
      </p:sp>
      <p:graphicFrame>
        <p:nvGraphicFramePr>
          <p:cNvPr id="2050" name="Диаграмма 5"/>
          <p:cNvGraphicFramePr>
            <a:graphicFrameLocks/>
          </p:cNvGraphicFramePr>
          <p:nvPr/>
        </p:nvGraphicFramePr>
        <p:xfrm>
          <a:off x="165100" y="1865313"/>
          <a:ext cx="9029700" cy="4783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3" r:id="rId4" imgW="9028959" imgH="4785775" progId="Excel.Sheet.8">
                  <p:embed/>
                </p:oleObj>
              </mc:Choice>
              <mc:Fallback>
                <p:oleObj r:id="rId4" imgW="9028959" imgH="4785775" progId="Excel.Sheet.8">
                  <p:embed/>
                  <p:pic>
                    <p:nvPicPr>
                      <p:cNvPr id="0" name="Picture 54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100" y="1865313"/>
                        <a:ext cx="9029700" cy="4783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2" name="Прямоугольник 10"/>
          <p:cNvSpPr>
            <a:spLocks noChangeArrowheads="1"/>
          </p:cNvSpPr>
          <p:nvPr/>
        </p:nvSpPr>
        <p:spPr bwMode="auto">
          <a:xfrm>
            <a:off x="5580063" y="2938463"/>
            <a:ext cx="15128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400" b="1">
                <a:solidFill>
                  <a:srgbClr val="002060"/>
                </a:solidFill>
              </a:rPr>
              <a:t>дней</a:t>
            </a:r>
          </a:p>
        </p:txBody>
      </p:sp>
      <p:sp>
        <p:nvSpPr>
          <p:cNvPr id="2053" name="Прямоугольник 11"/>
          <p:cNvSpPr>
            <a:spLocks noChangeArrowheads="1"/>
          </p:cNvSpPr>
          <p:nvPr/>
        </p:nvSpPr>
        <p:spPr bwMode="auto">
          <a:xfrm>
            <a:off x="6775450" y="2160588"/>
            <a:ext cx="15128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400" b="1">
                <a:solidFill>
                  <a:srgbClr val="002060"/>
                </a:solidFill>
              </a:rPr>
              <a:t>дней</a:t>
            </a:r>
          </a:p>
        </p:txBody>
      </p:sp>
      <p:sp>
        <p:nvSpPr>
          <p:cNvPr id="2054" name="Прямоугольник 12"/>
          <p:cNvSpPr>
            <a:spLocks noChangeArrowheads="1"/>
          </p:cNvSpPr>
          <p:nvPr/>
        </p:nvSpPr>
        <p:spPr bwMode="auto">
          <a:xfrm>
            <a:off x="3390900" y="2794000"/>
            <a:ext cx="15128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400" b="1">
                <a:solidFill>
                  <a:srgbClr val="002060"/>
                </a:solidFill>
              </a:rPr>
              <a:t>дней</a:t>
            </a:r>
          </a:p>
        </p:txBody>
      </p:sp>
      <p:sp>
        <p:nvSpPr>
          <p:cNvPr id="2055" name="Прямоугольник 13"/>
          <p:cNvSpPr>
            <a:spLocks noChangeArrowheads="1"/>
          </p:cNvSpPr>
          <p:nvPr/>
        </p:nvSpPr>
        <p:spPr bwMode="auto">
          <a:xfrm>
            <a:off x="2008188" y="3443288"/>
            <a:ext cx="15128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400" b="1">
                <a:solidFill>
                  <a:srgbClr val="002060"/>
                </a:solidFill>
              </a:rPr>
              <a:t>дней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-36513" y="550863"/>
            <a:ext cx="9144001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3200" b="1" dirty="0" smtClean="0">
                <a:solidFill>
                  <a:srgbClr val="002060"/>
                </a:solidFill>
              </a:rPr>
              <a:t>Внедрение реабилитационной программы позволило:</a:t>
            </a:r>
            <a:endParaRPr lang="ru-RU" alt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772816"/>
            <a:ext cx="8567937" cy="4878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3000"/>
              </a:spcAft>
              <a:defRPr/>
            </a:pPr>
            <a:r>
              <a:rPr lang="ru-RU" sz="2900" b="1" dirty="0">
                <a:solidFill>
                  <a:srgbClr val="7A0000"/>
                </a:solidFill>
                <a:latin typeface="+mj-lt"/>
                <a:ea typeface="+mj-ea"/>
                <a:cs typeface="+mj-cs"/>
              </a:rPr>
              <a:t>снизить сроки заживления раны и избежать осложнений в раннем послеоперационном периоде;</a:t>
            </a:r>
          </a:p>
          <a:p>
            <a:pPr lvl="0">
              <a:spcAft>
                <a:spcPts val="3000"/>
              </a:spcAft>
              <a:defRPr/>
            </a:pPr>
            <a:r>
              <a:rPr lang="ru-RU" sz="2900" b="1" dirty="0">
                <a:solidFill>
                  <a:srgbClr val="7A0000"/>
                </a:solidFill>
                <a:latin typeface="+mj-lt"/>
                <a:ea typeface="+mj-ea"/>
                <a:cs typeface="+mj-cs"/>
              </a:rPr>
              <a:t>снизить сроки адаптации </a:t>
            </a:r>
            <a:r>
              <a:rPr lang="ru-RU" sz="2900" b="1" dirty="0" smtClean="0">
                <a:solidFill>
                  <a:srgbClr val="7A0000"/>
                </a:solidFill>
                <a:latin typeface="+mj-lt"/>
                <a:ea typeface="+mj-ea"/>
                <a:cs typeface="+mj-cs"/>
              </a:rPr>
              <a:t>пациентов  </a:t>
            </a:r>
            <a:r>
              <a:rPr lang="ru-RU" sz="2900" b="1" dirty="0">
                <a:solidFill>
                  <a:srgbClr val="7A0000"/>
                </a:solidFill>
                <a:latin typeface="+mj-lt"/>
                <a:ea typeface="+mj-ea"/>
                <a:cs typeface="+mj-cs"/>
              </a:rPr>
              <a:t>к новым условиям жизни;</a:t>
            </a:r>
          </a:p>
          <a:p>
            <a:pPr lvl="0">
              <a:spcAft>
                <a:spcPts val="3000"/>
              </a:spcAft>
              <a:defRPr/>
            </a:pPr>
            <a:r>
              <a:rPr lang="ru-RU" sz="2900" b="1" dirty="0">
                <a:solidFill>
                  <a:srgbClr val="7A0000"/>
                </a:solidFill>
                <a:latin typeface="+mj-lt"/>
                <a:ea typeface="+mj-ea"/>
                <a:cs typeface="+mj-cs"/>
              </a:rPr>
              <a:t>сократить срок пребывания данной категории </a:t>
            </a:r>
            <a:r>
              <a:rPr lang="ru-RU" sz="2900" b="1">
                <a:solidFill>
                  <a:srgbClr val="7A0000"/>
                </a:solidFill>
                <a:latin typeface="+mj-lt"/>
                <a:ea typeface="+mj-ea"/>
                <a:cs typeface="+mj-cs"/>
              </a:rPr>
              <a:t>пациентов </a:t>
            </a:r>
            <a:r>
              <a:rPr lang="ru-RU" sz="2900" b="1" smtClean="0">
                <a:solidFill>
                  <a:srgbClr val="7A0000"/>
                </a:solidFill>
                <a:latin typeface="+mj-lt"/>
                <a:ea typeface="+mj-ea"/>
                <a:cs typeface="+mj-cs"/>
              </a:rPr>
              <a:t> в </a:t>
            </a:r>
            <a:r>
              <a:rPr lang="ru-RU" sz="2900" b="1" dirty="0">
                <a:solidFill>
                  <a:srgbClr val="7A0000"/>
                </a:solidFill>
                <a:latin typeface="+mj-lt"/>
                <a:ea typeface="+mj-ea"/>
                <a:cs typeface="+mj-cs"/>
              </a:rPr>
              <a:t>стационаре, что привело к снижению финансовых затрат больницы на лечение и обслуживание пациентов. </a:t>
            </a:r>
          </a:p>
        </p:txBody>
      </p:sp>
      <p:sp>
        <p:nvSpPr>
          <p:cNvPr id="4" name="Овал 3"/>
          <p:cNvSpPr/>
          <p:nvPr/>
        </p:nvSpPr>
        <p:spPr>
          <a:xfrm>
            <a:off x="179512" y="1916832"/>
            <a:ext cx="288032" cy="288032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79512" y="3626152"/>
            <a:ext cx="288032" cy="288032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04143" y="4869160"/>
            <a:ext cx="288032" cy="288032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85772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92696"/>
            <a:ext cx="871296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dirty="0">
                <a:solidFill>
                  <a:srgbClr val="002060"/>
                </a:solidFill>
              </a:rPr>
              <a:t>В результате исследования выявлены проблемы </a:t>
            </a:r>
            <a:r>
              <a:rPr lang="ru-RU" sz="3400" b="1" dirty="0" smtClean="0">
                <a:solidFill>
                  <a:srgbClr val="002060"/>
                </a:solidFill>
              </a:rPr>
              <a:t>пациентов</a:t>
            </a:r>
            <a:endParaRPr lang="ru-RU" sz="3400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276872"/>
            <a:ext cx="734481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4200"/>
              </a:spcAft>
              <a:defRPr/>
            </a:pPr>
            <a:r>
              <a:rPr lang="ru-RU" sz="3400" b="1" dirty="0">
                <a:solidFill>
                  <a:srgbClr val="7A0000"/>
                </a:solidFill>
                <a:latin typeface="+mj-lt"/>
                <a:ea typeface="+mj-ea"/>
                <a:cs typeface="+mj-cs"/>
              </a:rPr>
              <a:t>нарушение двигательной функции, </a:t>
            </a:r>
            <a:endParaRPr lang="ru-RU" sz="3400" b="1" dirty="0" smtClean="0">
              <a:solidFill>
                <a:srgbClr val="7A0000"/>
              </a:solidFill>
              <a:latin typeface="+mj-lt"/>
              <a:ea typeface="+mj-ea"/>
              <a:cs typeface="+mj-cs"/>
            </a:endParaRPr>
          </a:p>
          <a:p>
            <a:pPr>
              <a:spcAft>
                <a:spcPts val="4200"/>
              </a:spcAft>
              <a:defRPr/>
            </a:pPr>
            <a:r>
              <a:rPr lang="ru-RU" sz="3400" b="1" dirty="0" smtClean="0">
                <a:solidFill>
                  <a:srgbClr val="7A0000"/>
                </a:solidFill>
                <a:latin typeface="+mj-lt"/>
                <a:ea typeface="+mj-ea"/>
                <a:cs typeface="+mj-cs"/>
              </a:rPr>
              <a:t>беспомощность </a:t>
            </a:r>
            <a:r>
              <a:rPr lang="ru-RU" sz="3400" b="1" dirty="0">
                <a:solidFill>
                  <a:srgbClr val="7A0000"/>
                </a:solidFill>
                <a:latin typeface="+mj-lt"/>
                <a:ea typeface="+mj-ea"/>
                <a:cs typeface="+mj-cs"/>
              </a:rPr>
              <a:t>из-за дефицита самообслуживания, </a:t>
            </a:r>
            <a:endParaRPr lang="ru-RU" sz="3400" b="1" dirty="0" smtClean="0">
              <a:solidFill>
                <a:srgbClr val="7A0000"/>
              </a:solidFill>
              <a:latin typeface="+mj-lt"/>
              <a:ea typeface="+mj-ea"/>
              <a:cs typeface="+mj-cs"/>
            </a:endParaRPr>
          </a:p>
          <a:p>
            <a:pPr>
              <a:spcAft>
                <a:spcPts val="4200"/>
              </a:spcAft>
              <a:defRPr/>
            </a:pPr>
            <a:r>
              <a:rPr lang="ru-RU" sz="3400" b="1" dirty="0" smtClean="0">
                <a:solidFill>
                  <a:srgbClr val="7A0000"/>
                </a:solidFill>
                <a:latin typeface="+mj-lt"/>
                <a:ea typeface="+mj-ea"/>
                <a:cs typeface="+mj-cs"/>
              </a:rPr>
              <a:t>«</a:t>
            </a:r>
            <a:r>
              <a:rPr lang="ru-RU" sz="3400" b="1" dirty="0">
                <a:solidFill>
                  <a:srgbClr val="7A0000"/>
                </a:solidFill>
                <a:latin typeface="+mj-lt"/>
                <a:ea typeface="+mj-ea"/>
                <a:cs typeface="+mj-cs"/>
              </a:rPr>
              <a:t>фантомные боли»  в области послеоперационной раны.</a:t>
            </a:r>
          </a:p>
        </p:txBody>
      </p:sp>
      <p:sp>
        <p:nvSpPr>
          <p:cNvPr id="4" name="Овал 3"/>
          <p:cNvSpPr/>
          <p:nvPr/>
        </p:nvSpPr>
        <p:spPr>
          <a:xfrm>
            <a:off x="226889" y="2420888"/>
            <a:ext cx="288032" cy="288032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26889" y="3501008"/>
            <a:ext cx="288032" cy="288032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51520" y="5085184"/>
            <a:ext cx="288032" cy="288032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074" name="Picture 2" descr="C:\Users\Sveta\Desktop\pai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3313" y="4145159"/>
            <a:ext cx="2692109" cy="2092153"/>
          </a:xfrm>
          <a:prstGeom prst="roundRect">
            <a:avLst>
              <a:gd name="adj" fmla="val 16667"/>
            </a:avLst>
          </a:prstGeom>
          <a:ln w="22225">
            <a:solidFill>
              <a:schemeClr val="accent6">
                <a:lumMod val="75000"/>
              </a:schemeClr>
            </a:solidFill>
          </a:ln>
          <a:effectLst>
            <a:outerShdw blurRad="50800" dist="38100" dir="10800000" sx="102000" sy="102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856264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620713"/>
            <a:ext cx="8201025" cy="6096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002060"/>
                </a:solidFill>
                <a:latin typeface="Arial" charset="0"/>
                <a:ea typeface="+mn-ea"/>
                <a:cs typeface="+mn-cs"/>
              </a:rPr>
              <a:t>Актуальность темы</a:t>
            </a:r>
            <a:endParaRPr lang="en-US" sz="4800" b="1" dirty="0">
              <a:solidFill>
                <a:srgbClr val="00206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3924300" y="1762125"/>
            <a:ext cx="5543550" cy="1666875"/>
          </a:xfrm>
        </p:spPr>
        <p:txBody>
          <a:bodyPr/>
          <a:lstStyle/>
          <a:p>
            <a:pPr marL="0" indent="0" eaLnBrk="1" hangingPunct="1">
              <a:lnSpc>
                <a:spcPct val="125000"/>
              </a:lnSpc>
              <a:buSzPct val="303000"/>
              <a:buFont typeface="Arial" charset="0"/>
              <a:buNone/>
            </a:pPr>
            <a:r>
              <a:rPr lang="ru-RU" altLang="ru-RU" sz="2800" b="1" smtClean="0">
                <a:solidFill>
                  <a:srgbClr val="7A0000"/>
                </a:solidFill>
                <a:latin typeface="Arial" charset="0"/>
              </a:rPr>
              <a:t>Атеросклеротическим поражением  сосудов              нижних конечностей  страдает 29% населения.                   Частым осложнением                   при этом заболевании  является  гангрена нижних конечностей.</a:t>
            </a:r>
          </a:p>
        </p:txBody>
      </p:sp>
      <p:pic>
        <p:nvPicPr>
          <p:cNvPr id="5" name="Picture 12" descr="C:\Documents and Settings\Admin\Рабочий стол\Презеентация\картинки\1300707474_179508918_1---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6050" y="2996952"/>
            <a:ext cx="1656184" cy="2112646"/>
          </a:xfrm>
          <a:prstGeom prst="roundRect">
            <a:avLst>
              <a:gd name="adj" fmla="val 16667"/>
            </a:avLst>
          </a:prstGeom>
          <a:ln w="22225">
            <a:solidFill>
              <a:schemeClr val="accent6">
                <a:lumMod val="75000"/>
              </a:schemeClr>
            </a:solidFill>
          </a:ln>
          <a:effectLst>
            <a:outerShdw blurRad="50800" dist="38100" dir="10800000" sx="102000" sy="102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6322" name="Picture 2" descr="Patient using prosthetic leg [TRE04041]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556792"/>
            <a:ext cx="2025336" cy="2112646"/>
          </a:xfrm>
          <a:prstGeom prst="roundRect">
            <a:avLst>
              <a:gd name="adj" fmla="val 16667"/>
            </a:avLst>
          </a:prstGeom>
          <a:ln w="22225">
            <a:solidFill>
              <a:schemeClr val="accent6">
                <a:lumMod val="75000"/>
              </a:schemeClr>
            </a:solidFill>
          </a:ln>
          <a:effectLst>
            <a:outerShdw blurRad="50800" dist="38100" dir="10800000" sx="102000" sy="102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  <p:pic>
        <p:nvPicPr>
          <p:cNvPr id="56324" name="Picture 4" descr="Patient in a wheelchair [SMP0013176]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4437112"/>
            <a:ext cx="2025336" cy="2125365"/>
          </a:xfrm>
          <a:prstGeom prst="roundRect">
            <a:avLst>
              <a:gd name="adj" fmla="val 16667"/>
            </a:avLst>
          </a:prstGeom>
          <a:ln w="22225">
            <a:solidFill>
              <a:schemeClr val="accent6">
                <a:lumMod val="75000"/>
              </a:schemeClr>
            </a:solidFill>
          </a:ln>
          <a:effectLst>
            <a:outerShdw blurRad="50800" dist="38100" dir="10800000" sx="102000" sy="102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-36513" y="590898"/>
            <a:ext cx="9144001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3800" b="1" dirty="0">
                <a:solidFill>
                  <a:srgbClr val="002060"/>
                </a:solidFill>
              </a:rPr>
              <a:t>Результаты </a:t>
            </a:r>
            <a:r>
              <a:rPr lang="ru-RU" altLang="ru-RU" sz="3800" b="1" dirty="0" smtClean="0">
                <a:solidFill>
                  <a:srgbClr val="002060"/>
                </a:solidFill>
              </a:rPr>
              <a:t>исследования</a:t>
            </a:r>
            <a:endParaRPr lang="ru-RU" altLang="ru-RU" sz="3800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580019"/>
            <a:ext cx="9289032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900" b="1" dirty="0" smtClean="0">
                <a:solidFill>
                  <a:srgbClr val="7A0000"/>
                </a:solidFill>
                <a:latin typeface="+mj-lt"/>
                <a:ea typeface="+mj-ea"/>
                <a:cs typeface="+mj-cs"/>
              </a:rPr>
              <a:t>При </a:t>
            </a:r>
            <a:r>
              <a:rPr lang="ru-RU" sz="2900" b="1" dirty="0">
                <a:solidFill>
                  <a:srgbClr val="7A0000"/>
                </a:solidFill>
                <a:latin typeface="+mj-lt"/>
                <a:ea typeface="+mj-ea"/>
                <a:cs typeface="+mj-cs"/>
              </a:rPr>
              <a:t>оценке влияния </a:t>
            </a:r>
            <a:r>
              <a:rPr lang="ru-RU" sz="2900" b="1" dirty="0" smtClean="0">
                <a:solidFill>
                  <a:srgbClr val="7A0000"/>
                </a:solidFill>
                <a:latin typeface="+mj-lt"/>
                <a:ea typeface="+mj-ea"/>
                <a:cs typeface="+mj-cs"/>
              </a:rPr>
              <a:t>программы </a:t>
            </a:r>
            <a:r>
              <a:rPr lang="ru-RU" sz="2900" b="1" dirty="0">
                <a:solidFill>
                  <a:srgbClr val="7A0000"/>
                </a:solidFill>
                <a:latin typeface="+mj-lt"/>
                <a:ea typeface="+mj-ea"/>
                <a:cs typeface="+mj-cs"/>
              </a:rPr>
              <a:t>на функциональное состояние организма пациентов </a:t>
            </a:r>
            <a:r>
              <a:rPr lang="ru-RU" sz="2900" b="1" dirty="0" smtClean="0">
                <a:solidFill>
                  <a:srgbClr val="7A0000"/>
                </a:solidFill>
                <a:latin typeface="+mj-lt"/>
                <a:ea typeface="+mj-ea"/>
                <a:cs typeface="+mj-cs"/>
              </a:rPr>
              <a:t>отмечено</a:t>
            </a:r>
            <a:r>
              <a:rPr lang="ru-RU" sz="2900" b="1" dirty="0">
                <a:solidFill>
                  <a:srgbClr val="7A0000"/>
                </a:solidFill>
                <a:latin typeface="+mj-lt"/>
                <a:ea typeface="+mj-ea"/>
                <a:cs typeface="+mj-cs"/>
              </a:rPr>
              <a:t>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4213" y="3068960"/>
            <a:ext cx="8377237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3000"/>
              </a:spcAft>
              <a:defRPr/>
            </a:pPr>
            <a:r>
              <a:rPr lang="ru-RU" sz="2900" b="1" dirty="0" smtClean="0">
                <a:solidFill>
                  <a:srgbClr val="7A0000"/>
                </a:solidFill>
                <a:latin typeface="+mj-lt"/>
                <a:ea typeface="+mj-ea"/>
                <a:cs typeface="+mj-cs"/>
              </a:rPr>
              <a:t>достижение </a:t>
            </a:r>
            <a:r>
              <a:rPr lang="ru-RU" sz="2900" b="1" dirty="0">
                <a:solidFill>
                  <a:srgbClr val="7A0000"/>
                </a:solidFill>
                <a:latin typeface="+mj-lt"/>
                <a:ea typeface="+mj-ea"/>
                <a:cs typeface="+mj-cs"/>
              </a:rPr>
              <a:t>сознательного активного участия в лечении,</a:t>
            </a:r>
          </a:p>
          <a:p>
            <a:pPr>
              <a:spcAft>
                <a:spcPts val="3000"/>
              </a:spcAft>
              <a:defRPr/>
            </a:pPr>
            <a:r>
              <a:rPr lang="ru-RU" sz="2900" b="1" dirty="0" smtClean="0">
                <a:solidFill>
                  <a:srgbClr val="7A0000"/>
                </a:solidFill>
                <a:latin typeface="+mj-lt"/>
                <a:ea typeface="+mj-ea"/>
                <a:cs typeface="+mj-cs"/>
              </a:rPr>
              <a:t>создание мотивации </a:t>
            </a:r>
            <a:r>
              <a:rPr lang="ru-RU" sz="2900" b="1" dirty="0">
                <a:solidFill>
                  <a:srgbClr val="7A0000"/>
                </a:solidFill>
                <a:latin typeface="+mj-lt"/>
                <a:ea typeface="+mj-ea"/>
                <a:cs typeface="+mj-cs"/>
              </a:rPr>
              <a:t>к изменению образа жизни,</a:t>
            </a:r>
          </a:p>
          <a:p>
            <a:pPr>
              <a:spcAft>
                <a:spcPts val="3000"/>
              </a:spcAft>
              <a:defRPr/>
            </a:pPr>
            <a:r>
              <a:rPr lang="ru-RU" sz="2900" b="1" dirty="0" smtClean="0">
                <a:solidFill>
                  <a:srgbClr val="7A0000"/>
                </a:solidFill>
                <a:latin typeface="+mj-lt"/>
                <a:ea typeface="+mj-ea"/>
                <a:cs typeface="+mj-cs"/>
              </a:rPr>
              <a:t>обучение навыкам</a:t>
            </a:r>
            <a:r>
              <a:rPr lang="ru-RU" sz="2900" b="1" dirty="0">
                <a:solidFill>
                  <a:srgbClr val="7A0000"/>
                </a:solidFill>
                <a:latin typeface="+mj-lt"/>
                <a:ea typeface="+mj-ea"/>
                <a:cs typeface="+mj-cs"/>
              </a:rPr>
              <a:t>, направленным на преодоление физических проблем и повышение качества жизни.</a:t>
            </a:r>
          </a:p>
        </p:txBody>
      </p:sp>
      <p:sp>
        <p:nvSpPr>
          <p:cNvPr id="6" name="Овал 5"/>
          <p:cNvSpPr/>
          <p:nvPr/>
        </p:nvSpPr>
        <p:spPr>
          <a:xfrm>
            <a:off x="323528" y="3212976"/>
            <a:ext cx="288032" cy="288032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23528" y="4490248"/>
            <a:ext cx="288032" cy="288032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48159" y="5301208"/>
            <a:ext cx="288032" cy="288032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-36513" y="648048"/>
            <a:ext cx="9144001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3800" b="1" dirty="0">
                <a:solidFill>
                  <a:srgbClr val="002060"/>
                </a:solidFill>
              </a:rPr>
              <a:t>Результаты </a:t>
            </a:r>
            <a:r>
              <a:rPr lang="ru-RU" altLang="ru-RU" sz="3800" b="1" dirty="0" smtClean="0">
                <a:solidFill>
                  <a:srgbClr val="002060"/>
                </a:solidFill>
              </a:rPr>
              <a:t>исследования</a:t>
            </a:r>
            <a:endParaRPr lang="ru-RU" altLang="ru-RU" sz="3800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36512" y="1498714"/>
            <a:ext cx="504056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2400"/>
              </a:spcAft>
              <a:defRPr/>
            </a:pPr>
            <a:r>
              <a:rPr lang="ru-RU" sz="2900" b="1" dirty="0">
                <a:solidFill>
                  <a:srgbClr val="7A0000"/>
                </a:solidFill>
                <a:latin typeface="+mj-lt"/>
                <a:ea typeface="+mj-ea"/>
                <a:cs typeface="+mj-cs"/>
              </a:rPr>
              <a:t>существенное повышение качество ухода за пациентами в стационаре, </a:t>
            </a:r>
            <a:endParaRPr lang="ru-RU" sz="2900" b="1" dirty="0" smtClean="0">
              <a:solidFill>
                <a:srgbClr val="7A0000"/>
              </a:solidFill>
              <a:latin typeface="+mj-lt"/>
              <a:ea typeface="+mj-ea"/>
              <a:cs typeface="+mj-cs"/>
            </a:endParaRPr>
          </a:p>
          <a:p>
            <a:pPr algn="r">
              <a:spcAft>
                <a:spcPts val="2400"/>
              </a:spcAft>
              <a:defRPr/>
            </a:pPr>
            <a:r>
              <a:rPr lang="ru-RU" sz="2900" b="1" dirty="0" smtClean="0">
                <a:solidFill>
                  <a:srgbClr val="7A0000"/>
                </a:solidFill>
                <a:latin typeface="+mj-lt"/>
                <a:ea typeface="+mj-ea"/>
                <a:cs typeface="+mj-cs"/>
              </a:rPr>
              <a:t>улучшение </a:t>
            </a:r>
            <a:r>
              <a:rPr lang="ru-RU" sz="2900" b="1" dirty="0">
                <a:solidFill>
                  <a:srgbClr val="7A0000"/>
                </a:solidFill>
                <a:latin typeface="+mj-lt"/>
                <a:ea typeface="+mj-ea"/>
                <a:cs typeface="+mj-cs"/>
              </a:rPr>
              <a:t>адаптации пациентов к своему состоянию и повышение качества их жизни, </a:t>
            </a:r>
            <a:endParaRPr lang="ru-RU" sz="2900" b="1" dirty="0" smtClean="0">
              <a:solidFill>
                <a:srgbClr val="7A0000"/>
              </a:solidFill>
              <a:latin typeface="+mj-lt"/>
              <a:ea typeface="+mj-ea"/>
              <a:cs typeface="+mj-cs"/>
            </a:endParaRPr>
          </a:p>
          <a:p>
            <a:pPr algn="r">
              <a:spcAft>
                <a:spcPts val="2400"/>
              </a:spcAft>
              <a:defRPr/>
            </a:pPr>
            <a:r>
              <a:rPr lang="ru-RU" sz="2900" b="1" dirty="0" smtClean="0">
                <a:solidFill>
                  <a:srgbClr val="7A0000"/>
                </a:solidFill>
                <a:latin typeface="+mj-lt"/>
                <a:ea typeface="+mj-ea"/>
                <a:cs typeface="+mj-cs"/>
              </a:rPr>
              <a:t>снижение </a:t>
            </a:r>
            <a:r>
              <a:rPr lang="ru-RU" sz="2900" b="1" dirty="0">
                <a:solidFill>
                  <a:srgbClr val="7A0000"/>
                </a:solidFill>
                <a:latin typeface="+mj-lt"/>
                <a:ea typeface="+mj-ea"/>
                <a:cs typeface="+mj-cs"/>
              </a:rPr>
              <a:t>экономических затрат больницы на лечение данной категории пациентов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400600" y="2775699"/>
            <a:ext cx="3707904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900" b="1" dirty="0">
                <a:solidFill>
                  <a:srgbClr val="7A0000"/>
                </a:solidFill>
                <a:latin typeface="+mj-lt"/>
                <a:ea typeface="+mj-ea"/>
                <a:cs typeface="+mj-cs"/>
              </a:rPr>
              <a:t>необходимость внедрения реабилитационной программы</a:t>
            </a:r>
          </a:p>
        </p:txBody>
      </p:sp>
      <p:sp>
        <p:nvSpPr>
          <p:cNvPr id="6" name="Правая фигурная скобка 5"/>
          <p:cNvSpPr/>
          <p:nvPr/>
        </p:nvSpPr>
        <p:spPr>
          <a:xfrm>
            <a:off x="5039469" y="1498714"/>
            <a:ext cx="468635" cy="5142070"/>
          </a:xfrm>
          <a:prstGeom prst="rightBrace">
            <a:avLst>
              <a:gd name="adj1" fmla="val 8333"/>
              <a:gd name="adj2" fmla="val 42220"/>
            </a:avLst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56264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3"/>
          <p:cNvSpPr>
            <a:spLocks noChangeArrowheads="1"/>
          </p:cNvSpPr>
          <p:nvPr/>
        </p:nvSpPr>
        <p:spPr bwMode="auto">
          <a:xfrm>
            <a:off x="34925" y="692150"/>
            <a:ext cx="9145588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3200" b="1">
                <a:solidFill>
                  <a:srgbClr val="002060"/>
                </a:solidFill>
              </a:rPr>
              <a:t>Сестринские исследования создают прочную основу для сестринской практики</a:t>
            </a:r>
          </a:p>
        </p:txBody>
      </p:sp>
      <p:pic>
        <p:nvPicPr>
          <p:cNvPr id="61442" name="Picture 2" descr="Doctor with patient in wheelchair [12po0141rf]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51720" y="1913930"/>
            <a:ext cx="5112568" cy="4576574"/>
          </a:xfrm>
          <a:prstGeom prst="roundRect">
            <a:avLst>
              <a:gd name="adj" fmla="val 16667"/>
            </a:avLst>
          </a:prstGeom>
          <a:ln w="22225">
            <a:solidFill>
              <a:schemeClr val="accent6">
                <a:lumMod val="75000"/>
              </a:schemeClr>
            </a:solidFill>
          </a:ln>
          <a:effectLst>
            <a:outerShdw blurRad="50800" dist="38100" dir="10800000" sx="102000" sy="102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246313"/>
            <a:ext cx="9144000" cy="14700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dirty="0">
                <a:solidFill>
                  <a:srgbClr val="002060"/>
                </a:solidFill>
                <a:latin typeface="Arial" charset="0"/>
                <a:ea typeface="+mn-ea"/>
                <a:cs typeface="+mn-cs"/>
              </a:rPr>
              <a:t>Благодарю за внимание!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>
          <a:xfrm>
            <a:off x="475431" y="692696"/>
            <a:ext cx="8201025" cy="6096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002060"/>
                </a:solidFill>
                <a:latin typeface="Arial" charset="0"/>
                <a:ea typeface="+mn-ea"/>
                <a:cs typeface="+mn-cs"/>
              </a:rPr>
              <a:t>Реабилитация</a:t>
            </a:r>
            <a:endParaRPr lang="en-US" sz="4800" b="1" dirty="0">
              <a:solidFill>
                <a:srgbClr val="00206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144016" y="2204864"/>
            <a:ext cx="8892480" cy="802779"/>
          </a:xfrm>
        </p:spPr>
        <p:txBody>
          <a:bodyPr/>
          <a:lstStyle/>
          <a:p>
            <a:pPr marL="0" indent="0" algn="ctr" eaLnBrk="1" hangingPunct="1">
              <a:lnSpc>
                <a:spcPct val="125000"/>
              </a:lnSpc>
              <a:buSzPct val="303000"/>
              <a:buNone/>
            </a:pPr>
            <a:r>
              <a:rPr lang="ru-RU" sz="2900" b="1" dirty="0" smtClean="0">
                <a:solidFill>
                  <a:srgbClr val="7A0000"/>
                </a:solidFill>
                <a:latin typeface="Arial" charset="0"/>
              </a:rPr>
              <a:t>это активный </a:t>
            </a:r>
            <a:r>
              <a:rPr lang="ru-RU" sz="2900" b="1" dirty="0">
                <a:solidFill>
                  <a:srgbClr val="7A0000"/>
                </a:solidFill>
                <a:latin typeface="Arial" charset="0"/>
              </a:rPr>
              <a:t>процесс, целью которого является достижение полного восстановления нарушенных вследствие заболевания или травм и функций, либо оптимальная реализация физического, психического и социального потенциала инвалида, наиболее адекватная интеграция его в обществе.</a:t>
            </a:r>
            <a:endParaRPr lang="ru-RU" altLang="ru-RU" sz="2900" b="1" dirty="0">
              <a:solidFill>
                <a:srgbClr val="7A0000"/>
              </a:solidFill>
              <a:latin typeface="Arial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4139952" y="1484784"/>
            <a:ext cx="648072" cy="720080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074" name="Picture 2" descr="C:\Users\Sveta\Desktop\1NXSXDWJERMFTSEAFENYREMHE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740352" y="742215"/>
            <a:ext cx="1207541" cy="1102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51572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>
          <a:xfrm>
            <a:off x="475431" y="548680"/>
            <a:ext cx="8201025" cy="6096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002060"/>
                </a:solidFill>
                <a:latin typeface="Arial" charset="0"/>
                <a:ea typeface="+mn-ea"/>
                <a:cs typeface="+mn-cs"/>
              </a:rPr>
              <a:t>Реабилитация</a:t>
            </a:r>
            <a:endParaRPr lang="en-US" sz="4800" b="1" dirty="0">
              <a:solidFill>
                <a:srgbClr val="00206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144016" y="1916832"/>
            <a:ext cx="8892480" cy="802779"/>
          </a:xfrm>
        </p:spPr>
        <p:txBody>
          <a:bodyPr/>
          <a:lstStyle/>
          <a:p>
            <a:pPr marL="0" indent="0" algn="ctr" eaLnBrk="1" hangingPunct="1">
              <a:lnSpc>
                <a:spcPct val="125000"/>
              </a:lnSpc>
              <a:buSzPct val="303000"/>
              <a:buNone/>
            </a:pPr>
            <a:r>
              <a:rPr lang="ru-RU" sz="2900" b="1" dirty="0" smtClean="0">
                <a:solidFill>
                  <a:srgbClr val="7A0000"/>
                </a:solidFill>
                <a:latin typeface="Arial" charset="0"/>
              </a:rPr>
              <a:t>это </a:t>
            </a:r>
            <a:r>
              <a:rPr lang="ru-RU" sz="2900" b="1" dirty="0">
                <a:solidFill>
                  <a:srgbClr val="7A0000"/>
                </a:solidFill>
                <a:latin typeface="Arial" charset="0"/>
              </a:rPr>
              <a:t>комплекс мероприятий медицинского и психологического характера, направленных </a:t>
            </a:r>
            <a:r>
              <a:rPr lang="ru-RU" sz="2900" b="1" dirty="0" smtClean="0">
                <a:solidFill>
                  <a:srgbClr val="7A0000"/>
                </a:solidFill>
                <a:latin typeface="Arial" charset="0"/>
              </a:rPr>
              <a:t> на </a:t>
            </a:r>
            <a:r>
              <a:rPr lang="ru-RU" sz="2900" b="1" dirty="0">
                <a:solidFill>
                  <a:srgbClr val="7A0000"/>
                </a:solidFill>
                <a:latin typeface="Arial" charset="0"/>
              </a:rPr>
              <a:t>полное или частичное восстановление нарушенных и (или) компенсацию утраченных функций пораженного органа либо системы </a:t>
            </a:r>
            <a:r>
              <a:rPr lang="ru-RU" sz="2900" b="1" dirty="0" smtClean="0">
                <a:solidFill>
                  <a:srgbClr val="7A0000"/>
                </a:solidFill>
                <a:latin typeface="Arial" charset="0"/>
              </a:rPr>
              <a:t>организма….</a:t>
            </a:r>
            <a:endParaRPr lang="ru-RU" altLang="ru-RU" sz="2900" b="1" dirty="0">
              <a:solidFill>
                <a:srgbClr val="7A0000"/>
              </a:solidFill>
              <a:latin typeface="Arial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4139952" y="1196752"/>
            <a:ext cx="648072" cy="720080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4098" name="Picture 2" descr="C:\Users\Sveta\Desktop\1302902094_picture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783264" y="724514"/>
            <a:ext cx="1360736" cy="143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Sveta\Desktop\04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61" y="5293218"/>
            <a:ext cx="2071117" cy="1376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Sveta\Desktop\Левинштайм-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5283319"/>
            <a:ext cx="2044774" cy="1404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Sveta\Desktop\macesta-1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3000" y="5283318"/>
            <a:ext cx="1861244" cy="1404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Users\Sveta\Desktop\136(1)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80896" y="5283318"/>
            <a:ext cx="1667026" cy="1386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Sveta\Desktop\zd_21112010_reabilitacija_5_0x0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05522" y="5293218"/>
            <a:ext cx="2045394" cy="1376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078784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87152"/>
            <a:ext cx="9252520" cy="6096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200" b="1" dirty="0" smtClean="0">
                <a:solidFill>
                  <a:srgbClr val="002060"/>
                </a:solidFill>
                <a:latin typeface="Arial" charset="0"/>
                <a:ea typeface="+mn-ea"/>
                <a:cs typeface="+mn-cs"/>
              </a:rPr>
              <a:t>Проблемы вследствие операции</a:t>
            </a:r>
            <a:endParaRPr lang="en-US" sz="4200" b="1" dirty="0">
              <a:solidFill>
                <a:srgbClr val="00206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8159" y="2276872"/>
            <a:ext cx="3960440" cy="1431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900" b="1" dirty="0">
                <a:solidFill>
                  <a:srgbClr val="7A0000"/>
                </a:solidFill>
                <a:cs typeface="+mn-cs"/>
              </a:rPr>
              <a:t>резкое ограничение двигательной активности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292080" y="2372107"/>
            <a:ext cx="360040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900" b="1" dirty="0">
                <a:solidFill>
                  <a:srgbClr val="7A0000"/>
                </a:solidFill>
                <a:cs typeface="+mn-cs"/>
              </a:rPr>
              <a:t>подготовка </a:t>
            </a:r>
            <a:r>
              <a:rPr lang="ru-RU" sz="2900" b="1" dirty="0" smtClean="0">
                <a:solidFill>
                  <a:srgbClr val="7A0000"/>
                </a:solidFill>
                <a:cs typeface="+mn-cs"/>
              </a:rPr>
              <a:t>            к </a:t>
            </a:r>
            <a:r>
              <a:rPr lang="ru-RU" sz="2900" b="1" dirty="0">
                <a:solidFill>
                  <a:srgbClr val="7A0000"/>
                </a:solidFill>
                <a:cs typeface="+mn-cs"/>
              </a:rPr>
              <a:t>протезированию</a:t>
            </a:r>
          </a:p>
        </p:txBody>
      </p:sp>
      <p:sp>
        <p:nvSpPr>
          <p:cNvPr id="16" name="Стрелка вниз 15"/>
          <p:cNvSpPr/>
          <p:nvPr/>
        </p:nvSpPr>
        <p:spPr>
          <a:xfrm rot="2602890">
            <a:off x="3221079" y="1394901"/>
            <a:ext cx="430299" cy="850354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19546773">
            <a:off x="5709968" y="1382694"/>
            <a:ext cx="430299" cy="850354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2083215" y="3933056"/>
            <a:ext cx="420675" cy="720080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-108520" y="4843026"/>
            <a:ext cx="485145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700" b="1" dirty="0">
                <a:solidFill>
                  <a:srgbClr val="7A0000"/>
                </a:solidFill>
                <a:cs typeface="+mn-cs"/>
              </a:rPr>
              <a:t>Негативное влияние </a:t>
            </a:r>
            <a:r>
              <a:rPr lang="ru-RU" sz="2700" b="1" dirty="0" smtClean="0">
                <a:solidFill>
                  <a:srgbClr val="7A0000"/>
                </a:solidFill>
                <a:cs typeface="+mn-cs"/>
              </a:rPr>
              <a:t>         на </a:t>
            </a:r>
            <a:r>
              <a:rPr lang="ru-RU" sz="2700" b="1" dirty="0">
                <a:solidFill>
                  <a:srgbClr val="7A0000"/>
                </a:solidFill>
                <a:cs typeface="+mn-cs"/>
              </a:rPr>
              <a:t>все функциональные системы организма, обменные процессы</a:t>
            </a:r>
          </a:p>
        </p:txBody>
      </p:sp>
      <p:pic>
        <p:nvPicPr>
          <p:cNvPr id="5122" name="Picture 2" descr="C:\Users\Sveta\Desktop\michaeljungshutterstock_com_52283350130460539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4570" y="3796412"/>
            <a:ext cx="3806075" cy="2597646"/>
          </a:xfrm>
          <a:prstGeom prst="roundRect">
            <a:avLst>
              <a:gd name="adj" fmla="val 16667"/>
            </a:avLst>
          </a:prstGeom>
          <a:ln w="22225">
            <a:solidFill>
              <a:schemeClr val="accent6">
                <a:lumMod val="75000"/>
              </a:schemeClr>
            </a:solidFill>
          </a:ln>
          <a:effectLst>
            <a:outerShdw blurRad="50800" dist="38100" dir="10800000" sx="102000" sy="102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530905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5736" y="620688"/>
            <a:ext cx="6371680" cy="12926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900" b="1" dirty="0">
                <a:solidFill>
                  <a:srgbClr val="002060"/>
                </a:solidFill>
                <a:cs typeface="+mn-cs"/>
              </a:rPr>
              <a:t>Качество жизни, </a:t>
            </a:r>
            <a:endParaRPr lang="ru-RU" sz="3900" b="1" dirty="0" smtClean="0">
              <a:solidFill>
                <a:srgbClr val="002060"/>
              </a:solidFill>
              <a:cs typeface="+mn-cs"/>
            </a:endParaRPr>
          </a:p>
          <a:p>
            <a:pPr algn="ctr"/>
            <a:r>
              <a:rPr lang="ru-RU" sz="3900" b="1" dirty="0" smtClean="0">
                <a:solidFill>
                  <a:srgbClr val="002060"/>
                </a:solidFill>
                <a:cs typeface="+mn-cs"/>
              </a:rPr>
              <a:t>связанное </a:t>
            </a:r>
            <a:r>
              <a:rPr lang="ru-RU" sz="3900" b="1" dirty="0">
                <a:solidFill>
                  <a:srgbClr val="002060"/>
                </a:solidFill>
                <a:cs typeface="+mn-cs"/>
              </a:rPr>
              <a:t>со здоровьем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580112" y="2132856"/>
            <a:ext cx="4104456" cy="4472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ru-RU" sz="2900" b="1" dirty="0" smtClean="0">
                <a:solidFill>
                  <a:srgbClr val="7A0000"/>
                </a:solidFill>
                <a:cs typeface="+mn-cs"/>
              </a:rPr>
              <a:t>интегральная характеристика,             на </a:t>
            </a:r>
            <a:r>
              <a:rPr lang="ru-RU" sz="2900" b="1" dirty="0">
                <a:solidFill>
                  <a:srgbClr val="7A0000"/>
                </a:solidFill>
                <a:cs typeface="+mn-cs"/>
              </a:rPr>
              <a:t>которую надо ориентироваться </a:t>
            </a:r>
            <a:r>
              <a:rPr lang="ru-RU" sz="2900" b="1" dirty="0" smtClean="0">
                <a:solidFill>
                  <a:srgbClr val="7A0000"/>
                </a:solidFill>
                <a:cs typeface="+mn-cs"/>
              </a:rPr>
              <a:t>            при </a:t>
            </a:r>
            <a:r>
              <a:rPr lang="ru-RU" sz="2900" b="1" dirty="0">
                <a:solidFill>
                  <a:srgbClr val="7A0000"/>
                </a:solidFill>
                <a:cs typeface="+mn-cs"/>
              </a:rPr>
              <a:t>оценке эффективности реабилитации больных </a:t>
            </a:r>
            <a:r>
              <a:rPr lang="ru-RU" sz="2900" b="1" dirty="0" smtClean="0">
                <a:solidFill>
                  <a:srgbClr val="7A0000"/>
                </a:solidFill>
                <a:cs typeface="+mn-cs"/>
              </a:rPr>
              <a:t>                       и </a:t>
            </a:r>
            <a:r>
              <a:rPr lang="ru-RU" sz="2900" b="1" dirty="0">
                <a:solidFill>
                  <a:srgbClr val="7A0000"/>
                </a:solidFill>
                <a:cs typeface="+mn-cs"/>
              </a:rPr>
              <a:t>инвалидов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67544" y="5229200"/>
            <a:ext cx="4968552" cy="0"/>
          </a:xfrm>
          <a:prstGeom prst="straightConnector1">
            <a:avLst/>
          </a:prstGeom>
          <a:ln w="7620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467544" y="2132856"/>
            <a:ext cx="0" cy="3096344"/>
          </a:xfrm>
          <a:prstGeom prst="straightConnector1">
            <a:avLst/>
          </a:prstGeom>
          <a:ln w="7620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323528" y="5365665"/>
            <a:ext cx="12961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7A0000"/>
                </a:solidFill>
                <a:cs typeface="+mn-cs"/>
              </a:rPr>
              <a:t>ранняя </a:t>
            </a:r>
            <a:r>
              <a:rPr lang="ru-RU" sz="2000" b="1" dirty="0" err="1" smtClean="0">
                <a:solidFill>
                  <a:srgbClr val="7A0000"/>
                </a:solidFill>
                <a:cs typeface="+mn-cs"/>
              </a:rPr>
              <a:t>активи-зация</a:t>
            </a:r>
            <a:r>
              <a:rPr lang="ru-RU" sz="2000" b="1" dirty="0" smtClean="0">
                <a:solidFill>
                  <a:srgbClr val="7A0000"/>
                </a:solidFill>
                <a:cs typeface="+mn-cs"/>
              </a:rPr>
              <a:t> </a:t>
            </a:r>
            <a:endParaRPr lang="ru-RU" sz="2000" b="1" dirty="0">
              <a:solidFill>
                <a:srgbClr val="7A0000"/>
              </a:solidFill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75656" y="5345921"/>
            <a:ext cx="15841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 smtClean="0">
                <a:solidFill>
                  <a:srgbClr val="7A0000"/>
                </a:solidFill>
                <a:cs typeface="+mn-cs"/>
              </a:rPr>
              <a:t>физи-ческие</a:t>
            </a:r>
            <a:r>
              <a:rPr lang="ru-RU" sz="2000" b="1" dirty="0" smtClean="0">
                <a:solidFill>
                  <a:srgbClr val="7A0000"/>
                </a:solidFill>
                <a:cs typeface="+mn-cs"/>
              </a:rPr>
              <a:t> </a:t>
            </a:r>
            <a:r>
              <a:rPr lang="ru-RU" sz="2000" b="1" dirty="0" err="1" smtClean="0">
                <a:solidFill>
                  <a:srgbClr val="7A0000"/>
                </a:solidFill>
                <a:cs typeface="+mn-cs"/>
              </a:rPr>
              <a:t>упраж</a:t>
            </a:r>
            <a:r>
              <a:rPr lang="ru-RU" sz="2000" b="1" dirty="0" smtClean="0">
                <a:solidFill>
                  <a:srgbClr val="7A0000"/>
                </a:solidFill>
                <a:cs typeface="+mn-cs"/>
              </a:rPr>
              <a:t>-нения</a:t>
            </a:r>
            <a:endParaRPr lang="ru-RU" sz="2000" b="1" dirty="0">
              <a:solidFill>
                <a:srgbClr val="7A0000"/>
              </a:solidFill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43808" y="5333146"/>
            <a:ext cx="1800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7A0000"/>
                </a:solidFill>
                <a:cs typeface="+mn-cs"/>
              </a:rPr>
              <a:t>плавание</a:t>
            </a:r>
            <a:endParaRPr lang="ru-RU" sz="2000" b="1" dirty="0">
              <a:solidFill>
                <a:srgbClr val="7A0000"/>
              </a:solidFill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28269" y="5333146"/>
            <a:ext cx="14678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7A0000"/>
                </a:solidFill>
                <a:cs typeface="+mn-cs"/>
              </a:rPr>
              <a:t>игры </a:t>
            </a:r>
            <a:endParaRPr lang="ru-RU" sz="2000" b="1" dirty="0">
              <a:solidFill>
                <a:srgbClr val="7A0000"/>
              </a:solidFill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4759" y="2217058"/>
            <a:ext cx="208704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7A0000"/>
                </a:solidFill>
                <a:cs typeface="+mn-cs"/>
              </a:rPr>
              <a:t>Качество жизни</a:t>
            </a:r>
            <a:endParaRPr lang="ru-RU" sz="2000" b="1" dirty="0">
              <a:solidFill>
                <a:srgbClr val="7A0000"/>
              </a:solidFill>
              <a:cs typeface="+mn-cs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971600" y="5029145"/>
            <a:ext cx="0" cy="416079"/>
          </a:xfrm>
          <a:prstGeom prst="line">
            <a:avLst/>
          </a:prstGeom>
          <a:ln w="762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267744" y="5029145"/>
            <a:ext cx="0" cy="416079"/>
          </a:xfrm>
          <a:prstGeom prst="line">
            <a:avLst/>
          </a:prstGeom>
          <a:ln w="762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419872" y="5029145"/>
            <a:ext cx="0" cy="416079"/>
          </a:xfrm>
          <a:prstGeom prst="line">
            <a:avLst/>
          </a:prstGeom>
          <a:ln w="762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683885" y="5021160"/>
            <a:ext cx="0" cy="416079"/>
          </a:xfrm>
          <a:prstGeom prst="line">
            <a:avLst/>
          </a:prstGeom>
          <a:ln w="762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6200000">
            <a:off x="467544" y="4373088"/>
            <a:ext cx="0" cy="416079"/>
          </a:xfrm>
          <a:prstGeom prst="line">
            <a:avLst/>
          </a:prstGeom>
          <a:ln w="762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6200000">
            <a:off x="467544" y="3797024"/>
            <a:ext cx="0" cy="416079"/>
          </a:xfrm>
          <a:prstGeom prst="line">
            <a:avLst/>
          </a:prstGeom>
          <a:ln w="762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6200000">
            <a:off x="476720" y="3220960"/>
            <a:ext cx="0" cy="416079"/>
          </a:xfrm>
          <a:prstGeom prst="line">
            <a:avLst/>
          </a:prstGeom>
          <a:ln w="762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6200000">
            <a:off x="476721" y="2674041"/>
            <a:ext cx="0" cy="416079"/>
          </a:xfrm>
          <a:prstGeom prst="line">
            <a:avLst/>
          </a:prstGeom>
          <a:ln w="762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476721" y="4797152"/>
            <a:ext cx="494879" cy="43204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V="1">
            <a:off x="957312" y="4019352"/>
            <a:ext cx="1152128" cy="7920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V="1">
            <a:off x="2095152" y="3587304"/>
            <a:ext cx="1296144" cy="43204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V="1">
            <a:off x="3405584" y="2896368"/>
            <a:ext cx="1008112" cy="69093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4399408" y="2377456"/>
            <a:ext cx="432048" cy="533200"/>
          </a:xfrm>
          <a:prstGeom prst="line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132283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19113" y="476250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200" b="1" dirty="0">
                <a:solidFill>
                  <a:srgbClr val="002060"/>
                </a:solidFill>
                <a:latin typeface="Arial" charset="0"/>
                <a:ea typeface="+mn-ea"/>
                <a:cs typeface="+mn-cs"/>
              </a:rPr>
              <a:t>Цель исследования:</a:t>
            </a:r>
          </a:p>
        </p:txBody>
      </p:sp>
      <p:sp>
        <p:nvSpPr>
          <p:cNvPr id="6147" name="Прямоугольник 3"/>
          <p:cNvSpPr>
            <a:spLocks noChangeArrowheads="1"/>
          </p:cNvSpPr>
          <p:nvPr/>
        </p:nvSpPr>
        <p:spPr bwMode="auto">
          <a:xfrm>
            <a:off x="34925" y="1700213"/>
            <a:ext cx="9290050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ru-RU" altLang="ru-RU" sz="2800" b="1">
                <a:solidFill>
                  <a:srgbClr val="7A0000"/>
                </a:solidFill>
              </a:rPr>
              <a:t>обучение пациентов, перенесших ампутацию нижних конечностей, самостоятельному уходу, ранней активизации их физического состояния на основе комплексного подхода к использованию средств физической реабилитации после ампутации на уровне бедра                                                 на госпитальном  этапе и оценка                                            их качества жизни.</a:t>
            </a:r>
          </a:p>
        </p:txBody>
      </p:sp>
      <p:pic>
        <p:nvPicPr>
          <p:cNvPr id="58370" name="Picture 2" descr="woman helping senior man [14has0023rf]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28184" y="4439102"/>
            <a:ext cx="2656986" cy="2086242"/>
          </a:xfrm>
          <a:prstGeom prst="roundRect">
            <a:avLst>
              <a:gd name="adj" fmla="val 16667"/>
            </a:avLst>
          </a:prstGeom>
          <a:ln w="22225">
            <a:solidFill>
              <a:schemeClr val="accent6">
                <a:lumMod val="75000"/>
              </a:schemeClr>
            </a:solidFill>
          </a:ln>
          <a:effectLst>
            <a:outerShdw blurRad="50800" dist="38100" dir="10800000" sx="102000" sy="102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G:\Фото\пост\P1060415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528" y="3068960"/>
            <a:ext cx="4699919" cy="3418268"/>
          </a:xfrm>
          <a:prstGeom prst="roundRect">
            <a:avLst>
              <a:gd name="adj" fmla="val 16667"/>
            </a:avLst>
          </a:prstGeom>
          <a:ln w="22225">
            <a:solidFill>
              <a:schemeClr val="accent6">
                <a:lumMod val="75000"/>
              </a:schemeClr>
            </a:solidFill>
          </a:ln>
          <a:effectLst>
            <a:outerShdw blurRad="50800" dist="38100" dir="10800000" sx="102000" sy="102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3" descr="G:\Фото\ОГКБ №1\DSC001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850981"/>
            <a:ext cx="2664296" cy="2018405"/>
          </a:xfrm>
          <a:prstGeom prst="roundRect">
            <a:avLst>
              <a:gd name="adj" fmla="val 16667"/>
            </a:avLst>
          </a:prstGeom>
          <a:ln w="22225">
            <a:solidFill>
              <a:schemeClr val="accent6">
                <a:lumMod val="75000"/>
              </a:schemeClr>
            </a:solidFill>
          </a:ln>
          <a:effectLst>
            <a:outerShdw blurRad="50800" dist="38100" dir="10800000" sx="102000" sy="102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2" descr="G:\Фото\ОГКБ №1\simbol.bmp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7927"/>
          <a:stretch>
            <a:fillRect/>
          </a:stretch>
        </p:blipFill>
        <p:spPr bwMode="auto">
          <a:xfrm>
            <a:off x="7893496" y="816922"/>
            <a:ext cx="1143000" cy="619125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7" name="Заголовок 2"/>
          <p:cNvSpPr txBox="1">
            <a:spLocks/>
          </p:cNvSpPr>
          <p:nvPr/>
        </p:nvSpPr>
        <p:spPr>
          <a:xfrm>
            <a:off x="34925" y="917575"/>
            <a:ext cx="6842125" cy="711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ru-RU" sz="3000" b="1" dirty="0" smtClean="0">
                <a:solidFill>
                  <a:srgbClr val="002060"/>
                </a:solidFill>
                <a:latin typeface="Arial" charset="0"/>
                <a:ea typeface="+mn-ea"/>
                <a:cs typeface="+mn-cs"/>
              </a:rPr>
              <a:t>База проведения исследования:</a:t>
            </a:r>
            <a:endParaRPr lang="ru-RU" sz="3000" b="1" dirty="0">
              <a:solidFill>
                <a:srgbClr val="00206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8198" name="Прямоугольник 1"/>
          <p:cNvSpPr>
            <a:spLocks noChangeArrowheads="1"/>
          </p:cNvSpPr>
          <p:nvPr/>
        </p:nvSpPr>
        <p:spPr bwMode="auto">
          <a:xfrm>
            <a:off x="134938" y="1487488"/>
            <a:ext cx="6237287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500" b="1">
                <a:solidFill>
                  <a:srgbClr val="7A0000"/>
                </a:solidFill>
              </a:rPr>
              <a:t>отделение гнойной хирургии                   ГКБ № 1 им. Кабанова А.Н.</a:t>
            </a:r>
            <a:endParaRPr lang="ru-RU" altLang="ru-RU" sz="2500"/>
          </a:p>
        </p:txBody>
      </p:sp>
      <p:sp>
        <p:nvSpPr>
          <p:cNvPr id="9" name="Заголовок 2"/>
          <p:cNvSpPr txBox="1">
            <a:spLocks/>
          </p:cNvSpPr>
          <p:nvPr/>
        </p:nvSpPr>
        <p:spPr>
          <a:xfrm>
            <a:off x="5076825" y="3500438"/>
            <a:ext cx="4032250" cy="29527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ru-RU" sz="3000" b="1" dirty="0" smtClean="0">
                <a:solidFill>
                  <a:srgbClr val="002060"/>
                </a:solidFill>
                <a:latin typeface="Arial" charset="0"/>
                <a:ea typeface="+mn-ea"/>
                <a:cs typeface="+mn-cs"/>
              </a:rPr>
              <a:t>Исследовательская команда:</a:t>
            </a:r>
          </a:p>
          <a:p>
            <a:pPr algn="l">
              <a:defRPr/>
            </a:pPr>
            <a:r>
              <a:rPr lang="ru-RU" sz="3200" b="1" dirty="0" smtClean="0">
                <a:solidFill>
                  <a:srgbClr val="7A0000"/>
                </a:solidFill>
              </a:rPr>
              <a:t>сестринский персонал отделения</a:t>
            </a:r>
            <a:endParaRPr lang="ru-RU" sz="3000" b="1" dirty="0">
              <a:solidFill>
                <a:srgbClr val="00206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1"/>
          <p:cNvSpPr txBox="1">
            <a:spLocks noChangeArrowheads="1"/>
          </p:cNvSpPr>
          <p:nvPr/>
        </p:nvSpPr>
        <p:spPr bwMode="auto">
          <a:xfrm>
            <a:off x="71438" y="757238"/>
            <a:ext cx="903763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3000" b="1">
                <a:solidFill>
                  <a:srgbClr val="002060"/>
                </a:solidFill>
              </a:rPr>
              <a:t>Количество операций, проведенных                в отделении гнойной хирургии в 2009-2011 гг.</a:t>
            </a:r>
          </a:p>
        </p:txBody>
      </p:sp>
      <p:pic>
        <p:nvPicPr>
          <p:cNvPr id="9219" name="Диаграмма 10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213" y="1914525"/>
            <a:ext cx="8791575" cy="46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2141</TotalTime>
  <Words>610</Words>
  <Application>Microsoft Office PowerPoint</Application>
  <PresentationFormat>Экран (4:3)</PresentationFormat>
  <Paragraphs>108</Paragraphs>
  <Slides>23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Тема Office</vt:lpstr>
      <vt:lpstr>Лист Microsoft Excel 97-2003</vt:lpstr>
      <vt:lpstr>Презентация PowerPoint</vt:lpstr>
      <vt:lpstr>Актуальность темы</vt:lpstr>
      <vt:lpstr>Реабилитация</vt:lpstr>
      <vt:lpstr>Реабилитация</vt:lpstr>
      <vt:lpstr>Проблемы вследствие операции</vt:lpstr>
      <vt:lpstr>Презентация PowerPoint</vt:lpstr>
      <vt:lpstr>Цель исследования: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maxell2</dc:creator>
  <cp:lastModifiedBy>Sveta</cp:lastModifiedBy>
  <cp:revision>177</cp:revision>
  <dcterms:created xsi:type="dcterms:W3CDTF">2011-03-07T16:53:54Z</dcterms:created>
  <dcterms:modified xsi:type="dcterms:W3CDTF">2013-11-23T08:39:16Z</dcterms:modified>
</cp:coreProperties>
</file>