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9" r:id="rId1"/>
  </p:sldMasterIdLst>
  <p:notesMasterIdLst>
    <p:notesMasterId r:id="rId21"/>
  </p:notesMasterIdLst>
  <p:sldIdLst>
    <p:sldId id="256" r:id="rId2"/>
    <p:sldId id="347" r:id="rId3"/>
    <p:sldId id="319" r:id="rId4"/>
    <p:sldId id="349" r:id="rId5"/>
    <p:sldId id="354" r:id="rId6"/>
    <p:sldId id="355" r:id="rId7"/>
    <p:sldId id="357" r:id="rId8"/>
    <p:sldId id="257" r:id="rId9"/>
    <p:sldId id="259" r:id="rId10"/>
    <p:sldId id="351" r:id="rId11"/>
    <p:sldId id="338" r:id="rId12"/>
    <p:sldId id="314" r:id="rId13"/>
    <p:sldId id="316" r:id="rId14"/>
    <p:sldId id="333" r:id="rId15"/>
    <p:sldId id="352" r:id="rId16"/>
    <p:sldId id="334" r:id="rId17"/>
    <p:sldId id="353" r:id="rId18"/>
    <p:sldId id="311" r:id="rId19"/>
    <p:sldId id="31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13"/>
    <a:srgbClr val="FFFFFF"/>
    <a:srgbClr val="CCECFF"/>
    <a:srgbClr val="6699FF"/>
    <a:srgbClr val="FFF3F3"/>
    <a:srgbClr val="008000"/>
    <a:srgbClr val="CCFFCC"/>
    <a:srgbClr val="0000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1" autoAdjust="0"/>
    <p:restoredTop sz="98080" autoAdjust="0"/>
  </p:normalViewPr>
  <p:slideViewPr>
    <p:cSldViewPr>
      <p:cViewPr>
        <p:scale>
          <a:sx n="66" d="100"/>
          <a:sy n="66" d="100"/>
        </p:scale>
        <p:origin x="-132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44;&#1086;&#1082;&#1091;&#1084;&#1077;&#1085;&#1090;&#1099;\&#1055;&#1091;&#1073;&#1083;&#1080;&#1082;&#1072;&#1094;&#1080;&#1080;%20&#1074;%20&#1057;&#1052;&#1048;\&#1046;&#1091;&#1088;&#1085;&#1072;&#1083;%20&#1042;&#1077;&#1089;&#1090;&#1085;&#1080;&#1082;%20&#1056;&#1040;&#1052;&#1057;\2012%20&#1075;\&#1044;&#1072;&#1085;&#1080;&#1083;&#1086;&#1074;&#1072;%20&#1040;.&#1040;\&#1044;&#1080;&#1072;&#1075;&#1088;&#1072;&#1084;&#1084;&#1099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717011224576494E-2"/>
          <c:y val="0.22309347782906322"/>
          <c:w val="0.4604454822182818"/>
          <c:h val="0.62648531476300662"/>
        </c:manualLayout>
      </c:layout>
      <c:pie3DChart>
        <c:varyColors val="1"/>
        <c:ser>
          <c:idx val="0"/>
          <c:order val="0"/>
          <c:spPr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explosion val="2"/>
            <c:spPr>
              <a:solidFill>
                <a:srgbClr val="FFC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0070C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bubble3D val="0"/>
            <c:spPr>
              <a:solidFill>
                <a:srgbClr val="008000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0766928351067044"/>
                  <c:y val="-0.2511926284284903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041959340009155"/>
                  <c:y val="8.818464615042810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167424174141343E-2"/>
                  <c:y val="-5.34452400911683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1001239557685894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solidFill>
                      <a:srgbClr val="002060"/>
                    </a:solidFill>
                    <a:latin typeface="+mj-lt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Лист1!$A$1:$A$4</c:f>
              <c:strCache>
                <c:ptCount val="4"/>
                <c:pt idx="0">
                  <c:v>переломы бедра</c:v>
                </c:pt>
                <c:pt idx="1">
                  <c:v>переломы лучевой кости</c:v>
                </c:pt>
                <c:pt idx="2">
                  <c:v>переломы кистей и стоп</c:v>
                </c:pt>
                <c:pt idx="3">
                  <c:v>переломы грудного (36,6%) и пояснично-крестцового отделов позвоночника (63,4%)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0.15000000000000024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6595946137693534"/>
          <c:y val="2.0683728743944629E-4"/>
          <c:w val="0.51345196736277632"/>
          <c:h val="0.99979316271256058"/>
        </c:manualLayout>
      </c:layout>
      <c:overlay val="0"/>
      <c:txPr>
        <a:bodyPr/>
        <a:lstStyle/>
        <a:p>
          <a:pPr>
            <a:defRPr sz="1900" b="1">
              <a:solidFill>
                <a:srgbClr val="002060"/>
              </a:solidFill>
              <a:latin typeface="Arial Black" pitchFamily="34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6664004640633053E-2"/>
                  <c:y val="-8.81846461504277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238552204557104E-2"/>
                  <c:y val="-2.93948820501425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208733178987516E-2"/>
                  <c:y val="-1.1757952820057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7268459940381504E-2"/>
                  <c:y val="9.3730183825728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rgbClr val="002060"/>
                    </a:solidFill>
                    <a:latin typeface="+mj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Лист1!$A$1:$A$4</c:f>
              <c:strCache>
                <c:ptCount val="4"/>
                <c:pt idx="0">
                  <c:v>физиологические отправления</c:v>
                </c:pt>
                <c:pt idx="1">
                  <c:v>прием пищи</c:v>
                </c:pt>
                <c:pt idx="2">
                  <c:v>утренний туалет </c:v>
                </c:pt>
                <c:pt idx="3">
                  <c:v>ограничение двигательной активности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 formatCode="0.0%">
                  <c:v>0.37500000000000006</c:v>
                </c:pt>
                <c:pt idx="1">
                  <c:v>0.1</c:v>
                </c:pt>
                <c:pt idx="2" formatCode="0.0%">
                  <c:v>0.32500000000000007</c:v>
                </c:pt>
                <c:pt idx="3">
                  <c:v>0.8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7165312"/>
        <c:axId val="37171200"/>
        <c:axId val="0"/>
      </c:bar3DChart>
      <c:catAx>
        <c:axId val="371653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anchor="ctr" anchorCtr="0"/>
          <a:lstStyle/>
          <a:p>
            <a:pPr>
              <a:defRPr sz="2600" b="1">
                <a:solidFill>
                  <a:srgbClr val="002060"/>
                </a:solidFill>
                <a:latin typeface="+mj-lt"/>
              </a:defRPr>
            </a:pPr>
            <a:endParaRPr lang="ru-RU"/>
          </a:p>
        </c:txPr>
        <c:crossAx val="37171200"/>
        <c:crossesAt val="0"/>
        <c:auto val="1"/>
        <c:lblAlgn val="ctr"/>
        <c:lblOffset val="100"/>
        <c:noMultiLvlLbl val="0"/>
      </c:catAx>
      <c:valAx>
        <c:axId val="37171200"/>
        <c:scaling>
          <c:orientation val="minMax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2060"/>
                </a:solidFill>
                <a:latin typeface="+mj-lt"/>
              </a:defRPr>
            </a:pPr>
            <a:endParaRPr lang="ru-RU"/>
          </a:p>
        </c:txPr>
        <c:crossAx val="37165312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4B8ED2CC-9F10-4BAF-8A3E-B559A988D5F6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fld id="{3A1C5FC1-861C-4B63-80F0-506D194CF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904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1C5FC1-861C-4B63-80F0-506D194CF26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2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6B72483-E59A-466C-92AF-C7D62A86293D}" type="slidenum">
              <a:rPr lang="ru-RU" altLang="ru-RU" sz="1200" smtClean="0">
                <a:latin typeface="Garamond" pitchFamily="18" charset="0"/>
              </a:rPr>
              <a:pPr eaLnBrk="1" hangingPunct="1"/>
              <a:t>14</a:t>
            </a:fld>
            <a:endParaRPr lang="ru-RU" altLang="ru-RU" sz="1200" smtClean="0">
              <a:latin typeface="Garamond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6053D0-7649-406B-933E-3B60EB97D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71950"/>
      </p:ext>
    </p:extLst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31BAC-D1CD-491B-8C0A-16918FF0E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35589"/>
      </p:ext>
    </p:extLst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93AEC-86CE-414D-B7D1-B1DA3DD9B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91290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5AA41-58C9-47C1-A8C5-E4600B8BA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912323"/>
      </p:ext>
    </p:extLst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2645B-70A1-43A6-A1F7-B734371AF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21155"/>
      </p:ext>
    </p:extLst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2F821-4023-4AE6-B84A-A077D5140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29148"/>
      </p:ext>
    </p:extLst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7B96D-76E6-4C42-8C60-7A13E1496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914181"/>
      </p:ext>
    </p:extLst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AFA0-7E6B-4024-832A-04DA2104B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4809"/>
      </p:ext>
    </p:extLst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45030-EE8F-4464-A525-EC18FD16D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664296"/>
      </p:ext>
    </p:extLst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FC2B-CB2D-4642-B7E5-7A817A594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79907"/>
      </p:ext>
    </p:extLst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1085B-2674-4815-8F97-425356F87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115456"/>
      </p:ext>
    </p:extLst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E48FE58-5DDE-4CF6-BC3B-B7E6A7801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1" r:id="rId1"/>
    <p:sldLayoutId id="2147484404" r:id="rId2"/>
    <p:sldLayoutId id="2147484412" r:id="rId3"/>
    <p:sldLayoutId id="2147484405" r:id="rId4"/>
    <p:sldLayoutId id="2147484406" r:id="rId5"/>
    <p:sldLayoutId id="2147484407" r:id="rId6"/>
    <p:sldLayoutId id="2147484408" r:id="rId7"/>
    <p:sldLayoutId id="2147484413" r:id="rId8"/>
    <p:sldLayoutId id="2147484414" r:id="rId9"/>
    <p:sldLayoutId id="2147484409" r:id="rId10"/>
    <p:sldLayoutId id="2147484410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107950" y="476250"/>
            <a:ext cx="8713788" cy="3744913"/>
          </a:xfrm>
        </p:spPr>
        <p:txBody>
          <a:bodyPr>
            <a:noAutofit/>
          </a:bodyPr>
          <a:lstStyle/>
          <a:p>
            <a:pPr marL="419100" indent="-382588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42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19100" indent="-382588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Обучение пациентов                            с заболеваниями пояснично-крестцового отдела позвоночника самоуходу в послеоперационном периоде»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555875" y="4427538"/>
            <a:ext cx="6553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Данилова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А.А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., </a:t>
            </a:r>
          </a:p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старшая медицинская сестра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оперблока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БУЗОО «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КХМЦ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МЗОО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» г. Омск</a:t>
            </a:r>
          </a:p>
          <a:p>
            <a:pPr algn="r"/>
            <a:endParaRPr lang="ru-RU" altLang="ru-RU" sz="1600" b="1" dirty="0">
              <a:solidFill>
                <a:srgbClr val="00632D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Научный руководитель: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Л.Б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 Резник, </a:t>
            </a:r>
          </a:p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заведующий кафедрой травматологии и ортопедии </a:t>
            </a:r>
          </a:p>
          <a:p>
            <a:pPr algn="r"/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ГБОУ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ВПО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ОмГМА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Минздравсоцразвития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России, </a:t>
            </a:r>
          </a:p>
          <a:p>
            <a:pPr algn="r"/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главный внештатный травматолог-ортопед </a:t>
            </a:r>
            <a:r>
              <a:rPr lang="ru-RU" altLang="ru-RU" sz="1600" b="1" dirty="0" err="1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МЗОО</a:t>
            </a:r>
            <a:r>
              <a:rPr lang="ru-RU" altLang="ru-RU" sz="1600" b="1" dirty="0">
                <a:solidFill>
                  <a:srgbClr val="00632D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, д.м.н.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75"/>
            <a:ext cx="9144000" cy="6477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Исследуемая группа пациентов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1043608" y="1997925"/>
            <a:ext cx="864245" cy="1431075"/>
          </a:xfrm>
          <a:prstGeom prst="curvedRightArrow">
            <a:avLst>
              <a:gd name="adj1" fmla="val 33170"/>
              <a:gd name="adj2" fmla="val 62818"/>
              <a:gd name="adj3" fmla="val 33333"/>
            </a:avLst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" name="Полилиния 9"/>
          <p:cNvSpPr/>
          <p:nvPr/>
        </p:nvSpPr>
        <p:spPr>
          <a:xfrm>
            <a:off x="2196158" y="1484709"/>
            <a:ext cx="4608090" cy="792163"/>
          </a:xfrm>
          <a:custGeom>
            <a:avLst/>
            <a:gdLst>
              <a:gd name="connsiteX0" fmla="*/ 0 w 1921031"/>
              <a:gd name="connsiteY0" fmla="*/ 64970 h 649700"/>
              <a:gd name="connsiteX1" fmla="*/ 19029 w 1921031"/>
              <a:gd name="connsiteY1" fmla="*/ 19029 h 649700"/>
              <a:gd name="connsiteX2" fmla="*/ 64970 w 1921031"/>
              <a:gd name="connsiteY2" fmla="*/ 0 h 649700"/>
              <a:gd name="connsiteX3" fmla="*/ 1856061 w 1921031"/>
              <a:gd name="connsiteY3" fmla="*/ 0 h 649700"/>
              <a:gd name="connsiteX4" fmla="*/ 1902002 w 1921031"/>
              <a:gd name="connsiteY4" fmla="*/ 19029 h 649700"/>
              <a:gd name="connsiteX5" fmla="*/ 1921031 w 1921031"/>
              <a:gd name="connsiteY5" fmla="*/ 64970 h 649700"/>
              <a:gd name="connsiteX6" fmla="*/ 1921031 w 1921031"/>
              <a:gd name="connsiteY6" fmla="*/ 584730 h 649700"/>
              <a:gd name="connsiteX7" fmla="*/ 1902002 w 1921031"/>
              <a:gd name="connsiteY7" fmla="*/ 630671 h 649700"/>
              <a:gd name="connsiteX8" fmla="*/ 1856061 w 1921031"/>
              <a:gd name="connsiteY8" fmla="*/ 649700 h 649700"/>
              <a:gd name="connsiteX9" fmla="*/ 64970 w 1921031"/>
              <a:gd name="connsiteY9" fmla="*/ 649700 h 649700"/>
              <a:gd name="connsiteX10" fmla="*/ 19029 w 1921031"/>
              <a:gd name="connsiteY10" fmla="*/ 630671 h 649700"/>
              <a:gd name="connsiteX11" fmla="*/ 0 w 1921031"/>
              <a:gd name="connsiteY11" fmla="*/ 584730 h 649700"/>
              <a:gd name="connsiteX12" fmla="*/ 0 w 1921031"/>
              <a:gd name="connsiteY12" fmla="*/ 64970 h 64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1031" h="649700">
                <a:moveTo>
                  <a:pt x="0" y="64970"/>
                </a:moveTo>
                <a:cubicBezTo>
                  <a:pt x="0" y="47739"/>
                  <a:pt x="6845" y="31214"/>
                  <a:pt x="19029" y="19029"/>
                </a:cubicBezTo>
                <a:cubicBezTo>
                  <a:pt x="31213" y="6845"/>
                  <a:pt x="47739" y="0"/>
                  <a:pt x="64970" y="0"/>
                </a:cubicBezTo>
                <a:lnTo>
                  <a:pt x="1856061" y="0"/>
                </a:lnTo>
                <a:cubicBezTo>
                  <a:pt x="1873292" y="0"/>
                  <a:pt x="1889817" y="6845"/>
                  <a:pt x="1902002" y="19029"/>
                </a:cubicBezTo>
                <a:cubicBezTo>
                  <a:pt x="1914186" y="31213"/>
                  <a:pt x="1921031" y="47739"/>
                  <a:pt x="1921031" y="64970"/>
                </a:cubicBezTo>
                <a:lnTo>
                  <a:pt x="1921031" y="584730"/>
                </a:lnTo>
                <a:cubicBezTo>
                  <a:pt x="1921031" y="601961"/>
                  <a:pt x="1914186" y="618487"/>
                  <a:pt x="1902002" y="630671"/>
                </a:cubicBezTo>
                <a:cubicBezTo>
                  <a:pt x="1889818" y="642855"/>
                  <a:pt x="1873292" y="649700"/>
                  <a:pt x="1856061" y="649700"/>
                </a:cubicBezTo>
                <a:lnTo>
                  <a:pt x="64970" y="649700"/>
                </a:lnTo>
                <a:cubicBezTo>
                  <a:pt x="47739" y="649700"/>
                  <a:pt x="31214" y="642855"/>
                  <a:pt x="19029" y="630671"/>
                </a:cubicBezTo>
                <a:cubicBezTo>
                  <a:pt x="6845" y="618487"/>
                  <a:pt x="0" y="601961"/>
                  <a:pt x="0" y="584730"/>
                </a:cubicBezTo>
                <a:lnTo>
                  <a:pt x="0" y="6497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9514" tIns="66019" rIns="89514" bIns="66019" anchor="ctr"/>
          <a:lstStyle>
            <a:lvl1pPr defTabSz="16446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6446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6446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6446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6446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644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644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644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644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ru-RU" altLang="ru-RU" sz="4000">
                <a:solidFill>
                  <a:srgbClr val="FFFF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20 человек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539552" y="3573512"/>
            <a:ext cx="7920038" cy="2663800"/>
          </a:xfrm>
          <a:custGeom>
            <a:avLst/>
            <a:gdLst>
              <a:gd name="connsiteX0" fmla="*/ 0 w 1921031"/>
              <a:gd name="connsiteY0" fmla="*/ 64970 h 649700"/>
              <a:gd name="connsiteX1" fmla="*/ 19029 w 1921031"/>
              <a:gd name="connsiteY1" fmla="*/ 19029 h 649700"/>
              <a:gd name="connsiteX2" fmla="*/ 64970 w 1921031"/>
              <a:gd name="connsiteY2" fmla="*/ 0 h 649700"/>
              <a:gd name="connsiteX3" fmla="*/ 1856061 w 1921031"/>
              <a:gd name="connsiteY3" fmla="*/ 0 h 649700"/>
              <a:gd name="connsiteX4" fmla="*/ 1902002 w 1921031"/>
              <a:gd name="connsiteY4" fmla="*/ 19029 h 649700"/>
              <a:gd name="connsiteX5" fmla="*/ 1921031 w 1921031"/>
              <a:gd name="connsiteY5" fmla="*/ 64970 h 649700"/>
              <a:gd name="connsiteX6" fmla="*/ 1921031 w 1921031"/>
              <a:gd name="connsiteY6" fmla="*/ 584730 h 649700"/>
              <a:gd name="connsiteX7" fmla="*/ 1902002 w 1921031"/>
              <a:gd name="connsiteY7" fmla="*/ 630671 h 649700"/>
              <a:gd name="connsiteX8" fmla="*/ 1856061 w 1921031"/>
              <a:gd name="connsiteY8" fmla="*/ 649700 h 649700"/>
              <a:gd name="connsiteX9" fmla="*/ 64970 w 1921031"/>
              <a:gd name="connsiteY9" fmla="*/ 649700 h 649700"/>
              <a:gd name="connsiteX10" fmla="*/ 19029 w 1921031"/>
              <a:gd name="connsiteY10" fmla="*/ 630671 h 649700"/>
              <a:gd name="connsiteX11" fmla="*/ 0 w 1921031"/>
              <a:gd name="connsiteY11" fmla="*/ 584730 h 649700"/>
              <a:gd name="connsiteX12" fmla="*/ 0 w 1921031"/>
              <a:gd name="connsiteY12" fmla="*/ 64970 h 64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1031" h="649700">
                <a:moveTo>
                  <a:pt x="0" y="64970"/>
                </a:moveTo>
                <a:cubicBezTo>
                  <a:pt x="0" y="47739"/>
                  <a:pt x="6845" y="31214"/>
                  <a:pt x="19029" y="19029"/>
                </a:cubicBezTo>
                <a:cubicBezTo>
                  <a:pt x="31213" y="6845"/>
                  <a:pt x="47739" y="0"/>
                  <a:pt x="64970" y="0"/>
                </a:cubicBezTo>
                <a:lnTo>
                  <a:pt x="1856061" y="0"/>
                </a:lnTo>
                <a:cubicBezTo>
                  <a:pt x="1873292" y="0"/>
                  <a:pt x="1889817" y="6845"/>
                  <a:pt x="1902002" y="19029"/>
                </a:cubicBezTo>
                <a:cubicBezTo>
                  <a:pt x="1914186" y="31213"/>
                  <a:pt x="1921031" y="47739"/>
                  <a:pt x="1921031" y="64970"/>
                </a:cubicBezTo>
                <a:lnTo>
                  <a:pt x="1921031" y="584730"/>
                </a:lnTo>
                <a:cubicBezTo>
                  <a:pt x="1921031" y="601961"/>
                  <a:pt x="1914186" y="618487"/>
                  <a:pt x="1902002" y="630671"/>
                </a:cubicBezTo>
                <a:cubicBezTo>
                  <a:pt x="1889818" y="642855"/>
                  <a:pt x="1873292" y="649700"/>
                  <a:pt x="1856061" y="649700"/>
                </a:cubicBezTo>
                <a:lnTo>
                  <a:pt x="64970" y="649700"/>
                </a:lnTo>
                <a:cubicBezTo>
                  <a:pt x="47739" y="649700"/>
                  <a:pt x="31214" y="642855"/>
                  <a:pt x="19029" y="630671"/>
                </a:cubicBezTo>
                <a:cubicBezTo>
                  <a:pt x="6845" y="618487"/>
                  <a:pt x="0" y="601961"/>
                  <a:pt x="0" y="584730"/>
                </a:cubicBezTo>
                <a:lnTo>
                  <a:pt x="0" y="6497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9514" tIns="66019" rIns="89514" bIns="66019" spcCol="1270" anchor="ctr"/>
          <a:lstStyle/>
          <a:p>
            <a:pPr algn="ctr" defTabSz="1644650">
              <a:lnSpc>
                <a:spcPct val="90000"/>
              </a:lnSpc>
              <a:spcAft>
                <a:spcPct val="35000"/>
              </a:spcAft>
              <a:defRPr/>
            </a:pPr>
            <a:endParaRPr lang="ru-RU" sz="40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20" name="Прямоугольник 7"/>
          <p:cNvSpPr>
            <a:spLocks noChangeArrowheads="1"/>
          </p:cNvSpPr>
          <p:nvPr/>
        </p:nvSpPr>
        <p:spPr bwMode="auto">
          <a:xfrm>
            <a:off x="610815" y="3717032"/>
            <a:ext cx="792162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3600" dirty="0">
                <a:solidFill>
                  <a:srgbClr val="FFFF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10 мужчин и 10 женщин, перенесших операцию </a:t>
            </a:r>
            <a:r>
              <a:rPr lang="ru-RU" altLang="ru-RU" sz="3600" dirty="0" smtClean="0">
                <a:solidFill>
                  <a:srgbClr val="FFFF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            на </a:t>
            </a:r>
            <a:r>
              <a:rPr lang="ru-RU" altLang="ru-RU" sz="3600" dirty="0">
                <a:solidFill>
                  <a:srgbClr val="FFFF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пояснично-крестцовом отделе </a:t>
            </a:r>
            <a:r>
              <a:rPr lang="ru-RU" altLang="ru-RU" sz="3600" dirty="0" smtClean="0">
                <a:solidFill>
                  <a:srgbClr val="FFFFFF"/>
                </a:solidFill>
                <a:latin typeface="Arial Black" pitchFamily="34" charset="0"/>
                <a:ea typeface="Calibri" pitchFamily="34" charset="0"/>
                <a:cs typeface="Calibri" pitchFamily="34" charset="0"/>
              </a:rPr>
              <a:t>позвоночника</a:t>
            </a:r>
            <a:endParaRPr lang="ru-RU" altLang="ru-RU" sz="3600" dirty="0">
              <a:solidFill>
                <a:srgbClr val="FFFFFF"/>
              </a:solidFill>
              <a:latin typeface="Arial Black" pitchFamily="34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16632"/>
            <a:ext cx="9144000" cy="936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Методы исследования:</a:t>
            </a:r>
          </a:p>
        </p:txBody>
      </p:sp>
      <p:sp>
        <p:nvSpPr>
          <p:cNvPr id="61" name="Подзаголовок 2"/>
          <p:cNvSpPr txBox="1">
            <a:spLocks/>
          </p:cNvSpPr>
          <p:nvPr/>
        </p:nvSpPr>
        <p:spPr bwMode="auto">
          <a:xfrm>
            <a:off x="323850" y="1700213"/>
            <a:ext cx="7772400" cy="39608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23888" indent="-623888" eaLnBrk="0" hangingPunct="0">
              <a:spcBef>
                <a:spcPts val="0"/>
              </a:spcBef>
              <a:spcAft>
                <a:spcPts val="54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536575" algn="l"/>
              </a:tabLst>
              <a:defRPr/>
            </a:pPr>
            <a:r>
              <a:rPr lang="ru-RU" sz="46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наблюдение;</a:t>
            </a:r>
          </a:p>
          <a:p>
            <a:pPr marL="623888" indent="-623888" eaLnBrk="0" hangingPunct="0">
              <a:spcBef>
                <a:spcPts val="0"/>
              </a:spcBef>
              <a:spcAft>
                <a:spcPts val="54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536575" algn="l"/>
              </a:tabLst>
              <a:defRPr/>
            </a:pPr>
            <a:r>
              <a:rPr lang="ru-RU" sz="46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анкетирование пациентов;</a:t>
            </a:r>
          </a:p>
          <a:p>
            <a:pPr marL="623888" indent="-623888" eaLnBrk="0" hangingPunct="0">
              <a:spcBef>
                <a:spcPts val="0"/>
              </a:spcBef>
              <a:spcAft>
                <a:spcPts val="54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536575" algn="l"/>
              </a:tabLst>
              <a:defRPr/>
            </a:pPr>
            <a:r>
              <a:rPr lang="ru-RU" sz="46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интервьюирование.</a:t>
            </a:r>
          </a:p>
        </p:txBody>
      </p:sp>
      <p:pic>
        <p:nvPicPr>
          <p:cNvPr id="12292" name="Picture 4" descr="D:\Рисунки\человечки\Untitled-666.gif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412776"/>
            <a:ext cx="3491880" cy="349188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0663" y="188640"/>
            <a:ext cx="8815387" cy="566737"/>
          </a:xfrm>
          <a:solidFill>
            <a:srgbClr val="CCFFCC"/>
          </a:solidFill>
        </p:spPr>
        <p:txBody>
          <a:bodyPr tIns="9000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Выявление проблем пациентов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8658" y="1064930"/>
            <a:ext cx="457067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600" b="1" i="1" dirty="0">
                <a:solidFill>
                  <a:srgbClr val="002060"/>
                </a:solidFill>
                <a:latin typeface="+mj-lt"/>
                <a:cs typeface="Arial" charset="0"/>
              </a:rPr>
              <a:t>Психологические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847752" y="2924944"/>
            <a:ext cx="7272486" cy="187250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spcBef>
                <a:spcPts val="0"/>
              </a:spcBef>
              <a:spcAft>
                <a:spcPts val="5400"/>
              </a:spcAft>
              <a:buClr>
                <a:srgbClr val="FF0000"/>
              </a:buClr>
              <a:buSzPct val="100000"/>
              <a:tabLst>
                <a:tab pos="536575" algn="l"/>
              </a:tabLst>
              <a:defRPr/>
            </a:pPr>
            <a:r>
              <a:rPr lang="ru-RU" sz="34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возможно ли вернуться          к работе и привычным видам деятельности</a:t>
            </a:r>
            <a:endParaRPr lang="ru-RU" sz="3400" b="1" dirty="0">
              <a:solidFill>
                <a:srgbClr val="002060"/>
              </a:solidFill>
              <a:latin typeface="Arial Black" pitchFamily="34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3890390" y="2094386"/>
            <a:ext cx="787156" cy="576064"/>
          </a:xfrm>
          <a:prstGeom prst="rightArrow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Sveta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5559" y="4653136"/>
            <a:ext cx="2476872" cy="193505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188640"/>
            <a:ext cx="8815387" cy="566737"/>
          </a:xfrm>
          <a:solidFill>
            <a:srgbClr val="CCFFCC"/>
          </a:solidFill>
        </p:spPr>
        <p:txBody>
          <a:bodyPr tIns="9000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Выявление проблем пациентов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07504" y="1062063"/>
            <a:ext cx="8815387" cy="56673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0000" rIns="91440" bIns="9144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b="1" i="1" dirty="0">
                <a:solidFill>
                  <a:srgbClr val="002060"/>
                </a:solidFill>
                <a:ea typeface="+mn-ea"/>
                <a:cs typeface="Arial" charset="0"/>
              </a:rPr>
              <a:t>Физические проблемы: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40098"/>
              </p:ext>
            </p:extLst>
          </p:nvPr>
        </p:nvGraphicFramePr>
        <p:xfrm>
          <a:off x="107505" y="1916832"/>
          <a:ext cx="881538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-36513" y="0"/>
            <a:ext cx="9145588" cy="148478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Разработка программы обучения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пациентов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самоуходу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916832"/>
            <a:ext cx="5760640" cy="433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Одна из основных целей ухода за пациентами в послеоперационном периоде - стимуляция </a:t>
            </a: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            его </a:t>
            </a: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самостоятельного передвижения при минимальной помощи медицинского персонала </a:t>
            </a: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и </a:t>
            </a:r>
            <a:r>
              <a:rPr lang="ru-RU" sz="28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окружающих</a:t>
            </a:r>
          </a:p>
        </p:txBody>
      </p:sp>
      <p:pic>
        <p:nvPicPr>
          <p:cNvPr id="1026" name="Picture 2" descr="C:\Users\Sveta\Desktop\3724594-nurse-talking-to-senior-woma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62" y="1916832"/>
            <a:ext cx="2910194" cy="194255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Блондинка-расчёсывает-волосы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62" y="4083963"/>
            <a:ext cx="2914432" cy="198039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437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  <a:latin typeface="Arial Black" pitchFamily="34" charset="0"/>
              </a:rPr>
              <a:t>Реализация программы.</a:t>
            </a:r>
            <a:endParaRPr lang="ru-RU" b="1" dirty="0">
              <a:solidFill>
                <a:schemeClr val="tx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806" y="1124744"/>
            <a:ext cx="8856690" cy="136815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latin typeface="Arial Black" pitchFamily="34" charset="0"/>
              </a:rPr>
              <a:t>Изменение положений рук и ног при поддержке 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latin typeface="Arial Black" pitchFamily="34" charset="0"/>
              </a:rPr>
              <a:t>медицинской сестры и специальных приспособлений</a:t>
            </a:r>
            <a:r>
              <a:rPr lang="ru-RU" sz="2300" b="1" dirty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300" b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2370618"/>
            <a:ext cx="4752528" cy="379468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9999" y="6218148"/>
            <a:ext cx="48942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 Black" pitchFamily="34" charset="0"/>
              </a:rPr>
              <a:t>«Медленно, но верно!»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412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Стандартный план обучения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для медицинских сестер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8676456" cy="3881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ru-RU" sz="3200" b="1" u="sng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Цель:</a:t>
            </a:r>
          </a:p>
          <a:p>
            <a:pPr marL="363538">
              <a:lnSpc>
                <a:spcPct val="13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повышение </a:t>
            </a:r>
            <a:r>
              <a:rPr 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профессиональной компетентности сестринского персонала и возможность качественного проведения бесед, разъяснений обучения пациентов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4624"/>
            <a:ext cx="7772400" cy="850900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</a:rPr>
              <a:t>Влияние программы: </a:t>
            </a:r>
            <a:endParaRPr lang="ru-RU" dirty="0">
              <a:solidFill>
                <a:schemeClr val="tx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233264"/>
            <a:ext cx="8435975" cy="4572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пациенты стали самостоятельно принимать пищу,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проводить личную гигиену,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менять одежду,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Обучение пациента </a:t>
            </a:r>
          </a:p>
          <a:p>
            <a:pPr marL="0" indent="0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изменению положения тела </a:t>
            </a:r>
          </a:p>
          <a:p>
            <a:pPr marL="0" indent="0"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в постели и ранней активации в 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послеоперационном периоде.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20888"/>
            <a:ext cx="2609850" cy="287813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850" y="260648"/>
            <a:ext cx="8351838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5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21507" name="Прямоугольник 6"/>
          <p:cNvSpPr>
            <a:spLocks noChangeArrowheads="1"/>
          </p:cNvSpPr>
          <p:nvPr/>
        </p:nvSpPr>
        <p:spPr bwMode="auto">
          <a:xfrm>
            <a:off x="107504" y="1164134"/>
            <a:ext cx="9036496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48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ru-RU" alt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установлена необходимость обучения пациентов                                с заболеваниями пояснично-крестцового отдела позвоночника </a:t>
            </a:r>
            <a:r>
              <a:rPr lang="ru-RU" altLang="ru-RU" sz="3200" b="1" dirty="0" err="1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самоуходу</a:t>
            </a:r>
            <a:r>
              <a:rPr lang="ru-RU" alt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в </a:t>
            </a:r>
            <a:r>
              <a:rPr lang="ru-RU" alt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послеоперационном </a:t>
            </a:r>
            <a:r>
              <a:rPr lang="ru-RU" altLang="ru-RU" sz="32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периоде, </a:t>
            </a:r>
          </a:p>
          <a:p>
            <a:pPr>
              <a:spcAft>
                <a:spcPts val="48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ru-RU" altLang="ru-RU" sz="32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доказана </a:t>
            </a:r>
            <a:r>
              <a:rPr lang="ru-RU" alt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эффективность предлагаемых </a:t>
            </a:r>
            <a:r>
              <a:rPr lang="ru-RU" altLang="ru-RU" sz="32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               мероприятий</a:t>
            </a:r>
            <a:r>
              <a:rPr lang="ru-RU" altLang="ru-RU" sz="32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.  </a:t>
            </a:r>
          </a:p>
        </p:txBody>
      </p:sp>
      <p:pic>
        <p:nvPicPr>
          <p:cNvPr id="3074" name="Picture 2" descr="C:\Users\Sveta\Desktop\rehab_therapy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869150"/>
            <a:ext cx="2149965" cy="158418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513" y="2708275"/>
            <a:ext cx="9144000" cy="72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4600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13184" y="1066379"/>
            <a:ext cx="8507288" cy="706437"/>
          </a:xfrm>
        </p:spPr>
        <p:txBody>
          <a:bodyPr/>
          <a:lstStyle/>
          <a:p>
            <a:pPr algn="ctr">
              <a:defRPr/>
            </a:pPr>
            <a:r>
              <a:rPr lang="ru-RU" sz="34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</a:rPr>
              <a:t>Сестринские исследования               в оказании качественной и доступной медицинской помощи</a:t>
            </a:r>
          </a:p>
        </p:txBody>
      </p:sp>
      <p:pic>
        <p:nvPicPr>
          <p:cNvPr id="1026" name="Picture 2" descr="C:\Users\Sveta\Desktop\nurses_discussing_backbone_SMP000283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353" y="2228157"/>
            <a:ext cx="3816424" cy="282467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person_holding_hospital_patients_hand_33avr0044rf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8355" y="1916832"/>
            <a:ext cx="4027118" cy="237909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esktop\-_ZLT0576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1911" y="3618339"/>
            <a:ext cx="2265023" cy="310073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58417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Исследование по вопросу </a:t>
            </a:r>
            <a:br>
              <a:rPr lang="ru-RU" sz="3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повышения качества помощи пациентам с травмами позвоночника в </a:t>
            </a:r>
            <a:r>
              <a:rPr lang="ru-RU" sz="3000" b="1" dirty="0" err="1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КМХЦ</a:t>
            </a:r>
            <a:r>
              <a:rPr lang="ru-RU" sz="30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МЗОО</a:t>
            </a:r>
            <a:endParaRPr lang="ru-RU" sz="3000" dirty="0" smtClean="0">
              <a:solidFill>
                <a:schemeClr val="tx1">
                  <a:lumMod val="75000"/>
                </a:schemeClr>
              </a:solidFill>
              <a:latin typeface="Arial Black" pitchFamily="34" charset="0"/>
              <a:ea typeface="Verdana" pitchFamily="34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06080434"/>
              </p:ext>
            </p:extLst>
          </p:nvPr>
        </p:nvGraphicFramePr>
        <p:xfrm>
          <a:off x="179512" y="1661546"/>
          <a:ext cx="89644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93130"/>
            <a:ext cx="7772400" cy="1363662"/>
          </a:xfrm>
        </p:spPr>
        <p:txBody>
          <a:bodyPr/>
          <a:lstStyle/>
          <a:p>
            <a:pPr algn="ctr">
              <a:defRPr/>
            </a:pPr>
            <a:r>
              <a:rPr lang="ru-RU" sz="38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</a:rPr>
              <a:t>Восстановление и лечение пациентов</a:t>
            </a:r>
            <a:endParaRPr lang="ru-RU" sz="3800" b="1" dirty="0">
              <a:solidFill>
                <a:schemeClr val="tx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480720" y="2852936"/>
            <a:ext cx="3627784" cy="1450904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формирование комплекса 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навыков и содействие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 Black" pitchFamily="34" charset="0"/>
              </a:rPr>
              <a:t> выздоровлению пациентов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16" y="1700809"/>
            <a:ext cx="2290763" cy="158417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957" y="4779248"/>
            <a:ext cx="2383858" cy="158417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133" y="4777671"/>
            <a:ext cx="2335213" cy="15113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05" y="1700808"/>
            <a:ext cx="2458984" cy="158417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Sveta\Desktop\CP_DialogueProgramme_SCNtoEnduser2_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172" y="3068960"/>
            <a:ext cx="2662490" cy="177499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4499992" y="3717032"/>
            <a:ext cx="1296144" cy="576064"/>
          </a:xfrm>
          <a:prstGeom prst="rightArrow">
            <a:avLst/>
          </a:prstGeom>
          <a:solidFill>
            <a:srgbClr val="C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36512" y="188640"/>
            <a:ext cx="9145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Тестирование </a:t>
            </a:r>
            <a:r>
              <a:rPr lang="ru-RU" sz="3600" b="1" dirty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нового сестринского вмешательства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628800"/>
            <a:ext cx="9001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0"/>
              </a:spcBef>
              <a:spcAft>
                <a:spcPts val="48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обучение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пациентов </a:t>
            </a: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                           с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заболеваниями пояснично-крестцового отдела позвоночника </a:t>
            </a:r>
            <a:r>
              <a:rPr lang="ru-RU" sz="3000" b="1" dirty="0" err="1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самоуходу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в послеоперационном периоде, </a:t>
            </a:r>
            <a:endParaRPr lang="ru-RU" sz="3000" b="1" dirty="0" smtClean="0">
              <a:solidFill>
                <a:srgbClr val="002060"/>
              </a:solidFill>
              <a:latin typeface="Arial Black" pitchFamily="34" charset="0"/>
              <a:ea typeface="Verdana" pitchFamily="34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48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оценка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роли обучения в ранней активации </a:t>
            </a: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пациента,</a:t>
            </a:r>
          </a:p>
          <a:p>
            <a:pPr marL="514350" indent="-514350">
              <a:spcBef>
                <a:spcPts val="0"/>
              </a:spcBef>
              <a:spcAft>
                <a:spcPts val="48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сокращение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сроков госпитализации.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383967415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8924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Заболевания пояснично-крестцового отдела позвоночника</a:t>
            </a:r>
          </a:p>
        </p:txBody>
      </p:sp>
      <p:pic>
        <p:nvPicPr>
          <p:cNvPr id="2051" name="Picture 3" descr="C:\Users\Sveta\Desktop\osteohondroz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4692" y="1743580"/>
            <a:ext cx="2776471" cy="421995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a\Desktop\lechenie_sustavov_v_ekaterinburge_2059_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87389"/>
            <a:ext cx="3512895" cy="2744449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veta\Desktop\Proschenie_en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69277" y="3879883"/>
            <a:ext cx="3994095" cy="259048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49835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0439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Проведение сестринского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00808"/>
            <a:ext cx="8676456" cy="474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привлечена исследовательская команда в составе 6 человек;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spcAft>
                <a:spcPts val="4800"/>
              </a:spcAft>
              <a:buClr>
                <a:srgbClr val="FF0000"/>
              </a:buClr>
              <a:buSzPct val="110000"/>
              <a:buFont typeface="Wingdings" panose="05000000000000000000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установлено, что после операции </a:t>
            </a: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на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позвоночнике одной из причин формирования поясничной боли </a:t>
            </a:r>
            <a:r>
              <a:rPr lang="ru-RU" sz="3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           в 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послеоперационном периоде является незнание пациентами особенностей </a:t>
            </a:r>
            <a:r>
              <a:rPr lang="ru-RU" sz="3000" b="1" dirty="0" err="1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самоухода</a:t>
            </a:r>
            <a:r>
              <a:rPr lang="ru-RU" sz="3000" b="1" dirty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607355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35013" y="404664"/>
            <a:ext cx="7797800" cy="792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Цель исследования: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-107950" y="2204615"/>
            <a:ext cx="9144000" cy="4176713"/>
          </a:xfrm>
        </p:spPr>
        <p:txBody>
          <a:bodyPr/>
          <a:lstStyle/>
          <a:p>
            <a:pPr marL="419100" indent="-382588" algn="ctr" eaLnBrk="1" hangingPunct="1">
              <a:lnSpc>
                <a:spcPct val="110000"/>
              </a:lnSpc>
              <a:spcBef>
                <a:spcPts val="0"/>
              </a:spcBef>
              <a:buClr>
                <a:srgbClr val="00FFFF"/>
              </a:buClr>
              <a:buFont typeface="Wingdings 2" pitchFamily="18" charset="2"/>
              <a:buNone/>
            </a:pPr>
            <a:r>
              <a:rPr lang="ru-RU" altLang="ru-RU" sz="4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обучить пациентов                      с заболеваниями пояснично-крестцового отдела позвоночника </a:t>
            </a:r>
            <a:r>
              <a:rPr lang="ru-RU" altLang="ru-RU" sz="4000" b="1" dirty="0" err="1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самоуходу</a:t>
            </a:r>
            <a:r>
              <a:rPr lang="ru-RU" altLang="ru-RU" sz="4000" b="1" dirty="0" smtClean="0">
                <a:solidFill>
                  <a:srgbClr val="002060"/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               в послеоперационном периоде</a:t>
            </a: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468313" y="1268413"/>
            <a:ext cx="863600" cy="1296987"/>
          </a:xfrm>
          <a:prstGeom prst="curvedRightArrow">
            <a:avLst>
              <a:gd name="adj1" fmla="val 33166"/>
              <a:gd name="adj2" fmla="val 61714"/>
              <a:gd name="adj3" fmla="val 33333"/>
            </a:avLst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ea typeface="Verdana" pitchFamily="34" charset="0"/>
                <a:cs typeface="Times New Roman" pitchFamily="18" charset="0"/>
              </a:rPr>
              <a:t>Задачи исследования:</a:t>
            </a:r>
          </a:p>
        </p:txBody>
      </p:sp>
      <p:sp>
        <p:nvSpPr>
          <p:cNvPr id="5" name="Прямоугольник 20"/>
          <p:cNvSpPr>
            <a:spLocks noGrp="1"/>
          </p:cNvSpPr>
          <p:nvPr>
            <p:ph sz="quarter" idx="1"/>
          </p:nvPr>
        </p:nvSpPr>
        <p:spPr>
          <a:xfrm>
            <a:off x="301625" y="1341438"/>
            <a:ext cx="8504238" cy="47577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420624" indent="-38404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20624" indent="-38404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20624" indent="-38404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20624" indent="-38404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20624" indent="-384048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20"/>
          <p:cNvSpPr/>
          <p:nvPr/>
        </p:nvSpPr>
        <p:spPr>
          <a:xfrm>
            <a:off x="1116013" y="1773238"/>
            <a:ext cx="1357312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20"/>
          <p:cNvSpPr/>
          <p:nvPr/>
        </p:nvSpPr>
        <p:spPr>
          <a:xfrm>
            <a:off x="611560" y="1843485"/>
            <a:ext cx="1860550" cy="433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sz="45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 </a:t>
            </a:r>
            <a:r>
              <a:rPr lang="ru-RU" altLang="ru-RU" sz="45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этап</a:t>
            </a:r>
          </a:p>
        </p:txBody>
      </p:sp>
      <p:sp>
        <p:nvSpPr>
          <p:cNvPr id="8" name="Прямоугольник 20"/>
          <p:cNvSpPr/>
          <p:nvPr/>
        </p:nvSpPr>
        <p:spPr>
          <a:xfrm>
            <a:off x="611560" y="3499793"/>
            <a:ext cx="1860550" cy="6492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sz="45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II </a:t>
            </a:r>
            <a:r>
              <a:rPr lang="ru-RU" altLang="ru-RU" sz="45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этап</a:t>
            </a:r>
          </a:p>
        </p:txBody>
      </p:sp>
      <p:sp>
        <p:nvSpPr>
          <p:cNvPr id="9" name="Прямоугольник 20"/>
          <p:cNvSpPr/>
          <p:nvPr/>
        </p:nvSpPr>
        <p:spPr>
          <a:xfrm>
            <a:off x="425822" y="5229200"/>
            <a:ext cx="2232025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sz="45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III </a:t>
            </a:r>
            <a:r>
              <a:rPr lang="ru-RU" altLang="ru-RU" sz="45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этап</a:t>
            </a:r>
          </a:p>
        </p:txBody>
      </p:sp>
      <p:sp>
        <p:nvSpPr>
          <p:cNvPr id="10" name="Rounded Rectangle 7"/>
          <p:cNvSpPr/>
          <p:nvPr/>
        </p:nvSpPr>
        <p:spPr>
          <a:xfrm>
            <a:off x="2821912" y="1262636"/>
            <a:ext cx="5832648" cy="161690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Выявить и изучить физические проблемы пациента</a:t>
            </a:r>
            <a:endParaRPr lang="ru-RU" sz="2800" dirty="0">
              <a:solidFill>
                <a:srgbClr val="FFFFFF"/>
              </a:solidFill>
              <a:latin typeface="Arial Black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1" name="Rounded Rectangle 8"/>
          <p:cNvSpPr/>
          <p:nvPr/>
        </p:nvSpPr>
        <p:spPr>
          <a:xfrm>
            <a:off x="2843808" y="3143250"/>
            <a:ext cx="5832648" cy="1616906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Разработать программу обучения </a:t>
            </a:r>
            <a:r>
              <a:rPr lang="ru-RU" sz="2800" b="1" dirty="0" smtClean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пациентов </a:t>
            </a:r>
            <a:r>
              <a:rPr lang="ru-RU" sz="2800" b="1" dirty="0" err="1" smtClean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самоуходу</a:t>
            </a:r>
            <a:endParaRPr lang="ru-RU" sz="2800" dirty="0">
              <a:solidFill>
                <a:srgbClr val="FFFFFF"/>
              </a:solidFill>
              <a:latin typeface="Arial Black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2" name="Rounded Rectangle 9"/>
          <p:cNvSpPr/>
          <p:nvPr/>
        </p:nvSpPr>
        <p:spPr>
          <a:xfrm>
            <a:off x="2843808" y="5085184"/>
            <a:ext cx="5832648" cy="136815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Проанализировать  </a:t>
            </a:r>
            <a:r>
              <a:rPr lang="ru-RU" sz="2800" b="1" dirty="0" smtClean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влияние программы            на </a:t>
            </a:r>
            <a:r>
              <a:rPr lang="ru-RU" sz="2800" b="1" dirty="0">
                <a:solidFill>
                  <a:srgbClr val="FFFFFF"/>
                </a:solidFill>
                <a:latin typeface="Arial Black" pitchFamily="34" charset="0"/>
                <a:ea typeface="Verdana" pitchFamily="34" charset="0"/>
                <a:cs typeface="Calibri" pitchFamily="34" charset="0"/>
              </a:rPr>
              <a:t>раннюю активацию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6">
      <a:dk1>
        <a:srgbClr val="00843C"/>
      </a:dk1>
      <a:lt1>
        <a:srgbClr val="92D050"/>
      </a:lt1>
      <a:dk2>
        <a:srgbClr val="00843C"/>
      </a:dk2>
      <a:lt2>
        <a:srgbClr val="6DAA2D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6">
    <a:dk1>
      <a:srgbClr val="00843C"/>
    </a:dk1>
    <a:lt1>
      <a:srgbClr val="92D050"/>
    </a:lt1>
    <a:dk2>
      <a:srgbClr val="00843C"/>
    </a:dk2>
    <a:lt2>
      <a:srgbClr val="6DAA2D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Справедливость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Справедливость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9570</TotalTime>
  <Words>361</Words>
  <Application>Microsoft Office PowerPoint</Application>
  <PresentationFormat>Экран (4:3)</PresentationFormat>
  <Paragraphs>76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Презентация PowerPoint</vt:lpstr>
      <vt:lpstr>Сестринские исследования               в оказании качественной и доступной медицинской помощи</vt:lpstr>
      <vt:lpstr>Исследование по вопросу  повышения качества помощи пациентам с травмами позвоночника в КМХЦ МЗОО</vt:lpstr>
      <vt:lpstr>Восстановление и лечение пациентов</vt:lpstr>
      <vt:lpstr>Презентация PowerPoint</vt:lpstr>
      <vt:lpstr>Презентация PowerPoint</vt:lpstr>
      <vt:lpstr>Презентация PowerPoint</vt:lpstr>
      <vt:lpstr>Цель исследования:</vt:lpstr>
      <vt:lpstr>Задачи исследования:</vt:lpstr>
      <vt:lpstr>Исследуемая группа пациентов</vt:lpstr>
      <vt:lpstr>Методы исследования:</vt:lpstr>
      <vt:lpstr>Выявление проблем пациентов</vt:lpstr>
      <vt:lpstr>Выявление проблем пациентов</vt:lpstr>
      <vt:lpstr>Разработка программы обучения пациентов самоуходу</vt:lpstr>
      <vt:lpstr>Реализация программы.</vt:lpstr>
      <vt:lpstr>Стандартный план обучения  для медицинских сестер</vt:lpstr>
      <vt:lpstr>Влияние программы: </vt:lpstr>
      <vt:lpstr>Вывод: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Фомина Наталья Александровна</dc:title>
  <dc:creator>1</dc:creator>
  <cp:lastModifiedBy>Sveta</cp:lastModifiedBy>
  <cp:revision>551</cp:revision>
  <dcterms:created xsi:type="dcterms:W3CDTF">2009-12-04T16:03:12Z</dcterms:created>
  <dcterms:modified xsi:type="dcterms:W3CDTF">2013-11-23T08:39:42Z</dcterms:modified>
</cp:coreProperties>
</file>