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3" r:id="rId1"/>
  </p:sldMasterIdLst>
  <p:notesMasterIdLst>
    <p:notesMasterId r:id="rId24"/>
  </p:notesMasterIdLst>
  <p:sldIdLst>
    <p:sldId id="289" r:id="rId2"/>
    <p:sldId id="300" r:id="rId3"/>
    <p:sldId id="329" r:id="rId4"/>
    <p:sldId id="331" r:id="rId5"/>
    <p:sldId id="258" r:id="rId6"/>
    <p:sldId id="290" r:id="rId7"/>
    <p:sldId id="298" r:id="rId8"/>
    <p:sldId id="299" r:id="rId9"/>
    <p:sldId id="351" r:id="rId10"/>
    <p:sldId id="292" r:id="rId11"/>
    <p:sldId id="372" r:id="rId12"/>
    <p:sldId id="306" r:id="rId13"/>
    <p:sldId id="325" r:id="rId14"/>
    <p:sldId id="367" r:id="rId15"/>
    <p:sldId id="311" r:id="rId16"/>
    <p:sldId id="368" r:id="rId17"/>
    <p:sldId id="346" r:id="rId18"/>
    <p:sldId id="373" r:id="rId19"/>
    <p:sldId id="335" r:id="rId20"/>
    <p:sldId id="374" r:id="rId21"/>
    <p:sldId id="370" r:id="rId22"/>
    <p:sldId id="371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615" autoAdjust="0"/>
    <p:restoredTop sz="86407" autoAdjust="0"/>
  </p:normalViewPr>
  <p:slideViewPr>
    <p:cSldViewPr>
      <p:cViewPr>
        <p:scale>
          <a:sx n="79" d="100"/>
          <a:sy n="79" d="100"/>
        </p:scale>
        <p:origin x="-798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17129D8-57E6-42BC-9384-9EE70143B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7376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88CDCF3-61F7-4C61-A339-2B1E994C2110}" type="slidenum">
              <a:rPr lang="ru-RU" altLang="ru-RU" sz="1200" smtClean="0">
                <a:latin typeface="Times New Roman" pitchFamily="18" charset="0"/>
              </a:rPr>
              <a:pPr eaLnBrk="1" hangingPunct="1"/>
              <a:t>1</a:t>
            </a:fld>
            <a:endParaRPr lang="ru-RU" altLang="ru-RU" sz="1200" smtClean="0">
              <a:latin typeface="Times New Roman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/>
            <a:fld id="{67D3A251-CEFC-46A7-9F07-BEC9FB34D83C}" type="slidenum">
              <a:rPr lang="ru-RU" altLang="ru-RU" sz="1200">
                <a:latin typeface="Times New Roman" pitchFamily="18" charset="0"/>
              </a:rPr>
              <a:pPr algn="r" eaLnBrk="1" hangingPunct="1"/>
              <a:t>13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ru-RU" altLang="ru-RU" sz="1400" b="1" smtClean="0"/>
              <a:t>Общая магнитотерапия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u-RU" altLang="ru-RU" sz="2000" b="1" smtClean="0"/>
              <a:t>Наружная озонотерапия</a:t>
            </a:r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7468D6E-03DF-4D08-B699-FA694FDFD9DC}" type="slidenum">
              <a:rPr lang="ru-RU" altLang="ru-RU" sz="1200" smtClean="0">
                <a:latin typeface="Times New Roman" pitchFamily="18" charset="0"/>
              </a:rPr>
              <a:pPr eaLnBrk="1" hangingPunct="1"/>
              <a:t>14</a:t>
            </a:fld>
            <a:endParaRPr lang="ru-RU" altLang="ru-RU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/>
            <a:fld id="{9F6888FE-5547-40B8-B489-46B93BFE05F9}" type="slidenum">
              <a:rPr lang="ru-RU" altLang="ru-RU" sz="1200">
                <a:latin typeface="Times New Roman" pitchFamily="18" charset="0"/>
              </a:rPr>
              <a:pPr algn="r" eaLnBrk="1" hangingPunct="1"/>
              <a:t>15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ru-RU" altLang="ru-RU" sz="1400" b="1" smtClean="0"/>
              <a:t>Пациентам назначаются щадящий, щадяще – тренирующий режим с переходом в тренирующий,</a:t>
            </a:r>
          </a:p>
          <a:p>
            <a:pPr algn="ctr" eaLnBrk="1" hangingPunct="1"/>
            <a:r>
              <a:rPr lang="ru-RU" altLang="ru-RU" sz="1400" b="1" smtClean="0"/>
              <a:t>ЛФК, дозированная ходьба (терренкур), занятия в тренажерном зале.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u-RU" altLang="ru-RU" b="1" smtClean="0"/>
              <a:t>Бассейн, лечебная гимнастика в бассейне</a:t>
            </a:r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0F4884E-E2A0-4ED6-A752-87500CA543A2}" type="slidenum">
              <a:rPr lang="ru-RU" altLang="ru-RU" sz="1200" smtClean="0">
                <a:latin typeface="Times New Roman" pitchFamily="18" charset="0"/>
              </a:rPr>
              <a:pPr eaLnBrk="1" hangingPunct="1"/>
              <a:t>16</a:t>
            </a:fld>
            <a:endParaRPr lang="ru-RU" altLang="ru-RU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u-RU" altLang="ru-RU" b="1" smtClean="0"/>
              <a:t>Занятия на тренажере</a:t>
            </a:r>
          </a:p>
          <a:p>
            <a:endParaRPr lang="ru-RU" alt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B2E5349-48E8-48E0-9A18-651B892E3F52}" type="slidenum">
              <a:rPr lang="ru-RU" altLang="ru-RU" sz="1200" smtClean="0">
                <a:latin typeface="Times New Roman" pitchFamily="18" charset="0"/>
              </a:rPr>
              <a:pPr eaLnBrk="1" hangingPunct="1"/>
              <a:t>17</a:t>
            </a:fld>
            <a:endParaRPr lang="ru-RU" altLang="ru-RU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u-RU" altLang="ru-RU" b="1" smtClean="0"/>
              <a:t>Занятия на тренажере</a:t>
            </a:r>
          </a:p>
          <a:p>
            <a:endParaRPr lang="ru-RU" alt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B2E5349-48E8-48E0-9A18-651B892E3F52}" type="slidenum">
              <a:rPr lang="ru-RU" altLang="ru-RU" sz="1200" smtClean="0">
                <a:latin typeface="Times New Roman" pitchFamily="18" charset="0"/>
              </a:rPr>
              <a:pPr eaLnBrk="1" hangingPunct="1"/>
              <a:t>18</a:t>
            </a:fld>
            <a:endParaRPr lang="ru-RU" altLang="ru-RU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D95A36C-326B-41BB-A839-AC41CA9E6480}" type="slidenum">
              <a:rPr lang="ru-RU" altLang="ru-RU" sz="1200" smtClean="0">
                <a:latin typeface="Times New Roman" pitchFamily="18" charset="0"/>
              </a:rPr>
              <a:pPr eaLnBrk="1" hangingPunct="1"/>
              <a:t>19</a:t>
            </a:fld>
            <a:endParaRPr lang="ru-RU" altLang="ru-RU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9902630-5D50-4BE4-9AC1-EFBF688C63E4}" type="slidenum">
              <a:rPr lang="ru-RU" altLang="ru-RU" sz="1200" smtClean="0">
                <a:latin typeface="Times New Roman" pitchFamily="18" charset="0"/>
              </a:rPr>
              <a:pPr eaLnBrk="1" hangingPunct="1"/>
              <a:t>20</a:t>
            </a:fld>
            <a:endParaRPr lang="ru-RU" altLang="ru-RU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9902630-5D50-4BE4-9AC1-EFBF688C63E4}" type="slidenum">
              <a:rPr lang="ru-RU" altLang="ru-RU" sz="1200" smtClean="0">
                <a:latin typeface="Times New Roman" pitchFamily="18" charset="0"/>
              </a:rPr>
              <a:pPr eaLnBrk="1" hangingPunct="1"/>
              <a:t>21</a:t>
            </a:fld>
            <a:endParaRPr lang="ru-RU" altLang="ru-RU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/>
            <a:fld id="{C3A86511-294A-492B-A072-1A8A923886DC}" type="slidenum">
              <a:rPr lang="ru-RU" altLang="ru-RU" sz="1200">
                <a:latin typeface="Times New Roman" pitchFamily="18" charset="0"/>
              </a:rPr>
              <a:pPr algn="r" eaLnBrk="1" hangingPunct="1"/>
              <a:t>4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78A8210-84C0-4653-B66D-D58034C4E45D}" type="slidenum">
              <a:rPr lang="ru-RU" altLang="ru-RU" sz="1200" smtClean="0">
                <a:latin typeface="Times New Roman" pitchFamily="18" charset="0"/>
              </a:rPr>
              <a:pPr eaLnBrk="1" hangingPunct="1"/>
              <a:t>5</a:t>
            </a:fld>
            <a:endParaRPr lang="ru-RU" altLang="ru-RU" sz="1200" smtClean="0">
              <a:latin typeface="Times New Roman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0C05637-9B1B-4C09-8844-7D288707E03B}" type="slidenum">
              <a:rPr lang="ru-RU" altLang="ru-RU" sz="1200" smtClean="0">
                <a:latin typeface="Times New Roman" pitchFamily="18" charset="0"/>
              </a:rPr>
              <a:pPr eaLnBrk="1" hangingPunct="1"/>
              <a:t>6</a:t>
            </a:fld>
            <a:endParaRPr lang="ru-RU" altLang="ru-RU" sz="1200" smtClean="0">
              <a:latin typeface="Times New Roman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ru-RU" altLang="ru-RU" sz="1600" b="1" smtClean="0"/>
              <a:t>Пандус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B49AFFA-785C-4CF1-A9AA-211CC2EBFFAB}" type="slidenum">
              <a:rPr lang="ru-RU" altLang="ru-RU" sz="1200" smtClean="0">
                <a:latin typeface="Times New Roman" pitchFamily="18" charset="0"/>
              </a:rPr>
              <a:pPr eaLnBrk="1" hangingPunct="1"/>
              <a:t>7</a:t>
            </a:fld>
            <a:endParaRPr lang="ru-RU" altLang="ru-RU" sz="1200" smtClean="0">
              <a:latin typeface="Times New Roman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ru-RU" altLang="ru-RU" sz="1600" b="1" smtClean="0"/>
              <a:t>Специализированный номер для проживания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u-RU" altLang="ru-RU" sz="1600" b="1" smtClean="0"/>
              <a:t>Подъемник для пациентов с ограниченными возможностями</a:t>
            </a:r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D7E8463-0C1E-4B63-8144-67429D0BF71C}" type="slidenum">
              <a:rPr lang="ru-RU" altLang="ru-RU" sz="1200" smtClean="0">
                <a:latin typeface="Times New Roman" pitchFamily="18" charset="0"/>
              </a:rPr>
              <a:pPr eaLnBrk="1" hangingPunct="1"/>
              <a:t>8</a:t>
            </a:fld>
            <a:endParaRPr lang="ru-RU" altLang="ru-RU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53F2D8F-3708-4B39-9EA9-C912F591639A}" type="slidenum">
              <a:rPr lang="ru-RU" altLang="ru-RU" sz="1200" smtClean="0">
                <a:latin typeface="Times New Roman" pitchFamily="18" charset="0"/>
              </a:rPr>
              <a:pPr eaLnBrk="1" hangingPunct="1"/>
              <a:t>10</a:t>
            </a:fld>
            <a:endParaRPr lang="ru-RU" altLang="ru-RU" sz="1200" smtClean="0">
              <a:latin typeface="Times New Roman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ru-RU" altLang="ru-RU" sz="1600" b="1" smtClean="0"/>
              <a:t>Стабилометрия.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u-RU" altLang="ru-RU" sz="1400" b="1" smtClean="0"/>
              <a:t>Четырехкамерные  контрастные ванны: по 10 минут, 8 – 10 процедур, через день;</a:t>
            </a:r>
          </a:p>
          <a:p>
            <a:pPr algn="ctr"/>
            <a:r>
              <a:rPr lang="ru-RU" altLang="ru-RU" sz="1400" b="1" smtClean="0"/>
              <a:t>Четырехкамерные радоновые ванны: </a:t>
            </a:r>
            <a:r>
              <a:rPr lang="ru-RU" altLang="ru-RU" sz="1400" b="1" smtClean="0">
                <a:latin typeface="Tahoma" pitchFamily="34" charset="0"/>
                <a:cs typeface="Tahoma" pitchFamily="34" charset="0"/>
              </a:rPr>
              <a:t>температура 36</a:t>
            </a:r>
            <a:r>
              <a:rPr lang="ru-RU" altLang="ru-RU" sz="1400" b="1" smtClean="0">
                <a:latin typeface="Calibri" pitchFamily="34" charset="0"/>
                <a:cs typeface="Tahoma" pitchFamily="34" charset="0"/>
              </a:rPr>
              <a:t>⁰, продолжительность 10 - 15 минут, </a:t>
            </a:r>
          </a:p>
          <a:p>
            <a:pPr algn="ctr"/>
            <a:r>
              <a:rPr lang="ru-RU" altLang="ru-RU" sz="1400" b="1" smtClean="0">
                <a:latin typeface="Calibri" pitchFamily="34" charset="0"/>
                <a:cs typeface="Tahoma" pitchFamily="34" charset="0"/>
              </a:rPr>
              <a:t>концентрацией 1,5 – 4,5 кБк/л, через день</a:t>
            </a:r>
            <a:r>
              <a:rPr lang="ru-RU" altLang="ru-RU" sz="1400" b="1" smtClean="0"/>
              <a:t>;</a:t>
            </a:r>
          </a:p>
          <a:p>
            <a:pPr algn="ctr"/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9FAF023-B775-4577-BD73-824F31A2D5CC}" type="slidenum">
              <a:rPr lang="ru-RU" altLang="ru-RU" sz="1200" smtClean="0">
                <a:latin typeface="Times New Roman" pitchFamily="18" charset="0"/>
              </a:rPr>
              <a:pPr eaLnBrk="1" hangingPunct="1"/>
              <a:t>11</a:t>
            </a:fld>
            <a:endParaRPr lang="ru-RU" altLang="ru-RU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>
              <a:defRPr/>
            </a:pPr>
            <a:r>
              <a:rPr lang="ru-RU" sz="1400" b="1" dirty="0" err="1" smtClean="0">
                <a:latin typeface="Tahoma" pitchFamily="34" charset="0"/>
                <a:cs typeface="Tahoma" pitchFamily="34" charset="0"/>
              </a:rPr>
              <a:t>Гидроджет</a:t>
            </a:r>
            <a:r>
              <a:rPr lang="ru-RU" sz="1400" b="1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 algn="ctr">
              <a:defRPr/>
            </a:pPr>
            <a:r>
              <a:rPr lang="ru-RU" sz="1400" b="1" dirty="0" smtClean="0">
                <a:latin typeface="Tahoma" pitchFamily="34" charset="0"/>
                <a:cs typeface="Tahoma" pitchFamily="34" charset="0"/>
              </a:rPr>
              <a:t>Кроме аппаратного массажа проводится классический ручной продолжительностью 10 - 15 минут, </a:t>
            </a:r>
          </a:p>
          <a:p>
            <a:pPr algn="ctr">
              <a:defRPr/>
            </a:pPr>
            <a:r>
              <a:rPr lang="ru-RU" sz="1400" b="1" dirty="0" smtClean="0">
                <a:latin typeface="Tahoma" pitchFamily="34" charset="0"/>
                <a:cs typeface="Tahoma" pitchFamily="34" charset="0"/>
              </a:rPr>
              <a:t>10  – 12 процедур на курс лечения.</a:t>
            </a:r>
            <a:endParaRPr lang="ru-RU" sz="14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EEA3A00-EEBC-49BC-94DC-D53F174CF481}" type="slidenum">
              <a:rPr lang="ru-RU" altLang="ru-RU" sz="1200" smtClean="0">
                <a:latin typeface="Times New Roman" pitchFamily="18" charset="0"/>
              </a:rPr>
              <a:pPr eaLnBrk="1" hangingPunct="1"/>
              <a:t>12</a:t>
            </a:fld>
            <a:endParaRPr lang="ru-RU" altLang="ru-RU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38901-DB55-42E5-8C22-B5A60E962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9010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93CDF-0164-4F3C-BF40-1860C1EC2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60231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2E62C-2ADC-4B60-9013-EC250C31A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54802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0582-6CDF-4B8B-9652-84535A3CD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19457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9F308-6F4A-4349-912A-2C863EC7F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7975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D268F-9305-4FE7-86B4-A9F34BC35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9799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6B84E-FA83-4E07-95D7-0AC16D89E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02343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1CD03-47B8-4C0A-A19B-07657A833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69849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2B810-B414-47E2-B6B6-2C5F942AC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21607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4C181-CC4B-4F01-A72E-039F1EB7A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40552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B3821-EC19-4120-8A55-DE3DC0DB1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25620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05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66F57BB-2F44-4253-BAF9-010F42C2A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0" r:id="rId1"/>
    <p:sldLayoutId id="2147484212" r:id="rId2"/>
    <p:sldLayoutId id="2147484221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22" r:id="rId9"/>
    <p:sldLayoutId id="2147484218" r:id="rId10"/>
    <p:sldLayoutId id="2147484219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DE6C3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DE6C3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6512" y="2060848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Реабилитация пациентов </a:t>
            </a:r>
          </a:p>
          <a:p>
            <a:pPr algn="ctr">
              <a:defRPr/>
            </a:pPr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в раннем восстановительном периоде производственной травмы  в условиях </a:t>
            </a:r>
          </a:p>
          <a:p>
            <a:pPr algn="ctr">
              <a:defRPr/>
            </a:pPr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Центра реабилитации «Омский»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923928" y="5517232"/>
            <a:ext cx="5077197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/>
            <a:r>
              <a:rPr lang="ru-RU" altLang="ru-RU" sz="2500" b="1" dirty="0" err="1">
                <a:latin typeface="+mj-lt"/>
              </a:rPr>
              <a:t>Шайтурова</a:t>
            </a:r>
            <a:r>
              <a:rPr lang="ru-RU" altLang="ru-RU" sz="2500" b="1" dirty="0">
                <a:latin typeface="+mj-lt"/>
              </a:rPr>
              <a:t> С. А.,</a:t>
            </a:r>
          </a:p>
          <a:p>
            <a:pPr algn="r" eaLnBrk="1" hangingPunct="1"/>
            <a:r>
              <a:rPr lang="ru-RU" altLang="ru-RU" sz="2500" b="1" dirty="0">
                <a:latin typeface="+mj-lt"/>
              </a:rPr>
              <a:t>старшая медицинская сестра отделения </a:t>
            </a:r>
            <a:r>
              <a:rPr lang="ru-RU" altLang="ru-RU" sz="2500" b="1" dirty="0" err="1">
                <a:latin typeface="+mj-lt"/>
              </a:rPr>
              <a:t>профпатологии</a:t>
            </a:r>
            <a:endParaRPr lang="ru-RU" altLang="ru-RU" sz="2500" b="1" dirty="0">
              <a:latin typeface="+mj-lt"/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>
          <a:xfrm>
            <a:off x="1714500" y="188640"/>
            <a:ext cx="6929438" cy="908050"/>
          </a:xfrm>
        </p:spPr>
        <p:txBody>
          <a:bodyPr/>
          <a:lstStyle/>
          <a:p>
            <a:pPr algn="ctr" eaLnBrk="1" hangingPunct="1"/>
            <a:r>
              <a:rPr lang="ru-RU" altLang="ru-RU" sz="2800" b="1" dirty="0" err="1" smtClean="0"/>
              <a:t>ФБУ</a:t>
            </a:r>
            <a:r>
              <a:rPr lang="ru-RU" altLang="ru-RU" sz="2800" b="1" dirty="0" smtClean="0"/>
              <a:t> Центр реабилитации </a:t>
            </a:r>
            <a:br>
              <a:rPr lang="ru-RU" altLang="ru-RU" sz="2800" b="1" dirty="0" smtClean="0"/>
            </a:br>
            <a:r>
              <a:rPr lang="ru-RU" altLang="ru-RU" sz="2800" b="1" dirty="0" err="1" smtClean="0"/>
              <a:t>ФСС</a:t>
            </a:r>
            <a:r>
              <a:rPr lang="ru-RU" altLang="ru-RU" sz="2800" b="1" dirty="0" smtClean="0"/>
              <a:t> </a:t>
            </a:r>
            <a:r>
              <a:rPr lang="ru-RU" altLang="ru-RU" sz="2800" b="1" dirty="0" err="1" smtClean="0"/>
              <a:t>РФ«Омский</a:t>
            </a:r>
            <a:r>
              <a:rPr lang="ru-RU" altLang="ru-RU" sz="2800" b="1" dirty="0" smtClean="0"/>
              <a:t>»</a:t>
            </a:r>
          </a:p>
        </p:txBody>
      </p:sp>
      <p:grpSp>
        <p:nvGrpSpPr>
          <p:cNvPr id="1030" name="Group 11"/>
          <p:cNvGrpSpPr>
            <a:grpSpLocks/>
          </p:cNvGrpSpPr>
          <p:nvPr/>
        </p:nvGrpSpPr>
        <p:grpSpPr bwMode="auto">
          <a:xfrm>
            <a:off x="142875" y="142875"/>
            <a:ext cx="1857375" cy="1714500"/>
            <a:chOff x="68" y="2387"/>
            <a:chExt cx="907" cy="907"/>
          </a:xfrm>
        </p:grpSpPr>
        <p:sp>
          <p:nvSpPr>
            <p:cNvPr id="1031" name="Oval 12"/>
            <p:cNvSpPr>
              <a:spLocks noChangeArrowheads="1"/>
            </p:cNvSpPr>
            <p:nvPr/>
          </p:nvSpPr>
          <p:spPr bwMode="auto">
            <a:xfrm>
              <a:off x="68" y="2387"/>
              <a:ext cx="907" cy="90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aphicFrame>
          <p:nvGraphicFramePr>
            <p:cNvPr id="1026" name="Object 13"/>
            <p:cNvGraphicFramePr>
              <a:graphicFrameLocks noChangeAspect="1"/>
            </p:cNvGraphicFramePr>
            <p:nvPr/>
          </p:nvGraphicFramePr>
          <p:xfrm>
            <a:off x="68" y="2387"/>
            <a:ext cx="907" cy="9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6" name="CorelDRAW" r:id="rId4" imgW="3368307" imgH="3301098" progId="CorelDRAW.Graphic.12">
                    <p:embed/>
                  </p:oleObj>
                </mc:Choice>
                <mc:Fallback>
                  <p:oleObj name="CorelDRAW" r:id="rId4" imgW="3368307" imgH="3301098" progId="CorelDRAW.Graphic.12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" y="2387"/>
                          <a:ext cx="907" cy="9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1060018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75992" y="1124744"/>
            <a:ext cx="3759370" cy="5472608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\\Server\common\Центр\ABK_420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1" y="1688648"/>
            <a:ext cx="4824537" cy="3900591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500" b="1" dirty="0" smtClean="0"/>
              <a:t>Реабилитация пациентов</a:t>
            </a:r>
            <a:endParaRPr lang="ru-RU" sz="55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22_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2233" y="980728"/>
            <a:ext cx="3886182" cy="2914637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\\Server\common\Центр\фото\фто-2\SBR_03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3797329" cy="2847997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" descr="DSC_4748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257048"/>
            <a:ext cx="3528392" cy="4919967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72008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500" b="1" dirty="0" smtClean="0"/>
              <a:t>Реабилитация пациентов</a:t>
            </a:r>
            <a:endParaRPr lang="ru-RU" sz="55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 descr="sanom_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54460"/>
            <a:ext cx="3937620" cy="4725144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DSC_435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3683901" cy="2762926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DCIM\111___05\IMG_127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04048" y="3717032"/>
            <a:ext cx="3711140" cy="2783355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72008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500" b="1" dirty="0" smtClean="0"/>
              <a:t>Реабилитация пациентов</a:t>
            </a:r>
            <a:endParaRPr lang="ru-RU" sz="55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SBR_033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860032" cy="3645024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16632"/>
            <a:ext cx="9144000" cy="72008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500" b="1" dirty="0" smtClean="0"/>
              <a:t>Реабилитация пациентов</a:t>
            </a:r>
            <a:endParaRPr lang="ru-RU" sz="5500" b="1" dirty="0"/>
          </a:p>
        </p:txBody>
      </p:sp>
      <p:pic>
        <p:nvPicPr>
          <p:cNvPr id="4" name="Picture 8" descr="DSC_487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4276" y="1232756"/>
            <a:ext cx="3563888" cy="2672916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\\Server\common\Лось\фото август 13\DSCN79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4276" y="4076156"/>
            <a:ext cx="3563888" cy="2672916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\\Server\common\Главная медсестра\P10200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460" y="1196750"/>
            <a:ext cx="4896544" cy="5403083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16632"/>
            <a:ext cx="9144000" cy="72008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500" b="1" dirty="0" smtClean="0"/>
              <a:t>Реабилитация пациентов</a:t>
            </a:r>
            <a:endParaRPr lang="ru-RU" sz="55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16632"/>
            <a:ext cx="9144000" cy="72008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500" b="1" dirty="0" smtClean="0"/>
              <a:t>Реабилитация пациентов</a:t>
            </a:r>
            <a:endParaRPr lang="ru-RU" sz="5500" b="1" dirty="0"/>
          </a:p>
        </p:txBody>
      </p:sp>
      <p:pic>
        <p:nvPicPr>
          <p:cNvPr id="4" name="Picture 5" descr="DSC_275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672408" cy="2754306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\\Server\common\Ноздрюхина Е.В\новый сайт\Тренажер вертикализатор\фото спин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1458058"/>
            <a:ext cx="3200400" cy="5067286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0" name="Picture 7" descr="DSC_455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789711"/>
            <a:ext cx="3704502" cy="2735633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\\Server\common\Сафронова Л.Н\фото Работница\KAG_34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7200800" cy="5400600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44624"/>
            <a:ext cx="9144000" cy="72008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500" b="1" dirty="0" smtClean="0"/>
              <a:t>Реабилитация пациентов</a:t>
            </a:r>
            <a:endParaRPr lang="ru-RU" sz="55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\\Server\common\Ноздрюхина Е.В\травма\Трудотерапия\Трудотерапия\XL8039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319064"/>
            <a:ext cx="7056784" cy="5292588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44624"/>
            <a:ext cx="9144000" cy="72008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500" b="1" dirty="0" smtClean="0"/>
              <a:t>Реабилитация пациентов</a:t>
            </a:r>
            <a:endParaRPr lang="ru-RU" sz="55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05506"/>
            <a:ext cx="3672408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rgbClr val="DE6C36"/>
              </a:buClr>
              <a:buSzPct val="95000"/>
              <a:defRPr/>
            </a:pPr>
            <a:r>
              <a:rPr lang="ru-RU" sz="3100" b="1" u="sng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Первый комплекс </a:t>
            </a: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– 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rgbClr val="DE6C36"/>
              </a:buClr>
              <a:buSzPct val="95000"/>
              <a:defRPr/>
            </a:pP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щадящие процедуры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88640"/>
            <a:ext cx="9144000" cy="72008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500" b="1" dirty="0" smtClean="0"/>
              <a:t>Реабилитация пациентов</a:t>
            </a:r>
            <a:endParaRPr lang="ru-RU" sz="55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1887503"/>
            <a:ext cx="4466656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100" b="1" u="sng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Второй </a:t>
            </a:r>
            <a:r>
              <a:rPr lang="ru-RU" sz="3100" b="1" u="sng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комплекс </a:t>
            </a: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- </a:t>
            </a: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расширение объема и интенсивности </a:t>
            </a:r>
            <a:r>
              <a:rPr lang="ru-RU" sz="3100" b="1" dirty="0" err="1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бальнеофизиолечения</a:t>
            </a: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и лечебной физкультуры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217874"/>
            <a:ext cx="8064896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Осуществляется постоянный мониторинг состояния пациента, 1 раз в 7-10 дней проводятся контрольные общие анализы. </a:t>
            </a:r>
          </a:p>
        </p:txBody>
      </p:sp>
      <p:sp>
        <p:nvSpPr>
          <p:cNvPr id="4" name="Стрелка вниз 3"/>
          <p:cNvSpPr/>
          <p:nvPr/>
        </p:nvSpPr>
        <p:spPr>
          <a:xfrm rot="1815676">
            <a:off x="2970224" y="1168143"/>
            <a:ext cx="582375" cy="814717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9122972">
            <a:off x="4912413" y="1161173"/>
            <a:ext cx="582375" cy="814717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614784">
            <a:off x="2874956" y="4386002"/>
            <a:ext cx="582375" cy="814717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359240">
            <a:off x="4384076" y="4477390"/>
            <a:ext cx="582375" cy="814717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936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6512" y="32073"/>
            <a:ext cx="9144000" cy="588615"/>
          </a:xfrm>
          <a:noFill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3800" b="1" dirty="0"/>
              <a:t>Критерии эффективности реабилитации: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052736"/>
            <a:ext cx="8715375" cy="4130675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spcAft>
                <a:spcPts val="2400"/>
              </a:spcAft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полный регресс болевого синдрома, </a:t>
            </a:r>
          </a:p>
          <a:p>
            <a:pPr lvl="0">
              <a:spcBef>
                <a:spcPts val="0"/>
              </a:spcBef>
              <a:spcAft>
                <a:spcPts val="2400"/>
              </a:spcAft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восстановление объема без болевых движений, </a:t>
            </a:r>
          </a:p>
          <a:p>
            <a:pPr lvl="0">
              <a:spcBef>
                <a:spcPts val="0"/>
              </a:spcBef>
              <a:spcAft>
                <a:spcPts val="2400"/>
              </a:spcAft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хорошая переносимость вертикальной нагрузки при травмах позвоночника, </a:t>
            </a:r>
          </a:p>
          <a:p>
            <a:pPr lvl="0">
              <a:spcBef>
                <a:spcPts val="0"/>
              </a:spcBef>
              <a:spcAft>
                <a:spcPts val="2400"/>
              </a:spcAft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восстановление самообслуживания, </a:t>
            </a:r>
          </a:p>
          <a:p>
            <a:pPr lvl="0">
              <a:spcBef>
                <a:spcPts val="0"/>
              </a:spcBef>
              <a:spcAft>
                <a:spcPts val="2400"/>
              </a:spcAft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восстановление трудоспособности для лиц умственного труда или возможность трудоустройства для лиц физического труда,</a:t>
            </a:r>
          </a:p>
          <a:p>
            <a:pPr>
              <a:spcBef>
                <a:spcPts val="0"/>
              </a:spcBef>
              <a:spcAft>
                <a:spcPts val="2400"/>
              </a:spcAft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обеспечение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хотя бы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частичной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независимости от окружающих в повседневной жизни.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58986"/>
            <a:ext cx="8496944" cy="665758"/>
          </a:xfrm>
          <a:noFill/>
        </p:spPr>
        <p:txBody>
          <a:bodyPr/>
          <a:lstStyle/>
          <a:p>
            <a:pPr algn="ctr" eaLnBrk="1" hangingPunct="1"/>
            <a:r>
              <a:rPr lang="ru-RU" altLang="ru-RU" sz="6500" b="1" dirty="0" smtClean="0"/>
              <a:t>Реабилитация</a:t>
            </a:r>
            <a:endParaRPr lang="ru-RU" altLang="ru-RU" sz="6500" b="1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0" y="1772816"/>
            <a:ext cx="8967465" cy="4824536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4000" dirty="0" smtClean="0"/>
              <a:t>  </a:t>
            </a:r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это комбинированное применение медицинских, психологических,    социальных, педагогических,         профессиональных мероприятий  </a:t>
            </a:r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            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с </a:t>
            </a:r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целью подготовки 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или</a:t>
            </a:r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переподготовки </a:t>
            </a:r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индивидуума 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на </a:t>
            </a:r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оптимум его 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трудоспособности</a:t>
            </a:r>
            <a:endParaRPr lang="ru-RU" sz="40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4283968" y="1196752"/>
            <a:ext cx="576064" cy="576064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6512" y="32073"/>
            <a:ext cx="9144000" cy="588615"/>
          </a:xfrm>
          <a:prstGeom prst="rect">
            <a:avLst/>
          </a:prstGeom>
          <a:noFill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b="1" dirty="0" smtClean="0"/>
              <a:t>Результаты реабилитации пациентов</a:t>
            </a:r>
            <a:endParaRPr lang="ru-RU" altLang="ru-RU" sz="4000" b="1" dirty="0"/>
          </a:p>
        </p:txBody>
      </p:sp>
      <p:pic>
        <p:nvPicPr>
          <p:cNvPr id="3074" name="Picture 2" descr="C:\Users\Sveta\Desktop\rehab_par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342" y="1196335"/>
            <a:ext cx="4151620" cy="5184993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veta\Desktop\show_image.php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73796"/>
            <a:ext cx="3810000" cy="2489200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veta\Desktop\1338261540_1388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8059" y="3825602"/>
            <a:ext cx="3835987" cy="2555726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6533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Содержимое 2"/>
          <p:cNvSpPr>
            <a:spLocks noGrp="1"/>
          </p:cNvSpPr>
          <p:nvPr>
            <p:ph idx="4294967295"/>
          </p:nvPr>
        </p:nvSpPr>
        <p:spPr>
          <a:xfrm>
            <a:off x="2271713" y="4000500"/>
            <a:ext cx="6872287" cy="2596852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sz="7200" i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Благодарю за внимание!</a:t>
            </a:r>
          </a:p>
        </p:txBody>
      </p:sp>
      <p:pic>
        <p:nvPicPr>
          <p:cNvPr id="34819" name="Рисунок 5"/>
          <p:cNvPicPr>
            <a:picLocks noChangeAspect="1" noChangeArrowheads="1"/>
          </p:cNvPicPr>
          <p:nvPr/>
        </p:nvPicPr>
        <p:blipFill>
          <a:blip r:embed="rId3">
            <a:lum bright="-1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642938"/>
            <a:ext cx="3463925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Содержимое 6" descr="вид 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251520" y="1786610"/>
            <a:ext cx="6768752" cy="456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ru-RU" sz="38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«Реабилитация в ранние сроки лиц, получивших повреждения здоровья вследствие несчастного случая или профессионального заболевания                                на производстве»</a:t>
            </a:r>
            <a:endParaRPr lang="ru-RU" sz="38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-13592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Государственный стандарт</a:t>
            </a:r>
          </a:p>
          <a:p>
            <a:pPr algn="ctr">
              <a:defRPr/>
            </a:pP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Фонда </a:t>
            </a:r>
            <a:r>
              <a:rPr lang="ru-RU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социального </a:t>
            </a:r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страхования РФ</a:t>
            </a:r>
            <a:endParaRPr lang="ru-RU" sz="4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C:\Users\Sveta\Desktop\230512fssx600-553x4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0905" y="1446024"/>
            <a:ext cx="1841575" cy="1605134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veta\Desktop\fcc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9112" y="4437112"/>
            <a:ext cx="3089352" cy="2237719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240680"/>
            <a:ext cx="8229600" cy="524024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b="1" dirty="0" smtClean="0"/>
              <a:t>Задачи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105097" y="857250"/>
            <a:ext cx="8715375" cy="4876006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spcAft>
                <a:spcPts val="1800"/>
              </a:spcAft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ликвидация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болевого синдрома,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нормализация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силы и выносливости мышц; </a:t>
            </a:r>
          </a:p>
          <a:p>
            <a:pPr lvl="0">
              <a:spcBef>
                <a:spcPts val="0"/>
              </a:spcBef>
              <a:spcAft>
                <a:spcPts val="1800"/>
              </a:spcAft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восстановление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опорной возможности позвоночника; </a:t>
            </a:r>
          </a:p>
          <a:p>
            <a:pPr lvl="0">
              <a:spcBef>
                <a:spcPts val="0"/>
              </a:spcBef>
              <a:spcAft>
                <a:spcPts val="1800"/>
              </a:spcAft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восстановление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двигательной функции; </a:t>
            </a:r>
          </a:p>
          <a:p>
            <a:pPr lvl="0">
              <a:spcBef>
                <a:spcPts val="0"/>
              </a:spcBef>
              <a:spcAft>
                <a:spcPts val="1800"/>
              </a:spcAft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нормализация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функции тазовых органов; </a:t>
            </a:r>
          </a:p>
          <a:p>
            <a:pPr lvl="0">
              <a:spcBef>
                <a:spcPts val="0"/>
              </a:spcBef>
              <a:spcAft>
                <a:spcPts val="1800"/>
              </a:spcAft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санация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мочевыводящих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путей; 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pPr lvl="0">
              <a:spcBef>
                <a:spcPts val="0"/>
              </a:spcBef>
              <a:spcAft>
                <a:spcPts val="1800"/>
              </a:spcAft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разработка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контрактур суставов; </a:t>
            </a:r>
          </a:p>
          <a:p>
            <a:pPr lvl="0">
              <a:spcBef>
                <a:spcPts val="0"/>
              </a:spcBef>
              <a:spcAft>
                <a:spcPts val="1800"/>
              </a:spcAft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адаптация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к повседневным физическим нагрузкам; </a:t>
            </a:r>
          </a:p>
          <a:p>
            <a:pPr lvl="0">
              <a:spcBef>
                <a:spcPts val="0"/>
              </a:spcBef>
              <a:spcAft>
                <a:spcPts val="1800"/>
              </a:spcAft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коррекция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психоэмоциональных расстройств; 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профилактика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осложнений.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 noChangeArrowheads="1"/>
          </p:cNvSpPr>
          <p:nvPr>
            <p:ph type="title"/>
          </p:nvPr>
        </p:nvSpPr>
        <p:spPr>
          <a:xfrm>
            <a:off x="-24317" y="188640"/>
            <a:ext cx="9786938" cy="1094383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000" dirty="0" smtClean="0">
                <a:latin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</a:rPr>
            </a:br>
            <a:r>
              <a:rPr lang="ru-RU" sz="4000" b="1" dirty="0"/>
              <a:t>Преимущества методов </a:t>
            </a:r>
            <a:br>
              <a:rPr lang="ru-RU" sz="4000" b="1" dirty="0"/>
            </a:br>
            <a:r>
              <a:rPr lang="ru-RU" sz="4000" b="1" dirty="0"/>
              <a:t> санаторно-курортного лечения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631697"/>
            <a:ext cx="88569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eaLnBrk="0" hangingPunct="0">
              <a:spcBef>
                <a:spcPts val="0"/>
              </a:spcBef>
              <a:spcAft>
                <a:spcPts val="3600"/>
              </a:spcAft>
              <a:buClr>
                <a:srgbClr val="DE6C36"/>
              </a:buClr>
              <a:buSzPct val="95000"/>
              <a:buFont typeface="Wingdings 2" pitchFamily="18" charset="2"/>
              <a:buChar char=""/>
            </a:pPr>
            <a:r>
              <a:rPr lang="ru-RU" sz="3600" b="1" dirty="0" err="1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физиологичность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,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безболезненность;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pPr marL="273050" indent="-273050" eaLnBrk="0" hangingPunct="0">
              <a:spcBef>
                <a:spcPts val="0"/>
              </a:spcBef>
              <a:spcAft>
                <a:spcPts val="3600"/>
              </a:spcAft>
              <a:buClr>
                <a:srgbClr val="DE6C36"/>
              </a:buClr>
              <a:buSzPct val="95000"/>
              <a:buFont typeface="Wingdings 2" pitchFamily="18" charset="2"/>
              <a:buChar char=""/>
            </a:pP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способность стимулировать компенсаторно-защитные силы организма в целом, гармонизировать нейрогуморальную регуляцию; </a:t>
            </a:r>
          </a:p>
          <a:p>
            <a:pPr marL="273050" indent="-273050" eaLnBrk="0" hangingPunct="0">
              <a:spcBef>
                <a:spcPts val="0"/>
              </a:spcBef>
              <a:spcAft>
                <a:spcPts val="3600"/>
              </a:spcAft>
              <a:buClr>
                <a:srgbClr val="DE6C36"/>
              </a:buClr>
              <a:buSzPct val="95000"/>
              <a:buFont typeface="Wingdings 2" pitchFamily="18" charset="2"/>
              <a:buChar char=""/>
            </a:pP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ускорение </a:t>
            </a:r>
            <a:r>
              <a:rPr lang="ru-RU" sz="3600" b="1" dirty="0" err="1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репаративных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  процессов, активация  адаптивных 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реакций. 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6104" y="1412776"/>
            <a:ext cx="7020272" cy="5245170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0"/>
            <a:ext cx="8964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Лечение пациентов, перенесших </a:t>
            </a:r>
            <a:r>
              <a:rPr lang="ru-RU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позвоночные спинномозговые травмы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P106002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862" y="1481986"/>
            <a:ext cx="4612201" cy="3459808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9" descr="24_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3240" y="3068960"/>
            <a:ext cx="4568270" cy="3426202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0"/>
            <a:ext cx="8964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Лечение пациентов, перенесших </a:t>
            </a:r>
            <a:r>
              <a:rPr lang="ru-RU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позвоночные спинномозговые травмы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 descr="26_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0900" y="1556792"/>
            <a:ext cx="4196160" cy="3147120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\\Server\common\Ноздрюхина Е.В\новый сайт\спинальники\ФОТО спинальники\ФОТО\KAG_35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400" y="1556792"/>
            <a:ext cx="4094468" cy="3147120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P10600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3645" y="4509118"/>
            <a:ext cx="2930446" cy="2197835"/>
          </a:xfrm>
          <a:prstGeom prst="rect">
            <a:avLst/>
          </a:prstGeom>
          <a:noFill/>
          <a:ln w="2222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0"/>
            <a:ext cx="8964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Лечение пациентов, перенесших </a:t>
            </a:r>
            <a:r>
              <a:rPr lang="ru-RU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позвоночные спинномозговые травмы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053"/>
            <a:ext cx="9144000" cy="142081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/>
              <a:t>Программа реабилитационного </a:t>
            </a:r>
            <a:r>
              <a:rPr lang="ru-RU" sz="4000" b="1" dirty="0" smtClean="0"/>
              <a:t> лечения </a:t>
            </a:r>
            <a:r>
              <a:rPr lang="ru-RU" sz="4000" b="1" dirty="0"/>
              <a:t>зависит от: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772816"/>
            <a:ext cx="9001125" cy="468052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3000"/>
              </a:spcAft>
              <a:defRPr/>
            </a:pP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тяжести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травмы,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3000"/>
              </a:spcAft>
              <a:defRPr/>
            </a:pP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степени неврологического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дефицита,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3000"/>
              </a:spcAft>
              <a:defRPr/>
            </a:pP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особенности течения послеоперационного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периода,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3000"/>
              </a:spcAft>
              <a:defRPr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возраста,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3000"/>
              </a:spcAft>
              <a:defRPr/>
            </a:pP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наличия сопутствующих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</a:rPr>
              <a:t>заболеваний.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2122</TotalTime>
  <Words>434</Words>
  <Application>Microsoft Office PowerPoint</Application>
  <PresentationFormat>Экран (4:3)</PresentationFormat>
  <Paragraphs>91</Paragraphs>
  <Slides>22</Slides>
  <Notes>18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Поток</vt:lpstr>
      <vt:lpstr>CorelDRAW</vt:lpstr>
      <vt:lpstr>ФБУ Центр реабилитации  ФСС РФ«Омский»</vt:lpstr>
      <vt:lpstr>Реабилитация</vt:lpstr>
      <vt:lpstr>Презентация PowerPoint</vt:lpstr>
      <vt:lpstr>Задачи</vt:lpstr>
      <vt:lpstr>  Преимущества методов   санаторно-курортного лечения</vt:lpstr>
      <vt:lpstr>Презентация PowerPoint</vt:lpstr>
      <vt:lpstr>Презентация PowerPoint</vt:lpstr>
      <vt:lpstr>Презентация PowerPoint</vt:lpstr>
      <vt:lpstr>Программа реабилитационного  лечения зависит от:</vt:lpstr>
      <vt:lpstr>Реабилитация пациентов</vt:lpstr>
      <vt:lpstr>Реабилитация пациентов</vt:lpstr>
      <vt:lpstr>Реабилитация пациентов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Критерии эффективности реабилитации: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Sveta</dc:creator>
  <cp:lastModifiedBy>Sveta</cp:lastModifiedBy>
  <cp:revision>226</cp:revision>
  <dcterms:created xsi:type="dcterms:W3CDTF">1601-01-01T00:00:00Z</dcterms:created>
  <dcterms:modified xsi:type="dcterms:W3CDTF">2013-11-23T08:38:54Z</dcterms:modified>
</cp:coreProperties>
</file>